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96" r:id="rId1"/>
  </p:sldMasterIdLst>
  <p:notesMasterIdLst>
    <p:notesMasterId r:id="rId16"/>
  </p:notesMasterIdLst>
  <p:sldIdLst>
    <p:sldId id="256" r:id="rId2"/>
    <p:sldId id="297" r:id="rId3"/>
    <p:sldId id="287" r:id="rId4"/>
    <p:sldId id="288" r:id="rId5"/>
    <p:sldId id="289" r:id="rId6"/>
    <p:sldId id="290" r:id="rId7"/>
    <p:sldId id="291" r:id="rId8"/>
    <p:sldId id="292" r:id="rId9"/>
    <p:sldId id="293" r:id="rId10"/>
    <p:sldId id="294" r:id="rId11"/>
    <p:sldId id="295" r:id="rId12"/>
    <p:sldId id="296" r:id="rId13"/>
    <p:sldId id="264" r:id="rId14"/>
    <p:sldId id="27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849" autoAdjust="0"/>
  </p:normalViewPr>
  <p:slideViewPr>
    <p:cSldViewPr>
      <p:cViewPr varScale="1">
        <p:scale>
          <a:sx n="60" d="100"/>
          <a:sy n="60" d="100"/>
        </p:scale>
        <p:origin x="1116" y="72"/>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91E3BD-642D-4035-A088-E8EFCCA52C6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7066D1E6-5B07-4BB5-AC43-EB75BA4C9CB3}">
      <dgm:prSet phldrT="[Text]"/>
      <dgm:spPr/>
      <dgm:t>
        <a:bodyPr/>
        <a:lstStyle/>
        <a:p>
          <a:r>
            <a:rPr lang="en-GB" b="1">
              <a:effectLst/>
              <a:latin typeface="Arial" panose="020B0604020202020204" pitchFamily="34" charset="0"/>
            </a:rPr>
            <a:t>Introduction of the Hotel</a:t>
          </a:r>
          <a:endParaRPr lang="en-GB"/>
        </a:p>
      </dgm:t>
    </dgm:pt>
    <dgm:pt modelId="{AE7B22CA-ACF5-4BB9-8CAC-123D2E4AA6D3}" type="parTrans" cxnId="{D6351AD6-544C-43C7-935D-F5923BE1E841}">
      <dgm:prSet/>
      <dgm:spPr/>
      <dgm:t>
        <a:bodyPr/>
        <a:lstStyle/>
        <a:p>
          <a:endParaRPr lang="en-GB"/>
        </a:p>
      </dgm:t>
    </dgm:pt>
    <dgm:pt modelId="{086B335B-D81E-4FBA-BAA9-D92A416504FC}" type="sibTrans" cxnId="{D6351AD6-544C-43C7-935D-F5923BE1E841}">
      <dgm:prSet/>
      <dgm:spPr/>
      <dgm:t>
        <a:bodyPr/>
        <a:lstStyle/>
        <a:p>
          <a:endParaRPr lang="en-GB"/>
        </a:p>
      </dgm:t>
    </dgm:pt>
    <dgm:pt modelId="{87A30297-3E58-45DC-B1AB-C83EDFEF5992}">
      <dgm:prSet/>
      <dgm:spPr/>
      <dgm:t>
        <a:bodyPr/>
        <a:lstStyle/>
        <a:p>
          <a:r>
            <a:rPr lang="en-GB" b="1">
              <a:effectLst/>
              <a:latin typeface="Arial" panose="020B0604020202020204" pitchFamily="34" charset="0"/>
            </a:rPr>
            <a:t>Identify the hotel’s main consumers </a:t>
          </a:r>
          <a:endParaRPr lang="en-IN" b="1" dirty="0">
            <a:effectLst/>
            <a:latin typeface="Arial" panose="020B0604020202020204" pitchFamily="34" charset="0"/>
          </a:endParaRPr>
        </a:p>
      </dgm:t>
    </dgm:pt>
    <dgm:pt modelId="{86DBC90F-5079-4921-AC2A-82EBD386D518}" type="parTrans" cxnId="{8C8CA39D-A945-4FEB-A612-90851B024A6C}">
      <dgm:prSet/>
      <dgm:spPr/>
      <dgm:t>
        <a:bodyPr/>
        <a:lstStyle/>
        <a:p>
          <a:endParaRPr lang="en-GB"/>
        </a:p>
      </dgm:t>
    </dgm:pt>
    <dgm:pt modelId="{DB5F3168-15EB-4B41-A24C-F630F292CAC7}" type="sibTrans" cxnId="{8C8CA39D-A945-4FEB-A612-90851B024A6C}">
      <dgm:prSet/>
      <dgm:spPr/>
      <dgm:t>
        <a:bodyPr/>
        <a:lstStyle/>
        <a:p>
          <a:endParaRPr lang="en-GB"/>
        </a:p>
      </dgm:t>
    </dgm:pt>
    <dgm:pt modelId="{98D07342-DC33-4EFC-AC5C-FEE7BEFF88E4}">
      <dgm:prSet/>
      <dgm:spPr/>
      <dgm:t>
        <a:bodyPr/>
        <a:lstStyle/>
        <a:p>
          <a:r>
            <a:rPr lang="en-GB" b="1">
              <a:effectLst/>
              <a:latin typeface="Arial" panose="020B0604020202020204" pitchFamily="34" charset="0"/>
            </a:rPr>
            <a:t>Why they appeal to this group</a:t>
          </a:r>
          <a:endParaRPr lang="en-IN" b="1" dirty="0">
            <a:effectLst/>
            <a:latin typeface="Arial" panose="020B0604020202020204" pitchFamily="34" charset="0"/>
          </a:endParaRPr>
        </a:p>
      </dgm:t>
    </dgm:pt>
    <dgm:pt modelId="{B0B5C5E1-5306-4142-B922-CF2582B83021}" type="parTrans" cxnId="{30BBAA4F-DCDD-4AAB-AD33-F40395D6EABB}">
      <dgm:prSet/>
      <dgm:spPr/>
      <dgm:t>
        <a:bodyPr/>
        <a:lstStyle/>
        <a:p>
          <a:endParaRPr lang="en-GB"/>
        </a:p>
      </dgm:t>
    </dgm:pt>
    <dgm:pt modelId="{EF314A5D-2637-4E9C-8DC4-3329EA3B1D71}" type="sibTrans" cxnId="{30BBAA4F-DCDD-4AAB-AD33-F40395D6EABB}">
      <dgm:prSet/>
      <dgm:spPr/>
      <dgm:t>
        <a:bodyPr/>
        <a:lstStyle/>
        <a:p>
          <a:endParaRPr lang="en-GB"/>
        </a:p>
      </dgm:t>
    </dgm:pt>
    <dgm:pt modelId="{E55276C7-E986-4022-BC6F-AF135DB20812}">
      <dgm:prSet/>
      <dgm:spPr/>
      <dgm:t>
        <a:bodyPr/>
        <a:lstStyle/>
        <a:p>
          <a:r>
            <a:rPr lang="en-GB" b="1">
              <a:effectLst/>
              <a:latin typeface="Arial" panose="020B0604020202020204" pitchFamily="34" charset="0"/>
            </a:rPr>
            <a:t>Nature, scope and role of guest services </a:t>
          </a:r>
          <a:endParaRPr lang="en-IN" b="1" dirty="0">
            <a:effectLst/>
            <a:latin typeface="Arial" panose="020B0604020202020204" pitchFamily="34" charset="0"/>
          </a:endParaRPr>
        </a:p>
      </dgm:t>
    </dgm:pt>
    <dgm:pt modelId="{196940EE-DC8A-4181-A03B-E8569BADDDE9}" type="parTrans" cxnId="{F8DFCCD2-AE1A-4B54-A9C5-A326AAA272FF}">
      <dgm:prSet/>
      <dgm:spPr/>
      <dgm:t>
        <a:bodyPr/>
        <a:lstStyle/>
        <a:p>
          <a:endParaRPr lang="en-GB"/>
        </a:p>
      </dgm:t>
    </dgm:pt>
    <dgm:pt modelId="{38915AF7-A4A0-4733-A1A8-A011D88E2820}" type="sibTrans" cxnId="{F8DFCCD2-AE1A-4B54-A9C5-A326AAA272FF}">
      <dgm:prSet/>
      <dgm:spPr/>
      <dgm:t>
        <a:bodyPr/>
        <a:lstStyle/>
        <a:p>
          <a:endParaRPr lang="en-GB"/>
        </a:p>
      </dgm:t>
    </dgm:pt>
    <dgm:pt modelId="{03ABB4FF-8934-46A7-9559-8EC39566E8B4}">
      <dgm:prSet/>
      <dgm:spPr/>
      <dgm:t>
        <a:bodyPr/>
        <a:lstStyle/>
        <a:p>
          <a:r>
            <a:rPr lang="en-GB" b="1">
              <a:effectLst/>
              <a:latin typeface="Arial" panose="020B0604020202020204" pitchFamily="34" charset="0"/>
            </a:rPr>
            <a:t>Application to JW Marriott hotel</a:t>
          </a:r>
          <a:endParaRPr lang="en-IN" b="1" dirty="0">
            <a:effectLst/>
            <a:latin typeface="Arial" panose="020B0604020202020204" pitchFamily="34" charset="0"/>
          </a:endParaRPr>
        </a:p>
      </dgm:t>
    </dgm:pt>
    <dgm:pt modelId="{130FD558-631C-4FFB-8F9C-6B4FEFC6AE22}" type="parTrans" cxnId="{65B43B0F-C580-427D-9146-6EA9537CC487}">
      <dgm:prSet/>
      <dgm:spPr/>
      <dgm:t>
        <a:bodyPr/>
        <a:lstStyle/>
        <a:p>
          <a:endParaRPr lang="en-GB"/>
        </a:p>
      </dgm:t>
    </dgm:pt>
    <dgm:pt modelId="{C8956694-BF9E-47CB-8111-4AA1C40A926F}" type="sibTrans" cxnId="{65B43B0F-C580-427D-9146-6EA9537CC487}">
      <dgm:prSet/>
      <dgm:spPr/>
      <dgm:t>
        <a:bodyPr/>
        <a:lstStyle/>
        <a:p>
          <a:endParaRPr lang="en-GB"/>
        </a:p>
      </dgm:t>
    </dgm:pt>
    <dgm:pt modelId="{B73080CB-03AE-4958-9C6C-E1982453B8BC}">
      <dgm:prSet/>
      <dgm:spPr/>
      <dgm:t>
        <a:bodyPr/>
        <a:lstStyle/>
        <a:p>
          <a:r>
            <a:rPr lang="en-GB" b="1">
              <a:effectLst/>
              <a:latin typeface="Arial" panose="020B0604020202020204" pitchFamily="34" charset="0"/>
            </a:rPr>
            <a:t>Importance of hospitality and how hotels meet/exceed guest expectations</a:t>
          </a:r>
          <a:endParaRPr lang="en-IN" b="1" dirty="0">
            <a:effectLst/>
            <a:latin typeface="Arial" panose="020B0604020202020204" pitchFamily="34" charset="0"/>
          </a:endParaRPr>
        </a:p>
      </dgm:t>
    </dgm:pt>
    <dgm:pt modelId="{43D2D450-EB42-4194-A94D-DA2B1B6C102E}" type="parTrans" cxnId="{1E6B2FE3-0D5B-4775-9B99-C325495B88B9}">
      <dgm:prSet/>
      <dgm:spPr/>
      <dgm:t>
        <a:bodyPr/>
        <a:lstStyle/>
        <a:p>
          <a:endParaRPr lang="en-GB"/>
        </a:p>
      </dgm:t>
    </dgm:pt>
    <dgm:pt modelId="{71EE2033-B31F-4FA0-BAB3-1E83AE84FC4F}" type="sibTrans" cxnId="{1E6B2FE3-0D5B-4775-9B99-C325495B88B9}">
      <dgm:prSet/>
      <dgm:spPr/>
      <dgm:t>
        <a:bodyPr/>
        <a:lstStyle/>
        <a:p>
          <a:endParaRPr lang="en-GB"/>
        </a:p>
      </dgm:t>
    </dgm:pt>
    <dgm:pt modelId="{2EE60471-A76B-411C-8B25-22EF0084755C}" type="pres">
      <dgm:prSet presAssocID="{9591E3BD-642D-4035-A088-E8EFCCA52C6F}" presName="vert0" presStyleCnt="0">
        <dgm:presLayoutVars>
          <dgm:dir/>
          <dgm:animOne val="branch"/>
          <dgm:animLvl val="lvl"/>
        </dgm:presLayoutVars>
      </dgm:prSet>
      <dgm:spPr/>
    </dgm:pt>
    <dgm:pt modelId="{DA73DB8F-AE77-4EA6-89E5-5C233A5FED2C}" type="pres">
      <dgm:prSet presAssocID="{7066D1E6-5B07-4BB5-AC43-EB75BA4C9CB3}" presName="thickLine" presStyleLbl="alignNode1" presStyleIdx="0" presStyleCnt="6"/>
      <dgm:spPr/>
    </dgm:pt>
    <dgm:pt modelId="{0CAD5437-EE41-4747-9F56-27CCF79C0D5E}" type="pres">
      <dgm:prSet presAssocID="{7066D1E6-5B07-4BB5-AC43-EB75BA4C9CB3}" presName="horz1" presStyleCnt="0"/>
      <dgm:spPr/>
    </dgm:pt>
    <dgm:pt modelId="{D2556988-989D-4A84-B391-DB0D0AE5979F}" type="pres">
      <dgm:prSet presAssocID="{7066D1E6-5B07-4BB5-AC43-EB75BA4C9CB3}" presName="tx1" presStyleLbl="revTx" presStyleIdx="0" presStyleCnt="6"/>
      <dgm:spPr/>
    </dgm:pt>
    <dgm:pt modelId="{F053B996-0730-4D5E-9084-8F16BA207534}" type="pres">
      <dgm:prSet presAssocID="{7066D1E6-5B07-4BB5-AC43-EB75BA4C9CB3}" presName="vert1" presStyleCnt="0"/>
      <dgm:spPr/>
    </dgm:pt>
    <dgm:pt modelId="{9AA5E30C-A2E3-45F8-8958-5DC685D98FDA}" type="pres">
      <dgm:prSet presAssocID="{87A30297-3E58-45DC-B1AB-C83EDFEF5992}" presName="thickLine" presStyleLbl="alignNode1" presStyleIdx="1" presStyleCnt="6"/>
      <dgm:spPr/>
    </dgm:pt>
    <dgm:pt modelId="{9838DEFE-F5DB-4266-B04F-4FB406CE63B2}" type="pres">
      <dgm:prSet presAssocID="{87A30297-3E58-45DC-B1AB-C83EDFEF5992}" presName="horz1" presStyleCnt="0"/>
      <dgm:spPr/>
    </dgm:pt>
    <dgm:pt modelId="{78BDF898-F725-459B-9DA0-08A91AE633F9}" type="pres">
      <dgm:prSet presAssocID="{87A30297-3E58-45DC-B1AB-C83EDFEF5992}" presName="tx1" presStyleLbl="revTx" presStyleIdx="1" presStyleCnt="6"/>
      <dgm:spPr/>
    </dgm:pt>
    <dgm:pt modelId="{689C23EA-06FF-407C-8440-CB845B4E6BAA}" type="pres">
      <dgm:prSet presAssocID="{87A30297-3E58-45DC-B1AB-C83EDFEF5992}" presName="vert1" presStyleCnt="0"/>
      <dgm:spPr/>
    </dgm:pt>
    <dgm:pt modelId="{FD991A4D-6CBB-4FE7-8553-81F6168FCA1E}" type="pres">
      <dgm:prSet presAssocID="{98D07342-DC33-4EFC-AC5C-FEE7BEFF88E4}" presName="thickLine" presStyleLbl="alignNode1" presStyleIdx="2" presStyleCnt="6"/>
      <dgm:spPr/>
    </dgm:pt>
    <dgm:pt modelId="{CC998C2D-2FD8-4234-AB30-DC25F6908B44}" type="pres">
      <dgm:prSet presAssocID="{98D07342-DC33-4EFC-AC5C-FEE7BEFF88E4}" presName="horz1" presStyleCnt="0"/>
      <dgm:spPr/>
    </dgm:pt>
    <dgm:pt modelId="{BBAF3E5B-673A-4345-970D-84275239F9D5}" type="pres">
      <dgm:prSet presAssocID="{98D07342-DC33-4EFC-AC5C-FEE7BEFF88E4}" presName="tx1" presStyleLbl="revTx" presStyleIdx="2" presStyleCnt="6"/>
      <dgm:spPr/>
    </dgm:pt>
    <dgm:pt modelId="{4A279D44-25D7-420F-9420-5D9C056DE635}" type="pres">
      <dgm:prSet presAssocID="{98D07342-DC33-4EFC-AC5C-FEE7BEFF88E4}" presName="vert1" presStyleCnt="0"/>
      <dgm:spPr/>
    </dgm:pt>
    <dgm:pt modelId="{9737DFC1-EC69-42A4-9A7D-802273F2FF3C}" type="pres">
      <dgm:prSet presAssocID="{E55276C7-E986-4022-BC6F-AF135DB20812}" presName="thickLine" presStyleLbl="alignNode1" presStyleIdx="3" presStyleCnt="6"/>
      <dgm:spPr/>
    </dgm:pt>
    <dgm:pt modelId="{F697A783-7BF4-4B33-A3A0-EEBF24F2BF5D}" type="pres">
      <dgm:prSet presAssocID="{E55276C7-E986-4022-BC6F-AF135DB20812}" presName="horz1" presStyleCnt="0"/>
      <dgm:spPr/>
    </dgm:pt>
    <dgm:pt modelId="{5E04DDF2-E2B4-4894-A9B3-CB51993F9E98}" type="pres">
      <dgm:prSet presAssocID="{E55276C7-E986-4022-BC6F-AF135DB20812}" presName="tx1" presStyleLbl="revTx" presStyleIdx="3" presStyleCnt="6"/>
      <dgm:spPr/>
    </dgm:pt>
    <dgm:pt modelId="{CF3E23C4-D80D-4D17-9DDB-E89C571E9CE5}" type="pres">
      <dgm:prSet presAssocID="{E55276C7-E986-4022-BC6F-AF135DB20812}" presName="vert1" presStyleCnt="0"/>
      <dgm:spPr/>
    </dgm:pt>
    <dgm:pt modelId="{3556653B-4257-4716-AC9B-9548BFB0F289}" type="pres">
      <dgm:prSet presAssocID="{03ABB4FF-8934-46A7-9559-8EC39566E8B4}" presName="thickLine" presStyleLbl="alignNode1" presStyleIdx="4" presStyleCnt="6"/>
      <dgm:spPr/>
    </dgm:pt>
    <dgm:pt modelId="{1162BD25-F0A8-472B-BA50-092613296E04}" type="pres">
      <dgm:prSet presAssocID="{03ABB4FF-8934-46A7-9559-8EC39566E8B4}" presName="horz1" presStyleCnt="0"/>
      <dgm:spPr/>
    </dgm:pt>
    <dgm:pt modelId="{6C497F49-8186-4DB4-8322-63D4CA5F1FFB}" type="pres">
      <dgm:prSet presAssocID="{03ABB4FF-8934-46A7-9559-8EC39566E8B4}" presName="tx1" presStyleLbl="revTx" presStyleIdx="4" presStyleCnt="6"/>
      <dgm:spPr/>
    </dgm:pt>
    <dgm:pt modelId="{C8235501-98AE-4F35-9182-611096F591EA}" type="pres">
      <dgm:prSet presAssocID="{03ABB4FF-8934-46A7-9559-8EC39566E8B4}" presName="vert1" presStyleCnt="0"/>
      <dgm:spPr/>
    </dgm:pt>
    <dgm:pt modelId="{C7F006D9-71D7-4341-A552-BF064E02A460}" type="pres">
      <dgm:prSet presAssocID="{B73080CB-03AE-4958-9C6C-E1982453B8BC}" presName="thickLine" presStyleLbl="alignNode1" presStyleIdx="5" presStyleCnt="6"/>
      <dgm:spPr/>
    </dgm:pt>
    <dgm:pt modelId="{B6448B7D-9E53-4625-9037-2A9EDFDCABC3}" type="pres">
      <dgm:prSet presAssocID="{B73080CB-03AE-4958-9C6C-E1982453B8BC}" presName="horz1" presStyleCnt="0"/>
      <dgm:spPr/>
    </dgm:pt>
    <dgm:pt modelId="{95476EB0-7CAE-444C-A4BE-3BD2D1DBE07A}" type="pres">
      <dgm:prSet presAssocID="{B73080CB-03AE-4958-9C6C-E1982453B8BC}" presName="tx1" presStyleLbl="revTx" presStyleIdx="5" presStyleCnt="6"/>
      <dgm:spPr/>
    </dgm:pt>
    <dgm:pt modelId="{B66FA44E-57B6-4FCA-BECF-87993C25D428}" type="pres">
      <dgm:prSet presAssocID="{B73080CB-03AE-4958-9C6C-E1982453B8BC}" presName="vert1" presStyleCnt="0"/>
      <dgm:spPr/>
    </dgm:pt>
  </dgm:ptLst>
  <dgm:cxnLst>
    <dgm:cxn modelId="{65B43B0F-C580-427D-9146-6EA9537CC487}" srcId="{9591E3BD-642D-4035-A088-E8EFCCA52C6F}" destId="{03ABB4FF-8934-46A7-9559-8EC39566E8B4}" srcOrd="4" destOrd="0" parTransId="{130FD558-631C-4FFB-8F9C-6B4FEFC6AE22}" sibTransId="{C8956694-BF9E-47CB-8111-4AA1C40A926F}"/>
    <dgm:cxn modelId="{E159912E-C8FD-4661-B683-68995A767A68}" type="presOf" srcId="{7066D1E6-5B07-4BB5-AC43-EB75BA4C9CB3}" destId="{D2556988-989D-4A84-B391-DB0D0AE5979F}" srcOrd="0" destOrd="0" presId="urn:microsoft.com/office/officeart/2008/layout/LinedList"/>
    <dgm:cxn modelId="{CF09DE39-37C4-415E-8FF2-ABFE72B838E5}" type="presOf" srcId="{03ABB4FF-8934-46A7-9559-8EC39566E8B4}" destId="{6C497F49-8186-4DB4-8322-63D4CA5F1FFB}" srcOrd="0" destOrd="0" presId="urn:microsoft.com/office/officeart/2008/layout/LinedList"/>
    <dgm:cxn modelId="{2750366C-273B-4454-93E3-0B53DAF7076E}" type="presOf" srcId="{98D07342-DC33-4EFC-AC5C-FEE7BEFF88E4}" destId="{BBAF3E5B-673A-4345-970D-84275239F9D5}" srcOrd="0" destOrd="0" presId="urn:microsoft.com/office/officeart/2008/layout/LinedList"/>
    <dgm:cxn modelId="{30BBAA4F-DCDD-4AAB-AD33-F40395D6EABB}" srcId="{9591E3BD-642D-4035-A088-E8EFCCA52C6F}" destId="{98D07342-DC33-4EFC-AC5C-FEE7BEFF88E4}" srcOrd="2" destOrd="0" parTransId="{B0B5C5E1-5306-4142-B922-CF2582B83021}" sibTransId="{EF314A5D-2637-4E9C-8DC4-3329EA3B1D71}"/>
    <dgm:cxn modelId="{18E3EF57-E644-499C-A34C-F5CFA6063457}" type="presOf" srcId="{87A30297-3E58-45DC-B1AB-C83EDFEF5992}" destId="{78BDF898-F725-459B-9DA0-08A91AE633F9}" srcOrd="0" destOrd="0" presId="urn:microsoft.com/office/officeart/2008/layout/LinedList"/>
    <dgm:cxn modelId="{63BFCA8A-9E99-407E-9736-D66C69D2F75D}" type="presOf" srcId="{E55276C7-E986-4022-BC6F-AF135DB20812}" destId="{5E04DDF2-E2B4-4894-A9B3-CB51993F9E98}" srcOrd="0" destOrd="0" presId="urn:microsoft.com/office/officeart/2008/layout/LinedList"/>
    <dgm:cxn modelId="{8C8CA39D-A945-4FEB-A612-90851B024A6C}" srcId="{9591E3BD-642D-4035-A088-E8EFCCA52C6F}" destId="{87A30297-3E58-45DC-B1AB-C83EDFEF5992}" srcOrd="1" destOrd="0" parTransId="{86DBC90F-5079-4921-AC2A-82EBD386D518}" sibTransId="{DB5F3168-15EB-4B41-A24C-F630F292CAC7}"/>
    <dgm:cxn modelId="{EF5AACA9-BAAA-488A-AB77-126B424A4A6C}" type="presOf" srcId="{B73080CB-03AE-4958-9C6C-E1982453B8BC}" destId="{95476EB0-7CAE-444C-A4BE-3BD2D1DBE07A}" srcOrd="0" destOrd="0" presId="urn:microsoft.com/office/officeart/2008/layout/LinedList"/>
    <dgm:cxn modelId="{80C5B8B3-62C6-42E3-B7EC-7973A24B1111}" type="presOf" srcId="{9591E3BD-642D-4035-A088-E8EFCCA52C6F}" destId="{2EE60471-A76B-411C-8B25-22EF0084755C}" srcOrd="0" destOrd="0" presId="urn:microsoft.com/office/officeart/2008/layout/LinedList"/>
    <dgm:cxn modelId="{F8DFCCD2-AE1A-4B54-A9C5-A326AAA272FF}" srcId="{9591E3BD-642D-4035-A088-E8EFCCA52C6F}" destId="{E55276C7-E986-4022-BC6F-AF135DB20812}" srcOrd="3" destOrd="0" parTransId="{196940EE-DC8A-4181-A03B-E8569BADDDE9}" sibTransId="{38915AF7-A4A0-4733-A1A8-A011D88E2820}"/>
    <dgm:cxn modelId="{D6351AD6-544C-43C7-935D-F5923BE1E841}" srcId="{9591E3BD-642D-4035-A088-E8EFCCA52C6F}" destId="{7066D1E6-5B07-4BB5-AC43-EB75BA4C9CB3}" srcOrd="0" destOrd="0" parTransId="{AE7B22CA-ACF5-4BB9-8CAC-123D2E4AA6D3}" sibTransId="{086B335B-D81E-4FBA-BAA9-D92A416504FC}"/>
    <dgm:cxn modelId="{1E6B2FE3-0D5B-4775-9B99-C325495B88B9}" srcId="{9591E3BD-642D-4035-A088-E8EFCCA52C6F}" destId="{B73080CB-03AE-4958-9C6C-E1982453B8BC}" srcOrd="5" destOrd="0" parTransId="{43D2D450-EB42-4194-A94D-DA2B1B6C102E}" sibTransId="{71EE2033-B31F-4FA0-BAB3-1E83AE84FC4F}"/>
    <dgm:cxn modelId="{72144352-9F15-45EF-BAD4-276578E4CE7E}" type="presParOf" srcId="{2EE60471-A76B-411C-8B25-22EF0084755C}" destId="{DA73DB8F-AE77-4EA6-89E5-5C233A5FED2C}" srcOrd="0" destOrd="0" presId="urn:microsoft.com/office/officeart/2008/layout/LinedList"/>
    <dgm:cxn modelId="{5795DDAC-49D5-41E7-8551-8E7BF706126F}" type="presParOf" srcId="{2EE60471-A76B-411C-8B25-22EF0084755C}" destId="{0CAD5437-EE41-4747-9F56-27CCF79C0D5E}" srcOrd="1" destOrd="0" presId="urn:microsoft.com/office/officeart/2008/layout/LinedList"/>
    <dgm:cxn modelId="{8373B39B-325D-45ED-899B-5B472633E9CC}" type="presParOf" srcId="{0CAD5437-EE41-4747-9F56-27CCF79C0D5E}" destId="{D2556988-989D-4A84-B391-DB0D0AE5979F}" srcOrd="0" destOrd="0" presId="urn:microsoft.com/office/officeart/2008/layout/LinedList"/>
    <dgm:cxn modelId="{FA2F7D89-329D-4A91-9499-6B853CE7663A}" type="presParOf" srcId="{0CAD5437-EE41-4747-9F56-27CCF79C0D5E}" destId="{F053B996-0730-4D5E-9084-8F16BA207534}" srcOrd="1" destOrd="0" presId="urn:microsoft.com/office/officeart/2008/layout/LinedList"/>
    <dgm:cxn modelId="{888C2963-723F-4B88-816C-F74A86F1DEEF}" type="presParOf" srcId="{2EE60471-A76B-411C-8B25-22EF0084755C}" destId="{9AA5E30C-A2E3-45F8-8958-5DC685D98FDA}" srcOrd="2" destOrd="0" presId="urn:microsoft.com/office/officeart/2008/layout/LinedList"/>
    <dgm:cxn modelId="{16263103-8E2A-445A-99C9-A8A5E957D90B}" type="presParOf" srcId="{2EE60471-A76B-411C-8B25-22EF0084755C}" destId="{9838DEFE-F5DB-4266-B04F-4FB406CE63B2}" srcOrd="3" destOrd="0" presId="urn:microsoft.com/office/officeart/2008/layout/LinedList"/>
    <dgm:cxn modelId="{CAFEF5A2-7ED1-4ED0-B7E7-DFE2D78BBFC2}" type="presParOf" srcId="{9838DEFE-F5DB-4266-B04F-4FB406CE63B2}" destId="{78BDF898-F725-459B-9DA0-08A91AE633F9}" srcOrd="0" destOrd="0" presId="urn:microsoft.com/office/officeart/2008/layout/LinedList"/>
    <dgm:cxn modelId="{A4F0B433-A132-4DE6-A301-CBEF8271BAD0}" type="presParOf" srcId="{9838DEFE-F5DB-4266-B04F-4FB406CE63B2}" destId="{689C23EA-06FF-407C-8440-CB845B4E6BAA}" srcOrd="1" destOrd="0" presId="urn:microsoft.com/office/officeart/2008/layout/LinedList"/>
    <dgm:cxn modelId="{4E9C6C8E-6CDB-4845-A3D7-4267FB8EB5F5}" type="presParOf" srcId="{2EE60471-A76B-411C-8B25-22EF0084755C}" destId="{FD991A4D-6CBB-4FE7-8553-81F6168FCA1E}" srcOrd="4" destOrd="0" presId="urn:microsoft.com/office/officeart/2008/layout/LinedList"/>
    <dgm:cxn modelId="{30CAB58E-1664-48FB-BEF3-B2AECB724A34}" type="presParOf" srcId="{2EE60471-A76B-411C-8B25-22EF0084755C}" destId="{CC998C2D-2FD8-4234-AB30-DC25F6908B44}" srcOrd="5" destOrd="0" presId="urn:microsoft.com/office/officeart/2008/layout/LinedList"/>
    <dgm:cxn modelId="{0B0DC326-552C-45B8-A452-EEAF5C3FF313}" type="presParOf" srcId="{CC998C2D-2FD8-4234-AB30-DC25F6908B44}" destId="{BBAF3E5B-673A-4345-970D-84275239F9D5}" srcOrd="0" destOrd="0" presId="urn:microsoft.com/office/officeart/2008/layout/LinedList"/>
    <dgm:cxn modelId="{B6383971-579F-413D-B518-B873F1CD1495}" type="presParOf" srcId="{CC998C2D-2FD8-4234-AB30-DC25F6908B44}" destId="{4A279D44-25D7-420F-9420-5D9C056DE635}" srcOrd="1" destOrd="0" presId="urn:microsoft.com/office/officeart/2008/layout/LinedList"/>
    <dgm:cxn modelId="{29E078B2-3E13-4B6D-ADA9-5DC0B3829760}" type="presParOf" srcId="{2EE60471-A76B-411C-8B25-22EF0084755C}" destId="{9737DFC1-EC69-42A4-9A7D-802273F2FF3C}" srcOrd="6" destOrd="0" presId="urn:microsoft.com/office/officeart/2008/layout/LinedList"/>
    <dgm:cxn modelId="{E7A7119D-CBB9-4F0D-A56D-E4D233F43241}" type="presParOf" srcId="{2EE60471-A76B-411C-8B25-22EF0084755C}" destId="{F697A783-7BF4-4B33-A3A0-EEBF24F2BF5D}" srcOrd="7" destOrd="0" presId="urn:microsoft.com/office/officeart/2008/layout/LinedList"/>
    <dgm:cxn modelId="{89CBD09F-619D-4729-85D5-B8CC982724CC}" type="presParOf" srcId="{F697A783-7BF4-4B33-A3A0-EEBF24F2BF5D}" destId="{5E04DDF2-E2B4-4894-A9B3-CB51993F9E98}" srcOrd="0" destOrd="0" presId="urn:microsoft.com/office/officeart/2008/layout/LinedList"/>
    <dgm:cxn modelId="{D7885E3E-833D-40D1-8FB3-DB789BA3FCF5}" type="presParOf" srcId="{F697A783-7BF4-4B33-A3A0-EEBF24F2BF5D}" destId="{CF3E23C4-D80D-4D17-9DDB-E89C571E9CE5}" srcOrd="1" destOrd="0" presId="urn:microsoft.com/office/officeart/2008/layout/LinedList"/>
    <dgm:cxn modelId="{377087A5-081C-470F-8A9E-443A50FB0DF5}" type="presParOf" srcId="{2EE60471-A76B-411C-8B25-22EF0084755C}" destId="{3556653B-4257-4716-AC9B-9548BFB0F289}" srcOrd="8" destOrd="0" presId="urn:microsoft.com/office/officeart/2008/layout/LinedList"/>
    <dgm:cxn modelId="{98DB3DA1-4805-4E15-89B1-0851197F8C3E}" type="presParOf" srcId="{2EE60471-A76B-411C-8B25-22EF0084755C}" destId="{1162BD25-F0A8-472B-BA50-092613296E04}" srcOrd="9" destOrd="0" presId="urn:microsoft.com/office/officeart/2008/layout/LinedList"/>
    <dgm:cxn modelId="{7D19E48D-1C28-408C-B3F8-650B5A20AB18}" type="presParOf" srcId="{1162BD25-F0A8-472B-BA50-092613296E04}" destId="{6C497F49-8186-4DB4-8322-63D4CA5F1FFB}" srcOrd="0" destOrd="0" presId="urn:microsoft.com/office/officeart/2008/layout/LinedList"/>
    <dgm:cxn modelId="{7F7C3323-16DF-4D35-BB5F-CD379A686A61}" type="presParOf" srcId="{1162BD25-F0A8-472B-BA50-092613296E04}" destId="{C8235501-98AE-4F35-9182-611096F591EA}" srcOrd="1" destOrd="0" presId="urn:microsoft.com/office/officeart/2008/layout/LinedList"/>
    <dgm:cxn modelId="{BC66B374-5E2F-44EB-845D-98B2B273BBD2}" type="presParOf" srcId="{2EE60471-A76B-411C-8B25-22EF0084755C}" destId="{C7F006D9-71D7-4341-A552-BF064E02A460}" srcOrd="10" destOrd="0" presId="urn:microsoft.com/office/officeart/2008/layout/LinedList"/>
    <dgm:cxn modelId="{785176EC-3C06-4DBC-AD7E-866BF3068419}" type="presParOf" srcId="{2EE60471-A76B-411C-8B25-22EF0084755C}" destId="{B6448B7D-9E53-4625-9037-2A9EDFDCABC3}" srcOrd="11" destOrd="0" presId="urn:microsoft.com/office/officeart/2008/layout/LinedList"/>
    <dgm:cxn modelId="{6D1C64B1-7A66-4E23-80B1-8484746FA4A4}" type="presParOf" srcId="{B6448B7D-9E53-4625-9037-2A9EDFDCABC3}" destId="{95476EB0-7CAE-444C-A4BE-3BD2D1DBE07A}" srcOrd="0" destOrd="0" presId="urn:microsoft.com/office/officeart/2008/layout/LinedList"/>
    <dgm:cxn modelId="{C79040B3-2D80-45FB-BB42-02DCFA3E346F}" type="presParOf" srcId="{B6448B7D-9E53-4625-9037-2A9EDFDCABC3}" destId="{B66FA44E-57B6-4FCA-BECF-87993C25D4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73DB8F-AE77-4EA6-89E5-5C233A5FED2C}">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56988-989D-4A84-B391-DB0D0AE5979F}">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effectLst/>
              <a:latin typeface="Arial" panose="020B0604020202020204" pitchFamily="34" charset="0"/>
            </a:rPr>
            <a:t>Introduction of the Hotel</a:t>
          </a:r>
          <a:endParaRPr lang="en-GB" sz="2300" kern="1200"/>
        </a:p>
      </dsp:txBody>
      <dsp:txXfrm>
        <a:off x="0" y="2124"/>
        <a:ext cx="10515600" cy="724514"/>
      </dsp:txXfrm>
    </dsp:sp>
    <dsp:sp modelId="{9AA5E30C-A2E3-45F8-8958-5DC685D98FDA}">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BDF898-F725-459B-9DA0-08A91AE633F9}">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effectLst/>
              <a:latin typeface="Arial" panose="020B0604020202020204" pitchFamily="34" charset="0"/>
            </a:rPr>
            <a:t>Identify the hotel’s main consumers </a:t>
          </a:r>
          <a:endParaRPr lang="en-IN" sz="2300" b="1" kern="1200" dirty="0">
            <a:effectLst/>
            <a:latin typeface="Arial" panose="020B0604020202020204" pitchFamily="34" charset="0"/>
          </a:endParaRPr>
        </a:p>
      </dsp:txBody>
      <dsp:txXfrm>
        <a:off x="0" y="726639"/>
        <a:ext cx="10515600" cy="724514"/>
      </dsp:txXfrm>
    </dsp:sp>
    <dsp:sp modelId="{FD991A4D-6CBB-4FE7-8553-81F6168FCA1E}">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F3E5B-673A-4345-970D-84275239F9D5}">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effectLst/>
              <a:latin typeface="Arial" panose="020B0604020202020204" pitchFamily="34" charset="0"/>
            </a:rPr>
            <a:t>Why they appeal to this group</a:t>
          </a:r>
          <a:endParaRPr lang="en-IN" sz="2300" b="1" kern="1200" dirty="0">
            <a:effectLst/>
            <a:latin typeface="Arial" panose="020B0604020202020204" pitchFamily="34" charset="0"/>
          </a:endParaRPr>
        </a:p>
      </dsp:txBody>
      <dsp:txXfrm>
        <a:off x="0" y="1451154"/>
        <a:ext cx="10515600" cy="724514"/>
      </dsp:txXfrm>
    </dsp:sp>
    <dsp:sp modelId="{9737DFC1-EC69-42A4-9A7D-802273F2FF3C}">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04DDF2-E2B4-4894-A9B3-CB51993F9E98}">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effectLst/>
              <a:latin typeface="Arial" panose="020B0604020202020204" pitchFamily="34" charset="0"/>
            </a:rPr>
            <a:t>Nature, scope and role of guest services </a:t>
          </a:r>
          <a:endParaRPr lang="en-IN" sz="2300" b="1" kern="1200" dirty="0">
            <a:effectLst/>
            <a:latin typeface="Arial" panose="020B0604020202020204" pitchFamily="34" charset="0"/>
          </a:endParaRPr>
        </a:p>
      </dsp:txBody>
      <dsp:txXfrm>
        <a:off x="0" y="2175669"/>
        <a:ext cx="10515600" cy="724514"/>
      </dsp:txXfrm>
    </dsp:sp>
    <dsp:sp modelId="{3556653B-4257-4716-AC9B-9548BFB0F289}">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497F49-8186-4DB4-8322-63D4CA5F1FFB}">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effectLst/>
              <a:latin typeface="Arial" panose="020B0604020202020204" pitchFamily="34" charset="0"/>
            </a:rPr>
            <a:t>Application to JW Marriott hotel</a:t>
          </a:r>
          <a:endParaRPr lang="en-IN" sz="2300" b="1" kern="1200" dirty="0">
            <a:effectLst/>
            <a:latin typeface="Arial" panose="020B0604020202020204" pitchFamily="34" charset="0"/>
          </a:endParaRPr>
        </a:p>
      </dsp:txBody>
      <dsp:txXfrm>
        <a:off x="0" y="2900183"/>
        <a:ext cx="10515600" cy="724514"/>
      </dsp:txXfrm>
    </dsp:sp>
    <dsp:sp modelId="{C7F006D9-71D7-4341-A552-BF064E02A460}">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6EB0-7CAE-444C-A4BE-3BD2D1DBE07A}">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effectLst/>
              <a:latin typeface="Arial" panose="020B0604020202020204" pitchFamily="34" charset="0"/>
            </a:rPr>
            <a:t>Importance of hospitality and how hotels meet/exceed guest expectations</a:t>
          </a:r>
          <a:endParaRPr lang="en-IN" sz="2300" b="1" kern="1200" dirty="0">
            <a:effectLst/>
            <a:latin typeface="Arial" panose="020B0604020202020204" pitchFamily="34" charset="0"/>
          </a:endParaRPr>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AAFD67A-0F03-4768-AD19-AD0AF74247FB}" type="datetimeFigureOut">
              <a:rPr lang="en-US" smtClean="0"/>
              <a:pPr/>
              <a:t>10/22/2023</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438EB2-562E-49F7-88CF-599D86956593}"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20000"/>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JW Marriot hotel group is one of the largest five-star multinational hotel chains that was first established in 1984 in Washington DC. At present, JW Marriot is a luxury hotel group that is owned by Marriott international. Its headquarters are in Maryland, the United States of America and it currently serves in 113 different locations around the world (Marriott Hotels, 2023). JW Marriot is considered as a luxury brand that has higher rates and high-quality service offered to the customers when compared to the other traditional Marriott hotels. Starting from building structures to linen and furniture, and even the flowers that are placed on the flower vase of each room, the Quality is premium so that the customers return back for more luxurious services. The JW Marriott logo is that of a Griffin which symbolises strength and courage of a lion and vision and flight of an Eagle. This is quite symbolic since it mirrors royalty that is reflected in the service provided by the JW Marriot Hotel brand.</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3</a:t>
            </a:fld>
            <a:endParaRPr lang="en-US"/>
          </a:p>
        </p:txBody>
      </p:sp>
    </p:spTree>
    <p:extLst>
      <p:ext uri="{BB962C8B-B14F-4D97-AF65-F5344CB8AC3E}">
        <p14:creationId xmlns:p14="http://schemas.microsoft.com/office/powerpoint/2010/main" val="4213561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85000" lnSpcReduction="20000"/>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target audience of JW Marriott hotel group is divided into four categories. These are the contact customers, the group, tourist, business travellers and the loyal customers. Among them, the contract customers form the most important chunk of the hotel customers. JW Marriott have signed a contract with large corporations and leading travel agencies that have been specialising in Trip organisation for end consumers. Currently, Lim and Seo (2021) highlighted that JW Marriot Hotel has received a stable source of customers from the contracts that have been established with technological giants such as Samsung. The employees of Samsung get a special discount on their stays in JW Marriott hotels. Samsung technology cooperation has also made a commitment of 5000 nights in a year. With Google software cooperation, JW Marriott has received a commitment of 4000 nights for years. These contracts have a lot of advantages for JW Marriot because it helps in reducing the risk of business especially when the travel lean season is around the corner. This contract has helped in maintaining the stability of the revenue income. JW Marriot has also established contracts with leading travel agencies that bring about 10,000 nights every year to the hotel group (Mun </a:t>
            </a:r>
            <a:r>
              <a:rPr lang="en-GB" sz="1800" i="1" dirty="0">
                <a:effectLst/>
                <a:latin typeface="Arial" panose="020B0604020202020204" pitchFamily="34" charset="0"/>
                <a:ea typeface="Arial" panose="020B0604020202020204" pitchFamily="34" charset="0"/>
              </a:rPr>
              <a:t>et al. </a:t>
            </a:r>
            <a:r>
              <a:rPr lang="en-GB" sz="1800" dirty="0">
                <a:effectLst/>
                <a:latin typeface="Arial" panose="020B0604020202020204" pitchFamily="34" charset="0"/>
                <a:ea typeface="Arial" panose="020B0604020202020204" pitchFamily="34" charset="0"/>
              </a:rPr>
              <a:t>2022).</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4</a:t>
            </a:fld>
            <a:endParaRPr lang="en-US"/>
          </a:p>
        </p:txBody>
      </p:sp>
    </p:spTree>
    <p:extLst>
      <p:ext uri="{BB962C8B-B14F-4D97-AF65-F5344CB8AC3E}">
        <p14:creationId xmlns:p14="http://schemas.microsoft.com/office/powerpoint/2010/main" val="3070344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Apart from the contract customers, the business travellers and the group tourists also play a very important role in contributing to the big chunk of revenue generated by the organisation. The JW Marriot Hotel group has accommodated a large number of business travellers that account for nearly 40% of the total annual income coming from the customers. This means that these customers Ensure around 50,000 nights per year. Most of these business travellers are highly loyal customers of the hotel, and once they visit JW Marriott, they tend to revisit frequently.</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5</a:t>
            </a:fld>
            <a:endParaRPr lang="en-US"/>
          </a:p>
        </p:txBody>
      </p:sp>
    </p:spTree>
    <p:extLst>
      <p:ext uri="{BB962C8B-B14F-4D97-AF65-F5344CB8AC3E}">
        <p14:creationId xmlns:p14="http://schemas.microsoft.com/office/powerpoint/2010/main" val="1434506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92500" lnSpcReduction="20000"/>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JW Marriot is known for its customer satisfaction, high-quality service and overall brand value. The strong brand reputation has allowed the organisation to constantly attract and retain the guests Be it business customers or contract customers. The product excellence and the overall worldwide distribution are other important factors that contribute to brand loyalty. According to the JW Marriott brand value annual report of 2022, the customers tend to return back because of the efforts made by the senior managers in establishing long-term relationships with the customers. This means that JW Marriott has made the customers stay for 90 million nights in a given year. 8 out of 10 high net worth business travellers in the United States have stayed in JW Marriott full-service hotels at least once every year. This type of market penetration is not achieved by any other competitor in the market. </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6</a:t>
            </a:fld>
            <a:endParaRPr lang="en-US"/>
          </a:p>
        </p:txBody>
      </p:sp>
    </p:spTree>
    <p:extLst>
      <p:ext uri="{BB962C8B-B14F-4D97-AF65-F5344CB8AC3E}">
        <p14:creationId xmlns:p14="http://schemas.microsoft.com/office/powerpoint/2010/main" val="3931183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62500" lnSpcReduction="20000"/>
          </a:bodyPr>
          <a:lstStyle/>
          <a:p>
            <a:pPr marL="0" marR="0" algn="just">
              <a:lnSpc>
                <a:spcPct val="150000"/>
              </a:lnSpc>
              <a:spcBef>
                <a:spcPts val="0"/>
              </a:spcBef>
              <a:spcAft>
                <a:spcPts val="0"/>
              </a:spcAft>
            </a:pPr>
            <a:r>
              <a:rPr lang="en-GB" sz="1800" dirty="0">
                <a:effectLst/>
                <a:latin typeface="Arial" panose="020B0604020202020204" pitchFamily="34" charset="0"/>
                <a:ea typeface="Arial" panose="020B0604020202020204" pitchFamily="34" charset="0"/>
              </a:rPr>
              <a:t>The Guest service has been identified by Walker (2021), as facilities and amenities that focus on enhancing the overall guest experience. This helps in improving the brand value of the hotel. Hence the nature of the guest services should be customer friendly, modern and personalised to meet the needs and requirements of the guests.</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effectLst/>
                <a:latin typeface="Arial" panose="020B0604020202020204" pitchFamily="34" charset="0"/>
                <a:ea typeface="Arial" panose="020B0604020202020204" pitchFamily="34" charset="0"/>
              </a:rPr>
              <a:t>Although the customer service and guest service or two important terms that are often used interchangeably, Solomon (2018) highlighted that Guest service and guest experience has a much broader scope when compared with customer service. Customer service according to Ford (2020) refers to the specific interactions and actions that are occurring between the customers and the business. Guest service and guest experience on the other hand has a much broader scope. It focuses on creating a memorable and a unique experience that creates customer and guest delight. It helps in exceeding the expectations of the customers and leaves a lasting impact in the mind of the guests. Hence, the focus is on building a highly emotional connection and creating loyal advocates for the Hotel group. </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7</a:t>
            </a:fld>
            <a:endParaRPr lang="en-US"/>
          </a:p>
        </p:txBody>
      </p:sp>
    </p:spTree>
    <p:extLst>
      <p:ext uri="{BB962C8B-B14F-4D97-AF65-F5344CB8AC3E}">
        <p14:creationId xmlns:p14="http://schemas.microsoft.com/office/powerpoint/2010/main" val="4154639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role of guest services in the hospitality industry is not only to offer amenities and room facilities, but also to focus on enhancing the customer experience so that there is an overall improvement in the brand value. The facilities and amenities must be modern, personalised and customer friendly to meet the needs and requirements of the guests (Ford, 2020). The customer service roles such as offering assistance to the needs and requests of all the customers, responding to the guest queries in an efficient and timely manner and maintaining guest confidentiality is a part of the guest experience. However, the role of guest experience is also to build brand loyalty.</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8</a:t>
            </a:fld>
            <a:endParaRPr lang="en-US"/>
          </a:p>
        </p:txBody>
      </p:sp>
    </p:spTree>
    <p:extLst>
      <p:ext uri="{BB962C8B-B14F-4D97-AF65-F5344CB8AC3E}">
        <p14:creationId xmlns:p14="http://schemas.microsoft.com/office/powerpoint/2010/main" val="1923693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nature of guest experience and guest service in JW Marriott hotel is inspired by mindfulness principles. The goal of the brand is to create a safe haven for the guests so that they can feel focused and wholesome. The nourishment of the body, mind and soul of the guest is the most important focus of the guest experience in the Hotel group. This means that the Guest must be present in mind and revitalised in spirit.</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9</a:t>
            </a:fld>
            <a:endParaRPr lang="en-US"/>
          </a:p>
        </p:txBody>
      </p:sp>
    </p:spTree>
    <p:extLst>
      <p:ext uri="{BB962C8B-B14F-4D97-AF65-F5344CB8AC3E}">
        <p14:creationId xmlns:p14="http://schemas.microsoft.com/office/powerpoint/2010/main" val="18452300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lnSpcReduction="10000"/>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Scope of guest experience in JW Marriott hotel group is to create a superior brand value. Marriott group is known for its superior customer service. As a result, they focus on providing good services and good food at fair prices. JW Marriot takes pride in looking into the intricate details to converge locality with modernity and five Star services. The guest experience focuses on processing the operational needs while addressing the requirements and requests of the guests (Padma and Ahn, 2020). Hence, the guest service scope has been developed on putting the needs of the customers first and providing sophisticated experiences and spaces. Inspiration, care, employee focus and excellence are also other important scope of guest experience and guest service.</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10</a:t>
            </a:fld>
            <a:endParaRPr lang="en-US"/>
          </a:p>
        </p:txBody>
      </p:sp>
    </p:spTree>
    <p:extLst>
      <p:ext uri="{BB962C8B-B14F-4D97-AF65-F5344CB8AC3E}">
        <p14:creationId xmlns:p14="http://schemas.microsoft.com/office/powerpoint/2010/main" val="3233939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role of guest service in JW Marriott is to not only carry out the daily operational functions but also supply guests with information and high-quality services that they become ardent advocates of the JW Marriott group. Apart from this, the role of guest service focuses on creating a competitive advantage for the organisation in the market.</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11</a:t>
            </a:fld>
            <a:endParaRPr lang="en-US"/>
          </a:p>
        </p:txBody>
      </p:sp>
    </p:spTree>
    <p:extLst>
      <p:ext uri="{BB962C8B-B14F-4D97-AF65-F5344CB8AC3E}">
        <p14:creationId xmlns:p14="http://schemas.microsoft.com/office/powerpoint/2010/main" val="41157747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62500" lnSpcReduction="20000"/>
          </a:bodyPr>
          <a:lstStyle/>
          <a:p>
            <a:pPr marL="0" marR="0" algn="just">
              <a:lnSpc>
                <a:spcPct val="150000"/>
              </a:lnSpc>
              <a:spcBef>
                <a:spcPts val="0"/>
              </a:spcBef>
              <a:spcAft>
                <a:spcPts val="0"/>
              </a:spcAft>
            </a:pPr>
            <a:r>
              <a:rPr lang="en-GB" sz="1800" dirty="0">
                <a:effectLst/>
                <a:latin typeface="Arial" panose="020B0604020202020204" pitchFamily="34" charset="0"/>
                <a:ea typeface="Arial" panose="020B0604020202020204" pitchFamily="34" charset="0"/>
              </a:rPr>
              <a:t>Hospitality is very important for all the organisations like JW Marriot because it helps in creating a better relationship with the target audience and look into different perspectives to incorporate the same so that customised customer service can be achieved (Wood, 2015). The focus of hospitality in JW Marriott is on making the guest feel appreciated and valued and taking the extra mile to make them feel welcomed.</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800" dirty="0">
                <a:effectLst/>
                <a:latin typeface="Arial" panose="020B0604020202020204" pitchFamily="34" charset="0"/>
                <a:ea typeface="Arial" panose="020B0604020202020204" pitchFamily="34" charset="0"/>
              </a:rPr>
              <a:t>JW Marriot focuses on exceeding the expectations of the customers by creating a personalised and seamless experience. They have used technical programs and innovative technologies to improve the overall customer experience. For instance, the guest can connect with associates in the customer engagement centres in JW Marriott hotel group and enter into a live chat (</a:t>
            </a:r>
            <a:r>
              <a:rPr lang="en-GB" sz="1800" dirty="0" err="1">
                <a:effectLst/>
                <a:latin typeface="Arial" panose="020B0604020202020204" pitchFamily="34" charset="0"/>
                <a:ea typeface="Arial" panose="020B0604020202020204" pitchFamily="34" charset="0"/>
              </a:rPr>
              <a:t>Heppel</a:t>
            </a:r>
            <a:r>
              <a:rPr lang="en-GB" sz="1800" dirty="0">
                <a:effectLst/>
                <a:latin typeface="Arial" panose="020B0604020202020204" pitchFamily="34" charset="0"/>
                <a:ea typeface="Arial" panose="020B0604020202020204" pitchFamily="34" charset="0"/>
              </a:rPr>
              <a:t>, 2015). This can help them to make special requests for her stay. With the help of the JW Marriot mobile application, customers can make any request, starting from dry cleaning services to pillow requirements with just a click of a button.</a:t>
            </a:r>
            <a:endParaRPr lang="en-US" sz="1800" dirty="0">
              <a:effectLst/>
              <a:latin typeface="Arial" panose="020B0604020202020204" pitchFamily="34" charset="0"/>
              <a:ea typeface="Arial" panose="020B0604020202020204" pitchFamily="34" charset="0"/>
            </a:endParaRPr>
          </a:p>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12</a:t>
            </a:fld>
            <a:endParaRPr lang="en-US"/>
          </a:p>
        </p:txBody>
      </p:sp>
    </p:spTree>
    <p:extLst>
      <p:ext uri="{BB962C8B-B14F-4D97-AF65-F5344CB8AC3E}">
        <p14:creationId xmlns:p14="http://schemas.microsoft.com/office/powerpoint/2010/main" val="37835243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IN" dirty="0"/>
          </a:p>
        </p:txBody>
      </p:sp>
      <p:sp>
        <p:nvSpPr>
          <p:cNvPr id="4" name="Slide Number Placeholder 3"/>
          <p:cNvSpPr>
            <a:spLocks noGrp="1"/>
          </p:cNvSpPr>
          <p:nvPr>
            <p:ph type="sldNum" sz="quarter" idx="5"/>
          </p:nvPr>
        </p:nvSpPr>
        <p:spPr/>
        <p:txBody>
          <a:bodyPr/>
          <a:lstStyle/>
          <a:p>
            <a:fld id="{81438EB2-562E-49F7-88CF-599D86956593}" type="slidenum">
              <a:rPr lang="en-US" smtClean="0"/>
              <a:pPr/>
              <a:t>13</a:t>
            </a:fld>
            <a:endParaRPr lang="en-US"/>
          </a:p>
        </p:txBody>
      </p:sp>
    </p:spTree>
    <p:extLst>
      <p:ext uri="{BB962C8B-B14F-4D97-AF65-F5344CB8AC3E}">
        <p14:creationId xmlns:p14="http://schemas.microsoft.com/office/powerpoint/2010/main" val="34485207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algn="just" rtl="0">
              <a:spcBef>
                <a:spcPts val="0"/>
              </a:spcBef>
              <a:spcAft>
                <a:spcPts val="0"/>
              </a:spcAft>
            </a:pPr>
            <a:endParaRPr lang="en-US" dirty="0"/>
          </a:p>
        </p:txBody>
      </p:sp>
      <p:sp>
        <p:nvSpPr>
          <p:cNvPr id="4" name="Slide Number Placeholder 3"/>
          <p:cNvSpPr>
            <a:spLocks noGrp="1"/>
          </p:cNvSpPr>
          <p:nvPr>
            <p:ph type="sldNum" sz="quarter" idx="10"/>
          </p:nvPr>
        </p:nvSpPr>
        <p:spPr/>
        <p:txBody>
          <a:bodyPr/>
          <a:lstStyle/>
          <a:p>
            <a:fld id="{81438EB2-562E-49F7-88CF-599D86956593}" type="slidenum">
              <a:rPr lang="en-US" smtClean="0"/>
              <a:pPr/>
              <a:t>14</a:t>
            </a:fld>
            <a:endParaRPr lang="en-US"/>
          </a:p>
        </p:txBody>
      </p:sp>
    </p:spTree>
    <p:extLst>
      <p:ext uri="{BB962C8B-B14F-4D97-AF65-F5344CB8AC3E}">
        <p14:creationId xmlns:p14="http://schemas.microsoft.com/office/powerpoint/2010/main" val="36590746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11E-0D31-7ED4-A8AF-6BD7B4145E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746E9E-82CC-4121-F664-C0360277EE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91C9E4-03BF-A0EC-BDC4-EE7587E0BE93}"/>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5" name="Footer Placeholder 4">
            <a:extLst>
              <a:ext uri="{FF2B5EF4-FFF2-40B4-BE49-F238E27FC236}">
                <a16:creationId xmlns:a16="http://schemas.microsoft.com/office/drawing/2014/main" id="{FA1C993C-9581-5FB0-F412-3001DD2EB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0E0EAF-2077-D5E9-3267-70D89E13D2B8}"/>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9436197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C6513-609A-F297-A960-0B6DA42231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37C906-AAA3-25E2-D0F0-82ABF8AB72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8760F-F698-AA5C-68F5-E5CFDD02B4DF}"/>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5" name="Footer Placeholder 4">
            <a:extLst>
              <a:ext uri="{FF2B5EF4-FFF2-40B4-BE49-F238E27FC236}">
                <a16:creationId xmlns:a16="http://schemas.microsoft.com/office/drawing/2014/main" id="{BAD12DC6-50FB-9C5A-1096-EF117FD2D9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1EB690-17E8-0A13-FDF7-B0D3C94162F5}"/>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1085115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05B91-B9E8-B2A1-25D9-80C9EB98F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D3AE15-944F-5728-558C-74E51CEEB7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A92836D-65B9-7448-F150-91E1C49E2FB1}"/>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5" name="Footer Placeholder 4">
            <a:extLst>
              <a:ext uri="{FF2B5EF4-FFF2-40B4-BE49-F238E27FC236}">
                <a16:creationId xmlns:a16="http://schemas.microsoft.com/office/drawing/2014/main" id="{A0E6E21A-8216-0FC9-70B5-90616C4138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867023-1272-A4EC-7A24-4C6972DF25A1}"/>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48876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E7406-B88C-D725-8D73-6AA3AEE326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9F50A8-0C90-E191-2AF7-A3D9B3B425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598F95-4074-94DF-D960-F06308621A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9A933B-4A52-6C5C-6C1B-400536E7C369}"/>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6" name="Footer Placeholder 5">
            <a:extLst>
              <a:ext uri="{FF2B5EF4-FFF2-40B4-BE49-F238E27FC236}">
                <a16:creationId xmlns:a16="http://schemas.microsoft.com/office/drawing/2014/main" id="{12AAA3A9-E030-3824-1A22-78E4F82F19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3C0D2F-F62B-85F9-80DA-30E7F3BDD5FC}"/>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9041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1A1AC-A4FA-00E5-4E81-53D4575ADE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2A325B-02E6-7399-2AEE-AABA44CCB6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D547E3-5745-61A0-9463-7B3A9FECF7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63A041-6704-1AF0-765E-77E3CC1D1D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321B45-3527-BCC6-6E00-0E1212D133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E1262D-C319-D1C2-371B-DEFD74A9CE22}"/>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8" name="Footer Placeholder 7">
            <a:extLst>
              <a:ext uri="{FF2B5EF4-FFF2-40B4-BE49-F238E27FC236}">
                <a16:creationId xmlns:a16="http://schemas.microsoft.com/office/drawing/2014/main" id="{C3D9BD0B-55DD-6C6A-64AA-446AA1AF1CE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B45D5FF-074D-A9D9-CE6A-FD4E0B7EA4FB}"/>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2887636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03822-9777-EA53-8765-3B30ED5557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E25CB5-2AC0-2AA9-5A0B-FC8B9A48E7C0}"/>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4" name="Footer Placeholder 3">
            <a:extLst>
              <a:ext uri="{FF2B5EF4-FFF2-40B4-BE49-F238E27FC236}">
                <a16:creationId xmlns:a16="http://schemas.microsoft.com/office/drawing/2014/main" id="{439D1D98-BF94-2B80-8432-F5F63F790D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AD13CC1-0B29-5480-8091-3B2E9A2F7DAD}"/>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441930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C80501-5200-4BD7-5F6B-1910B54923C8}"/>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3" name="Footer Placeholder 2">
            <a:extLst>
              <a:ext uri="{FF2B5EF4-FFF2-40B4-BE49-F238E27FC236}">
                <a16:creationId xmlns:a16="http://schemas.microsoft.com/office/drawing/2014/main" id="{279BB340-C42C-FB82-5954-2DB75DAAA21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2836472-0032-CB10-F43D-EEB4F2209863}"/>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4179637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4BF61-EACE-4E37-6C77-1763F49DB9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73751A-1C65-7C83-7693-BD7AB1059C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2BA227-6F32-FEE5-FC78-DF389BA389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690EF3-8EB7-0D32-4E56-CC456C2F25B2}"/>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6" name="Footer Placeholder 5">
            <a:extLst>
              <a:ext uri="{FF2B5EF4-FFF2-40B4-BE49-F238E27FC236}">
                <a16:creationId xmlns:a16="http://schemas.microsoft.com/office/drawing/2014/main" id="{46C84648-5B59-88A6-AAE2-47843BAEBB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9F37CA-AA88-4AD5-114C-C53F9B91E5AD}"/>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717701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2E871-E235-459C-608D-58C4BAE65D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DD03E6-9462-F6D6-C641-734FC91C5C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8D27559-348C-7E68-BD8E-631451347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2FAEED-7235-9C7B-2214-3B5BFCBAD5E4}"/>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6" name="Footer Placeholder 5">
            <a:extLst>
              <a:ext uri="{FF2B5EF4-FFF2-40B4-BE49-F238E27FC236}">
                <a16:creationId xmlns:a16="http://schemas.microsoft.com/office/drawing/2014/main" id="{F9742808-6F82-6FEC-ED6D-D0D2023F33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FAE446-AD66-AEDD-C26B-D174AF97A9BE}"/>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38560838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E5412-6F04-89E8-96BA-C8F03CFFE0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22B124-22EB-1D8F-C439-1EFAC902560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D9F2C3-D2B1-D4D8-8A95-AB525C53BF7D}"/>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5" name="Footer Placeholder 4">
            <a:extLst>
              <a:ext uri="{FF2B5EF4-FFF2-40B4-BE49-F238E27FC236}">
                <a16:creationId xmlns:a16="http://schemas.microsoft.com/office/drawing/2014/main" id="{C684E49D-1943-BA70-A3FB-DA94749E61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B5D4EB-3B79-72D8-AF36-D6DA2C3659A1}"/>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698666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01A563-08FC-FB00-0154-C4FF4563E1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E690C7-0CB0-DF79-AA71-D8A3EF0FCAF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57A8F9-4854-304B-82E6-8C3EEDE0DB47}"/>
              </a:ext>
            </a:extLst>
          </p:cNvPr>
          <p:cNvSpPr>
            <a:spLocks noGrp="1"/>
          </p:cNvSpPr>
          <p:nvPr>
            <p:ph type="dt" sz="half" idx="10"/>
          </p:nvPr>
        </p:nvSpPr>
        <p:spPr/>
        <p:txBody>
          <a:bodyPr/>
          <a:lstStyle/>
          <a:p>
            <a:fld id="{DFB3B120-729D-4A30-8B58-FAECB31A3E99}" type="datetimeFigureOut">
              <a:rPr lang="en-US" smtClean="0"/>
              <a:pPr/>
              <a:t>10/22/2023</a:t>
            </a:fld>
            <a:endParaRPr lang="en-US"/>
          </a:p>
        </p:txBody>
      </p:sp>
      <p:sp>
        <p:nvSpPr>
          <p:cNvPr id="5" name="Footer Placeholder 4">
            <a:extLst>
              <a:ext uri="{FF2B5EF4-FFF2-40B4-BE49-F238E27FC236}">
                <a16:creationId xmlns:a16="http://schemas.microsoft.com/office/drawing/2014/main" id="{D70EE473-E97D-191E-93D9-8367E4F856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EA23D1-37F3-B67D-128B-2156352F366B}"/>
              </a:ext>
            </a:extLst>
          </p:cNvPr>
          <p:cNvSpPr>
            <a:spLocks noGrp="1"/>
          </p:cNvSpPr>
          <p:nvPr>
            <p:ph type="sldNum" sz="quarter" idx="12"/>
          </p:nvPr>
        </p:nvSpPr>
        <p:spPr/>
        <p:txBody>
          <a:bodyPr/>
          <a:lstStyle/>
          <a:p>
            <a:fld id="{09A51D17-29FE-429F-A8B2-A628DA8A62FD}" type="slidenum">
              <a:rPr lang="en-US" smtClean="0"/>
              <a:pPr/>
              <a:t>‹#›</a:t>
            </a:fld>
            <a:endParaRPr lang="en-US"/>
          </a:p>
        </p:txBody>
      </p:sp>
    </p:spTree>
    <p:extLst>
      <p:ext uri="{BB962C8B-B14F-4D97-AF65-F5344CB8AC3E}">
        <p14:creationId xmlns:p14="http://schemas.microsoft.com/office/powerpoint/2010/main" val="658522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A29FA6-107C-63A5-BD1E-9A3090CD95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DB229C-6515-98BF-1D1A-CFA5A92242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438FFB-0C3E-2696-9B3A-9768BBFB0A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B3B120-729D-4A30-8B58-FAECB31A3E99}" type="datetimeFigureOut">
              <a:rPr lang="en-US" smtClean="0"/>
              <a:pPr/>
              <a:t>10/22/2023</a:t>
            </a:fld>
            <a:endParaRPr lang="en-US"/>
          </a:p>
        </p:txBody>
      </p:sp>
      <p:sp>
        <p:nvSpPr>
          <p:cNvPr id="5" name="Footer Placeholder 4">
            <a:extLst>
              <a:ext uri="{FF2B5EF4-FFF2-40B4-BE49-F238E27FC236}">
                <a16:creationId xmlns:a16="http://schemas.microsoft.com/office/drawing/2014/main" id="{8DC942BC-F215-F34F-33B3-D16EAC6158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144A813-D4DD-A207-1584-1746A78EE4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A51D17-29FE-429F-A8B2-A628DA8A62FD}" type="slidenum">
              <a:rPr lang="en-US" smtClean="0"/>
              <a:pPr/>
              <a:t>‹#›</a:t>
            </a:fld>
            <a:endParaRPr lang="en-US"/>
          </a:p>
        </p:txBody>
      </p:sp>
    </p:spTree>
    <p:extLst>
      <p:ext uri="{BB962C8B-B14F-4D97-AF65-F5344CB8AC3E}">
        <p14:creationId xmlns:p14="http://schemas.microsoft.com/office/powerpoint/2010/main" val="591237339"/>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JW MARRIOTT MUMBAI SAHAR - Hotel Reviews, Photos, Rate Comparison -  Tripadvisor">
            <a:extLst>
              <a:ext uri="{FF2B5EF4-FFF2-40B4-BE49-F238E27FC236}">
                <a16:creationId xmlns:a16="http://schemas.microsoft.com/office/drawing/2014/main" id="{384AD15E-2256-E63E-073C-8994E0F80D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447800" y="1752600"/>
            <a:ext cx="9098756" cy="2515751"/>
          </a:xfrm>
          <a:solidFill>
            <a:schemeClr val="bg1">
              <a:alpha val="73000"/>
            </a:schemeClr>
          </a:solidFill>
        </p:spPr>
        <p:txBody>
          <a:bodyPr>
            <a:noAutofit/>
          </a:bodyPr>
          <a:lstStyle/>
          <a:p>
            <a:r>
              <a:rPr lang="en-US" sz="3600" b="1" dirty="0">
                <a:latin typeface="Times New Roman" pitchFamily="18" charset="0"/>
                <a:cs typeface="Times New Roman" pitchFamily="18" charset="0"/>
              </a:rPr>
              <a:t>THE ROLE AND IMPORTANCE OF QUALITY SERVICE, HOSPITALITY, AND GUEST SERVICES WITHIN THE HOTEL INDUSTRY</a:t>
            </a:r>
          </a:p>
        </p:txBody>
      </p:sp>
      <p:sp>
        <p:nvSpPr>
          <p:cNvPr id="3" name="Subtitle 2"/>
          <p:cNvSpPr>
            <a:spLocks noGrp="1"/>
          </p:cNvSpPr>
          <p:nvPr>
            <p:ph type="subTitle" idx="1"/>
          </p:nvPr>
        </p:nvSpPr>
        <p:spPr>
          <a:xfrm>
            <a:off x="152400" y="5738522"/>
            <a:ext cx="7766936" cy="1096899"/>
          </a:xfrm>
        </p:spPr>
        <p:txBody>
          <a:bodyPr/>
          <a:lstStyle/>
          <a:p>
            <a:pPr algn="l"/>
            <a:r>
              <a:rPr lang="en-US" dirty="0">
                <a:solidFill>
                  <a:schemeClr val="bg1"/>
                </a:solidFill>
              </a:rPr>
              <a:t>Student name:</a:t>
            </a:r>
            <a:r>
              <a:rPr lang="ro-RO" dirty="0">
                <a:solidFill>
                  <a:schemeClr val="bg1"/>
                </a:solidFill>
              </a:rPr>
              <a:t> CLAUDIA BUTNARIU</a:t>
            </a:r>
            <a:endParaRPr lang="en-US" dirty="0">
              <a:solidFill>
                <a:schemeClr val="bg1"/>
              </a:solidFill>
            </a:endParaRPr>
          </a:p>
          <a:p>
            <a:pPr algn="l"/>
            <a:r>
              <a:rPr lang="en-US" dirty="0">
                <a:solidFill>
                  <a:schemeClr val="bg1"/>
                </a:solidFill>
              </a:rPr>
              <a:t>Student id:</a:t>
            </a:r>
            <a:r>
              <a:rPr lang="ro-RO" dirty="0">
                <a:solidFill>
                  <a:schemeClr val="bg1"/>
                </a:solidFill>
              </a:rPr>
              <a:t> 2239415</a:t>
            </a:r>
            <a:r>
              <a:rPr lang="en-US"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61AA-346E-1ACD-4AD5-4898984D80F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Contents</a:t>
            </a:r>
          </a:p>
        </p:txBody>
      </p:sp>
      <p:graphicFrame>
        <p:nvGraphicFramePr>
          <p:cNvPr id="4" name="Content Placeholder 3">
            <a:extLst>
              <a:ext uri="{FF2B5EF4-FFF2-40B4-BE49-F238E27FC236}">
                <a16:creationId xmlns:a16="http://schemas.microsoft.com/office/drawing/2014/main" id="{36E71565-E1F9-0F3E-13A9-8A3930BB632C}"/>
              </a:ext>
            </a:extLst>
          </p:cNvPr>
          <p:cNvGraphicFramePr>
            <a:graphicFrameLocks noGrp="1"/>
          </p:cNvGraphicFramePr>
          <p:nvPr>
            <p:ph idx="1"/>
            <p:extLst>
              <p:ext uri="{D42A27DB-BD31-4B8C-83A1-F6EECF244321}">
                <p14:modId xmlns:p14="http://schemas.microsoft.com/office/powerpoint/2010/main" val="2322485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6603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89983"/>
            <a:ext cx="6019800" cy="1320800"/>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Introduction of the Hotel</a:t>
            </a:r>
          </a:p>
        </p:txBody>
      </p:sp>
      <p:sp>
        <p:nvSpPr>
          <p:cNvPr id="3" name="Content Placeholder 2"/>
          <p:cNvSpPr>
            <a:spLocks noGrp="1"/>
          </p:cNvSpPr>
          <p:nvPr>
            <p:ph idx="1"/>
          </p:nvPr>
        </p:nvSpPr>
        <p:spPr>
          <a:xfrm>
            <a:off x="0" y="1610783"/>
            <a:ext cx="5486400" cy="5156200"/>
          </a:xfrm>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 JW Marriot hotel group is one of the largest five-star multinational hotel chains that was first established in 1984 in Washington DC. </a:t>
            </a:r>
          </a:p>
          <a:p>
            <a:pPr algn="just">
              <a:lnSpc>
                <a:spcPct val="150000"/>
              </a:lnSpc>
            </a:pPr>
            <a:r>
              <a:rPr lang="en-GB" sz="1800" dirty="0">
                <a:effectLst/>
                <a:latin typeface="Arial" panose="020B0604020202020204" pitchFamily="34" charset="0"/>
                <a:ea typeface="Arial" panose="020B0604020202020204" pitchFamily="34" charset="0"/>
              </a:rPr>
              <a:t>At present, JW Marriot is a luxury hotel group that is owned by Marriott international. </a:t>
            </a:r>
          </a:p>
          <a:p>
            <a:pPr algn="just">
              <a:lnSpc>
                <a:spcPct val="150000"/>
              </a:lnSpc>
            </a:pPr>
            <a:r>
              <a:rPr lang="en-GB" sz="1800" dirty="0">
                <a:effectLst/>
                <a:latin typeface="Arial" panose="020B0604020202020204" pitchFamily="34" charset="0"/>
                <a:ea typeface="Arial" panose="020B0604020202020204" pitchFamily="34" charset="0"/>
              </a:rPr>
              <a:t>Its headquarters are in Maryland, the United States of America and it currently serves in 113 different locations around the world (Marriott Hotels, 2023). </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pic>
        <p:nvPicPr>
          <p:cNvPr id="2050" name="Picture 2" descr="JW Marriott Grosvenor House London, London – Updated 2023 Prices">
            <a:extLst>
              <a:ext uri="{FF2B5EF4-FFF2-40B4-BE49-F238E27FC236}">
                <a16:creationId xmlns:a16="http://schemas.microsoft.com/office/drawing/2014/main" id="{7C6830C4-6EFA-8052-D515-C6E20860A4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2599" y="0"/>
            <a:ext cx="6640999" cy="68664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6986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JW Marriott | Marriott Careers">
            <a:extLst>
              <a:ext uri="{FF2B5EF4-FFF2-40B4-BE49-F238E27FC236}">
                <a16:creationId xmlns:a16="http://schemas.microsoft.com/office/drawing/2014/main" id="{85E845E1-DC76-2BDE-A228-57549DC90F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153400" y="4267200"/>
            <a:ext cx="4137913" cy="1099538"/>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HOTEL’S MAIN CONSUMERS </a:t>
            </a:r>
          </a:p>
        </p:txBody>
      </p:sp>
      <p:sp>
        <p:nvSpPr>
          <p:cNvPr id="3" name="Content Placeholder 2"/>
          <p:cNvSpPr>
            <a:spLocks noGrp="1"/>
          </p:cNvSpPr>
          <p:nvPr>
            <p:ph idx="1"/>
          </p:nvPr>
        </p:nvSpPr>
        <p:spPr>
          <a:xfrm>
            <a:off x="304800" y="2233459"/>
            <a:ext cx="5334000" cy="3862542"/>
          </a:xfrm>
          <a:solidFill>
            <a:schemeClr val="bg1">
              <a:alpha val="85000"/>
            </a:schemeClr>
          </a:solidFill>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 target audience of JW Marriott hotel group is divided into four categories. </a:t>
            </a:r>
          </a:p>
          <a:p>
            <a:pPr algn="just">
              <a:lnSpc>
                <a:spcPct val="150000"/>
              </a:lnSpc>
            </a:pPr>
            <a:r>
              <a:rPr lang="en-GB" sz="1800" dirty="0">
                <a:effectLst/>
                <a:latin typeface="Arial" panose="020B0604020202020204" pitchFamily="34" charset="0"/>
                <a:ea typeface="Arial" panose="020B0604020202020204" pitchFamily="34" charset="0"/>
              </a:rPr>
              <a:t>These are the contact customers, the group, tourist, business travellers and the loyal customers. </a:t>
            </a:r>
          </a:p>
          <a:p>
            <a:pPr algn="just">
              <a:lnSpc>
                <a:spcPct val="150000"/>
              </a:lnSpc>
            </a:pPr>
            <a:r>
              <a:rPr lang="en-GB" sz="1800" dirty="0">
                <a:effectLst/>
                <a:latin typeface="Arial" panose="020B0604020202020204" pitchFamily="34" charset="0"/>
                <a:ea typeface="Arial" panose="020B0604020202020204" pitchFamily="34" charset="0"/>
              </a:rPr>
              <a:t>Among them, the contract customers form the most important chunk of the hotel customers (Mun </a:t>
            </a:r>
            <a:r>
              <a:rPr lang="en-GB" sz="1800" i="1" dirty="0">
                <a:effectLst/>
                <a:latin typeface="Arial" panose="020B0604020202020204" pitchFamily="34" charset="0"/>
                <a:ea typeface="Arial" panose="020B0604020202020204" pitchFamily="34" charset="0"/>
              </a:rPr>
              <a:t>et al. </a:t>
            </a:r>
            <a:r>
              <a:rPr lang="en-GB" sz="1800" dirty="0">
                <a:effectLst/>
                <a:latin typeface="Arial" panose="020B0604020202020204" pitchFamily="34" charset="0"/>
                <a:ea typeface="Arial" panose="020B0604020202020204" pitchFamily="34" charset="0"/>
              </a:rPr>
              <a:t>2022). </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spTree>
    <p:extLst>
      <p:ext uri="{BB962C8B-B14F-4D97-AF65-F5344CB8AC3E}">
        <p14:creationId xmlns:p14="http://schemas.microsoft.com/office/powerpoint/2010/main" val="1446282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JW Marriott Mumbai Sahar">
            <a:extLst>
              <a:ext uri="{FF2B5EF4-FFF2-40B4-BE49-F238E27FC236}">
                <a16:creationId xmlns:a16="http://schemas.microsoft.com/office/drawing/2014/main" id="{2C12DD4B-5827-F5CF-8CEC-03C7C73DA5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226313" y="1905000"/>
            <a:ext cx="6347713" cy="1320800"/>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Contd..</a:t>
            </a:r>
          </a:p>
        </p:txBody>
      </p:sp>
      <p:sp>
        <p:nvSpPr>
          <p:cNvPr id="3" name="Content Placeholder 2"/>
          <p:cNvSpPr>
            <a:spLocks noGrp="1"/>
          </p:cNvSpPr>
          <p:nvPr>
            <p:ph idx="1"/>
          </p:nvPr>
        </p:nvSpPr>
        <p:spPr>
          <a:xfrm>
            <a:off x="685800" y="4114800"/>
            <a:ext cx="10439400" cy="2286000"/>
          </a:xfrm>
          <a:solidFill>
            <a:schemeClr val="accent4">
              <a:lumMod val="20000"/>
              <a:lumOff val="80000"/>
              <a:alpha val="78000"/>
            </a:schemeClr>
          </a:solidFill>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Apart from the contract customers, the business travellers and the group tourists also play a very important role in contributing to the big chunk of revenue generated by the organisation. </a:t>
            </a:r>
          </a:p>
          <a:p>
            <a:pPr algn="just">
              <a:lnSpc>
                <a:spcPct val="150000"/>
              </a:lnSpc>
            </a:pPr>
            <a:r>
              <a:rPr lang="en-GB" sz="1800" dirty="0">
                <a:effectLst/>
                <a:latin typeface="Arial" panose="020B0604020202020204" pitchFamily="34" charset="0"/>
                <a:ea typeface="Arial" panose="020B0604020202020204" pitchFamily="34" charset="0"/>
              </a:rPr>
              <a:t>The JW Marriot Hotel group has accommodated a large number of business travellers that account for nearly 40% of the total annual income coming from the customers (Marriott Hotels, 2023). </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spTree>
    <p:extLst>
      <p:ext uri="{BB962C8B-B14F-4D97-AF65-F5344CB8AC3E}">
        <p14:creationId xmlns:p14="http://schemas.microsoft.com/office/powerpoint/2010/main" val="3253973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How Marriott's Personalized Customer Service Strategy Wins">
            <a:extLst>
              <a:ext uri="{FF2B5EF4-FFF2-40B4-BE49-F238E27FC236}">
                <a16:creationId xmlns:a16="http://schemas.microsoft.com/office/drawing/2014/main" id="{856DEF6F-587F-E82C-CCAF-19DC78D8837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6934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351143" y="457200"/>
            <a:ext cx="6347713" cy="1099538"/>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Why they appeal to this group</a:t>
            </a:r>
          </a:p>
        </p:txBody>
      </p:sp>
      <p:sp>
        <p:nvSpPr>
          <p:cNvPr id="3" name="Content Placeholder 2"/>
          <p:cNvSpPr>
            <a:spLocks noGrp="1"/>
          </p:cNvSpPr>
          <p:nvPr>
            <p:ph idx="1"/>
          </p:nvPr>
        </p:nvSpPr>
        <p:spPr>
          <a:xfrm>
            <a:off x="6858000" y="1701800"/>
            <a:ext cx="5334000" cy="5156200"/>
          </a:xfrm>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JW Marriot is known for its customer satisfaction, high-quality service and overall brand value. </a:t>
            </a:r>
          </a:p>
          <a:p>
            <a:pPr algn="just">
              <a:lnSpc>
                <a:spcPct val="150000"/>
              </a:lnSpc>
            </a:pPr>
            <a:r>
              <a:rPr lang="en-GB" sz="1800" dirty="0">
                <a:effectLst/>
                <a:latin typeface="Arial" panose="020B0604020202020204" pitchFamily="34" charset="0"/>
                <a:ea typeface="Arial" panose="020B0604020202020204" pitchFamily="34" charset="0"/>
              </a:rPr>
              <a:t>The strong brand reputation has allowed the organisation to constantly attract and retain the guests </a:t>
            </a:r>
          </a:p>
          <a:p>
            <a:pPr algn="just">
              <a:lnSpc>
                <a:spcPct val="150000"/>
              </a:lnSpc>
            </a:pPr>
            <a:r>
              <a:rPr lang="en-GB" sz="1800" dirty="0">
                <a:effectLst/>
                <a:latin typeface="Arial" panose="020B0604020202020204" pitchFamily="34" charset="0"/>
                <a:ea typeface="Arial" panose="020B0604020202020204" pitchFamily="34" charset="0"/>
              </a:rPr>
              <a:t>The product excellence and the overall worldwide distribution are other important factors that contribute to brand loyalty (Walker, 2021). </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spTree>
    <p:extLst>
      <p:ext uri="{BB962C8B-B14F-4D97-AF65-F5344CB8AC3E}">
        <p14:creationId xmlns:p14="http://schemas.microsoft.com/office/powerpoint/2010/main" val="4169008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6069" y="381000"/>
            <a:ext cx="6347713" cy="1320800"/>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Nature, scope and role of guest services </a:t>
            </a:r>
          </a:p>
        </p:txBody>
      </p:sp>
      <p:sp>
        <p:nvSpPr>
          <p:cNvPr id="3" name="Content Placeholder 2"/>
          <p:cNvSpPr>
            <a:spLocks noGrp="1"/>
          </p:cNvSpPr>
          <p:nvPr>
            <p:ph idx="1"/>
          </p:nvPr>
        </p:nvSpPr>
        <p:spPr>
          <a:xfrm>
            <a:off x="76200" y="1981200"/>
            <a:ext cx="5334000" cy="5156200"/>
          </a:xfrm>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 Guest service has been identified as facilities and amenities that focus on enhancing the overall guest experience. </a:t>
            </a:r>
          </a:p>
          <a:p>
            <a:pPr algn="just">
              <a:lnSpc>
                <a:spcPct val="150000"/>
              </a:lnSpc>
            </a:pPr>
            <a:r>
              <a:rPr lang="en-GB" sz="1800" dirty="0">
                <a:effectLst/>
                <a:latin typeface="Arial" panose="020B0604020202020204" pitchFamily="34" charset="0"/>
                <a:ea typeface="Arial" panose="020B0604020202020204" pitchFamily="34" charset="0"/>
              </a:rPr>
              <a:t>This helps in improving the brand value of the hotel. </a:t>
            </a:r>
          </a:p>
          <a:p>
            <a:pPr algn="just">
              <a:lnSpc>
                <a:spcPct val="150000"/>
              </a:lnSpc>
            </a:pPr>
            <a:r>
              <a:rPr lang="en-GB" sz="1800" dirty="0">
                <a:effectLst/>
                <a:latin typeface="Arial" panose="020B0604020202020204" pitchFamily="34" charset="0"/>
                <a:ea typeface="Arial" panose="020B0604020202020204" pitchFamily="34" charset="0"/>
              </a:rPr>
              <a:t>Hence the nature of the guest services should be customer friendly, modern and personalised to meet the needs and requirements of the guests (Walker, 2021).</a:t>
            </a:r>
            <a:endParaRPr lang="en-US" sz="1800" dirty="0">
              <a:effectLst/>
              <a:latin typeface="Arial" panose="020B0604020202020204" pitchFamily="34" charset="0"/>
              <a:ea typeface="Arial" panose="020B0604020202020204" pitchFamily="34" charset="0"/>
            </a:endParaRPr>
          </a:p>
          <a:p>
            <a:pPr algn="just">
              <a:lnSpc>
                <a:spcPct val="150000"/>
              </a:lnSpc>
            </a:pP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pic>
        <p:nvPicPr>
          <p:cNvPr id="6146" name="Picture 2" descr="Guest Services Agent - Check in counter - Picture of Holiday Inn &amp; Suites  Rayong City Centre, an IHG Hotel - Tripadvisor">
            <a:extLst>
              <a:ext uri="{FF2B5EF4-FFF2-40B4-BE49-F238E27FC236}">
                <a16:creationId xmlns:a16="http://schemas.microsoft.com/office/drawing/2014/main" id="{A7C5EF50-CFD0-0DFA-844B-DF744ECF3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8933" y="152400"/>
            <a:ext cx="4339455" cy="2895600"/>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pic>
        <p:nvPicPr>
          <p:cNvPr id="6150" name="Picture 6" descr="Hotel Hostess Helping Couple With The Checkin Stock Photo - Download Image  Now - Hotel, Hotel Reception, Service - iStock">
            <a:extLst>
              <a:ext uri="{FF2B5EF4-FFF2-40B4-BE49-F238E27FC236}">
                <a16:creationId xmlns:a16="http://schemas.microsoft.com/office/drawing/2014/main" id="{42592875-EA6A-E2FB-873D-EA9871AB78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76345" y="2133600"/>
            <a:ext cx="4339455" cy="28929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152" name="Picture 8" descr="Humans and AI: How to Improve Guest Services in a New Collaborative Way –  Hotel-Online">
            <a:extLst>
              <a:ext uri="{FF2B5EF4-FFF2-40B4-BE49-F238E27FC236}">
                <a16:creationId xmlns:a16="http://schemas.microsoft.com/office/drawing/2014/main" id="{571FE457-F581-51A7-1216-BBC39FBCD1B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7545" y="4285957"/>
            <a:ext cx="3657600" cy="241964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68595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ow to build great customer experience with customer training - Totara  Learning">
            <a:extLst>
              <a:ext uri="{FF2B5EF4-FFF2-40B4-BE49-F238E27FC236}">
                <a16:creationId xmlns:a16="http://schemas.microsoft.com/office/drawing/2014/main" id="{30F1AAEB-36DC-0162-FF84-96F08FF20E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8800" y="0"/>
            <a:ext cx="65532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52400" y="0"/>
            <a:ext cx="6347713" cy="1320800"/>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Contd..</a:t>
            </a:r>
          </a:p>
        </p:txBody>
      </p:sp>
      <p:sp>
        <p:nvSpPr>
          <p:cNvPr id="3" name="Content Placeholder 2"/>
          <p:cNvSpPr>
            <a:spLocks noGrp="1"/>
          </p:cNvSpPr>
          <p:nvPr>
            <p:ph idx="1"/>
          </p:nvPr>
        </p:nvSpPr>
        <p:spPr>
          <a:xfrm>
            <a:off x="28222" y="1545167"/>
            <a:ext cx="5334000" cy="5156200"/>
          </a:xfrm>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 role of guest services in the hospitality industry is not only to offer amenities and room facilities</a:t>
            </a:r>
          </a:p>
          <a:p>
            <a:pPr algn="just">
              <a:lnSpc>
                <a:spcPct val="150000"/>
              </a:lnSpc>
            </a:pPr>
            <a:r>
              <a:rPr lang="en-GB" sz="1800" dirty="0">
                <a:latin typeface="Arial" panose="020B0604020202020204" pitchFamily="34" charset="0"/>
                <a:ea typeface="Arial" panose="020B0604020202020204" pitchFamily="34" charset="0"/>
              </a:rPr>
              <a:t>T</a:t>
            </a:r>
            <a:r>
              <a:rPr lang="en-GB" sz="1800" dirty="0">
                <a:effectLst/>
                <a:latin typeface="Arial" panose="020B0604020202020204" pitchFamily="34" charset="0"/>
                <a:ea typeface="Arial" panose="020B0604020202020204" pitchFamily="34" charset="0"/>
              </a:rPr>
              <a:t>o focus on enhancing the customer experience so that there is an overall improvement in the brand value. </a:t>
            </a:r>
          </a:p>
          <a:p>
            <a:pPr algn="just">
              <a:lnSpc>
                <a:spcPct val="150000"/>
              </a:lnSpc>
            </a:pPr>
            <a:r>
              <a:rPr lang="en-GB" sz="1800" dirty="0">
                <a:effectLst/>
                <a:latin typeface="Arial" panose="020B0604020202020204" pitchFamily="34" charset="0"/>
                <a:ea typeface="Arial" panose="020B0604020202020204" pitchFamily="34" charset="0"/>
              </a:rPr>
              <a:t>The facilities and amenities must be modern, personalised and customer friendly to meet the needs and requirements of the guests (Ford, 2020).</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spTree>
    <p:extLst>
      <p:ext uri="{BB962C8B-B14F-4D97-AF65-F5344CB8AC3E}">
        <p14:creationId xmlns:p14="http://schemas.microsoft.com/office/powerpoint/2010/main" val="1921192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25753" y="211691"/>
            <a:ext cx="6347713" cy="1320800"/>
          </a:xfrm>
        </p:spPr>
        <p:txBody>
          <a:bodyPr>
            <a:normAutofit/>
          </a:bodyPr>
          <a:lstStyle/>
          <a:p>
            <a:pPr algn="ctr"/>
            <a:r>
              <a:rPr lang="en-US" sz="2800" b="1" dirty="0">
                <a:solidFill>
                  <a:schemeClr val="bg1"/>
                </a:solidFill>
                <a:latin typeface="Arial" panose="020B0604020202020204" pitchFamily="34" charset="0"/>
                <a:ea typeface="Verdana" panose="020B0604030504040204" pitchFamily="34" charset="0"/>
                <a:cs typeface="Arial" panose="020B0604020202020204" pitchFamily="34" charset="0"/>
              </a:rPr>
              <a:t>Application to JW Marriott hotel</a:t>
            </a:r>
          </a:p>
        </p:txBody>
      </p:sp>
      <p:sp>
        <p:nvSpPr>
          <p:cNvPr id="3" name="Content Placeholder 2"/>
          <p:cNvSpPr>
            <a:spLocks noGrp="1"/>
          </p:cNvSpPr>
          <p:nvPr>
            <p:ph idx="1"/>
          </p:nvPr>
        </p:nvSpPr>
        <p:spPr>
          <a:xfrm>
            <a:off x="228600" y="2209800"/>
            <a:ext cx="5334000" cy="3038429"/>
          </a:xfrm>
        </p:spPr>
        <p:txBody>
          <a:bodyPr>
            <a:normAutofit/>
          </a:bodyPr>
          <a:lstStyle/>
          <a:p>
            <a:pPr algn="just">
              <a:lnSpc>
                <a:spcPct val="150000"/>
              </a:lnSpc>
            </a:pPr>
            <a:r>
              <a:rPr lang="en-GB" sz="1800" dirty="0">
                <a:solidFill>
                  <a:schemeClr val="bg1"/>
                </a:solidFill>
                <a:effectLst/>
                <a:latin typeface="Arial" panose="020B0604020202020204" pitchFamily="34" charset="0"/>
                <a:ea typeface="Arial" panose="020B0604020202020204" pitchFamily="34" charset="0"/>
              </a:rPr>
              <a:t>The nature of guest experience and guest service in JW Marriott hotel is inspired by mindfulness principles. </a:t>
            </a:r>
          </a:p>
          <a:p>
            <a:pPr algn="just">
              <a:lnSpc>
                <a:spcPct val="150000"/>
              </a:lnSpc>
            </a:pPr>
            <a:r>
              <a:rPr lang="en-GB" sz="1800" dirty="0">
                <a:solidFill>
                  <a:schemeClr val="bg1"/>
                </a:solidFill>
                <a:effectLst/>
                <a:latin typeface="Arial" panose="020B0604020202020204" pitchFamily="34" charset="0"/>
                <a:ea typeface="Arial" panose="020B0604020202020204" pitchFamily="34" charset="0"/>
              </a:rPr>
              <a:t>The goal of the brand is to create a safe haven for the guests so that they can feel focused and wholesome (Padma and Ahn, 2020). </a:t>
            </a:r>
            <a:endParaRPr lang="en-US" dirty="0">
              <a:solidFill>
                <a:schemeClr val="bg1"/>
              </a:solidFill>
              <a:latin typeface="Verdana" panose="020B0604030504040204" pitchFamily="34" charset="0"/>
              <a:ea typeface="Verdana" panose="020B0604030504040204" pitchFamily="34" charset="0"/>
              <a:cs typeface="Times New Roman" pitchFamily="18" charset="0"/>
            </a:endParaRPr>
          </a:p>
        </p:txBody>
      </p:sp>
      <p:pic>
        <p:nvPicPr>
          <p:cNvPr id="8194" name="Picture 2" descr="Marriott International's Revenue by Segment (2016-2023) - Business Quant">
            <a:extLst>
              <a:ext uri="{FF2B5EF4-FFF2-40B4-BE49-F238E27FC236}">
                <a16:creationId xmlns:a16="http://schemas.microsoft.com/office/drawing/2014/main" id="{EDFA90ED-A1A7-718B-1D42-3886567474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1828800"/>
            <a:ext cx="5715000" cy="39338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7981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JW Marriott hotel in Bucharest moves into profit area | Romania Insider">
            <a:extLst>
              <a:ext uri="{FF2B5EF4-FFF2-40B4-BE49-F238E27FC236}">
                <a16:creationId xmlns:a16="http://schemas.microsoft.com/office/drawing/2014/main" id="{19F1746C-6CA6-402B-E0F3-6CD20F09E5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1371600" y="1219200"/>
            <a:ext cx="9677400" cy="2879771"/>
          </a:xfrm>
          <a:solidFill>
            <a:schemeClr val="bg1">
              <a:alpha val="86000"/>
            </a:schemeClr>
          </a:solidFill>
        </p:spPr>
        <p:txBody>
          <a:bodyPr>
            <a:normAutofit/>
          </a:bodyPr>
          <a:lstStyle/>
          <a:p>
            <a:pPr marL="0" indent="0" algn="just">
              <a:lnSpc>
                <a:spcPct val="150000"/>
              </a:lnSpc>
              <a:buNone/>
            </a:pPr>
            <a:r>
              <a:rPr lang="en-US" sz="1800" b="1" dirty="0">
                <a:latin typeface="Arial" panose="020B0604020202020204" pitchFamily="34" charset="0"/>
                <a:ea typeface="Verdana" panose="020B0604030504040204" pitchFamily="34" charset="0"/>
                <a:cs typeface="Arial" panose="020B0604020202020204" pitchFamily="34" charset="0"/>
              </a:rPr>
              <a:t>Contd..</a:t>
            </a:r>
            <a:endParaRPr lang="en-GB" sz="1800" dirty="0">
              <a:effectLst/>
              <a:latin typeface="Arial" panose="020B0604020202020204" pitchFamily="34" charset="0"/>
              <a:ea typeface="Arial" panose="020B0604020202020204" pitchFamily="34" charset="0"/>
            </a:endParaRPr>
          </a:p>
          <a:p>
            <a:pPr algn="just">
              <a:lnSpc>
                <a:spcPct val="150000"/>
              </a:lnSpc>
            </a:pPr>
            <a:r>
              <a:rPr lang="en-GB" sz="1800" dirty="0">
                <a:effectLst/>
                <a:latin typeface="Arial" panose="020B0604020202020204" pitchFamily="34" charset="0"/>
                <a:ea typeface="Arial" panose="020B0604020202020204" pitchFamily="34" charset="0"/>
              </a:rPr>
              <a:t>Scope of guest experience in JW Marriott hotel group is to create a superior brand value. </a:t>
            </a:r>
          </a:p>
          <a:p>
            <a:pPr algn="just">
              <a:lnSpc>
                <a:spcPct val="150000"/>
              </a:lnSpc>
            </a:pPr>
            <a:r>
              <a:rPr lang="en-GB" sz="1800" dirty="0">
                <a:effectLst/>
                <a:latin typeface="Arial" panose="020B0604020202020204" pitchFamily="34" charset="0"/>
                <a:ea typeface="Arial" panose="020B0604020202020204" pitchFamily="34" charset="0"/>
              </a:rPr>
              <a:t>Marriott group is known for its superior customer service. </a:t>
            </a:r>
          </a:p>
          <a:p>
            <a:pPr algn="just">
              <a:lnSpc>
                <a:spcPct val="150000"/>
              </a:lnSpc>
            </a:pPr>
            <a:r>
              <a:rPr lang="en-GB" sz="1800" dirty="0">
                <a:effectLst/>
                <a:latin typeface="Arial" panose="020B0604020202020204" pitchFamily="34" charset="0"/>
                <a:ea typeface="Arial" panose="020B0604020202020204" pitchFamily="34" charset="0"/>
              </a:rPr>
              <a:t>As a result, they focus on providing good services and good food at fair prices (Padma and Ahn, 2020). </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spTree>
    <p:extLst>
      <p:ext uri="{BB962C8B-B14F-4D97-AF65-F5344CB8AC3E}">
        <p14:creationId xmlns:p14="http://schemas.microsoft.com/office/powerpoint/2010/main" val="571302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9756"/>
            <a:ext cx="6347713" cy="1320800"/>
          </a:xfrm>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Contd..</a:t>
            </a:r>
          </a:p>
        </p:txBody>
      </p:sp>
      <p:sp>
        <p:nvSpPr>
          <p:cNvPr id="3" name="Content Placeholder 2"/>
          <p:cNvSpPr>
            <a:spLocks noGrp="1"/>
          </p:cNvSpPr>
          <p:nvPr>
            <p:ph idx="1"/>
          </p:nvPr>
        </p:nvSpPr>
        <p:spPr>
          <a:xfrm>
            <a:off x="381000" y="1311229"/>
            <a:ext cx="4114800" cy="5156200"/>
          </a:xfrm>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The role of guest service in JW Marriott is to not only carry out the daily operational functions </a:t>
            </a:r>
          </a:p>
          <a:p>
            <a:pPr algn="just">
              <a:lnSpc>
                <a:spcPct val="150000"/>
              </a:lnSpc>
            </a:pPr>
            <a:r>
              <a:rPr lang="en-GB" sz="1800" dirty="0">
                <a:latin typeface="Arial" panose="020B0604020202020204" pitchFamily="34" charset="0"/>
                <a:ea typeface="Arial" panose="020B0604020202020204" pitchFamily="34" charset="0"/>
              </a:rPr>
              <a:t>It is also to</a:t>
            </a:r>
            <a:r>
              <a:rPr lang="en-GB" sz="1800" dirty="0">
                <a:effectLst/>
                <a:latin typeface="Arial" panose="020B0604020202020204" pitchFamily="34" charset="0"/>
                <a:ea typeface="Arial" panose="020B0604020202020204" pitchFamily="34" charset="0"/>
              </a:rPr>
              <a:t> supply guests with information and high-quality services that they become ardent advocates of the JW Marriott group. </a:t>
            </a:r>
          </a:p>
          <a:p>
            <a:pPr algn="just">
              <a:lnSpc>
                <a:spcPct val="150000"/>
              </a:lnSpc>
            </a:pPr>
            <a:r>
              <a:rPr lang="en-GB" sz="1800" dirty="0">
                <a:effectLst/>
                <a:latin typeface="Arial" panose="020B0604020202020204" pitchFamily="34" charset="0"/>
                <a:ea typeface="Arial" panose="020B0604020202020204" pitchFamily="34" charset="0"/>
              </a:rPr>
              <a:t>Apart from this, the role of guest service focuses on creating a competitive advantage for the organisation in the market.</a:t>
            </a:r>
            <a:endParaRPr lang="en-US" sz="1800" dirty="0">
              <a:effectLst/>
              <a:latin typeface="Arial" panose="020B0604020202020204" pitchFamily="34" charset="0"/>
              <a:ea typeface="Arial" panose="020B0604020202020204" pitchFamily="34" charset="0"/>
            </a:endParaRPr>
          </a:p>
          <a:p>
            <a:pPr algn="just">
              <a:lnSpc>
                <a:spcPct val="150000"/>
              </a:lnSpc>
            </a:pPr>
            <a:endParaRPr lang="en-US" sz="1800" dirty="0">
              <a:solidFill>
                <a:schemeClr val="tx1"/>
              </a:solidFill>
              <a:latin typeface="Verdana" panose="020B0604030504040204" pitchFamily="34" charset="0"/>
              <a:ea typeface="Verdana" panose="020B0604030504040204" pitchFamily="34" charset="0"/>
              <a:cs typeface="Times New Roman" pitchFamily="18" charset="0"/>
            </a:endParaRPr>
          </a:p>
        </p:txBody>
      </p:sp>
      <p:pic>
        <p:nvPicPr>
          <p:cNvPr id="11266" name="Picture 2" descr="Customer Service Representative Job Description – Forbes Advisor">
            <a:extLst>
              <a:ext uri="{FF2B5EF4-FFF2-40B4-BE49-F238E27FC236}">
                <a16:creationId xmlns:a16="http://schemas.microsoft.com/office/drawing/2014/main" id="{15AE353E-D341-4858-C4F9-4F93C6588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0"/>
            <a:ext cx="714304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637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What Is a Hotel Property Management System (PMS): Complete Guide | AltexSoft">
            <a:extLst>
              <a:ext uri="{FF2B5EF4-FFF2-40B4-BE49-F238E27FC236}">
                <a16:creationId xmlns:a16="http://schemas.microsoft.com/office/drawing/2014/main" id="{D3A9E2B2-4029-1F5A-20E8-D3BA2B6E21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825753" y="211691"/>
            <a:ext cx="9223247" cy="1320800"/>
          </a:xfrm>
          <a:solidFill>
            <a:schemeClr val="bg1">
              <a:alpha val="75000"/>
            </a:schemeClr>
          </a:solidFill>
        </p:spPr>
        <p:txBody>
          <a:bodyPr>
            <a:normAutofit/>
          </a:bodyPr>
          <a:lstStyle/>
          <a:p>
            <a:pPr algn="ctr"/>
            <a:r>
              <a:rPr lang="en-US" sz="2800" b="1" dirty="0">
                <a:latin typeface="Arial" panose="020B0604020202020204" pitchFamily="34" charset="0"/>
                <a:ea typeface="Verdana" panose="020B0604030504040204" pitchFamily="34" charset="0"/>
                <a:cs typeface="Arial" panose="020B0604020202020204" pitchFamily="34" charset="0"/>
              </a:rPr>
              <a:t>Importance of hospitality and how hotels meet/exceed guest expectations</a:t>
            </a:r>
          </a:p>
        </p:txBody>
      </p:sp>
      <p:sp>
        <p:nvSpPr>
          <p:cNvPr id="3" name="Content Placeholder 2"/>
          <p:cNvSpPr>
            <a:spLocks noGrp="1"/>
          </p:cNvSpPr>
          <p:nvPr>
            <p:ph idx="1"/>
          </p:nvPr>
        </p:nvSpPr>
        <p:spPr>
          <a:xfrm>
            <a:off x="152400" y="2785545"/>
            <a:ext cx="6096000" cy="2819400"/>
          </a:xfrm>
          <a:solidFill>
            <a:schemeClr val="bg1">
              <a:alpha val="88000"/>
            </a:schemeClr>
          </a:solidFill>
        </p:spPr>
        <p:txBody>
          <a:bodyPr>
            <a:normAutofit/>
          </a:bodyPr>
          <a:lstStyle/>
          <a:p>
            <a:pPr algn="just">
              <a:lnSpc>
                <a:spcPct val="150000"/>
              </a:lnSpc>
            </a:pPr>
            <a:r>
              <a:rPr lang="en-GB" sz="1800" dirty="0">
                <a:effectLst/>
                <a:latin typeface="Arial" panose="020B0604020202020204" pitchFamily="34" charset="0"/>
                <a:ea typeface="Arial" panose="020B0604020202020204" pitchFamily="34" charset="0"/>
              </a:rPr>
              <a:t>Hospitality is very important for all the organisations like JW Marriot because it helps in creating a better relationship with the target audience </a:t>
            </a:r>
          </a:p>
          <a:p>
            <a:pPr algn="just">
              <a:lnSpc>
                <a:spcPct val="150000"/>
              </a:lnSpc>
            </a:pPr>
            <a:r>
              <a:rPr lang="en-GB" sz="1800" dirty="0">
                <a:latin typeface="Arial" panose="020B0604020202020204" pitchFamily="34" charset="0"/>
                <a:ea typeface="Arial" panose="020B0604020202020204" pitchFamily="34" charset="0"/>
              </a:rPr>
              <a:t>They </a:t>
            </a:r>
            <a:r>
              <a:rPr lang="en-GB" sz="1800" dirty="0">
                <a:effectLst/>
                <a:latin typeface="Arial" panose="020B0604020202020204" pitchFamily="34" charset="0"/>
                <a:ea typeface="Arial" panose="020B0604020202020204" pitchFamily="34" charset="0"/>
              </a:rPr>
              <a:t>look into different perspectives to incorporate the same so that customised customer service can be achieved (Wood, 2015).</a:t>
            </a:r>
            <a:endParaRPr lang="en-US" dirty="0">
              <a:solidFill>
                <a:schemeClr val="tx1"/>
              </a:solidFill>
              <a:latin typeface="Verdana" panose="020B0604030504040204" pitchFamily="34" charset="0"/>
              <a:ea typeface="Verdana" panose="020B0604030504040204" pitchFamily="34" charset="0"/>
              <a:cs typeface="Times New Roman" pitchFamily="18" charset="0"/>
            </a:endParaRPr>
          </a:p>
        </p:txBody>
      </p:sp>
    </p:spTree>
    <p:extLst>
      <p:ext uri="{BB962C8B-B14F-4D97-AF65-F5344CB8AC3E}">
        <p14:creationId xmlns:p14="http://schemas.microsoft.com/office/powerpoint/2010/main" val="30355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743200" y="571500"/>
            <a:ext cx="9220200" cy="5715000"/>
          </a:xfrm>
          <a:solidFill>
            <a:schemeClr val="accent5">
              <a:lumMod val="20000"/>
              <a:lumOff val="80000"/>
            </a:schemeClr>
          </a:solidFill>
        </p:spPr>
        <p:txBody>
          <a:bodyPr>
            <a:noAutofit/>
          </a:bodyPr>
          <a:lstStyle/>
          <a:p>
            <a:pPr marL="0" marR="0" algn="just">
              <a:lnSpc>
                <a:spcPct val="150000"/>
              </a:lnSpc>
              <a:spcBef>
                <a:spcPts val="0"/>
              </a:spcBef>
              <a:spcAft>
                <a:spcPts val="0"/>
              </a:spcAft>
            </a:pPr>
            <a:r>
              <a:rPr lang="en-GB" sz="1400" dirty="0">
                <a:effectLst/>
                <a:latin typeface="Arial" panose="020B0604020202020204" pitchFamily="34" charset="0"/>
                <a:ea typeface="Arial" panose="020B0604020202020204" pitchFamily="34" charset="0"/>
              </a:rPr>
              <a:t>Ford, R.C., 2020. Managing hospitality organizations: Achieving excellence in the guest experience. SAGE Publications.</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err="1">
                <a:effectLst/>
                <a:latin typeface="Arial" panose="020B0604020202020204" pitchFamily="34" charset="0"/>
                <a:ea typeface="Arial" panose="020B0604020202020204" pitchFamily="34" charset="0"/>
              </a:rPr>
              <a:t>Heppel</a:t>
            </a:r>
            <a:r>
              <a:rPr lang="en-GB" sz="1400" dirty="0">
                <a:effectLst/>
                <a:latin typeface="Arial" panose="020B0604020202020204" pitchFamily="34" charset="0"/>
                <a:ea typeface="Arial" panose="020B0604020202020204" pitchFamily="34" charset="0"/>
              </a:rPr>
              <a:t>, M., 2015. 5. Star Service, How to Deliver Exceptional Customer Service. Harlow: Pearson.</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solidFill>
                  <a:srgbClr val="222222"/>
                </a:solidFill>
                <a:effectLst/>
                <a:latin typeface="Arial" panose="020B0604020202020204" pitchFamily="34" charset="0"/>
                <a:ea typeface="Arial" panose="020B0604020202020204" pitchFamily="34" charset="0"/>
              </a:rPr>
              <a:t>Lim, H.W. and Seo, D.S., 2021. Improvement Strategy According to the Change of Hotel Environment. </a:t>
            </a:r>
            <a:r>
              <a:rPr lang="en-GB" sz="1400" i="1" dirty="0">
                <a:solidFill>
                  <a:srgbClr val="222222"/>
                </a:solidFill>
                <a:effectLst/>
                <a:latin typeface="Arial" panose="020B0604020202020204" pitchFamily="34" charset="0"/>
                <a:ea typeface="Arial" panose="020B0604020202020204" pitchFamily="34" charset="0"/>
              </a:rPr>
              <a:t>International Journal of Advanced Culture Technology</a:t>
            </a:r>
            <a:r>
              <a:rPr lang="en-GB" sz="1400" dirty="0">
                <a:solidFill>
                  <a:srgbClr val="222222"/>
                </a:solidFill>
                <a:effectLst/>
                <a:latin typeface="Arial" panose="020B0604020202020204" pitchFamily="34" charset="0"/>
                <a:ea typeface="Arial" panose="020B0604020202020204" pitchFamily="34" charset="0"/>
              </a:rPr>
              <a:t>, </a:t>
            </a:r>
            <a:r>
              <a:rPr lang="en-GB" sz="1400" i="1" dirty="0">
                <a:solidFill>
                  <a:srgbClr val="222222"/>
                </a:solidFill>
                <a:effectLst/>
                <a:latin typeface="Arial" panose="020B0604020202020204" pitchFamily="34" charset="0"/>
                <a:ea typeface="Arial" panose="020B0604020202020204" pitchFamily="34" charset="0"/>
              </a:rPr>
              <a:t>9</a:t>
            </a:r>
            <a:r>
              <a:rPr lang="en-GB" sz="1400" dirty="0">
                <a:solidFill>
                  <a:srgbClr val="222222"/>
                </a:solidFill>
                <a:effectLst/>
                <a:latin typeface="Arial" panose="020B0604020202020204" pitchFamily="34" charset="0"/>
                <a:ea typeface="Arial" panose="020B0604020202020204" pitchFamily="34" charset="0"/>
              </a:rPr>
              <a:t>(2), pp.72-79.</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effectLst/>
                <a:latin typeface="Arial" panose="020B0604020202020204" pitchFamily="34" charset="0"/>
                <a:ea typeface="Arial" panose="020B0604020202020204" pitchFamily="34" charset="0"/>
              </a:rPr>
              <a:t>Marriott Hotels, 2023. JW Marriott Hotel group. Available at: https://www.marriott.com/default.mi?ds_rl=1301220&amp;ds_rl=1301220&amp;gclid=Cj0KCQjwmvSoBhDOARIsAK6aV7govQlujMtFzrjocAlL05Jxu4eKyv8N0iN_nojEMXCLn09YP05bV94aAsZaEALw_wcB&amp;gclsrc=aw.ds [Accessed on 4/10/2023]</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solidFill>
                  <a:srgbClr val="222222"/>
                </a:solidFill>
                <a:effectLst/>
                <a:latin typeface="Arial" panose="020B0604020202020204" pitchFamily="34" charset="0"/>
                <a:ea typeface="Arial" panose="020B0604020202020204" pitchFamily="34" charset="0"/>
              </a:rPr>
              <a:t>Mun, S.G., Park, E.O. and Woo, L., 2022. Strategic target customers of food and beverage offerings in full-service hotels: Outside-hotel customers. </a:t>
            </a:r>
            <a:r>
              <a:rPr lang="en-GB" sz="1400" i="1" dirty="0">
                <a:solidFill>
                  <a:srgbClr val="222222"/>
                </a:solidFill>
                <a:effectLst/>
                <a:latin typeface="Arial" panose="020B0604020202020204" pitchFamily="34" charset="0"/>
                <a:ea typeface="Arial" panose="020B0604020202020204" pitchFamily="34" charset="0"/>
              </a:rPr>
              <a:t>International Journal of Hospitality Management</a:t>
            </a:r>
            <a:r>
              <a:rPr lang="en-GB" sz="1400" dirty="0">
                <a:solidFill>
                  <a:srgbClr val="222222"/>
                </a:solidFill>
                <a:effectLst/>
                <a:latin typeface="Arial" panose="020B0604020202020204" pitchFamily="34" charset="0"/>
                <a:ea typeface="Arial" panose="020B0604020202020204" pitchFamily="34" charset="0"/>
              </a:rPr>
              <a:t>, </a:t>
            </a:r>
            <a:r>
              <a:rPr lang="en-GB" sz="1400" i="1" dirty="0">
                <a:solidFill>
                  <a:srgbClr val="222222"/>
                </a:solidFill>
                <a:effectLst/>
                <a:latin typeface="Arial" panose="020B0604020202020204" pitchFamily="34" charset="0"/>
                <a:ea typeface="Arial" panose="020B0604020202020204" pitchFamily="34" charset="0"/>
              </a:rPr>
              <a:t>102</a:t>
            </a:r>
            <a:r>
              <a:rPr lang="en-GB" sz="1400" dirty="0">
                <a:solidFill>
                  <a:srgbClr val="222222"/>
                </a:solidFill>
                <a:effectLst/>
                <a:latin typeface="Arial" panose="020B0604020202020204" pitchFamily="34" charset="0"/>
                <a:ea typeface="Arial" panose="020B0604020202020204" pitchFamily="34" charset="0"/>
              </a:rPr>
              <a:t>, p.103159.</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effectLst/>
                <a:latin typeface="Arial" panose="020B0604020202020204" pitchFamily="34" charset="0"/>
                <a:ea typeface="Arial" panose="020B0604020202020204" pitchFamily="34" charset="0"/>
              </a:rPr>
              <a:t>Padma, P. and Ahn, J., 2020. Guest satisfaction &amp; dissatisfaction in luxury hotels: An application of big data. International Journal of Hospitality Management, 84, p.102318.</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effectLst/>
                <a:latin typeface="Arial" panose="020B0604020202020204" pitchFamily="34" charset="0"/>
                <a:ea typeface="Arial" panose="020B0604020202020204" pitchFamily="34" charset="0"/>
              </a:rPr>
              <a:t>Solomon, M., 2018. The heart of hospitality: great hotel and restaurant leaders share their secrets. </a:t>
            </a:r>
            <a:r>
              <a:rPr lang="en-GB" sz="1400" dirty="0" err="1">
                <a:effectLst/>
                <a:latin typeface="Arial" panose="020B0604020202020204" pitchFamily="34" charset="0"/>
                <a:ea typeface="Arial" panose="020B0604020202020204" pitchFamily="34" charset="0"/>
              </a:rPr>
              <a:t>SelectBooks</a:t>
            </a:r>
            <a:r>
              <a:rPr lang="en-GB" sz="1400" dirty="0">
                <a:effectLst/>
                <a:latin typeface="Arial" panose="020B0604020202020204" pitchFamily="34" charset="0"/>
                <a:ea typeface="Arial" panose="020B0604020202020204" pitchFamily="34" charset="0"/>
              </a:rPr>
              <a:t>, Inc..</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effectLst/>
                <a:latin typeface="Arial" panose="020B0604020202020204" pitchFamily="34" charset="0"/>
                <a:ea typeface="Arial" panose="020B0604020202020204" pitchFamily="34" charset="0"/>
              </a:rPr>
              <a:t>Walker, J.R., 2021. Introduction to hospitality. United Kingdom: Pearson.</a:t>
            </a:r>
            <a:endParaRPr lang="en-US" sz="1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0"/>
              </a:spcAft>
            </a:pPr>
            <a:r>
              <a:rPr lang="en-GB" sz="1400" dirty="0">
                <a:effectLst/>
                <a:latin typeface="Arial" panose="020B0604020202020204" pitchFamily="34" charset="0"/>
                <a:ea typeface="Arial" panose="020B0604020202020204" pitchFamily="34" charset="0"/>
              </a:rPr>
              <a:t>Wood, R.C. ed., 2015. Hospitality management: a brief introduction. Sage.</a:t>
            </a:r>
            <a:endParaRPr lang="en-US" sz="1400" dirty="0">
              <a:effectLst/>
              <a:latin typeface="Arial" panose="020B0604020202020204" pitchFamily="34" charset="0"/>
              <a:ea typeface="Arial" panose="020B0604020202020204" pitchFamily="34" charset="0"/>
            </a:endParaRPr>
          </a:p>
          <a:p>
            <a:pPr algn="just"/>
            <a:endParaRPr lang="en-US" sz="1000" dirty="0">
              <a:solidFill>
                <a:schemeClr val="tx1"/>
              </a:solidFill>
              <a:latin typeface="Times New Roman" panose="02020603050405020304" pitchFamily="18" charset="0"/>
              <a:ea typeface="Verdana" panose="020B0604030504040204" pitchFamily="34" charset="0"/>
              <a:cs typeface="Times New Roman" panose="02020603050405020304" pitchFamily="18" charset="0"/>
            </a:endParaRPr>
          </a:p>
        </p:txBody>
      </p:sp>
      <p:sp>
        <p:nvSpPr>
          <p:cNvPr id="2" name="Title 1"/>
          <p:cNvSpPr>
            <a:spLocks noGrp="1"/>
          </p:cNvSpPr>
          <p:nvPr>
            <p:ph type="title"/>
          </p:nvPr>
        </p:nvSpPr>
        <p:spPr>
          <a:xfrm>
            <a:off x="-990600" y="2514600"/>
            <a:ext cx="5105400" cy="1182624"/>
          </a:xfrm>
        </p:spPr>
        <p:txBody>
          <a:bodyPr>
            <a:normAutofit/>
          </a:bodyPr>
          <a:lstStyle/>
          <a:p>
            <a:pPr algn="ctr"/>
            <a:br>
              <a:rPr lang="en-US" sz="2800" b="1" dirty="0">
                <a:latin typeface="Arial" panose="020B0604020202020204" pitchFamily="34" charset="0"/>
                <a:cs typeface="Arial" panose="020B0604020202020204" pitchFamily="34" charset="0"/>
              </a:rPr>
            </a:br>
            <a:r>
              <a:rPr lang="en-US" sz="2800" b="1" dirty="0">
                <a:latin typeface="Arial" panose="020B0604020202020204" pitchFamily="34" charset="0"/>
                <a:ea typeface="Verdana" panose="020B0604030504040204" pitchFamily="34" charset="0"/>
                <a:cs typeface="Arial" panose="020B0604020202020204" pitchFamily="34" charset="0"/>
              </a:rPr>
              <a:t>References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8" name="Picture 10" descr="Free painted background thank you label template">
            <a:extLst>
              <a:ext uri="{FF2B5EF4-FFF2-40B4-BE49-F238E27FC236}">
                <a16:creationId xmlns:a16="http://schemas.microsoft.com/office/drawing/2014/main" id="{758D700F-6FF2-CCB7-B2B3-D11F339AE7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0571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2405</Words>
  <Application>Microsoft Office PowerPoint</Application>
  <PresentationFormat>Widescreen</PresentationFormat>
  <Paragraphs>81</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Times New Roman</vt:lpstr>
      <vt:lpstr>Verdana</vt:lpstr>
      <vt:lpstr>Office Theme</vt:lpstr>
      <vt:lpstr>THE ROLE AND IMPORTANCE OF QUALITY SERVICE, HOSPITALITY, AND GUEST SERVICES WITHIN THE HOTEL INDUSTRY</vt:lpstr>
      <vt:lpstr>Contents</vt:lpstr>
      <vt:lpstr>Introduction of the Hotel</vt:lpstr>
      <vt:lpstr>HOTEL’S MAIN CONSUMERS </vt:lpstr>
      <vt:lpstr>Contd..</vt:lpstr>
      <vt:lpstr>Why they appeal to this group</vt:lpstr>
      <vt:lpstr>Nature, scope and role of guest services </vt:lpstr>
      <vt:lpstr>Contd..</vt:lpstr>
      <vt:lpstr>Application to JW Marriott hotel</vt:lpstr>
      <vt:lpstr>PowerPoint Presentation</vt:lpstr>
      <vt:lpstr>Contd..</vt:lpstr>
      <vt:lpstr>Importance of hospitality and how hotels meet/exceed guest expectations</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2023-10-06T06:44:24Z</dcterms:created>
  <dcterms:modified xsi:type="dcterms:W3CDTF">2023-10-22T09:22:34Z</dcterms:modified>
</cp:coreProperties>
</file>