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</p:sldMasterIdLst>
  <p:notesMasterIdLst>
    <p:notesMasterId r:id="rId29"/>
  </p:notesMasterIdLst>
  <p:sldIdLst>
    <p:sldId id="256" r:id="rId5"/>
    <p:sldId id="257" r:id="rId6"/>
    <p:sldId id="258" r:id="rId7"/>
    <p:sldId id="259" r:id="rId8"/>
    <p:sldId id="260" r:id="rId9"/>
    <p:sldId id="277" r:id="rId10"/>
    <p:sldId id="278" r:id="rId11"/>
    <p:sldId id="279" r:id="rId12"/>
    <p:sldId id="280" r:id="rId13"/>
    <p:sldId id="298" r:id="rId14"/>
    <p:sldId id="285" r:id="rId15"/>
    <p:sldId id="289" r:id="rId16"/>
    <p:sldId id="290" r:id="rId17"/>
    <p:sldId id="291" r:id="rId18"/>
    <p:sldId id="297" r:id="rId19"/>
    <p:sldId id="292" r:id="rId20"/>
    <p:sldId id="299" r:id="rId21"/>
    <p:sldId id="300" r:id="rId22"/>
    <p:sldId id="301" r:id="rId23"/>
    <p:sldId id="296" r:id="rId24"/>
    <p:sldId id="302" r:id="rId25"/>
    <p:sldId id="303" r:id="rId26"/>
    <p:sldId id="276" r:id="rId27"/>
    <p:sldId id="304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6791BC-EA49-4875-89DC-808BCF501038}" v="6" dt="2023-11-05T18:32:50.782"/>
    <p1510:client id="{D94AE0E6-F296-4395-B37A-A793E41C4299}" v="1266" dt="2023-11-05T15:44:23.0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9496" autoAdjust="0"/>
  </p:normalViewPr>
  <p:slideViewPr>
    <p:cSldViewPr snapToGrid="0">
      <p:cViewPr varScale="1">
        <p:scale>
          <a:sx n="105" d="100"/>
          <a:sy n="105" d="100"/>
        </p:scale>
        <p:origin x="246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EAD4E-CCE8-4C17-BA71-D5A5F9208670}" type="datetimeFigureOut">
              <a:rPr lang="en-GB" smtClean="0"/>
              <a:t>05/11/2023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A93A06-77AA-4BFC-9F00-6F7CD66D6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776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Description</a:t>
            </a:r>
          </a:p>
          <a:p>
            <a:r>
              <a:rPr lang="en-GB" sz="1200" dirty="0">
                <a:solidFill>
                  <a:srgbClr val="FFFFFF"/>
                </a:solidFill>
              </a:rPr>
              <a:t>Diagnosed with dyslexia</a:t>
            </a:r>
          </a:p>
          <a:p>
            <a:r>
              <a:rPr lang="en-GB" b="1" dirty="0"/>
              <a:t>Feelings</a:t>
            </a:r>
          </a:p>
          <a:p>
            <a:r>
              <a:rPr lang="en-GB" sz="1200" dirty="0">
                <a:solidFill>
                  <a:srgbClr val="FFFFFF"/>
                </a:solidFill>
              </a:rPr>
              <a:t>Thinking/feeling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Lost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Confused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Less than others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supported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Evaluation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Good</a:t>
            </a:r>
            <a:r>
              <a:rPr lang="en-GB" sz="1200" dirty="0">
                <a:solidFill>
                  <a:srgbClr val="FFFFFF"/>
                </a:solidFill>
              </a:rPr>
              <a:t> – Got the support needed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Bad</a:t>
            </a:r>
            <a:r>
              <a:rPr lang="en-GB" sz="1200" dirty="0">
                <a:solidFill>
                  <a:srgbClr val="FFFFFF"/>
                </a:solidFill>
              </a:rPr>
              <a:t> – Changed how I saw myself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  <a:r>
              <a:rPr lang="en-GB" dirty="0"/>
              <a:t>/ </a:t>
            </a:r>
            <a:r>
              <a:rPr lang="en-GB" b="1" dirty="0"/>
              <a:t>Sense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FFFFFF"/>
                </a:solidFill>
              </a:rPr>
              <a:t>It is what I needed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Conclusion / What else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FFFFFF"/>
                </a:solidFill>
              </a:rPr>
              <a:t>Resisted less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Action Plan</a:t>
            </a: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I could come to terms better</a:t>
            </a: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endParaRPr lang="en-GB" sz="1200" b="1" dirty="0">
              <a:solidFill>
                <a:srgbClr val="FFFFFF"/>
              </a:solidFill>
            </a:endParaRPr>
          </a:p>
          <a:p>
            <a:pPr algn="ctr"/>
            <a:endParaRPr lang="en-GB" sz="1200" dirty="0">
              <a:solidFill>
                <a:srgbClr val="FFFFFF"/>
              </a:solidFill>
            </a:endParaRPr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5522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Description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FFFFFF"/>
                </a:solidFill>
              </a:rPr>
              <a:t>School life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Feelings</a:t>
            </a:r>
            <a:endParaRPr lang="en-GB" sz="1200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Not self-aware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No impulse control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Frustrated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Aggressive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1" dirty="0"/>
              <a:t>Evaluation</a:t>
            </a:r>
            <a:endParaRPr lang="en-GB" sz="1200" dirty="0">
              <a:solidFill>
                <a:srgbClr val="FFFFFF"/>
              </a:solidFill>
            </a:endParaRP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Good</a:t>
            </a:r>
            <a:r>
              <a:rPr lang="en-GB" sz="1200" dirty="0">
                <a:solidFill>
                  <a:srgbClr val="FFFFFF"/>
                </a:solidFill>
              </a:rPr>
              <a:t> – Social network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Bad</a:t>
            </a:r>
            <a:r>
              <a:rPr lang="en-GB" sz="1200" dirty="0">
                <a:solidFill>
                  <a:srgbClr val="FFFFFF"/>
                </a:solidFill>
              </a:rPr>
              <a:t> – Problem with authority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  <a:r>
              <a:rPr lang="en-GB" dirty="0"/>
              <a:t>/ </a:t>
            </a:r>
            <a:r>
              <a:rPr lang="en-GB" b="1" dirty="0"/>
              <a:t>Sense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I needed more time to mature. Dyslexia didn’t help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Conclusion</a:t>
            </a:r>
            <a:r>
              <a:rPr lang="en-GB" dirty="0"/>
              <a:t> / </a:t>
            </a:r>
            <a:r>
              <a:rPr lang="en-GB" b="1" dirty="0"/>
              <a:t>What</a:t>
            </a:r>
            <a:r>
              <a:rPr lang="en-GB" dirty="0"/>
              <a:t> </a:t>
            </a:r>
            <a:r>
              <a:rPr lang="en-GB" b="1" dirty="0"/>
              <a:t>else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Asked for more help when needed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solidFill>
                  <a:srgbClr val="FFFFFF"/>
                </a:solidFill>
              </a:rPr>
              <a:t>Action Plan</a:t>
            </a:r>
          </a:p>
          <a:p>
            <a:pPr algn="l"/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Ask for help and try and understand my frustration</a:t>
            </a: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algn="l"/>
            <a:endParaRPr lang="en-GB" sz="1200" dirty="0">
              <a:solidFill>
                <a:srgbClr val="FFFFFF"/>
              </a:solidFill>
            </a:endParaRPr>
          </a:p>
          <a:p>
            <a:pPr algn="l"/>
            <a:endParaRPr lang="en-GB" sz="12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025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Work-life – care home (Vulnerable adults)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Feelings</a:t>
            </a:r>
            <a:endParaRPr lang="en-GB" sz="1200" b="1" dirty="0">
              <a:solidFill>
                <a:srgbClr val="FFFFFF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Became self-aware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Humbled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Appreciate life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Leaned to reflect/ calm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dirty="0"/>
              <a:t>Evaluation</a:t>
            </a:r>
            <a:endParaRPr lang="en-GB" sz="1050" dirty="0">
              <a:solidFill>
                <a:srgbClr val="FFFFFF"/>
              </a:solidFill>
            </a:endParaRP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Good – New experiences, matured and understood life</a:t>
            </a: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Bad – Long hours,</a:t>
            </a: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Triggering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  <a:r>
              <a:rPr lang="en-GB" dirty="0"/>
              <a:t>/ </a:t>
            </a:r>
            <a:r>
              <a:rPr lang="en-GB" b="1" dirty="0"/>
              <a:t>Sense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 lot of heavy emotional issues, but it helped me understand life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Conclusion</a:t>
            </a:r>
            <a:r>
              <a:rPr lang="en-GB" dirty="0"/>
              <a:t> / </a:t>
            </a:r>
            <a:r>
              <a:rPr lang="en-GB" b="1" dirty="0"/>
              <a:t>What else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Great experience that I needed to understand myself better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Action Plan</a:t>
            </a:r>
            <a:endParaRPr lang="en-GB" sz="1050" dirty="0">
              <a:solidFill>
                <a:srgbClr val="FFFFFF"/>
              </a:solidFill>
            </a:endParaRP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Keep helping people – I need rewarding work.</a:t>
            </a: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algn="l"/>
            <a:endParaRPr lang="en-GB" sz="1200" dirty="0">
              <a:solidFill>
                <a:srgbClr val="FFFFFF"/>
              </a:solidFill>
            </a:endParaRP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b="1" dirty="0"/>
          </a:p>
          <a:p>
            <a:pPr marL="0" indent="0" algn="l">
              <a:buFont typeface="Arial" panose="020B0604020202020204" pitchFamily="34" charset="0"/>
              <a:buNone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8540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Travel to explore cultures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Feelings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Overwhelmed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Curious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Culture shock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Amazed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Evaluation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Good</a:t>
            </a:r>
            <a:r>
              <a:rPr lang="en-GB" sz="1200" dirty="0">
                <a:solidFill>
                  <a:srgbClr val="FFFFFF"/>
                </a:solidFill>
              </a:rPr>
              <a:t> –Amazing experiences that improved my understanding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Bad</a:t>
            </a:r>
            <a:r>
              <a:rPr lang="en-GB" sz="1200" dirty="0">
                <a:solidFill>
                  <a:srgbClr val="FFFFFF"/>
                </a:solidFill>
              </a:rPr>
              <a:t> – Expensive, Could be a lot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  <a:r>
              <a:rPr lang="en-GB" dirty="0"/>
              <a:t>/ </a:t>
            </a:r>
            <a:r>
              <a:rPr lang="en-GB" b="1" dirty="0"/>
              <a:t>Sense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Allowed me to understand other people and myself better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Conclusion</a:t>
            </a:r>
            <a:r>
              <a:rPr lang="en-GB" dirty="0"/>
              <a:t> / </a:t>
            </a:r>
            <a:r>
              <a:rPr lang="en-GB" b="1" dirty="0"/>
              <a:t>What</a:t>
            </a:r>
            <a:r>
              <a:rPr lang="en-GB" dirty="0"/>
              <a:t> </a:t>
            </a:r>
            <a:r>
              <a:rPr lang="en-GB" b="1" dirty="0"/>
              <a:t>else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Great experience that I needed to understand myself better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Action</a:t>
            </a:r>
            <a:r>
              <a:rPr lang="en-GB" dirty="0"/>
              <a:t> </a:t>
            </a:r>
            <a:r>
              <a:rPr lang="en-GB" b="1" dirty="0"/>
              <a:t>Plan</a:t>
            </a:r>
            <a:endParaRPr lang="en-GB" sz="1050" dirty="0">
              <a:solidFill>
                <a:srgbClr val="FFFFFF"/>
              </a:solidFill>
            </a:endParaRPr>
          </a:p>
          <a:p>
            <a:pPr algn="l"/>
            <a:r>
              <a:rPr lang="en-GB" sz="1200" dirty="0">
                <a:solidFill>
                  <a:srgbClr val="FFFFFF"/>
                </a:solidFill>
              </a:rPr>
              <a:t>Keep traveling to understand more</a:t>
            </a: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893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rgbClr val="FFFFFF"/>
                </a:solidFill>
              </a:rPr>
              <a:t>University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Feelings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Overwhelmed with workload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Unsure if I can do it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Excited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FFFFFF"/>
                </a:solidFill>
              </a:rPr>
              <a:t>Eager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dirty="0"/>
              <a:t>Evaluation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Good</a:t>
            </a:r>
            <a:r>
              <a:rPr lang="en-GB" sz="1200" dirty="0">
                <a:solidFill>
                  <a:srgbClr val="FFFFFF"/>
                </a:solidFill>
              </a:rPr>
              <a:t> –Amazing experiences that improved my understanding</a:t>
            </a:r>
          </a:p>
          <a:p>
            <a:pPr algn="l"/>
            <a:r>
              <a:rPr lang="en-GB" sz="1200" b="1" dirty="0">
                <a:solidFill>
                  <a:srgbClr val="FFFFFF"/>
                </a:solidFill>
              </a:rPr>
              <a:t>Bad</a:t>
            </a:r>
            <a:r>
              <a:rPr lang="en-GB" sz="1200" dirty="0">
                <a:solidFill>
                  <a:srgbClr val="FFFFFF"/>
                </a:solidFill>
              </a:rPr>
              <a:t> – Lots of work to do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Description/ Sense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Allowed me to mature academically and personally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Conclusion / What else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A great experience that proved I could do the work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Action Plan</a:t>
            </a:r>
          </a:p>
          <a:p>
            <a:pPr algn="l"/>
            <a:r>
              <a:rPr lang="en-GB" sz="105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Keep learning toward counselling role</a:t>
            </a:r>
          </a:p>
          <a:p>
            <a:pPr algn="ctr"/>
            <a:endParaRPr lang="en-GB" sz="105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solidFill>
                <a:srgbClr val="FFFFFF"/>
              </a:solidFill>
            </a:endParaRPr>
          </a:p>
          <a:p>
            <a:pPr algn="l"/>
            <a:endParaRPr lang="en-GB" sz="1200" dirty="0">
              <a:solidFill>
                <a:srgbClr val="FFFFFF"/>
              </a:solidFill>
            </a:endParaRPr>
          </a:p>
          <a:p>
            <a:pPr marL="0" indent="0" algn="l">
              <a:buFont typeface="Arial" panose="020B0604020202020204" pitchFamily="34" charset="0"/>
              <a:buNone/>
            </a:pPr>
            <a:endParaRPr lang="en-GB" sz="12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938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u="sng" dirty="0"/>
              <a:t>Description</a:t>
            </a:r>
          </a:p>
          <a:p>
            <a:pPr algn="l"/>
            <a:r>
              <a:rPr lang="en-GB" sz="1200" dirty="0"/>
              <a:t>Worked at Glasallt Fawr</a:t>
            </a:r>
          </a:p>
          <a:p>
            <a:pPr algn="l"/>
            <a:r>
              <a:rPr lang="en-GB" sz="1200" u="sng" dirty="0"/>
              <a:t>Feelings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Stable and secure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Complacent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Frustrated </a:t>
            </a:r>
          </a:p>
          <a:p>
            <a:r>
              <a:rPr lang="en-GB" sz="1200" u="sng" dirty="0"/>
              <a:t>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Good pay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No progress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Long working hours</a:t>
            </a:r>
          </a:p>
          <a:p>
            <a:r>
              <a:rPr lang="en-GB" sz="1200" u="sng" dirty="0"/>
              <a:t>Description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No compassion fatigue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Restricted</a:t>
            </a:r>
          </a:p>
          <a:p>
            <a:r>
              <a:rPr lang="en-GB" sz="1200" u="sng" dirty="0"/>
              <a:t>Conclusion</a:t>
            </a:r>
            <a:r>
              <a:rPr lang="en-GB" sz="12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Tried everything to improve and carry on</a:t>
            </a:r>
          </a:p>
          <a:p>
            <a:r>
              <a:rPr lang="en-GB" sz="1200" u="sng" dirty="0"/>
              <a:t>Action plan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Change of career needed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200" dirty="0"/>
          </a:p>
          <a:p>
            <a:pPr algn="ctr"/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7602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u="sng" dirty="0"/>
              <a:t>Description</a:t>
            </a:r>
          </a:p>
          <a:p>
            <a:pPr algn="l"/>
            <a:r>
              <a:rPr lang="en-GB" sz="1200" dirty="0"/>
              <a:t>The catalyst for change. Mental Health course and skill session</a:t>
            </a:r>
            <a:endParaRPr lang="en-GB" sz="1200" u="sng" dirty="0"/>
          </a:p>
          <a:p>
            <a:pPr algn="l"/>
            <a:r>
              <a:rPr lang="en-GB" sz="1200" u="sng" dirty="0"/>
              <a:t>Feelings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Nervous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Excited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Worried about ability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Uncertain of future </a:t>
            </a:r>
          </a:p>
          <a:p>
            <a:pPr algn="l"/>
            <a:r>
              <a:rPr lang="en-GB" sz="1200" u="sng" dirty="0"/>
              <a:t>Evaluation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 lot of work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Stretched emotionally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Pushed (given drive)</a:t>
            </a:r>
          </a:p>
          <a:p>
            <a:pPr algn="l"/>
            <a:r>
              <a:rPr lang="en-GB" sz="1200" u="sng" dirty="0"/>
              <a:t>Description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Worth doing, but a lot of</a:t>
            </a:r>
          </a:p>
          <a:p>
            <a:pPr algn="l"/>
            <a:r>
              <a:rPr lang="en-GB" sz="1200" dirty="0"/>
              <a:t>changes </a:t>
            </a:r>
          </a:p>
          <a:p>
            <a:pPr algn="l"/>
            <a:r>
              <a:rPr lang="en-GB" sz="1200" u="sng" dirty="0"/>
              <a:t>Conclusion</a:t>
            </a:r>
            <a:r>
              <a:rPr lang="en-GB" sz="12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 lot of uncertainty, but worth it.</a:t>
            </a:r>
          </a:p>
          <a:p>
            <a:pPr algn="l"/>
            <a:r>
              <a:rPr lang="en-GB" sz="1200" u="sng" dirty="0"/>
              <a:t>Action plan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Work towards developing </a:t>
            </a:r>
          </a:p>
          <a:p>
            <a:pPr algn="l"/>
            <a:r>
              <a:rPr lang="en-GB" sz="1200" dirty="0"/>
              <a:t>A life goal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17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u="sng" dirty="0"/>
              <a:t>Description</a:t>
            </a:r>
          </a:p>
          <a:p>
            <a:pPr algn="l"/>
            <a:r>
              <a:rPr lang="en-GB" sz="1200" dirty="0"/>
              <a:t>I set a life goal to become a counsellor</a:t>
            </a:r>
          </a:p>
          <a:p>
            <a:pPr algn="l"/>
            <a:r>
              <a:rPr lang="en-GB" sz="1200" u="sng" dirty="0"/>
              <a:t>Feelings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Excited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Optimistic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Determined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Anxious </a:t>
            </a:r>
          </a:p>
          <a:p>
            <a:pPr algn="l"/>
            <a:r>
              <a:rPr lang="en-GB" sz="1200" u="sng" dirty="0"/>
              <a:t>Evaluation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New energy and </a:t>
            </a:r>
          </a:p>
          <a:p>
            <a:pPr algn="l"/>
            <a:r>
              <a:rPr lang="en-GB" sz="1200" dirty="0"/>
              <a:t>purpose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Pressured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I might fail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I might succeed </a:t>
            </a:r>
          </a:p>
          <a:p>
            <a:pPr algn="l"/>
            <a:r>
              <a:rPr lang="en-GB" sz="1200" u="sng" dirty="0"/>
              <a:t>Description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Amazing having a goal</a:t>
            </a:r>
          </a:p>
          <a:p>
            <a:pPr algn="l"/>
            <a:r>
              <a:rPr lang="en-GB" sz="1200" u="sng" dirty="0"/>
              <a:t>Conclusion</a:t>
            </a:r>
            <a:r>
              <a:rPr lang="en-GB" sz="12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Would have been easier</a:t>
            </a:r>
          </a:p>
          <a:p>
            <a:pPr algn="l"/>
            <a:r>
              <a:rPr lang="en-GB" sz="1200" dirty="0"/>
              <a:t>If I had worked it out earlier</a:t>
            </a:r>
          </a:p>
          <a:p>
            <a:pPr algn="l"/>
            <a:r>
              <a:rPr lang="en-GB" sz="1200" u="sng" dirty="0"/>
              <a:t>Action plan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Change job to chase goal</a:t>
            </a:r>
          </a:p>
          <a:p>
            <a:pPr algn="l"/>
            <a:endParaRPr lang="en-GB" sz="12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0" indent="0" algn="l">
              <a:buFont typeface="Arial" panose="020B0604020202020204" pitchFamily="34" charset="0"/>
              <a:buNone/>
            </a:pPr>
            <a:endParaRPr lang="en-GB" sz="1200" dirty="0"/>
          </a:p>
          <a:p>
            <a:pPr algn="l"/>
            <a:endParaRPr lang="en-GB" sz="1200" dirty="0"/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8599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u="sng" dirty="0"/>
              <a:t>Description</a:t>
            </a:r>
          </a:p>
          <a:p>
            <a:pPr algn="l"/>
            <a:r>
              <a:rPr lang="en-GB" sz="1200" dirty="0"/>
              <a:t>Moved job to Advocacy West Wales</a:t>
            </a:r>
          </a:p>
          <a:p>
            <a:pPr algn="l"/>
            <a:r>
              <a:rPr lang="en-GB" sz="1200" u="sng" dirty="0"/>
              <a:t>Feelings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Turbulent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Amazing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Frustrated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Anxious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Regret </a:t>
            </a:r>
          </a:p>
          <a:p>
            <a:pPr algn="l"/>
            <a:r>
              <a:rPr lang="en-GB" sz="1200" u="sng" dirty="0"/>
              <a:t>Evaluation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Learning new skills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Developing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Less secure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Starting again</a:t>
            </a:r>
          </a:p>
          <a:p>
            <a:pPr algn="l"/>
            <a:r>
              <a:rPr lang="en-GB" sz="1200" u="sng" dirty="0"/>
              <a:t>Description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Needed the change and </a:t>
            </a:r>
          </a:p>
          <a:p>
            <a:pPr algn="l"/>
            <a:r>
              <a:rPr lang="en-GB" sz="1200" dirty="0"/>
              <a:t>It will help me achieve my goal</a:t>
            </a:r>
          </a:p>
          <a:p>
            <a:pPr algn="l"/>
            <a:r>
              <a:rPr lang="en-GB" sz="1200" u="sng" dirty="0"/>
              <a:t>Conclusion</a:t>
            </a:r>
            <a:r>
              <a:rPr lang="en-GB" sz="1200" dirty="0"/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Worth doing and required to progress </a:t>
            </a:r>
          </a:p>
          <a:p>
            <a:pPr algn="l"/>
            <a:r>
              <a:rPr lang="en-GB" sz="1200" u="sng" dirty="0"/>
              <a:t>Action plan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200" dirty="0"/>
              <a:t>Learn and keep progressing</a:t>
            </a:r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8923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28600" algn="l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</a:rPr>
              <a:t>Highlighted the turbulence of the event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</a:rPr>
              <a:t>Showed I am excited but aware of risks and difficulties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</a:rPr>
              <a:t>Improved reflection to get a deeper understanding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200">
                <a:solidFill>
                  <a:srgbClr val="FFFFFF"/>
                </a:solidFill>
              </a:rPr>
              <a:t>Allowed </a:t>
            </a:r>
            <a:r>
              <a:rPr lang="en-US" sz="1200" dirty="0">
                <a:solidFill>
                  <a:srgbClr val="FFFFFF"/>
                </a:solidFill>
              </a:rPr>
              <a:t>me to validate my process of self-healing during difficult times  </a:t>
            </a:r>
          </a:p>
          <a:p>
            <a:pPr marL="285750" indent="-228600" algn="l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</a:rPr>
              <a:t>Makes me consider how I would cope with new transitions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4156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378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A93A06-77AA-4BFC-9F00-6F7CD66D681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609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11/5/2023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521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166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38"/>
            <a:ext cx="10570210" cy="275889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3"/>
            <a:ext cx="1057021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208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11/5/2023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27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01812"/>
            <a:ext cx="5220335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0" y="2825749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1812"/>
            <a:ext cx="5183188" cy="93503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825749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11/5/2023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111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11/5/2023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993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11/5/2023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406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1900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92450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11/5/2023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457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457200"/>
            <a:ext cx="3994785" cy="250545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0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11/5/2023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205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572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11/5/2023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391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11/5/2023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68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0" y="6488268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1065911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1825625"/>
            <a:ext cx="1065911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214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road-start-beginning-intention-368719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road-start-beginning-intention-368719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flickr.com/photos/59217476@N00/7132198243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forsythe/6926263837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medium.com/@philmckinney/neurodiversity-and-innovation-the-benefits-of-hiring-employees-who-break-the-mold-c7048f353099" TargetMode="Externa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exels.com/photo/lockers-rep-highschool-school-creepy-quiet-823744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ublicdomainpictures.net/en/view-image.php?image=255602&amp;picture=idea-teamwork-thinking-working" TargetMode="External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ravelthewholeworld.org/2015/05/9-reasons-why-travelling-makes-you-smarter.html" TargetMode="External"/><Relationship Id="rId4" Type="http://schemas.openxmlformats.org/officeDocument/2006/relationships/image" Target="../media/image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pxhere.com/en/photo/587125" TargetMode="External"/><Relationship Id="rId4" Type="http://schemas.openxmlformats.org/officeDocument/2006/relationships/image" Target="../media/image1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traemore.deviantart.com/art/Turbulence-368197732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eg"/><Relationship Id="rId5" Type="http://schemas.openxmlformats.org/officeDocument/2006/relationships/hyperlink" Target="https://pixabay.com/en/bamboo-green-plant-leaves-stalk-588339/" TargetMode="External"/><Relationship Id="rId4" Type="http://schemas.openxmlformats.org/officeDocument/2006/relationships/image" Target="../media/image12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traemore.deviantart.com/art/Turbulence-368197732" TargetMode="External"/><Relationship Id="rId3" Type="http://schemas.openxmlformats.org/officeDocument/2006/relationships/image" Target="../media/image13.jpg"/><Relationship Id="rId7" Type="http://schemas.openxmlformats.org/officeDocument/2006/relationships/image" Target="../media/image11.jpeg"/><Relationship Id="rId12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11" Type="http://schemas.openxmlformats.org/officeDocument/2006/relationships/image" Target="../media/image12.jp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hyperlink" Target="https://www.pexels.com/photo/bamboo-forest-2091019/" TargetMode="External"/><Relationship Id="rId9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traemore.deviantart.com/art/Turbulence-368197732" TargetMode="External"/><Relationship Id="rId3" Type="http://schemas.openxmlformats.org/officeDocument/2006/relationships/image" Target="../media/image13.jpg"/><Relationship Id="rId7" Type="http://schemas.openxmlformats.org/officeDocument/2006/relationships/image" Target="../media/image11.jpeg"/><Relationship Id="rId12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11" Type="http://schemas.openxmlformats.org/officeDocument/2006/relationships/image" Target="../media/image12.jp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hyperlink" Target="https://www.pexels.com/photo/bamboo-forest-2091019/" TargetMode="External"/><Relationship Id="rId9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traemore.deviantart.com/art/Turbulence-368197732" TargetMode="External"/><Relationship Id="rId3" Type="http://schemas.openxmlformats.org/officeDocument/2006/relationships/image" Target="../media/image13.jpg"/><Relationship Id="rId7" Type="http://schemas.openxmlformats.org/officeDocument/2006/relationships/image" Target="../media/image11.jpeg"/><Relationship Id="rId12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11" Type="http://schemas.openxmlformats.org/officeDocument/2006/relationships/image" Target="../media/image12.jp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hyperlink" Target="https://www.pexels.com/photo/bamboo-forest-2091019/" TargetMode="External"/><Relationship Id="rId9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traemore.deviantart.com/art/Turbulence-368197732" TargetMode="External"/><Relationship Id="rId3" Type="http://schemas.openxmlformats.org/officeDocument/2006/relationships/image" Target="../media/image13.jpg"/><Relationship Id="rId7" Type="http://schemas.openxmlformats.org/officeDocument/2006/relationships/image" Target="../media/image11.jpeg"/><Relationship Id="rId12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11" Type="http://schemas.openxmlformats.org/officeDocument/2006/relationships/image" Target="../media/image12.jpg"/><Relationship Id="rId5" Type="http://schemas.openxmlformats.org/officeDocument/2006/relationships/image" Target="../media/image14.png"/><Relationship Id="rId10" Type="http://schemas.openxmlformats.org/officeDocument/2006/relationships/image" Target="../media/image17.svg"/><Relationship Id="rId4" Type="http://schemas.openxmlformats.org/officeDocument/2006/relationships/hyperlink" Target="https://www.pexels.com/photo/bamboo-forest-2091019/" TargetMode="External"/><Relationship Id="rId9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.jpeg"/><Relationship Id="rId4" Type="http://schemas.openxmlformats.org/officeDocument/2006/relationships/hyperlink" Target="http://traemore.deviantart.com/art/Turbulence-368197732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.jpeg"/><Relationship Id="rId4" Type="http://schemas.openxmlformats.org/officeDocument/2006/relationships/hyperlink" Target="http://traemore.deviantart.com/art/Turbulence-368197732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hyperlink" Target="https://pixabay.com/en/bamboo-green-plant-leaves-stalk-588339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g"/><Relationship Id="rId5" Type="http://schemas.openxmlformats.org/officeDocument/2006/relationships/image" Target="../media/image1.jpeg"/><Relationship Id="rId4" Type="http://schemas.openxmlformats.org/officeDocument/2006/relationships/hyperlink" Target="http://traemore.deviantart.com/art/Turbulence-368197732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3981" r="-1" b="11727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56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Reflective Practice in Counselling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DE57F2-3079-C738-3AA9-6A8A1C7F85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2606" y="3602038"/>
            <a:ext cx="7063739" cy="165576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Daryl Jones 2302973</a:t>
            </a:r>
          </a:p>
        </p:txBody>
      </p:sp>
    </p:spTree>
    <p:extLst>
      <p:ext uri="{BB962C8B-B14F-4D97-AF65-F5344CB8AC3E}">
        <p14:creationId xmlns:p14="http://schemas.microsoft.com/office/powerpoint/2010/main" val="75708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D20674-CF0C-4687-81B6-A613F871A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3992" b="117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C2BD3211-5B9B-40DA-8BD0-C3426AE78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9872" y="0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D8121B6-45E6-447F-87B8-58EDD064E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8414" y="63468"/>
            <a:ext cx="56114" cy="56114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C95B8E3-CBB0-4A5C-B65B-59C12D44B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2370" y="655738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EA710C0-F536-4B31-8D0F-28E2F0893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9769" y="579797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11EB61F8-34CD-4251-9B31-59AB92843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0824" y="374048"/>
            <a:ext cx="230878" cy="230878"/>
          </a:xfrm>
          <a:prstGeom prst="ellipse">
            <a:avLst/>
          </a:prstGeom>
          <a:solidFill>
            <a:schemeClr val="accent2">
              <a:lumMod val="60000"/>
              <a:lumOff val="4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033FA5DB-69DC-4137-9264-5F838B990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95468" y="971670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5E98D956-6B7A-4A94-B508-F7A30E642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94334" y="512240"/>
            <a:ext cx="703889" cy="703889"/>
          </a:xfrm>
          <a:prstGeom prst="ellipse">
            <a:avLst/>
          </a:prstGeom>
          <a:solidFill>
            <a:schemeClr val="accent3">
              <a:lumMod val="40000"/>
              <a:lumOff val="60000"/>
              <a:alpha val="7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6A3D2FC-6F98-4157-94A8-7D7FBD56E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1428" y="815149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17AE16AB-F0AB-4AC3-BD8F-336B5D98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7435" y="1096664"/>
            <a:ext cx="405140" cy="405140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C819BFF-25C5-425C-8CD1-789F7A30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4" y="1840754"/>
            <a:ext cx="12188952" cy="501724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177589E-68D1-1E00-4DF7-3EAE70A499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706439" y="493216"/>
            <a:ext cx="8947799" cy="671084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872" y="251709"/>
            <a:ext cx="8731683" cy="1160465"/>
          </a:xfrm>
        </p:spPr>
        <p:txBody>
          <a:bodyPr anchor="b">
            <a:noAutofit/>
          </a:bodyPr>
          <a:lstStyle/>
          <a:p>
            <a:pPr algn="l"/>
            <a:br>
              <a:rPr lang="en-GB" sz="4000" dirty="0">
                <a:solidFill>
                  <a:srgbClr val="FFFFFF"/>
                </a:solidFill>
              </a:rPr>
            </a:b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3D48C97F-3F84-099A-BEBA-67D2A2ABD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23729" y="362831"/>
            <a:ext cx="6741078" cy="615577"/>
          </a:xfrm>
          <a:solidFill>
            <a:schemeClr val="accent4">
              <a:lumMod val="50000"/>
            </a:schemeClr>
          </a:solidFill>
        </p:spPr>
        <p:txBody>
          <a:bodyPr anchor="t">
            <a:no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0BE49C6-06E3-4324-91A8-F25B7DA1D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66319" y="1989824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578ABC8A-B58F-4AAE-8F6F-A07EB9D6D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30" y="2808040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Curved Left 2">
            <a:extLst>
              <a:ext uri="{FF2B5EF4-FFF2-40B4-BE49-F238E27FC236}">
                <a16:creationId xmlns:a16="http://schemas.microsoft.com/office/drawing/2014/main" id="{D5E85090-180D-BB27-7660-323178D5C47A}"/>
              </a:ext>
            </a:extLst>
          </p:cNvPr>
          <p:cNvSpPr/>
          <p:nvPr/>
        </p:nvSpPr>
        <p:spPr>
          <a:xfrm>
            <a:off x="9457001" y="670619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3D8F19E-D73C-1B36-94BD-6E7FA404741A}"/>
              </a:ext>
            </a:extLst>
          </p:cNvPr>
          <p:cNvSpPr/>
          <p:nvPr/>
        </p:nvSpPr>
        <p:spPr>
          <a:xfrm>
            <a:off x="2655638" y="1349503"/>
            <a:ext cx="6806121" cy="808808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What is reflective practice?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2D3A4E4-A3EA-7144-58AB-E3CD13E60468}"/>
              </a:ext>
            </a:extLst>
          </p:cNvPr>
          <p:cNvSpPr/>
          <p:nvPr/>
        </p:nvSpPr>
        <p:spPr>
          <a:xfrm>
            <a:off x="2658686" y="2819152"/>
            <a:ext cx="6738030" cy="1280807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Theory underpinning reflection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(Three examples) 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7589577-2E51-64D5-524C-280C23A2D2D6}"/>
              </a:ext>
            </a:extLst>
          </p:cNvPr>
          <p:cNvSpPr/>
          <p:nvPr/>
        </p:nvSpPr>
        <p:spPr>
          <a:xfrm>
            <a:off x="2658686" y="4605363"/>
            <a:ext cx="6738030" cy="1130892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Gibbs framework for refection</a:t>
            </a:r>
          </a:p>
        </p:txBody>
      </p:sp>
      <p:sp>
        <p:nvSpPr>
          <p:cNvPr id="17" name="Arrow: Curved Left 16">
            <a:extLst>
              <a:ext uri="{FF2B5EF4-FFF2-40B4-BE49-F238E27FC236}">
                <a16:creationId xmlns:a16="http://schemas.microsoft.com/office/drawing/2014/main" id="{3B6A295B-7475-9DC6-23BB-B3FBBE11618F}"/>
              </a:ext>
            </a:extLst>
          </p:cNvPr>
          <p:cNvSpPr/>
          <p:nvPr/>
        </p:nvSpPr>
        <p:spPr>
          <a:xfrm>
            <a:off x="9396716" y="3809074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urved Left 17">
            <a:extLst>
              <a:ext uri="{FF2B5EF4-FFF2-40B4-BE49-F238E27FC236}">
                <a16:creationId xmlns:a16="http://schemas.microsoft.com/office/drawing/2014/main" id="{C08CD4E0-5320-274D-78D7-6699A070869F}"/>
              </a:ext>
            </a:extLst>
          </p:cNvPr>
          <p:cNvSpPr/>
          <p:nvPr/>
        </p:nvSpPr>
        <p:spPr>
          <a:xfrm flipH="1">
            <a:off x="1788586" y="1890209"/>
            <a:ext cx="867052" cy="1338982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052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6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86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6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86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36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7" grpId="0" animBg="1"/>
      <p:bldP spid="13" grpId="0" animBg="1"/>
      <p:bldP spid="17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346075"/>
            <a:ext cx="7063739" cy="1655763"/>
          </a:xfrm>
        </p:spPr>
        <p:txBody>
          <a:bodyPr>
            <a:normAutofit/>
          </a:bodyPr>
          <a:lstStyle/>
          <a:p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94A26366-FDC0-4644-2A49-042A22DC2A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1706439" y="493216"/>
            <a:ext cx="8947799" cy="671084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5" name="Arrow: Curved Left 4">
            <a:extLst>
              <a:ext uri="{FF2B5EF4-FFF2-40B4-BE49-F238E27FC236}">
                <a16:creationId xmlns:a16="http://schemas.microsoft.com/office/drawing/2014/main" id="{7A59935E-A58C-63B7-DC5C-5734F1353916}"/>
              </a:ext>
            </a:extLst>
          </p:cNvPr>
          <p:cNvSpPr/>
          <p:nvPr/>
        </p:nvSpPr>
        <p:spPr>
          <a:xfrm flipH="1">
            <a:off x="1860039" y="2052473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20626D2-6A78-B26E-88BE-D4BB2C85DD8F}"/>
              </a:ext>
            </a:extLst>
          </p:cNvPr>
          <p:cNvSpPr/>
          <p:nvPr/>
        </p:nvSpPr>
        <p:spPr>
          <a:xfrm>
            <a:off x="2723729" y="1490214"/>
            <a:ext cx="6738030" cy="1026457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My story separated into five eras</a:t>
            </a:r>
          </a:p>
        </p:txBody>
      </p:sp>
      <p:sp>
        <p:nvSpPr>
          <p:cNvPr id="7" name="Arrow: Curved Left 6">
            <a:extLst>
              <a:ext uri="{FF2B5EF4-FFF2-40B4-BE49-F238E27FC236}">
                <a16:creationId xmlns:a16="http://schemas.microsoft.com/office/drawing/2014/main" id="{B287CC65-8473-4E22-0A09-698282A0DC82}"/>
              </a:ext>
            </a:extLst>
          </p:cNvPr>
          <p:cNvSpPr/>
          <p:nvPr/>
        </p:nvSpPr>
        <p:spPr>
          <a:xfrm>
            <a:off x="9478977" y="643245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81124A1-05A5-B23E-C9A7-DCB3174310E2}"/>
              </a:ext>
            </a:extLst>
          </p:cNvPr>
          <p:cNvSpPr/>
          <p:nvPr/>
        </p:nvSpPr>
        <p:spPr>
          <a:xfrm>
            <a:off x="2740947" y="2802377"/>
            <a:ext cx="6738030" cy="1119367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A deep look at a transition in my life</a:t>
            </a:r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B57D43F5-36C7-C8E2-0C31-B438E7EA1846}"/>
              </a:ext>
            </a:extLst>
          </p:cNvPr>
          <p:cNvSpPr txBox="1">
            <a:spLocks/>
          </p:cNvSpPr>
          <p:nvPr/>
        </p:nvSpPr>
        <p:spPr>
          <a:xfrm>
            <a:off x="2723729" y="362831"/>
            <a:ext cx="6741078" cy="615577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None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22C4FDF-6057-D596-3778-D5ABEE150354}"/>
              </a:ext>
            </a:extLst>
          </p:cNvPr>
          <p:cNvSpPr/>
          <p:nvPr/>
        </p:nvSpPr>
        <p:spPr>
          <a:xfrm>
            <a:off x="2740947" y="4248419"/>
            <a:ext cx="6738030" cy="1119367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My growing edge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7FC504B-BEDA-6759-6874-011A77F9EA08}"/>
              </a:ext>
            </a:extLst>
          </p:cNvPr>
          <p:cNvSpPr/>
          <p:nvPr/>
        </p:nvSpPr>
        <p:spPr>
          <a:xfrm>
            <a:off x="2740947" y="5579219"/>
            <a:ext cx="6738030" cy="1119367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3" name="Arrow: Curved Left 22">
            <a:extLst>
              <a:ext uri="{FF2B5EF4-FFF2-40B4-BE49-F238E27FC236}">
                <a16:creationId xmlns:a16="http://schemas.microsoft.com/office/drawing/2014/main" id="{7377934E-35D9-6789-79E5-5B5D045C43B3}"/>
              </a:ext>
            </a:extLst>
          </p:cNvPr>
          <p:cNvSpPr/>
          <p:nvPr/>
        </p:nvSpPr>
        <p:spPr>
          <a:xfrm>
            <a:off x="9487507" y="3593999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Arrow: Curved Left 23">
            <a:extLst>
              <a:ext uri="{FF2B5EF4-FFF2-40B4-BE49-F238E27FC236}">
                <a16:creationId xmlns:a16="http://schemas.microsoft.com/office/drawing/2014/main" id="{08B2613B-21A0-8A12-0E18-F7E534B04710}"/>
              </a:ext>
            </a:extLst>
          </p:cNvPr>
          <p:cNvSpPr/>
          <p:nvPr/>
        </p:nvSpPr>
        <p:spPr>
          <a:xfrm flipH="1">
            <a:off x="1873895" y="4924799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7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12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drawing of a road with text">
            <a:extLst>
              <a:ext uri="{FF2B5EF4-FFF2-40B4-BE49-F238E27FC236}">
                <a16:creationId xmlns:a16="http://schemas.microsoft.com/office/drawing/2014/main" id="{C43EA1A6-C548-0F75-E49D-97E9FFC0AB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1526" y="0"/>
            <a:ext cx="12188950" cy="325641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171501"/>
            <a:ext cx="7806635" cy="923331"/>
          </a:xfrm>
          <a:solidFill>
            <a:schemeClr val="accent4">
              <a:lumMod val="50000"/>
            </a:schemeClr>
          </a:solidFill>
          <a:effectLst>
            <a:softEdge rad="0"/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reflective practice?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9D1486-053A-F138-4C8A-175C2173513C}"/>
              </a:ext>
            </a:extLst>
          </p:cNvPr>
          <p:cNvSpPr txBox="1"/>
          <p:nvPr/>
        </p:nvSpPr>
        <p:spPr>
          <a:xfrm>
            <a:off x="751535" y="3271116"/>
            <a:ext cx="9885188" cy="923330"/>
          </a:xfrm>
          <a:prstGeom prst="rect">
            <a:avLst/>
          </a:prstGeom>
          <a:solidFill>
            <a:schemeClr val="accent4">
              <a:lumMod val="50000"/>
            </a:schemeClr>
          </a:solidFill>
          <a:effectLst>
            <a:softEdge rad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The basics of reflective practice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9616AE5-BF8E-D0FD-204C-8234DE7CFB05}"/>
              </a:ext>
            </a:extLst>
          </p:cNvPr>
          <p:cNvSpPr/>
          <p:nvPr/>
        </p:nvSpPr>
        <p:spPr>
          <a:xfrm>
            <a:off x="1425830" y="4350989"/>
            <a:ext cx="6579966" cy="464445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Establish what you need to reflect 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AB13554-483B-271C-6F68-967FEF26CAE1}"/>
              </a:ext>
            </a:extLst>
          </p:cNvPr>
          <p:cNvSpPr/>
          <p:nvPr/>
        </p:nvSpPr>
        <p:spPr>
          <a:xfrm>
            <a:off x="1885327" y="6040190"/>
            <a:ext cx="9293754" cy="494620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Think about the situation in detail – including feelings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5168611-EA84-5FDC-FDC7-0D224ED1DA4C}"/>
              </a:ext>
            </a:extLst>
          </p:cNvPr>
          <p:cNvSpPr/>
          <p:nvPr/>
        </p:nvSpPr>
        <p:spPr>
          <a:xfrm>
            <a:off x="1670346" y="4914056"/>
            <a:ext cx="4934731" cy="464445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chemeClr val="bg1"/>
                </a:solidFill>
              </a:rPr>
              <a:t>Analyse the situation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9DBFC7B7-0E9D-8BA5-6993-C3FF1C957B1F}"/>
              </a:ext>
            </a:extLst>
          </p:cNvPr>
          <p:cNvSpPr/>
          <p:nvPr/>
        </p:nvSpPr>
        <p:spPr>
          <a:xfrm>
            <a:off x="1872086" y="5477123"/>
            <a:ext cx="7903832" cy="464445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Use what you learn and apply it to the future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79446ED-E240-CBE9-E026-B9A096A28072}"/>
              </a:ext>
            </a:extLst>
          </p:cNvPr>
          <p:cNvSpPr/>
          <p:nvPr/>
        </p:nvSpPr>
        <p:spPr>
          <a:xfrm>
            <a:off x="2191157" y="1224682"/>
            <a:ext cx="7854454" cy="1441785"/>
          </a:xfrm>
          <a:prstGeom prst="roundRect">
            <a:avLst/>
          </a:prstGeom>
          <a:gradFill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effectLst>
            <a:softEdge rad="0"/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Reflective practice is when you analyse a personal experience to learn and improve from that experience  </a:t>
            </a:r>
          </a:p>
        </p:txBody>
      </p:sp>
      <p:sp>
        <p:nvSpPr>
          <p:cNvPr id="25" name="Arrow: Curved Left 24">
            <a:extLst>
              <a:ext uri="{FF2B5EF4-FFF2-40B4-BE49-F238E27FC236}">
                <a16:creationId xmlns:a16="http://schemas.microsoft.com/office/drawing/2014/main" id="{8C465971-AF12-300B-D802-69E0A3B71196}"/>
              </a:ext>
            </a:extLst>
          </p:cNvPr>
          <p:cNvSpPr/>
          <p:nvPr/>
        </p:nvSpPr>
        <p:spPr>
          <a:xfrm>
            <a:off x="9996406" y="751422"/>
            <a:ext cx="867052" cy="1214103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6" name="Arrow: Curved Right 25">
            <a:extLst>
              <a:ext uri="{FF2B5EF4-FFF2-40B4-BE49-F238E27FC236}">
                <a16:creationId xmlns:a16="http://schemas.microsoft.com/office/drawing/2014/main" id="{0E3F8426-EE2E-65D3-7615-9DAE973B4615}"/>
              </a:ext>
            </a:extLst>
          </p:cNvPr>
          <p:cNvSpPr/>
          <p:nvPr/>
        </p:nvSpPr>
        <p:spPr>
          <a:xfrm>
            <a:off x="94164" y="4034312"/>
            <a:ext cx="655846" cy="674764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7" name="Arrow: Curved Right 26">
            <a:extLst>
              <a:ext uri="{FF2B5EF4-FFF2-40B4-BE49-F238E27FC236}">
                <a16:creationId xmlns:a16="http://schemas.microsoft.com/office/drawing/2014/main" id="{B62107F6-44BF-9344-EF69-727B38FAD33D}"/>
              </a:ext>
            </a:extLst>
          </p:cNvPr>
          <p:cNvSpPr/>
          <p:nvPr/>
        </p:nvSpPr>
        <p:spPr>
          <a:xfrm>
            <a:off x="759997" y="4592425"/>
            <a:ext cx="655846" cy="674764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Arrow: Curved Right 27">
            <a:extLst>
              <a:ext uri="{FF2B5EF4-FFF2-40B4-BE49-F238E27FC236}">
                <a16:creationId xmlns:a16="http://schemas.microsoft.com/office/drawing/2014/main" id="{5F235FE0-BE62-68F5-6261-FEE003D8D9D9}"/>
              </a:ext>
            </a:extLst>
          </p:cNvPr>
          <p:cNvSpPr/>
          <p:nvPr/>
        </p:nvSpPr>
        <p:spPr>
          <a:xfrm>
            <a:off x="1013738" y="5171236"/>
            <a:ext cx="655846" cy="674764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9" name="Arrow: Curved Right 28">
            <a:extLst>
              <a:ext uri="{FF2B5EF4-FFF2-40B4-BE49-F238E27FC236}">
                <a16:creationId xmlns:a16="http://schemas.microsoft.com/office/drawing/2014/main" id="{5546D977-67A2-3ED9-1E4F-E6B4B961BECE}"/>
              </a:ext>
            </a:extLst>
          </p:cNvPr>
          <p:cNvSpPr/>
          <p:nvPr/>
        </p:nvSpPr>
        <p:spPr>
          <a:xfrm>
            <a:off x="1216240" y="5752858"/>
            <a:ext cx="655846" cy="674764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Down 29">
            <a:extLst>
              <a:ext uri="{FF2B5EF4-FFF2-40B4-BE49-F238E27FC236}">
                <a16:creationId xmlns:a16="http://schemas.microsoft.com/office/drawing/2014/main" id="{18C84353-F79A-8686-AF7D-BE5C9993A8B0}"/>
              </a:ext>
            </a:extLst>
          </p:cNvPr>
          <p:cNvSpPr/>
          <p:nvPr/>
        </p:nvSpPr>
        <p:spPr>
          <a:xfrm>
            <a:off x="5760245" y="2666467"/>
            <a:ext cx="602718" cy="48852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87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  <p:bldP spid="10" grpId="0" animBg="1"/>
      <p:bldP spid="12" grpId="0" animBg="1"/>
      <p:bldP spid="22" grpId="0" animBg="1"/>
      <p:bldP spid="23" grpId="0" build="p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4" y="-26528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700010"/>
            <a:ext cx="7806635" cy="964852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theory that I relate to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191157" y="1909619"/>
            <a:ext cx="7806635" cy="37046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Donald Schon’s Theory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5E99973-0786-1948-4543-06394665C0A2}"/>
              </a:ext>
            </a:extLst>
          </p:cNvPr>
          <p:cNvSpPr/>
          <p:nvPr/>
        </p:nvSpPr>
        <p:spPr>
          <a:xfrm>
            <a:off x="2426991" y="2508575"/>
            <a:ext cx="2748563" cy="107203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Reflection - in - action 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FC5560-E9AE-4D70-5EAD-9B27111599C3}"/>
              </a:ext>
            </a:extLst>
          </p:cNvPr>
          <p:cNvSpPr/>
          <p:nvPr/>
        </p:nvSpPr>
        <p:spPr>
          <a:xfrm>
            <a:off x="7058097" y="2508576"/>
            <a:ext cx="2748563" cy="107061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Reflection - on - action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E3EBAF-38FC-32C2-A704-DAA071F8128F}"/>
              </a:ext>
            </a:extLst>
          </p:cNvPr>
          <p:cNvSpPr/>
          <p:nvPr/>
        </p:nvSpPr>
        <p:spPr>
          <a:xfrm>
            <a:off x="5758403" y="5955296"/>
            <a:ext cx="5239623" cy="556543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At the end of each day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2A2F24-B0A9-2728-3455-183D8182CABC}"/>
              </a:ext>
            </a:extLst>
          </p:cNvPr>
          <p:cNvSpPr/>
          <p:nvPr/>
        </p:nvSpPr>
        <p:spPr>
          <a:xfrm>
            <a:off x="5758404" y="4720869"/>
            <a:ext cx="5239622" cy="79458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Once I finish an event or incident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2E6B528-3693-3BC2-54FB-E5219C15A09E}"/>
              </a:ext>
            </a:extLst>
          </p:cNvPr>
          <p:cNvSpPr/>
          <p:nvPr/>
        </p:nvSpPr>
        <p:spPr>
          <a:xfrm>
            <a:off x="2579391" y="4742893"/>
            <a:ext cx="2596164" cy="107203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In daily conversation 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9" name="Arrow: Curved Right 28">
            <a:extLst>
              <a:ext uri="{FF2B5EF4-FFF2-40B4-BE49-F238E27FC236}">
                <a16:creationId xmlns:a16="http://schemas.microsoft.com/office/drawing/2014/main" id="{11E8F479-F571-5C63-2AB4-6C4790BB43AB}"/>
              </a:ext>
            </a:extLst>
          </p:cNvPr>
          <p:cNvSpPr/>
          <p:nvPr/>
        </p:nvSpPr>
        <p:spPr>
          <a:xfrm>
            <a:off x="1402453" y="1998272"/>
            <a:ext cx="787179" cy="1053137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Curved Left 29">
            <a:extLst>
              <a:ext uri="{FF2B5EF4-FFF2-40B4-BE49-F238E27FC236}">
                <a16:creationId xmlns:a16="http://schemas.microsoft.com/office/drawing/2014/main" id="{B29A55C7-4325-241C-3E58-66CE7BCF3AFB}"/>
              </a:ext>
            </a:extLst>
          </p:cNvPr>
          <p:cNvSpPr/>
          <p:nvPr/>
        </p:nvSpPr>
        <p:spPr>
          <a:xfrm>
            <a:off x="9997792" y="1226946"/>
            <a:ext cx="787178" cy="1053137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3" name="Arrow: Down 32">
            <a:extLst>
              <a:ext uri="{FF2B5EF4-FFF2-40B4-BE49-F238E27FC236}">
                <a16:creationId xmlns:a16="http://schemas.microsoft.com/office/drawing/2014/main" id="{8C7FDA4B-36CC-B6EE-D33D-8D4524C88202}"/>
              </a:ext>
            </a:extLst>
          </p:cNvPr>
          <p:cNvSpPr/>
          <p:nvPr/>
        </p:nvSpPr>
        <p:spPr>
          <a:xfrm>
            <a:off x="3556701" y="3607149"/>
            <a:ext cx="618008" cy="1113545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</a:t>
            </a:r>
          </a:p>
        </p:txBody>
      </p:sp>
      <p:sp>
        <p:nvSpPr>
          <p:cNvPr id="35" name="Arrow: Down 34">
            <a:extLst>
              <a:ext uri="{FF2B5EF4-FFF2-40B4-BE49-F238E27FC236}">
                <a16:creationId xmlns:a16="http://schemas.microsoft.com/office/drawing/2014/main" id="{008EC3A1-9AE4-CE94-F1CF-B5EEDCAA6232}"/>
              </a:ext>
            </a:extLst>
          </p:cNvPr>
          <p:cNvSpPr/>
          <p:nvPr/>
        </p:nvSpPr>
        <p:spPr>
          <a:xfrm>
            <a:off x="8069901" y="3605729"/>
            <a:ext cx="544378" cy="1113545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  se</a:t>
            </a:r>
          </a:p>
        </p:txBody>
      </p:sp>
      <p:sp>
        <p:nvSpPr>
          <p:cNvPr id="36" name="Arrow: Down 35">
            <a:extLst>
              <a:ext uri="{FF2B5EF4-FFF2-40B4-BE49-F238E27FC236}">
                <a16:creationId xmlns:a16="http://schemas.microsoft.com/office/drawing/2014/main" id="{F223749C-6578-5465-97FB-BBB879F2CBE4}"/>
              </a:ext>
            </a:extLst>
          </p:cNvPr>
          <p:cNvSpPr/>
          <p:nvPr/>
        </p:nvSpPr>
        <p:spPr>
          <a:xfrm>
            <a:off x="8064245" y="5513920"/>
            <a:ext cx="618008" cy="4117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Right 36">
            <a:extLst>
              <a:ext uri="{FF2B5EF4-FFF2-40B4-BE49-F238E27FC236}">
                <a16:creationId xmlns:a16="http://schemas.microsoft.com/office/drawing/2014/main" id="{75BAC835-AE8F-8741-FA16-0C7B8D053C60}"/>
              </a:ext>
            </a:extLst>
          </p:cNvPr>
          <p:cNvSpPr/>
          <p:nvPr/>
        </p:nvSpPr>
        <p:spPr>
          <a:xfrm>
            <a:off x="5758403" y="2745719"/>
            <a:ext cx="670618" cy="59632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4B7989-FDFD-DEC4-2583-5DB98CB06A75}"/>
              </a:ext>
            </a:extLst>
          </p:cNvPr>
          <p:cNvSpPr txBox="1"/>
          <p:nvPr/>
        </p:nvSpPr>
        <p:spPr>
          <a:xfrm>
            <a:off x="10902046" y="6462130"/>
            <a:ext cx="1231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(Tan, 2020)</a:t>
            </a:r>
          </a:p>
        </p:txBody>
      </p:sp>
    </p:spTree>
    <p:extLst>
      <p:ext uri="{BB962C8B-B14F-4D97-AF65-F5344CB8AC3E}">
        <p14:creationId xmlns:p14="http://schemas.microsoft.com/office/powerpoint/2010/main" val="364536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0" grpId="0" animBg="1"/>
      <p:bldP spid="12" grpId="0" animBg="1"/>
      <p:bldP spid="22" grpId="0" animBg="1"/>
      <p:bldP spid="29" grpId="0" animBg="1"/>
      <p:bldP spid="30" grpId="0" animBg="1"/>
      <p:bldP spid="33" grpId="0" animBg="1"/>
      <p:bldP spid="35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700010"/>
            <a:ext cx="7806635" cy="964852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theory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191157" y="1909619"/>
            <a:ext cx="7806635" cy="37046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David Kolb's Learning Cycle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EC2AA0-A002-81AE-BF8A-D9143E2F9EC5}"/>
              </a:ext>
            </a:extLst>
          </p:cNvPr>
          <p:cNvSpPr/>
          <p:nvPr/>
        </p:nvSpPr>
        <p:spPr>
          <a:xfrm>
            <a:off x="918023" y="3271117"/>
            <a:ext cx="3115793" cy="212347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Testing implications of concepts in new situations 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E3EBAF-38FC-32C2-A704-DAA071F8128F}"/>
              </a:ext>
            </a:extLst>
          </p:cNvPr>
          <p:cNvSpPr/>
          <p:nvPr/>
        </p:nvSpPr>
        <p:spPr>
          <a:xfrm>
            <a:off x="4665526" y="4822348"/>
            <a:ext cx="2903767" cy="193681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Formation of abstract concepts and generalisations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2A2F24-B0A9-2728-3455-183D8182CABC}"/>
              </a:ext>
            </a:extLst>
          </p:cNvPr>
          <p:cNvSpPr/>
          <p:nvPr/>
        </p:nvSpPr>
        <p:spPr>
          <a:xfrm>
            <a:off x="8066107" y="3773695"/>
            <a:ext cx="2748563" cy="81434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Observation and reflections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2E6B528-3693-3BC2-54FB-E5219C15A09E}"/>
              </a:ext>
            </a:extLst>
          </p:cNvPr>
          <p:cNvSpPr/>
          <p:nvPr/>
        </p:nvSpPr>
        <p:spPr>
          <a:xfrm>
            <a:off x="4719430" y="2516670"/>
            <a:ext cx="2748563" cy="912329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Concrete Experience</a:t>
            </a:r>
          </a:p>
        </p:txBody>
      </p:sp>
      <p:sp>
        <p:nvSpPr>
          <p:cNvPr id="29" name="Arrow: Curved Right 28">
            <a:extLst>
              <a:ext uri="{FF2B5EF4-FFF2-40B4-BE49-F238E27FC236}">
                <a16:creationId xmlns:a16="http://schemas.microsoft.com/office/drawing/2014/main" id="{11E8F479-F571-5C63-2AB4-6C4790BB43AB}"/>
              </a:ext>
            </a:extLst>
          </p:cNvPr>
          <p:cNvSpPr/>
          <p:nvPr/>
        </p:nvSpPr>
        <p:spPr>
          <a:xfrm>
            <a:off x="1402453" y="1998272"/>
            <a:ext cx="787179" cy="1053137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Curved Left 29">
            <a:extLst>
              <a:ext uri="{FF2B5EF4-FFF2-40B4-BE49-F238E27FC236}">
                <a16:creationId xmlns:a16="http://schemas.microsoft.com/office/drawing/2014/main" id="{B29A55C7-4325-241C-3E58-66CE7BCF3AFB}"/>
              </a:ext>
            </a:extLst>
          </p:cNvPr>
          <p:cNvSpPr/>
          <p:nvPr/>
        </p:nvSpPr>
        <p:spPr>
          <a:xfrm>
            <a:off x="9997792" y="1226946"/>
            <a:ext cx="787178" cy="1053137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Arrow: Down 39">
            <a:extLst>
              <a:ext uri="{FF2B5EF4-FFF2-40B4-BE49-F238E27FC236}">
                <a16:creationId xmlns:a16="http://schemas.microsoft.com/office/drawing/2014/main" id="{FAA5A3FC-AED9-89D4-E323-C48E90D0DE6B}"/>
              </a:ext>
            </a:extLst>
          </p:cNvPr>
          <p:cNvSpPr/>
          <p:nvPr/>
        </p:nvSpPr>
        <p:spPr>
          <a:xfrm rot="18475995">
            <a:off x="7624431" y="3182150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A8984BF0-28A3-B65F-7767-D864DE203141}"/>
              </a:ext>
            </a:extLst>
          </p:cNvPr>
          <p:cNvSpPr/>
          <p:nvPr/>
        </p:nvSpPr>
        <p:spPr>
          <a:xfrm rot="2811440">
            <a:off x="7783713" y="4624107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AFADBE33-0BB9-F48E-2D5A-8684CA9B68C0}"/>
              </a:ext>
            </a:extLst>
          </p:cNvPr>
          <p:cNvSpPr/>
          <p:nvPr/>
        </p:nvSpPr>
        <p:spPr>
          <a:xfrm rot="7579453">
            <a:off x="3876002" y="5383786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516ABEBA-3F5B-50E5-22C2-D94C8872E238}"/>
              </a:ext>
            </a:extLst>
          </p:cNvPr>
          <p:cNvSpPr/>
          <p:nvPr/>
        </p:nvSpPr>
        <p:spPr>
          <a:xfrm rot="14586200">
            <a:off x="4071610" y="2975339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F375FB-A001-C17D-5F08-988F2FB9DF4D}"/>
              </a:ext>
            </a:extLst>
          </p:cNvPr>
          <p:cNvSpPr txBox="1"/>
          <p:nvPr/>
        </p:nvSpPr>
        <p:spPr>
          <a:xfrm>
            <a:off x="10154632" y="6436993"/>
            <a:ext cx="1935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Anoir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i="1" dirty="0">
                <a:solidFill>
                  <a:schemeClr val="bg1"/>
                </a:solidFill>
              </a:rPr>
              <a:t>et al.</a:t>
            </a:r>
            <a:r>
              <a:rPr lang="en-GB" dirty="0">
                <a:solidFill>
                  <a:schemeClr val="bg1"/>
                </a:solidFill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69712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  <p:bldP spid="10" grpId="0" animBg="1"/>
      <p:bldP spid="12" grpId="0" animBg="1"/>
      <p:bldP spid="22" grpId="0" animBg="1"/>
      <p:bldP spid="29" grpId="0" animBg="1"/>
      <p:bldP spid="30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700010"/>
            <a:ext cx="7806635" cy="964852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theory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191157" y="1909619"/>
            <a:ext cx="7806635" cy="37046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John Dewey’s Theory 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5E99973-0786-1948-4543-06394665C0A2}"/>
              </a:ext>
            </a:extLst>
          </p:cNvPr>
          <p:cNvSpPr/>
          <p:nvPr/>
        </p:nvSpPr>
        <p:spPr>
          <a:xfrm>
            <a:off x="2263928" y="2508576"/>
            <a:ext cx="3291839" cy="61787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Identify problems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AFC5560-E9AE-4D70-5EAD-9B27111599C3}"/>
              </a:ext>
            </a:extLst>
          </p:cNvPr>
          <p:cNvSpPr/>
          <p:nvPr/>
        </p:nvSpPr>
        <p:spPr>
          <a:xfrm>
            <a:off x="1988297" y="3632941"/>
            <a:ext cx="3567470" cy="61787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Evidence gathering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EC2AA0-A002-81AE-BF8A-D9143E2F9EC5}"/>
              </a:ext>
            </a:extLst>
          </p:cNvPr>
          <p:cNvSpPr/>
          <p:nvPr/>
        </p:nvSpPr>
        <p:spPr>
          <a:xfrm>
            <a:off x="1988297" y="5888844"/>
            <a:ext cx="3251689" cy="55654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Draw a conclusion 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2E6B528-3693-3BC2-54FB-E5219C15A09E}"/>
              </a:ext>
            </a:extLst>
          </p:cNvPr>
          <p:cNvSpPr/>
          <p:nvPr/>
        </p:nvSpPr>
        <p:spPr>
          <a:xfrm>
            <a:off x="1988297" y="4742893"/>
            <a:ext cx="3567470" cy="674558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Test hypotheses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5C4FFB8D-1C3B-2B49-DC03-C566C1F65DF8}"/>
              </a:ext>
            </a:extLst>
          </p:cNvPr>
          <p:cNvSpPr/>
          <p:nvPr/>
        </p:nvSpPr>
        <p:spPr>
          <a:xfrm>
            <a:off x="3518572" y="4257815"/>
            <a:ext cx="618008" cy="4117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766EBCD-B9B8-2ED8-7C6D-1CBB37406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65962" y="3132815"/>
            <a:ext cx="670618" cy="426757"/>
          </a:xfrm>
          <a:prstGeom prst="rect">
            <a:avLst/>
          </a:prstGeom>
        </p:spPr>
      </p:pic>
      <p:sp>
        <p:nvSpPr>
          <p:cNvPr id="29" name="Arrow: Curved Right 28">
            <a:extLst>
              <a:ext uri="{FF2B5EF4-FFF2-40B4-BE49-F238E27FC236}">
                <a16:creationId xmlns:a16="http://schemas.microsoft.com/office/drawing/2014/main" id="{11E8F479-F571-5C63-2AB4-6C4790BB43AB}"/>
              </a:ext>
            </a:extLst>
          </p:cNvPr>
          <p:cNvSpPr/>
          <p:nvPr/>
        </p:nvSpPr>
        <p:spPr>
          <a:xfrm>
            <a:off x="1402453" y="1998272"/>
            <a:ext cx="787179" cy="1053137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Curved Left 29">
            <a:extLst>
              <a:ext uri="{FF2B5EF4-FFF2-40B4-BE49-F238E27FC236}">
                <a16:creationId xmlns:a16="http://schemas.microsoft.com/office/drawing/2014/main" id="{B29A55C7-4325-241C-3E58-66CE7BCF3AFB}"/>
              </a:ext>
            </a:extLst>
          </p:cNvPr>
          <p:cNvSpPr/>
          <p:nvPr/>
        </p:nvSpPr>
        <p:spPr>
          <a:xfrm>
            <a:off x="9997792" y="1226946"/>
            <a:ext cx="787178" cy="1053137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Arrow: Down 33">
            <a:extLst>
              <a:ext uri="{FF2B5EF4-FFF2-40B4-BE49-F238E27FC236}">
                <a16:creationId xmlns:a16="http://schemas.microsoft.com/office/drawing/2014/main" id="{BD467072-1AEF-DECA-9A17-A1E4A2F656C6}"/>
              </a:ext>
            </a:extLst>
          </p:cNvPr>
          <p:cNvSpPr/>
          <p:nvPr/>
        </p:nvSpPr>
        <p:spPr>
          <a:xfrm>
            <a:off x="3518572" y="5417451"/>
            <a:ext cx="618008" cy="4117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Bent-Up 30">
            <a:extLst>
              <a:ext uri="{FF2B5EF4-FFF2-40B4-BE49-F238E27FC236}">
                <a16:creationId xmlns:a16="http://schemas.microsoft.com/office/drawing/2014/main" id="{4B09717F-4DB4-34C0-0207-F6B1E38F30DE}"/>
              </a:ext>
            </a:extLst>
          </p:cNvPr>
          <p:cNvSpPr/>
          <p:nvPr/>
        </p:nvSpPr>
        <p:spPr>
          <a:xfrm>
            <a:off x="5254923" y="3271116"/>
            <a:ext cx="838228" cy="3012891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Bent 36">
            <a:extLst>
              <a:ext uri="{FF2B5EF4-FFF2-40B4-BE49-F238E27FC236}">
                <a16:creationId xmlns:a16="http://schemas.microsoft.com/office/drawing/2014/main" id="{CF4D4595-9610-4ECD-7BD2-E533490C58D5}"/>
              </a:ext>
            </a:extLst>
          </p:cNvPr>
          <p:cNvSpPr/>
          <p:nvPr/>
        </p:nvSpPr>
        <p:spPr>
          <a:xfrm>
            <a:off x="5783171" y="2412191"/>
            <a:ext cx="2812241" cy="842868"/>
          </a:xfrm>
          <a:prstGeom prst="bentArrow">
            <a:avLst>
              <a:gd name="adj1" fmla="val 25000"/>
              <a:gd name="adj2" fmla="val 24587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D0A5625A-DF34-3E43-BBCB-703B831023FD}"/>
              </a:ext>
            </a:extLst>
          </p:cNvPr>
          <p:cNvSpPr/>
          <p:nvPr/>
        </p:nvSpPr>
        <p:spPr>
          <a:xfrm>
            <a:off x="7507590" y="3402866"/>
            <a:ext cx="4020156" cy="80422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To gather more understanding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40" name="Rectangle: Rounded Corners 39">
            <a:extLst>
              <a:ext uri="{FF2B5EF4-FFF2-40B4-BE49-F238E27FC236}">
                <a16:creationId xmlns:a16="http://schemas.microsoft.com/office/drawing/2014/main" id="{65016AEB-11A7-5C52-8254-15CE74A74E84}"/>
              </a:ext>
            </a:extLst>
          </p:cNvPr>
          <p:cNvSpPr/>
          <p:nvPr/>
        </p:nvSpPr>
        <p:spPr>
          <a:xfrm>
            <a:off x="7507590" y="4701405"/>
            <a:ext cx="4020156" cy="61787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To test my ideas 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CBD9010C-F07D-3870-F1FF-A7BA57C7809D}"/>
              </a:ext>
            </a:extLst>
          </p:cNvPr>
          <p:cNvSpPr/>
          <p:nvPr/>
        </p:nvSpPr>
        <p:spPr>
          <a:xfrm>
            <a:off x="7507590" y="5779701"/>
            <a:ext cx="4020156" cy="989233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To better understand cause and effect</a:t>
            </a:r>
          </a:p>
          <a:p>
            <a:pPr algn="ctr"/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B23B973B-6D50-C0E4-1775-13B2C7F4EF82}"/>
              </a:ext>
            </a:extLst>
          </p:cNvPr>
          <p:cNvSpPr/>
          <p:nvPr/>
        </p:nvSpPr>
        <p:spPr>
          <a:xfrm>
            <a:off x="8523043" y="2427891"/>
            <a:ext cx="618008" cy="928966"/>
          </a:xfrm>
          <a:prstGeom prst="down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</a:t>
            </a:r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67561573-5322-1A54-0182-7E278180B250}"/>
              </a:ext>
            </a:extLst>
          </p:cNvPr>
          <p:cNvSpPr/>
          <p:nvPr/>
        </p:nvSpPr>
        <p:spPr>
          <a:xfrm>
            <a:off x="8519603" y="4223148"/>
            <a:ext cx="618008" cy="4117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row: Down 43">
            <a:extLst>
              <a:ext uri="{FF2B5EF4-FFF2-40B4-BE49-F238E27FC236}">
                <a16:creationId xmlns:a16="http://schemas.microsoft.com/office/drawing/2014/main" id="{D3643C79-1CA9-CA1A-290C-833B5EC03354}"/>
              </a:ext>
            </a:extLst>
          </p:cNvPr>
          <p:cNvSpPr/>
          <p:nvPr/>
        </p:nvSpPr>
        <p:spPr>
          <a:xfrm>
            <a:off x="8519603" y="5321983"/>
            <a:ext cx="618008" cy="4117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9DB22F-92E2-F33C-294E-4B5317104609}"/>
              </a:ext>
            </a:extLst>
          </p:cNvPr>
          <p:cNvSpPr txBox="1"/>
          <p:nvPr/>
        </p:nvSpPr>
        <p:spPr>
          <a:xfrm>
            <a:off x="123045" y="6442787"/>
            <a:ext cx="1462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Holdo</a:t>
            </a:r>
            <a:r>
              <a:rPr lang="en-GB" dirty="0">
                <a:solidFill>
                  <a:schemeClr val="bg1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3269199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22" grpId="0" animBg="1"/>
      <p:bldP spid="23" grpId="0" animBg="1"/>
      <p:bldP spid="29" grpId="0" animBg="1"/>
      <p:bldP spid="30" grpId="0" animBg="1"/>
      <p:bldP spid="34" grpId="0" animBg="1"/>
      <p:bldP spid="31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700010"/>
            <a:ext cx="7806635" cy="964852"/>
          </a:xfrm>
          <a:solidFill>
            <a:schemeClr val="accent4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framework I use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191157" y="1909619"/>
            <a:ext cx="7806635" cy="37046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Gibbs Reflective Model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AEC2AA0-A002-81AE-BF8A-D9143E2F9EC5}"/>
              </a:ext>
            </a:extLst>
          </p:cNvPr>
          <p:cNvSpPr/>
          <p:nvPr/>
        </p:nvSpPr>
        <p:spPr>
          <a:xfrm>
            <a:off x="427469" y="2963451"/>
            <a:ext cx="3510151" cy="1773521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Action Plan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What could I do differently next time?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3E3EBAF-38FC-32C2-A704-DAA071F8128F}"/>
              </a:ext>
            </a:extLst>
          </p:cNvPr>
          <p:cNvSpPr/>
          <p:nvPr/>
        </p:nvSpPr>
        <p:spPr>
          <a:xfrm>
            <a:off x="4724362" y="4956679"/>
            <a:ext cx="2903767" cy="167021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b="1" dirty="0">
                <a:solidFill>
                  <a:srgbClr val="FFFFFF"/>
                </a:solidFill>
              </a:rPr>
              <a:t>Description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What sense can be made?</a:t>
            </a:r>
          </a:p>
          <a:p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2A2F24-B0A9-2728-3455-183D8182CABC}"/>
              </a:ext>
            </a:extLst>
          </p:cNvPr>
          <p:cNvSpPr/>
          <p:nvPr/>
        </p:nvSpPr>
        <p:spPr>
          <a:xfrm>
            <a:off x="8408152" y="2347596"/>
            <a:ext cx="3469746" cy="1841200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Feelings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Thinking and feeling at the time?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2E6B528-3693-3BC2-54FB-E5219C15A09E}"/>
              </a:ext>
            </a:extLst>
          </p:cNvPr>
          <p:cNvSpPr/>
          <p:nvPr/>
        </p:nvSpPr>
        <p:spPr>
          <a:xfrm>
            <a:off x="4719430" y="2516670"/>
            <a:ext cx="2748563" cy="1381483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Description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What happened?</a:t>
            </a:r>
          </a:p>
        </p:txBody>
      </p:sp>
      <p:sp>
        <p:nvSpPr>
          <p:cNvPr id="29" name="Arrow: Curved Right 28">
            <a:extLst>
              <a:ext uri="{FF2B5EF4-FFF2-40B4-BE49-F238E27FC236}">
                <a16:creationId xmlns:a16="http://schemas.microsoft.com/office/drawing/2014/main" id="{11E8F479-F571-5C63-2AB4-6C4790BB43AB}"/>
              </a:ext>
            </a:extLst>
          </p:cNvPr>
          <p:cNvSpPr/>
          <p:nvPr/>
        </p:nvSpPr>
        <p:spPr>
          <a:xfrm>
            <a:off x="1402453" y="1998272"/>
            <a:ext cx="787179" cy="1053137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row: Curved Left 29">
            <a:extLst>
              <a:ext uri="{FF2B5EF4-FFF2-40B4-BE49-F238E27FC236}">
                <a16:creationId xmlns:a16="http://schemas.microsoft.com/office/drawing/2014/main" id="{B29A55C7-4325-241C-3E58-66CE7BCF3AFB}"/>
              </a:ext>
            </a:extLst>
          </p:cNvPr>
          <p:cNvSpPr/>
          <p:nvPr/>
        </p:nvSpPr>
        <p:spPr>
          <a:xfrm>
            <a:off x="9997792" y="1226946"/>
            <a:ext cx="787178" cy="1053137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0" name="Arrow: Down 39">
            <a:extLst>
              <a:ext uri="{FF2B5EF4-FFF2-40B4-BE49-F238E27FC236}">
                <a16:creationId xmlns:a16="http://schemas.microsoft.com/office/drawing/2014/main" id="{FAA5A3FC-AED9-89D4-E323-C48E90D0DE6B}"/>
              </a:ext>
            </a:extLst>
          </p:cNvPr>
          <p:cNvSpPr/>
          <p:nvPr/>
        </p:nvSpPr>
        <p:spPr>
          <a:xfrm rot="16200000">
            <a:off x="7707896" y="2564773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A8984BF0-28A3-B65F-7767-D864DE203141}"/>
              </a:ext>
            </a:extLst>
          </p:cNvPr>
          <p:cNvSpPr/>
          <p:nvPr/>
        </p:nvSpPr>
        <p:spPr>
          <a:xfrm>
            <a:off x="9895270" y="4188795"/>
            <a:ext cx="460353" cy="65703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AFADBE33-0BB9-F48E-2D5A-8684CA9B68C0}"/>
              </a:ext>
            </a:extLst>
          </p:cNvPr>
          <p:cNvSpPr/>
          <p:nvPr/>
        </p:nvSpPr>
        <p:spPr>
          <a:xfrm rot="5400000">
            <a:off x="3913374" y="5706986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516ABEBA-3F5B-50E5-22C2-D94C8872E238}"/>
              </a:ext>
            </a:extLst>
          </p:cNvPr>
          <p:cNvSpPr/>
          <p:nvPr/>
        </p:nvSpPr>
        <p:spPr>
          <a:xfrm rot="14586200">
            <a:off x="4098349" y="3004771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9CD87CD-DB79-3047-E67F-2337AAA456C8}"/>
              </a:ext>
            </a:extLst>
          </p:cNvPr>
          <p:cNvSpPr/>
          <p:nvPr/>
        </p:nvSpPr>
        <p:spPr>
          <a:xfrm>
            <a:off x="8776084" y="4857112"/>
            <a:ext cx="2903767" cy="193906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rgbClr val="FFFFFF"/>
                </a:solidFill>
              </a:rPr>
              <a:t>Evaluation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Good and bad about the experience?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F8222D50-5546-B114-8889-98CF24EC09F5}"/>
              </a:ext>
            </a:extLst>
          </p:cNvPr>
          <p:cNvSpPr/>
          <p:nvPr/>
        </p:nvSpPr>
        <p:spPr>
          <a:xfrm rot="5400000">
            <a:off x="8050248" y="5706986"/>
            <a:ext cx="460353" cy="69966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B034A9F-E0A9-7C2A-13E3-1516E3430BBE}"/>
              </a:ext>
            </a:extLst>
          </p:cNvPr>
          <p:cNvSpPr/>
          <p:nvPr/>
        </p:nvSpPr>
        <p:spPr>
          <a:xfrm>
            <a:off x="314102" y="5028962"/>
            <a:ext cx="3184745" cy="1773521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GB" sz="3200" b="1" dirty="0">
                <a:solidFill>
                  <a:srgbClr val="FFFFFF"/>
                </a:solidFill>
              </a:rPr>
              <a:t>Conclusion</a:t>
            </a:r>
          </a:p>
          <a:p>
            <a:pPr algn="ctr"/>
            <a:r>
              <a:rPr lang="en-GB" sz="3200" dirty="0">
                <a:solidFill>
                  <a:srgbClr val="FFFFFF"/>
                </a:solidFill>
              </a:rPr>
              <a:t>What else could have been done?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AA70B1AD-DDE0-2AB0-91A8-CE0AF1F02D7B}"/>
              </a:ext>
            </a:extLst>
          </p:cNvPr>
          <p:cNvSpPr/>
          <p:nvPr/>
        </p:nvSpPr>
        <p:spPr>
          <a:xfrm rot="10800000">
            <a:off x="1796040" y="4736971"/>
            <a:ext cx="460353" cy="29198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88C1912-D142-EB46-A450-C1C6384668BD}"/>
              </a:ext>
            </a:extLst>
          </p:cNvPr>
          <p:cNvSpPr txBox="1"/>
          <p:nvPr/>
        </p:nvSpPr>
        <p:spPr>
          <a:xfrm>
            <a:off x="-1526" y="-27963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152843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4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8" grpId="0" animBg="1"/>
      <p:bldP spid="10" grpId="0" animBg="1"/>
      <p:bldP spid="12" grpId="0" animBg="1"/>
      <p:bldP spid="22" grpId="0" animBg="1"/>
      <p:bldP spid="29" grpId="0" animBg="1"/>
      <p:bldP spid="30" grpId="0" animBg="1"/>
      <p:bldP spid="40" grpId="0" animBg="1"/>
      <p:bldP spid="41" grpId="0" animBg="1"/>
      <p:bldP spid="42" grpId="0" animBg="1"/>
      <p:bldP spid="43" grpId="0" animBg="1"/>
      <p:bldP spid="3" grpId="0" animBg="1"/>
      <p:bldP spid="6" grpId="0" animBg="1"/>
      <p:bldP spid="7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491" b="12491"/>
          <a:stretch/>
        </p:blipFill>
        <p:spPr>
          <a:xfrm>
            <a:off x="67377" y="38249"/>
            <a:ext cx="12188951" cy="68579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  <a:softEdge rad="406400"/>
          </a:effectLst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158400"/>
            <a:ext cx="7806635" cy="1311543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My Story: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A reflective account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42757" y="1559303"/>
            <a:ext cx="7669870" cy="629687"/>
          </a:xfrm>
          <a:prstGeom prst="roundRect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Separated into five eras of my life</a:t>
            </a:r>
            <a:endParaRPr lang="en-GB" sz="1200" dirty="0">
              <a:solidFill>
                <a:srgbClr val="FFFFFF"/>
              </a:solidFill>
            </a:endParaRP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60D2ADA3-CBC5-D279-4AA7-9D945B385E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83" y="3051670"/>
            <a:ext cx="353617" cy="225029"/>
          </a:xfrm>
          <a:prstGeom prst="rect">
            <a:avLst/>
          </a:prstGeom>
        </p:spPr>
      </p:pic>
      <p:sp>
        <p:nvSpPr>
          <p:cNvPr id="54" name="Arrow: Curved Left 53">
            <a:extLst>
              <a:ext uri="{FF2B5EF4-FFF2-40B4-BE49-F238E27FC236}">
                <a16:creationId xmlns:a16="http://schemas.microsoft.com/office/drawing/2014/main" id="{24021D68-2335-2392-1498-55571DA3B479}"/>
              </a:ext>
            </a:extLst>
          </p:cNvPr>
          <p:cNvSpPr/>
          <p:nvPr/>
        </p:nvSpPr>
        <p:spPr>
          <a:xfrm>
            <a:off x="9997792" y="1115847"/>
            <a:ext cx="787178" cy="979556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Arrow: Curved Left 2">
            <a:extLst>
              <a:ext uri="{FF2B5EF4-FFF2-40B4-BE49-F238E27FC236}">
                <a16:creationId xmlns:a16="http://schemas.microsoft.com/office/drawing/2014/main" id="{9D43B273-62F4-229C-2BFF-01B9B8E13C4B}"/>
              </a:ext>
            </a:extLst>
          </p:cNvPr>
          <p:cNvSpPr/>
          <p:nvPr/>
        </p:nvSpPr>
        <p:spPr>
          <a:xfrm flipH="1">
            <a:off x="1448250" y="1853899"/>
            <a:ext cx="787178" cy="979556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1378F4A-008B-F205-9292-3FF5B41C4BD2}"/>
              </a:ext>
            </a:extLst>
          </p:cNvPr>
          <p:cNvSpPr/>
          <p:nvPr/>
        </p:nvSpPr>
        <p:spPr>
          <a:xfrm>
            <a:off x="2261371" y="2433783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Age 5 Dyslexia diagnosis and early years 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0A57BDF-365E-8886-94F3-7E53B5C88D20}"/>
              </a:ext>
            </a:extLst>
          </p:cNvPr>
          <p:cNvSpPr/>
          <p:nvPr/>
        </p:nvSpPr>
        <p:spPr>
          <a:xfrm>
            <a:off x="2253736" y="3305230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School years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74C347D-291C-B16A-7D99-FAA1AC5D5024}"/>
              </a:ext>
            </a:extLst>
          </p:cNvPr>
          <p:cNvSpPr/>
          <p:nvPr/>
        </p:nvSpPr>
        <p:spPr>
          <a:xfrm>
            <a:off x="2326918" y="4176931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Work-life in </a:t>
            </a:r>
            <a:r>
              <a:rPr lang="en-GB" sz="3200" dirty="0" err="1">
                <a:solidFill>
                  <a:srgbClr val="FFFFFF"/>
                </a:solidFill>
              </a:rPr>
              <a:t>Glasallt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  <a:r>
              <a:rPr lang="en-GB" sz="3200" dirty="0" err="1">
                <a:solidFill>
                  <a:srgbClr val="FFFFFF"/>
                </a:solidFill>
              </a:rPr>
              <a:t>Fawr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58D0E40-C962-9417-EB65-D81F62602F65}"/>
              </a:ext>
            </a:extLst>
          </p:cNvPr>
          <p:cNvSpPr/>
          <p:nvPr/>
        </p:nvSpPr>
        <p:spPr>
          <a:xfrm>
            <a:off x="2327922" y="5004105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Travelling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472C958-8FD8-C649-2861-05CD52BF0A78}"/>
              </a:ext>
            </a:extLst>
          </p:cNvPr>
          <p:cNvSpPr/>
          <p:nvPr/>
        </p:nvSpPr>
        <p:spPr>
          <a:xfrm>
            <a:off x="2326918" y="5919571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98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Mental Health BSc and Grad Cert</a:t>
            </a:r>
            <a:endParaRPr lang="en-GB" sz="1200" dirty="0">
              <a:solidFill>
                <a:srgbClr val="FFFFFF"/>
              </a:solidFill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866EA6F4-DDB6-642D-3069-8E7AC1EB23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82" y="3941839"/>
            <a:ext cx="353617" cy="22502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D3768F0-D06A-87E1-C749-93DCB06681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81" y="4793400"/>
            <a:ext cx="353617" cy="225029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974B5001-137B-9C8C-9E57-2B78E15298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0880" y="5625556"/>
            <a:ext cx="353617" cy="22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470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54" grpId="0" animBg="1"/>
      <p:bldP spid="3" grpId="0" animBg="1"/>
      <p:bldP spid="6" grpId="0" animBg="1"/>
      <p:bldP spid="7" grpId="0" animBg="1"/>
      <p:bldP spid="8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746" r="-1" b="10962"/>
          <a:stretch/>
        </p:blipFill>
        <p:spPr>
          <a:xfrm>
            <a:off x="-5804" y="66271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2" name="Picture 51" descr="A close-up of a brain">
            <a:extLst>
              <a:ext uri="{FF2B5EF4-FFF2-40B4-BE49-F238E27FC236}">
                <a16:creationId xmlns:a16="http://schemas.microsoft.com/office/drawing/2014/main" id="{F85F58A8-12C2-A901-7EBD-FC8C1D0B6A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53" y="-1"/>
            <a:ext cx="12087077" cy="6924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1157" y="158400"/>
            <a:ext cx="7806635" cy="1311543"/>
          </a:xfrm>
          <a:solidFill>
            <a:schemeClr val="accent4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My Story: 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A reflective account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42757" y="1559303"/>
            <a:ext cx="7669870" cy="62968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Age 5 Dyslexia diagnosis </a:t>
            </a:r>
            <a:r>
              <a:rPr lang="en-GB" sz="1200" dirty="0">
                <a:solidFill>
                  <a:srgbClr val="FFFFFF"/>
                </a:solidFill>
              </a:rPr>
              <a:t>(Gibbs)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031D3E1-549B-29DD-37A4-71434871A6D6}"/>
              </a:ext>
            </a:extLst>
          </p:cNvPr>
          <p:cNvSpPr/>
          <p:nvPr/>
        </p:nvSpPr>
        <p:spPr>
          <a:xfrm>
            <a:off x="4042155" y="2289621"/>
            <a:ext cx="4020472" cy="387142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Big changes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Lower self esteem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Confusion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Supported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Isolated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Defective</a:t>
            </a:r>
          </a:p>
        </p:txBody>
      </p:sp>
      <p:sp>
        <p:nvSpPr>
          <p:cNvPr id="54" name="Arrow: Curved Left 53">
            <a:extLst>
              <a:ext uri="{FF2B5EF4-FFF2-40B4-BE49-F238E27FC236}">
                <a16:creationId xmlns:a16="http://schemas.microsoft.com/office/drawing/2014/main" id="{24021D68-2335-2392-1498-55571DA3B479}"/>
              </a:ext>
            </a:extLst>
          </p:cNvPr>
          <p:cNvSpPr/>
          <p:nvPr/>
        </p:nvSpPr>
        <p:spPr>
          <a:xfrm>
            <a:off x="9997792" y="1115847"/>
            <a:ext cx="787178" cy="979556"/>
          </a:xfrm>
          <a:prstGeom prst="curved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Arrow: Curved Left 2">
            <a:extLst>
              <a:ext uri="{FF2B5EF4-FFF2-40B4-BE49-F238E27FC236}">
                <a16:creationId xmlns:a16="http://schemas.microsoft.com/office/drawing/2014/main" id="{5A48F84B-723A-45F6-5EF5-C590CE909E03}"/>
              </a:ext>
            </a:extLst>
          </p:cNvPr>
          <p:cNvSpPr/>
          <p:nvPr/>
        </p:nvSpPr>
        <p:spPr>
          <a:xfrm flipH="1">
            <a:off x="626002" y="1851898"/>
            <a:ext cx="1609426" cy="2182220"/>
          </a:xfrm>
          <a:prstGeom prst="curvedLeftArrow">
            <a:avLst>
              <a:gd name="adj1" fmla="val 25000"/>
              <a:gd name="adj2" fmla="val 50000"/>
              <a:gd name="adj3" fmla="val 273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1C10D0-6599-1B2E-5672-25DC4B1CE726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405046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4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4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27" grpId="0" animBg="1"/>
      <p:bldP spid="54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7802" b="7802"/>
          <a:stretch/>
        </p:blipFill>
        <p:spPr>
          <a:xfrm>
            <a:off x="-5804" y="66271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42757" y="1004428"/>
            <a:ext cx="7669870" cy="1184563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School </a:t>
            </a:r>
            <a:r>
              <a:rPr lang="en-GB" sz="1200" dirty="0">
                <a:solidFill>
                  <a:srgbClr val="FFFFFF"/>
                </a:solidFill>
              </a:rPr>
              <a:t>(Gibbs)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031D3E1-549B-29DD-37A4-71434871A6D6}"/>
              </a:ext>
            </a:extLst>
          </p:cNvPr>
          <p:cNvSpPr/>
          <p:nvPr/>
        </p:nvSpPr>
        <p:spPr>
          <a:xfrm>
            <a:off x="3721809" y="2432478"/>
            <a:ext cx="4711766" cy="4182035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Frustration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Aggression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Poor self-awareness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Success through sport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Authority issues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Control</a:t>
            </a:r>
          </a:p>
        </p:txBody>
      </p:sp>
      <p:sp>
        <p:nvSpPr>
          <p:cNvPr id="2" name="Arrow: Curved Left 1">
            <a:extLst>
              <a:ext uri="{FF2B5EF4-FFF2-40B4-BE49-F238E27FC236}">
                <a16:creationId xmlns:a16="http://schemas.microsoft.com/office/drawing/2014/main" id="{8A95AF8C-E334-15BF-CCF2-7AAB82EF8720}"/>
              </a:ext>
            </a:extLst>
          </p:cNvPr>
          <p:cNvSpPr/>
          <p:nvPr/>
        </p:nvSpPr>
        <p:spPr>
          <a:xfrm flipH="1">
            <a:off x="224469" y="1596709"/>
            <a:ext cx="2010959" cy="2612526"/>
          </a:xfrm>
          <a:prstGeom prst="curvedLeftArrow">
            <a:avLst>
              <a:gd name="adj1" fmla="val 25000"/>
              <a:gd name="adj2" fmla="val 50000"/>
              <a:gd name="adj3" fmla="val 273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DF1E39-E14F-DB7C-B352-F9D4967E6C01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80387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7" grpId="0" animBg="1"/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746" r="-1" b="10962"/>
          <a:stretch/>
        </p:blipFill>
        <p:spPr>
          <a:xfrm>
            <a:off x="-5804" y="66271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Picture 22" descr="A person sitting in chairs with a light bulb head on his head">
            <a:extLst>
              <a:ext uri="{FF2B5EF4-FFF2-40B4-BE49-F238E27FC236}">
                <a16:creationId xmlns:a16="http://schemas.microsoft.com/office/drawing/2014/main" id="{88D3D1A4-6B48-D308-2C8A-CAB2CCAB15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23070"/>
            <a:ext cx="12192000" cy="689223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41231" y="386135"/>
            <a:ext cx="7669870" cy="125389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Work-life – </a:t>
            </a:r>
            <a:r>
              <a:rPr lang="en-GB" sz="3200" dirty="0" err="1">
                <a:solidFill>
                  <a:srgbClr val="FFFFFF"/>
                </a:solidFill>
              </a:rPr>
              <a:t>Glasallt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  <a:r>
              <a:rPr lang="en-GB" sz="3200" dirty="0" err="1">
                <a:solidFill>
                  <a:srgbClr val="FFFFFF"/>
                </a:solidFill>
              </a:rPr>
              <a:t>Fawr</a:t>
            </a:r>
            <a:r>
              <a:rPr lang="en-GB" sz="320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(Gibbs)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882D9D62-7DAC-C1A3-86ED-F6EDA67D443D}"/>
              </a:ext>
            </a:extLst>
          </p:cNvPr>
          <p:cNvSpPr/>
          <p:nvPr/>
        </p:nvSpPr>
        <p:spPr>
          <a:xfrm>
            <a:off x="3668319" y="1996525"/>
            <a:ext cx="4815693" cy="380325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Interesting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Difficult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Humbling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Improved life priorities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Rewarding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Amazement</a:t>
            </a:r>
          </a:p>
        </p:txBody>
      </p:sp>
      <p:sp>
        <p:nvSpPr>
          <p:cNvPr id="2" name="Arrow: Curved Left 1">
            <a:extLst>
              <a:ext uri="{FF2B5EF4-FFF2-40B4-BE49-F238E27FC236}">
                <a16:creationId xmlns:a16="http://schemas.microsoft.com/office/drawing/2014/main" id="{27D1C66E-5BC9-B426-4EEA-F7638E3D0AF9}"/>
              </a:ext>
            </a:extLst>
          </p:cNvPr>
          <p:cNvSpPr/>
          <p:nvPr/>
        </p:nvSpPr>
        <p:spPr>
          <a:xfrm flipH="1">
            <a:off x="267317" y="1013083"/>
            <a:ext cx="2010959" cy="2612526"/>
          </a:xfrm>
          <a:prstGeom prst="curvedLeftArrow">
            <a:avLst>
              <a:gd name="adj1" fmla="val 25000"/>
              <a:gd name="adj2" fmla="val 50000"/>
              <a:gd name="adj3" fmla="val 273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5CA71CC-780A-3C47-909F-E1279A42D065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805856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2" grpId="0" animBg="1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746" r="-1" b="10962"/>
          <a:stretch/>
        </p:blipFill>
        <p:spPr>
          <a:xfrm>
            <a:off x="-5804" y="66271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Two people sitting on a rock looking at a valley">
            <a:extLst>
              <a:ext uri="{FF2B5EF4-FFF2-40B4-BE49-F238E27FC236}">
                <a16:creationId xmlns:a16="http://schemas.microsoft.com/office/drawing/2014/main" id="{AE7F01C1-9623-9BB0-BAC2-96F79CBF5B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704" y="1"/>
            <a:ext cx="12140345" cy="692426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01212" y="339986"/>
            <a:ext cx="7669870" cy="1159634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Travelling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1200" dirty="0">
                <a:solidFill>
                  <a:srgbClr val="FFFFFF"/>
                </a:solidFill>
              </a:rPr>
              <a:t>(Gibbs)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8F06A0A8-C688-B649-5923-DE0223D261C7}"/>
              </a:ext>
            </a:extLst>
          </p:cNvPr>
          <p:cNvSpPr/>
          <p:nvPr/>
        </p:nvSpPr>
        <p:spPr>
          <a:xfrm>
            <a:off x="3730665" y="1983025"/>
            <a:ext cx="4566169" cy="4283303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Amazed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Culture shock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Opened mind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Overwhelming at times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Exciting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Humbling</a:t>
            </a:r>
          </a:p>
        </p:txBody>
      </p:sp>
      <p:sp>
        <p:nvSpPr>
          <p:cNvPr id="2" name="Arrow: Curved Left 1">
            <a:extLst>
              <a:ext uri="{FF2B5EF4-FFF2-40B4-BE49-F238E27FC236}">
                <a16:creationId xmlns:a16="http://schemas.microsoft.com/office/drawing/2014/main" id="{8FE4098E-ADFD-8438-CA79-D09FED9EF58B}"/>
              </a:ext>
            </a:extLst>
          </p:cNvPr>
          <p:cNvSpPr/>
          <p:nvPr/>
        </p:nvSpPr>
        <p:spPr>
          <a:xfrm flipH="1">
            <a:off x="267317" y="1013083"/>
            <a:ext cx="2010959" cy="2612526"/>
          </a:xfrm>
          <a:prstGeom prst="curvedLeftArrow">
            <a:avLst>
              <a:gd name="adj1" fmla="val 25000"/>
              <a:gd name="adj2" fmla="val 50000"/>
              <a:gd name="adj3" fmla="val 273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47C154-ED6F-85F4-83DE-ED8987BA44AF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342075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1" grpId="0" animBg="1"/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4746" r="-1" b="10962"/>
          <a:stretch/>
        </p:blipFill>
        <p:spPr>
          <a:xfrm>
            <a:off x="-5804" y="66271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" name="Picture 22">
            <a:extLst>
              <a:ext uri="{FF2B5EF4-FFF2-40B4-BE49-F238E27FC236}">
                <a16:creationId xmlns:a16="http://schemas.microsoft.com/office/drawing/2014/main" id="{DD9AC9D3-0944-8B29-7D91-3D1480320E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/>
          <a:stretch/>
        </p:blipFill>
        <p:spPr>
          <a:xfrm>
            <a:off x="0" y="66271"/>
            <a:ext cx="11711491" cy="6930184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670606C-BABF-6D00-7E8B-BF2D303B9BA0}"/>
              </a:ext>
            </a:extLst>
          </p:cNvPr>
          <p:cNvSpPr/>
          <p:nvPr/>
        </p:nvSpPr>
        <p:spPr>
          <a:xfrm>
            <a:off x="2241231" y="238441"/>
            <a:ext cx="7669870" cy="1490882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</a:rPr>
              <a:t>Mental Health BSc/ Grad Cert </a:t>
            </a:r>
            <a:r>
              <a:rPr lang="en-GB" sz="1200" dirty="0">
                <a:solidFill>
                  <a:srgbClr val="FFFFFF"/>
                </a:solidFill>
              </a:rPr>
              <a:t>(Gibbs)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8F06A0A8-C688-B649-5923-DE0223D261C7}"/>
              </a:ext>
            </a:extLst>
          </p:cNvPr>
          <p:cNvSpPr/>
          <p:nvPr/>
        </p:nvSpPr>
        <p:spPr>
          <a:xfrm>
            <a:off x="3016953" y="1959505"/>
            <a:ext cx="5677583" cy="3877297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89000"/>
                  <a:alpha val="75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Difficult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Achievement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New understanding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New confidence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Tiering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FF"/>
                </a:solidFill>
              </a:rPr>
              <a:t>Passion</a:t>
            </a:r>
          </a:p>
        </p:txBody>
      </p:sp>
      <p:sp>
        <p:nvSpPr>
          <p:cNvPr id="2" name="Arrow: Curved Left 1">
            <a:extLst>
              <a:ext uri="{FF2B5EF4-FFF2-40B4-BE49-F238E27FC236}">
                <a16:creationId xmlns:a16="http://schemas.microsoft.com/office/drawing/2014/main" id="{1FFED854-B2E5-2FAF-DF9A-98BB0A2CEDC4}"/>
              </a:ext>
            </a:extLst>
          </p:cNvPr>
          <p:cNvSpPr/>
          <p:nvPr/>
        </p:nvSpPr>
        <p:spPr>
          <a:xfrm flipH="1">
            <a:off x="267317" y="1013083"/>
            <a:ext cx="2010959" cy="2612526"/>
          </a:xfrm>
          <a:prstGeom prst="curvedLeftArrow">
            <a:avLst>
              <a:gd name="adj1" fmla="val 25000"/>
              <a:gd name="adj2" fmla="val 50000"/>
              <a:gd name="adj3" fmla="val 2732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00F8AD-2A71-0F60-65E2-CC6A43B1AB79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292708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1" grpId="0" animBg="1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AB26073E-D211-488B-A939-1CEDA71FE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951" y="0"/>
            <a:ext cx="121999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14A6F27B-3CDB-498B-B7A1-3045FC0E5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03" y="0"/>
            <a:ext cx="12199903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" name="Picture 2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02AFFA0E-9FAD-EB10-B4C1-8BF2CC48DB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89"/>
          <a:stretch/>
        </p:blipFill>
        <p:spPr>
          <a:xfrm>
            <a:off x="-10954" y="10"/>
            <a:ext cx="12202954" cy="6857990"/>
          </a:xfrm>
          <a:prstGeom prst="rect">
            <a:avLst/>
          </a:prstGeom>
        </p:spPr>
      </p:pic>
      <p:grpSp>
        <p:nvGrpSpPr>
          <p:cNvPr id="100" name="Decorative Circles">
            <a:extLst>
              <a:ext uri="{FF2B5EF4-FFF2-40B4-BE49-F238E27FC236}">
                <a16:creationId xmlns:a16="http://schemas.microsoft.com/office/drawing/2014/main" id="{3E76C8E5-53B6-48F5-B070-190E2F199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246654" cy="4111067"/>
            <a:chOff x="767484" y="236341"/>
            <a:chExt cx="10246654" cy="4111067"/>
          </a:xfrm>
        </p:grpSpPr>
        <p:sp>
          <p:nvSpPr>
            <p:cNvPr id="101" name="Oval 100">
              <a:extLst>
                <a:ext uri="{FF2B5EF4-FFF2-40B4-BE49-F238E27FC236}">
                  <a16:creationId xmlns:a16="http://schemas.microsoft.com/office/drawing/2014/main" id="{1A5C0E34-833A-4A81-9A27-E03E0EB21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283228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Oval 101">
              <a:extLst>
                <a:ext uri="{FF2B5EF4-FFF2-40B4-BE49-F238E27FC236}">
                  <a16:creationId xmlns:a16="http://schemas.microsoft.com/office/drawing/2014/main" id="{443D5840-78C4-4DDD-A239-29FC71B8D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Oval 102">
              <a:extLst>
                <a:ext uri="{FF2B5EF4-FFF2-40B4-BE49-F238E27FC236}">
                  <a16:creationId xmlns:a16="http://schemas.microsoft.com/office/drawing/2014/main" id="{DEA2506C-4097-4C37-AB61-12712392EA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Oval 10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Oval 104">
              <a:extLst>
                <a:ext uri="{FF2B5EF4-FFF2-40B4-BE49-F238E27FC236}">
                  <a16:creationId xmlns:a16="http://schemas.microsoft.com/office/drawing/2014/main" id="{3BA1AACA-257E-441B-837C-A7436CB2E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755518"/>
              <a:ext cx="466441" cy="466441"/>
            </a:xfrm>
            <a:prstGeom prst="ellipse">
              <a:avLst/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Oval 105">
              <a:extLst>
                <a:ext uri="{FF2B5EF4-FFF2-40B4-BE49-F238E27FC236}">
                  <a16:creationId xmlns:a16="http://schemas.microsoft.com/office/drawing/2014/main" id="{1AD1D194-BF30-4E78-B2C4-860ABCD58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0771" y="3661365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Oval 106">
              <a:extLst>
                <a:ext uri="{FF2B5EF4-FFF2-40B4-BE49-F238E27FC236}">
                  <a16:creationId xmlns:a16="http://schemas.microsoft.com/office/drawing/2014/main" id="{351373E2-E4A1-406C-AAF4-2750E933FE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43958" y="3440485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71F67221-E5C0-4E62-9F4D-4E6FC8E73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62967" y="4234041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2606" y="1122363"/>
            <a:ext cx="7063739" cy="2387600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breakdown of a transition </a:t>
            </a:r>
            <a:b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 my life</a:t>
            </a:r>
          </a:p>
        </p:txBody>
      </p:sp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863" r="-7" b="13633"/>
          <a:stretch/>
        </p:blipFill>
        <p:spPr>
          <a:xfrm>
            <a:off x="10119650" y="65694"/>
            <a:ext cx="2051332" cy="205133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538" r="30004" b="-3"/>
          <a:stretch/>
        </p:blipFill>
        <p:spPr>
          <a:xfrm>
            <a:off x="-10954" y="65694"/>
            <a:ext cx="2576609" cy="6792306"/>
          </a:xfrm>
          <a:custGeom>
            <a:avLst/>
            <a:gdLst/>
            <a:ahLst/>
            <a:cxnLst/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023DE0-9B2A-A293-566C-FE0D486915D3}"/>
              </a:ext>
            </a:extLst>
          </p:cNvPr>
          <p:cNvSpPr txBox="1"/>
          <p:nvPr/>
        </p:nvSpPr>
        <p:spPr>
          <a:xfrm>
            <a:off x="3230991" y="3416349"/>
            <a:ext cx="664284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Four parts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Deciding to change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Catalyst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Setting a life goal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Change of  job/consequences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5532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2444AD-99A0-42DE-B6BA-A09E696B7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66797A-AA76-4E02-B28B-9BF7DD10B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Oval 2">
            <a:extLst>
              <a:ext uri="{FF2B5EF4-FFF2-40B4-BE49-F238E27FC236}">
                <a16:creationId xmlns:a16="http://schemas.microsoft.com/office/drawing/2014/main" id="{A763DDD8-3778-4C59-BD95-5EF6086D6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Graphic 31">
            <a:extLst>
              <a:ext uri="{FF2B5EF4-FFF2-40B4-BE49-F238E27FC236}">
                <a16:creationId xmlns:a16="http://schemas.microsoft.com/office/drawing/2014/main" id="{5E5CBCA9-4D2F-492C-BFD6-92B84EC4D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pic>
        <p:nvPicPr>
          <p:cNvPr id="3" name="Picture 2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C2C2CC0B-3BC6-1CCF-C7F4-BDCC81A2B33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-116541" y="0"/>
            <a:ext cx="12425082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7426" y="1157117"/>
            <a:ext cx="8912506" cy="646331"/>
          </a:xfrm>
          <a:solidFill>
            <a:schemeClr val="tx1">
              <a:lumMod val="75000"/>
              <a:lumOff val="25000"/>
              <a:alpha val="75000"/>
            </a:schemeClr>
          </a:solidFill>
          <a:effectLst>
            <a:softEdge rad="31750"/>
          </a:effectLst>
        </p:spPr>
        <p:txBody>
          <a:bodyPr>
            <a:normAutofit fontScale="90000"/>
          </a:bodyPr>
          <a:lstStyle/>
          <a:p>
            <a:pPr algn="l"/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Coming to terms with needing to change jobs </a:t>
            </a:r>
            <a:r>
              <a:rPr lang="en-GB" sz="1300" dirty="0">
                <a:solidFill>
                  <a:schemeClr val="bg1"/>
                </a:solidFill>
              </a:rPr>
              <a:t>(Gibbs)</a:t>
            </a:r>
          </a:p>
        </p:txBody>
      </p:sp>
      <p:grpSp>
        <p:nvGrpSpPr>
          <p:cNvPr id="34" name="Decorative circles">
            <a:extLst>
              <a:ext uri="{FF2B5EF4-FFF2-40B4-BE49-F238E27FC236}">
                <a16:creationId xmlns:a16="http://schemas.microsoft.com/office/drawing/2014/main" id="{2D5FC586-7799-407E-A579-56D0E1BD6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B476CD5-DA70-4A09-9972-1CB7896F6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3DA3C23-49F2-4BA4-8C78-AE3EF4186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36716106-C626-473A-BD7D-AAF1E1EBA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7659129-7B84-47C0-8175-BA9500A58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Oval 3">
            <a:extLst>
              <a:ext uri="{FF2B5EF4-FFF2-40B4-BE49-F238E27FC236}">
                <a16:creationId xmlns:a16="http://schemas.microsoft.com/office/drawing/2014/main" id="{0C45F844-FA36-44C3-9ED1-2FB8EF14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481BCF47-1FE8-4FD3-B62F-17E511D31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4864" r="-2" b="13635"/>
          <a:stretch/>
        </p:blipFill>
        <p:spPr>
          <a:xfrm>
            <a:off x="9592297" y="4136127"/>
            <a:ext cx="2426038" cy="2426038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4D001F-096A-4007-A192-D21E1DD26EC5}"/>
              </a:ext>
            </a:extLst>
          </p:cNvPr>
          <p:cNvSpPr txBox="1"/>
          <p:nvPr/>
        </p:nvSpPr>
        <p:spPr>
          <a:xfrm>
            <a:off x="6719543" y="2311511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Secure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775D2A8-68B3-A5AD-A954-C6E5B45FEAD2}"/>
              </a:ext>
            </a:extLst>
          </p:cNvPr>
          <p:cNvSpPr txBox="1"/>
          <p:nvPr/>
        </p:nvSpPr>
        <p:spPr>
          <a:xfrm>
            <a:off x="307168" y="2321703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Stable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E26101-2CCA-9801-C7B9-6C4BA878FAB3}"/>
              </a:ext>
            </a:extLst>
          </p:cNvPr>
          <p:cNvSpPr txBox="1"/>
          <p:nvPr/>
        </p:nvSpPr>
        <p:spPr>
          <a:xfrm>
            <a:off x="6719543" y="4358718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Complacent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523E0F-0BAC-E54B-B208-DCFF5C95E144}"/>
              </a:ext>
            </a:extLst>
          </p:cNvPr>
          <p:cNvSpPr txBox="1"/>
          <p:nvPr/>
        </p:nvSpPr>
        <p:spPr>
          <a:xfrm>
            <a:off x="6719543" y="3365314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Frustrated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B0F0439-C2B4-BD6A-D00F-54795DA65B9C}"/>
              </a:ext>
            </a:extLst>
          </p:cNvPr>
          <p:cNvSpPr txBox="1"/>
          <p:nvPr/>
        </p:nvSpPr>
        <p:spPr>
          <a:xfrm>
            <a:off x="307168" y="4412130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Comfortable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615F43-E7EF-EDC2-EF2F-4E29394426E0}"/>
              </a:ext>
            </a:extLst>
          </p:cNvPr>
          <p:cNvSpPr txBox="1"/>
          <p:nvPr/>
        </p:nvSpPr>
        <p:spPr>
          <a:xfrm>
            <a:off x="307168" y="3287067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Lack of future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DFB5DD-8EDD-96A0-15A8-33A9C48CE431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93942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2444AD-99A0-42DE-B6BA-A09E696B7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66797A-AA76-4E02-B28B-9BF7DD10B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Oval 2">
            <a:extLst>
              <a:ext uri="{FF2B5EF4-FFF2-40B4-BE49-F238E27FC236}">
                <a16:creationId xmlns:a16="http://schemas.microsoft.com/office/drawing/2014/main" id="{A763DDD8-3778-4C59-BD95-5EF6086D6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Graphic 31">
            <a:extLst>
              <a:ext uri="{FF2B5EF4-FFF2-40B4-BE49-F238E27FC236}">
                <a16:creationId xmlns:a16="http://schemas.microsoft.com/office/drawing/2014/main" id="{5E5CBCA9-4D2F-492C-BFD6-92B84EC4D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pic>
        <p:nvPicPr>
          <p:cNvPr id="3" name="Picture 2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C2C2CC0B-3BC6-1CCF-C7F4-BDCC81A2B33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-163502" y="-31422"/>
            <a:ext cx="12425082" cy="6920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641" y="912211"/>
            <a:ext cx="9317620" cy="653060"/>
          </a:xfrm>
          <a:solidFill>
            <a:schemeClr val="tx1">
              <a:lumMod val="75000"/>
              <a:lumOff val="25000"/>
              <a:alpha val="75000"/>
            </a:schemeClr>
          </a:solidFill>
          <a:effectLst>
            <a:softEdge rad="31750"/>
          </a:effectLst>
        </p:spPr>
        <p:txBody>
          <a:bodyPr>
            <a:normAutofit fontScale="90000"/>
          </a:bodyPr>
          <a:lstStyle/>
          <a:p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The Catalyst </a:t>
            </a:r>
            <a:r>
              <a:rPr lang="en-GB" sz="1300" dirty="0">
                <a:solidFill>
                  <a:schemeClr val="bg1"/>
                </a:solidFill>
              </a:rPr>
              <a:t>(Gibbs)</a:t>
            </a:r>
          </a:p>
        </p:txBody>
      </p:sp>
      <p:grpSp>
        <p:nvGrpSpPr>
          <p:cNvPr id="34" name="Decorative circles">
            <a:extLst>
              <a:ext uri="{FF2B5EF4-FFF2-40B4-BE49-F238E27FC236}">
                <a16:creationId xmlns:a16="http://schemas.microsoft.com/office/drawing/2014/main" id="{2D5FC586-7799-407E-A579-56D0E1BD6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B476CD5-DA70-4A09-9972-1CB7896F6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3DA3C23-49F2-4BA4-8C78-AE3EF4186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36716106-C626-473A-BD7D-AAF1E1EBA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7659129-7B84-47C0-8175-BA9500A58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Oval 3">
            <a:extLst>
              <a:ext uri="{FF2B5EF4-FFF2-40B4-BE49-F238E27FC236}">
                <a16:creationId xmlns:a16="http://schemas.microsoft.com/office/drawing/2014/main" id="{0C45F844-FA36-44C3-9ED1-2FB8EF14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481BCF47-1FE8-4FD3-B62F-17E511D31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4864" r="-2" b="13635"/>
          <a:stretch/>
        </p:blipFill>
        <p:spPr>
          <a:xfrm>
            <a:off x="9661147" y="4215331"/>
            <a:ext cx="2228194" cy="222819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4A7EFA-BD91-097C-BD42-B4A2D04B1FB1}"/>
              </a:ext>
            </a:extLst>
          </p:cNvPr>
          <p:cNvSpPr txBox="1"/>
          <p:nvPr/>
        </p:nvSpPr>
        <p:spPr>
          <a:xfrm>
            <a:off x="636875" y="3248018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Nervous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4CB30D-B104-1B66-D0BC-060B1F6EDEF3}"/>
              </a:ext>
            </a:extLst>
          </p:cNvPr>
          <p:cNvSpPr txBox="1"/>
          <p:nvPr/>
        </p:nvSpPr>
        <p:spPr>
          <a:xfrm>
            <a:off x="6898577" y="3212003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Excited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04F7FC-845C-460D-11A1-A7C115C73421}"/>
              </a:ext>
            </a:extLst>
          </p:cNvPr>
          <p:cNvSpPr txBox="1"/>
          <p:nvPr/>
        </p:nvSpPr>
        <p:spPr>
          <a:xfrm>
            <a:off x="6910217" y="1912864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Uncertain of future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8B7671-F024-BBEF-22CD-8AFEE186A124}"/>
              </a:ext>
            </a:extLst>
          </p:cNvPr>
          <p:cNvSpPr txBox="1"/>
          <p:nvPr/>
        </p:nvSpPr>
        <p:spPr>
          <a:xfrm>
            <a:off x="636875" y="1920866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Worried about ability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86FE0-AA97-C406-0AC9-BEA66B555C44}"/>
              </a:ext>
            </a:extLst>
          </p:cNvPr>
          <p:cNvSpPr txBox="1"/>
          <p:nvPr/>
        </p:nvSpPr>
        <p:spPr>
          <a:xfrm>
            <a:off x="636875" y="4807337"/>
            <a:ext cx="4919822" cy="646331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Enjoyment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161178-FF0D-FC45-A0BC-B33E849A9B81}"/>
              </a:ext>
            </a:extLst>
          </p:cNvPr>
          <p:cNvSpPr txBox="1"/>
          <p:nvPr/>
        </p:nvSpPr>
        <p:spPr>
          <a:xfrm>
            <a:off x="6898577" y="4503934"/>
            <a:ext cx="4919822" cy="1200329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Content with uncertainty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7FEC50-05C1-34C9-5D86-E5FADD328203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106002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2444AD-99A0-42DE-B6BA-A09E696B7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66797A-AA76-4E02-B28B-9BF7DD10B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Oval 2">
            <a:extLst>
              <a:ext uri="{FF2B5EF4-FFF2-40B4-BE49-F238E27FC236}">
                <a16:creationId xmlns:a16="http://schemas.microsoft.com/office/drawing/2014/main" id="{A763DDD8-3778-4C59-BD95-5EF6086D6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Graphic 31">
            <a:extLst>
              <a:ext uri="{FF2B5EF4-FFF2-40B4-BE49-F238E27FC236}">
                <a16:creationId xmlns:a16="http://schemas.microsoft.com/office/drawing/2014/main" id="{5E5CBCA9-4D2F-492C-BFD6-92B84EC4D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pic>
        <p:nvPicPr>
          <p:cNvPr id="3" name="Picture 2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C2C2CC0B-3BC6-1CCF-C7F4-BDCC81A2B33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0" y="0"/>
            <a:ext cx="12425082" cy="6920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8410" y="735547"/>
            <a:ext cx="9236597" cy="639613"/>
          </a:xfrm>
          <a:solidFill>
            <a:schemeClr val="tx1">
              <a:lumMod val="75000"/>
              <a:lumOff val="25000"/>
              <a:alpha val="75000"/>
            </a:schemeClr>
          </a:solidFill>
          <a:effectLst>
            <a:softEdge rad="31750"/>
          </a:effectLst>
        </p:spPr>
        <p:txBody>
          <a:bodyPr>
            <a:normAutofit fontScale="90000"/>
          </a:bodyPr>
          <a:lstStyle/>
          <a:p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Setting a life goal </a:t>
            </a:r>
            <a:r>
              <a:rPr lang="en-GB" sz="1300" dirty="0">
                <a:solidFill>
                  <a:schemeClr val="bg1"/>
                </a:solidFill>
              </a:rPr>
              <a:t>(Gibbs)</a:t>
            </a:r>
          </a:p>
        </p:txBody>
      </p:sp>
      <p:grpSp>
        <p:nvGrpSpPr>
          <p:cNvPr id="34" name="Decorative circles">
            <a:extLst>
              <a:ext uri="{FF2B5EF4-FFF2-40B4-BE49-F238E27FC236}">
                <a16:creationId xmlns:a16="http://schemas.microsoft.com/office/drawing/2014/main" id="{2D5FC586-7799-407E-A579-56D0E1BD6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B476CD5-DA70-4A09-9972-1CB7896F6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3DA3C23-49F2-4BA4-8C78-AE3EF4186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36716106-C626-473A-BD7D-AAF1E1EBA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7659129-7B84-47C0-8175-BA9500A58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Oval 3">
            <a:extLst>
              <a:ext uri="{FF2B5EF4-FFF2-40B4-BE49-F238E27FC236}">
                <a16:creationId xmlns:a16="http://schemas.microsoft.com/office/drawing/2014/main" id="{0C45F844-FA36-44C3-9ED1-2FB8EF14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481BCF47-1FE8-4FD3-B62F-17E511D31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4864" r="-2" b="13635"/>
          <a:stretch/>
        </p:blipFill>
        <p:spPr>
          <a:xfrm>
            <a:off x="9677302" y="4209878"/>
            <a:ext cx="2330870" cy="2330870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63C964-3E7C-539D-8ACB-06278F87C47C}"/>
              </a:ext>
            </a:extLst>
          </p:cNvPr>
          <p:cNvSpPr txBox="1"/>
          <p:nvPr/>
        </p:nvSpPr>
        <p:spPr>
          <a:xfrm>
            <a:off x="6924847" y="5037039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Unsure of success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3D7EAF-E154-0BBC-98EC-8FF5479DAD5E}"/>
              </a:ext>
            </a:extLst>
          </p:cNvPr>
          <p:cNvSpPr txBox="1"/>
          <p:nvPr/>
        </p:nvSpPr>
        <p:spPr>
          <a:xfrm>
            <a:off x="462148" y="2142611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Excited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7E522E-7723-00BE-56E1-5DA2950AE289}"/>
              </a:ext>
            </a:extLst>
          </p:cNvPr>
          <p:cNvSpPr txBox="1"/>
          <p:nvPr/>
        </p:nvSpPr>
        <p:spPr>
          <a:xfrm>
            <a:off x="6924847" y="2132249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Optimistic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0CDB71-9933-E713-D337-6454715B845A}"/>
              </a:ext>
            </a:extLst>
          </p:cNvPr>
          <p:cNvSpPr txBox="1"/>
          <p:nvPr/>
        </p:nvSpPr>
        <p:spPr>
          <a:xfrm>
            <a:off x="462148" y="3625103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Determined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9C6A35-66A1-8F26-8353-32D2E59A63B8}"/>
              </a:ext>
            </a:extLst>
          </p:cNvPr>
          <p:cNvSpPr txBox="1"/>
          <p:nvPr/>
        </p:nvSpPr>
        <p:spPr>
          <a:xfrm>
            <a:off x="6924847" y="3660522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Anxious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F31F87-8CA9-2FA0-5B15-40E4471E8364}"/>
              </a:ext>
            </a:extLst>
          </p:cNvPr>
          <p:cNvSpPr txBox="1"/>
          <p:nvPr/>
        </p:nvSpPr>
        <p:spPr>
          <a:xfrm>
            <a:off x="462148" y="5037040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Confident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CA85817-1EF6-8BC2-F566-7947E377277A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169510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D2444AD-99A0-42DE-B6BA-A09E696B7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66797A-AA76-4E02-B28B-9BF7DD10B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0" name="Oval 2">
            <a:extLst>
              <a:ext uri="{FF2B5EF4-FFF2-40B4-BE49-F238E27FC236}">
                <a16:creationId xmlns:a16="http://schemas.microsoft.com/office/drawing/2014/main" id="{A763DDD8-3778-4C59-BD95-5EF6086D6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Graphic 31">
            <a:extLst>
              <a:ext uri="{FF2B5EF4-FFF2-40B4-BE49-F238E27FC236}">
                <a16:creationId xmlns:a16="http://schemas.microsoft.com/office/drawing/2014/main" id="{5E5CBCA9-4D2F-492C-BFD6-92B84EC4D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pic>
        <p:nvPicPr>
          <p:cNvPr id="3" name="Picture 2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C2C2CC0B-3BC6-1CCF-C7F4-BDCC81A2B33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alphaModFix amt="9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/>
        </p:blipFill>
        <p:spPr>
          <a:xfrm>
            <a:off x="-116541" y="-31423"/>
            <a:ext cx="12425082" cy="70238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6638" y="1123780"/>
            <a:ext cx="9178724" cy="624296"/>
          </a:xfrm>
          <a:solidFill>
            <a:schemeClr val="tx1">
              <a:lumMod val="75000"/>
              <a:lumOff val="25000"/>
              <a:alpha val="75000"/>
            </a:schemeClr>
          </a:solidFill>
          <a:effectLst>
            <a:softEdge rad="31750"/>
          </a:effectLst>
        </p:spPr>
        <p:txBody>
          <a:bodyPr>
            <a:noAutofit/>
          </a:bodyPr>
          <a:lstStyle/>
          <a:p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Change of job/consequences </a:t>
            </a:r>
            <a:r>
              <a:rPr lang="en-GB" sz="1800" dirty="0">
                <a:solidFill>
                  <a:schemeClr val="bg1"/>
                </a:solidFill>
              </a:rPr>
              <a:t>(Gibbs)</a:t>
            </a:r>
          </a:p>
        </p:txBody>
      </p:sp>
      <p:grpSp>
        <p:nvGrpSpPr>
          <p:cNvPr id="34" name="Decorative circles">
            <a:extLst>
              <a:ext uri="{FF2B5EF4-FFF2-40B4-BE49-F238E27FC236}">
                <a16:creationId xmlns:a16="http://schemas.microsoft.com/office/drawing/2014/main" id="{2D5FC586-7799-407E-A579-56D0E1BD6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FB476CD5-DA70-4A09-9972-1CB7896F6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C3DA3C23-49F2-4BA4-8C78-AE3EF4186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36716106-C626-473A-BD7D-AAF1E1EBA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7659129-7B84-47C0-8175-BA9500A58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0" name="Oval 3">
            <a:extLst>
              <a:ext uri="{FF2B5EF4-FFF2-40B4-BE49-F238E27FC236}">
                <a16:creationId xmlns:a16="http://schemas.microsoft.com/office/drawing/2014/main" id="{0C45F844-FA36-44C3-9ED1-2FB8EF14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2" name="Graphic 41">
            <a:extLst>
              <a:ext uri="{FF2B5EF4-FFF2-40B4-BE49-F238E27FC236}">
                <a16:creationId xmlns:a16="http://schemas.microsoft.com/office/drawing/2014/main" id="{481BCF47-1FE8-4FD3-B62F-17E511D31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t="14864" r="-2" b="13635"/>
          <a:stretch/>
        </p:blipFill>
        <p:spPr>
          <a:xfrm>
            <a:off x="9520840" y="3962695"/>
            <a:ext cx="2505198" cy="2505198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D0C53A-4609-B73E-D981-77DEFB6FC331}"/>
              </a:ext>
            </a:extLst>
          </p:cNvPr>
          <p:cNvSpPr txBox="1"/>
          <p:nvPr/>
        </p:nvSpPr>
        <p:spPr>
          <a:xfrm>
            <a:off x="6944388" y="5016441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Exciting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B078D7-B497-2DAD-111F-176C494AF055}"/>
              </a:ext>
            </a:extLst>
          </p:cNvPr>
          <p:cNvSpPr txBox="1"/>
          <p:nvPr/>
        </p:nvSpPr>
        <p:spPr>
          <a:xfrm>
            <a:off x="543171" y="2251467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Turbulence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BF1DB-F8C1-0457-FB95-E9D9A757A948}"/>
              </a:ext>
            </a:extLst>
          </p:cNvPr>
          <p:cNvSpPr txBox="1"/>
          <p:nvPr/>
        </p:nvSpPr>
        <p:spPr>
          <a:xfrm>
            <a:off x="6957400" y="2225715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Amazing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DCBECA-E2A6-0C6F-70B2-1D030F40341A}"/>
              </a:ext>
            </a:extLst>
          </p:cNvPr>
          <p:cNvSpPr txBox="1"/>
          <p:nvPr/>
        </p:nvSpPr>
        <p:spPr>
          <a:xfrm>
            <a:off x="543171" y="3621005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Frustrated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D62849-37C0-39FD-448B-1E9F37713115}"/>
              </a:ext>
            </a:extLst>
          </p:cNvPr>
          <p:cNvSpPr txBox="1"/>
          <p:nvPr/>
        </p:nvSpPr>
        <p:spPr>
          <a:xfrm>
            <a:off x="7002659" y="3621078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Anxious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CFCAC-F7EB-0D75-022F-F6AA11E1A466}"/>
              </a:ext>
            </a:extLst>
          </p:cNvPr>
          <p:cNvSpPr txBox="1"/>
          <p:nvPr/>
        </p:nvSpPr>
        <p:spPr>
          <a:xfrm>
            <a:off x="543171" y="5037040"/>
            <a:ext cx="4919822" cy="584775"/>
          </a:xfrm>
          <a:prstGeom prst="rect">
            <a:avLst/>
          </a:prstGeo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Some regret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9421D8A-7537-FC5A-F713-3DAB1665CB38}"/>
              </a:ext>
            </a:extLst>
          </p:cNvPr>
          <p:cNvSpPr txBox="1"/>
          <p:nvPr/>
        </p:nvSpPr>
        <p:spPr>
          <a:xfrm>
            <a:off x="9360309" y="6488668"/>
            <a:ext cx="2875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Ezezika</a:t>
            </a:r>
            <a:r>
              <a:rPr lang="en-GB" dirty="0">
                <a:solidFill>
                  <a:schemeClr val="bg1"/>
                </a:solidFill>
              </a:rPr>
              <a:t> and Johnston, 2022)</a:t>
            </a:r>
          </a:p>
        </p:txBody>
      </p:sp>
    </p:spTree>
    <p:extLst>
      <p:ext uri="{BB962C8B-B14F-4D97-AF65-F5344CB8AC3E}">
        <p14:creationId xmlns:p14="http://schemas.microsoft.com/office/powerpoint/2010/main" val="83597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1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54C0AC13-9350-4D41-980E-2B0AA039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FD48F22-B4FB-4B0A-A2AC-C5D4C775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8884FF61-61B5-6D87-0BB8-372D6AB95B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5034" y="1784257"/>
            <a:ext cx="8622676" cy="12766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Transition understood through a counseling skills session</a:t>
            </a: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0D390397-A339-44EF-8705-6F5A815EA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828864" cy="5464029"/>
            <a:chOff x="767484" y="236341"/>
            <a:chExt cx="10828864" cy="5464029"/>
          </a:xfrm>
        </p:grpSpPr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0218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044381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6091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17995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90" r="25863" b="5"/>
          <a:stretch/>
        </p:blipFill>
        <p:spPr>
          <a:xfrm>
            <a:off x="41844" y="57483"/>
            <a:ext cx="2065935" cy="680051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9779" r="1" b="18552"/>
          <a:stretch/>
        </p:blipFill>
        <p:spPr>
          <a:xfrm>
            <a:off x="9200553" y="1"/>
            <a:ext cx="2988399" cy="2577502"/>
          </a:xfrm>
          <a:custGeom>
            <a:avLst/>
            <a:gdLst/>
            <a:ahLst/>
            <a:cxnLst/>
            <a:rect l="l" t="t" r="r" b="b"/>
            <a:pathLst>
              <a:path w="2988399" h="2577502">
                <a:moveTo>
                  <a:pt x="270236" y="0"/>
                </a:moveTo>
                <a:lnTo>
                  <a:pt x="2988399" y="0"/>
                </a:lnTo>
                <a:lnTo>
                  <a:pt x="2988399" y="1927546"/>
                </a:lnTo>
                <a:lnTo>
                  <a:pt x="2956486" y="1970222"/>
                </a:lnTo>
                <a:cubicBezTo>
                  <a:pt x="2650408" y="2341103"/>
                  <a:pt x="2187200" y="2577502"/>
                  <a:pt x="1668777" y="2577502"/>
                </a:cubicBezTo>
                <a:cubicBezTo>
                  <a:pt x="747138" y="2577502"/>
                  <a:pt x="0" y="1830365"/>
                  <a:pt x="0" y="908725"/>
                </a:cubicBezTo>
                <a:cubicBezTo>
                  <a:pt x="0" y="620713"/>
                  <a:pt x="72963" y="349741"/>
                  <a:pt x="201413" y="113287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53001B-135E-3BDF-415D-6026F5F5F6BA}"/>
              </a:ext>
            </a:extLst>
          </p:cNvPr>
          <p:cNvSpPr txBox="1"/>
          <p:nvPr/>
        </p:nvSpPr>
        <p:spPr>
          <a:xfrm>
            <a:off x="2917165" y="1360673"/>
            <a:ext cx="5782804" cy="5260986"/>
          </a:xfrm>
          <a:custGeom>
            <a:avLst/>
            <a:gdLst>
              <a:gd name="connsiteX0" fmla="*/ 0 w 6143675"/>
              <a:gd name="connsiteY0" fmla="*/ 0 h 1754326"/>
              <a:gd name="connsiteX1" fmla="*/ 681389 w 6143675"/>
              <a:gd name="connsiteY1" fmla="*/ 0 h 1754326"/>
              <a:gd name="connsiteX2" fmla="*/ 1301342 w 6143675"/>
              <a:gd name="connsiteY2" fmla="*/ 0 h 1754326"/>
              <a:gd name="connsiteX3" fmla="*/ 1921295 w 6143675"/>
              <a:gd name="connsiteY3" fmla="*/ 0 h 1754326"/>
              <a:gd name="connsiteX4" fmla="*/ 2479811 w 6143675"/>
              <a:gd name="connsiteY4" fmla="*/ 0 h 1754326"/>
              <a:gd name="connsiteX5" fmla="*/ 3038327 w 6143675"/>
              <a:gd name="connsiteY5" fmla="*/ 0 h 1754326"/>
              <a:gd name="connsiteX6" fmla="*/ 3473969 w 6143675"/>
              <a:gd name="connsiteY6" fmla="*/ 0 h 1754326"/>
              <a:gd name="connsiteX7" fmla="*/ 3909611 w 6143675"/>
              <a:gd name="connsiteY7" fmla="*/ 0 h 1754326"/>
              <a:gd name="connsiteX8" fmla="*/ 4345254 w 6143675"/>
              <a:gd name="connsiteY8" fmla="*/ 0 h 1754326"/>
              <a:gd name="connsiteX9" fmla="*/ 4903770 w 6143675"/>
              <a:gd name="connsiteY9" fmla="*/ 0 h 1754326"/>
              <a:gd name="connsiteX10" fmla="*/ 5400849 w 6143675"/>
              <a:gd name="connsiteY10" fmla="*/ 0 h 1754326"/>
              <a:gd name="connsiteX11" fmla="*/ 6143675 w 6143675"/>
              <a:gd name="connsiteY11" fmla="*/ 0 h 1754326"/>
              <a:gd name="connsiteX12" fmla="*/ 6143675 w 6143675"/>
              <a:gd name="connsiteY12" fmla="*/ 584775 h 1754326"/>
              <a:gd name="connsiteX13" fmla="*/ 6143675 w 6143675"/>
              <a:gd name="connsiteY13" fmla="*/ 1204637 h 1754326"/>
              <a:gd name="connsiteX14" fmla="*/ 6143675 w 6143675"/>
              <a:gd name="connsiteY14" fmla="*/ 1754326 h 1754326"/>
              <a:gd name="connsiteX15" fmla="*/ 5769469 w 6143675"/>
              <a:gd name="connsiteY15" fmla="*/ 1754326 h 1754326"/>
              <a:gd name="connsiteX16" fmla="*/ 5333827 w 6143675"/>
              <a:gd name="connsiteY16" fmla="*/ 1754326 h 1754326"/>
              <a:gd name="connsiteX17" fmla="*/ 4713874 w 6143675"/>
              <a:gd name="connsiteY17" fmla="*/ 1754326 h 1754326"/>
              <a:gd name="connsiteX18" fmla="*/ 4339669 w 6143675"/>
              <a:gd name="connsiteY18" fmla="*/ 1754326 h 1754326"/>
              <a:gd name="connsiteX19" fmla="*/ 3781153 w 6143675"/>
              <a:gd name="connsiteY19" fmla="*/ 1754326 h 1754326"/>
              <a:gd name="connsiteX20" fmla="*/ 3345510 w 6143675"/>
              <a:gd name="connsiteY20" fmla="*/ 1754326 h 1754326"/>
              <a:gd name="connsiteX21" fmla="*/ 2786994 w 6143675"/>
              <a:gd name="connsiteY21" fmla="*/ 1754326 h 1754326"/>
              <a:gd name="connsiteX22" fmla="*/ 2412789 w 6143675"/>
              <a:gd name="connsiteY22" fmla="*/ 1754326 h 1754326"/>
              <a:gd name="connsiteX23" fmla="*/ 2038583 w 6143675"/>
              <a:gd name="connsiteY23" fmla="*/ 1754326 h 1754326"/>
              <a:gd name="connsiteX24" fmla="*/ 1602941 w 6143675"/>
              <a:gd name="connsiteY24" fmla="*/ 1754326 h 1754326"/>
              <a:gd name="connsiteX25" fmla="*/ 1105861 w 6143675"/>
              <a:gd name="connsiteY25" fmla="*/ 1754326 h 1754326"/>
              <a:gd name="connsiteX26" fmla="*/ 547346 w 6143675"/>
              <a:gd name="connsiteY26" fmla="*/ 1754326 h 1754326"/>
              <a:gd name="connsiteX27" fmla="*/ 0 w 6143675"/>
              <a:gd name="connsiteY27" fmla="*/ 1754326 h 1754326"/>
              <a:gd name="connsiteX28" fmla="*/ 0 w 6143675"/>
              <a:gd name="connsiteY28" fmla="*/ 1169551 h 1754326"/>
              <a:gd name="connsiteX29" fmla="*/ 0 w 6143675"/>
              <a:gd name="connsiteY29" fmla="*/ 619862 h 1754326"/>
              <a:gd name="connsiteX30" fmla="*/ 0 w 6143675"/>
              <a:gd name="connsiteY30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6143675" h="1754326" extrusionOk="0">
                <a:moveTo>
                  <a:pt x="0" y="0"/>
                </a:moveTo>
                <a:cubicBezTo>
                  <a:pt x="312543" y="-33413"/>
                  <a:pt x="396245" y="77841"/>
                  <a:pt x="681389" y="0"/>
                </a:cubicBezTo>
                <a:cubicBezTo>
                  <a:pt x="966533" y="-77841"/>
                  <a:pt x="997634" y="43217"/>
                  <a:pt x="1301342" y="0"/>
                </a:cubicBezTo>
                <a:cubicBezTo>
                  <a:pt x="1605050" y="-43217"/>
                  <a:pt x="1625017" y="56051"/>
                  <a:pt x="1921295" y="0"/>
                </a:cubicBezTo>
                <a:cubicBezTo>
                  <a:pt x="2217573" y="-56051"/>
                  <a:pt x="2322384" y="16093"/>
                  <a:pt x="2479811" y="0"/>
                </a:cubicBezTo>
                <a:cubicBezTo>
                  <a:pt x="2637238" y="-16093"/>
                  <a:pt x="2918677" y="38856"/>
                  <a:pt x="3038327" y="0"/>
                </a:cubicBezTo>
                <a:cubicBezTo>
                  <a:pt x="3157977" y="-38856"/>
                  <a:pt x="3311147" y="21249"/>
                  <a:pt x="3473969" y="0"/>
                </a:cubicBezTo>
                <a:cubicBezTo>
                  <a:pt x="3636791" y="-21249"/>
                  <a:pt x="3812510" y="48388"/>
                  <a:pt x="3909611" y="0"/>
                </a:cubicBezTo>
                <a:cubicBezTo>
                  <a:pt x="4006712" y="-48388"/>
                  <a:pt x="4163115" y="50829"/>
                  <a:pt x="4345254" y="0"/>
                </a:cubicBezTo>
                <a:cubicBezTo>
                  <a:pt x="4527393" y="-50829"/>
                  <a:pt x="4716217" y="55375"/>
                  <a:pt x="4903770" y="0"/>
                </a:cubicBezTo>
                <a:cubicBezTo>
                  <a:pt x="5091323" y="-55375"/>
                  <a:pt x="5220526" y="54264"/>
                  <a:pt x="5400849" y="0"/>
                </a:cubicBezTo>
                <a:cubicBezTo>
                  <a:pt x="5581172" y="-54264"/>
                  <a:pt x="5978023" y="75885"/>
                  <a:pt x="6143675" y="0"/>
                </a:cubicBezTo>
                <a:cubicBezTo>
                  <a:pt x="6195969" y="267946"/>
                  <a:pt x="6083643" y="333439"/>
                  <a:pt x="6143675" y="584775"/>
                </a:cubicBezTo>
                <a:cubicBezTo>
                  <a:pt x="6203707" y="836112"/>
                  <a:pt x="6096915" y="1067640"/>
                  <a:pt x="6143675" y="1204637"/>
                </a:cubicBezTo>
                <a:cubicBezTo>
                  <a:pt x="6190435" y="1341634"/>
                  <a:pt x="6108215" y="1550684"/>
                  <a:pt x="6143675" y="1754326"/>
                </a:cubicBezTo>
                <a:cubicBezTo>
                  <a:pt x="6053472" y="1798104"/>
                  <a:pt x="5863051" y="1739212"/>
                  <a:pt x="5769469" y="1754326"/>
                </a:cubicBezTo>
                <a:cubicBezTo>
                  <a:pt x="5675887" y="1769440"/>
                  <a:pt x="5506055" y="1712349"/>
                  <a:pt x="5333827" y="1754326"/>
                </a:cubicBezTo>
                <a:cubicBezTo>
                  <a:pt x="5161599" y="1796303"/>
                  <a:pt x="4950187" y="1728299"/>
                  <a:pt x="4713874" y="1754326"/>
                </a:cubicBezTo>
                <a:cubicBezTo>
                  <a:pt x="4477561" y="1780353"/>
                  <a:pt x="4521227" y="1719860"/>
                  <a:pt x="4339669" y="1754326"/>
                </a:cubicBezTo>
                <a:cubicBezTo>
                  <a:pt x="4158111" y="1788792"/>
                  <a:pt x="4048574" y="1740086"/>
                  <a:pt x="3781153" y="1754326"/>
                </a:cubicBezTo>
                <a:cubicBezTo>
                  <a:pt x="3513732" y="1768566"/>
                  <a:pt x="3541725" y="1728766"/>
                  <a:pt x="3345510" y="1754326"/>
                </a:cubicBezTo>
                <a:cubicBezTo>
                  <a:pt x="3149295" y="1779886"/>
                  <a:pt x="2912963" y="1692408"/>
                  <a:pt x="2786994" y="1754326"/>
                </a:cubicBezTo>
                <a:cubicBezTo>
                  <a:pt x="2661025" y="1816244"/>
                  <a:pt x="2553942" y="1722067"/>
                  <a:pt x="2412789" y="1754326"/>
                </a:cubicBezTo>
                <a:cubicBezTo>
                  <a:pt x="2271637" y="1786585"/>
                  <a:pt x="2140073" y="1730968"/>
                  <a:pt x="2038583" y="1754326"/>
                </a:cubicBezTo>
                <a:cubicBezTo>
                  <a:pt x="1937093" y="1777684"/>
                  <a:pt x="1716699" y="1728299"/>
                  <a:pt x="1602941" y="1754326"/>
                </a:cubicBezTo>
                <a:cubicBezTo>
                  <a:pt x="1489183" y="1780353"/>
                  <a:pt x="1330900" y="1749082"/>
                  <a:pt x="1105861" y="1754326"/>
                </a:cubicBezTo>
                <a:cubicBezTo>
                  <a:pt x="880822" y="1759570"/>
                  <a:pt x="797763" y="1745384"/>
                  <a:pt x="547346" y="1754326"/>
                </a:cubicBezTo>
                <a:cubicBezTo>
                  <a:pt x="296929" y="1763268"/>
                  <a:pt x="113512" y="1693103"/>
                  <a:pt x="0" y="1754326"/>
                </a:cubicBezTo>
                <a:cubicBezTo>
                  <a:pt x="-35288" y="1612080"/>
                  <a:pt x="29323" y="1438128"/>
                  <a:pt x="0" y="1169551"/>
                </a:cubicBezTo>
                <a:cubicBezTo>
                  <a:pt x="-29323" y="900974"/>
                  <a:pt x="23106" y="893366"/>
                  <a:pt x="0" y="619862"/>
                </a:cubicBezTo>
                <a:cubicBezTo>
                  <a:pt x="-23106" y="346358"/>
                  <a:pt x="45329" y="252016"/>
                  <a:pt x="0" y="0"/>
                </a:cubicBezTo>
                <a:close/>
              </a:path>
            </a:pathLst>
          </a:cu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 algn="ctr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D3AE6-E78F-E80D-3CE2-03DB8EC50AB4}"/>
              </a:ext>
            </a:extLst>
          </p:cNvPr>
          <p:cNvSpPr txBox="1"/>
          <p:nvPr/>
        </p:nvSpPr>
        <p:spPr>
          <a:xfrm>
            <a:off x="2802978" y="3060953"/>
            <a:ext cx="620419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Turbulence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Risk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Improved reflection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Validation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New understanding of transitions</a:t>
            </a:r>
          </a:p>
        </p:txBody>
      </p:sp>
    </p:spTree>
    <p:extLst>
      <p:ext uri="{BB962C8B-B14F-4D97-AF65-F5344CB8AC3E}">
        <p14:creationId xmlns:p14="http://schemas.microsoft.com/office/powerpoint/2010/main" val="2580310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400"/>
                            </p:stCondLst>
                            <p:childTnLst>
                              <p:par>
                                <p:cTn id="9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1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54C0AC13-9350-4D41-980E-2B0AA039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FD48F22-B4FB-4B0A-A2AC-C5D4C775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8884FF61-61B5-6D87-0BB8-372D6AB95B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5034" y="1784257"/>
            <a:ext cx="8622676" cy="12766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My growing edge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US" sz="4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0D390397-A339-44EF-8705-6F5A815EA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828864" cy="5464029"/>
            <a:chOff x="767484" y="236341"/>
            <a:chExt cx="10828864" cy="5464029"/>
          </a:xfrm>
        </p:grpSpPr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0218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044381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6091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17995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90" r="25863" b="5"/>
          <a:stretch/>
        </p:blipFill>
        <p:spPr>
          <a:xfrm>
            <a:off x="1" y="120330"/>
            <a:ext cx="2596412" cy="673766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9779" r="1" b="18552"/>
          <a:stretch/>
        </p:blipFill>
        <p:spPr>
          <a:xfrm>
            <a:off x="9200553" y="1"/>
            <a:ext cx="2988399" cy="2577502"/>
          </a:xfrm>
          <a:custGeom>
            <a:avLst/>
            <a:gdLst/>
            <a:ahLst/>
            <a:cxnLst/>
            <a:rect l="l" t="t" r="r" b="b"/>
            <a:pathLst>
              <a:path w="2988399" h="2577502">
                <a:moveTo>
                  <a:pt x="270236" y="0"/>
                </a:moveTo>
                <a:lnTo>
                  <a:pt x="2988399" y="0"/>
                </a:lnTo>
                <a:lnTo>
                  <a:pt x="2988399" y="1927546"/>
                </a:lnTo>
                <a:lnTo>
                  <a:pt x="2956486" y="1970222"/>
                </a:lnTo>
                <a:cubicBezTo>
                  <a:pt x="2650408" y="2341103"/>
                  <a:pt x="2187200" y="2577502"/>
                  <a:pt x="1668777" y="2577502"/>
                </a:cubicBezTo>
                <a:cubicBezTo>
                  <a:pt x="747138" y="2577502"/>
                  <a:pt x="0" y="1830365"/>
                  <a:pt x="0" y="908725"/>
                </a:cubicBezTo>
                <a:cubicBezTo>
                  <a:pt x="0" y="620713"/>
                  <a:pt x="72963" y="349741"/>
                  <a:pt x="201413" y="113287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53001B-135E-3BDF-415D-6026F5F5F6BA}"/>
              </a:ext>
            </a:extLst>
          </p:cNvPr>
          <p:cNvSpPr txBox="1"/>
          <p:nvPr/>
        </p:nvSpPr>
        <p:spPr>
          <a:xfrm>
            <a:off x="2917165" y="1360673"/>
            <a:ext cx="5782804" cy="5260986"/>
          </a:xfrm>
          <a:custGeom>
            <a:avLst/>
            <a:gdLst>
              <a:gd name="connsiteX0" fmla="*/ 0 w 6143675"/>
              <a:gd name="connsiteY0" fmla="*/ 0 h 1754326"/>
              <a:gd name="connsiteX1" fmla="*/ 681389 w 6143675"/>
              <a:gd name="connsiteY1" fmla="*/ 0 h 1754326"/>
              <a:gd name="connsiteX2" fmla="*/ 1301342 w 6143675"/>
              <a:gd name="connsiteY2" fmla="*/ 0 h 1754326"/>
              <a:gd name="connsiteX3" fmla="*/ 1921295 w 6143675"/>
              <a:gd name="connsiteY3" fmla="*/ 0 h 1754326"/>
              <a:gd name="connsiteX4" fmla="*/ 2479811 w 6143675"/>
              <a:gd name="connsiteY4" fmla="*/ 0 h 1754326"/>
              <a:gd name="connsiteX5" fmla="*/ 3038327 w 6143675"/>
              <a:gd name="connsiteY5" fmla="*/ 0 h 1754326"/>
              <a:gd name="connsiteX6" fmla="*/ 3473969 w 6143675"/>
              <a:gd name="connsiteY6" fmla="*/ 0 h 1754326"/>
              <a:gd name="connsiteX7" fmla="*/ 3909611 w 6143675"/>
              <a:gd name="connsiteY7" fmla="*/ 0 h 1754326"/>
              <a:gd name="connsiteX8" fmla="*/ 4345254 w 6143675"/>
              <a:gd name="connsiteY8" fmla="*/ 0 h 1754326"/>
              <a:gd name="connsiteX9" fmla="*/ 4903770 w 6143675"/>
              <a:gd name="connsiteY9" fmla="*/ 0 h 1754326"/>
              <a:gd name="connsiteX10" fmla="*/ 5400849 w 6143675"/>
              <a:gd name="connsiteY10" fmla="*/ 0 h 1754326"/>
              <a:gd name="connsiteX11" fmla="*/ 6143675 w 6143675"/>
              <a:gd name="connsiteY11" fmla="*/ 0 h 1754326"/>
              <a:gd name="connsiteX12" fmla="*/ 6143675 w 6143675"/>
              <a:gd name="connsiteY12" fmla="*/ 584775 h 1754326"/>
              <a:gd name="connsiteX13" fmla="*/ 6143675 w 6143675"/>
              <a:gd name="connsiteY13" fmla="*/ 1204637 h 1754326"/>
              <a:gd name="connsiteX14" fmla="*/ 6143675 w 6143675"/>
              <a:gd name="connsiteY14" fmla="*/ 1754326 h 1754326"/>
              <a:gd name="connsiteX15" fmla="*/ 5769469 w 6143675"/>
              <a:gd name="connsiteY15" fmla="*/ 1754326 h 1754326"/>
              <a:gd name="connsiteX16" fmla="*/ 5333827 w 6143675"/>
              <a:gd name="connsiteY16" fmla="*/ 1754326 h 1754326"/>
              <a:gd name="connsiteX17" fmla="*/ 4713874 w 6143675"/>
              <a:gd name="connsiteY17" fmla="*/ 1754326 h 1754326"/>
              <a:gd name="connsiteX18" fmla="*/ 4339669 w 6143675"/>
              <a:gd name="connsiteY18" fmla="*/ 1754326 h 1754326"/>
              <a:gd name="connsiteX19" fmla="*/ 3781153 w 6143675"/>
              <a:gd name="connsiteY19" fmla="*/ 1754326 h 1754326"/>
              <a:gd name="connsiteX20" fmla="*/ 3345510 w 6143675"/>
              <a:gd name="connsiteY20" fmla="*/ 1754326 h 1754326"/>
              <a:gd name="connsiteX21" fmla="*/ 2786994 w 6143675"/>
              <a:gd name="connsiteY21" fmla="*/ 1754326 h 1754326"/>
              <a:gd name="connsiteX22" fmla="*/ 2412789 w 6143675"/>
              <a:gd name="connsiteY22" fmla="*/ 1754326 h 1754326"/>
              <a:gd name="connsiteX23" fmla="*/ 2038583 w 6143675"/>
              <a:gd name="connsiteY23" fmla="*/ 1754326 h 1754326"/>
              <a:gd name="connsiteX24" fmla="*/ 1602941 w 6143675"/>
              <a:gd name="connsiteY24" fmla="*/ 1754326 h 1754326"/>
              <a:gd name="connsiteX25" fmla="*/ 1105861 w 6143675"/>
              <a:gd name="connsiteY25" fmla="*/ 1754326 h 1754326"/>
              <a:gd name="connsiteX26" fmla="*/ 547346 w 6143675"/>
              <a:gd name="connsiteY26" fmla="*/ 1754326 h 1754326"/>
              <a:gd name="connsiteX27" fmla="*/ 0 w 6143675"/>
              <a:gd name="connsiteY27" fmla="*/ 1754326 h 1754326"/>
              <a:gd name="connsiteX28" fmla="*/ 0 w 6143675"/>
              <a:gd name="connsiteY28" fmla="*/ 1169551 h 1754326"/>
              <a:gd name="connsiteX29" fmla="*/ 0 w 6143675"/>
              <a:gd name="connsiteY29" fmla="*/ 619862 h 1754326"/>
              <a:gd name="connsiteX30" fmla="*/ 0 w 6143675"/>
              <a:gd name="connsiteY30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6143675" h="1754326" extrusionOk="0">
                <a:moveTo>
                  <a:pt x="0" y="0"/>
                </a:moveTo>
                <a:cubicBezTo>
                  <a:pt x="312543" y="-33413"/>
                  <a:pt x="396245" y="77841"/>
                  <a:pt x="681389" y="0"/>
                </a:cubicBezTo>
                <a:cubicBezTo>
                  <a:pt x="966533" y="-77841"/>
                  <a:pt x="997634" y="43217"/>
                  <a:pt x="1301342" y="0"/>
                </a:cubicBezTo>
                <a:cubicBezTo>
                  <a:pt x="1605050" y="-43217"/>
                  <a:pt x="1625017" y="56051"/>
                  <a:pt x="1921295" y="0"/>
                </a:cubicBezTo>
                <a:cubicBezTo>
                  <a:pt x="2217573" y="-56051"/>
                  <a:pt x="2322384" y="16093"/>
                  <a:pt x="2479811" y="0"/>
                </a:cubicBezTo>
                <a:cubicBezTo>
                  <a:pt x="2637238" y="-16093"/>
                  <a:pt x="2918677" y="38856"/>
                  <a:pt x="3038327" y="0"/>
                </a:cubicBezTo>
                <a:cubicBezTo>
                  <a:pt x="3157977" y="-38856"/>
                  <a:pt x="3311147" y="21249"/>
                  <a:pt x="3473969" y="0"/>
                </a:cubicBezTo>
                <a:cubicBezTo>
                  <a:pt x="3636791" y="-21249"/>
                  <a:pt x="3812510" y="48388"/>
                  <a:pt x="3909611" y="0"/>
                </a:cubicBezTo>
                <a:cubicBezTo>
                  <a:pt x="4006712" y="-48388"/>
                  <a:pt x="4163115" y="50829"/>
                  <a:pt x="4345254" y="0"/>
                </a:cubicBezTo>
                <a:cubicBezTo>
                  <a:pt x="4527393" y="-50829"/>
                  <a:pt x="4716217" y="55375"/>
                  <a:pt x="4903770" y="0"/>
                </a:cubicBezTo>
                <a:cubicBezTo>
                  <a:pt x="5091323" y="-55375"/>
                  <a:pt x="5220526" y="54264"/>
                  <a:pt x="5400849" y="0"/>
                </a:cubicBezTo>
                <a:cubicBezTo>
                  <a:pt x="5581172" y="-54264"/>
                  <a:pt x="5978023" y="75885"/>
                  <a:pt x="6143675" y="0"/>
                </a:cubicBezTo>
                <a:cubicBezTo>
                  <a:pt x="6195969" y="267946"/>
                  <a:pt x="6083643" y="333439"/>
                  <a:pt x="6143675" y="584775"/>
                </a:cubicBezTo>
                <a:cubicBezTo>
                  <a:pt x="6203707" y="836112"/>
                  <a:pt x="6096915" y="1067640"/>
                  <a:pt x="6143675" y="1204637"/>
                </a:cubicBezTo>
                <a:cubicBezTo>
                  <a:pt x="6190435" y="1341634"/>
                  <a:pt x="6108215" y="1550684"/>
                  <a:pt x="6143675" y="1754326"/>
                </a:cubicBezTo>
                <a:cubicBezTo>
                  <a:pt x="6053472" y="1798104"/>
                  <a:pt x="5863051" y="1739212"/>
                  <a:pt x="5769469" y="1754326"/>
                </a:cubicBezTo>
                <a:cubicBezTo>
                  <a:pt x="5675887" y="1769440"/>
                  <a:pt x="5506055" y="1712349"/>
                  <a:pt x="5333827" y="1754326"/>
                </a:cubicBezTo>
                <a:cubicBezTo>
                  <a:pt x="5161599" y="1796303"/>
                  <a:pt x="4950187" y="1728299"/>
                  <a:pt x="4713874" y="1754326"/>
                </a:cubicBezTo>
                <a:cubicBezTo>
                  <a:pt x="4477561" y="1780353"/>
                  <a:pt x="4521227" y="1719860"/>
                  <a:pt x="4339669" y="1754326"/>
                </a:cubicBezTo>
                <a:cubicBezTo>
                  <a:pt x="4158111" y="1788792"/>
                  <a:pt x="4048574" y="1740086"/>
                  <a:pt x="3781153" y="1754326"/>
                </a:cubicBezTo>
                <a:cubicBezTo>
                  <a:pt x="3513732" y="1768566"/>
                  <a:pt x="3541725" y="1728766"/>
                  <a:pt x="3345510" y="1754326"/>
                </a:cubicBezTo>
                <a:cubicBezTo>
                  <a:pt x="3149295" y="1779886"/>
                  <a:pt x="2912963" y="1692408"/>
                  <a:pt x="2786994" y="1754326"/>
                </a:cubicBezTo>
                <a:cubicBezTo>
                  <a:pt x="2661025" y="1816244"/>
                  <a:pt x="2553942" y="1722067"/>
                  <a:pt x="2412789" y="1754326"/>
                </a:cubicBezTo>
                <a:cubicBezTo>
                  <a:pt x="2271637" y="1786585"/>
                  <a:pt x="2140073" y="1730968"/>
                  <a:pt x="2038583" y="1754326"/>
                </a:cubicBezTo>
                <a:cubicBezTo>
                  <a:pt x="1937093" y="1777684"/>
                  <a:pt x="1716699" y="1728299"/>
                  <a:pt x="1602941" y="1754326"/>
                </a:cubicBezTo>
                <a:cubicBezTo>
                  <a:pt x="1489183" y="1780353"/>
                  <a:pt x="1330900" y="1749082"/>
                  <a:pt x="1105861" y="1754326"/>
                </a:cubicBezTo>
                <a:cubicBezTo>
                  <a:pt x="880822" y="1759570"/>
                  <a:pt x="797763" y="1745384"/>
                  <a:pt x="547346" y="1754326"/>
                </a:cubicBezTo>
                <a:cubicBezTo>
                  <a:pt x="296929" y="1763268"/>
                  <a:pt x="113512" y="1693103"/>
                  <a:pt x="0" y="1754326"/>
                </a:cubicBezTo>
                <a:cubicBezTo>
                  <a:pt x="-35288" y="1612080"/>
                  <a:pt x="29323" y="1438128"/>
                  <a:pt x="0" y="1169551"/>
                </a:cubicBezTo>
                <a:cubicBezTo>
                  <a:pt x="-29323" y="900974"/>
                  <a:pt x="23106" y="893366"/>
                  <a:pt x="0" y="619862"/>
                </a:cubicBezTo>
                <a:cubicBezTo>
                  <a:pt x="-23106" y="346358"/>
                  <a:pt x="45329" y="252016"/>
                  <a:pt x="0" y="0"/>
                </a:cubicBezTo>
                <a:close/>
              </a:path>
            </a:pathLst>
          </a:cu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 algn="ctr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D3AE6-E78F-E80D-3CE2-03DB8EC50AB4}"/>
              </a:ext>
            </a:extLst>
          </p:cNvPr>
          <p:cNvSpPr txBox="1"/>
          <p:nvPr/>
        </p:nvSpPr>
        <p:spPr>
          <a:xfrm>
            <a:off x="3451951" y="2814111"/>
            <a:ext cx="4902689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Is like bamboo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It grows quickly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Is resilient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Will keep growing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It is strong but flexible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Adapts to its surroundings</a:t>
            </a:r>
          </a:p>
          <a:p>
            <a:pPr algn="ctr"/>
            <a:endParaRPr lang="en-GB" sz="4000" dirty="0">
              <a:solidFill>
                <a:schemeClr val="bg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0F898-3995-D054-AC02-4C0FF9044DAB}"/>
              </a:ext>
            </a:extLst>
          </p:cNvPr>
          <p:cNvSpPr txBox="1"/>
          <p:nvPr/>
        </p:nvSpPr>
        <p:spPr>
          <a:xfrm>
            <a:off x="10517348" y="6433920"/>
            <a:ext cx="1501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(Aitken, 1969)</a:t>
            </a:r>
          </a:p>
        </p:txBody>
      </p:sp>
    </p:spTree>
    <p:extLst>
      <p:ext uri="{BB962C8B-B14F-4D97-AF65-F5344CB8AC3E}">
        <p14:creationId xmlns:p14="http://schemas.microsoft.com/office/powerpoint/2010/main" val="324258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80"/>
                            </p:stCondLst>
                            <p:childTnLst>
                              <p:par>
                                <p:cTn id="9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9B5B3C5-A599-465B-B2B9-866E8B208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25C84982-7DD0-43B1-8A2D-BFA4DF1B4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51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Oval 57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54C0AC13-9350-4D41-980E-2B0AA039B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DFD48F22-B4FB-4B0A-A2AC-C5D4C775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5" name="Picture 4" descr="A blue and purple clouds in space&#10;&#10;Description automatically generated">
            <a:extLst>
              <a:ext uri="{FF2B5EF4-FFF2-40B4-BE49-F238E27FC236}">
                <a16:creationId xmlns:a16="http://schemas.microsoft.com/office/drawing/2014/main" id="{8884FF61-61B5-6D87-0BB8-372D6AB95B4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6019" y="936552"/>
            <a:ext cx="8622676" cy="12766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Conclusion</a:t>
            </a:r>
            <a:br>
              <a:rPr lang="en-GB" sz="4400" dirty="0">
                <a:solidFill>
                  <a:schemeClr val="bg1"/>
                </a:solidFill>
              </a:rPr>
            </a:br>
            <a:endParaRPr lang="en-US" sz="4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0D390397-A339-44EF-8705-6F5A815EA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484" y="236341"/>
            <a:ext cx="10828864" cy="5464029"/>
            <a:chOff x="767484" y="236341"/>
            <a:chExt cx="10828864" cy="5464029"/>
          </a:xfrm>
        </p:grpSpPr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73902316-BF90-4159-9FD2-6CFCCF7BE2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0218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EF0C14E3-3AAA-4BA8-93F9-856D02967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9767" y="3044381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EECE6F6B-297F-4766-8C04-0960E9960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413359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44AE5C63-0522-4DDF-B67A-5DA271883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90699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64F95A54-2855-4B65-82E3-A9D306CBA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7484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164F2D59-D40C-482F-BF5E-7FA622D97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46091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9DCE1484-E528-418A-9339-8410B8F71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17995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B471ADFB-A135-4594-B9A3-481A91AE2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7390" r="25863" b="5"/>
          <a:stretch/>
        </p:blipFill>
        <p:spPr>
          <a:xfrm>
            <a:off x="106272" y="99532"/>
            <a:ext cx="1920158" cy="675846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 descr="A close up of a plant&#10;&#10;Description automatically generated">
            <a:extLst>
              <a:ext uri="{FF2B5EF4-FFF2-40B4-BE49-F238E27FC236}">
                <a16:creationId xmlns:a16="http://schemas.microsoft.com/office/drawing/2014/main" id="{C68882D8-5F6E-3652-B847-D6D7C842ED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9779" r="1" b="18552"/>
          <a:stretch/>
        </p:blipFill>
        <p:spPr>
          <a:xfrm>
            <a:off x="9200553" y="1"/>
            <a:ext cx="2988399" cy="2577502"/>
          </a:xfrm>
          <a:custGeom>
            <a:avLst/>
            <a:gdLst/>
            <a:ahLst/>
            <a:cxnLst/>
            <a:rect l="l" t="t" r="r" b="b"/>
            <a:pathLst>
              <a:path w="2988399" h="2577502">
                <a:moveTo>
                  <a:pt x="270236" y="0"/>
                </a:moveTo>
                <a:lnTo>
                  <a:pt x="2988399" y="0"/>
                </a:lnTo>
                <a:lnTo>
                  <a:pt x="2988399" y="1927546"/>
                </a:lnTo>
                <a:lnTo>
                  <a:pt x="2956486" y="1970222"/>
                </a:lnTo>
                <a:cubicBezTo>
                  <a:pt x="2650408" y="2341103"/>
                  <a:pt x="2187200" y="2577502"/>
                  <a:pt x="1668777" y="2577502"/>
                </a:cubicBezTo>
                <a:cubicBezTo>
                  <a:pt x="747138" y="2577502"/>
                  <a:pt x="0" y="1830365"/>
                  <a:pt x="0" y="908725"/>
                </a:cubicBezTo>
                <a:cubicBezTo>
                  <a:pt x="0" y="620713"/>
                  <a:pt x="72963" y="349741"/>
                  <a:pt x="201413" y="113287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353001B-135E-3BDF-415D-6026F5F5F6BA}"/>
              </a:ext>
            </a:extLst>
          </p:cNvPr>
          <p:cNvSpPr txBox="1"/>
          <p:nvPr/>
        </p:nvSpPr>
        <p:spPr>
          <a:xfrm>
            <a:off x="2917165" y="1360673"/>
            <a:ext cx="5782804" cy="5260986"/>
          </a:xfrm>
          <a:custGeom>
            <a:avLst/>
            <a:gdLst>
              <a:gd name="connsiteX0" fmla="*/ 0 w 6143675"/>
              <a:gd name="connsiteY0" fmla="*/ 0 h 1754326"/>
              <a:gd name="connsiteX1" fmla="*/ 681389 w 6143675"/>
              <a:gd name="connsiteY1" fmla="*/ 0 h 1754326"/>
              <a:gd name="connsiteX2" fmla="*/ 1301342 w 6143675"/>
              <a:gd name="connsiteY2" fmla="*/ 0 h 1754326"/>
              <a:gd name="connsiteX3" fmla="*/ 1921295 w 6143675"/>
              <a:gd name="connsiteY3" fmla="*/ 0 h 1754326"/>
              <a:gd name="connsiteX4" fmla="*/ 2479811 w 6143675"/>
              <a:gd name="connsiteY4" fmla="*/ 0 h 1754326"/>
              <a:gd name="connsiteX5" fmla="*/ 3038327 w 6143675"/>
              <a:gd name="connsiteY5" fmla="*/ 0 h 1754326"/>
              <a:gd name="connsiteX6" fmla="*/ 3473969 w 6143675"/>
              <a:gd name="connsiteY6" fmla="*/ 0 h 1754326"/>
              <a:gd name="connsiteX7" fmla="*/ 3909611 w 6143675"/>
              <a:gd name="connsiteY7" fmla="*/ 0 h 1754326"/>
              <a:gd name="connsiteX8" fmla="*/ 4345254 w 6143675"/>
              <a:gd name="connsiteY8" fmla="*/ 0 h 1754326"/>
              <a:gd name="connsiteX9" fmla="*/ 4903770 w 6143675"/>
              <a:gd name="connsiteY9" fmla="*/ 0 h 1754326"/>
              <a:gd name="connsiteX10" fmla="*/ 5400849 w 6143675"/>
              <a:gd name="connsiteY10" fmla="*/ 0 h 1754326"/>
              <a:gd name="connsiteX11" fmla="*/ 6143675 w 6143675"/>
              <a:gd name="connsiteY11" fmla="*/ 0 h 1754326"/>
              <a:gd name="connsiteX12" fmla="*/ 6143675 w 6143675"/>
              <a:gd name="connsiteY12" fmla="*/ 584775 h 1754326"/>
              <a:gd name="connsiteX13" fmla="*/ 6143675 w 6143675"/>
              <a:gd name="connsiteY13" fmla="*/ 1204637 h 1754326"/>
              <a:gd name="connsiteX14" fmla="*/ 6143675 w 6143675"/>
              <a:gd name="connsiteY14" fmla="*/ 1754326 h 1754326"/>
              <a:gd name="connsiteX15" fmla="*/ 5769469 w 6143675"/>
              <a:gd name="connsiteY15" fmla="*/ 1754326 h 1754326"/>
              <a:gd name="connsiteX16" fmla="*/ 5333827 w 6143675"/>
              <a:gd name="connsiteY16" fmla="*/ 1754326 h 1754326"/>
              <a:gd name="connsiteX17" fmla="*/ 4713874 w 6143675"/>
              <a:gd name="connsiteY17" fmla="*/ 1754326 h 1754326"/>
              <a:gd name="connsiteX18" fmla="*/ 4339669 w 6143675"/>
              <a:gd name="connsiteY18" fmla="*/ 1754326 h 1754326"/>
              <a:gd name="connsiteX19" fmla="*/ 3781153 w 6143675"/>
              <a:gd name="connsiteY19" fmla="*/ 1754326 h 1754326"/>
              <a:gd name="connsiteX20" fmla="*/ 3345510 w 6143675"/>
              <a:gd name="connsiteY20" fmla="*/ 1754326 h 1754326"/>
              <a:gd name="connsiteX21" fmla="*/ 2786994 w 6143675"/>
              <a:gd name="connsiteY21" fmla="*/ 1754326 h 1754326"/>
              <a:gd name="connsiteX22" fmla="*/ 2412789 w 6143675"/>
              <a:gd name="connsiteY22" fmla="*/ 1754326 h 1754326"/>
              <a:gd name="connsiteX23" fmla="*/ 2038583 w 6143675"/>
              <a:gd name="connsiteY23" fmla="*/ 1754326 h 1754326"/>
              <a:gd name="connsiteX24" fmla="*/ 1602941 w 6143675"/>
              <a:gd name="connsiteY24" fmla="*/ 1754326 h 1754326"/>
              <a:gd name="connsiteX25" fmla="*/ 1105861 w 6143675"/>
              <a:gd name="connsiteY25" fmla="*/ 1754326 h 1754326"/>
              <a:gd name="connsiteX26" fmla="*/ 547346 w 6143675"/>
              <a:gd name="connsiteY26" fmla="*/ 1754326 h 1754326"/>
              <a:gd name="connsiteX27" fmla="*/ 0 w 6143675"/>
              <a:gd name="connsiteY27" fmla="*/ 1754326 h 1754326"/>
              <a:gd name="connsiteX28" fmla="*/ 0 w 6143675"/>
              <a:gd name="connsiteY28" fmla="*/ 1169551 h 1754326"/>
              <a:gd name="connsiteX29" fmla="*/ 0 w 6143675"/>
              <a:gd name="connsiteY29" fmla="*/ 619862 h 1754326"/>
              <a:gd name="connsiteX30" fmla="*/ 0 w 6143675"/>
              <a:gd name="connsiteY30" fmla="*/ 0 h 17543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6143675" h="1754326" extrusionOk="0">
                <a:moveTo>
                  <a:pt x="0" y="0"/>
                </a:moveTo>
                <a:cubicBezTo>
                  <a:pt x="312543" y="-33413"/>
                  <a:pt x="396245" y="77841"/>
                  <a:pt x="681389" y="0"/>
                </a:cubicBezTo>
                <a:cubicBezTo>
                  <a:pt x="966533" y="-77841"/>
                  <a:pt x="997634" y="43217"/>
                  <a:pt x="1301342" y="0"/>
                </a:cubicBezTo>
                <a:cubicBezTo>
                  <a:pt x="1605050" y="-43217"/>
                  <a:pt x="1625017" y="56051"/>
                  <a:pt x="1921295" y="0"/>
                </a:cubicBezTo>
                <a:cubicBezTo>
                  <a:pt x="2217573" y="-56051"/>
                  <a:pt x="2322384" y="16093"/>
                  <a:pt x="2479811" y="0"/>
                </a:cubicBezTo>
                <a:cubicBezTo>
                  <a:pt x="2637238" y="-16093"/>
                  <a:pt x="2918677" y="38856"/>
                  <a:pt x="3038327" y="0"/>
                </a:cubicBezTo>
                <a:cubicBezTo>
                  <a:pt x="3157977" y="-38856"/>
                  <a:pt x="3311147" y="21249"/>
                  <a:pt x="3473969" y="0"/>
                </a:cubicBezTo>
                <a:cubicBezTo>
                  <a:pt x="3636791" y="-21249"/>
                  <a:pt x="3812510" y="48388"/>
                  <a:pt x="3909611" y="0"/>
                </a:cubicBezTo>
                <a:cubicBezTo>
                  <a:pt x="4006712" y="-48388"/>
                  <a:pt x="4163115" y="50829"/>
                  <a:pt x="4345254" y="0"/>
                </a:cubicBezTo>
                <a:cubicBezTo>
                  <a:pt x="4527393" y="-50829"/>
                  <a:pt x="4716217" y="55375"/>
                  <a:pt x="4903770" y="0"/>
                </a:cubicBezTo>
                <a:cubicBezTo>
                  <a:pt x="5091323" y="-55375"/>
                  <a:pt x="5220526" y="54264"/>
                  <a:pt x="5400849" y="0"/>
                </a:cubicBezTo>
                <a:cubicBezTo>
                  <a:pt x="5581172" y="-54264"/>
                  <a:pt x="5978023" y="75885"/>
                  <a:pt x="6143675" y="0"/>
                </a:cubicBezTo>
                <a:cubicBezTo>
                  <a:pt x="6195969" y="267946"/>
                  <a:pt x="6083643" y="333439"/>
                  <a:pt x="6143675" y="584775"/>
                </a:cubicBezTo>
                <a:cubicBezTo>
                  <a:pt x="6203707" y="836112"/>
                  <a:pt x="6096915" y="1067640"/>
                  <a:pt x="6143675" y="1204637"/>
                </a:cubicBezTo>
                <a:cubicBezTo>
                  <a:pt x="6190435" y="1341634"/>
                  <a:pt x="6108215" y="1550684"/>
                  <a:pt x="6143675" y="1754326"/>
                </a:cubicBezTo>
                <a:cubicBezTo>
                  <a:pt x="6053472" y="1798104"/>
                  <a:pt x="5863051" y="1739212"/>
                  <a:pt x="5769469" y="1754326"/>
                </a:cubicBezTo>
                <a:cubicBezTo>
                  <a:pt x="5675887" y="1769440"/>
                  <a:pt x="5506055" y="1712349"/>
                  <a:pt x="5333827" y="1754326"/>
                </a:cubicBezTo>
                <a:cubicBezTo>
                  <a:pt x="5161599" y="1796303"/>
                  <a:pt x="4950187" y="1728299"/>
                  <a:pt x="4713874" y="1754326"/>
                </a:cubicBezTo>
                <a:cubicBezTo>
                  <a:pt x="4477561" y="1780353"/>
                  <a:pt x="4521227" y="1719860"/>
                  <a:pt x="4339669" y="1754326"/>
                </a:cubicBezTo>
                <a:cubicBezTo>
                  <a:pt x="4158111" y="1788792"/>
                  <a:pt x="4048574" y="1740086"/>
                  <a:pt x="3781153" y="1754326"/>
                </a:cubicBezTo>
                <a:cubicBezTo>
                  <a:pt x="3513732" y="1768566"/>
                  <a:pt x="3541725" y="1728766"/>
                  <a:pt x="3345510" y="1754326"/>
                </a:cubicBezTo>
                <a:cubicBezTo>
                  <a:pt x="3149295" y="1779886"/>
                  <a:pt x="2912963" y="1692408"/>
                  <a:pt x="2786994" y="1754326"/>
                </a:cubicBezTo>
                <a:cubicBezTo>
                  <a:pt x="2661025" y="1816244"/>
                  <a:pt x="2553942" y="1722067"/>
                  <a:pt x="2412789" y="1754326"/>
                </a:cubicBezTo>
                <a:cubicBezTo>
                  <a:pt x="2271637" y="1786585"/>
                  <a:pt x="2140073" y="1730968"/>
                  <a:pt x="2038583" y="1754326"/>
                </a:cubicBezTo>
                <a:cubicBezTo>
                  <a:pt x="1937093" y="1777684"/>
                  <a:pt x="1716699" y="1728299"/>
                  <a:pt x="1602941" y="1754326"/>
                </a:cubicBezTo>
                <a:cubicBezTo>
                  <a:pt x="1489183" y="1780353"/>
                  <a:pt x="1330900" y="1749082"/>
                  <a:pt x="1105861" y="1754326"/>
                </a:cubicBezTo>
                <a:cubicBezTo>
                  <a:pt x="880822" y="1759570"/>
                  <a:pt x="797763" y="1745384"/>
                  <a:pt x="547346" y="1754326"/>
                </a:cubicBezTo>
                <a:cubicBezTo>
                  <a:pt x="296929" y="1763268"/>
                  <a:pt x="113512" y="1693103"/>
                  <a:pt x="0" y="1754326"/>
                </a:cubicBezTo>
                <a:cubicBezTo>
                  <a:pt x="-35288" y="1612080"/>
                  <a:pt x="29323" y="1438128"/>
                  <a:pt x="0" y="1169551"/>
                </a:cubicBezTo>
                <a:cubicBezTo>
                  <a:pt x="-29323" y="900974"/>
                  <a:pt x="23106" y="893366"/>
                  <a:pt x="0" y="619862"/>
                </a:cubicBezTo>
                <a:cubicBezTo>
                  <a:pt x="-23106" y="346358"/>
                  <a:pt x="45329" y="252016"/>
                  <a:pt x="0" y="0"/>
                </a:cubicBezTo>
                <a:close/>
              </a:path>
            </a:pathLst>
          </a:custGeom>
        </p:spPr>
        <p:txBody>
          <a:bodyPr vert="horz" lIns="91440" tIns="45720" rIns="91440" bIns="45720" rtlCol="0" anchor="t">
            <a:noAutofit/>
          </a:bodyPr>
          <a:lstStyle/>
          <a:p>
            <a:pPr marL="285750" indent="-228600" algn="ctr">
              <a:lnSpc>
                <a:spcPct val="90000"/>
              </a:lnSpc>
              <a:spcAft>
                <a:spcPts val="600"/>
              </a:spcAft>
              <a:buClr>
                <a:schemeClr val="tx2">
                  <a:lumMod val="75000"/>
                  <a:lumOff val="25000"/>
                </a:schemeClr>
              </a:buClr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D3AE6-E78F-E80D-3CE2-03DB8EC50AB4}"/>
              </a:ext>
            </a:extLst>
          </p:cNvPr>
          <p:cNvSpPr txBox="1"/>
          <p:nvPr/>
        </p:nvSpPr>
        <p:spPr>
          <a:xfrm>
            <a:off x="1313022" y="1574900"/>
            <a:ext cx="8558304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en-GB" sz="3200" dirty="0">
              <a:solidFill>
                <a:schemeClr val="bg1"/>
              </a:solidFill>
            </a:endParaRP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Theory underpins reflection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Reflection helps with all aspects of life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Reflection allows an understanding of my story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Transitions are intricate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Reflection helps understand transitions 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The difference when reflecting with help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bg1"/>
                </a:solidFill>
              </a:rPr>
              <a:t>My growing edge is like bamboo</a:t>
            </a:r>
            <a:endParaRPr lang="en-GB" sz="4000" dirty="0">
              <a:solidFill>
                <a:schemeClr val="bg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585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60"/>
                            </p:stCondLst>
                            <p:childTnLst>
                              <p:par>
                                <p:cTn id="9" presetID="10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269" y="349708"/>
            <a:ext cx="10601325" cy="11647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DE57F2-3079-C738-3AA9-6A8A1C7F85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809572"/>
            <a:ext cx="12192000" cy="5670297"/>
          </a:xfr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>
            <a:noAutofit/>
          </a:bodyPr>
          <a:lstStyle/>
          <a:p>
            <a:pPr marL="457200" indent="-457200"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Aitken, R.C.B. (1969) 'A Growing Edge of Measurement of Feelings [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Abridged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],'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Proceedings of the Royal Society of Medicine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62(10), pp. 989–993. https://doi.org/10.1177/003591576906201005.</a:t>
            </a:r>
          </a:p>
          <a:p>
            <a:pPr marL="457200" indent="-457200" algn="l">
              <a:lnSpc>
                <a:spcPct val="200000"/>
              </a:lnSpc>
            </a:pP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Anoir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L.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 (2020) 'Personalization of an educational scenario of a learning activity according to the learning styles model David Kolb,'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Global Journal of Engineering and Technology Advances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5(3), pp. 099–108. https://doi.org/10.30574/gjeta.2020.5.3.0114.</a:t>
            </a:r>
          </a:p>
          <a:p>
            <a:pPr marL="457200" indent="-457200" algn="l">
              <a:lnSpc>
                <a:spcPct val="200000"/>
              </a:lnSpc>
            </a:pP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Ezezika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O. and Johnston, N. (2022) 'Development and implementation of a reflective writing assignment for undergraduate students in a large public health biology course,'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Pedagogy in Health Promotion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9(2), pp. 101–115. https://doi.org/10.1177/23733799211069993.</a:t>
            </a:r>
          </a:p>
          <a:p>
            <a:pPr algn="l"/>
            <a:endParaRPr lang="en-GB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99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 descr="Tall bamboo trees">
            <a:extLst>
              <a:ext uri="{FF2B5EF4-FFF2-40B4-BE49-F238E27FC236}">
                <a16:creationId xmlns:a16="http://schemas.microsoft.com/office/drawing/2014/main" id="{B74222A2-0A41-3CD2-9471-1906C28080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746" r="-1" b="10962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4102" y="236341"/>
            <a:ext cx="11340713" cy="5464029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C4C1F34-D3C1-405B-FBB4-532FA78D39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269" y="349708"/>
            <a:ext cx="10601325" cy="116476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DE57F2-3079-C738-3AA9-6A8A1C7F85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809572"/>
            <a:ext cx="12192000" cy="5670297"/>
          </a:xfrm>
          <a:solidFill>
            <a:schemeClr val="tx1">
              <a:lumMod val="65000"/>
              <a:lumOff val="35000"/>
              <a:alpha val="75000"/>
            </a:schemeClr>
          </a:solidFill>
        </p:spPr>
        <p:txBody>
          <a:bodyPr>
            <a:noAutofit/>
          </a:bodyPr>
          <a:lstStyle/>
          <a:p>
            <a:pPr marL="457200" indent="-457200" algn="l">
              <a:lnSpc>
                <a:spcPct val="200000"/>
              </a:lnSpc>
            </a:pPr>
            <a:r>
              <a:rPr lang="en-GB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Holdo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M. (2022) 'Critical reflection: John Dewey’s Relational View of Transformative Learning,'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Journal of Transformative Education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21(1), pp. 9–25. https://doi.org/10.1177/15413446221086727.</a:t>
            </a:r>
          </a:p>
          <a:p>
            <a:pPr marL="457200" indent="-457200" algn="l">
              <a:lnSpc>
                <a:spcPct val="200000"/>
              </a:lnSpc>
            </a:pP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Tan, C. (2020) 'Revisiting Donald Schön’s notion of reflective practice: a Daoist interpretation,' </a:t>
            </a:r>
            <a:r>
              <a:rPr lang="en-GB" sz="1800" i="1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Reflective Practice</a:t>
            </a:r>
            <a:r>
              <a:rPr lang="en-GB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, 21(5), pp. 686–698. https://doi.org/10.1080/14623943.2020.1805307.</a:t>
            </a:r>
          </a:p>
        </p:txBody>
      </p:sp>
    </p:spTree>
    <p:extLst>
      <p:ext uri="{BB962C8B-B14F-4D97-AF65-F5344CB8AC3E}">
        <p14:creationId xmlns:p14="http://schemas.microsoft.com/office/powerpoint/2010/main" val="317039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onfettiVTI">
  <a:themeElements>
    <a:clrScheme name="AnalogousFromDarkSeedLeftStep">
      <a:dk1>
        <a:srgbClr val="000000"/>
      </a:dk1>
      <a:lt1>
        <a:srgbClr val="FFFFFF"/>
      </a:lt1>
      <a:dk2>
        <a:srgbClr val="2F3920"/>
      </a:dk2>
      <a:lt2>
        <a:srgbClr val="E8E3E2"/>
      </a:lt2>
      <a:accent1>
        <a:srgbClr val="48ADB7"/>
      </a:accent1>
      <a:accent2>
        <a:srgbClr val="3BB18B"/>
      </a:accent2>
      <a:accent3>
        <a:srgbClr val="47B664"/>
      </a:accent3>
      <a:accent4>
        <a:srgbClr val="4EB13B"/>
      </a:accent4>
      <a:accent5>
        <a:srgbClr val="82AF45"/>
      </a:accent5>
      <a:accent6>
        <a:srgbClr val="A5A637"/>
      </a:accent6>
      <a:hlink>
        <a:srgbClr val="578F2F"/>
      </a:hlink>
      <a:folHlink>
        <a:srgbClr val="7F7F7F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3" ma:contentTypeDescription="Create a new document." ma:contentTypeScope="" ma:versionID="f9fc4576cfb3d534a861bfe00ab87cea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af36b27678c7fe81e45ba534d7099e3f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4006FE15-CAE8-4959-B5A0-7666084E1FD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693A82-D930-4A44-BC77-8378DA137E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E5CBCA-E490-4F69-BAD9-00E976A3FCCC}">
  <ds:schemaRefs>
    <ds:schemaRef ds:uri="http://schemas.microsoft.com/office/2006/metadata/properties"/>
    <ds:schemaRef ds:uri="http://purl.org/dc/terms/"/>
    <ds:schemaRef ds:uri="http://purl.org/dc/elements/1.1/"/>
    <ds:schemaRef ds:uri="791995b0-624b-4c5a-90b4-d742ddd9de15"/>
    <ds:schemaRef ds:uri="1b88a2b3-a887-4da5-bc58-1cd6fd79184b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5268</TotalTime>
  <Words>1433</Words>
  <Application>Microsoft Office PowerPoint</Application>
  <PresentationFormat>Widescreen</PresentationFormat>
  <Paragraphs>406</Paragraphs>
  <Slides>24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AvenirNext LT Pro Medium</vt:lpstr>
      <vt:lpstr>Calibri</vt:lpstr>
      <vt:lpstr>Gill Sans Nova</vt:lpstr>
      <vt:lpstr>Times New Roman</vt:lpstr>
      <vt:lpstr>ConfettiVTI</vt:lpstr>
      <vt:lpstr>Reflective Practice in Counselling </vt:lpstr>
      <vt:lpstr> </vt:lpstr>
      <vt:lpstr> </vt:lpstr>
      <vt:lpstr>What is reflective practice?</vt:lpstr>
      <vt:lpstr>The theory that I relate to </vt:lpstr>
      <vt:lpstr>The theory</vt:lpstr>
      <vt:lpstr>The theory</vt:lpstr>
      <vt:lpstr>The framework I use </vt:lpstr>
      <vt:lpstr>My Story:  A reflective account</vt:lpstr>
      <vt:lpstr>My Story:  A reflective account</vt:lpstr>
      <vt:lpstr>PowerPoint Presentation</vt:lpstr>
      <vt:lpstr>PowerPoint Presentation</vt:lpstr>
      <vt:lpstr>PowerPoint Presentation</vt:lpstr>
      <vt:lpstr>PowerPoint Presentation</vt:lpstr>
      <vt:lpstr> A breakdown of a transition  in my life</vt:lpstr>
      <vt:lpstr> Coming to terms with needing to change jobs (Gibbs)</vt:lpstr>
      <vt:lpstr> The Catalyst (Gibbs)</vt:lpstr>
      <vt:lpstr> Setting a life goal (Gibbs)</vt:lpstr>
      <vt:lpstr> Change of job/consequences (Gibbs)</vt:lpstr>
      <vt:lpstr>Transition understood through a counseling skills session</vt:lpstr>
      <vt:lpstr>My growing edge </vt:lpstr>
      <vt:lpstr>Conclusion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Bamboo</dc:title>
  <dc:creator>Daryl Jones (2302973)</dc:creator>
  <cp:lastModifiedBy>Daryl Jones (2302973)</cp:lastModifiedBy>
  <cp:revision>4</cp:revision>
  <dcterms:created xsi:type="dcterms:W3CDTF">2023-10-21T13:18:54Z</dcterms:created>
  <dcterms:modified xsi:type="dcterms:W3CDTF">2023-11-05T18:34:03Z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