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18288000" cy="10287000"/>
  <p:notesSz cx="6858000" cy="9144000"/>
  <p:embeddedFontLst>
    <p:embeddedFont>
      <p:font typeface="Calibri (MS)" panose="020F0502020204030204" pitchFamily="34" charset="0"/>
      <p:regular r:id="rId4"/>
    </p:embeddedFont>
    <p:embeddedFont>
      <p:font typeface="Calibri (MS) Bold" panose="020F0702030404030204" pitchFamily="34" charset="0"/>
      <p:regular r:id="rId5"/>
    </p:embeddedFont>
    <p:embeddedFont>
      <p:font typeface="Calibri (MS) Italics" panose="020F05020202040A0204" pitchFamily="34" charset="0"/>
      <p:regular r:id="rId6"/>
    </p:embeddedFont>
    <p:embeddedFont>
      <p:font typeface="Cambria Bold" panose="02040803050406030204" pitchFamily="18" charset="0"/>
      <p:regular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notesMaster" Target="notesMasters/notesMaster1.xml"/><Relationship Id="rId7" Type="http://schemas.openxmlformats.org/officeDocument/2006/relationships/font" Target="fonts/font4.fntdata"/><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tableStyles" Target="tableStyles.xml"/><Relationship Id="rId5" Type="http://schemas.openxmlformats.org/officeDocument/2006/relationships/font" Target="fonts/font2.fntdata"/><Relationship Id="rId10" Type="http://schemas.openxmlformats.org/officeDocument/2006/relationships/theme" Target="theme/theme1.xml"/><Relationship Id="rId4" Type="http://schemas.openxmlformats.org/officeDocument/2006/relationships/font" Target="fonts/font1.fntdata"/><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27.07.2026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1</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7/27/26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jpe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2014328"/>
            <a:chOff x="0" y="0"/>
            <a:chExt cx="24384000" cy="2685771"/>
          </a:xfrm>
        </p:grpSpPr>
        <p:sp>
          <p:nvSpPr>
            <p:cNvPr id="3" name="Freeform 3"/>
            <p:cNvSpPr/>
            <p:nvPr/>
          </p:nvSpPr>
          <p:spPr>
            <a:xfrm>
              <a:off x="0" y="0"/>
              <a:ext cx="24384000" cy="2685796"/>
            </a:xfrm>
            <a:custGeom>
              <a:avLst/>
              <a:gdLst/>
              <a:ahLst/>
              <a:cxnLst/>
              <a:rect l="l" t="t" r="r" b="b"/>
              <a:pathLst>
                <a:path w="24384000" h="2685796">
                  <a:moveTo>
                    <a:pt x="0" y="0"/>
                  </a:moveTo>
                  <a:lnTo>
                    <a:pt x="24384000" y="0"/>
                  </a:lnTo>
                  <a:lnTo>
                    <a:pt x="24384000" y="2685796"/>
                  </a:lnTo>
                  <a:lnTo>
                    <a:pt x="0" y="2685796"/>
                  </a:lnTo>
                  <a:close/>
                </a:path>
              </a:pathLst>
            </a:custGeom>
            <a:solidFill>
              <a:srgbClr val="004AAD"/>
            </a:solidFill>
          </p:spPr>
          <p:txBody>
            <a:bodyPr/>
            <a:lstStyle/>
            <a:p>
              <a:endParaRPr lang="en-US"/>
            </a:p>
          </p:txBody>
        </p:sp>
      </p:grpSp>
      <p:grpSp>
        <p:nvGrpSpPr>
          <p:cNvPr id="4" name="Group 4"/>
          <p:cNvGrpSpPr/>
          <p:nvPr/>
        </p:nvGrpSpPr>
        <p:grpSpPr>
          <a:xfrm>
            <a:off x="102246" y="314373"/>
            <a:ext cx="1205532" cy="1205532"/>
            <a:chOff x="0" y="0"/>
            <a:chExt cx="1017765" cy="1017765"/>
          </a:xfrm>
        </p:grpSpPr>
        <p:sp>
          <p:nvSpPr>
            <p:cNvPr id="5" name="Freeform 5"/>
            <p:cNvSpPr/>
            <p:nvPr/>
          </p:nvSpPr>
          <p:spPr>
            <a:xfrm>
              <a:off x="0" y="0"/>
              <a:ext cx="1017778" cy="1017778"/>
            </a:xfrm>
            <a:custGeom>
              <a:avLst/>
              <a:gdLst/>
              <a:ahLst/>
              <a:cxnLst/>
              <a:rect l="l" t="t" r="r" b="b"/>
              <a:pathLst>
                <a:path w="1017778" h="1017778">
                  <a:moveTo>
                    <a:pt x="0" y="0"/>
                  </a:moveTo>
                  <a:lnTo>
                    <a:pt x="1017778" y="0"/>
                  </a:lnTo>
                  <a:lnTo>
                    <a:pt x="1017778" y="1017778"/>
                  </a:lnTo>
                  <a:lnTo>
                    <a:pt x="0" y="1017778"/>
                  </a:lnTo>
                  <a:lnTo>
                    <a:pt x="0" y="0"/>
                  </a:lnTo>
                  <a:close/>
                </a:path>
              </a:pathLst>
            </a:custGeom>
            <a:blipFill>
              <a:blip r:embed="rId3"/>
              <a:stretch>
                <a:fillRect l="-578" r="-578"/>
              </a:stretch>
            </a:blipFill>
          </p:spPr>
          <p:txBody>
            <a:bodyPr/>
            <a:lstStyle/>
            <a:p>
              <a:endParaRPr lang="en-US"/>
            </a:p>
          </p:txBody>
        </p:sp>
      </p:grpSp>
      <p:grpSp>
        <p:nvGrpSpPr>
          <p:cNvPr id="6" name="Group 6"/>
          <p:cNvGrpSpPr/>
          <p:nvPr/>
        </p:nvGrpSpPr>
        <p:grpSpPr>
          <a:xfrm>
            <a:off x="1510751" y="185528"/>
            <a:ext cx="16459200" cy="240134"/>
            <a:chOff x="0" y="0"/>
            <a:chExt cx="21945600" cy="320179"/>
          </a:xfrm>
        </p:grpSpPr>
        <p:sp>
          <p:nvSpPr>
            <p:cNvPr id="7" name="Freeform 7"/>
            <p:cNvSpPr/>
            <p:nvPr/>
          </p:nvSpPr>
          <p:spPr>
            <a:xfrm>
              <a:off x="0" y="0"/>
              <a:ext cx="21945600" cy="320182"/>
            </a:xfrm>
            <a:custGeom>
              <a:avLst/>
              <a:gdLst/>
              <a:ahLst/>
              <a:cxnLst/>
              <a:rect l="l" t="t" r="r" b="b"/>
              <a:pathLst>
                <a:path w="21945600" h="320182">
                  <a:moveTo>
                    <a:pt x="0" y="0"/>
                  </a:moveTo>
                  <a:lnTo>
                    <a:pt x="21945600" y="0"/>
                  </a:lnTo>
                  <a:lnTo>
                    <a:pt x="21945600" y="320182"/>
                  </a:lnTo>
                  <a:lnTo>
                    <a:pt x="0" y="320182"/>
                  </a:lnTo>
                  <a:close/>
                </a:path>
              </a:pathLst>
            </a:custGeom>
            <a:blipFill>
              <a:blip r:embed="rId4">
                <a:alphaModFix amt="0"/>
              </a:blip>
              <a:stretch>
                <a:fillRect t="-1296893" b="-1274153"/>
              </a:stretch>
            </a:blipFill>
          </p:spPr>
          <p:txBody>
            <a:bodyPr/>
            <a:lstStyle/>
            <a:p>
              <a:endParaRPr lang="en-US"/>
            </a:p>
          </p:txBody>
        </p:sp>
        <p:sp>
          <p:nvSpPr>
            <p:cNvPr id="8" name="TextBox 8"/>
            <p:cNvSpPr txBox="1"/>
            <p:nvPr/>
          </p:nvSpPr>
          <p:spPr>
            <a:xfrm>
              <a:off x="0" y="-19050"/>
              <a:ext cx="21945600" cy="339229"/>
            </a:xfrm>
            <a:prstGeom prst="rect">
              <a:avLst/>
            </a:prstGeom>
          </p:spPr>
          <p:txBody>
            <a:bodyPr lIns="0" tIns="0" rIns="0" bIns="0" rtlCol="0" anchor="ctr"/>
            <a:lstStyle/>
            <a:p>
              <a:pPr algn="just">
                <a:lnSpc>
                  <a:spcPts val="1439"/>
                </a:lnSpc>
              </a:pPr>
              <a:r>
                <a:rPr lang="en-US" sz="1200" spc="104">
                  <a:solidFill>
                    <a:srgbClr val="DCEAF7"/>
                  </a:solidFill>
                  <a:latin typeface="Calibri (MS)"/>
                  <a:ea typeface="Calibri (MS)"/>
                  <a:cs typeface="Calibri (MS)"/>
                  <a:sym typeface="Calibri (MS)"/>
                </a:rPr>
                <a:t>UNIVERSITY OF WALES TRINITY SAINT DAVID   •   COMPONENT 2: POSTER   •   SUBMISSION DATE 28 JULY 2026</a:t>
              </a:r>
            </a:p>
          </p:txBody>
        </p:sp>
      </p:grpSp>
      <p:grpSp>
        <p:nvGrpSpPr>
          <p:cNvPr id="9" name="Group 9"/>
          <p:cNvGrpSpPr/>
          <p:nvPr/>
        </p:nvGrpSpPr>
        <p:grpSpPr>
          <a:xfrm>
            <a:off x="1537259" y="117994"/>
            <a:ext cx="16459200" cy="1778341"/>
            <a:chOff x="0" y="0"/>
            <a:chExt cx="21945600" cy="2371121"/>
          </a:xfrm>
        </p:grpSpPr>
        <p:sp>
          <p:nvSpPr>
            <p:cNvPr id="10" name="Freeform 10"/>
            <p:cNvSpPr/>
            <p:nvPr/>
          </p:nvSpPr>
          <p:spPr>
            <a:xfrm>
              <a:off x="0" y="0"/>
              <a:ext cx="21945600" cy="2371121"/>
            </a:xfrm>
            <a:custGeom>
              <a:avLst/>
              <a:gdLst/>
              <a:ahLst/>
              <a:cxnLst/>
              <a:rect l="l" t="t" r="r" b="b"/>
              <a:pathLst>
                <a:path w="21945600" h="2371121">
                  <a:moveTo>
                    <a:pt x="0" y="0"/>
                  </a:moveTo>
                  <a:lnTo>
                    <a:pt x="21945600" y="0"/>
                  </a:lnTo>
                  <a:lnTo>
                    <a:pt x="21945600" y="2371121"/>
                  </a:lnTo>
                  <a:lnTo>
                    <a:pt x="0" y="2371121"/>
                  </a:lnTo>
                  <a:close/>
                </a:path>
              </a:pathLst>
            </a:custGeom>
            <a:blipFill>
              <a:blip r:embed="rId4">
                <a:alphaModFix amt="0"/>
              </a:blip>
              <a:stretch>
                <a:fillRect t="-163201" b="-97480"/>
              </a:stretch>
            </a:blipFill>
          </p:spPr>
          <p:txBody>
            <a:bodyPr/>
            <a:lstStyle/>
            <a:p>
              <a:endParaRPr lang="en-US"/>
            </a:p>
          </p:txBody>
        </p:sp>
        <p:sp>
          <p:nvSpPr>
            <p:cNvPr id="11" name="TextBox 11"/>
            <p:cNvSpPr txBox="1"/>
            <p:nvPr/>
          </p:nvSpPr>
          <p:spPr>
            <a:xfrm>
              <a:off x="0" y="-9525"/>
              <a:ext cx="21945600" cy="2380646"/>
            </a:xfrm>
            <a:prstGeom prst="rect">
              <a:avLst/>
            </a:prstGeom>
          </p:spPr>
          <p:txBody>
            <a:bodyPr lIns="0" tIns="0" rIns="0" bIns="0" rtlCol="0" anchor="ctr"/>
            <a:lstStyle/>
            <a:p>
              <a:pPr algn="just">
                <a:lnSpc>
                  <a:spcPts val="2921"/>
                </a:lnSpc>
              </a:pPr>
              <a:r>
                <a:rPr lang="en-US" sz="2434" b="1">
                  <a:solidFill>
                    <a:srgbClr val="FFFFFF"/>
                  </a:solidFill>
                  <a:latin typeface="Cambria Bold"/>
                  <a:ea typeface="Cambria Bold"/>
                  <a:cs typeface="Cambria Bold"/>
                  <a:sym typeface="Cambria Bold"/>
                </a:rPr>
                <a:t>Nourish Together</a:t>
              </a:r>
            </a:p>
          </p:txBody>
        </p:sp>
      </p:grpSp>
      <p:grpSp>
        <p:nvGrpSpPr>
          <p:cNvPr id="12" name="Group 12"/>
          <p:cNvGrpSpPr/>
          <p:nvPr/>
        </p:nvGrpSpPr>
        <p:grpSpPr>
          <a:xfrm>
            <a:off x="1510751" y="425662"/>
            <a:ext cx="16459200" cy="397565"/>
            <a:chOff x="0" y="0"/>
            <a:chExt cx="21945600" cy="530087"/>
          </a:xfrm>
        </p:grpSpPr>
        <p:sp>
          <p:nvSpPr>
            <p:cNvPr id="13" name="Freeform 13"/>
            <p:cNvSpPr/>
            <p:nvPr/>
          </p:nvSpPr>
          <p:spPr>
            <a:xfrm>
              <a:off x="0" y="0"/>
              <a:ext cx="21945600" cy="530089"/>
            </a:xfrm>
            <a:custGeom>
              <a:avLst/>
              <a:gdLst/>
              <a:ahLst/>
              <a:cxnLst/>
              <a:rect l="l" t="t" r="r" b="b"/>
              <a:pathLst>
                <a:path w="21945600" h="530089">
                  <a:moveTo>
                    <a:pt x="0" y="0"/>
                  </a:moveTo>
                  <a:lnTo>
                    <a:pt x="21945600" y="0"/>
                  </a:lnTo>
                  <a:lnTo>
                    <a:pt x="21945600" y="530089"/>
                  </a:lnTo>
                  <a:lnTo>
                    <a:pt x="0" y="530089"/>
                  </a:lnTo>
                  <a:close/>
                </a:path>
              </a:pathLst>
            </a:custGeom>
            <a:blipFill>
              <a:blip r:embed="rId4">
                <a:alphaModFix amt="0"/>
              </a:blip>
              <a:stretch>
                <a:fillRect t="-756678" b="-756677"/>
              </a:stretch>
            </a:blipFill>
          </p:spPr>
          <p:txBody>
            <a:bodyPr/>
            <a:lstStyle/>
            <a:p>
              <a:endParaRPr lang="en-US"/>
            </a:p>
          </p:txBody>
        </p:sp>
        <p:sp>
          <p:nvSpPr>
            <p:cNvPr id="14" name="TextBox 14"/>
            <p:cNvSpPr txBox="1"/>
            <p:nvPr/>
          </p:nvSpPr>
          <p:spPr>
            <a:xfrm>
              <a:off x="0" y="-19050"/>
              <a:ext cx="21945600" cy="549137"/>
            </a:xfrm>
            <a:prstGeom prst="rect">
              <a:avLst/>
            </a:prstGeom>
          </p:spPr>
          <p:txBody>
            <a:bodyPr lIns="0" tIns="0" rIns="0" bIns="0" rtlCol="0" anchor="ctr"/>
            <a:lstStyle/>
            <a:p>
              <a:pPr algn="just">
                <a:lnSpc>
                  <a:spcPts val="1439"/>
                </a:lnSpc>
              </a:pPr>
              <a:r>
                <a:rPr lang="en-US" sz="1200" i="1">
                  <a:solidFill>
                    <a:srgbClr val="DCEAF7"/>
                  </a:solidFill>
                  <a:latin typeface="Calibri (MS) Italics"/>
                  <a:ea typeface="Calibri (MS) Italics"/>
                  <a:cs typeface="Calibri (MS) Italics"/>
                  <a:sym typeface="Calibri (MS) Italics"/>
                </a:rPr>
                <a:t>A Culturally Tailored Digital Health Promotion Intervention for Type 2 Diabetes Prevention in UK Adults</a:t>
              </a:r>
            </a:p>
          </p:txBody>
        </p:sp>
      </p:grpSp>
      <p:grpSp>
        <p:nvGrpSpPr>
          <p:cNvPr id="15" name="Group 15"/>
          <p:cNvGrpSpPr/>
          <p:nvPr/>
        </p:nvGrpSpPr>
        <p:grpSpPr>
          <a:xfrm>
            <a:off x="244269" y="2196179"/>
            <a:ext cx="2778719" cy="3596816"/>
            <a:chOff x="0" y="0"/>
            <a:chExt cx="2651977" cy="3432759"/>
          </a:xfrm>
        </p:grpSpPr>
        <p:sp>
          <p:nvSpPr>
            <p:cNvPr id="16" name="Freeform 16"/>
            <p:cNvSpPr/>
            <p:nvPr/>
          </p:nvSpPr>
          <p:spPr>
            <a:xfrm>
              <a:off x="0" y="0"/>
              <a:ext cx="2651989" cy="3432683"/>
            </a:xfrm>
            <a:custGeom>
              <a:avLst/>
              <a:gdLst/>
              <a:ahLst/>
              <a:cxnLst/>
              <a:rect l="l" t="t" r="r" b="b"/>
              <a:pathLst>
                <a:path w="2651989" h="3432683">
                  <a:moveTo>
                    <a:pt x="0" y="70866"/>
                  </a:moveTo>
                  <a:cubicBezTo>
                    <a:pt x="0" y="31750"/>
                    <a:pt x="22419" y="0"/>
                    <a:pt x="50039" y="0"/>
                  </a:cubicBezTo>
                  <a:lnTo>
                    <a:pt x="2601947" y="0"/>
                  </a:lnTo>
                  <a:cubicBezTo>
                    <a:pt x="2629567" y="0"/>
                    <a:pt x="2651989" y="31750"/>
                    <a:pt x="2651989" y="70866"/>
                  </a:cubicBezTo>
                  <a:lnTo>
                    <a:pt x="2651989" y="3361817"/>
                  </a:lnTo>
                  <a:cubicBezTo>
                    <a:pt x="2651989" y="3400933"/>
                    <a:pt x="2629567" y="3432683"/>
                    <a:pt x="2601947" y="3432683"/>
                  </a:cubicBezTo>
                  <a:lnTo>
                    <a:pt x="50039" y="3432683"/>
                  </a:lnTo>
                  <a:cubicBezTo>
                    <a:pt x="22419" y="3432810"/>
                    <a:pt x="0" y="3401060"/>
                    <a:pt x="0" y="3361817"/>
                  </a:cubicBezTo>
                  <a:close/>
                </a:path>
              </a:pathLst>
            </a:custGeom>
            <a:solidFill>
              <a:srgbClr val="FFFFFF"/>
            </a:solidFill>
            <a:ln w="7362" cap="sq">
              <a:solidFill>
                <a:srgbClr val="DDDDDD"/>
              </a:solidFill>
              <a:prstDash val="solid"/>
              <a:miter/>
            </a:ln>
          </p:spPr>
          <p:txBody>
            <a:bodyPr/>
            <a:lstStyle/>
            <a:p>
              <a:endParaRPr lang="en-US"/>
            </a:p>
          </p:txBody>
        </p:sp>
      </p:grpSp>
      <p:grpSp>
        <p:nvGrpSpPr>
          <p:cNvPr id="17" name="Group 17"/>
          <p:cNvGrpSpPr/>
          <p:nvPr/>
        </p:nvGrpSpPr>
        <p:grpSpPr>
          <a:xfrm>
            <a:off x="397564" y="2305879"/>
            <a:ext cx="265043" cy="265043"/>
            <a:chOff x="0" y="0"/>
            <a:chExt cx="353390" cy="353390"/>
          </a:xfrm>
        </p:grpSpPr>
        <p:sp>
          <p:nvSpPr>
            <p:cNvPr id="18" name="Freeform 18"/>
            <p:cNvSpPr/>
            <p:nvPr/>
          </p:nvSpPr>
          <p:spPr>
            <a:xfrm>
              <a:off x="0" y="0"/>
              <a:ext cx="353441" cy="353441"/>
            </a:xfrm>
            <a:custGeom>
              <a:avLst/>
              <a:gdLst/>
              <a:ahLst/>
              <a:cxnLst/>
              <a:rect l="l" t="t" r="r" b="b"/>
              <a:pathLst>
                <a:path w="353441" h="353441">
                  <a:moveTo>
                    <a:pt x="0" y="176657"/>
                  </a:moveTo>
                  <a:cubicBezTo>
                    <a:pt x="0" y="79121"/>
                    <a:pt x="79121" y="0"/>
                    <a:pt x="176657" y="0"/>
                  </a:cubicBezTo>
                  <a:cubicBezTo>
                    <a:pt x="274193" y="0"/>
                    <a:pt x="353441" y="79121"/>
                    <a:pt x="353441" y="176657"/>
                  </a:cubicBezTo>
                  <a:cubicBezTo>
                    <a:pt x="353441" y="274193"/>
                    <a:pt x="274320" y="353441"/>
                    <a:pt x="176657" y="353441"/>
                  </a:cubicBezTo>
                  <a:cubicBezTo>
                    <a:pt x="78994" y="353441"/>
                    <a:pt x="0" y="274320"/>
                    <a:pt x="0" y="176657"/>
                  </a:cubicBezTo>
                  <a:close/>
                </a:path>
              </a:pathLst>
            </a:custGeom>
            <a:solidFill>
              <a:srgbClr val="4A90C4"/>
            </a:solidFill>
          </p:spPr>
          <p:txBody>
            <a:bodyPr/>
            <a:lstStyle/>
            <a:p>
              <a:endParaRPr lang="en-US"/>
            </a:p>
          </p:txBody>
        </p:sp>
      </p:grpSp>
      <p:grpSp>
        <p:nvGrpSpPr>
          <p:cNvPr id="19" name="Group 19"/>
          <p:cNvGrpSpPr/>
          <p:nvPr/>
        </p:nvGrpSpPr>
        <p:grpSpPr>
          <a:xfrm>
            <a:off x="531409" y="2317803"/>
            <a:ext cx="265043" cy="265043"/>
            <a:chOff x="0" y="0"/>
            <a:chExt cx="353390" cy="353391"/>
          </a:xfrm>
        </p:grpSpPr>
        <p:sp>
          <p:nvSpPr>
            <p:cNvPr id="20" name="Freeform 20"/>
            <p:cNvSpPr/>
            <p:nvPr/>
          </p:nvSpPr>
          <p:spPr>
            <a:xfrm>
              <a:off x="0" y="0"/>
              <a:ext cx="353391" cy="353392"/>
            </a:xfrm>
            <a:custGeom>
              <a:avLst/>
              <a:gdLst/>
              <a:ahLst/>
              <a:cxnLst/>
              <a:rect l="l" t="t" r="r" b="b"/>
              <a:pathLst>
                <a:path w="353391" h="353392">
                  <a:moveTo>
                    <a:pt x="0" y="0"/>
                  </a:moveTo>
                  <a:lnTo>
                    <a:pt x="353391" y="0"/>
                  </a:lnTo>
                  <a:lnTo>
                    <a:pt x="353391" y="353392"/>
                  </a:lnTo>
                  <a:lnTo>
                    <a:pt x="0" y="353392"/>
                  </a:lnTo>
                  <a:close/>
                </a:path>
              </a:pathLst>
            </a:custGeom>
            <a:blipFill>
              <a:blip r:embed="rId4">
                <a:alphaModFix amt="0"/>
              </a:blip>
              <a:stretch>
                <a:fillRect l="-78303" r="-78303"/>
              </a:stretch>
            </a:blipFill>
          </p:spPr>
          <p:txBody>
            <a:bodyPr/>
            <a:lstStyle/>
            <a:p>
              <a:endParaRPr lang="en-US"/>
            </a:p>
          </p:txBody>
        </p:sp>
        <p:sp>
          <p:nvSpPr>
            <p:cNvPr id="21" name="TextBox 21"/>
            <p:cNvSpPr txBox="1"/>
            <p:nvPr/>
          </p:nvSpPr>
          <p:spPr>
            <a:xfrm>
              <a:off x="0" y="-19050"/>
              <a:ext cx="353390" cy="372441"/>
            </a:xfrm>
            <a:prstGeom prst="rect">
              <a:avLst/>
            </a:prstGeom>
          </p:spPr>
          <p:txBody>
            <a:bodyPr lIns="0" tIns="0" rIns="0" bIns="0" rtlCol="0" anchor="ctr"/>
            <a:lstStyle/>
            <a:p>
              <a:pPr algn="just">
                <a:lnSpc>
                  <a:spcPts val="1182"/>
                </a:lnSpc>
              </a:pPr>
              <a:r>
                <a:rPr lang="en-US" sz="985" b="1">
                  <a:solidFill>
                    <a:srgbClr val="FFFFFF"/>
                  </a:solidFill>
                  <a:latin typeface="Calibri (MS) Bold"/>
                  <a:ea typeface="Calibri (MS) Bold"/>
                  <a:cs typeface="Calibri (MS) Bold"/>
                  <a:sym typeface="Calibri (MS) Bold"/>
                </a:rPr>
                <a:t>1</a:t>
              </a:r>
            </a:p>
          </p:txBody>
        </p:sp>
      </p:grpSp>
      <p:grpSp>
        <p:nvGrpSpPr>
          <p:cNvPr id="22" name="Group 22"/>
          <p:cNvGrpSpPr/>
          <p:nvPr/>
        </p:nvGrpSpPr>
        <p:grpSpPr>
          <a:xfrm>
            <a:off x="705012" y="2090070"/>
            <a:ext cx="2279371" cy="716176"/>
            <a:chOff x="0" y="0"/>
            <a:chExt cx="3039161" cy="954901"/>
          </a:xfrm>
        </p:grpSpPr>
        <p:sp>
          <p:nvSpPr>
            <p:cNvPr id="23" name="Freeform 23"/>
            <p:cNvSpPr/>
            <p:nvPr/>
          </p:nvSpPr>
          <p:spPr>
            <a:xfrm>
              <a:off x="0" y="0"/>
              <a:ext cx="3039165" cy="954902"/>
            </a:xfrm>
            <a:custGeom>
              <a:avLst/>
              <a:gdLst/>
              <a:ahLst/>
              <a:cxnLst/>
              <a:rect l="l" t="t" r="r" b="b"/>
              <a:pathLst>
                <a:path w="3039165" h="954902">
                  <a:moveTo>
                    <a:pt x="0" y="0"/>
                  </a:moveTo>
                  <a:lnTo>
                    <a:pt x="3039165" y="0"/>
                  </a:lnTo>
                  <a:lnTo>
                    <a:pt x="3039165" y="954902"/>
                  </a:lnTo>
                  <a:lnTo>
                    <a:pt x="0" y="954902"/>
                  </a:lnTo>
                  <a:close/>
                </a:path>
              </a:pathLst>
            </a:custGeom>
            <a:blipFill>
              <a:blip r:embed="rId4">
                <a:alphaModFix amt="0"/>
              </a:blip>
              <a:stretch>
                <a:fillRect t="-43510" b="19481"/>
              </a:stretch>
            </a:blipFill>
          </p:spPr>
          <p:txBody>
            <a:bodyPr/>
            <a:lstStyle/>
            <a:p>
              <a:endParaRPr lang="en-US"/>
            </a:p>
          </p:txBody>
        </p:sp>
        <p:sp>
          <p:nvSpPr>
            <p:cNvPr id="24" name="TextBox 24"/>
            <p:cNvSpPr txBox="1"/>
            <p:nvPr/>
          </p:nvSpPr>
          <p:spPr>
            <a:xfrm>
              <a:off x="0" y="0"/>
              <a:ext cx="3039161" cy="954901"/>
            </a:xfrm>
            <a:prstGeom prst="rect">
              <a:avLst/>
            </a:prstGeom>
          </p:spPr>
          <p:txBody>
            <a:bodyPr lIns="0" tIns="0" rIns="0" bIns="0" rtlCol="0" anchor="ctr"/>
            <a:lstStyle/>
            <a:p>
              <a:pPr algn="just">
                <a:lnSpc>
                  <a:spcPts val="1182"/>
                </a:lnSpc>
              </a:pPr>
              <a:r>
                <a:rPr lang="en-US" sz="985" b="1">
                  <a:solidFill>
                    <a:srgbClr val="1B3B6F"/>
                  </a:solidFill>
                  <a:latin typeface="Cambria Bold"/>
                  <a:ea typeface="Cambria Bold"/>
                  <a:cs typeface="Cambria Bold"/>
                  <a:sym typeface="Cambria Bold"/>
                </a:rPr>
                <a:t>Background</a:t>
              </a:r>
            </a:p>
          </p:txBody>
        </p:sp>
      </p:grpSp>
      <p:grpSp>
        <p:nvGrpSpPr>
          <p:cNvPr id="25" name="Group 25"/>
          <p:cNvGrpSpPr/>
          <p:nvPr/>
        </p:nvGrpSpPr>
        <p:grpSpPr>
          <a:xfrm>
            <a:off x="183336" y="5773823"/>
            <a:ext cx="2839651" cy="910836"/>
            <a:chOff x="0" y="0"/>
            <a:chExt cx="3786202" cy="1214448"/>
          </a:xfrm>
        </p:grpSpPr>
        <p:grpSp>
          <p:nvGrpSpPr>
            <p:cNvPr id="26" name="Group 26"/>
            <p:cNvGrpSpPr/>
            <p:nvPr/>
          </p:nvGrpSpPr>
          <p:grpSpPr>
            <a:xfrm>
              <a:off x="0" y="0"/>
              <a:ext cx="1803810" cy="1214448"/>
              <a:chOff x="0" y="0"/>
              <a:chExt cx="1784629" cy="1201534"/>
            </a:xfrm>
          </p:grpSpPr>
          <p:sp>
            <p:nvSpPr>
              <p:cNvPr id="27" name="Freeform 27"/>
              <p:cNvSpPr/>
              <p:nvPr/>
            </p:nvSpPr>
            <p:spPr>
              <a:xfrm>
                <a:off x="0" y="0"/>
                <a:ext cx="1784604" cy="1201420"/>
              </a:xfrm>
              <a:custGeom>
                <a:avLst/>
                <a:gdLst/>
                <a:ahLst/>
                <a:cxnLst/>
                <a:rect l="l" t="t" r="r" b="b"/>
                <a:pathLst>
                  <a:path w="1784604" h="1201420">
                    <a:moveTo>
                      <a:pt x="0" y="56515"/>
                    </a:moveTo>
                    <a:cubicBezTo>
                      <a:pt x="0" y="25273"/>
                      <a:pt x="25273" y="0"/>
                      <a:pt x="56515" y="0"/>
                    </a:cubicBezTo>
                    <a:lnTo>
                      <a:pt x="1728089" y="0"/>
                    </a:lnTo>
                    <a:cubicBezTo>
                      <a:pt x="1759331" y="0"/>
                      <a:pt x="1784604" y="25273"/>
                      <a:pt x="1784604" y="56515"/>
                    </a:cubicBezTo>
                    <a:lnTo>
                      <a:pt x="1784604" y="1144905"/>
                    </a:lnTo>
                    <a:cubicBezTo>
                      <a:pt x="1784604" y="1176147"/>
                      <a:pt x="1759331" y="1201420"/>
                      <a:pt x="1728089" y="1201420"/>
                    </a:cubicBezTo>
                    <a:lnTo>
                      <a:pt x="56515" y="1201420"/>
                    </a:lnTo>
                    <a:cubicBezTo>
                      <a:pt x="25273" y="1201547"/>
                      <a:pt x="0" y="1176274"/>
                      <a:pt x="0" y="1145032"/>
                    </a:cubicBezTo>
                    <a:close/>
                  </a:path>
                </a:pathLst>
              </a:custGeom>
              <a:solidFill>
                <a:srgbClr val="DCEAF7"/>
              </a:solidFill>
            </p:spPr>
            <p:txBody>
              <a:bodyPr/>
              <a:lstStyle/>
              <a:p>
                <a:endParaRPr lang="en-US"/>
              </a:p>
            </p:txBody>
          </p:sp>
        </p:grpSp>
        <p:grpSp>
          <p:nvGrpSpPr>
            <p:cNvPr id="28" name="Group 28"/>
            <p:cNvGrpSpPr/>
            <p:nvPr/>
          </p:nvGrpSpPr>
          <p:grpSpPr>
            <a:xfrm>
              <a:off x="0" y="71435"/>
              <a:ext cx="1803810" cy="667947"/>
              <a:chOff x="0" y="0"/>
              <a:chExt cx="1784629" cy="660844"/>
            </a:xfrm>
          </p:grpSpPr>
          <p:sp>
            <p:nvSpPr>
              <p:cNvPr id="29" name="Freeform 29"/>
              <p:cNvSpPr/>
              <p:nvPr/>
            </p:nvSpPr>
            <p:spPr>
              <a:xfrm>
                <a:off x="0" y="0"/>
                <a:ext cx="1784626" cy="660842"/>
              </a:xfrm>
              <a:custGeom>
                <a:avLst/>
                <a:gdLst/>
                <a:ahLst/>
                <a:cxnLst/>
                <a:rect l="l" t="t" r="r" b="b"/>
                <a:pathLst>
                  <a:path w="1784626" h="660842">
                    <a:moveTo>
                      <a:pt x="0" y="0"/>
                    </a:moveTo>
                    <a:lnTo>
                      <a:pt x="1784626" y="0"/>
                    </a:lnTo>
                    <a:lnTo>
                      <a:pt x="1784626" y="660842"/>
                    </a:lnTo>
                    <a:lnTo>
                      <a:pt x="0" y="660842"/>
                    </a:lnTo>
                    <a:close/>
                  </a:path>
                </a:pathLst>
              </a:custGeom>
              <a:blipFill>
                <a:blip r:embed="rId4">
                  <a:alphaModFix amt="0"/>
                </a:blip>
                <a:stretch>
                  <a:fillRect t="-2619" b="-2620"/>
                </a:stretch>
              </a:blipFill>
            </p:spPr>
            <p:txBody>
              <a:bodyPr/>
              <a:lstStyle/>
              <a:p>
                <a:endParaRPr lang="en-US"/>
              </a:p>
            </p:txBody>
          </p:sp>
          <p:sp>
            <p:nvSpPr>
              <p:cNvPr id="30" name="TextBox 30"/>
              <p:cNvSpPr txBox="1"/>
              <p:nvPr/>
            </p:nvSpPr>
            <p:spPr>
              <a:xfrm>
                <a:off x="0" y="-9525"/>
                <a:ext cx="1784629" cy="670369"/>
              </a:xfrm>
              <a:prstGeom prst="rect">
                <a:avLst/>
              </a:prstGeom>
            </p:spPr>
            <p:txBody>
              <a:bodyPr lIns="0" tIns="0" rIns="0" bIns="0" rtlCol="0" anchor="ctr"/>
              <a:lstStyle/>
              <a:p>
                <a:pPr algn="ctr">
                  <a:lnSpc>
                    <a:spcPts val="2365"/>
                  </a:lnSpc>
                </a:pPr>
                <a:r>
                  <a:rPr lang="en-US" sz="1971" b="1">
                    <a:solidFill>
                      <a:srgbClr val="1B3B6F"/>
                    </a:solidFill>
                    <a:latin typeface="Cambria Bold"/>
                    <a:ea typeface="Cambria Bold"/>
                    <a:cs typeface="Cambria Bold"/>
                    <a:sym typeface="Cambria Bold"/>
                  </a:rPr>
                  <a:t>12M+</a:t>
                </a:r>
              </a:p>
            </p:txBody>
          </p:sp>
        </p:grpSp>
        <p:grpSp>
          <p:nvGrpSpPr>
            <p:cNvPr id="31" name="Group 31"/>
            <p:cNvGrpSpPr/>
            <p:nvPr/>
          </p:nvGrpSpPr>
          <p:grpSpPr>
            <a:xfrm>
              <a:off x="128583" y="704377"/>
              <a:ext cx="1546631" cy="485772"/>
              <a:chOff x="0" y="0"/>
              <a:chExt cx="1530185" cy="480606"/>
            </a:xfrm>
          </p:grpSpPr>
          <p:sp>
            <p:nvSpPr>
              <p:cNvPr id="32" name="Freeform 32"/>
              <p:cNvSpPr/>
              <p:nvPr/>
            </p:nvSpPr>
            <p:spPr>
              <a:xfrm>
                <a:off x="0" y="0"/>
                <a:ext cx="1530184" cy="480612"/>
              </a:xfrm>
              <a:custGeom>
                <a:avLst/>
                <a:gdLst/>
                <a:ahLst/>
                <a:cxnLst/>
                <a:rect l="l" t="t" r="r" b="b"/>
                <a:pathLst>
                  <a:path w="1530184" h="480612">
                    <a:moveTo>
                      <a:pt x="0" y="0"/>
                    </a:moveTo>
                    <a:lnTo>
                      <a:pt x="1530184" y="0"/>
                    </a:lnTo>
                    <a:lnTo>
                      <a:pt x="1530184" y="480612"/>
                    </a:lnTo>
                    <a:lnTo>
                      <a:pt x="0" y="480612"/>
                    </a:lnTo>
                    <a:close/>
                  </a:path>
                </a:pathLst>
              </a:custGeom>
              <a:blipFill>
                <a:blip r:embed="rId4">
                  <a:alphaModFix amt="0"/>
                </a:blip>
                <a:stretch>
                  <a:fillRect t="-12037" b="-12036"/>
                </a:stretch>
              </a:blipFill>
            </p:spPr>
            <p:txBody>
              <a:bodyPr/>
              <a:lstStyle/>
              <a:p>
                <a:endParaRPr lang="en-US"/>
              </a:p>
            </p:txBody>
          </p:sp>
          <p:sp>
            <p:nvSpPr>
              <p:cNvPr id="33" name="TextBox 33"/>
              <p:cNvSpPr txBox="1"/>
              <p:nvPr/>
            </p:nvSpPr>
            <p:spPr>
              <a:xfrm>
                <a:off x="0" y="-19050"/>
                <a:ext cx="1530185" cy="499656"/>
              </a:xfrm>
              <a:prstGeom prst="rect">
                <a:avLst/>
              </a:prstGeom>
            </p:spPr>
            <p:txBody>
              <a:bodyPr lIns="0" tIns="0" rIns="0" bIns="0" rtlCol="0" anchor="ctr"/>
              <a:lstStyle/>
              <a:p>
                <a:pPr algn="ctr">
                  <a:lnSpc>
                    <a:spcPts val="765"/>
                  </a:lnSpc>
                </a:pPr>
                <a:r>
                  <a:rPr lang="en-US" sz="637">
                    <a:solidFill>
                      <a:srgbClr val="2B2B2B"/>
                    </a:solidFill>
                    <a:latin typeface="Calibri (MS)"/>
                    <a:ea typeface="Calibri (MS)"/>
                    <a:cs typeface="Calibri (MS)"/>
                    <a:sym typeface="Calibri (MS)"/>
                  </a:rPr>
                  <a:t>UK adults living with diabetes or prediabetes</a:t>
                </a:r>
              </a:p>
            </p:txBody>
          </p:sp>
        </p:grpSp>
        <p:grpSp>
          <p:nvGrpSpPr>
            <p:cNvPr id="34" name="Group 34"/>
            <p:cNvGrpSpPr/>
            <p:nvPr/>
          </p:nvGrpSpPr>
          <p:grpSpPr>
            <a:xfrm>
              <a:off x="1982392" y="0"/>
              <a:ext cx="1803810" cy="1214448"/>
              <a:chOff x="0" y="0"/>
              <a:chExt cx="1784629" cy="1201534"/>
            </a:xfrm>
          </p:grpSpPr>
          <p:sp>
            <p:nvSpPr>
              <p:cNvPr id="35" name="Freeform 35"/>
              <p:cNvSpPr/>
              <p:nvPr/>
            </p:nvSpPr>
            <p:spPr>
              <a:xfrm>
                <a:off x="0" y="0"/>
                <a:ext cx="1784604" cy="1201420"/>
              </a:xfrm>
              <a:custGeom>
                <a:avLst/>
                <a:gdLst/>
                <a:ahLst/>
                <a:cxnLst/>
                <a:rect l="l" t="t" r="r" b="b"/>
                <a:pathLst>
                  <a:path w="1784604" h="1201420">
                    <a:moveTo>
                      <a:pt x="0" y="56515"/>
                    </a:moveTo>
                    <a:cubicBezTo>
                      <a:pt x="0" y="25273"/>
                      <a:pt x="25273" y="0"/>
                      <a:pt x="56515" y="0"/>
                    </a:cubicBezTo>
                    <a:lnTo>
                      <a:pt x="1728089" y="0"/>
                    </a:lnTo>
                    <a:cubicBezTo>
                      <a:pt x="1759331" y="0"/>
                      <a:pt x="1784604" y="25273"/>
                      <a:pt x="1784604" y="56515"/>
                    </a:cubicBezTo>
                    <a:lnTo>
                      <a:pt x="1784604" y="1144905"/>
                    </a:lnTo>
                    <a:cubicBezTo>
                      <a:pt x="1784604" y="1176147"/>
                      <a:pt x="1759331" y="1201420"/>
                      <a:pt x="1728089" y="1201420"/>
                    </a:cubicBezTo>
                    <a:lnTo>
                      <a:pt x="56515" y="1201420"/>
                    </a:lnTo>
                    <a:cubicBezTo>
                      <a:pt x="25273" y="1201547"/>
                      <a:pt x="0" y="1176274"/>
                      <a:pt x="0" y="1145032"/>
                    </a:cubicBezTo>
                    <a:close/>
                  </a:path>
                </a:pathLst>
              </a:custGeom>
              <a:solidFill>
                <a:srgbClr val="DCEAF7"/>
              </a:solidFill>
            </p:spPr>
            <p:txBody>
              <a:bodyPr/>
              <a:lstStyle/>
              <a:p>
                <a:endParaRPr lang="en-US"/>
              </a:p>
            </p:txBody>
          </p:sp>
        </p:grpSp>
        <p:grpSp>
          <p:nvGrpSpPr>
            <p:cNvPr id="36" name="Group 36"/>
            <p:cNvGrpSpPr/>
            <p:nvPr/>
          </p:nvGrpSpPr>
          <p:grpSpPr>
            <a:xfrm>
              <a:off x="1982392" y="71435"/>
              <a:ext cx="1803810" cy="667947"/>
              <a:chOff x="0" y="0"/>
              <a:chExt cx="1784629" cy="660844"/>
            </a:xfrm>
          </p:grpSpPr>
          <p:sp>
            <p:nvSpPr>
              <p:cNvPr id="37" name="Freeform 37"/>
              <p:cNvSpPr/>
              <p:nvPr/>
            </p:nvSpPr>
            <p:spPr>
              <a:xfrm>
                <a:off x="0" y="0"/>
                <a:ext cx="1784626" cy="660842"/>
              </a:xfrm>
              <a:custGeom>
                <a:avLst/>
                <a:gdLst/>
                <a:ahLst/>
                <a:cxnLst/>
                <a:rect l="l" t="t" r="r" b="b"/>
                <a:pathLst>
                  <a:path w="1784626" h="660842">
                    <a:moveTo>
                      <a:pt x="0" y="0"/>
                    </a:moveTo>
                    <a:lnTo>
                      <a:pt x="1784626" y="0"/>
                    </a:lnTo>
                    <a:lnTo>
                      <a:pt x="1784626" y="660842"/>
                    </a:lnTo>
                    <a:lnTo>
                      <a:pt x="0" y="660842"/>
                    </a:lnTo>
                    <a:close/>
                  </a:path>
                </a:pathLst>
              </a:custGeom>
              <a:blipFill>
                <a:blip r:embed="rId4">
                  <a:alphaModFix amt="0"/>
                </a:blip>
                <a:stretch>
                  <a:fillRect t="-2619" b="-2620"/>
                </a:stretch>
              </a:blipFill>
            </p:spPr>
            <p:txBody>
              <a:bodyPr/>
              <a:lstStyle/>
              <a:p>
                <a:endParaRPr lang="en-US"/>
              </a:p>
            </p:txBody>
          </p:sp>
          <p:sp>
            <p:nvSpPr>
              <p:cNvPr id="38" name="TextBox 38"/>
              <p:cNvSpPr txBox="1"/>
              <p:nvPr/>
            </p:nvSpPr>
            <p:spPr>
              <a:xfrm>
                <a:off x="0" y="-9525"/>
                <a:ext cx="1784629" cy="670369"/>
              </a:xfrm>
              <a:prstGeom prst="rect">
                <a:avLst/>
              </a:prstGeom>
            </p:spPr>
            <p:txBody>
              <a:bodyPr lIns="0" tIns="0" rIns="0" bIns="0" rtlCol="0" anchor="ctr"/>
              <a:lstStyle/>
              <a:p>
                <a:pPr algn="ctr">
                  <a:lnSpc>
                    <a:spcPts val="2365"/>
                  </a:lnSpc>
                </a:pPr>
                <a:r>
                  <a:rPr lang="en-US" sz="1971" b="1">
                    <a:solidFill>
                      <a:srgbClr val="1B3B6F"/>
                    </a:solidFill>
                    <a:latin typeface="Cambria Bold"/>
                    <a:ea typeface="Cambria Bold"/>
                    <a:cs typeface="Cambria Bold"/>
                    <a:sym typeface="Cambria Bold"/>
                  </a:rPr>
                  <a:t>37%</a:t>
                </a:r>
              </a:p>
            </p:txBody>
          </p:sp>
        </p:grpSp>
        <p:grpSp>
          <p:nvGrpSpPr>
            <p:cNvPr id="39" name="Group 39"/>
            <p:cNvGrpSpPr/>
            <p:nvPr/>
          </p:nvGrpSpPr>
          <p:grpSpPr>
            <a:xfrm>
              <a:off x="2110988" y="704377"/>
              <a:ext cx="1546631" cy="485772"/>
              <a:chOff x="0" y="0"/>
              <a:chExt cx="1530185" cy="480606"/>
            </a:xfrm>
          </p:grpSpPr>
          <p:sp>
            <p:nvSpPr>
              <p:cNvPr id="40" name="Freeform 40"/>
              <p:cNvSpPr/>
              <p:nvPr/>
            </p:nvSpPr>
            <p:spPr>
              <a:xfrm>
                <a:off x="0" y="0"/>
                <a:ext cx="1530184" cy="480612"/>
              </a:xfrm>
              <a:custGeom>
                <a:avLst/>
                <a:gdLst/>
                <a:ahLst/>
                <a:cxnLst/>
                <a:rect l="l" t="t" r="r" b="b"/>
                <a:pathLst>
                  <a:path w="1530184" h="480612">
                    <a:moveTo>
                      <a:pt x="0" y="0"/>
                    </a:moveTo>
                    <a:lnTo>
                      <a:pt x="1530184" y="0"/>
                    </a:lnTo>
                    <a:lnTo>
                      <a:pt x="1530184" y="480612"/>
                    </a:lnTo>
                    <a:lnTo>
                      <a:pt x="0" y="480612"/>
                    </a:lnTo>
                    <a:close/>
                  </a:path>
                </a:pathLst>
              </a:custGeom>
              <a:blipFill>
                <a:blip r:embed="rId4">
                  <a:alphaModFix amt="0"/>
                </a:blip>
                <a:stretch>
                  <a:fillRect t="-12037" b="-12036"/>
                </a:stretch>
              </a:blipFill>
            </p:spPr>
            <p:txBody>
              <a:bodyPr/>
              <a:lstStyle/>
              <a:p>
                <a:endParaRPr lang="en-US"/>
              </a:p>
            </p:txBody>
          </p:sp>
          <p:sp>
            <p:nvSpPr>
              <p:cNvPr id="41" name="TextBox 41"/>
              <p:cNvSpPr txBox="1"/>
              <p:nvPr/>
            </p:nvSpPr>
            <p:spPr>
              <a:xfrm>
                <a:off x="0" y="-19050"/>
                <a:ext cx="1530185" cy="499656"/>
              </a:xfrm>
              <a:prstGeom prst="rect">
                <a:avLst/>
              </a:prstGeom>
            </p:spPr>
            <p:txBody>
              <a:bodyPr lIns="0" tIns="0" rIns="0" bIns="0" rtlCol="0" anchor="ctr"/>
              <a:lstStyle/>
              <a:p>
                <a:pPr algn="ctr">
                  <a:lnSpc>
                    <a:spcPts val="765"/>
                  </a:lnSpc>
                </a:pPr>
                <a:r>
                  <a:rPr lang="en-US" sz="637">
                    <a:solidFill>
                      <a:srgbClr val="2B2B2B"/>
                    </a:solidFill>
                    <a:latin typeface="Calibri (MS)"/>
                    <a:ea typeface="Calibri (MS)"/>
                    <a:cs typeface="Calibri (MS)"/>
                    <a:sym typeface="Calibri (MS)"/>
                  </a:rPr>
                  <a:t>lower risk after completing the NHS DPP</a:t>
                </a:r>
              </a:p>
            </p:txBody>
          </p:sp>
        </p:grpSp>
      </p:grpSp>
      <p:grpSp>
        <p:nvGrpSpPr>
          <p:cNvPr id="42" name="Group 42"/>
          <p:cNvGrpSpPr/>
          <p:nvPr/>
        </p:nvGrpSpPr>
        <p:grpSpPr>
          <a:xfrm>
            <a:off x="3134331" y="2462879"/>
            <a:ext cx="2768816" cy="2422714"/>
            <a:chOff x="0" y="0"/>
            <a:chExt cx="3039161" cy="2659266"/>
          </a:xfrm>
        </p:grpSpPr>
        <p:sp>
          <p:nvSpPr>
            <p:cNvPr id="43" name="Freeform 43" descr="pie_population.png"/>
            <p:cNvSpPr/>
            <p:nvPr/>
          </p:nvSpPr>
          <p:spPr>
            <a:xfrm>
              <a:off x="0" y="0"/>
              <a:ext cx="3039110" cy="2659253"/>
            </a:xfrm>
            <a:custGeom>
              <a:avLst/>
              <a:gdLst/>
              <a:ahLst/>
              <a:cxnLst/>
              <a:rect l="l" t="t" r="r" b="b"/>
              <a:pathLst>
                <a:path w="3039110" h="2659253">
                  <a:moveTo>
                    <a:pt x="0" y="0"/>
                  </a:moveTo>
                  <a:lnTo>
                    <a:pt x="3039110" y="0"/>
                  </a:lnTo>
                  <a:lnTo>
                    <a:pt x="3039110" y="2659253"/>
                  </a:lnTo>
                  <a:lnTo>
                    <a:pt x="0" y="2659253"/>
                  </a:lnTo>
                  <a:lnTo>
                    <a:pt x="0" y="0"/>
                  </a:lnTo>
                  <a:close/>
                </a:path>
              </a:pathLst>
            </a:custGeom>
            <a:blipFill>
              <a:blip r:embed="rId5"/>
              <a:stretch>
                <a:fillRect r="-1"/>
              </a:stretch>
            </a:blipFill>
          </p:spPr>
          <p:txBody>
            <a:bodyPr/>
            <a:lstStyle/>
            <a:p>
              <a:endParaRPr lang="en-US"/>
            </a:p>
          </p:txBody>
        </p:sp>
      </p:grpSp>
      <p:grpSp>
        <p:nvGrpSpPr>
          <p:cNvPr id="44" name="Group 44"/>
          <p:cNvGrpSpPr/>
          <p:nvPr/>
        </p:nvGrpSpPr>
        <p:grpSpPr>
          <a:xfrm>
            <a:off x="3313732" y="5143500"/>
            <a:ext cx="2809465" cy="311069"/>
            <a:chOff x="0" y="0"/>
            <a:chExt cx="3745954" cy="414759"/>
          </a:xfrm>
        </p:grpSpPr>
        <p:sp>
          <p:nvSpPr>
            <p:cNvPr id="45" name="Freeform 45"/>
            <p:cNvSpPr/>
            <p:nvPr/>
          </p:nvSpPr>
          <p:spPr>
            <a:xfrm>
              <a:off x="0" y="0"/>
              <a:ext cx="3745948" cy="414760"/>
            </a:xfrm>
            <a:custGeom>
              <a:avLst/>
              <a:gdLst/>
              <a:ahLst/>
              <a:cxnLst/>
              <a:rect l="l" t="t" r="r" b="b"/>
              <a:pathLst>
                <a:path w="3745948" h="414760">
                  <a:moveTo>
                    <a:pt x="0" y="0"/>
                  </a:moveTo>
                  <a:lnTo>
                    <a:pt x="3745948" y="0"/>
                  </a:lnTo>
                  <a:lnTo>
                    <a:pt x="3745948" y="414760"/>
                  </a:lnTo>
                  <a:lnTo>
                    <a:pt x="0" y="414760"/>
                  </a:lnTo>
                  <a:close/>
                </a:path>
              </a:pathLst>
            </a:custGeom>
            <a:blipFill>
              <a:blip r:embed="rId4">
                <a:alphaModFix amt="0"/>
              </a:blip>
              <a:stretch>
                <a:fillRect t="-133379" b="-118583"/>
              </a:stretch>
            </a:blipFill>
          </p:spPr>
          <p:txBody>
            <a:bodyPr/>
            <a:lstStyle/>
            <a:p>
              <a:endParaRPr lang="en-US"/>
            </a:p>
          </p:txBody>
        </p:sp>
        <p:sp>
          <p:nvSpPr>
            <p:cNvPr id="46" name="TextBox 46"/>
            <p:cNvSpPr txBox="1"/>
            <p:nvPr/>
          </p:nvSpPr>
          <p:spPr>
            <a:xfrm>
              <a:off x="0" y="-19050"/>
              <a:ext cx="3745954" cy="433809"/>
            </a:xfrm>
            <a:prstGeom prst="rect">
              <a:avLst/>
            </a:prstGeom>
          </p:spPr>
          <p:txBody>
            <a:bodyPr lIns="0" tIns="0" rIns="0" bIns="0" rtlCol="0" anchor="ctr"/>
            <a:lstStyle/>
            <a:p>
              <a:pPr algn="just">
                <a:lnSpc>
                  <a:spcPts val="1080"/>
                </a:lnSpc>
              </a:pPr>
              <a:r>
                <a:rPr lang="en-US" sz="900" i="1">
                  <a:solidFill>
                    <a:srgbClr val="5A5A5A"/>
                  </a:solidFill>
                  <a:latin typeface="Calibri (MS) Italics"/>
                  <a:ea typeface="Calibri (MS) Italics"/>
                  <a:cs typeface="Calibri (MS) Italics"/>
                  <a:sym typeface="Calibri (MS) Italics"/>
                </a:rPr>
                <a:t>Figure 1: UK diabetes population breakdown (Diabetes UK, 2025).</a:t>
              </a:r>
            </a:p>
          </p:txBody>
        </p:sp>
      </p:grpSp>
      <p:grpSp>
        <p:nvGrpSpPr>
          <p:cNvPr id="47" name="Group 47"/>
          <p:cNvGrpSpPr/>
          <p:nvPr/>
        </p:nvGrpSpPr>
        <p:grpSpPr>
          <a:xfrm>
            <a:off x="3240344" y="5557147"/>
            <a:ext cx="2703452" cy="1642076"/>
            <a:chOff x="0" y="0"/>
            <a:chExt cx="3463239" cy="2103571"/>
          </a:xfrm>
        </p:grpSpPr>
        <p:sp>
          <p:nvSpPr>
            <p:cNvPr id="48" name="Freeform 48" descr="ethnic_disparity.png"/>
            <p:cNvSpPr/>
            <p:nvPr/>
          </p:nvSpPr>
          <p:spPr>
            <a:xfrm>
              <a:off x="0" y="0"/>
              <a:ext cx="3463290" cy="2103609"/>
            </a:xfrm>
            <a:custGeom>
              <a:avLst/>
              <a:gdLst/>
              <a:ahLst/>
              <a:cxnLst/>
              <a:rect l="l" t="t" r="r" b="b"/>
              <a:pathLst>
                <a:path w="3463290" h="2103609">
                  <a:moveTo>
                    <a:pt x="0" y="0"/>
                  </a:moveTo>
                  <a:lnTo>
                    <a:pt x="3463290" y="0"/>
                  </a:lnTo>
                  <a:lnTo>
                    <a:pt x="3463290" y="2103609"/>
                  </a:lnTo>
                  <a:lnTo>
                    <a:pt x="0" y="2103609"/>
                  </a:lnTo>
                  <a:lnTo>
                    <a:pt x="0" y="0"/>
                  </a:lnTo>
                  <a:close/>
                </a:path>
              </a:pathLst>
            </a:custGeom>
            <a:blipFill>
              <a:blip r:embed="rId6"/>
              <a:stretch>
                <a:fillRect l="-618" t="-1" r="-617"/>
              </a:stretch>
            </a:blipFill>
          </p:spPr>
          <p:txBody>
            <a:bodyPr/>
            <a:lstStyle/>
            <a:p>
              <a:endParaRPr lang="en-US"/>
            </a:p>
          </p:txBody>
        </p:sp>
      </p:grpSp>
      <p:grpSp>
        <p:nvGrpSpPr>
          <p:cNvPr id="49" name="Group 49"/>
          <p:cNvGrpSpPr/>
          <p:nvPr/>
        </p:nvGrpSpPr>
        <p:grpSpPr>
          <a:xfrm>
            <a:off x="3436582" y="7456398"/>
            <a:ext cx="2809465" cy="268040"/>
            <a:chOff x="0" y="0"/>
            <a:chExt cx="3745954" cy="357386"/>
          </a:xfrm>
        </p:grpSpPr>
        <p:sp>
          <p:nvSpPr>
            <p:cNvPr id="50" name="Freeform 50"/>
            <p:cNvSpPr/>
            <p:nvPr/>
          </p:nvSpPr>
          <p:spPr>
            <a:xfrm>
              <a:off x="0" y="0"/>
              <a:ext cx="3745948" cy="357387"/>
            </a:xfrm>
            <a:custGeom>
              <a:avLst/>
              <a:gdLst/>
              <a:ahLst/>
              <a:cxnLst/>
              <a:rect l="l" t="t" r="r" b="b"/>
              <a:pathLst>
                <a:path w="3745948" h="357387">
                  <a:moveTo>
                    <a:pt x="0" y="0"/>
                  </a:moveTo>
                  <a:lnTo>
                    <a:pt x="3745948" y="0"/>
                  </a:lnTo>
                  <a:lnTo>
                    <a:pt x="3745948" y="357387"/>
                  </a:lnTo>
                  <a:lnTo>
                    <a:pt x="0" y="357387"/>
                  </a:lnTo>
                  <a:close/>
                </a:path>
              </a:pathLst>
            </a:custGeom>
            <a:blipFill>
              <a:blip r:embed="rId4">
                <a:alphaModFix amt="0"/>
              </a:blip>
              <a:stretch>
                <a:fillRect t="-154791" b="-153673"/>
              </a:stretch>
            </a:blipFill>
          </p:spPr>
          <p:txBody>
            <a:bodyPr/>
            <a:lstStyle/>
            <a:p>
              <a:endParaRPr lang="en-US"/>
            </a:p>
          </p:txBody>
        </p:sp>
        <p:sp>
          <p:nvSpPr>
            <p:cNvPr id="51" name="TextBox 51"/>
            <p:cNvSpPr txBox="1"/>
            <p:nvPr/>
          </p:nvSpPr>
          <p:spPr>
            <a:xfrm>
              <a:off x="0" y="-9525"/>
              <a:ext cx="3745954" cy="366911"/>
            </a:xfrm>
            <a:prstGeom prst="rect">
              <a:avLst/>
            </a:prstGeom>
          </p:spPr>
          <p:txBody>
            <a:bodyPr lIns="0" tIns="0" rIns="0" bIns="0" rtlCol="0" anchor="ctr"/>
            <a:lstStyle/>
            <a:p>
              <a:pPr algn="just">
                <a:lnSpc>
                  <a:spcPts val="960"/>
                </a:lnSpc>
              </a:pPr>
              <a:r>
                <a:rPr lang="en-US" sz="800" i="1">
                  <a:solidFill>
                    <a:srgbClr val="5A5A5A"/>
                  </a:solidFill>
                  <a:latin typeface="Calibri (MS) Italics"/>
                  <a:ea typeface="Calibri (MS) Italics"/>
                  <a:cs typeface="Calibri (MS) Italics"/>
                  <a:sym typeface="Calibri (MS) Italics"/>
                </a:rPr>
                <a:t>Figure 2: Type 2 diabetes risk by ethnicity in the UK (Diabetes UK, n.d.; Goff, 2019).</a:t>
              </a:r>
            </a:p>
          </p:txBody>
        </p:sp>
      </p:grpSp>
      <p:grpSp>
        <p:nvGrpSpPr>
          <p:cNvPr id="52" name="Group 52"/>
          <p:cNvGrpSpPr/>
          <p:nvPr/>
        </p:nvGrpSpPr>
        <p:grpSpPr>
          <a:xfrm>
            <a:off x="6246047" y="2196179"/>
            <a:ext cx="2816819" cy="2744333"/>
            <a:chOff x="0" y="0"/>
            <a:chExt cx="3755758" cy="3659111"/>
          </a:xfrm>
        </p:grpSpPr>
        <p:sp>
          <p:nvSpPr>
            <p:cNvPr id="53" name="Freeform 53"/>
            <p:cNvSpPr/>
            <p:nvPr/>
          </p:nvSpPr>
          <p:spPr>
            <a:xfrm>
              <a:off x="0" y="0"/>
              <a:ext cx="3755771" cy="3659030"/>
            </a:xfrm>
            <a:custGeom>
              <a:avLst/>
              <a:gdLst/>
              <a:ahLst/>
              <a:cxnLst/>
              <a:rect l="l" t="t" r="r" b="b"/>
              <a:pathLst>
                <a:path w="3755771" h="3659030">
                  <a:moveTo>
                    <a:pt x="0" y="75539"/>
                  </a:moveTo>
                  <a:cubicBezTo>
                    <a:pt x="0" y="33844"/>
                    <a:pt x="31750" y="0"/>
                    <a:pt x="70866" y="0"/>
                  </a:cubicBezTo>
                  <a:lnTo>
                    <a:pt x="3684905" y="0"/>
                  </a:lnTo>
                  <a:cubicBezTo>
                    <a:pt x="3724021" y="0"/>
                    <a:pt x="3755771" y="33844"/>
                    <a:pt x="3755771" y="75539"/>
                  </a:cubicBezTo>
                  <a:lnTo>
                    <a:pt x="3755771" y="3583491"/>
                  </a:lnTo>
                  <a:cubicBezTo>
                    <a:pt x="3755771" y="3625186"/>
                    <a:pt x="3724021" y="3659030"/>
                    <a:pt x="3684905" y="3659030"/>
                  </a:cubicBezTo>
                  <a:lnTo>
                    <a:pt x="70866" y="3659030"/>
                  </a:lnTo>
                  <a:cubicBezTo>
                    <a:pt x="31750" y="3659162"/>
                    <a:pt x="0" y="3625322"/>
                    <a:pt x="0" y="3583491"/>
                  </a:cubicBezTo>
                  <a:close/>
                </a:path>
              </a:pathLst>
            </a:custGeom>
            <a:solidFill>
              <a:srgbClr val="FFFFFF"/>
            </a:solidFill>
            <a:ln w="7362" cap="sq">
              <a:solidFill>
                <a:srgbClr val="DDDDDD"/>
              </a:solidFill>
              <a:prstDash val="solid"/>
              <a:miter/>
            </a:ln>
          </p:spPr>
          <p:txBody>
            <a:bodyPr/>
            <a:lstStyle/>
            <a:p>
              <a:endParaRPr lang="en-US"/>
            </a:p>
          </p:txBody>
        </p:sp>
      </p:grpSp>
      <p:grpSp>
        <p:nvGrpSpPr>
          <p:cNvPr id="54" name="Group 54"/>
          <p:cNvGrpSpPr/>
          <p:nvPr/>
        </p:nvGrpSpPr>
        <p:grpSpPr>
          <a:xfrm>
            <a:off x="6355747" y="2305879"/>
            <a:ext cx="265043" cy="265043"/>
            <a:chOff x="0" y="0"/>
            <a:chExt cx="353390" cy="353390"/>
          </a:xfrm>
        </p:grpSpPr>
        <p:sp>
          <p:nvSpPr>
            <p:cNvPr id="55" name="Freeform 55"/>
            <p:cNvSpPr/>
            <p:nvPr/>
          </p:nvSpPr>
          <p:spPr>
            <a:xfrm>
              <a:off x="0" y="0"/>
              <a:ext cx="353441" cy="353441"/>
            </a:xfrm>
            <a:custGeom>
              <a:avLst/>
              <a:gdLst/>
              <a:ahLst/>
              <a:cxnLst/>
              <a:rect l="l" t="t" r="r" b="b"/>
              <a:pathLst>
                <a:path w="353441" h="353441">
                  <a:moveTo>
                    <a:pt x="0" y="176657"/>
                  </a:moveTo>
                  <a:cubicBezTo>
                    <a:pt x="0" y="79121"/>
                    <a:pt x="79121" y="0"/>
                    <a:pt x="176657" y="0"/>
                  </a:cubicBezTo>
                  <a:cubicBezTo>
                    <a:pt x="274193" y="0"/>
                    <a:pt x="353441" y="79121"/>
                    <a:pt x="353441" y="176657"/>
                  </a:cubicBezTo>
                  <a:cubicBezTo>
                    <a:pt x="353441" y="274193"/>
                    <a:pt x="274320" y="353441"/>
                    <a:pt x="176657" y="353441"/>
                  </a:cubicBezTo>
                  <a:cubicBezTo>
                    <a:pt x="78994" y="353441"/>
                    <a:pt x="0" y="274320"/>
                    <a:pt x="0" y="176657"/>
                  </a:cubicBezTo>
                  <a:close/>
                </a:path>
              </a:pathLst>
            </a:custGeom>
            <a:solidFill>
              <a:srgbClr val="4A90C4"/>
            </a:solidFill>
          </p:spPr>
          <p:txBody>
            <a:bodyPr/>
            <a:lstStyle/>
            <a:p>
              <a:endParaRPr lang="en-US"/>
            </a:p>
          </p:txBody>
        </p:sp>
      </p:grpSp>
      <p:grpSp>
        <p:nvGrpSpPr>
          <p:cNvPr id="56" name="Group 56"/>
          <p:cNvGrpSpPr/>
          <p:nvPr/>
        </p:nvGrpSpPr>
        <p:grpSpPr>
          <a:xfrm>
            <a:off x="6474066" y="2315637"/>
            <a:ext cx="265043" cy="265043"/>
            <a:chOff x="0" y="0"/>
            <a:chExt cx="353390" cy="353391"/>
          </a:xfrm>
        </p:grpSpPr>
        <p:sp>
          <p:nvSpPr>
            <p:cNvPr id="57" name="Freeform 57"/>
            <p:cNvSpPr/>
            <p:nvPr/>
          </p:nvSpPr>
          <p:spPr>
            <a:xfrm>
              <a:off x="0" y="0"/>
              <a:ext cx="353391" cy="353392"/>
            </a:xfrm>
            <a:custGeom>
              <a:avLst/>
              <a:gdLst/>
              <a:ahLst/>
              <a:cxnLst/>
              <a:rect l="l" t="t" r="r" b="b"/>
              <a:pathLst>
                <a:path w="353391" h="353392">
                  <a:moveTo>
                    <a:pt x="0" y="0"/>
                  </a:moveTo>
                  <a:lnTo>
                    <a:pt x="353391" y="0"/>
                  </a:lnTo>
                  <a:lnTo>
                    <a:pt x="353391" y="353392"/>
                  </a:lnTo>
                  <a:lnTo>
                    <a:pt x="0" y="353392"/>
                  </a:lnTo>
                  <a:close/>
                </a:path>
              </a:pathLst>
            </a:custGeom>
            <a:blipFill>
              <a:blip r:embed="rId4">
                <a:alphaModFix amt="0"/>
              </a:blip>
              <a:stretch>
                <a:fillRect l="-78303" r="-78303"/>
              </a:stretch>
            </a:blipFill>
          </p:spPr>
          <p:txBody>
            <a:bodyPr/>
            <a:lstStyle/>
            <a:p>
              <a:endParaRPr lang="en-US"/>
            </a:p>
          </p:txBody>
        </p:sp>
        <p:sp>
          <p:nvSpPr>
            <p:cNvPr id="58" name="TextBox 58"/>
            <p:cNvSpPr txBox="1"/>
            <p:nvPr/>
          </p:nvSpPr>
          <p:spPr>
            <a:xfrm>
              <a:off x="0" y="-19050"/>
              <a:ext cx="353390" cy="372441"/>
            </a:xfrm>
            <a:prstGeom prst="rect">
              <a:avLst/>
            </a:prstGeom>
          </p:spPr>
          <p:txBody>
            <a:bodyPr lIns="0" tIns="0" rIns="0" bIns="0" rtlCol="0" anchor="ctr"/>
            <a:lstStyle/>
            <a:p>
              <a:pPr algn="just">
                <a:lnSpc>
                  <a:spcPts val="1182"/>
                </a:lnSpc>
              </a:pPr>
              <a:r>
                <a:rPr lang="en-US" sz="985" b="1">
                  <a:solidFill>
                    <a:srgbClr val="FFFFFF"/>
                  </a:solidFill>
                  <a:latin typeface="Calibri (MS) Bold"/>
                  <a:ea typeface="Calibri (MS) Bold"/>
                  <a:cs typeface="Calibri (MS) Bold"/>
                  <a:sym typeface="Calibri (MS) Bold"/>
                </a:rPr>
                <a:t>2</a:t>
              </a:r>
            </a:p>
          </p:txBody>
        </p:sp>
      </p:grpSp>
      <p:grpSp>
        <p:nvGrpSpPr>
          <p:cNvPr id="59" name="Group 59"/>
          <p:cNvGrpSpPr/>
          <p:nvPr/>
        </p:nvGrpSpPr>
        <p:grpSpPr>
          <a:xfrm>
            <a:off x="6693675" y="2090070"/>
            <a:ext cx="2279371" cy="716176"/>
            <a:chOff x="0" y="0"/>
            <a:chExt cx="3039161" cy="954901"/>
          </a:xfrm>
        </p:grpSpPr>
        <p:sp>
          <p:nvSpPr>
            <p:cNvPr id="60" name="Freeform 60"/>
            <p:cNvSpPr/>
            <p:nvPr/>
          </p:nvSpPr>
          <p:spPr>
            <a:xfrm>
              <a:off x="0" y="0"/>
              <a:ext cx="3039165" cy="954902"/>
            </a:xfrm>
            <a:custGeom>
              <a:avLst/>
              <a:gdLst/>
              <a:ahLst/>
              <a:cxnLst/>
              <a:rect l="l" t="t" r="r" b="b"/>
              <a:pathLst>
                <a:path w="3039165" h="954902">
                  <a:moveTo>
                    <a:pt x="0" y="0"/>
                  </a:moveTo>
                  <a:lnTo>
                    <a:pt x="3039165" y="0"/>
                  </a:lnTo>
                  <a:lnTo>
                    <a:pt x="3039165" y="954902"/>
                  </a:lnTo>
                  <a:lnTo>
                    <a:pt x="0" y="954902"/>
                  </a:lnTo>
                  <a:close/>
                </a:path>
              </a:pathLst>
            </a:custGeom>
            <a:blipFill>
              <a:blip r:embed="rId4">
                <a:alphaModFix amt="0"/>
              </a:blip>
              <a:stretch>
                <a:fillRect t="-43510" b="19481"/>
              </a:stretch>
            </a:blipFill>
          </p:spPr>
          <p:txBody>
            <a:bodyPr/>
            <a:lstStyle/>
            <a:p>
              <a:endParaRPr lang="en-US"/>
            </a:p>
          </p:txBody>
        </p:sp>
        <p:sp>
          <p:nvSpPr>
            <p:cNvPr id="61" name="TextBox 61"/>
            <p:cNvSpPr txBox="1"/>
            <p:nvPr/>
          </p:nvSpPr>
          <p:spPr>
            <a:xfrm>
              <a:off x="0" y="0"/>
              <a:ext cx="3039161" cy="954901"/>
            </a:xfrm>
            <a:prstGeom prst="rect">
              <a:avLst/>
            </a:prstGeom>
          </p:spPr>
          <p:txBody>
            <a:bodyPr lIns="0" tIns="0" rIns="0" bIns="0" rtlCol="0" anchor="ctr"/>
            <a:lstStyle/>
            <a:p>
              <a:pPr algn="just">
                <a:lnSpc>
                  <a:spcPts val="1182"/>
                </a:lnSpc>
              </a:pPr>
              <a:r>
                <a:rPr lang="en-US" sz="985" b="1">
                  <a:solidFill>
                    <a:srgbClr val="1B3B6F"/>
                  </a:solidFill>
                  <a:latin typeface="Cambria Bold"/>
                  <a:ea typeface="Cambria Bold"/>
                  <a:cs typeface="Cambria Bold"/>
                  <a:sym typeface="Cambria Bold"/>
                </a:rPr>
                <a:t>Health Promotion Values</a:t>
              </a:r>
            </a:p>
          </p:txBody>
        </p:sp>
      </p:grpSp>
      <p:grpSp>
        <p:nvGrpSpPr>
          <p:cNvPr id="62" name="Group 62"/>
          <p:cNvGrpSpPr/>
          <p:nvPr/>
        </p:nvGrpSpPr>
        <p:grpSpPr>
          <a:xfrm>
            <a:off x="6335830" y="5635838"/>
            <a:ext cx="2701886" cy="1428147"/>
            <a:chOff x="0" y="0"/>
            <a:chExt cx="3533915" cy="1867936"/>
          </a:xfrm>
        </p:grpSpPr>
        <p:sp>
          <p:nvSpPr>
            <p:cNvPr id="63" name="Freeform 63" descr="ottawa_diagram.png"/>
            <p:cNvSpPr/>
            <p:nvPr/>
          </p:nvSpPr>
          <p:spPr>
            <a:xfrm>
              <a:off x="0" y="0"/>
              <a:ext cx="3533902" cy="1867936"/>
            </a:xfrm>
            <a:custGeom>
              <a:avLst/>
              <a:gdLst/>
              <a:ahLst/>
              <a:cxnLst/>
              <a:rect l="l" t="t" r="r" b="b"/>
              <a:pathLst>
                <a:path w="3533902" h="1867936">
                  <a:moveTo>
                    <a:pt x="0" y="0"/>
                  </a:moveTo>
                  <a:lnTo>
                    <a:pt x="3533902" y="0"/>
                  </a:lnTo>
                  <a:lnTo>
                    <a:pt x="3533902" y="1867936"/>
                  </a:lnTo>
                  <a:lnTo>
                    <a:pt x="0" y="1867936"/>
                  </a:lnTo>
                  <a:lnTo>
                    <a:pt x="0" y="0"/>
                  </a:lnTo>
                  <a:close/>
                </a:path>
              </a:pathLst>
            </a:custGeom>
            <a:blipFill>
              <a:blip r:embed="rId7"/>
              <a:stretch>
                <a:fillRect l="-2857" r="-2857"/>
              </a:stretch>
            </a:blipFill>
          </p:spPr>
          <p:txBody>
            <a:bodyPr/>
            <a:lstStyle/>
            <a:p>
              <a:endParaRPr lang="en-US"/>
            </a:p>
          </p:txBody>
        </p:sp>
      </p:grpSp>
      <p:grpSp>
        <p:nvGrpSpPr>
          <p:cNvPr id="64" name="Group 64"/>
          <p:cNvGrpSpPr/>
          <p:nvPr/>
        </p:nvGrpSpPr>
        <p:grpSpPr>
          <a:xfrm>
            <a:off x="6433166" y="7434227"/>
            <a:ext cx="2809465" cy="268040"/>
            <a:chOff x="0" y="0"/>
            <a:chExt cx="3745954" cy="357386"/>
          </a:xfrm>
        </p:grpSpPr>
        <p:sp>
          <p:nvSpPr>
            <p:cNvPr id="65" name="Freeform 65"/>
            <p:cNvSpPr/>
            <p:nvPr/>
          </p:nvSpPr>
          <p:spPr>
            <a:xfrm>
              <a:off x="0" y="0"/>
              <a:ext cx="3745948" cy="357387"/>
            </a:xfrm>
            <a:custGeom>
              <a:avLst/>
              <a:gdLst/>
              <a:ahLst/>
              <a:cxnLst/>
              <a:rect l="l" t="t" r="r" b="b"/>
              <a:pathLst>
                <a:path w="3745948" h="357387">
                  <a:moveTo>
                    <a:pt x="0" y="0"/>
                  </a:moveTo>
                  <a:lnTo>
                    <a:pt x="3745948" y="0"/>
                  </a:lnTo>
                  <a:lnTo>
                    <a:pt x="3745948" y="357387"/>
                  </a:lnTo>
                  <a:lnTo>
                    <a:pt x="0" y="357387"/>
                  </a:lnTo>
                  <a:close/>
                </a:path>
              </a:pathLst>
            </a:custGeom>
            <a:blipFill>
              <a:blip r:embed="rId4">
                <a:alphaModFix amt="0"/>
              </a:blip>
              <a:stretch>
                <a:fillRect t="-154791" b="-153673"/>
              </a:stretch>
            </a:blipFill>
          </p:spPr>
          <p:txBody>
            <a:bodyPr/>
            <a:lstStyle/>
            <a:p>
              <a:endParaRPr lang="en-US"/>
            </a:p>
          </p:txBody>
        </p:sp>
        <p:sp>
          <p:nvSpPr>
            <p:cNvPr id="66" name="TextBox 66"/>
            <p:cNvSpPr txBox="1"/>
            <p:nvPr/>
          </p:nvSpPr>
          <p:spPr>
            <a:xfrm>
              <a:off x="0" y="-9525"/>
              <a:ext cx="3745954" cy="366911"/>
            </a:xfrm>
            <a:prstGeom prst="rect">
              <a:avLst/>
            </a:prstGeom>
          </p:spPr>
          <p:txBody>
            <a:bodyPr lIns="0" tIns="0" rIns="0" bIns="0" rtlCol="0" anchor="ctr"/>
            <a:lstStyle/>
            <a:p>
              <a:pPr algn="just">
                <a:lnSpc>
                  <a:spcPts val="960"/>
                </a:lnSpc>
              </a:pPr>
              <a:r>
                <a:rPr lang="en-US" sz="800" i="1">
                  <a:solidFill>
                    <a:srgbClr val="5A5A5A"/>
                  </a:solidFill>
                  <a:latin typeface="Calibri (MS) Italics"/>
                  <a:ea typeface="Calibri (MS) Italics"/>
                  <a:cs typeface="Calibri (MS) Italics"/>
                  <a:sym typeface="Calibri (MS) Italics"/>
                </a:rPr>
                <a:t>Figure 3: Ottawa Charter values applied to Nourish Together (WHO, 1986).</a:t>
              </a:r>
            </a:p>
          </p:txBody>
        </p:sp>
      </p:grpSp>
      <p:grpSp>
        <p:nvGrpSpPr>
          <p:cNvPr id="67" name="Group 67"/>
          <p:cNvGrpSpPr/>
          <p:nvPr/>
        </p:nvGrpSpPr>
        <p:grpSpPr>
          <a:xfrm>
            <a:off x="9225134" y="2196179"/>
            <a:ext cx="2816819" cy="2744333"/>
            <a:chOff x="0" y="0"/>
            <a:chExt cx="3755758" cy="3659111"/>
          </a:xfrm>
        </p:grpSpPr>
        <p:sp>
          <p:nvSpPr>
            <p:cNvPr id="68" name="Freeform 68"/>
            <p:cNvSpPr/>
            <p:nvPr/>
          </p:nvSpPr>
          <p:spPr>
            <a:xfrm>
              <a:off x="0" y="0"/>
              <a:ext cx="3755771" cy="3659124"/>
            </a:xfrm>
            <a:custGeom>
              <a:avLst/>
              <a:gdLst/>
              <a:ahLst/>
              <a:cxnLst/>
              <a:rect l="l" t="t" r="r" b="b"/>
              <a:pathLst>
                <a:path w="3755771" h="3659124">
                  <a:moveTo>
                    <a:pt x="0" y="70866"/>
                  </a:moveTo>
                  <a:cubicBezTo>
                    <a:pt x="0" y="31750"/>
                    <a:pt x="31750" y="0"/>
                    <a:pt x="70866" y="0"/>
                  </a:cubicBezTo>
                  <a:lnTo>
                    <a:pt x="3684905" y="0"/>
                  </a:lnTo>
                  <a:cubicBezTo>
                    <a:pt x="3724021" y="0"/>
                    <a:pt x="3755771" y="31750"/>
                    <a:pt x="3755771" y="70866"/>
                  </a:cubicBezTo>
                  <a:lnTo>
                    <a:pt x="3755771" y="3588258"/>
                  </a:lnTo>
                  <a:cubicBezTo>
                    <a:pt x="3755771" y="3627374"/>
                    <a:pt x="3724021" y="3659124"/>
                    <a:pt x="3684905" y="3659124"/>
                  </a:cubicBezTo>
                  <a:lnTo>
                    <a:pt x="70866" y="3659124"/>
                  </a:lnTo>
                  <a:cubicBezTo>
                    <a:pt x="31750" y="3659124"/>
                    <a:pt x="0" y="3627374"/>
                    <a:pt x="0" y="3588258"/>
                  </a:cubicBezTo>
                  <a:close/>
                </a:path>
              </a:pathLst>
            </a:custGeom>
            <a:solidFill>
              <a:srgbClr val="FFFFFF"/>
            </a:solidFill>
            <a:ln w="7362" cap="sq">
              <a:solidFill>
                <a:srgbClr val="DDDDDD"/>
              </a:solidFill>
              <a:prstDash val="solid"/>
              <a:miter/>
            </a:ln>
          </p:spPr>
          <p:txBody>
            <a:bodyPr/>
            <a:lstStyle/>
            <a:p>
              <a:endParaRPr lang="en-US"/>
            </a:p>
          </p:txBody>
        </p:sp>
      </p:grpSp>
      <p:grpSp>
        <p:nvGrpSpPr>
          <p:cNvPr id="69" name="Group 69"/>
          <p:cNvGrpSpPr/>
          <p:nvPr/>
        </p:nvGrpSpPr>
        <p:grpSpPr>
          <a:xfrm>
            <a:off x="9334833" y="2305879"/>
            <a:ext cx="265043" cy="265043"/>
            <a:chOff x="0" y="0"/>
            <a:chExt cx="353390" cy="353390"/>
          </a:xfrm>
        </p:grpSpPr>
        <p:sp>
          <p:nvSpPr>
            <p:cNvPr id="70" name="Freeform 70"/>
            <p:cNvSpPr/>
            <p:nvPr/>
          </p:nvSpPr>
          <p:spPr>
            <a:xfrm>
              <a:off x="0" y="0"/>
              <a:ext cx="353441" cy="353441"/>
            </a:xfrm>
            <a:custGeom>
              <a:avLst/>
              <a:gdLst/>
              <a:ahLst/>
              <a:cxnLst/>
              <a:rect l="l" t="t" r="r" b="b"/>
              <a:pathLst>
                <a:path w="353441" h="353441">
                  <a:moveTo>
                    <a:pt x="0" y="176657"/>
                  </a:moveTo>
                  <a:cubicBezTo>
                    <a:pt x="0" y="79121"/>
                    <a:pt x="79121" y="0"/>
                    <a:pt x="176657" y="0"/>
                  </a:cubicBezTo>
                  <a:cubicBezTo>
                    <a:pt x="274193" y="0"/>
                    <a:pt x="353441" y="79121"/>
                    <a:pt x="353441" y="176657"/>
                  </a:cubicBezTo>
                  <a:cubicBezTo>
                    <a:pt x="353441" y="274193"/>
                    <a:pt x="274320" y="353441"/>
                    <a:pt x="176657" y="353441"/>
                  </a:cubicBezTo>
                  <a:cubicBezTo>
                    <a:pt x="78994" y="353441"/>
                    <a:pt x="0" y="274320"/>
                    <a:pt x="0" y="176657"/>
                  </a:cubicBezTo>
                  <a:close/>
                </a:path>
              </a:pathLst>
            </a:custGeom>
            <a:solidFill>
              <a:srgbClr val="4A90C4"/>
            </a:solidFill>
          </p:spPr>
          <p:txBody>
            <a:bodyPr/>
            <a:lstStyle/>
            <a:p>
              <a:endParaRPr lang="en-US"/>
            </a:p>
          </p:txBody>
        </p:sp>
      </p:grpSp>
      <p:grpSp>
        <p:nvGrpSpPr>
          <p:cNvPr id="71" name="Group 71"/>
          <p:cNvGrpSpPr/>
          <p:nvPr/>
        </p:nvGrpSpPr>
        <p:grpSpPr>
          <a:xfrm>
            <a:off x="9453153" y="2305879"/>
            <a:ext cx="265043" cy="265043"/>
            <a:chOff x="0" y="0"/>
            <a:chExt cx="353390" cy="353391"/>
          </a:xfrm>
        </p:grpSpPr>
        <p:sp>
          <p:nvSpPr>
            <p:cNvPr id="72" name="Freeform 72"/>
            <p:cNvSpPr/>
            <p:nvPr/>
          </p:nvSpPr>
          <p:spPr>
            <a:xfrm>
              <a:off x="0" y="0"/>
              <a:ext cx="353391" cy="353392"/>
            </a:xfrm>
            <a:custGeom>
              <a:avLst/>
              <a:gdLst/>
              <a:ahLst/>
              <a:cxnLst/>
              <a:rect l="l" t="t" r="r" b="b"/>
              <a:pathLst>
                <a:path w="353391" h="353392">
                  <a:moveTo>
                    <a:pt x="0" y="0"/>
                  </a:moveTo>
                  <a:lnTo>
                    <a:pt x="353391" y="0"/>
                  </a:lnTo>
                  <a:lnTo>
                    <a:pt x="353391" y="353392"/>
                  </a:lnTo>
                  <a:lnTo>
                    <a:pt x="0" y="353392"/>
                  </a:lnTo>
                  <a:close/>
                </a:path>
              </a:pathLst>
            </a:custGeom>
            <a:blipFill>
              <a:blip r:embed="rId4">
                <a:alphaModFix amt="0"/>
              </a:blip>
              <a:stretch>
                <a:fillRect l="-78303" r="-78303"/>
              </a:stretch>
            </a:blipFill>
          </p:spPr>
          <p:txBody>
            <a:bodyPr/>
            <a:lstStyle/>
            <a:p>
              <a:endParaRPr lang="en-US"/>
            </a:p>
          </p:txBody>
        </p:sp>
        <p:sp>
          <p:nvSpPr>
            <p:cNvPr id="73" name="TextBox 73"/>
            <p:cNvSpPr txBox="1"/>
            <p:nvPr/>
          </p:nvSpPr>
          <p:spPr>
            <a:xfrm>
              <a:off x="0" y="-19050"/>
              <a:ext cx="353390" cy="372441"/>
            </a:xfrm>
            <a:prstGeom prst="rect">
              <a:avLst/>
            </a:prstGeom>
          </p:spPr>
          <p:txBody>
            <a:bodyPr lIns="0" tIns="0" rIns="0" bIns="0" rtlCol="0" anchor="ctr"/>
            <a:lstStyle/>
            <a:p>
              <a:pPr algn="just">
                <a:lnSpc>
                  <a:spcPts val="1182"/>
                </a:lnSpc>
              </a:pPr>
              <a:r>
                <a:rPr lang="en-US" sz="985" b="1">
                  <a:solidFill>
                    <a:srgbClr val="FFFFFF"/>
                  </a:solidFill>
                  <a:latin typeface="Calibri (MS) Bold"/>
                  <a:ea typeface="Calibri (MS) Bold"/>
                  <a:cs typeface="Calibri (MS) Bold"/>
                  <a:sym typeface="Calibri (MS) Bold"/>
                </a:rPr>
                <a:t>3</a:t>
              </a:r>
            </a:p>
          </p:txBody>
        </p:sp>
      </p:grpSp>
      <p:grpSp>
        <p:nvGrpSpPr>
          <p:cNvPr id="74" name="Group 74"/>
          <p:cNvGrpSpPr/>
          <p:nvPr/>
        </p:nvGrpSpPr>
        <p:grpSpPr>
          <a:xfrm>
            <a:off x="9695126" y="2090070"/>
            <a:ext cx="2279371" cy="716176"/>
            <a:chOff x="0" y="0"/>
            <a:chExt cx="3039161" cy="954901"/>
          </a:xfrm>
        </p:grpSpPr>
        <p:sp>
          <p:nvSpPr>
            <p:cNvPr id="75" name="Freeform 75"/>
            <p:cNvSpPr/>
            <p:nvPr/>
          </p:nvSpPr>
          <p:spPr>
            <a:xfrm>
              <a:off x="0" y="0"/>
              <a:ext cx="3039165" cy="954902"/>
            </a:xfrm>
            <a:custGeom>
              <a:avLst/>
              <a:gdLst/>
              <a:ahLst/>
              <a:cxnLst/>
              <a:rect l="l" t="t" r="r" b="b"/>
              <a:pathLst>
                <a:path w="3039165" h="954902">
                  <a:moveTo>
                    <a:pt x="0" y="0"/>
                  </a:moveTo>
                  <a:lnTo>
                    <a:pt x="3039165" y="0"/>
                  </a:lnTo>
                  <a:lnTo>
                    <a:pt x="3039165" y="954902"/>
                  </a:lnTo>
                  <a:lnTo>
                    <a:pt x="0" y="954902"/>
                  </a:lnTo>
                  <a:close/>
                </a:path>
              </a:pathLst>
            </a:custGeom>
            <a:blipFill>
              <a:blip r:embed="rId4">
                <a:alphaModFix amt="0"/>
              </a:blip>
              <a:stretch>
                <a:fillRect t="-43510" b="19481"/>
              </a:stretch>
            </a:blipFill>
          </p:spPr>
          <p:txBody>
            <a:bodyPr/>
            <a:lstStyle/>
            <a:p>
              <a:endParaRPr lang="en-US"/>
            </a:p>
          </p:txBody>
        </p:sp>
        <p:sp>
          <p:nvSpPr>
            <p:cNvPr id="76" name="TextBox 76"/>
            <p:cNvSpPr txBox="1"/>
            <p:nvPr/>
          </p:nvSpPr>
          <p:spPr>
            <a:xfrm>
              <a:off x="0" y="0"/>
              <a:ext cx="3039161" cy="954901"/>
            </a:xfrm>
            <a:prstGeom prst="rect">
              <a:avLst/>
            </a:prstGeom>
          </p:spPr>
          <p:txBody>
            <a:bodyPr lIns="0" tIns="0" rIns="0" bIns="0" rtlCol="0" anchor="ctr"/>
            <a:lstStyle/>
            <a:p>
              <a:pPr algn="just">
                <a:lnSpc>
                  <a:spcPts val="1182"/>
                </a:lnSpc>
              </a:pPr>
              <a:r>
                <a:rPr lang="en-US" sz="985" b="1">
                  <a:solidFill>
                    <a:srgbClr val="1B3B6F"/>
                  </a:solidFill>
                  <a:latin typeface="Cambria Bold"/>
                  <a:ea typeface="Cambria Bold"/>
                  <a:cs typeface="Cambria Bold"/>
                  <a:sym typeface="Cambria Bold"/>
                </a:rPr>
                <a:t>Behavioural Change Theory</a:t>
              </a:r>
            </a:p>
          </p:txBody>
        </p:sp>
      </p:grpSp>
      <p:grpSp>
        <p:nvGrpSpPr>
          <p:cNvPr id="77" name="Group 77"/>
          <p:cNvGrpSpPr/>
          <p:nvPr/>
        </p:nvGrpSpPr>
        <p:grpSpPr>
          <a:xfrm>
            <a:off x="9429750" y="5283894"/>
            <a:ext cx="2533569" cy="2539465"/>
            <a:chOff x="0" y="0"/>
            <a:chExt cx="3463239" cy="3471299"/>
          </a:xfrm>
        </p:grpSpPr>
        <p:sp>
          <p:nvSpPr>
            <p:cNvPr id="78" name="Freeform 78" descr="comb_diagram.png"/>
            <p:cNvSpPr/>
            <p:nvPr/>
          </p:nvSpPr>
          <p:spPr>
            <a:xfrm>
              <a:off x="0" y="0"/>
              <a:ext cx="3463290" cy="3471325"/>
            </a:xfrm>
            <a:custGeom>
              <a:avLst/>
              <a:gdLst/>
              <a:ahLst/>
              <a:cxnLst/>
              <a:rect l="l" t="t" r="r" b="b"/>
              <a:pathLst>
                <a:path w="3463290" h="3471325">
                  <a:moveTo>
                    <a:pt x="0" y="0"/>
                  </a:moveTo>
                  <a:lnTo>
                    <a:pt x="3463290" y="0"/>
                  </a:lnTo>
                  <a:lnTo>
                    <a:pt x="3463290" y="3471325"/>
                  </a:lnTo>
                  <a:lnTo>
                    <a:pt x="0" y="3471325"/>
                  </a:lnTo>
                  <a:lnTo>
                    <a:pt x="0" y="0"/>
                  </a:lnTo>
                  <a:close/>
                </a:path>
              </a:pathLst>
            </a:custGeom>
            <a:blipFill>
              <a:blip r:embed="rId8"/>
              <a:stretch>
                <a:fillRect l="-10625" r="-10624"/>
              </a:stretch>
            </a:blipFill>
          </p:spPr>
          <p:txBody>
            <a:bodyPr/>
            <a:lstStyle/>
            <a:p>
              <a:endParaRPr lang="en-US"/>
            </a:p>
          </p:txBody>
        </p:sp>
      </p:grpSp>
      <p:grpSp>
        <p:nvGrpSpPr>
          <p:cNvPr id="79" name="Group 79"/>
          <p:cNvGrpSpPr/>
          <p:nvPr/>
        </p:nvGrpSpPr>
        <p:grpSpPr>
          <a:xfrm>
            <a:off x="9334833" y="7880028"/>
            <a:ext cx="2809465" cy="268040"/>
            <a:chOff x="0" y="0"/>
            <a:chExt cx="3745954" cy="357386"/>
          </a:xfrm>
        </p:grpSpPr>
        <p:sp>
          <p:nvSpPr>
            <p:cNvPr id="80" name="Freeform 80"/>
            <p:cNvSpPr/>
            <p:nvPr/>
          </p:nvSpPr>
          <p:spPr>
            <a:xfrm>
              <a:off x="0" y="0"/>
              <a:ext cx="3745948" cy="357387"/>
            </a:xfrm>
            <a:custGeom>
              <a:avLst/>
              <a:gdLst/>
              <a:ahLst/>
              <a:cxnLst/>
              <a:rect l="l" t="t" r="r" b="b"/>
              <a:pathLst>
                <a:path w="3745948" h="357387">
                  <a:moveTo>
                    <a:pt x="0" y="0"/>
                  </a:moveTo>
                  <a:lnTo>
                    <a:pt x="3745948" y="0"/>
                  </a:lnTo>
                  <a:lnTo>
                    <a:pt x="3745948" y="357387"/>
                  </a:lnTo>
                  <a:lnTo>
                    <a:pt x="0" y="357387"/>
                  </a:lnTo>
                  <a:close/>
                </a:path>
              </a:pathLst>
            </a:custGeom>
            <a:blipFill>
              <a:blip r:embed="rId4">
                <a:alphaModFix amt="0"/>
              </a:blip>
              <a:stretch>
                <a:fillRect t="-154791" b="-153673"/>
              </a:stretch>
            </a:blipFill>
          </p:spPr>
          <p:txBody>
            <a:bodyPr/>
            <a:lstStyle/>
            <a:p>
              <a:endParaRPr lang="en-US"/>
            </a:p>
          </p:txBody>
        </p:sp>
        <p:sp>
          <p:nvSpPr>
            <p:cNvPr id="81" name="TextBox 81"/>
            <p:cNvSpPr txBox="1"/>
            <p:nvPr/>
          </p:nvSpPr>
          <p:spPr>
            <a:xfrm>
              <a:off x="0" y="-9525"/>
              <a:ext cx="3745954" cy="366911"/>
            </a:xfrm>
            <a:prstGeom prst="rect">
              <a:avLst/>
            </a:prstGeom>
          </p:spPr>
          <p:txBody>
            <a:bodyPr lIns="0" tIns="0" rIns="0" bIns="0" rtlCol="0" anchor="ctr"/>
            <a:lstStyle/>
            <a:p>
              <a:pPr algn="just">
                <a:lnSpc>
                  <a:spcPts val="960"/>
                </a:lnSpc>
              </a:pPr>
              <a:r>
                <a:rPr lang="en-US" sz="800" i="1">
                  <a:solidFill>
                    <a:srgbClr val="5A5A5A"/>
                  </a:solidFill>
                  <a:latin typeface="Calibri (MS) Italics"/>
                  <a:ea typeface="Calibri (MS) Italics"/>
                  <a:cs typeface="Calibri (MS) Italics"/>
                  <a:sym typeface="Calibri (MS) Italics"/>
                </a:rPr>
                <a:t>Figure 4: The COM-B model applied to Nourish Together (Michie, van Stralen and West, 2011).</a:t>
              </a:r>
            </a:p>
          </p:txBody>
        </p:sp>
      </p:grpSp>
      <p:grpSp>
        <p:nvGrpSpPr>
          <p:cNvPr id="82" name="Group 82"/>
          <p:cNvGrpSpPr/>
          <p:nvPr/>
        </p:nvGrpSpPr>
        <p:grpSpPr>
          <a:xfrm>
            <a:off x="12204221" y="2196179"/>
            <a:ext cx="2816819" cy="2458302"/>
            <a:chOff x="0" y="0"/>
            <a:chExt cx="3755758" cy="3277736"/>
          </a:xfrm>
        </p:grpSpPr>
        <p:sp>
          <p:nvSpPr>
            <p:cNvPr id="83" name="Freeform 83"/>
            <p:cNvSpPr/>
            <p:nvPr/>
          </p:nvSpPr>
          <p:spPr>
            <a:xfrm>
              <a:off x="0" y="0"/>
              <a:ext cx="3755771" cy="3277749"/>
            </a:xfrm>
            <a:custGeom>
              <a:avLst/>
              <a:gdLst/>
              <a:ahLst/>
              <a:cxnLst/>
              <a:rect l="l" t="t" r="r" b="b"/>
              <a:pathLst>
                <a:path w="3755771" h="3277749">
                  <a:moveTo>
                    <a:pt x="0" y="84502"/>
                  </a:moveTo>
                  <a:cubicBezTo>
                    <a:pt x="0" y="37792"/>
                    <a:pt x="31750" y="0"/>
                    <a:pt x="70993" y="0"/>
                  </a:cubicBezTo>
                  <a:lnTo>
                    <a:pt x="3684778" y="0"/>
                  </a:lnTo>
                  <a:cubicBezTo>
                    <a:pt x="3723894" y="0"/>
                    <a:pt x="3755771" y="37792"/>
                    <a:pt x="3755771" y="84502"/>
                  </a:cubicBezTo>
                  <a:lnTo>
                    <a:pt x="3755771" y="3193249"/>
                  </a:lnTo>
                  <a:cubicBezTo>
                    <a:pt x="3755771" y="3239808"/>
                    <a:pt x="3724021" y="3277749"/>
                    <a:pt x="3684778" y="3277749"/>
                  </a:cubicBezTo>
                  <a:lnTo>
                    <a:pt x="70993" y="3277749"/>
                  </a:lnTo>
                  <a:cubicBezTo>
                    <a:pt x="31877" y="3277749"/>
                    <a:pt x="0" y="3239960"/>
                    <a:pt x="0" y="3193249"/>
                  </a:cubicBezTo>
                  <a:close/>
                </a:path>
              </a:pathLst>
            </a:custGeom>
            <a:solidFill>
              <a:srgbClr val="FFFFFF"/>
            </a:solidFill>
            <a:ln w="7362" cap="sq">
              <a:solidFill>
                <a:srgbClr val="DDDDDD"/>
              </a:solidFill>
              <a:prstDash val="solid"/>
              <a:miter/>
            </a:ln>
          </p:spPr>
          <p:txBody>
            <a:bodyPr/>
            <a:lstStyle/>
            <a:p>
              <a:endParaRPr lang="en-US"/>
            </a:p>
          </p:txBody>
        </p:sp>
      </p:grpSp>
      <p:grpSp>
        <p:nvGrpSpPr>
          <p:cNvPr id="84" name="Group 84"/>
          <p:cNvGrpSpPr/>
          <p:nvPr/>
        </p:nvGrpSpPr>
        <p:grpSpPr>
          <a:xfrm>
            <a:off x="12313920" y="2305879"/>
            <a:ext cx="265043" cy="265043"/>
            <a:chOff x="0" y="0"/>
            <a:chExt cx="353390" cy="353390"/>
          </a:xfrm>
        </p:grpSpPr>
        <p:sp>
          <p:nvSpPr>
            <p:cNvPr id="85" name="Freeform 85"/>
            <p:cNvSpPr/>
            <p:nvPr/>
          </p:nvSpPr>
          <p:spPr>
            <a:xfrm>
              <a:off x="0" y="0"/>
              <a:ext cx="353441" cy="353441"/>
            </a:xfrm>
            <a:custGeom>
              <a:avLst/>
              <a:gdLst/>
              <a:ahLst/>
              <a:cxnLst/>
              <a:rect l="l" t="t" r="r" b="b"/>
              <a:pathLst>
                <a:path w="353441" h="353441">
                  <a:moveTo>
                    <a:pt x="0" y="176657"/>
                  </a:moveTo>
                  <a:cubicBezTo>
                    <a:pt x="0" y="79121"/>
                    <a:pt x="79121" y="0"/>
                    <a:pt x="176657" y="0"/>
                  </a:cubicBezTo>
                  <a:cubicBezTo>
                    <a:pt x="274193" y="0"/>
                    <a:pt x="353441" y="79121"/>
                    <a:pt x="353441" y="176657"/>
                  </a:cubicBezTo>
                  <a:cubicBezTo>
                    <a:pt x="353441" y="274193"/>
                    <a:pt x="274320" y="353441"/>
                    <a:pt x="176657" y="353441"/>
                  </a:cubicBezTo>
                  <a:cubicBezTo>
                    <a:pt x="78994" y="353441"/>
                    <a:pt x="0" y="274320"/>
                    <a:pt x="0" y="176657"/>
                  </a:cubicBezTo>
                  <a:close/>
                </a:path>
              </a:pathLst>
            </a:custGeom>
            <a:solidFill>
              <a:srgbClr val="4A90C4"/>
            </a:solidFill>
          </p:spPr>
          <p:txBody>
            <a:bodyPr/>
            <a:lstStyle/>
            <a:p>
              <a:endParaRPr lang="en-US"/>
            </a:p>
          </p:txBody>
        </p:sp>
      </p:grpSp>
      <p:grpSp>
        <p:nvGrpSpPr>
          <p:cNvPr id="86" name="Group 86"/>
          <p:cNvGrpSpPr/>
          <p:nvPr/>
        </p:nvGrpSpPr>
        <p:grpSpPr>
          <a:xfrm>
            <a:off x="12432478" y="2305879"/>
            <a:ext cx="265043" cy="265043"/>
            <a:chOff x="0" y="0"/>
            <a:chExt cx="353390" cy="353391"/>
          </a:xfrm>
        </p:grpSpPr>
        <p:sp>
          <p:nvSpPr>
            <p:cNvPr id="87" name="Freeform 87"/>
            <p:cNvSpPr/>
            <p:nvPr/>
          </p:nvSpPr>
          <p:spPr>
            <a:xfrm>
              <a:off x="0" y="0"/>
              <a:ext cx="353391" cy="353392"/>
            </a:xfrm>
            <a:custGeom>
              <a:avLst/>
              <a:gdLst/>
              <a:ahLst/>
              <a:cxnLst/>
              <a:rect l="l" t="t" r="r" b="b"/>
              <a:pathLst>
                <a:path w="353391" h="353392">
                  <a:moveTo>
                    <a:pt x="0" y="0"/>
                  </a:moveTo>
                  <a:lnTo>
                    <a:pt x="353391" y="0"/>
                  </a:lnTo>
                  <a:lnTo>
                    <a:pt x="353391" y="353392"/>
                  </a:lnTo>
                  <a:lnTo>
                    <a:pt x="0" y="353392"/>
                  </a:lnTo>
                  <a:close/>
                </a:path>
              </a:pathLst>
            </a:custGeom>
            <a:blipFill>
              <a:blip r:embed="rId4">
                <a:alphaModFix amt="0"/>
              </a:blip>
              <a:stretch>
                <a:fillRect l="-78303" r="-78303"/>
              </a:stretch>
            </a:blipFill>
          </p:spPr>
          <p:txBody>
            <a:bodyPr/>
            <a:lstStyle/>
            <a:p>
              <a:endParaRPr lang="en-US"/>
            </a:p>
          </p:txBody>
        </p:sp>
        <p:sp>
          <p:nvSpPr>
            <p:cNvPr id="88" name="TextBox 88"/>
            <p:cNvSpPr txBox="1"/>
            <p:nvPr/>
          </p:nvSpPr>
          <p:spPr>
            <a:xfrm>
              <a:off x="0" y="-19050"/>
              <a:ext cx="353390" cy="372441"/>
            </a:xfrm>
            <a:prstGeom prst="rect">
              <a:avLst/>
            </a:prstGeom>
          </p:spPr>
          <p:txBody>
            <a:bodyPr lIns="0" tIns="0" rIns="0" bIns="0" rtlCol="0" anchor="ctr"/>
            <a:lstStyle/>
            <a:p>
              <a:pPr algn="just">
                <a:lnSpc>
                  <a:spcPts val="1182"/>
                </a:lnSpc>
              </a:pPr>
              <a:r>
                <a:rPr lang="en-US" sz="985" b="1">
                  <a:solidFill>
                    <a:srgbClr val="FFFFFF"/>
                  </a:solidFill>
                  <a:latin typeface="Calibri (MS) Bold"/>
                  <a:ea typeface="Calibri (MS) Bold"/>
                  <a:cs typeface="Calibri (MS) Bold"/>
                  <a:sym typeface="Calibri (MS) Bold"/>
                </a:rPr>
                <a:t>4</a:t>
              </a:r>
            </a:p>
          </p:txBody>
        </p:sp>
      </p:grpSp>
      <p:grpSp>
        <p:nvGrpSpPr>
          <p:cNvPr id="89" name="Group 89"/>
          <p:cNvGrpSpPr/>
          <p:nvPr/>
        </p:nvGrpSpPr>
        <p:grpSpPr>
          <a:xfrm>
            <a:off x="12712313" y="2080312"/>
            <a:ext cx="2279371" cy="716176"/>
            <a:chOff x="0" y="0"/>
            <a:chExt cx="3039161" cy="954901"/>
          </a:xfrm>
        </p:grpSpPr>
        <p:sp>
          <p:nvSpPr>
            <p:cNvPr id="90" name="Freeform 90"/>
            <p:cNvSpPr/>
            <p:nvPr/>
          </p:nvSpPr>
          <p:spPr>
            <a:xfrm>
              <a:off x="0" y="0"/>
              <a:ext cx="3039165" cy="954902"/>
            </a:xfrm>
            <a:custGeom>
              <a:avLst/>
              <a:gdLst/>
              <a:ahLst/>
              <a:cxnLst/>
              <a:rect l="l" t="t" r="r" b="b"/>
              <a:pathLst>
                <a:path w="3039165" h="954902">
                  <a:moveTo>
                    <a:pt x="0" y="0"/>
                  </a:moveTo>
                  <a:lnTo>
                    <a:pt x="3039165" y="0"/>
                  </a:lnTo>
                  <a:lnTo>
                    <a:pt x="3039165" y="954902"/>
                  </a:lnTo>
                  <a:lnTo>
                    <a:pt x="0" y="954902"/>
                  </a:lnTo>
                  <a:close/>
                </a:path>
              </a:pathLst>
            </a:custGeom>
            <a:blipFill>
              <a:blip r:embed="rId4">
                <a:alphaModFix amt="0"/>
              </a:blip>
              <a:stretch>
                <a:fillRect t="-43510" b="19481"/>
              </a:stretch>
            </a:blipFill>
          </p:spPr>
          <p:txBody>
            <a:bodyPr/>
            <a:lstStyle/>
            <a:p>
              <a:endParaRPr lang="en-US"/>
            </a:p>
          </p:txBody>
        </p:sp>
        <p:sp>
          <p:nvSpPr>
            <p:cNvPr id="91" name="TextBox 91"/>
            <p:cNvSpPr txBox="1"/>
            <p:nvPr/>
          </p:nvSpPr>
          <p:spPr>
            <a:xfrm>
              <a:off x="0" y="0"/>
              <a:ext cx="3039161" cy="954901"/>
            </a:xfrm>
            <a:prstGeom prst="rect">
              <a:avLst/>
            </a:prstGeom>
          </p:spPr>
          <p:txBody>
            <a:bodyPr lIns="0" tIns="0" rIns="0" bIns="0" rtlCol="0" anchor="ctr"/>
            <a:lstStyle/>
            <a:p>
              <a:pPr algn="just">
                <a:lnSpc>
                  <a:spcPts val="1182"/>
                </a:lnSpc>
              </a:pPr>
              <a:r>
                <a:rPr lang="en-US" sz="985" b="1">
                  <a:solidFill>
                    <a:srgbClr val="1B3B6F"/>
                  </a:solidFill>
                  <a:latin typeface="Cambria Bold"/>
                  <a:ea typeface="Cambria Bold"/>
                  <a:cs typeface="Cambria Bold"/>
                  <a:sym typeface="Cambria Bold"/>
                </a:rPr>
                <a:t>Expected Outcome</a:t>
              </a:r>
            </a:p>
          </p:txBody>
        </p:sp>
      </p:grpSp>
      <p:grpSp>
        <p:nvGrpSpPr>
          <p:cNvPr id="92" name="Group 92"/>
          <p:cNvGrpSpPr/>
          <p:nvPr/>
        </p:nvGrpSpPr>
        <p:grpSpPr>
          <a:xfrm>
            <a:off x="12158112" y="4959281"/>
            <a:ext cx="3468472" cy="2277027"/>
            <a:chOff x="0" y="0"/>
            <a:chExt cx="3463239" cy="2273592"/>
          </a:xfrm>
        </p:grpSpPr>
        <p:sp>
          <p:nvSpPr>
            <p:cNvPr id="93" name="Freeform 93" descr="engagement_line.png"/>
            <p:cNvSpPr/>
            <p:nvPr/>
          </p:nvSpPr>
          <p:spPr>
            <a:xfrm>
              <a:off x="0" y="0"/>
              <a:ext cx="3463290" cy="2273554"/>
            </a:xfrm>
            <a:custGeom>
              <a:avLst/>
              <a:gdLst/>
              <a:ahLst/>
              <a:cxnLst/>
              <a:rect l="l" t="t" r="r" b="b"/>
              <a:pathLst>
                <a:path w="3463290" h="2273554">
                  <a:moveTo>
                    <a:pt x="0" y="0"/>
                  </a:moveTo>
                  <a:lnTo>
                    <a:pt x="3463290" y="0"/>
                  </a:lnTo>
                  <a:lnTo>
                    <a:pt x="3463290" y="2273554"/>
                  </a:lnTo>
                  <a:lnTo>
                    <a:pt x="0" y="2273554"/>
                  </a:lnTo>
                  <a:lnTo>
                    <a:pt x="0" y="0"/>
                  </a:lnTo>
                  <a:close/>
                </a:path>
              </a:pathLst>
            </a:custGeom>
            <a:blipFill>
              <a:blip r:embed="rId9"/>
              <a:stretch>
                <a:fillRect r="1" b="-1"/>
              </a:stretch>
            </a:blipFill>
          </p:spPr>
          <p:txBody>
            <a:bodyPr/>
            <a:lstStyle/>
            <a:p>
              <a:endParaRPr lang="en-US"/>
            </a:p>
          </p:txBody>
        </p:sp>
      </p:grpSp>
      <p:grpSp>
        <p:nvGrpSpPr>
          <p:cNvPr id="94" name="Group 94"/>
          <p:cNvGrpSpPr/>
          <p:nvPr/>
        </p:nvGrpSpPr>
        <p:grpSpPr>
          <a:xfrm>
            <a:off x="12487615" y="7350608"/>
            <a:ext cx="2809465" cy="382340"/>
            <a:chOff x="0" y="0"/>
            <a:chExt cx="3745954" cy="509786"/>
          </a:xfrm>
        </p:grpSpPr>
        <p:sp>
          <p:nvSpPr>
            <p:cNvPr id="95" name="Freeform 95"/>
            <p:cNvSpPr/>
            <p:nvPr/>
          </p:nvSpPr>
          <p:spPr>
            <a:xfrm>
              <a:off x="0" y="0"/>
              <a:ext cx="3745948" cy="509787"/>
            </a:xfrm>
            <a:custGeom>
              <a:avLst/>
              <a:gdLst/>
              <a:ahLst/>
              <a:cxnLst/>
              <a:rect l="l" t="t" r="r" b="b"/>
              <a:pathLst>
                <a:path w="3745948" h="509787">
                  <a:moveTo>
                    <a:pt x="0" y="0"/>
                  </a:moveTo>
                  <a:lnTo>
                    <a:pt x="3745948" y="0"/>
                  </a:lnTo>
                  <a:lnTo>
                    <a:pt x="3745948" y="509787"/>
                  </a:lnTo>
                  <a:lnTo>
                    <a:pt x="0" y="509787"/>
                  </a:lnTo>
                  <a:close/>
                </a:path>
              </a:pathLst>
            </a:custGeom>
            <a:blipFill>
              <a:blip r:embed="rId4">
                <a:alphaModFix amt="0"/>
              </a:blip>
              <a:stretch>
                <a:fillRect t="-108516" b="-77838"/>
              </a:stretch>
            </a:blipFill>
          </p:spPr>
          <p:txBody>
            <a:bodyPr/>
            <a:lstStyle/>
            <a:p>
              <a:endParaRPr lang="en-US"/>
            </a:p>
          </p:txBody>
        </p:sp>
        <p:sp>
          <p:nvSpPr>
            <p:cNvPr id="96" name="TextBox 96"/>
            <p:cNvSpPr txBox="1"/>
            <p:nvPr/>
          </p:nvSpPr>
          <p:spPr>
            <a:xfrm>
              <a:off x="0" y="-9525"/>
              <a:ext cx="3745954" cy="519311"/>
            </a:xfrm>
            <a:prstGeom prst="rect">
              <a:avLst/>
            </a:prstGeom>
          </p:spPr>
          <p:txBody>
            <a:bodyPr lIns="0" tIns="0" rIns="0" bIns="0" rtlCol="0" anchor="ctr"/>
            <a:lstStyle/>
            <a:p>
              <a:pPr algn="just">
                <a:lnSpc>
                  <a:spcPts val="960"/>
                </a:lnSpc>
              </a:pPr>
              <a:r>
                <a:rPr lang="en-US" sz="800" i="1">
                  <a:solidFill>
                    <a:srgbClr val="5A5A5A"/>
                  </a:solidFill>
                  <a:latin typeface="Calibri (MS) Italics"/>
                  <a:ea typeface="Calibri (MS) Italics"/>
                  <a:cs typeface="Calibri (MS) Italics"/>
                  <a:sym typeface="Calibri (MS) Italics"/>
                </a:rPr>
                <a:t>Figure 5: Illustrative projection based on HEAL-D Online completion (Lowry et al., 2025) and typical digital DPP decline (Ross et al., 2023).</a:t>
              </a:r>
            </a:p>
          </p:txBody>
        </p:sp>
      </p:grpSp>
      <p:grpSp>
        <p:nvGrpSpPr>
          <p:cNvPr id="97" name="Group 97"/>
          <p:cNvGrpSpPr/>
          <p:nvPr/>
        </p:nvGrpSpPr>
        <p:grpSpPr>
          <a:xfrm>
            <a:off x="15183307" y="2196179"/>
            <a:ext cx="2816819" cy="2065296"/>
            <a:chOff x="0" y="0"/>
            <a:chExt cx="3755758" cy="2753728"/>
          </a:xfrm>
        </p:grpSpPr>
        <p:sp>
          <p:nvSpPr>
            <p:cNvPr id="98" name="Freeform 98"/>
            <p:cNvSpPr/>
            <p:nvPr/>
          </p:nvSpPr>
          <p:spPr>
            <a:xfrm>
              <a:off x="0" y="0"/>
              <a:ext cx="3755771" cy="2753741"/>
            </a:xfrm>
            <a:custGeom>
              <a:avLst/>
              <a:gdLst/>
              <a:ahLst/>
              <a:cxnLst/>
              <a:rect l="l" t="t" r="r" b="b"/>
              <a:pathLst>
                <a:path w="3755771" h="2753741">
                  <a:moveTo>
                    <a:pt x="0" y="70993"/>
                  </a:moveTo>
                  <a:cubicBezTo>
                    <a:pt x="0" y="31750"/>
                    <a:pt x="31750" y="0"/>
                    <a:pt x="70993" y="0"/>
                  </a:cubicBezTo>
                  <a:lnTo>
                    <a:pt x="3684778" y="0"/>
                  </a:lnTo>
                  <a:cubicBezTo>
                    <a:pt x="3723894" y="0"/>
                    <a:pt x="3755771" y="31750"/>
                    <a:pt x="3755771" y="70993"/>
                  </a:cubicBezTo>
                  <a:lnTo>
                    <a:pt x="3755771" y="2682748"/>
                  </a:lnTo>
                  <a:cubicBezTo>
                    <a:pt x="3755771" y="2721864"/>
                    <a:pt x="3724021" y="2753741"/>
                    <a:pt x="3684778" y="2753741"/>
                  </a:cubicBezTo>
                  <a:lnTo>
                    <a:pt x="70993" y="2753741"/>
                  </a:lnTo>
                  <a:cubicBezTo>
                    <a:pt x="31877" y="2753741"/>
                    <a:pt x="0" y="2721991"/>
                    <a:pt x="0" y="2682748"/>
                  </a:cubicBezTo>
                  <a:close/>
                </a:path>
              </a:pathLst>
            </a:custGeom>
            <a:solidFill>
              <a:srgbClr val="FFFFFF"/>
            </a:solidFill>
            <a:ln w="7362" cap="sq">
              <a:solidFill>
                <a:srgbClr val="DDDDDD"/>
              </a:solidFill>
              <a:prstDash val="solid"/>
              <a:miter/>
            </a:ln>
          </p:spPr>
          <p:txBody>
            <a:bodyPr/>
            <a:lstStyle/>
            <a:p>
              <a:endParaRPr lang="en-US"/>
            </a:p>
          </p:txBody>
        </p:sp>
      </p:grpSp>
      <p:grpSp>
        <p:nvGrpSpPr>
          <p:cNvPr id="99" name="Group 99"/>
          <p:cNvGrpSpPr/>
          <p:nvPr/>
        </p:nvGrpSpPr>
        <p:grpSpPr>
          <a:xfrm>
            <a:off x="15293007" y="2305879"/>
            <a:ext cx="265043" cy="265043"/>
            <a:chOff x="0" y="0"/>
            <a:chExt cx="353390" cy="353390"/>
          </a:xfrm>
        </p:grpSpPr>
        <p:sp>
          <p:nvSpPr>
            <p:cNvPr id="100" name="Freeform 100"/>
            <p:cNvSpPr/>
            <p:nvPr/>
          </p:nvSpPr>
          <p:spPr>
            <a:xfrm>
              <a:off x="0" y="0"/>
              <a:ext cx="353441" cy="353441"/>
            </a:xfrm>
            <a:custGeom>
              <a:avLst/>
              <a:gdLst/>
              <a:ahLst/>
              <a:cxnLst/>
              <a:rect l="l" t="t" r="r" b="b"/>
              <a:pathLst>
                <a:path w="353441" h="353441">
                  <a:moveTo>
                    <a:pt x="0" y="176657"/>
                  </a:moveTo>
                  <a:cubicBezTo>
                    <a:pt x="0" y="79121"/>
                    <a:pt x="79121" y="0"/>
                    <a:pt x="176657" y="0"/>
                  </a:cubicBezTo>
                  <a:cubicBezTo>
                    <a:pt x="274193" y="0"/>
                    <a:pt x="353441" y="79121"/>
                    <a:pt x="353441" y="176657"/>
                  </a:cubicBezTo>
                  <a:cubicBezTo>
                    <a:pt x="353441" y="274193"/>
                    <a:pt x="274320" y="353441"/>
                    <a:pt x="176657" y="353441"/>
                  </a:cubicBezTo>
                  <a:cubicBezTo>
                    <a:pt x="78994" y="353441"/>
                    <a:pt x="0" y="274320"/>
                    <a:pt x="0" y="176657"/>
                  </a:cubicBezTo>
                  <a:close/>
                </a:path>
              </a:pathLst>
            </a:custGeom>
            <a:solidFill>
              <a:srgbClr val="4A90C4"/>
            </a:solidFill>
          </p:spPr>
          <p:txBody>
            <a:bodyPr/>
            <a:lstStyle/>
            <a:p>
              <a:endParaRPr lang="en-US"/>
            </a:p>
          </p:txBody>
        </p:sp>
      </p:grpSp>
      <p:grpSp>
        <p:nvGrpSpPr>
          <p:cNvPr id="101" name="Group 101"/>
          <p:cNvGrpSpPr/>
          <p:nvPr/>
        </p:nvGrpSpPr>
        <p:grpSpPr>
          <a:xfrm>
            <a:off x="15411564" y="2315637"/>
            <a:ext cx="265043" cy="265043"/>
            <a:chOff x="0" y="0"/>
            <a:chExt cx="353390" cy="353391"/>
          </a:xfrm>
        </p:grpSpPr>
        <p:sp>
          <p:nvSpPr>
            <p:cNvPr id="102" name="Freeform 102"/>
            <p:cNvSpPr/>
            <p:nvPr/>
          </p:nvSpPr>
          <p:spPr>
            <a:xfrm>
              <a:off x="0" y="0"/>
              <a:ext cx="353391" cy="353392"/>
            </a:xfrm>
            <a:custGeom>
              <a:avLst/>
              <a:gdLst/>
              <a:ahLst/>
              <a:cxnLst/>
              <a:rect l="l" t="t" r="r" b="b"/>
              <a:pathLst>
                <a:path w="353391" h="353392">
                  <a:moveTo>
                    <a:pt x="0" y="0"/>
                  </a:moveTo>
                  <a:lnTo>
                    <a:pt x="353391" y="0"/>
                  </a:lnTo>
                  <a:lnTo>
                    <a:pt x="353391" y="353392"/>
                  </a:lnTo>
                  <a:lnTo>
                    <a:pt x="0" y="353392"/>
                  </a:lnTo>
                  <a:close/>
                </a:path>
              </a:pathLst>
            </a:custGeom>
            <a:blipFill>
              <a:blip r:embed="rId4">
                <a:alphaModFix amt="0"/>
              </a:blip>
              <a:stretch>
                <a:fillRect l="-78303" r="-78303"/>
              </a:stretch>
            </a:blipFill>
          </p:spPr>
          <p:txBody>
            <a:bodyPr/>
            <a:lstStyle/>
            <a:p>
              <a:endParaRPr lang="en-US"/>
            </a:p>
          </p:txBody>
        </p:sp>
        <p:sp>
          <p:nvSpPr>
            <p:cNvPr id="103" name="TextBox 103"/>
            <p:cNvSpPr txBox="1"/>
            <p:nvPr/>
          </p:nvSpPr>
          <p:spPr>
            <a:xfrm>
              <a:off x="0" y="-19050"/>
              <a:ext cx="353390" cy="372441"/>
            </a:xfrm>
            <a:prstGeom prst="rect">
              <a:avLst/>
            </a:prstGeom>
          </p:spPr>
          <p:txBody>
            <a:bodyPr lIns="0" tIns="0" rIns="0" bIns="0" rtlCol="0" anchor="ctr"/>
            <a:lstStyle/>
            <a:p>
              <a:pPr algn="just">
                <a:lnSpc>
                  <a:spcPts val="1182"/>
                </a:lnSpc>
              </a:pPr>
              <a:r>
                <a:rPr lang="en-US" sz="985" b="1">
                  <a:solidFill>
                    <a:srgbClr val="FFFFFF"/>
                  </a:solidFill>
                  <a:latin typeface="Calibri (MS) Bold"/>
                  <a:ea typeface="Calibri (MS) Bold"/>
                  <a:cs typeface="Calibri (MS) Bold"/>
                  <a:sym typeface="Calibri (MS) Bold"/>
                </a:rPr>
                <a:t>5</a:t>
              </a:r>
            </a:p>
          </p:txBody>
        </p:sp>
      </p:grpSp>
      <p:grpSp>
        <p:nvGrpSpPr>
          <p:cNvPr id="104" name="Group 104"/>
          <p:cNvGrpSpPr/>
          <p:nvPr/>
        </p:nvGrpSpPr>
        <p:grpSpPr>
          <a:xfrm>
            <a:off x="15596149" y="2080312"/>
            <a:ext cx="2279371" cy="716176"/>
            <a:chOff x="0" y="0"/>
            <a:chExt cx="3039161" cy="954901"/>
          </a:xfrm>
        </p:grpSpPr>
        <p:sp>
          <p:nvSpPr>
            <p:cNvPr id="105" name="Freeform 105"/>
            <p:cNvSpPr/>
            <p:nvPr/>
          </p:nvSpPr>
          <p:spPr>
            <a:xfrm>
              <a:off x="0" y="0"/>
              <a:ext cx="3039165" cy="954902"/>
            </a:xfrm>
            <a:custGeom>
              <a:avLst/>
              <a:gdLst/>
              <a:ahLst/>
              <a:cxnLst/>
              <a:rect l="l" t="t" r="r" b="b"/>
              <a:pathLst>
                <a:path w="3039165" h="954902">
                  <a:moveTo>
                    <a:pt x="0" y="0"/>
                  </a:moveTo>
                  <a:lnTo>
                    <a:pt x="3039165" y="0"/>
                  </a:lnTo>
                  <a:lnTo>
                    <a:pt x="3039165" y="954902"/>
                  </a:lnTo>
                  <a:lnTo>
                    <a:pt x="0" y="954902"/>
                  </a:lnTo>
                  <a:close/>
                </a:path>
              </a:pathLst>
            </a:custGeom>
            <a:blipFill>
              <a:blip r:embed="rId4">
                <a:alphaModFix amt="0"/>
              </a:blip>
              <a:stretch>
                <a:fillRect t="-43510" b="19481"/>
              </a:stretch>
            </a:blipFill>
          </p:spPr>
          <p:txBody>
            <a:bodyPr/>
            <a:lstStyle/>
            <a:p>
              <a:endParaRPr lang="en-US"/>
            </a:p>
          </p:txBody>
        </p:sp>
        <p:sp>
          <p:nvSpPr>
            <p:cNvPr id="106" name="TextBox 106"/>
            <p:cNvSpPr txBox="1"/>
            <p:nvPr/>
          </p:nvSpPr>
          <p:spPr>
            <a:xfrm>
              <a:off x="0" y="0"/>
              <a:ext cx="3039161" cy="954901"/>
            </a:xfrm>
            <a:prstGeom prst="rect">
              <a:avLst/>
            </a:prstGeom>
          </p:spPr>
          <p:txBody>
            <a:bodyPr lIns="0" tIns="0" rIns="0" bIns="0" rtlCol="0" anchor="ctr"/>
            <a:lstStyle/>
            <a:p>
              <a:pPr algn="just">
                <a:lnSpc>
                  <a:spcPts val="1182"/>
                </a:lnSpc>
              </a:pPr>
              <a:r>
                <a:rPr lang="en-US" sz="985" b="1">
                  <a:solidFill>
                    <a:srgbClr val="1B3B6F"/>
                  </a:solidFill>
                  <a:latin typeface="Cambria Bold"/>
                  <a:ea typeface="Cambria Bold"/>
                  <a:cs typeface="Cambria Bold"/>
                  <a:sym typeface="Cambria Bold"/>
                </a:rPr>
                <a:t>Conclusion</a:t>
              </a:r>
            </a:p>
          </p:txBody>
        </p:sp>
      </p:grpSp>
      <p:grpSp>
        <p:nvGrpSpPr>
          <p:cNvPr id="107" name="Group 107"/>
          <p:cNvGrpSpPr/>
          <p:nvPr/>
        </p:nvGrpSpPr>
        <p:grpSpPr>
          <a:xfrm>
            <a:off x="15425528" y="7724438"/>
            <a:ext cx="2809465" cy="265043"/>
            <a:chOff x="0" y="0"/>
            <a:chExt cx="3745954" cy="353391"/>
          </a:xfrm>
        </p:grpSpPr>
        <p:sp>
          <p:nvSpPr>
            <p:cNvPr id="108" name="Freeform 108"/>
            <p:cNvSpPr/>
            <p:nvPr/>
          </p:nvSpPr>
          <p:spPr>
            <a:xfrm>
              <a:off x="0" y="0"/>
              <a:ext cx="3745948" cy="353392"/>
            </a:xfrm>
            <a:custGeom>
              <a:avLst/>
              <a:gdLst/>
              <a:ahLst/>
              <a:cxnLst/>
              <a:rect l="l" t="t" r="r" b="b"/>
              <a:pathLst>
                <a:path w="3745948" h="353392">
                  <a:moveTo>
                    <a:pt x="0" y="0"/>
                  </a:moveTo>
                  <a:lnTo>
                    <a:pt x="3745948" y="0"/>
                  </a:lnTo>
                  <a:lnTo>
                    <a:pt x="3745948" y="353392"/>
                  </a:lnTo>
                  <a:lnTo>
                    <a:pt x="0" y="353392"/>
                  </a:lnTo>
                  <a:close/>
                </a:path>
              </a:pathLst>
            </a:custGeom>
            <a:blipFill>
              <a:blip r:embed="rId4">
                <a:alphaModFix amt="0"/>
              </a:blip>
              <a:stretch>
                <a:fillRect t="-156541" b="-156540"/>
              </a:stretch>
            </a:blipFill>
          </p:spPr>
          <p:txBody>
            <a:bodyPr/>
            <a:lstStyle/>
            <a:p>
              <a:endParaRPr lang="en-US"/>
            </a:p>
          </p:txBody>
        </p:sp>
        <p:sp>
          <p:nvSpPr>
            <p:cNvPr id="109" name="TextBox 109"/>
            <p:cNvSpPr txBox="1"/>
            <p:nvPr/>
          </p:nvSpPr>
          <p:spPr>
            <a:xfrm>
              <a:off x="0" y="-9525"/>
              <a:ext cx="3745954" cy="362916"/>
            </a:xfrm>
            <a:prstGeom prst="rect">
              <a:avLst/>
            </a:prstGeom>
          </p:spPr>
          <p:txBody>
            <a:bodyPr lIns="0" tIns="0" rIns="0" bIns="0" rtlCol="0" anchor="ctr"/>
            <a:lstStyle/>
            <a:p>
              <a:pPr algn="just">
                <a:lnSpc>
                  <a:spcPts val="960"/>
                </a:lnSpc>
              </a:pPr>
              <a:r>
                <a:rPr lang="en-US" sz="800" i="1">
                  <a:solidFill>
                    <a:srgbClr val="5A5A5A"/>
                  </a:solidFill>
                  <a:latin typeface="Calibri (MS) Italics"/>
                  <a:ea typeface="Calibri (MS) Italics"/>
                  <a:cs typeface="Calibri (MS) Italics"/>
                  <a:sym typeface="Calibri (MS) Italics"/>
                </a:rPr>
                <a:t>Figure 6: Concept mock-up of the Nourish Together app dashboard.</a:t>
              </a:r>
            </a:p>
          </p:txBody>
        </p:sp>
      </p:grpSp>
      <p:grpSp>
        <p:nvGrpSpPr>
          <p:cNvPr id="110" name="Group 110"/>
          <p:cNvGrpSpPr/>
          <p:nvPr/>
        </p:nvGrpSpPr>
        <p:grpSpPr>
          <a:xfrm>
            <a:off x="0" y="8307392"/>
            <a:ext cx="18288000" cy="2544413"/>
            <a:chOff x="0" y="0"/>
            <a:chExt cx="24384000" cy="3392551"/>
          </a:xfrm>
        </p:grpSpPr>
        <p:sp>
          <p:nvSpPr>
            <p:cNvPr id="111" name="Freeform 111"/>
            <p:cNvSpPr/>
            <p:nvPr/>
          </p:nvSpPr>
          <p:spPr>
            <a:xfrm>
              <a:off x="0" y="0"/>
              <a:ext cx="24384000" cy="3392551"/>
            </a:xfrm>
            <a:custGeom>
              <a:avLst/>
              <a:gdLst/>
              <a:ahLst/>
              <a:cxnLst/>
              <a:rect l="l" t="t" r="r" b="b"/>
              <a:pathLst>
                <a:path w="24384000" h="3392551">
                  <a:moveTo>
                    <a:pt x="0" y="0"/>
                  </a:moveTo>
                  <a:lnTo>
                    <a:pt x="24384000" y="0"/>
                  </a:lnTo>
                  <a:lnTo>
                    <a:pt x="24384000" y="3392551"/>
                  </a:lnTo>
                  <a:lnTo>
                    <a:pt x="0" y="3392551"/>
                  </a:lnTo>
                  <a:close/>
                </a:path>
              </a:pathLst>
            </a:custGeom>
            <a:solidFill>
              <a:srgbClr val="DCEAF7"/>
            </a:solidFill>
          </p:spPr>
          <p:txBody>
            <a:bodyPr/>
            <a:lstStyle/>
            <a:p>
              <a:endParaRPr lang="en-US"/>
            </a:p>
          </p:txBody>
        </p:sp>
      </p:grpSp>
      <p:grpSp>
        <p:nvGrpSpPr>
          <p:cNvPr id="112" name="Group 112"/>
          <p:cNvGrpSpPr/>
          <p:nvPr/>
        </p:nvGrpSpPr>
        <p:grpSpPr>
          <a:xfrm>
            <a:off x="531409" y="8056259"/>
            <a:ext cx="1880580" cy="889170"/>
            <a:chOff x="0" y="0"/>
            <a:chExt cx="2507440" cy="1185561"/>
          </a:xfrm>
        </p:grpSpPr>
        <p:sp>
          <p:nvSpPr>
            <p:cNvPr id="113" name="Freeform 113"/>
            <p:cNvSpPr/>
            <p:nvPr/>
          </p:nvSpPr>
          <p:spPr>
            <a:xfrm>
              <a:off x="0" y="0"/>
              <a:ext cx="2507439" cy="1185567"/>
            </a:xfrm>
            <a:custGeom>
              <a:avLst/>
              <a:gdLst/>
              <a:ahLst/>
              <a:cxnLst/>
              <a:rect l="l" t="t" r="r" b="b"/>
              <a:pathLst>
                <a:path w="2507439" h="1185567">
                  <a:moveTo>
                    <a:pt x="0" y="0"/>
                  </a:moveTo>
                  <a:lnTo>
                    <a:pt x="2507439" y="0"/>
                  </a:lnTo>
                  <a:lnTo>
                    <a:pt x="2507439" y="1185567"/>
                  </a:lnTo>
                  <a:lnTo>
                    <a:pt x="0" y="1185567"/>
                  </a:lnTo>
                  <a:close/>
                </a:path>
              </a:pathLst>
            </a:custGeom>
            <a:blipFill>
              <a:blip r:embed="rId4">
                <a:alphaModFix amt="0"/>
              </a:blip>
              <a:stretch>
                <a:fillRect t="-102748" r="-181874" b="-29574"/>
              </a:stretch>
            </a:blipFill>
          </p:spPr>
          <p:txBody>
            <a:bodyPr/>
            <a:lstStyle/>
            <a:p>
              <a:endParaRPr lang="en-US"/>
            </a:p>
          </p:txBody>
        </p:sp>
        <p:sp>
          <p:nvSpPr>
            <p:cNvPr id="114" name="TextBox 114"/>
            <p:cNvSpPr txBox="1"/>
            <p:nvPr/>
          </p:nvSpPr>
          <p:spPr>
            <a:xfrm>
              <a:off x="0" y="-9525"/>
              <a:ext cx="2507440" cy="1195086"/>
            </a:xfrm>
            <a:prstGeom prst="rect">
              <a:avLst/>
            </a:prstGeom>
          </p:spPr>
          <p:txBody>
            <a:bodyPr lIns="0" tIns="0" rIns="0" bIns="0" rtlCol="0" anchor="ctr"/>
            <a:lstStyle/>
            <a:p>
              <a:pPr algn="just">
                <a:lnSpc>
                  <a:spcPts val="1460"/>
                </a:lnSpc>
              </a:pPr>
              <a:r>
                <a:rPr lang="en-US" sz="1217" b="1">
                  <a:solidFill>
                    <a:srgbClr val="1B3B6F"/>
                  </a:solidFill>
                  <a:latin typeface="Cambria Bold"/>
                  <a:ea typeface="Cambria Bold"/>
                  <a:cs typeface="Cambria Bold"/>
                  <a:sym typeface="Cambria Bold"/>
                </a:rPr>
                <a:t>References</a:t>
              </a:r>
            </a:p>
          </p:txBody>
        </p:sp>
      </p:grpSp>
      <p:grpSp>
        <p:nvGrpSpPr>
          <p:cNvPr id="115" name="Group 115"/>
          <p:cNvGrpSpPr/>
          <p:nvPr/>
        </p:nvGrpSpPr>
        <p:grpSpPr>
          <a:xfrm>
            <a:off x="295525" y="9977218"/>
            <a:ext cx="17894213" cy="214302"/>
            <a:chOff x="0" y="0"/>
            <a:chExt cx="23606544" cy="282713"/>
          </a:xfrm>
        </p:grpSpPr>
        <p:sp>
          <p:nvSpPr>
            <p:cNvPr id="116" name="Freeform 116"/>
            <p:cNvSpPr/>
            <p:nvPr/>
          </p:nvSpPr>
          <p:spPr>
            <a:xfrm>
              <a:off x="0" y="0"/>
              <a:ext cx="23606539" cy="282711"/>
            </a:xfrm>
            <a:custGeom>
              <a:avLst/>
              <a:gdLst/>
              <a:ahLst/>
              <a:cxnLst/>
              <a:rect l="l" t="t" r="r" b="b"/>
              <a:pathLst>
                <a:path w="23606539" h="282711">
                  <a:moveTo>
                    <a:pt x="0" y="0"/>
                  </a:moveTo>
                  <a:lnTo>
                    <a:pt x="23606539" y="0"/>
                  </a:lnTo>
                  <a:lnTo>
                    <a:pt x="23606539" y="282711"/>
                  </a:lnTo>
                  <a:lnTo>
                    <a:pt x="0" y="282711"/>
                  </a:lnTo>
                  <a:close/>
                </a:path>
              </a:pathLst>
            </a:custGeom>
            <a:blipFill>
              <a:blip r:embed="rId4">
                <a:alphaModFix amt="0"/>
              </a:blip>
              <a:stretch>
                <a:fillRect t="-1577009" b="-1577011"/>
              </a:stretch>
            </a:blipFill>
          </p:spPr>
          <p:txBody>
            <a:bodyPr/>
            <a:lstStyle/>
            <a:p>
              <a:endParaRPr lang="en-US"/>
            </a:p>
          </p:txBody>
        </p:sp>
        <p:sp>
          <p:nvSpPr>
            <p:cNvPr id="117" name="TextBox 117"/>
            <p:cNvSpPr txBox="1"/>
            <p:nvPr/>
          </p:nvSpPr>
          <p:spPr>
            <a:xfrm>
              <a:off x="0" y="-19050"/>
              <a:ext cx="23606544" cy="301763"/>
            </a:xfrm>
            <a:prstGeom prst="rect">
              <a:avLst/>
            </a:prstGeom>
          </p:spPr>
          <p:txBody>
            <a:bodyPr lIns="0" tIns="0" rIns="0" bIns="0" rtlCol="0" anchor="ctr"/>
            <a:lstStyle/>
            <a:p>
              <a:pPr algn="just">
                <a:lnSpc>
                  <a:spcPts val="730"/>
                </a:lnSpc>
              </a:pPr>
              <a:r>
                <a:rPr lang="en-US" sz="608" i="1">
                  <a:solidFill>
                    <a:srgbClr val="5A5A5A"/>
                  </a:solidFill>
                  <a:latin typeface="Calibri (MS) Italics"/>
                  <a:ea typeface="Calibri (MS) Italics"/>
                  <a:cs typeface="Calibri (MS) Italics"/>
                  <a:sym typeface="Calibri (MS) Italics"/>
                </a:rPr>
                <a:t>AI acknowledgement: [Artificial Intelligence (AI) was used only to generate ideas and improve language clarity.]</a:t>
              </a:r>
            </a:p>
          </p:txBody>
        </p:sp>
      </p:grpSp>
      <p:grpSp>
        <p:nvGrpSpPr>
          <p:cNvPr id="118" name="Group 118"/>
          <p:cNvGrpSpPr/>
          <p:nvPr/>
        </p:nvGrpSpPr>
        <p:grpSpPr>
          <a:xfrm>
            <a:off x="183336" y="6615992"/>
            <a:ext cx="2839651" cy="1618500"/>
            <a:chOff x="0" y="0"/>
            <a:chExt cx="3786202" cy="2158000"/>
          </a:xfrm>
        </p:grpSpPr>
        <p:grpSp>
          <p:nvGrpSpPr>
            <p:cNvPr id="119" name="Group 119"/>
            <p:cNvGrpSpPr/>
            <p:nvPr/>
          </p:nvGrpSpPr>
          <p:grpSpPr>
            <a:xfrm>
              <a:off x="0" y="154502"/>
              <a:ext cx="3786202" cy="2003498"/>
              <a:chOff x="0" y="0"/>
              <a:chExt cx="3786202" cy="2003498"/>
            </a:xfrm>
          </p:grpSpPr>
          <p:sp>
            <p:nvSpPr>
              <p:cNvPr id="120" name="Freeform 120"/>
              <p:cNvSpPr/>
              <p:nvPr/>
            </p:nvSpPr>
            <p:spPr>
              <a:xfrm>
                <a:off x="0" y="0"/>
                <a:ext cx="3786215" cy="2003449"/>
              </a:xfrm>
              <a:custGeom>
                <a:avLst/>
                <a:gdLst/>
                <a:ahLst/>
                <a:cxnLst/>
                <a:rect l="l" t="t" r="r" b="b"/>
                <a:pathLst>
                  <a:path w="3786215" h="2003449">
                    <a:moveTo>
                      <a:pt x="0" y="91497"/>
                    </a:moveTo>
                    <a:cubicBezTo>
                      <a:pt x="0" y="41010"/>
                      <a:pt x="32135" y="0"/>
                      <a:pt x="71696" y="0"/>
                    </a:cubicBezTo>
                    <a:lnTo>
                      <a:pt x="3714518" y="0"/>
                    </a:lnTo>
                    <a:cubicBezTo>
                      <a:pt x="3754079" y="0"/>
                      <a:pt x="3786215" y="41010"/>
                      <a:pt x="3786215" y="91497"/>
                    </a:cubicBezTo>
                    <a:lnTo>
                      <a:pt x="3786215" y="1911952"/>
                    </a:lnTo>
                    <a:cubicBezTo>
                      <a:pt x="3786215" y="1962439"/>
                      <a:pt x="3754079" y="2003449"/>
                      <a:pt x="3714518" y="2003449"/>
                    </a:cubicBezTo>
                    <a:lnTo>
                      <a:pt x="71696" y="2003449"/>
                    </a:lnTo>
                    <a:cubicBezTo>
                      <a:pt x="32135" y="2003449"/>
                      <a:pt x="0" y="1962439"/>
                      <a:pt x="0" y="1911952"/>
                    </a:cubicBezTo>
                    <a:close/>
                  </a:path>
                </a:pathLst>
              </a:custGeom>
              <a:solidFill>
                <a:srgbClr val="FFFFFF"/>
              </a:solidFill>
              <a:ln w="7362" cap="sq">
                <a:solidFill>
                  <a:srgbClr val="DDDDDD"/>
                </a:solidFill>
                <a:prstDash val="solid"/>
                <a:miter/>
              </a:ln>
            </p:spPr>
            <p:txBody>
              <a:bodyPr/>
              <a:lstStyle/>
              <a:p>
                <a:endParaRPr lang="en-US"/>
              </a:p>
            </p:txBody>
          </p:sp>
        </p:grpSp>
        <p:grpSp>
          <p:nvGrpSpPr>
            <p:cNvPr id="121" name="Group 121"/>
            <p:cNvGrpSpPr/>
            <p:nvPr/>
          </p:nvGrpSpPr>
          <p:grpSpPr>
            <a:xfrm>
              <a:off x="147452" y="300756"/>
              <a:ext cx="356255" cy="353390"/>
              <a:chOff x="0" y="0"/>
              <a:chExt cx="356255" cy="353390"/>
            </a:xfrm>
          </p:grpSpPr>
          <p:sp>
            <p:nvSpPr>
              <p:cNvPr id="122" name="Freeform 122"/>
              <p:cNvSpPr/>
              <p:nvPr/>
            </p:nvSpPr>
            <p:spPr>
              <a:xfrm>
                <a:off x="0" y="0"/>
                <a:ext cx="356306" cy="353441"/>
              </a:xfrm>
              <a:custGeom>
                <a:avLst/>
                <a:gdLst/>
                <a:ahLst/>
                <a:cxnLst/>
                <a:rect l="l" t="t" r="r" b="b"/>
                <a:pathLst>
                  <a:path w="356306" h="353441">
                    <a:moveTo>
                      <a:pt x="0" y="176657"/>
                    </a:moveTo>
                    <a:cubicBezTo>
                      <a:pt x="0" y="79121"/>
                      <a:pt x="79762" y="0"/>
                      <a:pt x="178089" y="0"/>
                    </a:cubicBezTo>
                    <a:cubicBezTo>
                      <a:pt x="276416" y="0"/>
                      <a:pt x="356306" y="79121"/>
                      <a:pt x="356306" y="176657"/>
                    </a:cubicBezTo>
                    <a:cubicBezTo>
                      <a:pt x="356306" y="274193"/>
                      <a:pt x="276544" y="353441"/>
                      <a:pt x="178089" y="353441"/>
                    </a:cubicBezTo>
                    <a:cubicBezTo>
                      <a:pt x="79634" y="353441"/>
                      <a:pt x="0" y="274320"/>
                      <a:pt x="0" y="176657"/>
                    </a:cubicBezTo>
                    <a:close/>
                  </a:path>
                </a:pathLst>
              </a:custGeom>
              <a:solidFill>
                <a:srgbClr val="4A90C4"/>
              </a:solidFill>
            </p:spPr>
            <p:txBody>
              <a:bodyPr/>
              <a:lstStyle/>
              <a:p>
                <a:endParaRPr lang="en-US"/>
              </a:p>
            </p:txBody>
          </p:sp>
        </p:grpSp>
        <p:grpSp>
          <p:nvGrpSpPr>
            <p:cNvPr id="123" name="Group 123"/>
            <p:cNvGrpSpPr/>
            <p:nvPr/>
          </p:nvGrpSpPr>
          <p:grpSpPr>
            <a:xfrm>
              <a:off x="147452" y="300756"/>
              <a:ext cx="356255" cy="353390"/>
              <a:chOff x="0" y="0"/>
              <a:chExt cx="356255" cy="353390"/>
            </a:xfrm>
          </p:grpSpPr>
          <p:sp>
            <p:nvSpPr>
              <p:cNvPr id="124" name="Freeform 124"/>
              <p:cNvSpPr/>
              <p:nvPr/>
            </p:nvSpPr>
            <p:spPr>
              <a:xfrm>
                <a:off x="0" y="0"/>
                <a:ext cx="356256" cy="353391"/>
              </a:xfrm>
              <a:custGeom>
                <a:avLst/>
                <a:gdLst/>
                <a:ahLst/>
                <a:cxnLst/>
                <a:rect l="l" t="t" r="r" b="b"/>
                <a:pathLst>
                  <a:path w="356256" h="353391">
                    <a:moveTo>
                      <a:pt x="0" y="0"/>
                    </a:moveTo>
                    <a:lnTo>
                      <a:pt x="356256" y="0"/>
                    </a:lnTo>
                    <a:lnTo>
                      <a:pt x="356256" y="353391"/>
                    </a:lnTo>
                    <a:lnTo>
                      <a:pt x="0" y="353391"/>
                    </a:lnTo>
                    <a:close/>
                  </a:path>
                </a:pathLst>
              </a:custGeom>
              <a:blipFill>
                <a:blip r:embed="rId4">
                  <a:alphaModFix amt="0"/>
                </a:blip>
                <a:stretch>
                  <a:fillRect l="-77673" r="-76869"/>
                </a:stretch>
              </a:blipFill>
            </p:spPr>
            <p:txBody>
              <a:bodyPr/>
              <a:lstStyle/>
              <a:p>
                <a:endParaRPr lang="en-US"/>
              </a:p>
            </p:txBody>
          </p:sp>
          <p:sp>
            <p:nvSpPr>
              <p:cNvPr id="125" name="TextBox 125"/>
              <p:cNvSpPr txBox="1"/>
              <p:nvPr/>
            </p:nvSpPr>
            <p:spPr>
              <a:xfrm>
                <a:off x="0" y="-19050"/>
                <a:ext cx="356255" cy="372440"/>
              </a:xfrm>
              <a:prstGeom prst="rect">
                <a:avLst/>
              </a:prstGeom>
            </p:spPr>
            <p:txBody>
              <a:bodyPr lIns="0" tIns="0" rIns="0" bIns="0" rtlCol="0" anchor="ctr"/>
              <a:lstStyle/>
              <a:p>
                <a:pPr algn="ctr">
                  <a:lnSpc>
                    <a:spcPts val="1182"/>
                  </a:lnSpc>
                </a:pPr>
                <a:r>
                  <a:rPr lang="en-US" sz="985" b="1">
                    <a:solidFill>
                      <a:srgbClr val="FFFFFF"/>
                    </a:solidFill>
                    <a:latin typeface="Calibri (MS) Bold"/>
                    <a:ea typeface="Calibri (MS) Bold"/>
                    <a:cs typeface="Calibri (MS) Bold"/>
                    <a:sym typeface="Calibri (MS) Bold"/>
                  </a:rPr>
                  <a:t>i</a:t>
                </a:r>
              </a:p>
            </p:txBody>
          </p:sp>
        </p:grpSp>
        <p:grpSp>
          <p:nvGrpSpPr>
            <p:cNvPr id="126" name="Group 126"/>
            <p:cNvGrpSpPr/>
            <p:nvPr/>
          </p:nvGrpSpPr>
          <p:grpSpPr>
            <a:xfrm>
              <a:off x="560705" y="0"/>
              <a:ext cx="3063796" cy="954902"/>
              <a:chOff x="0" y="0"/>
              <a:chExt cx="3063796" cy="954902"/>
            </a:xfrm>
          </p:grpSpPr>
          <p:sp>
            <p:nvSpPr>
              <p:cNvPr id="127" name="Freeform 127"/>
              <p:cNvSpPr/>
              <p:nvPr/>
            </p:nvSpPr>
            <p:spPr>
              <a:xfrm>
                <a:off x="0" y="0"/>
                <a:ext cx="3063800" cy="954903"/>
              </a:xfrm>
              <a:custGeom>
                <a:avLst/>
                <a:gdLst/>
                <a:ahLst/>
                <a:cxnLst/>
                <a:rect l="l" t="t" r="r" b="b"/>
                <a:pathLst>
                  <a:path w="3063800" h="954903">
                    <a:moveTo>
                      <a:pt x="0" y="0"/>
                    </a:moveTo>
                    <a:lnTo>
                      <a:pt x="3063800" y="0"/>
                    </a:lnTo>
                    <a:lnTo>
                      <a:pt x="3063800" y="954903"/>
                    </a:lnTo>
                    <a:lnTo>
                      <a:pt x="0" y="954903"/>
                    </a:lnTo>
                    <a:close/>
                  </a:path>
                </a:pathLst>
              </a:custGeom>
              <a:blipFill>
                <a:blip r:embed="rId4">
                  <a:alphaModFix amt="0"/>
                </a:blip>
                <a:stretch>
                  <a:fillRect t="-43510" r="804" b="19481"/>
                </a:stretch>
              </a:blipFill>
            </p:spPr>
            <p:txBody>
              <a:bodyPr/>
              <a:lstStyle/>
              <a:p>
                <a:endParaRPr lang="en-US"/>
              </a:p>
            </p:txBody>
          </p:sp>
          <p:sp>
            <p:nvSpPr>
              <p:cNvPr id="128" name="TextBox 128"/>
              <p:cNvSpPr txBox="1"/>
              <p:nvPr/>
            </p:nvSpPr>
            <p:spPr>
              <a:xfrm>
                <a:off x="0" y="0"/>
                <a:ext cx="3063796" cy="954902"/>
              </a:xfrm>
              <a:prstGeom prst="rect">
                <a:avLst/>
              </a:prstGeom>
            </p:spPr>
            <p:txBody>
              <a:bodyPr lIns="0" tIns="0" rIns="0" bIns="0" rtlCol="0" anchor="ctr"/>
              <a:lstStyle/>
              <a:p>
                <a:pPr algn="l">
                  <a:lnSpc>
                    <a:spcPts val="1182"/>
                  </a:lnSpc>
                </a:pPr>
                <a:r>
                  <a:rPr lang="en-US" sz="985" b="1">
                    <a:solidFill>
                      <a:srgbClr val="1B3B6F"/>
                    </a:solidFill>
                    <a:latin typeface="Cambria Bold"/>
                    <a:ea typeface="Cambria Bold"/>
                    <a:cs typeface="Cambria Bold"/>
                    <a:sym typeface="Cambria Bold"/>
                  </a:rPr>
                  <a:t>Why Equity Matters</a:t>
                </a:r>
              </a:p>
            </p:txBody>
          </p:sp>
        </p:grpSp>
        <p:sp>
          <p:nvSpPr>
            <p:cNvPr id="129" name="TextBox 129"/>
            <p:cNvSpPr txBox="1"/>
            <p:nvPr/>
          </p:nvSpPr>
          <p:spPr>
            <a:xfrm>
              <a:off x="147452" y="724034"/>
              <a:ext cx="3477049" cy="1302791"/>
            </a:xfrm>
            <a:prstGeom prst="rect">
              <a:avLst/>
            </a:prstGeom>
          </p:spPr>
          <p:txBody>
            <a:bodyPr lIns="0" tIns="0" rIns="0" bIns="0" rtlCol="0" anchor="t">
              <a:spAutoFit/>
            </a:bodyPr>
            <a:lstStyle/>
            <a:p>
              <a:pPr algn="just">
                <a:lnSpc>
                  <a:spcPts val="1317"/>
                </a:lnSpc>
              </a:pPr>
              <a:r>
                <a:rPr lang="en-US" sz="900">
                  <a:solidFill>
                    <a:srgbClr val="2B2B2B"/>
                  </a:solidFill>
                  <a:latin typeface="Calibri (MS)"/>
                  <a:ea typeface="Calibri (MS)"/>
                  <a:cs typeface="Calibri (MS)"/>
                  <a:sym typeface="Calibri (MS)"/>
                </a:rPr>
                <a:t>The food app technologies being used by businesses and local authorities were largely unhelpful in solving our issues, as they assumed that users had high digital literacy skills, spoke English, owned a smartphone, and were aware of a range of foods not known in Africa, like tofu (Honeyman et al., 2020). </a:t>
              </a:r>
            </a:p>
          </p:txBody>
        </p:sp>
      </p:grpSp>
      <p:sp>
        <p:nvSpPr>
          <p:cNvPr id="130" name="Freeform 130"/>
          <p:cNvSpPr/>
          <p:nvPr/>
        </p:nvSpPr>
        <p:spPr>
          <a:xfrm>
            <a:off x="15821377" y="4709768"/>
            <a:ext cx="1828916" cy="2938470"/>
          </a:xfrm>
          <a:custGeom>
            <a:avLst/>
            <a:gdLst/>
            <a:ahLst/>
            <a:cxnLst/>
            <a:rect l="l" t="t" r="r" b="b"/>
            <a:pathLst>
              <a:path w="1828916" h="2938470">
                <a:moveTo>
                  <a:pt x="0" y="0"/>
                </a:moveTo>
                <a:lnTo>
                  <a:pt x="1828915" y="0"/>
                </a:lnTo>
                <a:lnTo>
                  <a:pt x="1828915" y="2938470"/>
                </a:lnTo>
                <a:lnTo>
                  <a:pt x="0" y="2938470"/>
                </a:lnTo>
                <a:lnTo>
                  <a:pt x="0" y="0"/>
                </a:lnTo>
                <a:close/>
              </a:path>
            </a:pathLst>
          </a:custGeom>
          <a:blipFill>
            <a:blip r:embed="rId10"/>
            <a:stretch>
              <a:fillRect/>
            </a:stretch>
          </a:blipFill>
        </p:spPr>
        <p:txBody>
          <a:bodyPr/>
          <a:lstStyle/>
          <a:p>
            <a:endParaRPr lang="en-US"/>
          </a:p>
        </p:txBody>
      </p:sp>
      <p:sp>
        <p:nvSpPr>
          <p:cNvPr id="131" name="TextBox 131"/>
          <p:cNvSpPr txBox="1"/>
          <p:nvPr/>
        </p:nvSpPr>
        <p:spPr>
          <a:xfrm>
            <a:off x="1510751" y="1500854"/>
            <a:ext cx="16276320" cy="200025"/>
          </a:xfrm>
          <a:prstGeom prst="rect">
            <a:avLst/>
          </a:prstGeom>
        </p:spPr>
        <p:txBody>
          <a:bodyPr lIns="0" tIns="0" rIns="0" bIns="0" rtlCol="0" anchor="t">
            <a:spAutoFit/>
          </a:bodyPr>
          <a:lstStyle/>
          <a:p>
            <a:pPr algn="just">
              <a:lnSpc>
                <a:spcPts val="1439"/>
              </a:lnSpc>
            </a:pPr>
            <a:r>
              <a:rPr lang="en-US" sz="1200" b="1">
                <a:solidFill>
                  <a:srgbClr val="FFFFFF"/>
                </a:solidFill>
                <a:latin typeface="Calibri (MS) Bold"/>
                <a:ea typeface="Calibri (MS) Bold"/>
                <a:cs typeface="Calibri (MS) Bold"/>
                <a:sym typeface="Calibri (MS) Bold"/>
              </a:rPr>
              <a:t>Md Shamim Osman  |  Student ID 2503961  |  </a:t>
            </a:r>
            <a:r>
              <a:rPr lang="en-US" sz="1200">
                <a:solidFill>
                  <a:srgbClr val="FFFFFF"/>
                </a:solidFill>
                <a:latin typeface="Calibri (MS)"/>
                <a:ea typeface="Calibri (MS)"/>
                <a:cs typeface="Calibri (MS)"/>
                <a:sym typeface="Calibri (MS)"/>
              </a:rPr>
              <a:t>LCHS7009 Population Health and Digital Health Promotion  |  Lecturers: Diola Bijlhout &amp; Dr Ping Wu</a:t>
            </a:r>
          </a:p>
        </p:txBody>
      </p:sp>
      <p:sp>
        <p:nvSpPr>
          <p:cNvPr id="132" name="TextBox 132"/>
          <p:cNvSpPr txBox="1"/>
          <p:nvPr/>
        </p:nvSpPr>
        <p:spPr>
          <a:xfrm>
            <a:off x="397564" y="2611422"/>
            <a:ext cx="2463575" cy="3094024"/>
          </a:xfrm>
          <a:prstGeom prst="rect">
            <a:avLst/>
          </a:prstGeom>
        </p:spPr>
        <p:txBody>
          <a:bodyPr lIns="0" tIns="0" rIns="0" bIns="0" rtlCol="0" anchor="t">
            <a:spAutoFit/>
          </a:bodyPr>
          <a:lstStyle/>
          <a:p>
            <a:pPr algn="just">
              <a:lnSpc>
                <a:spcPts val="1317"/>
              </a:lnSpc>
            </a:pPr>
            <a:r>
              <a:rPr lang="en-US" sz="900">
                <a:solidFill>
                  <a:srgbClr val="2B2B2B"/>
                </a:solidFill>
                <a:latin typeface="Calibri (MS)"/>
                <a:ea typeface="Calibri (MS)"/>
                <a:cs typeface="Calibri (MS)"/>
                <a:sym typeface="Calibri (MS)"/>
              </a:rPr>
              <a:t>More than 12 million adults are living with Type 2 Diabetes in the UK, yet Black Africans, Black Caribbean and South Asians are three to five times more at risk than White British people (Diabetes UK, n.d.; Goff, 2019). Previous interventions that have been implemented are non-digital with programmes such as the NHS Change4Life and more recently digital such as the Healthier You: NHS Diabetes Prevention Programme, a programme which has been found to cut the risk by 37 percent (NHS England, 2025). Yet due to NICE (2011) guidelines generalised approaches do not fully meet the needs of those high-risk ethic communities. Nourish Together is a new response: developing a digital health intervention for those high risk ethnic communities aiming to provide tailored recipe swaps whilst offering voice logging functionality in multiple languages and connecting users to other members of their community through peer support circles.</a:t>
            </a:r>
          </a:p>
        </p:txBody>
      </p:sp>
      <p:sp>
        <p:nvSpPr>
          <p:cNvPr id="133" name="TextBox 133"/>
          <p:cNvSpPr txBox="1"/>
          <p:nvPr/>
        </p:nvSpPr>
        <p:spPr>
          <a:xfrm>
            <a:off x="6489592" y="2630472"/>
            <a:ext cx="2329729" cy="2191654"/>
          </a:xfrm>
          <a:prstGeom prst="rect">
            <a:avLst/>
          </a:prstGeom>
        </p:spPr>
        <p:txBody>
          <a:bodyPr lIns="0" tIns="0" rIns="0" bIns="0" rtlCol="0" anchor="t">
            <a:spAutoFit/>
          </a:bodyPr>
          <a:lstStyle/>
          <a:p>
            <a:pPr algn="just">
              <a:lnSpc>
                <a:spcPts val="1188"/>
              </a:lnSpc>
            </a:pPr>
            <a:r>
              <a:rPr lang="en-US" sz="811">
                <a:solidFill>
                  <a:srgbClr val="2B2B2B"/>
                </a:solidFill>
                <a:latin typeface="Calibri (MS)"/>
                <a:ea typeface="Calibri (MS)"/>
                <a:cs typeface="Calibri (MS)"/>
                <a:sym typeface="Calibri (MS)"/>
              </a:rPr>
              <a:t>Health promotion is defined by the Ottawa Charter for Health Promotion as an effort to enable communities to increase control over their own health, equity, community action, and supportive environments (WHO, 1986). As above, Nourish Together embodies equity by adapting content to South Asian, Black African, and Black Caribbean communities to accommodate communities' health care. The user gets to increase their own health by logging meals and health promotion according to the language and pace of their own choice. Trained local champions help the Circle groups within the community, which leads to a community that has come up to take health care through actions where peers promote their health (Pachucki et al., 2021).</a:t>
            </a:r>
          </a:p>
        </p:txBody>
      </p:sp>
      <p:sp>
        <p:nvSpPr>
          <p:cNvPr id="134" name="TextBox 134"/>
          <p:cNvSpPr txBox="1"/>
          <p:nvPr/>
        </p:nvSpPr>
        <p:spPr>
          <a:xfrm>
            <a:off x="9468679" y="2630472"/>
            <a:ext cx="2329729" cy="2337673"/>
          </a:xfrm>
          <a:prstGeom prst="rect">
            <a:avLst/>
          </a:prstGeom>
        </p:spPr>
        <p:txBody>
          <a:bodyPr lIns="0" tIns="0" rIns="0" bIns="0" rtlCol="0" anchor="t">
            <a:spAutoFit/>
          </a:bodyPr>
          <a:lstStyle/>
          <a:p>
            <a:pPr algn="just">
              <a:lnSpc>
                <a:spcPts val="1188"/>
              </a:lnSpc>
            </a:pPr>
            <a:r>
              <a:rPr lang="en-US" sz="811">
                <a:solidFill>
                  <a:srgbClr val="2B2B2B"/>
                </a:solidFill>
                <a:latin typeface="Calibri (MS)"/>
                <a:ea typeface="Calibri (MS)"/>
                <a:cs typeface="Calibri (MS)"/>
                <a:sym typeface="Calibri (MS)"/>
              </a:rPr>
              <a:t>Nourish Together would be based on the COM-B model of behaviour change (Capability, Opportunity, Motivation), that comes from the Behaviour Change Wheel (Michie, van Stralen and West, 2011). Capability is covered off with multilingual voice logging and simplistic visual goal tracking. Opportunity would be helped by Circle groups and a low-data mode, which address barriers uncovered by digital health inequality research (Honeyman et al., 2020). Motivation, through culturally affirming recipe swaps from lower-glycaemic jollof rice or wholegrain roti, maintains long-term engagement. This same framework was the basis of the actual HEAL-D programme that Nourish Together takes direct inspiration from (Moore et al., 2019).</a:t>
            </a:r>
          </a:p>
          <a:p>
            <a:pPr algn="just">
              <a:lnSpc>
                <a:spcPts val="1188"/>
              </a:lnSpc>
            </a:pPr>
            <a:r>
              <a:rPr lang="en-US" sz="811">
                <a:solidFill>
                  <a:srgbClr val="2B2B2B"/>
                </a:solidFill>
                <a:latin typeface="Calibri (MS)"/>
                <a:ea typeface="Calibri (MS)"/>
                <a:cs typeface="Calibri (MS)"/>
                <a:sym typeface="Calibri (MS)"/>
              </a:rPr>
              <a:t>​</a:t>
            </a:r>
          </a:p>
          <a:p>
            <a:pPr algn="just">
              <a:lnSpc>
                <a:spcPts val="1188"/>
              </a:lnSpc>
            </a:pPr>
            <a:endParaRPr lang="en-US" sz="811">
              <a:solidFill>
                <a:srgbClr val="2B2B2B"/>
              </a:solidFill>
              <a:latin typeface="Calibri (MS)"/>
              <a:ea typeface="Calibri (MS)"/>
              <a:cs typeface="Calibri (MS)"/>
              <a:sym typeface="Calibri (MS)"/>
            </a:endParaRPr>
          </a:p>
        </p:txBody>
      </p:sp>
      <p:sp>
        <p:nvSpPr>
          <p:cNvPr id="135" name="TextBox 135"/>
          <p:cNvSpPr txBox="1"/>
          <p:nvPr/>
        </p:nvSpPr>
        <p:spPr>
          <a:xfrm>
            <a:off x="12447765" y="2630472"/>
            <a:ext cx="2329729" cy="1753596"/>
          </a:xfrm>
          <a:prstGeom prst="rect">
            <a:avLst/>
          </a:prstGeom>
        </p:spPr>
        <p:txBody>
          <a:bodyPr lIns="0" tIns="0" rIns="0" bIns="0" rtlCol="0" anchor="t">
            <a:spAutoFit/>
          </a:bodyPr>
          <a:lstStyle/>
          <a:p>
            <a:pPr algn="just">
              <a:lnSpc>
                <a:spcPts val="1188"/>
              </a:lnSpc>
            </a:pPr>
            <a:r>
              <a:rPr lang="en-US" sz="811">
                <a:solidFill>
                  <a:srgbClr val="2B2B2B"/>
                </a:solidFill>
                <a:latin typeface="Calibri (MS)"/>
                <a:ea typeface="Calibri (MS)"/>
                <a:cs typeface="Calibri (MS)"/>
                <a:sym typeface="Calibri (MS)"/>
              </a:rPr>
              <a:t>If people participate in COM-B across the 3 components, it is likely that they will participate for longer due to the nature and type of COM-B which in comparison novel single-lever digital tools people tend to stop using them as 'novelty' fades (Ross et al., 2023). HEAL-D Online which used the same theoretical approach achieved 77 per cent complete, this suggests that NQ could maintain participation which can lead to closing the deprivation and health inequality gap as main-stream digital diabetes prevention programmes fail to reach underserved and lower socioeconomic communities (Lowry et al., 2025).</a:t>
            </a:r>
          </a:p>
        </p:txBody>
      </p:sp>
      <p:sp>
        <p:nvSpPr>
          <p:cNvPr id="136" name="TextBox 136"/>
          <p:cNvSpPr txBox="1"/>
          <p:nvPr/>
        </p:nvSpPr>
        <p:spPr>
          <a:xfrm>
            <a:off x="15426852" y="2630472"/>
            <a:ext cx="2329729" cy="1461557"/>
          </a:xfrm>
          <a:prstGeom prst="rect">
            <a:avLst/>
          </a:prstGeom>
        </p:spPr>
        <p:txBody>
          <a:bodyPr lIns="0" tIns="0" rIns="0" bIns="0" rtlCol="0" anchor="t">
            <a:spAutoFit/>
          </a:bodyPr>
          <a:lstStyle/>
          <a:p>
            <a:pPr algn="just">
              <a:lnSpc>
                <a:spcPts val="1188"/>
              </a:lnSpc>
            </a:pPr>
            <a:r>
              <a:rPr lang="en-US" sz="811">
                <a:solidFill>
                  <a:srgbClr val="2B2B2B"/>
                </a:solidFill>
                <a:latin typeface="Calibri (MS)"/>
                <a:ea typeface="Calibri (MS)"/>
                <a:cs typeface="Calibri (MS)"/>
                <a:sym typeface="Calibri (MS)"/>
              </a:rPr>
              <a:t>Should Nourish Together's culturally tailored theory-driven approach prove successful, it will be a prototype for health education resources co-designed with communities and will show the role of social and cultural factors in using mHealth (2021). It is intended to bridge identified gaps and inform how policy is developed for better promotion of digital health globally and narrow inequalities between communities, contributing to the work such as Marmot Review 10 years on (Marmot et al., 2020).</a:t>
            </a:r>
          </a:p>
        </p:txBody>
      </p:sp>
      <p:sp>
        <p:nvSpPr>
          <p:cNvPr id="137" name="TextBox 137"/>
          <p:cNvSpPr txBox="1"/>
          <p:nvPr/>
        </p:nvSpPr>
        <p:spPr>
          <a:xfrm>
            <a:off x="796452" y="8678867"/>
            <a:ext cx="4124077" cy="1279300"/>
          </a:xfrm>
          <a:prstGeom prst="rect">
            <a:avLst/>
          </a:prstGeom>
        </p:spPr>
        <p:txBody>
          <a:bodyPr lIns="0" tIns="0" rIns="0" bIns="0" rtlCol="0" anchor="t">
            <a:spAutoFit/>
          </a:bodyPr>
          <a:lstStyle/>
          <a:p>
            <a:pPr algn="just">
              <a:lnSpc>
                <a:spcPts val="1036"/>
              </a:lnSpc>
            </a:pPr>
            <a:r>
              <a:rPr lang="en-US" sz="800">
                <a:solidFill>
                  <a:srgbClr val="2B2B2B"/>
                </a:solidFill>
                <a:latin typeface="Calibri (MS)"/>
                <a:ea typeface="Calibri (MS)"/>
                <a:cs typeface="Calibri (MS)"/>
                <a:sym typeface="Calibri (MS)"/>
              </a:rPr>
              <a:t>Barron, E., Bradley, D., Safazadeh, S., McGough, B., Bakhai, C. and Young, B. (2023) 'Effectiveness of digital and remote provision of the Healthier You: NHS Diabetes Prevention Programme during the COVID-19 pandemic', Diabetic Medicine, 40(6), e15028.</a:t>
            </a:r>
          </a:p>
          <a:p>
            <a:pPr algn="just">
              <a:lnSpc>
                <a:spcPts val="1036"/>
              </a:lnSpc>
            </a:pPr>
            <a:r>
              <a:rPr lang="en-US" sz="800">
                <a:solidFill>
                  <a:srgbClr val="2B2B2B"/>
                </a:solidFill>
                <a:latin typeface="Calibri (MS)"/>
                <a:ea typeface="Calibri (MS)"/>
                <a:cs typeface="Calibri (MS)"/>
                <a:sym typeface="Calibri (MS)"/>
              </a:rPr>
              <a:t>Honeyman, M., Maguire, D., Evans, H. and Davies, A. (2020) Digital Technology and Health Inequalities: A Scoping Review. Cardiff: Public Health Wales NHS Trust.</a:t>
            </a:r>
          </a:p>
          <a:p>
            <a:pPr algn="just">
              <a:lnSpc>
                <a:spcPts val="1036"/>
              </a:lnSpc>
            </a:pPr>
            <a:r>
              <a:rPr lang="en-US" sz="800">
                <a:solidFill>
                  <a:srgbClr val="2B2B2B"/>
                </a:solidFill>
                <a:latin typeface="Calibri (MS)"/>
                <a:ea typeface="Calibri (MS)"/>
                <a:cs typeface="Calibri (MS)"/>
                <a:sym typeface="Calibri (MS)"/>
              </a:rPr>
              <a:t>Moore, A.P., Rivas, C.A., Stanton-Fay, S., Harding, S. and Goff, L.M. (2019) 'Designing the Healthy Eating and Active Lifestyles for Diabetes (HEAL-D) self-management and support programme for UK African and Caribbean communities: a culturally tailored, complex intervention under-pinned by behaviour change theory', BMC Public Health, 19(1), 1146.</a:t>
            </a:r>
          </a:p>
          <a:p>
            <a:pPr algn="just">
              <a:lnSpc>
                <a:spcPts val="1036"/>
              </a:lnSpc>
            </a:pPr>
            <a:r>
              <a:rPr lang="en-US" sz="800">
                <a:solidFill>
                  <a:srgbClr val="2B2B2B"/>
                </a:solidFill>
                <a:latin typeface="Calibri (MS)"/>
                <a:ea typeface="Calibri (MS)"/>
                <a:cs typeface="Calibri (MS)"/>
                <a:sym typeface="Calibri (MS)"/>
              </a:rPr>
              <a:t>Public Health England (2018) 'Health matters: preventing Type 2 diabetes', GOV.UK.</a:t>
            </a:r>
          </a:p>
        </p:txBody>
      </p:sp>
      <p:sp>
        <p:nvSpPr>
          <p:cNvPr id="138" name="TextBox 138"/>
          <p:cNvSpPr txBox="1"/>
          <p:nvPr/>
        </p:nvSpPr>
        <p:spPr>
          <a:xfrm>
            <a:off x="5305673" y="8635891"/>
            <a:ext cx="4124077" cy="1406301"/>
          </a:xfrm>
          <a:prstGeom prst="rect">
            <a:avLst/>
          </a:prstGeom>
        </p:spPr>
        <p:txBody>
          <a:bodyPr lIns="0" tIns="0" rIns="0" bIns="0" rtlCol="0" anchor="t">
            <a:spAutoFit/>
          </a:bodyPr>
          <a:lstStyle/>
          <a:p>
            <a:pPr algn="just">
              <a:lnSpc>
                <a:spcPts val="1036"/>
              </a:lnSpc>
            </a:pPr>
            <a:r>
              <a:rPr lang="en-US" sz="800">
                <a:solidFill>
                  <a:srgbClr val="2B2B2B"/>
                </a:solidFill>
                <a:latin typeface="Calibri (MS)"/>
                <a:ea typeface="Calibri (MS)"/>
                <a:cs typeface="Calibri (MS)"/>
                <a:sym typeface="Calibri (MS)"/>
              </a:rPr>
              <a:t>Diabetes UK (2025) 'One in five adults now live with diabetes or prediabetes in the UK', Diabetes UK, 6 February.</a:t>
            </a:r>
          </a:p>
          <a:p>
            <a:pPr algn="just">
              <a:lnSpc>
                <a:spcPts val="1036"/>
              </a:lnSpc>
            </a:pPr>
            <a:r>
              <a:rPr lang="en-US" sz="800">
                <a:solidFill>
                  <a:srgbClr val="2B2B2B"/>
                </a:solidFill>
                <a:latin typeface="Calibri (MS)"/>
                <a:ea typeface="Calibri (MS)"/>
                <a:cs typeface="Calibri (MS)"/>
                <a:sym typeface="Calibri (MS)"/>
              </a:rPr>
              <a:t>Lowry, S., Goff, L., Irwin, S., Brady, O., Curran, N., Lelliott, Z., Sevdalis, N. and Walker, A. (2025) 'HEAL-D Online: exploring the potential for the spread and adoption of a virtual culturally tailored diabetes self-management programme for adults of African and Caribbean heritage', Journal of Human Nutrition and Dietetics.</a:t>
            </a:r>
          </a:p>
          <a:p>
            <a:pPr algn="just">
              <a:lnSpc>
                <a:spcPts val="1036"/>
              </a:lnSpc>
            </a:pPr>
            <a:r>
              <a:rPr lang="en-US" sz="800">
                <a:solidFill>
                  <a:srgbClr val="2B2B2B"/>
                </a:solidFill>
                <a:latin typeface="Calibri (MS)"/>
                <a:ea typeface="Calibri (MS)"/>
                <a:cs typeface="Calibri (MS)"/>
                <a:sym typeface="Calibri (MS)"/>
              </a:rPr>
              <a:t>National Institute for Health and Care Excellence (2011) Type 2 diabetes prevention: population and community-level interventions. Public health guideline [PH35]. London: NICE.</a:t>
            </a:r>
          </a:p>
          <a:p>
            <a:pPr algn="just">
              <a:lnSpc>
                <a:spcPts val="1036"/>
              </a:lnSpc>
            </a:pPr>
            <a:r>
              <a:rPr lang="en-US" sz="800">
                <a:solidFill>
                  <a:srgbClr val="2B2B2B"/>
                </a:solidFill>
                <a:latin typeface="Calibri (MS)"/>
                <a:ea typeface="Calibri (MS)"/>
                <a:cs typeface="Calibri (MS)"/>
                <a:sym typeface="Calibri (MS)"/>
              </a:rPr>
              <a:t>Ross, J., Hawkes, R.E., Miles, L.M., Cotterill, S., Bower, P. and Murray, E. (2023) 'Design and early use of the nationally implemented Healthier You National Health Service digital diabetes prevention programme: mixed methods study', Journal of Medical Internet Research, 25, e47436.</a:t>
            </a:r>
          </a:p>
        </p:txBody>
      </p:sp>
      <p:sp>
        <p:nvSpPr>
          <p:cNvPr id="139" name="TextBox 139"/>
          <p:cNvSpPr txBox="1"/>
          <p:nvPr/>
        </p:nvSpPr>
        <p:spPr>
          <a:xfrm>
            <a:off x="9768270" y="8824342"/>
            <a:ext cx="4124077" cy="898297"/>
          </a:xfrm>
          <a:prstGeom prst="rect">
            <a:avLst/>
          </a:prstGeom>
        </p:spPr>
        <p:txBody>
          <a:bodyPr lIns="0" tIns="0" rIns="0" bIns="0" rtlCol="0" anchor="t">
            <a:spAutoFit/>
          </a:bodyPr>
          <a:lstStyle/>
          <a:p>
            <a:pPr algn="just">
              <a:lnSpc>
                <a:spcPts val="1036"/>
              </a:lnSpc>
            </a:pPr>
            <a:r>
              <a:rPr lang="en-US" sz="800">
                <a:solidFill>
                  <a:srgbClr val="2B2B2B"/>
                </a:solidFill>
                <a:latin typeface="Calibri (MS)"/>
                <a:ea typeface="Calibri (MS)"/>
                <a:cs typeface="Calibri (MS)"/>
                <a:sym typeface="Calibri (MS)"/>
              </a:rPr>
              <a:t>Diabetes UK (n.d.) 'Ethnicity and type 2 diabetes'. Available at: https://www.diabetes.org.uk/about-diabetes/type-2-diabetes/diabetes-ethnicity (Accessed: 26 July 2026).</a:t>
            </a:r>
          </a:p>
          <a:p>
            <a:pPr algn="just">
              <a:lnSpc>
                <a:spcPts val="1036"/>
              </a:lnSpc>
            </a:pPr>
            <a:r>
              <a:rPr lang="en-US" sz="800">
                <a:solidFill>
                  <a:srgbClr val="2B2B2B"/>
                </a:solidFill>
                <a:latin typeface="Calibri (MS)"/>
                <a:ea typeface="Calibri (MS)"/>
                <a:cs typeface="Calibri (MS)"/>
                <a:sym typeface="Calibri (MS)"/>
              </a:rPr>
              <a:t>Marmot, M., Allen, J., Boyce, T., Goldblatt, P. and Morrison, J. (2020) Health Equity in England: The Marmot Review 10 Years On. London: Institute of Health Equity.</a:t>
            </a:r>
          </a:p>
          <a:p>
            <a:pPr algn="just">
              <a:lnSpc>
                <a:spcPts val="1036"/>
              </a:lnSpc>
            </a:pPr>
            <a:r>
              <a:rPr lang="en-US" sz="800">
                <a:solidFill>
                  <a:srgbClr val="2B2B2B"/>
                </a:solidFill>
                <a:latin typeface="Calibri (MS)"/>
                <a:ea typeface="Calibri (MS)"/>
                <a:cs typeface="Calibri (MS)"/>
                <a:sym typeface="Calibri (MS)"/>
              </a:rPr>
              <a:t>NHS England (2025) 'NHS diabetes prevention scheme helps one million people', NHS England, December.</a:t>
            </a:r>
          </a:p>
          <a:p>
            <a:pPr algn="just">
              <a:lnSpc>
                <a:spcPts val="1036"/>
              </a:lnSpc>
            </a:pPr>
            <a:r>
              <a:rPr lang="en-US" sz="800">
                <a:solidFill>
                  <a:srgbClr val="2B2B2B"/>
                </a:solidFill>
                <a:latin typeface="Calibri (MS)"/>
                <a:ea typeface="Calibri (MS)"/>
                <a:cs typeface="Calibri (MS)"/>
                <a:sym typeface="Calibri (MS)"/>
              </a:rPr>
              <a:t>World Health Organization (1986) Ottawa Charter for Health Promotion. Geneva: WHO.</a:t>
            </a:r>
          </a:p>
        </p:txBody>
      </p:sp>
      <p:sp>
        <p:nvSpPr>
          <p:cNvPr id="140" name="TextBox 140"/>
          <p:cNvSpPr txBox="1"/>
          <p:nvPr/>
        </p:nvSpPr>
        <p:spPr>
          <a:xfrm>
            <a:off x="14167266" y="8762892"/>
            <a:ext cx="3802685" cy="1152299"/>
          </a:xfrm>
          <a:prstGeom prst="rect">
            <a:avLst/>
          </a:prstGeom>
        </p:spPr>
        <p:txBody>
          <a:bodyPr lIns="0" tIns="0" rIns="0" bIns="0" rtlCol="0" anchor="t">
            <a:spAutoFit/>
          </a:bodyPr>
          <a:lstStyle/>
          <a:p>
            <a:pPr algn="just">
              <a:lnSpc>
                <a:spcPts val="1036"/>
              </a:lnSpc>
            </a:pPr>
            <a:r>
              <a:rPr lang="en-US" sz="800">
                <a:solidFill>
                  <a:srgbClr val="2B2B2B"/>
                </a:solidFill>
                <a:latin typeface="Calibri (MS)"/>
                <a:ea typeface="Calibri (MS)"/>
                <a:cs typeface="Calibri (MS)"/>
                <a:sym typeface="Calibri (MS)"/>
              </a:rPr>
              <a:t>Goff, L.M. (2019) 'Ethnicity and Type 2 diabetes in the UK', Diabetic Medicine, 36(8), pp. 927-938.</a:t>
            </a:r>
          </a:p>
          <a:p>
            <a:pPr algn="just">
              <a:lnSpc>
                <a:spcPts val="1036"/>
              </a:lnSpc>
            </a:pPr>
            <a:r>
              <a:rPr lang="en-US" sz="800">
                <a:solidFill>
                  <a:srgbClr val="2B2B2B"/>
                </a:solidFill>
                <a:latin typeface="Calibri (MS)"/>
                <a:ea typeface="Calibri (MS)"/>
                <a:cs typeface="Calibri (MS)"/>
                <a:sym typeface="Calibri (MS)"/>
              </a:rPr>
              <a:t>Michie, S., van Stralen, M.M. and West, R. (2011) 'The behaviour change wheel: a new method for characterising and designing behaviour change interventions', Implementation Science, 6, 42.</a:t>
            </a:r>
          </a:p>
          <a:p>
            <a:pPr algn="just">
              <a:lnSpc>
                <a:spcPts val="1036"/>
              </a:lnSpc>
            </a:pPr>
            <a:r>
              <a:rPr lang="en-US" sz="800">
                <a:solidFill>
                  <a:srgbClr val="2B2B2B"/>
                </a:solidFill>
                <a:latin typeface="Calibri (MS)"/>
                <a:ea typeface="Calibri (MS)"/>
                <a:cs typeface="Calibri (MS)"/>
                <a:sym typeface="Calibri (MS)"/>
              </a:rPr>
              <a:t>NHS England (n.d.) 'NHS Diabetes Prevention Programme (NHS DPP)'. Available at: https://www.england.nhs.uk/diabetes/diabetes-prevention/ (Accessed: 26 July 2026).</a:t>
            </a:r>
          </a:p>
          <a:p>
            <a:pPr algn="just">
              <a:lnSpc>
                <a:spcPts val="1036"/>
              </a:lnSpc>
            </a:pPr>
            <a:r>
              <a:rPr lang="en-US" sz="800">
                <a:solidFill>
                  <a:srgbClr val="2B2B2B"/>
                </a:solidFill>
                <a:latin typeface="Calibri (MS)"/>
                <a:ea typeface="Calibri (MS)"/>
                <a:cs typeface="Calibri (MS)"/>
                <a:sym typeface="Calibri (MS)"/>
              </a:rPr>
              <a:t>World Health Organization (2021) Global Strategy on Digital Health 2020-2025. Geneva: WHO.</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Component2_Poster.pptx</dc:title>
  <cp:lastModifiedBy>MD DIDAR ALAM</cp:lastModifiedBy>
  <cp:revision>2</cp:revision>
  <dcterms:created xsi:type="dcterms:W3CDTF">2006-08-16T00:00:00Z</dcterms:created>
  <dcterms:modified xsi:type="dcterms:W3CDTF">2026-07-27T12:57:52Z</dcterms:modified>
  <dc:identifier>DAHQixSRf1k</dc:identifier>
</cp:coreProperties>
</file>