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96" r:id="rId1"/>
  </p:sldMasterIdLst>
  <p:notesMasterIdLst>
    <p:notesMasterId r:id="rId30"/>
  </p:notesMasterIdLst>
  <p:sldIdLst>
    <p:sldId id="256" r:id="rId2"/>
    <p:sldId id="291" r:id="rId3"/>
    <p:sldId id="292" r:id="rId4"/>
    <p:sldId id="316" r:id="rId5"/>
    <p:sldId id="293" r:id="rId6"/>
    <p:sldId id="294" r:id="rId7"/>
    <p:sldId id="295" r:id="rId8"/>
    <p:sldId id="296" r:id="rId9"/>
    <p:sldId id="297" r:id="rId10"/>
    <p:sldId id="298" r:id="rId11"/>
    <p:sldId id="300" r:id="rId12"/>
    <p:sldId id="301" r:id="rId13"/>
    <p:sldId id="302" r:id="rId14"/>
    <p:sldId id="303" r:id="rId15"/>
    <p:sldId id="304" r:id="rId16"/>
    <p:sldId id="305" r:id="rId17"/>
    <p:sldId id="306" r:id="rId18"/>
    <p:sldId id="307" r:id="rId19"/>
    <p:sldId id="308" r:id="rId20"/>
    <p:sldId id="299" r:id="rId21"/>
    <p:sldId id="309" r:id="rId22"/>
    <p:sldId id="310" r:id="rId23"/>
    <p:sldId id="311" r:id="rId24"/>
    <p:sldId id="312" r:id="rId25"/>
    <p:sldId id="313" r:id="rId26"/>
    <p:sldId id="314" r:id="rId27"/>
    <p:sldId id="315" r:id="rId28"/>
    <p:sldId id="290" r:id="rId2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Calibri Light" panose="020F0302020204030204" pitchFamily="34" charset="0"/>
      <p:regular r:id="rId35"/>
      <p:italic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  <a:srgbClr val="00FFCC"/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89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3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2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C0BBC1-B78E-4CF3-9DFE-BE77C367E71C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55CD4B-BA48-428B-8C86-6C0487F40C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300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67E6814-0DFA-4C97-9886-321F70FD8764}" type="slidenum">
              <a:rPr lang="en-GB"/>
              <a:pPr/>
              <a:t>2</a:t>
            </a:fld>
            <a:endParaRPr lang="en-GB" dirty="0"/>
          </a:p>
        </p:txBody>
      </p:sp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76004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67E6814-0DFA-4C97-9886-321F70FD8764}" type="slidenum">
              <a:rPr lang="en-GB"/>
              <a:pPr/>
              <a:t>6</a:t>
            </a:fld>
            <a:endParaRPr lang="en-GB" dirty="0"/>
          </a:p>
        </p:txBody>
      </p:sp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01780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38EC676-C8ED-4716-AFC4-102BB0AC64AC}" type="slidenum">
              <a:rPr lang="en-GB"/>
              <a:pPr/>
              <a:t>8</a:t>
            </a:fld>
            <a:endParaRPr lang="en-GB" dirty="0"/>
          </a:p>
        </p:txBody>
      </p:sp>
      <p:sp>
        <p:nvSpPr>
          <p:cNvPr id="9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35285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C322F4-CDE8-443C-BAF1-AAB10CC7A99B}" type="slidenum">
              <a:rPr lang="en-GB"/>
              <a:pPr/>
              <a:t>9</a:t>
            </a:fld>
            <a:endParaRPr lang="en-GB" dirty="0"/>
          </a:p>
        </p:txBody>
      </p:sp>
      <p:sp>
        <p:nvSpPr>
          <p:cNvPr id="9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30789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AA582B3-684F-4487-9393-C8211D281E78}" type="slidenum">
              <a:rPr lang="en-GB"/>
              <a:pPr/>
              <a:t>10</a:t>
            </a:fld>
            <a:endParaRPr lang="en-GB" dirty="0"/>
          </a:p>
        </p:txBody>
      </p:sp>
      <p:sp>
        <p:nvSpPr>
          <p:cNvPr id="9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36919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132BFE3-D29D-4340-8B41-D7B57C6BFBC1}" type="slidenum">
              <a:rPr lang="en-GB"/>
              <a:pPr/>
              <a:t>20</a:t>
            </a:fld>
            <a:endParaRPr lang="en-GB" dirty="0"/>
          </a:p>
        </p:txBody>
      </p:sp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45958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E755DE-23C7-4C45-8D31-404CECCEF746}" type="slidenum">
              <a:rPr lang="en-GB"/>
              <a:pPr/>
              <a:t>26</a:t>
            </a:fld>
            <a:endParaRPr lang="en-GB" dirty="0"/>
          </a:p>
        </p:txBody>
      </p:sp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90294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1C7748A-57DE-4738-A75C-F6BF496AE5F9}" type="slidenum">
              <a:rPr lang="en-GB"/>
              <a:pPr/>
              <a:t>27</a:t>
            </a:fld>
            <a:endParaRPr lang="en-GB" dirty="0"/>
          </a:p>
        </p:txBody>
      </p:sp>
      <p:sp>
        <p:nvSpPr>
          <p:cNvPr id="99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2591030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046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0198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255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pPr/>
              <a:t>03/12/2018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83202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236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413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612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5348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pPr/>
              <a:t>03/12/2018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8041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33351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340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6084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027355"/>
            <a:ext cx="7886700" cy="5149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5A7C0-EFCD-4C72-9C76-B746EE1ADA98}" type="datetimeFigureOut">
              <a:rPr lang="en-GB" smtClean="0"/>
              <a:pPr/>
              <a:t>03/12/2018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2D411D-366C-445C-883F-4824971BE5F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1433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Courante-2-b.jpg" TargetMode="External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vF8XWr17nw" TargetMode="External"/><Relationship Id="rId2" Type="http://schemas.openxmlformats.org/officeDocument/2006/relationships/hyperlink" Target="http://www.youtube.com/watch?v=ipzR9bhei_o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Data Analysis </a:t>
            </a:r>
            <a:br>
              <a:rPr lang="en-GB" dirty="0" smtClean="0"/>
            </a:br>
            <a:r>
              <a:rPr lang="en-GB" smtClean="0"/>
              <a:t>and Visualisation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Lecture </a:t>
            </a:r>
            <a:r>
              <a:rPr lang="en-GB" dirty="0"/>
              <a:t>9</a:t>
            </a:r>
            <a:endParaRPr lang="en-GB" dirty="0" smtClean="0"/>
          </a:p>
          <a:p>
            <a:r>
              <a:rPr lang="en-GB" dirty="0" smtClean="0"/>
              <a:t>Data </a:t>
            </a:r>
            <a:r>
              <a:rPr lang="en-GB" smtClean="0"/>
              <a:t>representation II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201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Colour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Colour is a useful encoding tool</a:t>
            </a:r>
          </a:p>
          <a:p>
            <a:endParaRPr lang="en-GB" sz="2400" dirty="0" smtClean="0"/>
          </a:p>
          <a:p>
            <a:r>
              <a:rPr lang="en-GB" sz="2400" dirty="0" smtClean="0"/>
              <a:t>It </a:t>
            </a:r>
            <a:r>
              <a:rPr lang="en-GB" sz="2400" dirty="0"/>
              <a:t>must, however, be used with great care for cultural and physiological reasons</a:t>
            </a:r>
          </a:p>
          <a:p>
            <a:endParaRPr lang="en-GB" sz="2400" dirty="0" smtClean="0"/>
          </a:p>
          <a:p>
            <a:r>
              <a:rPr lang="en-GB" sz="2400" dirty="0" smtClean="0"/>
              <a:t>The </a:t>
            </a:r>
            <a:r>
              <a:rPr lang="en-GB" sz="2400" dirty="0"/>
              <a:t>minimum size of a point or the thickness of a line that can easily be discriminated differs with differing colours</a:t>
            </a:r>
          </a:p>
          <a:p>
            <a:endParaRPr lang="en-GB" sz="2400" dirty="0" smtClean="0"/>
          </a:p>
          <a:p>
            <a:r>
              <a:rPr lang="en-GB" sz="2400" dirty="0" smtClean="0"/>
              <a:t>Colour </a:t>
            </a:r>
            <a:r>
              <a:rPr lang="en-GB" sz="2400" dirty="0"/>
              <a:t>is often used to show scales, e.g. spectral, shaded or bi-colour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D2C48-4EAA-4B69-9448-3AB0EB90B50B}" type="slidenum">
              <a:rPr lang="en-GB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3713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Dress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Black and blue or gold and white?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35388-AC16-4203-8F81-92E80197F9EB}" type="slidenum">
              <a:rPr lang="en-GB" smtClean="0"/>
              <a:pPr/>
              <a:t>3</a:t>
            </a:fld>
            <a:endParaRPr lang="en-GB" dirty="0"/>
          </a:p>
        </p:txBody>
      </p:sp>
      <p:pic>
        <p:nvPicPr>
          <p:cNvPr id="1026" name="Picture 2" descr="TheDre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556792"/>
            <a:ext cx="6840760" cy="5130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65751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Colours Test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804" y="2162288"/>
            <a:ext cx="8745967" cy="3254002"/>
          </a:xfrm>
        </p:spPr>
      </p:pic>
    </p:spTree>
    <p:extLst>
      <p:ext uri="{BB962C8B-B14F-4D97-AF65-F5344CB8AC3E}">
        <p14:creationId xmlns:p14="http://schemas.microsoft.com/office/powerpoint/2010/main" val="31959019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Ishihara Test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This is used for the diagnosis of colour vision deficiency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35388-AC16-4203-8F81-92E80197F9EB}" type="slidenum">
              <a:rPr lang="en-GB" smtClean="0"/>
              <a:pPr/>
              <a:t>5</a:t>
            </a:fld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2204864"/>
            <a:ext cx="2486025" cy="2514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4225" y="2162175"/>
            <a:ext cx="2495550" cy="25336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6455" y="2162175"/>
            <a:ext cx="2486025" cy="249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1764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Colour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Colour is a useful encoding tool</a:t>
            </a:r>
          </a:p>
          <a:p>
            <a:endParaRPr lang="en-GB" sz="2400" dirty="0" smtClean="0"/>
          </a:p>
          <a:p>
            <a:r>
              <a:rPr lang="en-GB" sz="2400" dirty="0" smtClean="0"/>
              <a:t>It </a:t>
            </a:r>
            <a:r>
              <a:rPr lang="en-GB" sz="2400" dirty="0"/>
              <a:t>must, however, be used with great care for cultural and physiological reasons</a:t>
            </a:r>
          </a:p>
          <a:p>
            <a:endParaRPr lang="en-GB" sz="2400" dirty="0" smtClean="0"/>
          </a:p>
          <a:p>
            <a:r>
              <a:rPr lang="en-GB" sz="2400" dirty="0" smtClean="0"/>
              <a:t>The </a:t>
            </a:r>
            <a:r>
              <a:rPr lang="en-GB" sz="2400" dirty="0"/>
              <a:t>minimum size of a point or the thickness of a line that can easily be discriminated differs with differing colours</a:t>
            </a:r>
          </a:p>
          <a:p>
            <a:endParaRPr lang="en-GB" sz="2400" dirty="0" smtClean="0"/>
          </a:p>
          <a:p>
            <a:r>
              <a:rPr lang="en-GB" sz="2400" dirty="0" smtClean="0"/>
              <a:t>Colour </a:t>
            </a:r>
            <a:r>
              <a:rPr lang="en-GB" sz="2400" dirty="0"/>
              <a:t>is often used to show scales, e.g. spectral, shaded or bi-colour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D2C48-4EAA-4B69-9448-3AB0EB90B50B}" type="slidenum">
              <a:rPr lang="en-GB"/>
              <a:pPr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0587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Colours</a:t>
            </a:r>
          </a:p>
        </p:txBody>
      </p:sp>
      <p:sp>
        <p:nvSpPr>
          <p:cNvPr id="1075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dirty="0"/>
              <a:t>The human eye can distinguish over 10 million different colours under suitable viewing conditions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13 </a:t>
            </a:r>
            <a:r>
              <a:rPr lang="en-GB" dirty="0"/>
              <a:t>colours</a:t>
            </a:r>
          </a:p>
          <a:p>
            <a:pPr lvl="1">
              <a:lnSpc>
                <a:spcPct val="90000"/>
              </a:lnSpc>
            </a:pPr>
            <a:r>
              <a:rPr lang="en-GB" dirty="0"/>
              <a:t>Chromatics: </a:t>
            </a:r>
            <a:r>
              <a:rPr lang="en-GB" dirty="0">
                <a:solidFill>
                  <a:srgbClr val="FF0000"/>
                </a:solidFill>
              </a:rPr>
              <a:t>red</a:t>
            </a:r>
            <a:r>
              <a:rPr lang="en-GB" dirty="0"/>
              <a:t>, </a:t>
            </a:r>
            <a:r>
              <a:rPr lang="en-GB" dirty="0">
                <a:solidFill>
                  <a:srgbClr val="FF6600"/>
                </a:solidFill>
              </a:rPr>
              <a:t>orange</a:t>
            </a:r>
            <a:r>
              <a:rPr lang="en-GB" dirty="0"/>
              <a:t>, </a:t>
            </a:r>
            <a:r>
              <a:rPr lang="en-GB" dirty="0">
                <a:solidFill>
                  <a:srgbClr val="FFFF00"/>
                </a:solidFill>
              </a:rPr>
              <a:t>yellow</a:t>
            </a:r>
            <a:r>
              <a:rPr lang="en-GB" dirty="0"/>
              <a:t>, </a:t>
            </a:r>
            <a:r>
              <a:rPr lang="en-GB" dirty="0">
                <a:solidFill>
                  <a:srgbClr val="008000"/>
                </a:solidFill>
              </a:rPr>
              <a:t>green</a:t>
            </a:r>
            <a:r>
              <a:rPr lang="en-GB" dirty="0" smtClean="0"/>
              <a:t>, </a:t>
            </a:r>
            <a:r>
              <a:rPr lang="en-GB" dirty="0" err="1" smtClean="0">
                <a:solidFill>
                  <a:srgbClr val="00FFCC"/>
                </a:solidFill>
              </a:rPr>
              <a:t>turquiose</a:t>
            </a:r>
            <a:r>
              <a:rPr lang="en-GB" dirty="0" smtClean="0"/>
              <a:t>,</a:t>
            </a:r>
            <a:r>
              <a:rPr lang="en-GB" dirty="0" smtClean="0">
                <a:solidFill>
                  <a:srgbClr val="00CC99"/>
                </a:solidFill>
              </a:rPr>
              <a:t> </a:t>
            </a:r>
            <a:r>
              <a:rPr lang="en-GB" dirty="0">
                <a:solidFill>
                  <a:srgbClr val="0066FF"/>
                </a:solidFill>
              </a:rPr>
              <a:t>blue</a:t>
            </a:r>
            <a:r>
              <a:rPr lang="en-GB" dirty="0"/>
              <a:t>, </a:t>
            </a:r>
            <a:r>
              <a:rPr lang="en-GB" dirty="0" smtClean="0">
                <a:solidFill>
                  <a:srgbClr val="CC99FF"/>
                </a:solidFill>
              </a:rPr>
              <a:t>lilac</a:t>
            </a:r>
            <a:r>
              <a:rPr lang="en-GB" dirty="0" smtClean="0"/>
              <a:t>, </a:t>
            </a:r>
            <a:r>
              <a:rPr lang="en-GB" dirty="0">
                <a:solidFill>
                  <a:srgbClr val="6600CC"/>
                </a:solidFill>
              </a:rPr>
              <a:t>purple</a:t>
            </a:r>
            <a:r>
              <a:rPr lang="en-GB" dirty="0"/>
              <a:t>, </a:t>
            </a:r>
            <a:r>
              <a:rPr lang="en-GB" dirty="0">
                <a:solidFill>
                  <a:srgbClr val="FF00FF"/>
                </a:solidFill>
              </a:rPr>
              <a:t>pink</a:t>
            </a:r>
            <a:r>
              <a:rPr lang="en-GB" dirty="0"/>
              <a:t>, </a:t>
            </a:r>
            <a:r>
              <a:rPr lang="en-GB" dirty="0" smtClean="0">
                <a:solidFill>
                  <a:srgbClr val="663300"/>
                </a:solidFill>
              </a:rPr>
              <a:t>brown</a:t>
            </a:r>
            <a:endParaRPr lang="en-GB" dirty="0">
              <a:solidFill>
                <a:srgbClr val="808000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GB" dirty="0"/>
              <a:t>Achromatics: </a:t>
            </a:r>
            <a:r>
              <a:rPr lang="en-GB" dirty="0">
                <a:solidFill>
                  <a:srgbClr val="000000"/>
                </a:solidFill>
                <a:effectLst/>
              </a:rPr>
              <a:t>black</a:t>
            </a:r>
            <a:r>
              <a:rPr lang="en-GB" dirty="0"/>
              <a:t>, white, </a:t>
            </a:r>
            <a:r>
              <a:rPr lang="en-GB" dirty="0" smtClean="0">
                <a:solidFill>
                  <a:srgbClr val="777777"/>
                </a:solidFill>
              </a:rPr>
              <a:t>grey</a:t>
            </a:r>
            <a:endParaRPr lang="en-GB" dirty="0">
              <a:solidFill>
                <a:srgbClr val="777777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0" y="6421438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Dr Nik Whitehead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AE3A8-E0C1-449F-B194-2A676371B66A}" type="slidenum">
              <a:rPr lang="en-GB"/>
              <a:pPr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9371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83037"/>
            <a:ext cx="6554867" cy="582827"/>
          </a:xfrm>
        </p:spPr>
        <p:txBody>
          <a:bodyPr>
            <a:normAutofit/>
          </a:bodyPr>
          <a:lstStyle/>
          <a:p>
            <a:r>
              <a:rPr lang="en-GB" dirty="0"/>
              <a:t>Spectral Coding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2428A-E609-4D11-9046-F910AC68D4AE}" type="slidenum">
              <a:rPr lang="en-GB"/>
              <a:pPr/>
              <a:t>8</a:t>
            </a:fld>
            <a:endParaRPr lang="en-GB" dirty="0"/>
          </a:p>
        </p:txBody>
      </p:sp>
      <p:pic>
        <p:nvPicPr>
          <p:cNvPr id="901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013" y="1447800"/>
            <a:ext cx="6850062" cy="471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10027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83039"/>
            <a:ext cx="6554867" cy="545757"/>
          </a:xfrm>
        </p:spPr>
        <p:txBody>
          <a:bodyPr>
            <a:normAutofit/>
          </a:bodyPr>
          <a:lstStyle/>
          <a:p>
            <a:r>
              <a:rPr lang="en-GB" dirty="0"/>
              <a:t>Shaded Coding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56FD7-817E-4E3F-A25F-3924B9597731}" type="slidenum">
              <a:rPr lang="en-GB"/>
              <a:pPr/>
              <a:t>9</a:t>
            </a:fld>
            <a:endParaRPr lang="en-GB" dirty="0"/>
          </a:p>
        </p:txBody>
      </p:sp>
      <p:pic>
        <p:nvPicPr>
          <p:cNvPr id="921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350" y="1455738"/>
            <a:ext cx="6415088" cy="471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833587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95398"/>
            <a:ext cx="6554867" cy="582827"/>
          </a:xfrm>
        </p:spPr>
        <p:txBody>
          <a:bodyPr>
            <a:normAutofit/>
          </a:bodyPr>
          <a:lstStyle/>
          <a:p>
            <a:r>
              <a:rPr lang="en-GB" dirty="0"/>
              <a:t>Bi-colour Coding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41DC2-AD9E-48A0-B8EB-C6D7A1E1FE03}" type="slidenum">
              <a:rPr lang="en-GB"/>
              <a:pPr/>
              <a:t>10</a:t>
            </a:fld>
            <a:endParaRPr lang="en-GB" dirty="0"/>
          </a:p>
        </p:txBody>
      </p:sp>
      <p:pic>
        <p:nvPicPr>
          <p:cNvPr id="942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60488" y="1268413"/>
            <a:ext cx="6524625" cy="504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527030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5" name="Rectangle 55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Different types of </a:t>
            </a:r>
            <a:r>
              <a:rPr lang="en-GB" dirty="0" smtClean="0"/>
              <a:t>visual stimuli</a:t>
            </a:r>
            <a:endParaRPr lang="en-GB" dirty="0"/>
          </a:p>
        </p:txBody>
      </p:sp>
      <p:graphicFrame>
        <p:nvGraphicFramePr>
          <p:cNvPr id="102467" name="Group 67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214422"/>
          <a:ext cx="8219256" cy="4975860"/>
        </p:xfrm>
        <a:graphic>
          <a:graphicData uri="http://schemas.openxmlformats.org/drawingml/2006/table">
            <a:tbl>
              <a:tblPr/>
              <a:tblGrid>
                <a:gridCol w="1866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77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68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8977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42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Method</a:t>
                      </a:r>
                    </a:p>
                  </a:txBody>
                  <a:tcPr marL="82973" marR="829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Max #</a:t>
                      </a:r>
                    </a:p>
                  </a:txBody>
                  <a:tcPr marL="82973" marR="82973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Max # for speed</a:t>
                      </a:r>
                    </a:p>
                  </a:txBody>
                  <a:tcPr marL="82973" marR="829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Comments</a:t>
                      </a:r>
                    </a:p>
                  </a:txBody>
                  <a:tcPr marL="82973" marR="829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Numerals and letters</a:t>
                      </a:r>
                    </a:p>
                  </a:txBody>
                  <a:tcPr marL="82973" marR="829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Unlimited</a:t>
                      </a:r>
                    </a:p>
                  </a:txBody>
                  <a:tcPr marL="82973" marR="82973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Unlimited</a:t>
                      </a:r>
                    </a:p>
                  </a:txBody>
                  <a:tcPr marL="82973" marR="829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Highly versatile but little aid to memory; long search times</a:t>
                      </a:r>
                    </a:p>
                  </a:txBody>
                  <a:tcPr marL="82973" marR="829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2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Geometric shapes</a:t>
                      </a:r>
                    </a:p>
                  </a:txBody>
                  <a:tcPr marL="82973" marR="829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~ 15</a:t>
                      </a:r>
                    </a:p>
                  </a:txBody>
                  <a:tcPr marL="82973" marR="82973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~10</a:t>
                      </a:r>
                    </a:p>
                  </a:txBody>
                  <a:tcPr marL="82973" marR="829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Effective, high mnemonic value</a:t>
                      </a:r>
                    </a:p>
                  </a:txBody>
                  <a:tcPr marL="82973" marR="829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3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Marks / icons</a:t>
                      </a:r>
                    </a:p>
                  </a:txBody>
                  <a:tcPr marL="82973" marR="829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~10</a:t>
                      </a:r>
                    </a:p>
                  </a:txBody>
                  <a:tcPr marL="82973" marR="82973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marL="82973" marR="829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Smaller number useful aid to recognition</a:t>
                      </a:r>
                    </a:p>
                  </a:txBody>
                  <a:tcPr marL="82973" marR="829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2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Angle of line</a:t>
                      </a:r>
                    </a:p>
                  </a:txBody>
                  <a:tcPr marL="82973" marR="829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16</a:t>
                      </a:r>
                    </a:p>
                  </a:txBody>
                  <a:tcPr marL="82973" marR="82973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8</a:t>
                      </a:r>
                    </a:p>
                  </a:txBody>
                  <a:tcPr marL="82973" marR="829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Good in some cases</a:t>
                      </a:r>
                    </a:p>
                  </a:txBody>
                  <a:tcPr marL="82973" marR="829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2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Length of line</a:t>
                      </a:r>
                    </a:p>
                  </a:txBody>
                  <a:tcPr marL="82973" marR="829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marL="82973" marR="82973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marL="82973" marR="829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Fair, but can clutter up display</a:t>
                      </a:r>
                    </a:p>
                  </a:txBody>
                  <a:tcPr marL="82973" marR="829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22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Width of line</a:t>
                      </a:r>
                    </a:p>
                  </a:txBody>
                  <a:tcPr marL="82973" marR="829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marL="82973" marR="82973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marL="82973" marR="829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Good</a:t>
                      </a:r>
                    </a:p>
                  </a:txBody>
                  <a:tcPr marL="82973" marR="829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A207D-744B-485F-93A2-B68B9B623A9D}" type="slidenum">
              <a:rPr lang="en-GB"/>
              <a:pPr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6332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Different types of stimuli</a:t>
            </a:r>
          </a:p>
        </p:txBody>
      </p:sp>
      <p:graphicFrame>
        <p:nvGraphicFramePr>
          <p:cNvPr id="105525" name="Group 53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205884"/>
          <a:ext cx="8219256" cy="4372928"/>
        </p:xfrm>
        <a:graphic>
          <a:graphicData uri="http://schemas.openxmlformats.org/drawingml/2006/table">
            <a:tbl>
              <a:tblPr/>
              <a:tblGrid>
                <a:gridCol w="1866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77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68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8977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42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Method</a:t>
                      </a:r>
                    </a:p>
                  </a:txBody>
                  <a:tcPr marL="82973" marR="829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Max #</a:t>
                      </a:r>
                    </a:p>
                  </a:txBody>
                  <a:tcPr marL="82973" marR="82973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Max # for speed</a:t>
                      </a:r>
                    </a:p>
                  </a:txBody>
                  <a:tcPr marL="82973" marR="829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Comments</a:t>
                      </a:r>
                    </a:p>
                  </a:txBody>
                  <a:tcPr marL="82973" marR="829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Solid and broken lines</a:t>
                      </a:r>
                    </a:p>
                  </a:txBody>
                  <a:tcPr marL="82973" marR="829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</a:t>
                      </a:r>
                    </a:p>
                  </a:txBody>
                  <a:tcPr marL="82973" marR="82973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marL="82973" marR="829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Good</a:t>
                      </a:r>
                    </a:p>
                  </a:txBody>
                  <a:tcPr marL="82973" marR="829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2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Size of object</a:t>
                      </a:r>
                    </a:p>
                  </a:txBody>
                  <a:tcPr marL="82973" marR="829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marL="82973" marR="82973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marL="82973" marR="829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Fair, but space considerations; longer to locate than colour or shape</a:t>
                      </a:r>
                    </a:p>
                  </a:txBody>
                  <a:tcPr marL="82973" marR="829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3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Brightness</a:t>
                      </a:r>
                    </a:p>
                  </a:txBody>
                  <a:tcPr marL="82973" marR="829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marL="82973" marR="82973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marL="82973" marR="829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Poor, depends on screen contrast</a:t>
                      </a:r>
                    </a:p>
                  </a:txBody>
                  <a:tcPr marL="82973" marR="829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2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Flashing element</a:t>
                      </a:r>
                    </a:p>
                  </a:txBody>
                  <a:tcPr marL="82973" marR="829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marL="82973" marR="82973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marL="82973" marR="829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Poor; confusing for encoding; good for attracting attention</a:t>
                      </a:r>
                    </a:p>
                  </a:txBody>
                  <a:tcPr marL="82973" marR="829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2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Colour</a:t>
                      </a:r>
                    </a:p>
                  </a:txBody>
                  <a:tcPr marL="82973" marR="829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11</a:t>
                      </a:r>
                    </a:p>
                  </a:txBody>
                  <a:tcPr marL="82973" marR="82973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</a:t>
                      </a:r>
                    </a:p>
                  </a:txBody>
                  <a:tcPr marL="82973" marR="829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Good, low location time; some users may be colour-blind</a:t>
                      </a:r>
                    </a:p>
                  </a:txBody>
                  <a:tcPr marL="82973" marR="829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0CC23-A924-4EFE-811F-C2492069ADC5}" type="slidenum">
              <a:rPr lang="en-GB"/>
              <a:pPr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7166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What is this?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3296"/>
            <a:ext cx="8229600" cy="432048"/>
          </a:xfrm>
        </p:spPr>
        <p:txBody>
          <a:bodyPr>
            <a:normAutofit/>
          </a:bodyPr>
          <a:lstStyle/>
          <a:p>
            <a:r>
              <a:rPr lang="en-GB" dirty="0" smtClean="0"/>
              <a:t>A diagram to show starting positions for dances (Playford, 1651)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35388-AC16-4203-8F81-92E80197F9EB}" type="slidenum">
              <a:rPr lang="en-GB" smtClean="0"/>
              <a:pPr/>
              <a:t>13</a:t>
            </a:fld>
            <a:endParaRPr lang="en-GB" dirty="0"/>
          </a:p>
        </p:txBody>
      </p:sp>
      <p:pic>
        <p:nvPicPr>
          <p:cNvPr id="1026" name="Picture 2" descr="https://ericawritesdance.files.wordpress.com/2012/05/formations_edit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074878"/>
            <a:ext cx="7992888" cy="4802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4949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s-IS" dirty="0" err="1" smtClean="0"/>
              <a:t>Choreography</a:t>
            </a:r>
            <a:endParaRPr lang="is-I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35388-AC16-4203-8F81-92E80197F9EB}" type="slidenum">
              <a:rPr lang="en-GB" smtClean="0"/>
              <a:pPr/>
              <a:t>14</a:t>
            </a:fld>
            <a:endParaRPr lang="en-GB" dirty="0"/>
          </a:p>
        </p:txBody>
      </p:sp>
      <p:pic>
        <p:nvPicPr>
          <p:cNvPr id="173058" name="Picture 2" descr="Waltz Box ste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06" y="2143116"/>
            <a:ext cx="3038475" cy="3038476"/>
          </a:xfrm>
          <a:prstGeom prst="rect">
            <a:avLst/>
          </a:prstGeom>
          <a:noFill/>
        </p:spPr>
      </p:pic>
      <p:pic>
        <p:nvPicPr>
          <p:cNvPr id="173060" name="Picture 4" descr="http://upload.wikimedia.org/wikipedia/commons/thumb/9/9f/Courante-2-b.jpg/180px-Courante-2-b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2000240"/>
            <a:ext cx="1714500" cy="3362326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714612" y="5429264"/>
            <a:ext cx="31341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s-IS" dirty="0" err="1" smtClean="0"/>
              <a:t>Beauchamp</a:t>
            </a:r>
            <a:r>
              <a:rPr lang="is-IS" dirty="0" smtClean="0"/>
              <a:t>-</a:t>
            </a:r>
            <a:r>
              <a:rPr lang="is-IS" dirty="0" err="1" smtClean="0"/>
              <a:t>Feuiller</a:t>
            </a:r>
            <a:r>
              <a:rPr lang="is-IS" dirty="0" smtClean="0"/>
              <a:t> </a:t>
            </a:r>
            <a:r>
              <a:rPr lang="is-IS" dirty="0" err="1" smtClean="0"/>
              <a:t>notation</a:t>
            </a:r>
            <a:endParaRPr lang="is-IS" dirty="0" smtClean="0"/>
          </a:p>
          <a:p>
            <a:pPr algn="ctr"/>
            <a:r>
              <a:rPr lang="is-IS" dirty="0" smtClean="0"/>
              <a:t>for a </a:t>
            </a:r>
            <a:r>
              <a:rPr lang="is-IS" dirty="0" err="1" smtClean="0"/>
              <a:t>French</a:t>
            </a:r>
            <a:r>
              <a:rPr lang="is-IS" dirty="0" smtClean="0"/>
              <a:t> </a:t>
            </a:r>
            <a:r>
              <a:rPr lang="is-IS" dirty="0" err="1" smtClean="0"/>
              <a:t>courante</a:t>
            </a:r>
            <a:endParaRPr lang="is-IS" dirty="0"/>
          </a:p>
        </p:txBody>
      </p:sp>
      <p:sp>
        <p:nvSpPr>
          <p:cNvPr id="9" name="TextBox 8"/>
          <p:cNvSpPr txBox="1"/>
          <p:nvPr/>
        </p:nvSpPr>
        <p:spPr>
          <a:xfrm>
            <a:off x="71406" y="1643050"/>
            <a:ext cx="3121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s-IS" dirty="0" err="1" smtClean="0"/>
              <a:t>Waltz</a:t>
            </a:r>
            <a:r>
              <a:rPr lang="is-IS" dirty="0" smtClean="0"/>
              <a:t> </a:t>
            </a:r>
            <a:r>
              <a:rPr lang="is-IS" dirty="0" err="1" smtClean="0"/>
              <a:t>in</a:t>
            </a:r>
            <a:r>
              <a:rPr lang="is-IS" dirty="0" smtClean="0"/>
              <a:t> </a:t>
            </a:r>
            <a:r>
              <a:rPr lang="is-IS" dirty="0" err="1" smtClean="0"/>
              <a:t>square</a:t>
            </a:r>
            <a:r>
              <a:rPr lang="is-IS" dirty="0" smtClean="0"/>
              <a:t>, man’s </a:t>
            </a:r>
            <a:r>
              <a:rPr lang="is-IS" dirty="0" err="1" smtClean="0"/>
              <a:t>steps</a:t>
            </a:r>
            <a:endParaRPr lang="is-I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3504" y="2128850"/>
            <a:ext cx="37338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5009470" y="1643050"/>
            <a:ext cx="41345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s-IS" i="1" dirty="0" err="1" smtClean="0"/>
              <a:t>La</a:t>
            </a:r>
            <a:r>
              <a:rPr lang="is-IS" i="1" dirty="0" smtClean="0"/>
              <a:t> </a:t>
            </a:r>
            <a:r>
              <a:rPr lang="is-IS" i="1" dirty="0" err="1" smtClean="0"/>
              <a:t>Cachucha</a:t>
            </a:r>
            <a:r>
              <a:rPr lang="is-IS" dirty="0" smtClean="0"/>
              <a:t>, </a:t>
            </a:r>
            <a:r>
              <a:rPr lang="is-IS" dirty="0" err="1" smtClean="0"/>
              <a:t>by</a:t>
            </a:r>
            <a:r>
              <a:rPr lang="is-IS" dirty="0" smtClean="0"/>
              <a:t> </a:t>
            </a:r>
            <a:r>
              <a:rPr lang="is-IS" dirty="0" err="1" smtClean="0"/>
              <a:t>Friedrich</a:t>
            </a:r>
            <a:r>
              <a:rPr lang="is-IS" dirty="0" smtClean="0"/>
              <a:t> Albert </a:t>
            </a:r>
            <a:r>
              <a:rPr lang="is-IS" dirty="0" err="1" smtClean="0"/>
              <a:t>Zorn</a:t>
            </a:r>
            <a:r>
              <a:rPr lang="is-IS" dirty="0" smtClean="0"/>
              <a:t>.</a:t>
            </a:r>
            <a:endParaRPr lang="is-IS" dirty="0"/>
          </a:p>
        </p:txBody>
      </p:sp>
    </p:spTree>
    <p:extLst>
      <p:ext uri="{BB962C8B-B14F-4D97-AF65-F5344CB8AC3E}">
        <p14:creationId xmlns:p14="http://schemas.microsoft.com/office/powerpoint/2010/main" val="2174145119"/>
      </p:ext>
    </p:extLst>
  </p:cSld>
  <p:clrMapOvr>
    <a:masterClrMapping/>
  </p:clrMapOvr>
  <p:transition advTm="18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s-IS" dirty="0" err="1" smtClean="0"/>
              <a:t>Choreography</a:t>
            </a:r>
            <a:endParaRPr lang="is-I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73214"/>
            <a:ext cx="8229600" cy="1201321"/>
          </a:xfrm>
        </p:spPr>
        <p:txBody>
          <a:bodyPr>
            <a:normAutofit/>
          </a:bodyPr>
          <a:lstStyle/>
          <a:p>
            <a:r>
              <a:rPr lang="en-GB" sz="2400" dirty="0" smtClean="0"/>
              <a:t>Benesh notation describes the position of the dancer with respect to five levels</a:t>
            </a:r>
          </a:p>
          <a:p>
            <a:pPr lvl="1"/>
            <a:r>
              <a:rPr lang="en-GB" sz="2200" dirty="0" smtClean="0"/>
              <a:t>Always views dancer from behind</a:t>
            </a:r>
            <a:endParaRPr lang="en-GB" sz="2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35388-AC16-4203-8F81-92E80197F9EB}" type="slidenum">
              <a:rPr lang="en-GB" smtClean="0"/>
              <a:pPr/>
              <a:t>15</a:t>
            </a:fld>
            <a:endParaRPr lang="en-GB" dirty="0"/>
          </a:p>
        </p:txBody>
      </p:sp>
      <p:pic>
        <p:nvPicPr>
          <p:cNvPr id="2050" name="Picture 2" descr="http://upload.wikimedia.org/wikipedia/commons/thumb/5/5c/BeneshWikipedia.jpg/1280px-BeneshWikiped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3718"/>
            <a:ext cx="8789813" cy="420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6193835"/>
      </p:ext>
    </p:extLst>
  </p:cSld>
  <p:clrMapOvr>
    <a:masterClrMapping/>
  </p:clrMapOvr>
  <p:transition advTm="102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s-IS" dirty="0" err="1" smtClean="0"/>
              <a:t>Choreography</a:t>
            </a:r>
            <a:endParaRPr lang="is-I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35388-AC16-4203-8F81-92E80197F9EB}" type="slidenum">
              <a:rPr lang="en-GB" smtClean="0"/>
              <a:pPr/>
              <a:t>16</a:t>
            </a:fld>
            <a:endParaRPr lang="en-GB" dirty="0"/>
          </a:p>
        </p:txBody>
      </p:sp>
      <p:pic>
        <p:nvPicPr>
          <p:cNvPr id="2050" name="Picture 2" descr="http://www.rohedswanlake.org.uk/cont/notation/notation_examp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142984"/>
            <a:ext cx="6858048" cy="478468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642910" y="6072206"/>
            <a:ext cx="78377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Marianela</a:t>
            </a:r>
            <a:r>
              <a:rPr lang="en-US" dirty="0" smtClean="0"/>
              <a:t> </a:t>
            </a:r>
            <a:r>
              <a:rPr lang="en-US" dirty="0" err="1" smtClean="0"/>
              <a:t>Nuñez</a:t>
            </a:r>
            <a:r>
              <a:rPr lang="en-US" dirty="0" smtClean="0"/>
              <a:t> and </a:t>
            </a:r>
            <a:r>
              <a:rPr lang="en-US" dirty="0" err="1" smtClean="0"/>
              <a:t>Yohei</a:t>
            </a:r>
            <a:r>
              <a:rPr lang="en-US" dirty="0" smtClean="0"/>
              <a:t> Sasaki in a position from the 'Swan Lake' Act I </a:t>
            </a:r>
          </a:p>
          <a:p>
            <a:r>
              <a:rPr lang="en-US" dirty="0" smtClean="0"/>
              <a:t>pas de </a:t>
            </a:r>
            <a:r>
              <a:rPr lang="en-US" dirty="0" err="1" smtClean="0"/>
              <a:t>trois</a:t>
            </a:r>
            <a:r>
              <a:rPr lang="en-US" dirty="0" smtClean="0"/>
              <a:t> and the </a:t>
            </a:r>
            <a:r>
              <a:rPr lang="en-US" dirty="0" err="1" smtClean="0"/>
              <a:t>Benesh</a:t>
            </a:r>
            <a:r>
              <a:rPr lang="en-US" dirty="0" smtClean="0"/>
              <a:t> notation for the same position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3265817"/>
      </p:ext>
    </p:extLst>
  </p:cSld>
  <p:clrMapOvr>
    <a:masterClrMapping/>
  </p:clrMapOvr>
  <p:transition advTm="122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Labanotation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It is possible to use a different form of choreography notation, Labanotation, to define almost any human movement</a:t>
            </a:r>
          </a:p>
          <a:p>
            <a:pPr lvl="1"/>
            <a:r>
              <a:rPr lang="en-GB" dirty="0" smtClean="0"/>
              <a:t>E.g. sign language</a:t>
            </a:r>
          </a:p>
          <a:p>
            <a:pPr marL="109728" indent="0">
              <a:buNone/>
            </a:pPr>
            <a:endParaRPr lang="en-GB" dirty="0"/>
          </a:p>
          <a:p>
            <a:r>
              <a:rPr lang="en-GB" dirty="0" smtClean="0"/>
              <a:t>This can also be used to define the movement of any humanoid object</a:t>
            </a:r>
          </a:p>
          <a:p>
            <a:pPr lvl="1"/>
            <a:r>
              <a:rPr lang="en-GB" dirty="0" smtClean="0"/>
              <a:t>Robotic arms</a:t>
            </a:r>
          </a:p>
          <a:p>
            <a:pPr lvl="1"/>
            <a:r>
              <a:rPr lang="en-GB" dirty="0" smtClean="0"/>
              <a:t>Humanoid robots</a:t>
            </a:r>
          </a:p>
          <a:p>
            <a:pPr lvl="1"/>
            <a:r>
              <a:rPr lang="en-GB" dirty="0" smtClean="0"/>
              <a:t>Animated characters</a:t>
            </a:r>
          </a:p>
          <a:p>
            <a:pPr lvl="1"/>
            <a:endParaRPr lang="en-GB" dirty="0" smtClean="0"/>
          </a:p>
          <a:p>
            <a:r>
              <a:rPr lang="en-GB" dirty="0" smtClean="0"/>
              <a:t>Introduction to Labanotation</a:t>
            </a:r>
          </a:p>
          <a:p>
            <a:pPr marL="411480" lvl="1" indent="0">
              <a:buNone/>
            </a:pPr>
            <a:r>
              <a:rPr lang="en-GB" dirty="0" smtClean="0"/>
              <a:t>http</a:t>
            </a:r>
            <a:r>
              <a:rPr lang="en-GB" dirty="0"/>
              <a:t>://user.uni-frankfurt.de/~griesbec/LABANE.HTML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35388-AC16-4203-8F81-92E80197F9EB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828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35388-AC16-4203-8F81-92E80197F9EB}" type="slidenum">
              <a:rPr lang="en-GB" smtClean="0"/>
              <a:pPr/>
              <a:t>18</a:t>
            </a:fld>
            <a:endParaRPr lang="en-GB"/>
          </a:p>
        </p:txBody>
      </p:sp>
      <p:pic>
        <p:nvPicPr>
          <p:cNvPr id="3074" name="Picture 2" descr="http://arpc167.epfl.ch/alice/WP_2011_S4/studiokoessler/files/2011/03/Labanotation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8640"/>
            <a:ext cx="7920880" cy="5963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79512" y="6381328"/>
            <a:ext cx="62227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/>
              <a:t>http://arpc167.epfl.ch/alice/WP_2011_S4/studiokoessler/files/2011/03/Labanotation02.jpg</a:t>
            </a:r>
          </a:p>
        </p:txBody>
      </p:sp>
    </p:spTree>
    <p:extLst>
      <p:ext uri="{BB962C8B-B14F-4D97-AF65-F5344CB8AC3E}">
        <p14:creationId xmlns:p14="http://schemas.microsoft.com/office/powerpoint/2010/main" val="2411697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238D8-ECE3-428E-BD78-1C41562CA890}" type="slidenum">
              <a:rPr lang="en-GB" smtClean="0"/>
              <a:pPr/>
              <a:t>19</a:t>
            </a:fld>
            <a:endParaRPr lang="en-GB"/>
          </a:p>
        </p:txBody>
      </p:sp>
      <p:pic>
        <p:nvPicPr>
          <p:cNvPr id="4098" name="Picture 2" descr="http://www.is-movementarts.com/wp-content/uploads/2013/12/jumpLeapHo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87801"/>
            <a:ext cx="8593948" cy="4929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9512" y="6309320"/>
            <a:ext cx="56167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/>
              <a:t>http://www.is-movementarts.com/wp-content/uploads/2013/12/jumpLeapHop.jpg</a:t>
            </a:r>
          </a:p>
        </p:txBody>
      </p:sp>
    </p:spTree>
    <p:extLst>
      <p:ext uri="{BB962C8B-B14F-4D97-AF65-F5344CB8AC3E}">
        <p14:creationId xmlns:p14="http://schemas.microsoft.com/office/powerpoint/2010/main" val="1192893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Sound</a:t>
            </a:r>
          </a:p>
        </p:txBody>
      </p:sp>
      <p:sp>
        <p:nvSpPr>
          <p:cNvPr id="8192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Visualisation does not need to be visual</a:t>
            </a:r>
          </a:p>
          <a:p>
            <a:endParaRPr lang="en-GB" sz="2400" dirty="0" smtClean="0"/>
          </a:p>
          <a:p>
            <a:r>
              <a:rPr lang="en-GB" sz="2400" dirty="0" smtClean="0"/>
              <a:t>Aural </a:t>
            </a:r>
            <a:r>
              <a:rPr lang="en-GB" sz="2400" dirty="0"/>
              <a:t>presentation can be used on its own or in conjunction with visual forms</a:t>
            </a:r>
          </a:p>
          <a:p>
            <a:endParaRPr lang="en-GB" sz="2400" dirty="0" smtClean="0"/>
          </a:p>
          <a:p>
            <a:r>
              <a:rPr lang="en-GB" sz="2400" dirty="0" smtClean="0"/>
              <a:t>There </a:t>
            </a:r>
            <a:r>
              <a:rPr lang="en-GB" sz="2400" dirty="0"/>
              <a:t>are many different features of sound that may be used to encode information</a:t>
            </a:r>
          </a:p>
          <a:p>
            <a:pPr lvl="1"/>
            <a:r>
              <a:rPr lang="en-GB" sz="2400" dirty="0"/>
              <a:t>Instrument, pitch, tempo, rhythm, chords</a:t>
            </a:r>
          </a:p>
          <a:p>
            <a:endParaRPr lang="en-GB" sz="2400" dirty="0" smtClean="0"/>
          </a:p>
          <a:p>
            <a:r>
              <a:rPr lang="en-GB" sz="2400" dirty="0" smtClean="0"/>
              <a:t>The </a:t>
            </a:r>
            <a:r>
              <a:rPr lang="en-GB" sz="2400" dirty="0"/>
              <a:t>presentation can range from a beep to a large-scale soundscape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A98B6-EEF7-4E6A-9B4B-A595B0243200}" type="slidenum">
              <a:rPr lang="en-GB"/>
              <a:pPr/>
              <a:t>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9848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Musical Visualisation</a:t>
            </a:r>
            <a:endParaRPr lang="en-US"/>
          </a:p>
        </p:txBody>
      </p:sp>
      <p:sp>
        <p:nvSpPr>
          <p:cNvPr id="16486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71546"/>
            <a:ext cx="8229600" cy="531020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dirty="0"/>
              <a:t>Many fields use symbolic notations that are unfamiliar to non-experts</a:t>
            </a:r>
          </a:p>
          <a:p>
            <a:pPr lvl="1">
              <a:lnSpc>
                <a:spcPct val="90000"/>
              </a:lnSpc>
            </a:pPr>
            <a:r>
              <a:rPr lang="en-GB" dirty="0"/>
              <a:t>Choreography</a:t>
            </a:r>
          </a:p>
          <a:p>
            <a:pPr lvl="1">
              <a:lnSpc>
                <a:spcPct val="90000"/>
              </a:lnSpc>
            </a:pPr>
            <a:r>
              <a:rPr lang="en-GB" dirty="0" smtClean="0"/>
              <a:t>Music</a:t>
            </a:r>
            <a:endParaRPr lang="en-GB" dirty="0"/>
          </a:p>
          <a:p>
            <a:pPr lvl="1">
              <a:lnSpc>
                <a:spcPct val="90000"/>
              </a:lnSpc>
            </a:pPr>
            <a:r>
              <a:rPr lang="en-GB" dirty="0" smtClean="0"/>
              <a:t>Mathematics</a:t>
            </a:r>
            <a:r>
              <a:rPr lang="en-GB" dirty="0"/>
              <a:t>…</a:t>
            </a:r>
          </a:p>
          <a:p>
            <a:pPr>
              <a:lnSpc>
                <a:spcPct val="90000"/>
              </a:lnSpc>
            </a:pPr>
            <a:r>
              <a:rPr lang="en-GB" dirty="0"/>
              <a:t>Musical notation makes it relatively simple to read a piece of music but more difficult to compose music</a:t>
            </a:r>
          </a:p>
          <a:p>
            <a:pPr>
              <a:lnSpc>
                <a:spcPct val="90000"/>
              </a:lnSpc>
            </a:pPr>
            <a:r>
              <a:rPr lang="en-GB" dirty="0"/>
              <a:t>Often music is composed on an instrument then transcribed into musical </a:t>
            </a:r>
            <a:r>
              <a:rPr lang="en-GB" dirty="0" smtClean="0"/>
              <a:t>notation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It is now possible to play an instrument and have a computer automatically convert it into a paper-based notation that other people can read</a:t>
            </a:r>
            <a:endParaRPr lang="en-US" dirty="0" smtClean="0"/>
          </a:p>
          <a:p>
            <a:pPr>
              <a:lnSpc>
                <a:spcPct val="90000"/>
              </a:lnSpc>
            </a:pPr>
            <a:r>
              <a:rPr lang="en-US" dirty="0" smtClean="0"/>
              <a:t>Even so, there are a number of different musical notations in use today…</a:t>
            </a:r>
            <a:endParaRPr lang="en-GB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CE65D-599A-4D79-B463-E95529B2F2AD}" type="slidenum">
              <a:rPr lang="en-GB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649340"/>
      </p:ext>
    </p:extLst>
  </p:cSld>
  <p:clrMapOvr>
    <a:masterClrMapping/>
  </p:clrMapOvr>
  <p:transition advTm="180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s-IS" dirty="0" err="1" smtClean="0"/>
              <a:t>Music</a:t>
            </a:r>
            <a:r>
              <a:rPr lang="is-IS" dirty="0" smtClean="0"/>
              <a:t> </a:t>
            </a:r>
            <a:r>
              <a:rPr lang="is-IS" dirty="0" err="1" smtClean="0"/>
              <a:t>Notations</a:t>
            </a:r>
            <a:endParaRPr lang="is-I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35388-AC16-4203-8F81-92E80197F9EB}" type="slidenum">
              <a:rPr lang="en-GB" smtClean="0"/>
              <a:pPr/>
              <a:t>22</a:t>
            </a:fld>
            <a:endParaRPr lang="en-GB"/>
          </a:p>
        </p:txBody>
      </p:sp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138368"/>
            <a:ext cx="7286676" cy="1585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691680" y="2857496"/>
            <a:ext cx="59810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s-IS" dirty="0" smtClean="0"/>
              <a:t>Amazing Grace in ‘standard’ SATB double stave notation</a:t>
            </a:r>
          </a:p>
          <a:p>
            <a:pPr algn="ctr"/>
            <a:r>
              <a:rPr lang="is-IS" dirty="0" smtClean="0"/>
              <a:t>(G-clef and F-clef)</a:t>
            </a:r>
            <a:endParaRPr lang="is-IS" dirty="0"/>
          </a:p>
        </p:txBody>
      </p:sp>
      <p:pic>
        <p:nvPicPr>
          <p:cNvPr id="808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3714752"/>
            <a:ext cx="6858048" cy="2036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2415287" y="6000768"/>
            <a:ext cx="4172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s-IS" dirty="0" err="1" smtClean="0"/>
              <a:t>The</a:t>
            </a:r>
            <a:r>
              <a:rPr lang="is-IS" dirty="0" smtClean="0"/>
              <a:t> </a:t>
            </a:r>
            <a:r>
              <a:rPr lang="is-IS" dirty="0" err="1" smtClean="0"/>
              <a:t>same</a:t>
            </a:r>
            <a:r>
              <a:rPr lang="is-IS" dirty="0" smtClean="0"/>
              <a:t> </a:t>
            </a:r>
            <a:r>
              <a:rPr lang="is-IS" dirty="0" err="1" smtClean="0"/>
              <a:t>phrase</a:t>
            </a:r>
            <a:r>
              <a:rPr lang="is-IS" dirty="0" smtClean="0"/>
              <a:t> </a:t>
            </a:r>
            <a:r>
              <a:rPr lang="is-IS" dirty="0" err="1" smtClean="0"/>
              <a:t>in</a:t>
            </a:r>
            <a:r>
              <a:rPr lang="is-IS" dirty="0" smtClean="0"/>
              <a:t> </a:t>
            </a:r>
            <a:r>
              <a:rPr lang="is-IS" dirty="0" err="1" smtClean="0"/>
              <a:t>numerical</a:t>
            </a:r>
            <a:r>
              <a:rPr lang="is-IS" dirty="0" smtClean="0"/>
              <a:t> </a:t>
            </a:r>
            <a:r>
              <a:rPr lang="is-IS" dirty="0" err="1" smtClean="0"/>
              <a:t>notation</a:t>
            </a:r>
            <a:endParaRPr lang="is-IS" dirty="0"/>
          </a:p>
        </p:txBody>
      </p:sp>
    </p:spTree>
    <p:extLst>
      <p:ext uri="{BB962C8B-B14F-4D97-AF65-F5344CB8AC3E}">
        <p14:creationId xmlns:p14="http://schemas.microsoft.com/office/powerpoint/2010/main" val="2916698806"/>
      </p:ext>
    </p:extLst>
  </p:cSld>
  <p:clrMapOvr>
    <a:masterClrMapping/>
  </p:clrMapOvr>
  <p:transition advTm="18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s-IS" dirty="0" err="1" smtClean="0"/>
              <a:t>Tablature</a:t>
            </a:r>
            <a:r>
              <a:rPr lang="is-IS" dirty="0" smtClean="0"/>
              <a:t> for </a:t>
            </a:r>
            <a:r>
              <a:rPr lang="is-IS" dirty="0" err="1" smtClean="0"/>
              <a:t>stringed</a:t>
            </a:r>
            <a:r>
              <a:rPr lang="is-IS" dirty="0" smtClean="0"/>
              <a:t> </a:t>
            </a:r>
            <a:r>
              <a:rPr lang="is-IS" dirty="0" err="1" smtClean="0"/>
              <a:t>instruments</a:t>
            </a:r>
            <a:endParaRPr lang="is-I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35388-AC16-4203-8F81-92E80197F9EB}" type="slidenum">
              <a:rPr lang="en-GB" smtClean="0"/>
              <a:pPr/>
              <a:t>23</a:t>
            </a:fld>
            <a:endParaRPr lang="en-GB"/>
          </a:p>
        </p:txBody>
      </p:sp>
      <p:pic>
        <p:nvPicPr>
          <p:cNvPr id="17203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3143248"/>
            <a:ext cx="6143668" cy="2817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4714876" y="2571744"/>
            <a:ext cx="42242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s-IS" i="1" dirty="0" err="1" smtClean="0"/>
              <a:t>Lachrymae</a:t>
            </a:r>
            <a:r>
              <a:rPr lang="is-IS" dirty="0" smtClean="0"/>
              <a:t> </a:t>
            </a:r>
            <a:r>
              <a:rPr lang="is-IS" dirty="0" err="1" smtClean="0"/>
              <a:t>by</a:t>
            </a:r>
            <a:r>
              <a:rPr lang="is-IS" dirty="0" smtClean="0"/>
              <a:t> </a:t>
            </a:r>
            <a:r>
              <a:rPr lang="is-IS" dirty="0" err="1" smtClean="0"/>
              <a:t>John</a:t>
            </a:r>
            <a:r>
              <a:rPr lang="is-IS" dirty="0" smtClean="0"/>
              <a:t> </a:t>
            </a:r>
            <a:r>
              <a:rPr lang="is-IS" dirty="0" err="1" smtClean="0"/>
              <a:t>Dowland</a:t>
            </a:r>
            <a:r>
              <a:rPr lang="is-IS" dirty="0" smtClean="0"/>
              <a:t> </a:t>
            </a:r>
            <a:r>
              <a:rPr lang="is-IS" dirty="0" err="1" smtClean="0"/>
              <a:t>in</a:t>
            </a:r>
            <a:r>
              <a:rPr lang="is-IS" dirty="0" smtClean="0"/>
              <a:t> </a:t>
            </a:r>
            <a:r>
              <a:rPr lang="is-IS" dirty="0" err="1" smtClean="0"/>
              <a:t>lute</a:t>
            </a:r>
            <a:r>
              <a:rPr lang="is-IS" dirty="0" smtClean="0"/>
              <a:t> </a:t>
            </a:r>
            <a:r>
              <a:rPr lang="is-IS" dirty="0" err="1" smtClean="0"/>
              <a:t>tab</a:t>
            </a:r>
            <a:endParaRPr lang="is-IS" dirty="0"/>
          </a:p>
        </p:txBody>
      </p:sp>
      <p:sp>
        <p:nvSpPr>
          <p:cNvPr id="10" name="TextBox 9"/>
          <p:cNvSpPr txBox="1"/>
          <p:nvPr/>
        </p:nvSpPr>
        <p:spPr>
          <a:xfrm>
            <a:off x="3857620" y="6143644"/>
            <a:ext cx="5160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s-IS" i="1" dirty="0" err="1" smtClean="0"/>
              <a:t>Stairway</a:t>
            </a:r>
            <a:r>
              <a:rPr lang="is-IS" i="1" dirty="0" smtClean="0"/>
              <a:t> </a:t>
            </a:r>
            <a:r>
              <a:rPr lang="is-IS" i="1" dirty="0" err="1" smtClean="0"/>
              <a:t>to</a:t>
            </a:r>
            <a:r>
              <a:rPr lang="is-IS" i="1" dirty="0" smtClean="0"/>
              <a:t> </a:t>
            </a:r>
            <a:r>
              <a:rPr lang="is-IS" i="1" dirty="0" err="1" smtClean="0"/>
              <a:t>Heaven</a:t>
            </a:r>
            <a:r>
              <a:rPr lang="is-IS" i="1" dirty="0" smtClean="0"/>
              <a:t> </a:t>
            </a:r>
            <a:r>
              <a:rPr lang="is-IS" dirty="0" err="1" smtClean="0"/>
              <a:t>by</a:t>
            </a:r>
            <a:r>
              <a:rPr lang="is-IS" dirty="0" smtClean="0"/>
              <a:t> </a:t>
            </a:r>
            <a:r>
              <a:rPr lang="is-IS" dirty="0" err="1" smtClean="0"/>
              <a:t>Led</a:t>
            </a:r>
            <a:r>
              <a:rPr lang="is-IS" dirty="0" smtClean="0"/>
              <a:t> Zeppelin </a:t>
            </a:r>
            <a:r>
              <a:rPr lang="is-IS" dirty="0" err="1" smtClean="0"/>
              <a:t>in</a:t>
            </a:r>
            <a:r>
              <a:rPr lang="is-IS" dirty="0" smtClean="0"/>
              <a:t> </a:t>
            </a:r>
            <a:r>
              <a:rPr lang="is-IS" dirty="0" err="1" smtClean="0"/>
              <a:t>guitar</a:t>
            </a:r>
            <a:r>
              <a:rPr lang="is-IS" dirty="0" smtClean="0"/>
              <a:t> </a:t>
            </a:r>
            <a:r>
              <a:rPr lang="is-IS" dirty="0" err="1" smtClean="0"/>
              <a:t>tab</a:t>
            </a:r>
            <a:endParaRPr lang="is-IS" dirty="0"/>
          </a:p>
        </p:txBody>
      </p:sp>
      <p:pic>
        <p:nvPicPr>
          <p:cNvPr id="17203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19" y="1285860"/>
            <a:ext cx="8518645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82355747"/>
      </p:ext>
    </p:extLst>
  </p:cSld>
  <p:clrMapOvr>
    <a:masterClrMapping/>
  </p:clrMapOvr>
  <p:transition advTm="21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s-IS" dirty="0" err="1" smtClean="0"/>
              <a:t>Music</a:t>
            </a:r>
            <a:r>
              <a:rPr lang="is-IS" dirty="0" smtClean="0"/>
              <a:t> </a:t>
            </a:r>
            <a:r>
              <a:rPr lang="is-IS" dirty="0" err="1" smtClean="0"/>
              <a:t>Visualisations</a:t>
            </a:r>
            <a:endParaRPr lang="is-I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s-IS" dirty="0" err="1" smtClean="0"/>
              <a:t>Reading</a:t>
            </a:r>
            <a:r>
              <a:rPr lang="is-IS" dirty="0" smtClean="0"/>
              <a:t> </a:t>
            </a:r>
            <a:r>
              <a:rPr lang="is-IS" dirty="0" err="1" smtClean="0"/>
              <a:t>any</a:t>
            </a:r>
            <a:r>
              <a:rPr lang="is-IS" dirty="0" smtClean="0"/>
              <a:t> </a:t>
            </a:r>
            <a:r>
              <a:rPr lang="is-IS" dirty="0" err="1" smtClean="0"/>
              <a:t>musical</a:t>
            </a:r>
            <a:r>
              <a:rPr lang="is-IS" dirty="0" smtClean="0"/>
              <a:t> </a:t>
            </a:r>
            <a:r>
              <a:rPr lang="is-IS" dirty="0" err="1" smtClean="0"/>
              <a:t>notation</a:t>
            </a:r>
            <a:r>
              <a:rPr lang="is-IS" dirty="0" smtClean="0"/>
              <a:t> is a </a:t>
            </a:r>
            <a:r>
              <a:rPr lang="is-IS" dirty="0" err="1" smtClean="0"/>
              <a:t>skill</a:t>
            </a:r>
            <a:r>
              <a:rPr lang="is-IS" dirty="0" smtClean="0"/>
              <a:t> </a:t>
            </a:r>
            <a:r>
              <a:rPr lang="is-IS" dirty="0" err="1" smtClean="0"/>
              <a:t>that</a:t>
            </a:r>
            <a:r>
              <a:rPr lang="is-IS" dirty="0" smtClean="0"/>
              <a:t> </a:t>
            </a:r>
            <a:r>
              <a:rPr lang="is-IS" dirty="0" err="1" smtClean="0"/>
              <a:t>has</a:t>
            </a:r>
            <a:r>
              <a:rPr lang="is-IS" dirty="0" smtClean="0"/>
              <a:t> </a:t>
            </a:r>
            <a:r>
              <a:rPr lang="is-IS" dirty="0" err="1" smtClean="0"/>
              <a:t>to</a:t>
            </a:r>
            <a:r>
              <a:rPr lang="is-IS" dirty="0" smtClean="0"/>
              <a:t> </a:t>
            </a:r>
            <a:r>
              <a:rPr lang="is-IS" dirty="0" err="1" smtClean="0"/>
              <a:t>be</a:t>
            </a:r>
            <a:r>
              <a:rPr lang="is-IS" dirty="0" smtClean="0"/>
              <a:t> </a:t>
            </a:r>
            <a:r>
              <a:rPr lang="is-IS" dirty="0" err="1" smtClean="0"/>
              <a:t>learned</a:t>
            </a:r>
            <a:r>
              <a:rPr lang="is-IS" dirty="0" smtClean="0"/>
              <a:t> – </a:t>
            </a:r>
            <a:r>
              <a:rPr lang="is-IS" dirty="0" err="1" smtClean="0"/>
              <a:t>otherwise</a:t>
            </a:r>
            <a:r>
              <a:rPr lang="is-IS" dirty="0" smtClean="0"/>
              <a:t> </a:t>
            </a:r>
            <a:r>
              <a:rPr lang="is-IS" dirty="0" err="1" smtClean="0"/>
              <a:t>you</a:t>
            </a:r>
            <a:r>
              <a:rPr lang="is-IS" dirty="0" smtClean="0"/>
              <a:t> </a:t>
            </a:r>
            <a:r>
              <a:rPr lang="is-IS" dirty="0" err="1" smtClean="0"/>
              <a:t>can</a:t>
            </a:r>
            <a:r>
              <a:rPr lang="is-IS" dirty="0" smtClean="0"/>
              <a:t> </a:t>
            </a:r>
            <a:r>
              <a:rPr lang="is-IS" dirty="0" err="1" smtClean="0"/>
              <a:t>see</a:t>
            </a:r>
            <a:r>
              <a:rPr lang="is-IS" dirty="0" smtClean="0"/>
              <a:t> </a:t>
            </a:r>
            <a:r>
              <a:rPr lang="is-IS" dirty="0" err="1" smtClean="0"/>
              <a:t>if</a:t>
            </a:r>
            <a:r>
              <a:rPr lang="is-IS" dirty="0" smtClean="0"/>
              <a:t> </a:t>
            </a:r>
            <a:r>
              <a:rPr lang="is-IS" dirty="0" err="1" smtClean="0"/>
              <a:t>the</a:t>
            </a:r>
            <a:r>
              <a:rPr lang="is-IS" dirty="0" smtClean="0"/>
              <a:t> </a:t>
            </a:r>
            <a:r>
              <a:rPr lang="is-IS" dirty="0" err="1" smtClean="0"/>
              <a:t>music</a:t>
            </a:r>
            <a:r>
              <a:rPr lang="is-IS" dirty="0" smtClean="0"/>
              <a:t> </a:t>
            </a:r>
            <a:r>
              <a:rPr lang="is-IS" dirty="0" err="1" smtClean="0"/>
              <a:t>goes</a:t>
            </a:r>
            <a:r>
              <a:rPr lang="is-IS" dirty="0" smtClean="0"/>
              <a:t> </a:t>
            </a:r>
            <a:r>
              <a:rPr lang="is-IS" dirty="0" err="1" smtClean="0"/>
              <a:t>up</a:t>
            </a:r>
            <a:r>
              <a:rPr lang="is-IS" dirty="0" smtClean="0"/>
              <a:t> </a:t>
            </a:r>
            <a:r>
              <a:rPr lang="is-IS" dirty="0" err="1" smtClean="0"/>
              <a:t>or</a:t>
            </a:r>
            <a:r>
              <a:rPr lang="is-IS" dirty="0" smtClean="0"/>
              <a:t> </a:t>
            </a:r>
            <a:r>
              <a:rPr lang="is-IS" dirty="0" err="1" smtClean="0"/>
              <a:t>down</a:t>
            </a:r>
            <a:r>
              <a:rPr lang="is-IS" dirty="0" smtClean="0"/>
              <a:t>, </a:t>
            </a:r>
            <a:r>
              <a:rPr lang="is-IS" dirty="0" err="1" smtClean="0"/>
              <a:t>but</a:t>
            </a:r>
            <a:r>
              <a:rPr lang="is-IS" dirty="0" smtClean="0"/>
              <a:t> </a:t>
            </a:r>
            <a:r>
              <a:rPr lang="is-IS" dirty="0" err="1" smtClean="0"/>
              <a:t>that</a:t>
            </a:r>
            <a:r>
              <a:rPr lang="is-IS" dirty="0" smtClean="0"/>
              <a:t>’s </a:t>
            </a:r>
            <a:r>
              <a:rPr lang="is-IS" dirty="0" err="1" smtClean="0"/>
              <a:t>about</a:t>
            </a:r>
            <a:r>
              <a:rPr lang="is-IS" dirty="0" smtClean="0"/>
              <a:t> </a:t>
            </a:r>
            <a:r>
              <a:rPr lang="is-IS" dirty="0" err="1" smtClean="0"/>
              <a:t>it</a:t>
            </a:r>
            <a:endParaRPr lang="is-IS" dirty="0" smtClean="0"/>
          </a:p>
          <a:p>
            <a:endParaRPr lang="is-IS" dirty="0" smtClean="0"/>
          </a:p>
          <a:p>
            <a:r>
              <a:rPr lang="is-IS" dirty="0" err="1" smtClean="0"/>
              <a:t>Another</a:t>
            </a:r>
            <a:r>
              <a:rPr lang="is-IS" dirty="0" smtClean="0"/>
              <a:t> </a:t>
            </a:r>
            <a:r>
              <a:rPr lang="is-IS" dirty="0" err="1" smtClean="0"/>
              <a:t>alternative</a:t>
            </a:r>
            <a:r>
              <a:rPr lang="is-IS" dirty="0" smtClean="0"/>
              <a:t> is </a:t>
            </a:r>
            <a:r>
              <a:rPr lang="is-IS" dirty="0" err="1" smtClean="0"/>
              <a:t>to</a:t>
            </a:r>
            <a:r>
              <a:rPr lang="is-IS" dirty="0" smtClean="0"/>
              <a:t> </a:t>
            </a:r>
            <a:r>
              <a:rPr lang="is-IS" dirty="0" err="1" smtClean="0"/>
              <a:t>show</a:t>
            </a:r>
            <a:r>
              <a:rPr lang="is-IS" dirty="0" smtClean="0"/>
              <a:t> </a:t>
            </a:r>
            <a:r>
              <a:rPr lang="is-IS" dirty="0" err="1" smtClean="0"/>
              <a:t>as</a:t>
            </a:r>
            <a:r>
              <a:rPr lang="is-IS" dirty="0" smtClean="0"/>
              <a:t> </a:t>
            </a:r>
            <a:r>
              <a:rPr lang="is-IS" dirty="0" err="1" smtClean="0"/>
              <a:t>an</a:t>
            </a:r>
            <a:r>
              <a:rPr lang="is-IS" dirty="0" smtClean="0"/>
              <a:t> </a:t>
            </a:r>
            <a:r>
              <a:rPr lang="is-IS" dirty="0" err="1" smtClean="0"/>
              <a:t>animation</a:t>
            </a:r>
            <a:r>
              <a:rPr lang="is-IS" dirty="0" smtClean="0"/>
              <a:t> not </a:t>
            </a:r>
            <a:r>
              <a:rPr lang="is-IS" dirty="0" err="1" smtClean="0"/>
              <a:t>only</a:t>
            </a:r>
            <a:r>
              <a:rPr lang="is-IS" dirty="0" smtClean="0"/>
              <a:t> </a:t>
            </a:r>
            <a:r>
              <a:rPr lang="is-IS" dirty="0" err="1" smtClean="0"/>
              <a:t>the</a:t>
            </a:r>
            <a:r>
              <a:rPr lang="is-IS" dirty="0" smtClean="0"/>
              <a:t> ‘</a:t>
            </a:r>
            <a:r>
              <a:rPr lang="is-IS" dirty="0" err="1" smtClean="0"/>
              <a:t>up</a:t>
            </a:r>
            <a:r>
              <a:rPr lang="is-IS" dirty="0" smtClean="0"/>
              <a:t> </a:t>
            </a:r>
            <a:r>
              <a:rPr lang="is-IS" dirty="0" err="1" smtClean="0"/>
              <a:t>and</a:t>
            </a:r>
            <a:r>
              <a:rPr lang="is-IS" dirty="0" smtClean="0"/>
              <a:t> </a:t>
            </a:r>
            <a:r>
              <a:rPr lang="is-IS" dirty="0" err="1" smtClean="0"/>
              <a:t>down</a:t>
            </a:r>
            <a:r>
              <a:rPr lang="is-IS" dirty="0" smtClean="0"/>
              <a:t>’ of </a:t>
            </a:r>
            <a:r>
              <a:rPr lang="is-IS" dirty="0" err="1" smtClean="0"/>
              <a:t>the</a:t>
            </a:r>
            <a:r>
              <a:rPr lang="is-IS" dirty="0" smtClean="0"/>
              <a:t> </a:t>
            </a:r>
            <a:r>
              <a:rPr lang="is-IS" dirty="0" err="1" smtClean="0"/>
              <a:t>notes</a:t>
            </a:r>
            <a:r>
              <a:rPr lang="is-IS" dirty="0" smtClean="0"/>
              <a:t> </a:t>
            </a:r>
            <a:r>
              <a:rPr lang="is-IS" dirty="0" err="1" smtClean="0"/>
              <a:t>but</a:t>
            </a:r>
            <a:r>
              <a:rPr lang="is-IS" dirty="0" smtClean="0"/>
              <a:t> </a:t>
            </a:r>
            <a:r>
              <a:rPr lang="is-IS" dirty="0" err="1" smtClean="0"/>
              <a:t>also</a:t>
            </a:r>
            <a:r>
              <a:rPr lang="is-IS" dirty="0" smtClean="0"/>
              <a:t> </a:t>
            </a:r>
            <a:r>
              <a:rPr lang="is-IS" dirty="0" err="1" smtClean="0"/>
              <a:t>the</a:t>
            </a:r>
            <a:r>
              <a:rPr lang="is-IS" dirty="0" smtClean="0"/>
              <a:t> ‘</a:t>
            </a:r>
            <a:r>
              <a:rPr lang="is-IS" dirty="0" err="1" smtClean="0"/>
              <a:t>length</a:t>
            </a:r>
            <a:r>
              <a:rPr lang="is-IS" dirty="0" smtClean="0"/>
              <a:t>’</a:t>
            </a:r>
          </a:p>
          <a:p>
            <a:pPr lvl="1"/>
            <a:r>
              <a:rPr lang="is-IS" dirty="0" err="1" smtClean="0"/>
              <a:t>Eg</a:t>
            </a:r>
            <a:r>
              <a:rPr lang="is-IS" dirty="0" smtClean="0"/>
              <a:t>, </a:t>
            </a:r>
            <a:r>
              <a:rPr lang="is-IS" dirty="0" smtClean="0">
                <a:hlinkClick r:id="rId2"/>
              </a:rPr>
              <a:t>http://www.</a:t>
            </a:r>
            <a:r>
              <a:rPr lang="is-IS" dirty="0" err="1" smtClean="0">
                <a:hlinkClick r:id="rId2"/>
              </a:rPr>
              <a:t>youtube</a:t>
            </a:r>
            <a:r>
              <a:rPr lang="is-IS" dirty="0" smtClean="0">
                <a:hlinkClick r:id="rId2"/>
              </a:rPr>
              <a:t>.</a:t>
            </a:r>
            <a:r>
              <a:rPr lang="is-IS" dirty="0" err="1" smtClean="0">
                <a:hlinkClick r:id="rId2"/>
              </a:rPr>
              <a:t>com</a:t>
            </a:r>
            <a:r>
              <a:rPr lang="is-IS" dirty="0" smtClean="0">
                <a:hlinkClick r:id="rId2"/>
              </a:rPr>
              <a:t>/</a:t>
            </a:r>
            <a:r>
              <a:rPr lang="is-IS" dirty="0" err="1" smtClean="0">
                <a:hlinkClick r:id="rId2"/>
              </a:rPr>
              <a:t>watch</a:t>
            </a:r>
            <a:r>
              <a:rPr lang="is-IS" dirty="0" smtClean="0">
                <a:hlinkClick r:id="rId2"/>
              </a:rPr>
              <a:t>?v=ipzR9bhei_o</a:t>
            </a:r>
            <a:endParaRPr lang="is-IS" dirty="0" smtClean="0"/>
          </a:p>
          <a:p>
            <a:r>
              <a:rPr lang="is-IS" dirty="0" smtClean="0"/>
              <a:t>Loudness of the note might be shown by size</a:t>
            </a:r>
          </a:p>
          <a:p>
            <a:pPr lvl="1"/>
            <a:r>
              <a:rPr lang="is-IS" dirty="0">
                <a:hlinkClick r:id="rId3"/>
              </a:rPr>
              <a:t>https://</a:t>
            </a:r>
            <a:r>
              <a:rPr lang="is-IS" dirty="0" smtClean="0">
                <a:hlinkClick r:id="rId3"/>
              </a:rPr>
              <a:t>www.youtube.com/watch?v=MvF8XWr17nw</a:t>
            </a:r>
            <a:endParaRPr lang="is-IS" dirty="0" smtClean="0"/>
          </a:p>
          <a:p>
            <a:pPr lvl="1"/>
            <a:endParaRPr lang="is-I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35388-AC16-4203-8F81-92E80197F9EB}" type="slidenum">
              <a:rPr lang="en-GB" smtClean="0"/>
              <a:pPr/>
              <a:t>24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9706957"/>
      </p:ext>
    </p:extLst>
  </p:cSld>
  <p:clrMapOvr>
    <a:masterClrMapping/>
  </p:clrMapOvr>
  <p:transition advTm="93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Mathematics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507288" cy="5593808"/>
          </a:xfrm>
        </p:spPr>
        <p:txBody>
          <a:bodyPr/>
          <a:lstStyle/>
          <a:p>
            <a:r>
              <a:rPr lang="en-GB" sz="2400" dirty="0" smtClean="0"/>
              <a:t>Mathematics has a wide vocabulary of ‘specialised squiggles’ that mean nothing to non-mathematicians</a:t>
            </a:r>
          </a:p>
          <a:p>
            <a:endParaRPr lang="en-GB" sz="2400" dirty="0" smtClean="0"/>
          </a:p>
          <a:p>
            <a:r>
              <a:rPr lang="en-GB" sz="2400" dirty="0" smtClean="0"/>
              <a:t>Common symbols</a:t>
            </a:r>
          </a:p>
          <a:p>
            <a:endParaRPr lang="en-GB" sz="2800" dirty="0" smtClean="0">
              <a:sym typeface="Symbol"/>
            </a:endParaRPr>
          </a:p>
          <a:p>
            <a:r>
              <a:rPr lang="en-GB" sz="2400" dirty="0" smtClean="0">
                <a:sym typeface="Symbol"/>
              </a:rPr>
              <a:t>Less common symbols</a:t>
            </a:r>
          </a:p>
          <a:p>
            <a:endParaRPr lang="en-GB" sz="2800" dirty="0" smtClean="0">
              <a:sym typeface="Symbol"/>
            </a:endParaRPr>
          </a:p>
          <a:p>
            <a:r>
              <a:rPr lang="en-GB" sz="2400" dirty="0" smtClean="0">
                <a:sym typeface="Symbol"/>
              </a:rPr>
              <a:t>Weird and wonderful symbols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35388-AC16-4203-8F81-92E80197F9EB}" type="slidenum">
              <a:rPr lang="en-GB" smtClean="0"/>
              <a:pPr/>
              <a:t>25</a:t>
            </a:fld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2519844"/>
            <a:ext cx="6839539" cy="43204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6016" y="3408651"/>
            <a:ext cx="6823868" cy="43143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6017" y="4346883"/>
            <a:ext cx="6368312" cy="552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796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Which Is Best?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</a:pPr>
            <a:r>
              <a:rPr lang="en-GB" sz="2400" dirty="0"/>
              <a:t>It depends…</a:t>
            </a:r>
          </a:p>
          <a:p>
            <a:pPr>
              <a:lnSpc>
                <a:spcPct val="90000"/>
              </a:lnSpc>
            </a:pPr>
            <a:endParaRPr lang="en-GB" sz="2400" dirty="0" smtClean="0"/>
          </a:p>
          <a:p>
            <a:pPr>
              <a:lnSpc>
                <a:spcPct val="90000"/>
              </a:lnSpc>
            </a:pPr>
            <a:r>
              <a:rPr lang="en-GB" sz="2400" dirty="0" smtClean="0"/>
              <a:t>We </a:t>
            </a:r>
            <a:r>
              <a:rPr lang="en-GB" sz="2400" dirty="0"/>
              <a:t>don’t know…</a:t>
            </a:r>
          </a:p>
          <a:p>
            <a:pPr>
              <a:lnSpc>
                <a:spcPct val="90000"/>
              </a:lnSpc>
            </a:pPr>
            <a:endParaRPr lang="en-GB" sz="2400" dirty="0" smtClean="0"/>
          </a:p>
          <a:p>
            <a:pPr>
              <a:lnSpc>
                <a:spcPct val="90000"/>
              </a:lnSpc>
            </a:pPr>
            <a:r>
              <a:rPr lang="en-GB" sz="2400" dirty="0" smtClean="0"/>
              <a:t>There </a:t>
            </a:r>
            <a:r>
              <a:rPr lang="en-GB" sz="2400" dirty="0"/>
              <a:t>are no hard and fast rules on when to use which technique</a:t>
            </a:r>
          </a:p>
          <a:p>
            <a:pPr>
              <a:lnSpc>
                <a:spcPct val="90000"/>
              </a:lnSpc>
            </a:pPr>
            <a:endParaRPr lang="en-GB" sz="2400" dirty="0" smtClean="0"/>
          </a:p>
          <a:p>
            <a:pPr>
              <a:lnSpc>
                <a:spcPct val="90000"/>
              </a:lnSpc>
            </a:pPr>
            <a:r>
              <a:rPr lang="en-GB" sz="2400" dirty="0" smtClean="0"/>
              <a:t>Multiple </a:t>
            </a:r>
            <a:r>
              <a:rPr lang="en-GB" sz="2400" dirty="0"/>
              <a:t>techniques are often used </a:t>
            </a:r>
            <a:r>
              <a:rPr lang="en-GB" sz="2400" dirty="0" smtClean="0"/>
              <a:t>together</a:t>
            </a:r>
          </a:p>
          <a:p>
            <a:pPr lvl="1">
              <a:lnSpc>
                <a:spcPct val="90000"/>
              </a:lnSpc>
            </a:pPr>
            <a:r>
              <a:rPr lang="en-GB" sz="2200" dirty="0" smtClean="0"/>
              <a:t>So long as the viewer understands the methods chosen then complex combinations are acceptable</a:t>
            </a:r>
          </a:p>
          <a:p>
            <a:pPr lvl="1">
              <a:lnSpc>
                <a:spcPct val="90000"/>
              </a:lnSpc>
            </a:pPr>
            <a:r>
              <a:rPr lang="en-GB" sz="2200" dirty="0" smtClean="0"/>
              <a:t>Hints may be given using a key to the diagram</a:t>
            </a:r>
            <a:endParaRPr lang="en-GB" sz="2200" dirty="0"/>
          </a:p>
          <a:p>
            <a:pPr>
              <a:lnSpc>
                <a:spcPct val="90000"/>
              </a:lnSpc>
            </a:pPr>
            <a:endParaRPr lang="en-GB" sz="2400" dirty="0" smtClean="0"/>
          </a:p>
          <a:p>
            <a:pPr>
              <a:lnSpc>
                <a:spcPct val="90000"/>
              </a:lnSpc>
            </a:pPr>
            <a:r>
              <a:rPr lang="en-GB" sz="2400" dirty="0" smtClean="0"/>
              <a:t>A </a:t>
            </a:r>
            <a:r>
              <a:rPr lang="en-GB" sz="2400" dirty="0"/>
              <a:t>visualisation tool that allowed the designer to choose from all of these would be exceedingly </a:t>
            </a:r>
            <a:r>
              <a:rPr lang="en-GB" sz="2400" dirty="0" smtClean="0"/>
              <a:t>complex</a:t>
            </a:r>
          </a:p>
          <a:p>
            <a:pPr lvl="1">
              <a:lnSpc>
                <a:spcPct val="90000"/>
              </a:lnSpc>
            </a:pPr>
            <a:r>
              <a:rPr lang="en-GB" sz="2200" dirty="0" smtClean="0"/>
              <a:t>Often there are special tools to write specialised notations</a:t>
            </a:r>
            <a:endParaRPr lang="en-GB" sz="22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59E42-CDEE-4396-99CF-641515EE3541}" type="slidenum">
              <a:rPr lang="en-GB"/>
              <a:pPr/>
              <a:t>26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1393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Summary</a:t>
            </a:r>
            <a:endParaRPr lang="en-US" dirty="0"/>
          </a:p>
        </p:txBody>
      </p:sp>
      <p:sp>
        <p:nvSpPr>
          <p:cNvPr id="9830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00108"/>
            <a:ext cx="8229600" cy="545308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Data may be ‘visualised’ using things other than graphics</a:t>
            </a:r>
          </a:p>
          <a:p>
            <a:endParaRPr lang="en-US" sz="2400" dirty="0" smtClean="0"/>
          </a:p>
          <a:p>
            <a:r>
              <a:rPr lang="en-US" sz="2400" dirty="0" smtClean="0"/>
              <a:t>In order to be visualised and explored the data has to be represented in some symbolic method; some fields have very specialised symbolic notations</a:t>
            </a:r>
            <a:endParaRPr lang="en-US" sz="24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0" y="6421438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Dr Nik Whitehead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0C692-5913-49DA-952E-6287E8B9344E}" type="slidenum">
              <a:rPr lang="en-GB"/>
              <a:pPr/>
              <a:t>27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0527614"/>
      </p:ext>
    </p:extLst>
  </p:cSld>
  <p:clrMapOvr>
    <a:masterClrMapping/>
  </p:clrMapOvr>
  <p:transition advTm="148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Coming soon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/>
              <a:t>Next session: </a:t>
            </a:r>
            <a:r>
              <a:rPr lang="en-GB" dirty="0" smtClean="0"/>
              <a:t>Connectivity</a:t>
            </a:r>
          </a:p>
          <a:p>
            <a:endParaRPr lang="en-GB" dirty="0"/>
          </a:p>
          <a:p>
            <a:r>
              <a:rPr lang="en-GB" b="1" dirty="0" smtClean="0"/>
              <a:t>Homework: </a:t>
            </a:r>
            <a:r>
              <a:rPr lang="en-GB" dirty="0" smtClean="0"/>
              <a:t>Read chapter </a:t>
            </a:r>
            <a:r>
              <a:rPr lang="en-GB" dirty="0"/>
              <a:t>4</a:t>
            </a:r>
            <a:r>
              <a:rPr lang="en-GB" dirty="0" smtClean="0"/>
              <a:t> of </a:t>
            </a:r>
            <a:r>
              <a:rPr lang="en-GB" i="1" dirty="0" smtClean="0"/>
              <a:t>Information Visualisation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1264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18592</TotalTime>
  <Words>946</Words>
  <Application>Microsoft Office PowerPoint</Application>
  <PresentationFormat>On-screen Show (4:3)</PresentationFormat>
  <Paragraphs>208</Paragraphs>
  <Slides>28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Calibri</vt:lpstr>
      <vt:lpstr>Wingdings</vt:lpstr>
      <vt:lpstr>Arial</vt:lpstr>
      <vt:lpstr>Symbol</vt:lpstr>
      <vt:lpstr>Calibri Light</vt:lpstr>
      <vt:lpstr>Office Theme</vt:lpstr>
      <vt:lpstr>Data Analysis  and Visualisation</vt:lpstr>
      <vt:lpstr>Colour</vt:lpstr>
      <vt:lpstr>The Dress</vt:lpstr>
      <vt:lpstr>Colours Test</vt:lpstr>
      <vt:lpstr>Ishihara Test</vt:lpstr>
      <vt:lpstr>Colour</vt:lpstr>
      <vt:lpstr>Colours</vt:lpstr>
      <vt:lpstr>Spectral Coding</vt:lpstr>
      <vt:lpstr>Shaded Coding</vt:lpstr>
      <vt:lpstr>Bi-colour Coding</vt:lpstr>
      <vt:lpstr>Different types of visual stimuli</vt:lpstr>
      <vt:lpstr>Different types of stimuli</vt:lpstr>
      <vt:lpstr>What is this?</vt:lpstr>
      <vt:lpstr>Choreography</vt:lpstr>
      <vt:lpstr>Choreography</vt:lpstr>
      <vt:lpstr>Choreography</vt:lpstr>
      <vt:lpstr>Labanotation</vt:lpstr>
      <vt:lpstr>PowerPoint Presentation</vt:lpstr>
      <vt:lpstr>PowerPoint Presentation</vt:lpstr>
      <vt:lpstr>Sound</vt:lpstr>
      <vt:lpstr>Musical Visualisation</vt:lpstr>
      <vt:lpstr>Music Notations</vt:lpstr>
      <vt:lpstr>Tablature for stringed instruments</vt:lpstr>
      <vt:lpstr>Music Visualisations</vt:lpstr>
      <vt:lpstr>Mathematics</vt:lpstr>
      <vt:lpstr>Which Is Best?</vt:lpstr>
      <vt:lpstr>Summary</vt:lpstr>
      <vt:lpstr>Coming soon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 Analysis  and Visualisaton</dc:title>
  <dc:creator>Whitehead, Nicola</dc:creator>
  <cp:lastModifiedBy>Nik Whitehead</cp:lastModifiedBy>
  <cp:revision>153</cp:revision>
  <dcterms:created xsi:type="dcterms:W3CDTF">2017-06-08T10:43:23Z</dcterms:created>
  <dcterms:modified xsi:type="dcterms:W3CDTF">2018-12-03T10:18:44Z</dcterms:modified>
</cp:coreProperties>
</file>