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5.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4017" r:id="rId1"/>
  </p:sldMasterIdLst>
  <p:notesMasterIdLst>
    <p:notesMasterId r:id="rId32"/>
  </p:notesMasterIdLst>
  <p:sldIdLst>
    <p:sldId id="256" r:id="rId2"/>
    <p:sldId id="258" r:id="rId3"/>
    <p:sldId id="257" r:id="rId4"/>
    <p:sldId id="259" r:id="rId5"/>
    <p:sldId id="279" r:id="rId6"/>
    <p:sldId id="260" r:id="rId7"/>
    <p:sldId id="261" r:id="rId8"/>
    <p:sldId id="262" r:id="rId9"/>
    <p:sldId id="263" r:id="rId10"/>
    <p:sldId id="265" r:id="rId11"/>
    <p:sldId id="266" r:id="rId12"/>
    <p:sldId id="267" r:id="rId13"/>
    <p:sldId id="290" r:id="rId14"/>
    <p:sldId id="286" r:id="rId15"/>
    <p:sldId id="287" r:id="rId16"/>
    <p:sldId id="268" r:id="rId17"/>
    <p:sldId id="270" r:id="rId18"/>
    <p:sldId id="271" r:id="rId19"/>
    <p:sldId id="291" r:id="rId20"/>
    <p:sldId id="273" r:id="rId21"/>
    <p:sldId id="293" r:id="rId22"/>
    <p:sldId id="274" r:id="rId23"/>
    <p:sldId id="275" r:id="rId24"/>
    <p:sldId id="276" r:id="rId25"/>
    <p:sldId id="288" r:id="rId26"/>
    <p:sldId id="282" r:id="rId27"/>
    <p:sldId id="289" r:id="rId28"/>
    <p:sldId id="284" r:id="rId29"/>
    <p:sldId id="285" r:id="rId30"/>
    <p:sldId id="292" r:id="rId3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3703"/>
    <p:restoredTop sz="65032"/>
  </p:normalViewPr>
  <p:slideViewPr>
    <p:cSldViewPr snapToGrid="0" snapToObjects="1">
      <p:cViewPr>
        <p:scale>
          <a:sx n="41" d="100"/>
          <a:sy n="41" d="100"/>
        </p:scale>
        <p:origin x="4048" y="768"/>
      </p:cViewPr>
      <p:guideLst/>
    </p:cSldViewPr>
  </p:slideViewPr>
  <p:notesTextViewPr>
    <p:cViewPr>
      <p:scale>
        <a:sx n="1" d="1"/>
        <a:sy n="1" d="1"/>
      </p:scale>
      <p:origin x="0" y="0"/>
    </p:cViewPr>
  </p:notesTextViewPr>
  <p:notesViewPr>
    <p:cSldViewPr snapToGrid="0" snapToObjects="1">
      <p:cViewPr varScale="1">
        <p:scale>
          <a:sx n="82" d="100"/>
          <a:sy n="82" d="100"/>
        </p:scale>
        <p:origin x="1032" y="1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A1A56EA-8195-4167-8CE3-C5462929FA5C}" type="doc">
      <dgm:prSet loTypeId="urn:microsoft.com/office/officeart/2008/layout/LinedList" loCatId="list" qsTypeId="urn:microsoft.com/office/officeart/2005/8/quickstyle/simple2" qsCatId="simple" csTypeId="urn:microsoft.com/office/officeart/2005/8/colors/accent1_2" csCatId="accent1" phldr="1"/>
      <dgm:spPr/>
      <dgm:t>
        <a:bodyPr/>
        <a:lstStyle/>
        <a:p>
          <a:endParaRPr lang="en-US"/>
        </a:p>
      </dgm:t>
    </dgm:pt>
    <dgm:pt modelId="{C9B6898F-EC86-4F0E-B663-3E880650D710}">
      <dgm:prSet/>
      <dgm:spPr/>
      <dgm:t>
        <a:bodyPr/>
        <a:lstStyle/>
        <a:p>
          <a:r>
            <a:rPr lang="en-GB" dirty="0"/>
            <a:t>To establish what is right wing terrorism by looking at two examples.</a:t>
          </a:r>
          <a:endParaRPr lang="en-US" dirty="0"/>
        </a:p>
      </dgm:t>
    </dgm:pt>
    <dgm:pt modelId="{FEAB9E90-7C71-42C5-9000-E239F2DF1AB9}" type="parTrans" cxnId="{4B2579A6-E419-4A0D-BB35-3ED1B75C8F67}">
      <dgm:prSet/>
      <dgm:spPr/>
      <dgm:t>
        <a:bodyPr/>
        <a:lstStyle/>
        <a:p>
          <a:endParaRPr lang="en-US"/>
        </a:p>
      </dgm:t>
    </dgm:pt>
    <dgm:pt modelId="{C43107D9-50BC-446E-A62A-081BD7DE1BCF}" type="sibTrans" cxnId="{4B2579A6-E419-4A0D-BB35-3ED1B75C8F67}">
      <dgm:prSet/>
      <dgm:spPr/>
      <dgm:t>
        <a:bodyPr/>
        <a:lstStyle/>
        <a:p>
          <a:endParaRPr lang="en-US"/>
        </a:p>
      </dgm:t>
    </dgm:pt>
    <dgm:pt modelId="{75AAC902-D1D7-4F80-BF90-246B5AE2BE70}">
      <dgm:prSet/>
      <dgm:spPr/>
      <dgm:t>
        <a:bodyPr/>
        <a:lstStyle/>
        <a:p>
          <a:r>
            <a:rPr lang="en-GB"/>
            <a:t>Consider the UK’s response to RWT and the definitional challenges.</a:t>
          </a:r>
          <a:endParaRPr lang="en-US"/>
        </a:p>
      </dgm:t>
    </dgm:pt>
    <dgm:pt modelId="{38C40099-0520-47D3-A958-01B101BB294A}" type="parTrans" cxnId="{1E65BDAF-021B-4A7B-8E45-EBDBFB5F385F}">
      <dgm:prSet/>
      <dgm:spPr/>
      <dgm:t>
        <a:bodyPr/>
        <a:lstStyle/>
        <a:p>
          <a:endParaRPr lang="en-US"/>
        </a:p>
      </dgm:t>
    </dgm:pt>
    <dgm:pt modelId="{527E42D7-C5AB-4511-BDC1-154C037212BD}" type="sibTrans" cxnId="{1E65BDAF-021B-4A7B-8E45-EBDBFB5F385F}">
      <dgm:prSet/>
      <dgm:spPr/>
      <dgm:t>
        <a:bodyPr/>
        <a:lstStyle/>
        <a:p>
          <a:endParaRPr lang="en-US"/>
        </a:p>
      </dgm:t>
    </dgm:pt>
    <dgm:pt modelId="{A89FB81C-0BBA-424A-A3A5-C9AAAF4EF870}" type="pres">
      <dgm:prSet presAssocID="{DA1A56EA-8195-4167-8CE3-C5462929FA5C}" presName="vert0" presStyleCnt="0">
        <dgm:presLayoutVars>
          <dgm:dir/>
          <dgm:animOne val="branch"/>
          <dgm:animLvl val="lvl"/>
        </dgm:presLayoutVars>
      </dgm:prSet>
      <dgm:spPr/>
    </dgm:pt>
    <dgm:pt modelId="{00C4A205-EB67-0342-BEED-67783CE62A61}" type="pres">
      <dgm:prSet presAssocID="{C9B6898F-EC86-4F0E-B663-3E880650D710}" presName="thickLine" presStyleLbl="alignNode1" presStyleIdx="0" presStyleCnt="2"/>
      <dgm:spPr/>
    </dgm:pt>
    <dgm:pt modelId="{CC864EE7-0D80-D94D-86F6-D039D430E809}" type="pres">
      <dgm:prSet presAssocID="{C9B6898F-EC86-4F0E-B663-3E880650D710}" presName="horz1" presStyleCnt="0"/>
      <dgm:spPr/>
    </dgm:pt>
    <dgm:pt modelId="{EFA38F7A-E196-2043-830C-EEDE980F183C}" type="pres">
      <dgm:prSet presAssocID="{C9B6898F-EC86-4F0E-B663-3E880650D710}" presName="tx1" presStyleLbl="revTx" presStyleIdx="0" presStyleCnt="2"/>
      <dgm:spPr/>
    </dgm:pt>
    <dgm:pt modelId="{E0EA357A-45B0-D840-9C9A-AE12F694A72F}" type="pres">
      <dgm:prSet presAssocID="{C9B6898F-EC86-4F0E-B663-3E880650D710}" presName="vert1" presStyleCnt="0"/>
      <dgm:spPr/>
    </dgm:pt>
    <dgm:pt modelId="{F1955238-CF79-9046-AD08-CBC634AA2CFB}" type="pres">
      <dgm:prSet presAssocID="{75AAC902-D1D7-4F80-BF90-246B5AE2BE70}" presName="thickLine" presStyleLbl="alignNode1" presStyleIdx="1" presStyleCnt="2"/>
      <dgm:spPr/>
    </dgm:pt>
    <dgm:pt modelId="{4598E67D-6F25-3747-8915-F437B1934B48}" type="pres">
      <dgm:prSet presAssocID="{75AAC902-D1D7-4F80-BF90-246B5AE2BE70}" presName="horz1" presStyleCnt="0"/>
      <dgm:spPr/>
    </dgm:pt>
    <dgm:pt modelId="{299B672B-2170-8D43-B417-BD109E160240}" type="pres">
      <dgm:prSet presAssocID="{75AAC902-D1D7-4F80-BF90-246B5AE2BE70}" presName="tx1" presStyleLbl="revTx" presStyleIdx="1" presStyleCnt="2"/>
      <dgm:spPr/>
    </dgm:pt>
    <dgm:pt modelId="{1FF6B7C8-2FE3-BE4D-B409-15458403EFB6}" type="pres">
      <dgm:prSet presAssocID="{75AAC902-D1D7-4F80-BF90-246B5AE2BE70}" presName="vert1" presStyleCnt="0"/>
      <dgm:spPr/>
    </dgm:pt>
  </dgm:ptLst>
  <dgm:cxnLst>
    <dgm:cxn modelId="{D8403019-1F49-5148-B72F-27B2208C61AC}" type="presOf" srcId="{DA1A56EA-8195-4167-8CE3-C5462929FA5C}" destId="{A89FB81C-0BBA-424A-A3A5-C9AAAF4EF870}" srcOrd="0" destOrd="0" presId="urn:microsoft.com/office/officeart/2008/layout/LinedList"/>
    <dgm:cxn modelId="{70BC953D-47AF-5447-92C1-6AD518B35B23}" type="presOf" srcId="{C9B6898F-EC86-4F0E-B663-3E880650D710}" destId="{EFA38F7A-E196-2043-830C-EEDE980F183C}" srcOrd="0" destOrd="0" presId="urn:microsoft.com/office/officeart/2008/layout/LinedList"/>
    <dgm:cxn modelId="{4B2579A6-E419-4A0D-BB35-3ED1B75C8F67}" srcId="{DA1A56EA-8195-4167-8CE3-C5462929FA5C}" destId="{C9B6898F-EC86-4F0E-B663-3E880650D710}" srcOrd="0" destOrd="0" parTransId="{FEAB9E90-7C71-42C5-9000-E239F2DF1AB9}" sibTransId="{C43107D9-50BC-446E-A62A-081BD7DE1BCF}"/>
    <dgm:cxn modelId="{1E65BDAF-021B-4A7B-8E45-EBDBFB5F385F}" srcId="{DA1A56EA-8195-4167-8CE3-C5462929FA5C}" destId="{75AAC902-D1D7-4F80-BF90-246B5AE2BE70}" srcOrd="1" destOrd="0" parTransId="{38C40099-0520-47D3-A958-01B101BB294A}" sibTransId="{527E42D7-C5AB-4511-BDC1-154C037212BD}"/>
    <dgm:cxn modelId="{EC7892ED-ED8A-DF49-9B8B-FF13679DA372}" type="presOf" srcId="{75AAC902-D1D7-4F80-BF90-246B5AE2BE70}" destId="{299B672B-2170-8D43-B417-BD109E160240}" srcOrd="0" destOrd="0" presId="urn:microsoft.com/office/officeart/2008/layout/LinedList"/>
    <dgm:cxn modelId="{71038D25-EFDF-BF41-A096-4661587AC111}" type="presParOf" srcId="{A89FB81C-0BBA-424A-A3A5-C9AAAF4EF870}" destId="{00C4A205-EB67-0342-BEED-67783CE62A61}" srcOrd="0" destOrd="0" presId="urn:microsoft.com/office/officeart/2008/layout/LinedList"/>
    <dgm:cxn modelId="{88ECC468-F4AE-EC4B-850A-93D2E8C32CB4}" type="presParOf" srcId="{A89FB81C-0BBA-424A-A3A5-C9AAAF4EF870}" destId="{CC864EE7-0D80-D94D-86F6-D039D430E809}" srcOrd="1" destOrd="0" presId="urn:microsoft.com/office/officeart/2008/layout/LinedList"/>
    <dgm:cxn modelId="{D81E0502-F3B4-1C4D-BACA-D503E1333B44}" type="presParOf" srcId="{CC864EE7-0D80-D94D-86F6-D039D430E809}" destId="{EFA38F7A-E196-2043-830C-EEDE980F183C}" srcOrd="0" destOrd="0" presId="urn:microsoft.com/office/officeart/2008/layout/LinedList"/>
    <dgm:cxn modelId="{44A8FDD7-5807-9E47-87F2-867B95A39238}" type="presParOf" srcId="{CC864EE7-0D80-D94D-86F6-D039D430E809}" destId="{E0EA357A-45B0-D840-9C9A-AE12F694A72F}" srcOrd="1" destOrd="0" presId="urn:microsoft.com/office/officeart/2008/layout/LinedList"/>
    <dgm:cxn modelId="{93C2A735-4D15-3F43-9BFB-0C8F51E81B90}" type="presParOf" srcId="{A89FB81C-0BBA-424A-A3A5-C9AAAF4EF870}" destId="{F1955238-CF79-9046-AD08-CBC634AA2CFB}" srcOrd="2" destOrd="0" presId="urn:microsoft.com/office/officeart/2008/layout/LinedList"/>
    <dgm:cxn modelId="{4EBFCF58-BBB2-CC46-9FEA-8735C921781E}" type="presParOf" srcId="{A89FB81C-0BBA-424A-A3A5-C9AAAF4EF870}" destId="{4598E67D-6F25-3747-8915-F437B1934B48}" srcOrd="3" destOrd="0" presId="urn:microsoft.com/office/officeart/2008/layout/LinedList"/>
    <dgm:cxn modelId="{99030D52-6D59-2B4E-86DD-17079A25CD8D}" type="presParOf" srcId="{4598E67D-6F25-3747-8915-F437B1934B48}" destId="{299B672B-2170-8D43-B417-BD109E160240}" srcOrd="0" destOrd="0" presId="urn:microsoft.com/office/officeart/2008/layout/LinedList"/>
    <dgm:cxn modelId="{ADCB3E8D-F095-724A-B856-5F7EEE6BC4D0}" type="presParOf" srcId="{4598E67D-6F25-3747-8915-F437B1934B48}" destId="{1FF6B7C8-2FE3-BE4D-B409-15458403EFB6}"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0A3EA8F-6ABA-4C10-9831-2FC051466F9C}" type="doc">
      <dgm:prSet loTypeId="urn:microsoft.com/office/officeart/2005/8/layout/default" loCatId="list" qsTypeId="urn:microsoft.com/office/officeart/2005/8/quickstyle/simple2" qsCatId="simple" csTypeId="urn:microsoft.com/office/officeart/2005/8/colors/accent1_4" csCatId="accent1" phldr="1"/>
      <dgm:spPr/>
      <dgm:t>
        <a:bodyPr/>
        <a:lstStyle/>
        <a:p>
          <a:endParaRPr lang="en-US"/>
        </a:p>
      </dgm:t>
    </dgm:pt>
    <dgm:pt modelId="{09C72D7A-C3F7-40A2-B54C-E38522A7D1C4}">
      <dgm:prSet/>
      <dgm:spPr/>
      <dgm:t>
        <a:bodyPr/>
        <a:lstStyle/>
        <a:p>
          <a:r>
            <a:rPr lang="en-GB"/>
            <a:t>Identify – what right wing terrorism is and the issue of RWT.</a:t>
          </a:r>
          <a:endParaRPr lang="en-US"/>
        </a:p>
      </dgm:t>
    </dgm:pt>
    <dgm:pt modelId="{3D89D915-BD19-4E1A-9BF0-7F6237E78C0D}" type="parTrans" cxnId="{E8F0709D-7F33-4C37-9899-12BE309AEB75}">
      <dgm:prSet/>
      <dgm:spPr/>
      <dgm:t>
        <a:bodyPr/>
        <a:lstStyle/>
        <a:p>
          <a:endParaRPr lang="en-US"/>
        </a:p>
      </dgm:t>
    </dgm:pt>
    <dgm:pt modelId="{CD8CFFA6-0FDC-46C7-8F09-23FAD9A3F105}" type="sibTrans" cxnId="{E8F0709D-7F33-4C37-9899-12BE309AEB75}">
      <dgm:prSet/>
      <dgm:spPr/>
      <dgm:t>
        <a:bodyPr/>
        <a:lstStyle/>
        <a:p>
          <a:endParaRPr lang="en-US"/>
        </a:p>
      </dgm:t>
    </dgm:pt>
    <dgm:pt modelId="{1EDDB2C0-EEA5-4861-B2C4-199890E8F177}">
      <dgm:prSet/>
      <dgm:spPr/>
      <dgm:t>
        <a:bodyPr/>
        <a:lstStyle/>
        <a:p>
          <a:r>
            <a:rPr lang="en-GB" dirty="0"/>
            <a:t>Establish – right wing terrorists' overall ideologies, motives and goals.</a:t>
          </a:r>
          <a:endParaRPr lang="en-US" dirty="0"/>
        </a:p>
      </dgm:t>
    </dgm:pt>
    <dgm:pt modelId="{18DB83B6-2EC1-4B9A-95D3-F1619902812F}" type="parTrans" cxnId="{75E4A675-B127-4C26-B32E-B75568649C60}">
      <dgm:prSet/>
      <dgm:spPr/>
      <dgm:t>
        <a:bodyPr/>
        <a:lstStyle/>
        <a:p>
          <a:endParaRPr lang="en-US"/>
        </a:p>
      </dgm:t>
    </dgm:pt>
    <dgm:pt modelId="{E60A03AB-A25C-445E-A64B-EED1C08843F8}" type="sibTrans" cxnId="{75E4A675-B127-4C26-B32E-B75568649C60}">
      <dgm:prSet/>
      <dgm:spPr/>
      <dgm:t>
        <a:bodyPr/>
        <a:lstStyle/>
        <a:p>
          <a:endParaRPr lang="en-US"/>
        </a:p>
      </dgm:t>
    </dgm:pt>
    <dgm:pt modelId="{891CDBD0-9EED-4427-96CC-5DD0E7A83BDE}">
      <dgm:prSet/>
      <dgm:spPr/>
      <dgm:t>
        <a:bodyPr/>
        <a:lstStyle/>
        <a:p>
          <a:r>
            <a:rPr lang="en-GB" dirty="0"/>
            <a:t>Examine - two examples of right-wing terrorism: National Action and the Ku Klux Klan.</a:t>
          </a:r>
          <a:endParaRPr lang="en-US" dirty="0"/>
        </a:p>
      </dgm:t>
    </dgm:pt>
    <dgm:pt modelId="{5FD0F8ED-40D2-474C-B3D8-B2987AB279F5}" type="parTrans" cxnId="{B5AF5CF6-97CB-4C88-963E-9FAE33943CF4}">
      <dgm:prSet/>
      <dgm:spPr/>
      <dgm:t>
        <a:bodyPr/>
        <a:lstStyle/>
        <a:p>
          <a:endParaRPr lang="en-US"/>
        </a:p>
      </dgm:t>
    </dgm:pt>
    <dgm:pt modelId="{11D4BBA3-4D10-4454-A8F0-F10A389A2A74}" type="sibTrans" cxnId="{B5AF5CF6-97CB-4C88-963E-9FAE33943CF4}">
      <dgm:prSet/>
      <dgm:spPr/>
      <dgm:t>
        <a:bodyPr/>
        <a:lstStyle/>
        <a:p>
          <a:endParaRPr lang="en-US"/>
        </a:p>
      </dgm:t>
    </dgm:pt>
    <dgm:pt modelId="{4949B521-3720-4EBB-A889-30F543BE9CA0}">
      <dgm:prSet/>
      <dgm:spPr/>
      <dgm:t>
        <a:bodyPr/>
        <a:lstStyle/>
        <a:p>
          <a:r>
            <a:rPr lang="en-GB"/>
            <a:t>Explore – the response to right wing terrorism by the UK.</a:t>
          </a:r>
          <a:endParaRPr lang="en-US"/>
        </a:p>
      </dgm:t>
    </dgm:pt>
    <dgm:pt modelId="{BF581957-5D21-4560-B1AE-D38E3410A3CB}" type="parTrans" cxnId="{9F3ECC3C-2783-40C7-8232-2F62DEB3882B}">
      <dgm:prSet/>
      <dgm:spPr/>
      <dgm:t>
        <a:bodyPr/>
        <a:lstStyle/>
        <a:p>
          <a:endParaRPr lang="en-US"/>
        </a:p>
      </dgm:t>
    </dgm:pt>
    <dgm:pt modelId="{81A4D3D0-5B50-4FC2-B8E2-D97C0EB46EF1}" type="sibTrans" cxnId="{9F3ECC3C-2783-40C7-8232-2F62DEB3882B}">
      <dgm:prSet/>
      <dgm:spPr/>
      <dgm:t>
        <a:bodyPr/>
        <a:lstStyle/>
        <a:p>
          <a:endParaRPr lang="en-US"/>
        </a:p>
      </dgm:t>
    </dgm:pt>
    <dgm:pt modelId="{1BC2E886-FBDF-4729-A925-0E94EF3E9230}">
      <dgm:prSet/>
      <dgm:spPr/>
      <dgm:t>
        <a:bodyPr/>
        <a:lstStyle/>
        <a:p>
          <a:r>
            <a:rPr lang="en-GB" dirty="0"/>
            <a:t>Distinguish – how right-wing terrorists utilise the internet.</a:t>
          </a:r>
          <a:endParaRPr lang="en-US" dirty="0"/>
        </a:p>
      </dgm:t>
    </dgm:pt>
    <dgm:pt modelId="{7FCE33E3-7D6B-47DB-9559-69909980341B}" type="parTrans" cxnId="{BE993448-207F-4321-A145-CA8E3BDA81E5}">
      <dgm:prSet/>
      <dgm:spPr/>
      <dgm:t>
        <a:bodyPr/>
        <a:lstStyle/>
        <a:p>
          <a:endParaRPr lang="en-US"/>
        </a:p>
      </dgm:t>
    </dgm:pt>
    <dgm:pt modelId="{8A24BE00-D90A-4615-9502-116AD7F635B3}" type="sibTrans" cxnId="{BE993448-207F-4321-A145-CA8E3BDA81E5}">
      <dgm:prSet/>
      <dgm:spPr/>
      <dgm:t>
        <a:bodyPr/>
        <a:lstStyle/>
        <a:p>
          <a:endParaRPr lang="en-US"/>
        </a:p>
      </dgm:t>
    </dgm:pt>
    <dgm:pt modelId="{BCD5471B-E2E5-9B4A-8E5C-1AC1AD5F5032}" type="pres">
      <dgm:prSet presAssocID="{A0A3EA8F-6ABA-4C10-9831-2FC051466F9C}" presName="diagram" presStyleCnt="0">
        <dgm:presLayoutVars>
          <dgm:dir/>
          <dgm:resizeHandles val="exact"/>
        </dgm:presLayoutVars>
      </dgm:prSet>
      <dgm:spPr/>
    </dgm:pt>
    <dgm:pt modelId="{AE624052-8B8B-B94A-B586-1CF763DA698E}" type="pres">
      <dgm:prSet presAssocID="{09C72D7A-C3F7-40A2-B54C-E38522A7D1C4}" presName="node" presStyleLbl="node1" presStyleIdx="0" presStyleCnt="5">
        <dgm:presLayoutVars>
          <dgm:bulletEnabled val="1"/>
        </dgm:presLayoutVars>
      </dgm:prSet>
      <dgm:spPr/>
    </dgm:pt>
    <dgm:pt modelId="{7A78BD95-1CC3-4C43-B911-28C4738CC481}" type="pres">
      <dgm:prSet presAssocID="{CD8CFFA6-0FDC-46C7-8F09-23FAD9A3F105}" presName="sibTrans" presStyleCnt="0"/>
      <dgm:spPr/>
    </dgm:pt>
    <dgm:pt modelId="{77231D52-2062-B044-9D65-2BB12E70D560}" type="pres">
      <dgm:prSet presAssocID="{1EDDB2C0-EEA5-4861-B2C4-199890E8F177}" presName="node" presStyleLbl="node1" presStyleIdx="1" presStyleCnt="5">
        <dgm:presLayoutVars>
          <dgm:bulletEnabled val="1"/>
        </dgm:presLayoutVars>
      </dgm:prSet>
      <dgm:spPr/>
    </dgm:pt>
    <dgm:pt modelId="{A25DEF8B-328B-2B46-80A0-450D2B85AEAE}" type="pres">
      <dgm:prSet presAssocID="{E60A03AB-A25C-445E-A64B-EED1C08843F8}" presName="sibTrans" presStyleCnt="0"/>
      <dgm:spPr/>
    </dgm:pt>
    <dgm:pt modelId="{56727A6B-BDC7-0E47-BF8C-680B6ED4F8AF}" type="pres">
      <dgm:prSet presAssocID="{891CDBD0-9EED-4427-96CC-5DD0E7A83BDE}" presName="node" presStyleLbl="node1" presStyleIdx="2" presStyleCnt="5">
        <dgm:presLayoutVars>
          <dgm:bulletEnabled val="1"/>
        </dgm:presLayoutVars>
      </dgm:prSet>
      <dgm:spPr/>
    </dgm:pt>
    <dgm:pt modelId="{B6C5F910-547D-CE42-A373-38EC75CD4792}" type="pres">
      <dgm:prSet presAssocID="{11D4BBA3-4D10-4454-A8F0-F10A389A2A74}" presName="sibTrans" presStyleCnt="0"/>
      <dgm:spPr/>
    </dgm:pt>
    <dgm:pt modelId="{372DD053-BA46-CA4B-A949-5008FC8F4219}" type="pres">
      <dgm:prSet presAssocID="{4949B521-3720-4EBB-A889-30F543BE9CA0}" presName="node" presStyleLbl="node1" presStyleIdx="3" presStyleCnt="5">
        <dgm:presLayoutVars>
          <dgm:bulletEnabled val="1"/>
        </dgm:presLayoutVars>
      </dgm:prSet>
      <dgm:spPr/>
    </dgm:pt>
    <dgm:pt modelId="{01C5E010-A16B-8743-AC60-31CFA6B32511}" type="pres">
      <dgm:prSet presAssocID="{81A4D3D0-5B50-4FC2-B8E2-D97C0EB46EF1}" presName="sibTrans" presStyleCnt="0"/>
      <dgm:spPr/>
    </dgm:pt>
    <dgm:pt modelId="{3BF125AB-18B1-4B4B-A707-7096B7D3C01A}" type="pres">
      <dgm:prSet presAssocID="{1BC2E886-FBDF-4729-A925-0E94EF3E9230}" presName="node" presStyleLbl="node1" presStyleIdx="4" presStyleCnt="5">
        <dgm:presLayoutVars>
          <dgm:bulletEnabled val="1"/>
        </dgm:presLayoutVars>
      </dgm:prSet>
      <dgm:spPr/>
    </dgm:pt>
  </dgm:ptLst>
  <dgm:cxnLst>
    <dgm:cxn modelId="{9F3ECC3C-2783-40C7-8232-2F62DEB3882B}" srcId="{A0A3EA8F-6ABA-4C10-9831-2FC051466F9C}" destId="{4949B521-3720-4EBB-A889-30F543BE9CA0}" srcOrd="3" destOrd="0" parTransId="{BF581957-5D21-4560-B1AE-D38E3410A3CB}" sibTransId="{81A4D3D0-5B50-4FC2-B8E2-D97C0EB46EF1}"/>
    <dgm:cxn modelId="{BE993448-207F-4321-A145-CA8E3BDA81E5}" srcId="{A0A3EA8F-6ABA-4C10-9831-2FC051466F9C}" destId="{1BC2E886-FBDF-4729-A925-0E94EF3E9230}" srcOrd="4" destOrd="0" parTransId="{7FCE33E3-7D6B-47DB-9559-69909980341B}" sibTransId="{8A24BE00-D90A-4615-9502-116AD7F635B3}"/>
    <dgm:cxn modelId="{CB381B49-B2F9-8243-867B-5BC6A7280048}" type="presOf" srcId="{4949B521-3720-4EBB-A889-30F543BE9CA0}" destId="{372DD053-BA46-CA4B-A949-5008FC8F4219}" srcOrd="0" destOrd="0" presId="urn:microsoft.com/office/officeart/2005/8/layout/default"/>
    <dgm:cxn modelId="{5FDD3849-F126-634B-A8F1-080AF7B9BF8E}" type="presOf" srcId="{09C72D7A-C3F7-40A2-B54C-E38522A7D1C4}" destId="{AE624052-8B8B-B94A-B586-1CF763DA698E}" srcOrd="0" destOrd="0" presId="urn:microsoft.com/office/officeart/2005/8/layout/default"/>
    <dgm:cxn modelId="{D2706260-1129-5743-98FA-A812F083A0EA}" type="presOf" srcId="{891CDBD0-9EED-4427-96CC-5DD0E7A83BDE}" destId="{56727A6B-BDC7-0E47-BF8C-680B6ED4F8AF}" srcOrd="0" destOrd="0" presId="urn:microsoft.com/office/officeart/2005/8/layout/default"/>
    <dgm:cxn modelId="{75E4A675-B127-4C26-B32E-B75568649C60}" srcId="{A0A3EA8F-6ABA-4C10-9831-2FC051466F9C}" destId="{1EDDB2C0-EEA5-4861-B2C4-199890E8F177}" srcOrd="1" destOrd="0" parTransId="{18DB83B6-2EC1-4B9A-95D3-F1619902812F}" sibTransId="{E60A03AB-A25C-445E-A64B-EED1C08843F8}"/>
    <dgm:cxn modelId="{C1E33B7A-0E99-4B40-8C59-4E241770BE62}" type="presOf" srcId="{1EDDB2C0-EEA5-4861-B2C4-199890E8F177}" destId="{77231D52-2062-B044-9D65-2BB12E70D560}" srcOrd="0" destOrd="0" presId="urn:microsoft.com/office/officeart/2005/8/layout/default"/>
    <dgm:cxn modelId="{E8F0709D-7F33-4C37-9899-12BE309AEB75}" srcId="{A0A3EA8F-6ABA-4C10-9831-2FC051466F9C}" destId="{09C72D7A-C3F7-40A2-B54C-E38522A7D1C4}" srcOrd="0" destOrd="0" parTransId="{3D89D915-BD19-4E1A-9BF0-7F6237E78C0D}" sibTransId="{CD8CFFA6-0FDC-46C7-8F09-23FAD9A3F105}"/>
    <dgm:cxn modelId="{635733C0-9775-774B-9E83-057A8E697635}" type="presOf" srcId="{1BC2E886-FBDF-4729-A925-0E94EF3E9230}" destId="{3BF125AB-18B1-4B4B-A707-7096B7D3C01A}" srcOrd="0" destOrd="0" presId="urn:microsoft.com/office/officeart/2005/8/layout/default"/>
    <dgm:cxn modelId="{B5AF5CF6-97CB-4C88-963E-9FAE33943CF4}" srcId="{A0A3EA8F-6ABA-4C10-9831-2FC051466F9C}" destId="{891CDBD0-9EED-4427-96CC-5DD0E7A83BDE}" srcOrd="2" destOrd="0" parTransId="{5FD0F8ED-40D2-474C-B3D8-B2987AB279F5}" sibTransId="{11D4BBA3-4D10-4454-A8F0-F10A389A2A74}"/>
    <dgm:cxn modelId="{46CAA1F7-90F8-0C48-9178-9A295D6CF6DC}" type="presOf" srcId="{A0A3EA8F-6ABA-4C10-9831-2FC051466F9C}" destId="{BCD5471B-E2E5-9B4A-8E5C-1AC1AD5F5032}" srcOrd="0" destOrd="0" presId="urn:microsoft.com/office/officeart/2005/8/layout/default"/>
    <dgm:cxn modelId="{E365818F-3007-2A41-BCA9-205CD9E6EC5C}" type="presParOf" srcId="{BCD5471B-E2E5-9B4A-8E5C-1AC1AD5F5032}" destId="{AE624052-8B8B-B94A-B586-1CF763DA698E}" srcOrd="0" destOrd="0" presId="urn:microsoft.com/office/officeart/2005/8/layout/default"/>
    <dgm:cxn modelId="{19586821-7BB0-6243-9DCC-AD510B15773E}" type="presParOf" srcId="{BCD5471B-E2E5-9B4A-8E5C-1AC1AD5F5032}" destId="{7A78BD95-1CC3-4C43-B911-28C4738CC481}" srcOrd="1" destOrd="0" presId="urn:microsoft.com/office/officeart/2005/8/layout/default"/>
    <dgm:cxn modelId="{196B203B-B049-7045-B775-A3118D913B8F}" type="presParOf" srcId="{BCD5471B-E2E5-9B4A-8E5C-1AC1AD5F5032}" destId="{77231D52-2062-B044-9D65-2BB12E70D560}" srcOrd="2" destOrd="0" presId="urn:microsoft.com/office/officeart/2005/8/layout/default"/>
    <dgm:cxn modelId="{C48B7F78-FCB2-9D4F-8500-5F0F6E793C91}" type="presParOf" srcId="{BCD5471B-E2E5-9B4A-8E5C-1AC1AD5F5032}" destId="{A25DEF8B-328B-2B46-80A0-450D2B85AEAE}" srcOrd="3" destOrd="0" presId="urn:microsoft.com/office/officeart/2005/8/layout/default"/>
    <dgm:cxn modelId="{5A4349FA-72BB-624A-803A-3803A483DEE7}" type="presParOf" srcId="{BCD5471B-E2E5-9B4A-8E5C-1AC1AD5F5032}" destId="{56727A6B-BDC7-0E47-BF8C-680B6ED4F8AF}" srcOrd="4" destOrd="0" presId="urn:microsoft.com/office/officeart/2005/8/layout/default"/>
    <dgm:cxn modelId="{E85430C6-6CA9-7040-A1CB-0004F713C109}" type="presParOf" srcId="{BCD5471B-E2E5-9B4A-8E5C-1AC1AD5F5032}" destId="{B6C5F910-547D-CE42-A373-38EC75CD4792}" srcOrd="5" destOrd="0" presId="urn:microsoft.com/office/officeart/2005/8/layout/default"/>
    <dgm:cxn modelId="{C8C9BD84-A148-3744-B0DD-7EE834687646}" type="presParOf" srcId="{BCD5471B-E2E5-9B4A-8E5C-1AC1AD5F5032}" destId="{372DD053-BA46-CA4B-A949-5008FC8F4219}" srcOrd="6" destOrd="0" presId="urn:microsoft.com/office/officeart/2005/8/layout/default"/>
    <dgm:cxn modelId="{720DDC38-95A5-8F4F-9D47-CCAB115AC84E}" type="presParOf" srcId="{BCD5471B-E2E5-9B4A-8E5C-1AC1AD5F5032}" destId="{01C5E010-A16B-8743-AC60-31CFA6B32511}" srcOrd="7" destOrd="0" presId="urn:microsoft.com/office/officeart/2005/8/layout/default"/>
    <dgm:cxn modelId="{0375F2BC-25F3-504A-9DB1-6FE2867866D6}" type="presParOf" srcId="{BCD5471B-E2E5-9B4A-8E5C-1AC1AD5F5032}" destId="{3BF125AB-18B1-4B4B-A707-7096B7D3C01A}" srcOrd="8"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3545DE9-F633-416F-9A43-ABC07A43B08C}" type="doc">
      <dgm:prSet loTypeId="urn:microsoft.com/office/officeart/2005/8/layout/vList2" loCatId="list" qsTypeId="urn:microsoft.com/office/officeart/2005/8/quickstyle/simple2" qsCatId="simple" csTypeId="urn:microsoft.com/office/officeart/2005/8/colors/accent1_4" csCatId="accent1"/>
      <dgm:spPr/>
      <dgm:t>
        <a:bodyPr/>
        <a:lstStyle/>
        <a:p>
          <a:endParaRPr lang="en-US"/>
        </a:p>
      </dgm:t>
    </dgm:pt>
    <dgm:pt modelId="{06AD28B1-3835-4B6A-ADFE-4C758F7BBAA2}">
      <dgm:prSet/>
      <dgm:spPr/>
      <dgm:t>
        <a:bodyPr/>
        <a:lstStyle/>
        <a:p>
          <a:r>
            <a:rPr lang="en-GB"/>
            <a:t>‘’Far-right’ ’refers to a political ideology that is centred on one  or more of the following elements: strident nationalism (usually radical or exclusivist in some fashion), fascism, racism, anti-Semitism, anti-immigration, chauvinism, nativism and xenophobia’’</a:t>
          </a:r>
          <a:br>
            <a:rPr lang="en-GB"/>
          </a:br>
          <a:r>
            <a:rPr lang="en-GB"/>
            <a:t>		(Institute for Economics and Peace).</a:t>
          </a:r>
          <a:endParaRPr lang="en-US"/>
        </a:p>
      </dgm:t>
    </dgm:pt>
    <dgm:pt modelId="{321C676C-B7C6-4A56-8C76-B812CAB2F9F3}" type="parTrans" cxnId="{017D304F-B859-4AE9-B53A-DE000F9F719F}">
      <dgm:prSet/>
      <dgm:spPr/>
      <dgm:t>
        <a:bodyPr/>
        <a:lstStyle/>
        <a:p>
          <a:endParaRPr lang="en-US"/>
        </a:p>
      </dgm:t>
    </dgm:pt>
    <dgm:pt modelId="{F55EA205-334C-4656-8754-D9DC4C51459F}" type="sibTrans" cxnId="{017D304F-B859-4AE9-B53A-DE000F9F719F}">
      <dgm:prSet/>
      <dgm:spPr/>
      <dgm:t>
        <a:bodyPr/>
        <a:lstStyle/>
        <a:p>
          <a:endParaRPr lang="en-US"/>
        </a:p>
      </dgm:t>
    </dgm:pt>
    <dgm:pt modelId="{4EA8ED91-FD97-4EB5-9F08-68D583E00DC6}">
      <dgm:prSet/>
      <dgm:spPr/>
      <dgm:t>
        <a:bodyPr/>
        <a:lstStyle/>
        <a:p>
          <a:r>
            <a:rPr lang="en-GB"/>
            <a:t>Blanket term and over-reaching term that includes a range of ideologies that are linked to the radical and extreme right.</a:t>
          </a:r>
          <a:endParaRPr lang="en-US"/>
        </a:p>
      </dgm:t>
    </dgm:pt>
    <dgm:pt modelId="{06C3B504-4061-4EDB-AB00-52571D2D71FB}" type="parTrans" cxnId="{CB41A057-8A3B-4C10-A089-D7301BFAB9E8}">
      <dgm:prSet/>
      <dgm:spPr/>
      <dgm:t>
        <a:bodyPr/>
        <a:lstStyle/>
        <a:p>
          <a:endParaRPr lang="en-US"/>
        </a:p>
      </dgm:t>
    </dgm:pt>
    <dgm:pt modelId="{3787E3B9-FAFA-455C-A01C-D47F903082D1}" type="sibTrans" cxnId="{CB41A057-8A3B-4C10-A089-D7301BFAB9E8}">
      <dgm:prSet/>
      <dgm:spPr/>
      <dgm:t>
        <a:bodyPr/>
        <a:lstStyle/>
        <a:p>
          <a:endParaRPr lang="en-US"/>
        </a:p>
      </dgm:t>
    </dgm:pt>
    <dgm:pt modelId="{85F97861-BB11-5D4D-8A42-5ACF1FC24197}" type="pres">
      <dgm:prSet presAssocID="{83545DE9-F633-416F-9A43-ABC07A43B08C}" presName="linear" presStyleCnt="0">
        <dgm:presLayoutVars>
          <dgm:animLvl val="lvl"/>
          <dgm:resizeHandles val="exact"/>
        </dgm:presLayoutVars>
      </dgm:prSet>
      <dgm:spPr/>
    </dgm:pt>
    <dgm:pt modelId="{E36D25E0-DBE8-E345-8042-6522F06F6ADC}" type="pres">
      <dgm:prSet presAssocID="{06AD28B1-3835-4B6A-ADFE-4C758F7BBAA2}" presName="parentText" presStyleLbl="node1" presStyleIdx="0" presStyleCnt="2">
        <dgm:presLayoutVars>
          <dgm:chMax val="0"/>
          <dgm:bulletEnabled val="1"/>
        </dgm:presLayoutVars>
      </dgm:prSet>
      <dgm:spPr/>
    </dgm:pt>
    <dgm:pt modelId="{5E3F9AC9-FE5B-394B-AB00-3C08C345E8E6}" type="pres">
      <dgm:prSet presAssocID="{F55EA205-334C-4656-8754-D9DC4C51459F}" presName="spacer" presStyleCnt="0"/>
      <dgm:spPr/>
    </dgm:pt>
    <dgm:pt modelId="{DAAE3D17-BF93-DA45-B7EF-F05A7A65ED15}" type="pres">
      <dgm:prSet presAssocID="{4EA8ED91-FD97-4EB5-9F08-68D583E00DC6}" presName="parentText" presStyleLbl="node1" presStyleIdx="1" presStyleCnt="2">
        <dgm:presLayoutVars>
          <dgm:chMax val="0"/>
          <dgm:bulletEnabled val="1"/>
        </dgm:presLayoutVars>
      </dgm:prSet>
      <dgm:spPr/>
    </dgm:pt>
  </dgm:ptLst>
  <dgm:cxnLst>
    <dgm:cxn modelId="{017D304F-B859-4AE9-B53A-DE000F9F719F}" srcId="{83545DE9-F633-416F-9A43-ABC07A43B08C}" destId="{06AD28B1-3835-4B6A-ADFE-4C758F7BBAA2}" srcOrd="0" destOrd="0" parTransId="{321C676C-B7C6-4A56-8C76-B812CAB2F9F3}" sibTransId="{F55EA205-334C-4656-8754-D9DC4C51459F}"/>
    <dgm:cxn modelId="{CB41A057-8A3B-4C10-A089-D7301BFAB9E8}" srcId="{83545DE9-F633-416F-9A43-ABC07A43B08C}" destId="{4EA8ED91-FD97-4EB5-9F08-68D583E00DC6}" srcOrd="1" destOrd="0" parTransId="{06C3B504-4061-4EDB-AB00-52571D2D71FB}" sibTransId="{3787E3B9-FAFA-455C-A01C-D47F903082D1}"/>
    <dgm:cxn modelId="{22A69269-AE41-4945-B5B0-0E274993E98D}" type="presOf" srcId="{83545DE9-F633-416F-9A43-ABC07A43B08C}" destId="{85F97861-BB11-5D4D-8A42-5ACF1FC24197}" srcOrd="0" destOrd="0" presId="urn:microsoft.com/office/officeart/2005/8/layout/vList2"/>
    <dgm:cxn modelId="{E6DE8074-A35F-D44C-A1FF-05B043853CC5}" type="presOf" srcId="{4EA8ED91-FD97-4EB5-9F08-68D583E00DC6}" destId="{DAAE3D17-BF93-DA45-B7EF-F05A7A65ED15}" srcOrd="0" destOrd="0" presId="urn:microsoft.com/office/officeart/2005/8/layout/vList2"/>
    <dgm:cxn modelId="{3DC3DDF8-8D95-6A49-9D84-E66B2C3A6181}" type="presOf" srcId="{06AD28B1-3835-4B6A-ADFE-4C758F7BBAA2}" destId="{E36D25E0-DBE8-E345-8042-6522F06F6ADC}" srcOrd="0" destOrd="0" presId="urn:microsoft.com/office/officeart/2005/8/layout/vList2"/>
    <dgm:cxn modelId="{D8A53F0F-FE99-7C4E-90B5-2446B7F17F42}" type="presParOf" srcId="{85F97861-BB11-5D4D-8A42-5ACF1FC24197}" destId="{E36D25E0-DBE8-E345-8042-6522F06F6ADC}" srcOrd="0" destOrd="0" presId="urn:microsoft.com/office/officeart/2005/8/layout/vList2"/>
    <dgm:cxn modelId="{3CB6ED9C-A0CF-0842-8452-BD428D7A623E}" type="presParOf" srcId="{85F97861-BB11-5D4D-8A42-5ACF1FC24197}" destId="{5E3F9AC9-FE5B-394B-AB00-3C08C345E8E6}" srcOrd="1" destOrd="0" presId="urn:microsoft.com/office/officeart/2005/8/layout/vList2"/>
    <dgm:cxn modelId="{1FD1A631-628C-E347-93C5-0A0106BC744E}" type="presParOf" srcId="{85F97861-BB11-5D4D-8A42-5ACF1FC24197}" destId="{DAAE3D17-BF93-DA45-B7EF-F05A7A65ED15}" srcOrd="2"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B2F971C-7670-4623-A614-49006A181081}" type="doc">
      <dgm:prSet loTypeId="urn:microsoft.com/office/officeart/2005/8/layout/default" loCatId="list" qsTypeId="urn:microsoft.com/office/officeart/2005/8/quickstyle/simple2" qsCatId="simple" csTypeId="urn:microsoft.com/office/officeart/2005/8/colors/accent1_4" csCatId="accent1"/>
      <dgm:spPr/>
      <dgm:t>
        <a:bodyPr/>
        <a:lstStyle/>
        <a:p>
          <a:endParaRPr lang="en-US"/>
        </a:p>
      </dgm:t>
    </dgm:pt>
    <dgm:pt modelId="{5E1CE5EE-4FC2-45A1-897E-21E7ACDF9B90}">
      <dgm:prSet/>
      <dgm:spPr/>
      <dgm:t>
        <a:bodyPr/>
        <a:lstStyle/>
        <a:p>
          <a:r>
            <a:rPr lang="en-GB" dirty="0"/>
            <a:t>Nationalism – cultural, ethnic and racial nationalist beliefs.</a:t>
          </a:r>
          <a:endParaRPr lang="en-US" dirty="0"/>
        </a:p>
      </dgm:t>
    </dgm:pt>
    <dgm:pt modelId="{776F390A-35FA-4105-92C7-390482D71105}" type="parTrans" cxnId="{D90F3C1B-8F4E-49B0-998B-0D7A5AFEA59E}">
      <dgm:prSet/>
      <dgm:spPr/>
      <dgm:t>
        <a:bodyPr/>
        <a:lstStyle/>
        <a:p>
          <a:endParaRPr lang="en-US"/>
        </a:p>
      </dgm:t>
    </dgm:pt>
    <dgm:pt modelId="{C531AEEF-160F-48B3-8479-22A7029096E6}" type="sibTrans" cxnId="{D90F3C1B-8F4E-49B0-998B-0D7A5AFEA59E}">
      <dgm:prSet/>
      <dgm:spPr/>
      <dgm:t>
        <a:bodyPr/>
        <a:lstStyle/>
        <a:p>
          <a:endParaRPr lang="en-US"/>
        </a:p>
      </dgm:t>
    </dgm:pt>
    <dgm:pt modelId="{0FC6E18F-D5B1-40A3-850E-BAB670BEB4C3}">
      <dgm:prSet/>
      <dgm:spPr/>
      <dgm:t>
        <a:bodyPr/>
        <a:lstStyle/>
        <a:p>
          <a:r>
            <a:rPr lang="en-GB"/>
            <a:t>Fascism –  protection from corrupting influences</a:t>
          </a:r>
          <a:endParaRPr lang="en-US"/>
        </a:p>
      </dgm:t>
    </dgm:pt>
    <dgm:pt modelId="{721847CF-7702-4BBC-A7FB-395C838DE78D}" type="parTrans" cxnId="{8C3D0DAE-08E5-454C-B4AA-17DD20DCF6A1}">
      <dgm:prSet/>
      <dgm:spPr/>
      <dgm:t>
        <a:bodyPr/>
        <a:lstStyle/>
        <a:p>
          <a:endParaRPr lang="en-US"/>
        </a:p>
      </dgm:t>
    </dgm:pt>
    <dgm:pt modelId="{51683C00-8529-4940-8425-879FD999F0D2}" type="sibTrans" cxnId="{8C3D0DAE-08E5-454C-B4AA-17DD20DCF6A1}">
      <dgm:prSet/>
      <dgm:spPr/>
      <dgm:t>
        <a:bodyPr/>
        <a:lstStyle/>
        <a:p>
          <a:endParaRPr lang="en-US"/>
        </a:p>
      </dgm:t>
    </dgm:pt>
    <dgm:pt modelId="{3038D0F9-E322-433D-9F56-876101296869}">
      <dgm:prSet/>
      <dgm:spPr/>
      <dgm:t>
        <a:bodyPr/>
        <a:lstStyle/>
        <a:p>
          <a:r>
            <a:rPr lang="en-GB"/>
            <a:t>Neo-Nazism – dominant model for fascism with groups incorporating the Nazi ideology within their group.</a:t>
          </a:r>
          <a:endParaRPr lang="en-US"/>
        </a:p>
      </dgm:t>
    </dgm:pt>
    <dgm:pt modelId="{2AEEEF00-C3C8-45E7-85D4-D537138C8028}" type="parTrans" cxnId="{7B31A7CE-B034-412A-9C25-0942E0907921}">
      <dgm:prSet/>
      <dgm:spPr/>
      <dgm:t>
        <a:bodyPr/>
        <a:lstStyle/>
        <a:p>
          <a:endParaRPr lang="en-US"/>
        </a:p>
      </dgm:t>
    </dgm:pt>
    <dgm:pt modelId="{1BECCF25-D0A5-4795-9431-15333F5424FF}" type="sibTrans" cxnId="{7B31A7CE-B034-412A-9C25-0942E0907921}">
      <dgm:prSet/>
      <dgm:spPr/>
      <dgm:t>
        <a:bodyPr/>
        <a:lstStyle/>
        <a:p>
          <a:endParaRPr lang="en-US"/>
        </a:p>
      </dgm:t>
    </dgm:pt>
    <dgm:pt modelId="{48167188-B704-404C-9622-CBD7026EA308}">
      <dgm:prSet/>
      <dgm:spPr/>
      <dgm:t>
        <a:bodyPr/>
        <a:lstStyle/>
        <a:p>
          <a:r>
            <a:rPr lang="en-GB"/>
            <a:t>Populism – liberal and democratic norms are under threat.</a:t>
          </a:r>
          <a:endParaRPr lang="en-US"/>
        </a:p>
      </dgm:t>
    </dgm:pt>
    <dgm:pt modelId="{BDB0A743-CD9A-454C-AEB1-CA59E1399CA4}" type="parTrans" cxnId="{CB2DF052-B2F3-44A3-AAFC-5FED6949CB75}">
      <dgm:prSet/>
      <dgm:spPr/>
      <dgm:t>
        <a:bodyPr/>
        <a:lstStyle/>
        <a:p>
          <a:endParaRPr lang="en-US"/>
        </a:p>
      </dgm:t>
    </dgm:pt>
    <dgm:pt modelId="{27F65FEB-A520-4CE8-9836-7B174710C198}" type="sibTrans" cxnId="{CB2DF052-B2F3-44A3-AAFC-5FED6949CB75}">
      <dgm:prSet/>
      <dgm:spPr/>
      <dgm:t>
        <a:bodyPr/>
        <a:lstStyle/>
        <a:p>
          <a:endParaRPr lang="en-US"/>
        </a:p>
      </dgm:t>
    </dgm:pt>
    <dgm:pt modelId="{3B34A55A-0710-458D-B0A7-EB35629D68BD}">
      <dgm:prSet/>
      <dgm:spPr/>
      <dgm:t>
        <a:bodyPr/>
        <a:lstStyle/>
        <a:p>
          <a:r>
            <a:rPr lang="en-GB"/>
            <a:t>Racism – minorities corrupting culture and racial nationalism.</a:t>
          </a:r>
          <a:endParaRPr lang="en-US"/>
        </a:p>
      </dgm:t>
    </dgm:pt>
    <dgm:pt modelId="{69D4A3CE-7E75-4C3B-BAB6-0D05CEAAA74F}" type="parTrans" cxnId="{4EB039A6-5DFB-4EFF-90F9-4D318312F04B}">
      <dgm:prSet/>
      <dgm:spPr/>
      <dgm:t>
        <a:bodyPr/>
        <a:lstStyle/>
        <a:p>
          <a:endParaRPr lang="en-US"/>
        </a:p>
      </dgm:t>
    </dgm:pt>
    <dgm:pt modelId="{CF833B02-6065-4959-9CD1-C4B346F73D90}" type="sibTrans" cxnId="{4EB039A6-5DFB-4EFF-90F9-4D318312F04B}">
      <dgm:prSet/>
      <dgm:spPr/>
      <dgm:t>
        <a:bodyPr/>
        <a:lstStyle/>
        <a:p>
          <a:endParaRPr lang="en-US"/>
        </a:p>
      </dgm:t>
    </dgm:pt>
    <dgm:pt modelId="{9FF21C31-8D10-7C44-B180-BCA3BFE42E51}" type="pres">
      <dgm:prSet presAssocID="{8B2F971C-7670-4623-A614-49006A181081}" presName="diagram" presStyleCnt="0">
        <dgm:presLayoutVars>
          <dgm:dir/>
          <dgm:resizeHandles val="exact"/>
        </dgm:presLayoutVars>
      </dgm:prSet>
      <dgm:spPr/>
    </dgm:pt>
    <dgm:pt modelId="{52D7A43B-9C56-1448-BDF2-A9C91B17AB70}" type="pres">
      <dgm:prSet presAssocID="{5E1CE5EE-4FC2-45A1-897E-21E7ACDF9B90}" presName="node" presStyleLbl="node1" presStyleIdx="0" presStyleCnt="5">
        <dgm:presLayoutVars>
          <dgm:bulletEnabled val="1"/>
        </dgm:presLayoutVars>
      </dgm:prSet>
      <dgm:spPr/>
    </dgm:pt>
    <dgm:pt modelId="{9F65F453-C159-644F-A1CA-C26927ACF439}" type="pres">
      <dgm:prSet presAssocID="{C531AEEF-160F-48B3-8479-22A7029096E6}" presName="sibTrans" presStyleCnt="0"/>
      <dgm:spPr/>
    </dgm:pt>
    <dgm:pt modelId="{74B714B2-CA7E-8A41-A0F3-0EBFB07C3744}" type="pres">
      <dgm:prSet presAssocID="{0FC6E18F-D5B1-40A3-850E-BAB670BEB4C3}" presName="node" presStyleLbl="node1" presStyleIdx="1" presStyleCnt="5">
        <dgm:presLayoutVars>
          <dgm:bulletEnabled val="1"/>
        </dgm:presLayoutVars>
      </dgm:prSet>
      <dgm:spPr/>
    </dgm:pt>
    <dgm:pt modelId="{82016839-0CEA-3C48-8DCF-C80F7689FAE4}" type="pres">
      <dgm:prSet presAssocID="{51683C00-8529-4940-8425-879FD999F0D2}" presName="sibTrans" presStyleCnt="0"/>
      <dgm:spPr/>
    </dgm:pt>
    <dgm:pt modelId="{B13E0386-51CC-4C44-9062-1ED529A475BE}" type="pres">
      <dgm:prSet presAssocID="{3038D0F9-E322-433D-9F56-876101296869}" presName="node" presStyleLbl="node1" presStyleIdx="2" presStyleCnt="5">
        <dgm:presLayoutVars>
          <dgm:bulletEnabled val="1"/>
        </dgm:presLayoutVars>
      </dgm:prSet>
      <dgm:spPr/>
    </dgm:pt>
    <dgm:pt modelId="{FDF653E3-3818-394E-8389-2D5BE2F7B135}" type="pres">
      <dgm:prSet presAssocID="{1BECCF25-D0A5-4795-9431-15333F5424FF}" presName="sibTrans" presStyleCnt="0"/>
      <dgm:spPr/>
    </dgm:pt>
    <dgm:pt modelId="{1444D2C2-6BE8-4B43-BED3-6B1B090B1682}" type="pres">
      <dgm:prSet presAssocID="{48167188-B704-404C-9622-CBD7026EA308}" presName="node" presStyleLbl="node1" presStyleIdx="3" presStyleCnt="5">
        <dgm:presLayoutVars>
          <dgm:bulletEnabled val="1"/>
        </dgm:presLayoutVars>
      </dgm:prSet>
      <dgm:spPr/>
    </dgm:pt>
    <dgm:pt modelId="{19397E67-5DDC-C843-90B6-2CAEBA9CAC24}" type="pres">
      <dgm:prSet presAssocID="{27F65FEB-A520-4CE8-9836-7B174710C198}" presName="sibTrans" presStyleCnt="0"/>
      <dgm:spPr/>
    </dgm:pt>
    <dgm:pt modelId="{84A8357B-CD72-9A4D-91E8-8971BDEED84B}" type="pres">
      <dgm:prSet presAssocID="{3B34A55A-0710-458D-B0A7-EB35629D68BD}" presName="node" presStyleLbl="node1" presStyleIdx="4" presStyleCnt="5">
        <dgm:presLayoutVars>
          <dgm:bulletEnabled val="1"/>
        </dgm:presLayoutVars>
      </dgm:prSet>
      <dgm:spPr/>
    </dgm:pt>
  </dgm:ptLst>
  <dgm:cxnLst>
    <dgm:cxn modelId="{D90F3C1B-8F4E-49B0-998B-0D7A5AFEA59E}" srcId="{8B2F971C-7670-4623-A614-49006A181081}" destId="{5E1CE5EE-4FC2-45A1-897E-21E7ACDF9B90}" srcOrd="0" destOrd="0" parTransId="{776F390A-35FA-4105-92C7-390482D71105}" sibTransId="{C531AEEF-160F-48B3-8479-22A7029096E6}"/>
    <dgm:cxn modelId="{34998823-62EB-5941-A314-CAED339F7017}" type="presOf" srcId="{5E1CE5EE-4FC2-45A1-897E-21E7ACDF9B90}" destId="{52D7A43B-9C56-1448-BDF2-A9C91B17AB70}" srcOrd="0" destOrd="0" presId="urn:microsoft.com/office/officeart/2005/8/layout/default"/>
    <dgm:cxn modelId="{B9E38150-19BB-8E4A-BFAF-C75B1D8F1F17}" type="presOf" srcId="{0FC6E18F-D5B1-40A3-850E-BAB670BEB4C3}" destId="{74B714B2-CA7E-8A41-A0F3-0EBFB07C3744}" srcOrd="0" destOrd="0" presId="urn:microsoft.com/office/officeart/2005/8/layout/default"/>
    <dgm:cxn modelId="{CB2DF052-B2F3-44A3-AAFC-5FED6949CB75}" srcId="{8B2F971C-7670-4623-A614-49006A181081}" destId="{48167188-B704-404C-9622-CBD7026EA308}" srcOrd="3" destOrd="0" parTransId="{BDB0A743-CD9A-454C-AEB1-CA59E1399CA4}" sibTransId="{27F65FEB-A520-4CE8-9836-7B174710C198}"/>
    <dgm:cxn modelId="{C62C4F7D-68CC-D940-A4CF-E7D5F7375AF9}" type="presOf" srcId="{8B2F971C-7670-4623-A614-49006A181081}" destId="{9FF21C31-8D10-7C44-B180-BCA3BFE42E51}" srcOrd="0" destOrd="0" presId="urn:microsoft.com/office/officeart/2005/8/layout/default"/>
    <dgm:cxn modelId="{5DFCD491-7C2D-EE41-8194-D43946249E75}" type="presOf" srcId="{3038D0F9-E322-433D-9F56-876101296869}" destId="{B13E0386-51CC-4C44-9062-1ED529A475BE}" srcOrd="0" destOrd="0" presId="urn:microsoft.com/office/officeart/2005/8/layout/default"/>
    <dgm:cxn modelId="{4EB039A6-5DFB-4EFF-90F9-4D318312F04B}" srcId="{8B2F971C-7670-4623-A614-49006A181081}" destId="{3B34A55A-0710-458D-B0A7-EB35629D68BD}" srcOrd="4" destOrd="0" parTransId="{69D4A3CE-7E75-4C3B-BAB6-0D05CEAAA74F}" sibTransId="{CF833B02-6065-4959-9CD1-C4B346F73D90}"/>
    <dgm:cxn modelId="{8C3D0DAE-08E5-454C-B4AA-17DD20DCF6A1}" srcId="{8B2F971C-7670-4623-A614-49006A181081}" destId="{0FC6E18F-D5B1-40A3-850E-BAB670BEB4C3}" srcOrd="1" destOrd="0" parTransId="{721847CF-7702-4BBC-A7FB-395C838DE78D}" sibTransId="{51683C00-8529-4940-8425-879FD999F0D2}"/>
    <dgm:cxn modelId="{7F21C3B6-0780-CB41-99E3-57FC9CF6D978}" type="presOf" srcId="{48167188-B704-404C-9622-CBD7026EA308}" destId="{1444D2C2-6BE8-4B43-BED3-6B1B090B1682}" srcOrd="0" destOrd="0" presId="urn:microsoft.com/office/officeart/2005/8/layout/default"/>
    <dgm:cxn modelId="{7B31A7CE-B034-412A-9C25-0942E0907921}" srcId="{8B2F971C-7670-4623-A614-49006A181081}" destId="{3038D0F9-E322-433D-9F56-876101296869}" srcOrd="2" destOrd="0" parTransId="{2AEEEF00-C3C8-45E7-85D4-D537138C8028}" sibTransId="{1BECCF25-D0A5-4795-9431-15333F5424FF}"/>
    <dgm:cxn modelId="{8570F9E3-FEB8-B24A-A0A9-8189780EF8B4}" type="presOf" srcId="{3B34A55A-0710-458D-B0A7-EB35629D68BD}" destId="{84A8357B-CD72-9A4D-91E8-8971BDEED84B}" srcOrd="0" destOrd="0" presId="urn:microsoft.com/office/officeart/2005/8/layout/default"/>
    <dgm:cxn modelId="{CB7A4533-E17B-C247-9B7A-6730AA3D45AD}" type="presParOf" srcId="{9FF21C31-8D10-7C44-B180-BCA3BFE42E51}" destId="{52D7A43B-9C56-1448-BDF2-A9C91B17AB70}" srcOrd="0" destOrd="0" presId="urn:microsoft.com/office/officeart/2005/8/layout/default"/>
    <dgm:cxn modelId="{3CF9FD2F-0D72-EE4A-B1AB-9A9156050EF9}" type="presParOf" srcId="{9FF21C31-8D10-7C44-B180-BCA3BFE42E51}" destId="{9F65F453-C159-644F-A1CA-C26927ACF439}" srcOrd="1" destOrd="0" presId="urn:microsoft.com/office/officeart/2005/8/layout/default"/>
    <dgm:cxn modelId="{D25604CE-B406-184D-B40C-3E6CE301C29A}" type="presParOf" srcId="{9FF21C31-8D10-7C44-B180-BCA3BFE42E51}" destId="{74B714B2-CA7E-8A41-A0F3-0EBFB07C3744}" srcOrd="2" destOrd="0" presId="urn:microsoft.com/office/officeart/2005/8/layout/default"/>
    <dgm:cxn modelId="{A807AED2-FED8-3844-9620-48806547854D}" type="presParOf" srcId="{9FF21C31-8D10-7C44-B180-BCA3BFE42E51}" destId="{82016839-0CEA-3C48-8DCF-C80F7689FAE4}" srcOrd="3" destOrd="0" presId="urn:microsoft.com/office/officeart/2005/8/layout/default"/>
    <dgm:cxn modelId="{0F1941BF-515E-CB4D-9DCC-E0A9F68E1B27}" type="presParOf" srcId="{9FF21C31-8D10-7C44-B180-BCA3BFE42E51}" destId="{B13E0386-51CC-4C44-9062-1ED529A475BE}" srcOrd="4" destOrd="0" presId="urn:microsoft.com/office/officeart/2005/8/layout/default"/>
    <dgm:cxn modelId="{98D99C38-1B22-8648-B789-953EF9473BC5}" type="presParOf" srcId="{9FF21C31-8D10-7C44-B180-BCA3BFE42E51}" destId="{FDF653E3-3818-394E-8389-2D5BE2F7B135}" srcOrd="5" destOrd="0" presId="urn:microsoft.com/office/officeart/2005/8/layout/default"/>
    <dgm:cxn modelId="{BC980674-88BB-EC4E-8A6D-688DD9E3F82E}" type="presParOf" srcId="{9FF21C31-8D10-7C44-B180-BCA3BFE42E51}" destId="{1444D2C2-6BE8-4B43-BED3-6B1B090B1682}" srcOrd="6" destOrd="0" presId="urn:microsoft.com/office/officeart/2005/8/layout/default"/>
    <dgm:cxn modelId="{F39A1E07-B508-6E48-A47A-75B93F323378}" type="presParOf" srcId="{9FF21C31-8D10-7C44-B180-BCA3BFE42E51}" destId="{19397E67-5DDC-C843-90B6-2CAEBA9CAC24}" srcOrd="7" destOrd="0" presId="urn:microsoft.com/office/officeart/2005/8/layout/default"/>
    <dgm:cxn modelId="{C74FEDC0-DC53-0649-8A93-1A405832A392}" type="presParOf" srcId="{9FF21C31-8D10-7C44-B180-BCA3BFE42E51}" destId="{84A8357B-CD72-9A4D-91E8-8971BDEED84B}" srcOrd="8"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507BA83-BABA-4E86-9774-12DEA3D281EE}" type="doc">
      <dgm:prSet loTypeId="urn:microsoft.com/office/officeart/2005/8/layout/vList2" loCatId="list" qsTypeId="urn:microsoft.com/office/officeart/2005/8/quickstyle/simple2" qsCatId="simple" csTypeId="urn:microsoft.com/office/officeart/2005/8/colors/accent1_4" csCatId="accent1" phldr="1"/>
      <dgm:spPr/>
      <dgm:t>
        <a:bodyPr/>
        <a:lstStyle/>
        <a:p>
          <a:endParaRPr lang="en-US"/>
        </a:p>
      </dgm:t>
    </dgm:pt>
    <dgm:pt modelId="{D3A8ED5C-44C8-4091-9C24-871C33549F38}">
      <dgm:prSet/>
      <dgm:spPr/>
      <dgm:t>
        <a:bodyPr/>
        <a:lstStyle/>
        <a:p>
          <a:r>
            <a:rPr lang="en-GB" dirty="0"/>
            <a:t>Hold various motivations and goals due to the fact it refers to an umbrella of different groups holding similar ideologies.</a:t>
          </a:r>
          <a:endParaRPr lang="en-US" dirty="0"/>
        </a:p>
      </dgm:t>
    </dgm:pt>
    <dgm:pt modelId="{EDACFE23-3201-446A-8AFA-D4A98C82187A}" type="parTrans" cxnId="{EA0908EC-0E7A-457F-8E8B-DFECC29C8D83}">
      <dgm:prSet/>
      <dgm:spPr/>
      <dgm:t>
        <a:bodyPr/>
        <a:lstStyle/>
        <a:p>
          <a:endParaRPr lang="en-US"/>
        </a:p>
      </dgm:t>
    </dgm:pt>
    <dgm:pt modelId="{F7824808-5604-4E04-AA67-ACD86A03D5A9}" type="sibTrans" cxnId="{EA0908EC-0E7A-457F-8E8B-DFECC29C8D83}">
      <dgm:prSet/>
      <dgm:spPr/>
      <dgm:t>
        <a:bodyPr/>
        <a:lstStyle/>
        <a:p>
          <a:endParaRPr lang="en-US"/>
        </a:p>
      </dgm:t>
    </dgm:pt>
    <dgm:pt modelId="{BB124462-B8E8-454F-84CC-7BBD4B937521}">
      <dgm:prSet/>
      <dgm:spPr/>
      <dgm:t>
        <a:bodyPr/>
        <a:lstStyle/>
        <a:p>
          <a:r>
            <a:rPr lang="en-GB" dirty="0"/>
            <a:t>These ideologies often overlap but the goals of right-wing terrorists may differ.</a:t>
          </a:r>
          <a:endParaRPr lang="en-US" dirty="0"/>
        </a:p>
      </dgm:t>
    </dgm:pt>
    <dgm:pt modelId="{FAC0C228-A3AF-4549-96BB-BB02405FCAC6}" type="parTrans" cxnId="{F6713E6D-27E9-4C63-B473-86F2D2F765CB}">
      <dgm:prSet/>
      <dgm:spPr/>
      <dgm:t>
        <a:bodyPr/>
        <a:lstStyle/>
        <a:p>
          <a:endParaRPr lang="en-US"/>
        </a:p>
      </dgm:t>
    </dgm:pt>
    <dgm:pt modelId="{FC0E3F6E-D3FF-4E3A-98A1-F432CE6A872F}" type="sibTrans" cxnId="{F6713E6D-27E9-4C63-B473-86F2D2F765CB}">
      <dgm:prSet/>
      <dgm:spPr/>
      <dgm:t>
        <a:bodyPr/>
        <a:lstStyle/>
        <a:p>
          <a:endParaRPr lang="en-US"/>
        </a:p>
      </dgm:t>
    </dgm:pt>
    <dgm:pt modelId="{A2AB9FB2-6B9D-EB4C-B712-B99D8F862094}" type="pres">
      <dgm:prSet presAssocID="{1507BA83-BABA-4E86-9774-12DEA3D281EE}" presName="linear" presStyleCnt="0">
        <dgm:presLayoutVars>
          <dgm:animLvl val="lvl"/>
          <dgm:resizeHandles val="exact"/>
        </dgm:presLayoutVars>
      </dgm:prSet>
      <dgm:spPr/>
    </dgm:pt>
    <dgm:pt modelId="{A3FD5217-7F0E-8B47-9B5F-D7C16E37BBB8}" type="pres">
      <dgm:prSet presAssocID="{D3A8ED5C-44C8-4091-9C24-871C33549F38}" presName="parentText" presStyleLbl="node1" presStyleIdx="0" presStyleCnt="2">
        <dgm:presLayoutVars>
          <dgm:chMax val="0"/>
          <dgm:bulletEnabled val="1"/>
        </dgm:presLayoutVars>
      </dgm:prSet>
      <dgm:spPr/>
    </dgm:pt>
    <dgm:pt modelId="{A2EC0E65-E594-F64C-BCC8-8637C0D02DD1}" type="pres">
      <dgm:prSet presAssocID="{F7824808-5604-4E04-AA67-ACD86A03D5A9}" presName="spacer" presStyleCnt="0"/>
      <dgm:spPr/>
    </dgm:pt>
    <dgm:pt modelId="{A665BF9B-05D6-4748-A72C-028D0FB11B52}" type="pres">
      <dgm:prSet presAssocID="{BB124462-B8E8-454F-84CC-7BBD4B937521}" presName="parentText" presStyleLbl="node1" presStyleIdx="1" presStyleCnt="2">
        <dgm:presLayoutVars>
          <dgm:chMax val="0"/>
          <dgm:bulletEnabled val="1"/>
        </dgm:presLayoutVars>
      </dgm:prSet>
      <dgm:spPr/>
    </dgm:pt>
  </dgm:ptLst>
  <dgm:cxnLst>
    <dgm:cxn modelId="{FF516759-F272-184C-BB12-4A8C8BA2BF38}" type="presOf" srcId="{1507BA83-BABA-4E86-9774-12DEA3D281EE}" destId="{A2AB9FB2-6B9D-EB4C-B712-B99D8F862094}" srcOrd="0" destOrd="0" presId="urn:microsoft.com/office/officeart/2005/8/layout/vList2"/>
    <dgm:cxn modelId="{075DA569-D04E-994C-B5F0-DABBB43F5566}" type="presOf" srcId="{D3A8ED5C-44C8-4091-9C24-871C33549F38}" destId="{A3FD5217-7F0E-8B47-9B5F-D7C16E37BBB8}" srcOrd="0" destOrd="0" presId="urn:microsoft.com/office/officeart/2005/8/layout/vList2"/>
    <dgm:cxn modelId="{F6713E6D-27E9-4C63-B473-86F2D2F765CB}" srcId="{1507BA83-BABA-4E86-9774-12DEA3D281EE}" destId="{BB124462-B8E8-454F-84CC-7BBD4B937521}" srcOrd="1" destOrd="0" parTransId="{FAC0C228-A3AF-4549-96BB-BB02405FCAC6}" sibTransId="{FC0E3F6E-D3FF-4E3A-98A1-F432CE6A872F}"/>
    <dgm:cxn modelId="{A1937EDF-8139-2542-910E-30A3B811BFDD}" type="presOf" srcId="{BB124462-B8E8-454F-84CC-7BBD4B937521}" destId="{A665BF9B-05D6-4748-A72C-028D0FB11B52}" srcOrd="0" destOrd="0" presId="urn:microsoft.com/office/officeart/2005/8/layout/vList2"/>
    <dgm:cxn modelId="{EA0908EC-0E7A-457F-8E8B-DFECC29C8D83}" srcId="{1507BA83-BABA-4E86-9774-12DEA3D281EE}" destId="{D3A8ED5C-44C8-4091-9C24-871C33549F38}" srcOrd="0" destOrd="0" parTransId="{EDACFE23-3201-446A-8AFA-D4A98C82187A}" sibTransId="{F7824808-5604-4E04-AA67-ACD86A03D5A9}"/>
    <dgm:cxn modelId="{0785DC86-A6A8-664C-807A-2DD4808A5406}" type="presParOf" srcId="{A2AB9FB2-6B9D-EB4C-B712-B99D8F862094}" destId="{A3FD5217-7F0E-8B47-9B5F-D7C16E37BBB8}" srcOrd="0" destOrd="0" presId="urn:microsoft.com/office/officeart/2005/8/layout/vList2"/>
    <dgm:cxn modelId="{36028E60-A80B-3C4E-AE7E-151E983B9423}" type="presParOf" srcId="{A2AB9FB2-6B9D-EB4C-B712-B99D8F862094}" destId="{A2EC0E65-E594-F64C-BCC8-8637C0D02DD1}" srcOrd="1" destOrd="0" presId="urn:microsoft.com/office/officeart/2005/8/layout/vList2"/>
    <dgm:cxn modelId="{F0B8DE1E-E70F-EB41-B3A2-2E61A8E1B4C2}" type="presParOf" srcId="{A2AB9FB2-6B9D-EB4C-B712-B99D8F862094}" destId="{A665BF9B-05D6-4748-A72C-028D0FB11B52}" srcOrd="2"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9C3FC6F-EAC1-4461-B42C-384EBA041D2B}" type="doc">
      <dgm:prSet loTypeId="urn:microsoft.com/office/officeart/2008/layout/LinedList" loCatId="list" qsTypeId="urn:microsoft.com/office/officeart/2005/8/quickstyle/simple2" qsCatId="simple" csTypeId="urn:microsoft.com/office/officeart/2005/8/colors/accent1_1" csCatId="accent1"/>
      <dgm:spPr/>
      <dgm:t>
        <a:bodyPr/>
        <a:lstStyle/>
        <a:p>
          <a:endParaRPr lang="en-US"/>
        </a:p>
      </dgm:t>
    </dgm:pt>
    <dgm:pt modelId="{EA0CB88F-2D01-452D-A893-BB320B4A740A}">
      <dgm:prSet/>
      <dgm:spPr/>
      <dgm:t>
        <a:bodyPr/>
        <a:lstStyle/>
        <a:p>
          <a:r>
            <a:rPr lang="en-GB"/>
            <a:t>Atomwaffen Division (AWD)</a:t>
          </a:r>
          <a:endParaRPr lang="en-US"/>
        </a:p>
      </dgm:t>
    </dgm:pt>
    <dgm:pt modelId="{EDD668E0-F031-4517-A2F6-EF0342DF8C77}" type="parTrans" cxnId="{B3B535A0-E7B9-4E22-9585-EBF8ABA24642}">
      <dgm:prSet/>
      <dgm:spPr/>
      <dgm:t>
        <a:bodyPr/>
        <a:lstStyle/>
        <a:p>
          <a:endParaRPr lang="en-US"/>
        </a:p>
      </dgm:t>
    </dgm:pt>
    <dgm:pt modelId="{03A7F4A1-6A58-491E-8FC8-C9BB2F183DCE}" type="sibTrans" cxnId="{B3B535A0-E7B9-4E22-9585-EBF8ABA24642}">
      <dgm:prSet/>
      <dgm:spPr/>
      <dgm:t>
        <a:bodyPr/>
        <a:lstStyle/>
        <a:p>
          <a:endParaRPr lang="en-US"/>
        </a:p>
      </dgm:t>
    </dgm:pt>
    <dgm:pt modelId="{64B2F6F7-7A18-4045-8D62-EEBFE32A7AF6}">
      <dgm:prSet/>
      <dgm:spPr/>
      <dgm:t>
        <a:bodyPr/>
        <a:lstStyle/>
        <a:p>
          <a:r>
            <a:rPr lang="en-GB"/>
            <a:t>Nationalist Socialist Order</a:t>
          </a:r>
          <a:endParaRPr lang="en-US"/>
        </a:p>
      </dgm:t>
    </dgm:pt>
    <dgm:pt modelId="{0EA846BB-9706-43A1-A196-EB13DD64FFF5}" type="parTrans" cxnId="{8DF962BC-B52B-4D66-B051-AB9E105E90DE}">
      <dgm:prSet/>
      <dgm:spPr/>
      <dgm:t>
        <a:bodyPr/>
        <a:lstStyle/>
        <a:p>
          <a:endParaRPr lang="en-US"/>
        </a:p>
      </dgm:t>
    </dgm:pt>
    <dgm:pt modelId="{6D3014BB-5380-4859-8CFC-A220E103D0DD}" type="sibTrans" cxnId="{8DF962BC-B52B-4D66-B051-AB9E105E90DE}">
      <dgm:prSet/>
      <dgm:spPr/>
      <dgm:t>
        <a:bodyPr/>
        <a:lstStyle/>
        <a:p>
          <a:endParaRPr lang="en-US"/>
        </a:p>
      </dgm:t>
    </dgm:pt>
    <dgm:pt modelId="{E3EFA23B-73A6-4632-94D9-77AD8B13B27B}">
      <dgm:prSet/>
      <dgm:spPr/>
      <dgm:t>
        <a:bodyPr/>
        <a:lstStyle/>
        <a:p>
          <a:r>
            <a:rPr lang="en-GB"/>
            <a:t>Feuerkrieg Division (FKD)</a:t>
          </a:r>
          <a:endParaRPr lang="en-US"/>
        </a:p>
      </dgm:t>
    </dgm:pt>
    <dgm:pt modelId="{9632D021-594F-49A5-B8F9-C31B0325C323}" type="parTrans" cxnId="{C6453EE6-2CCB-4C40-BB9A-4C763C83F8FC}">
      <dgm:prSet/>
      <dgm:spPr/>
      <dgm:t>
        <a:bodyPr/>
        <a:lstStyle/>
        <a:p>
          <a:endParaRPr lang="en-US"/>
        </a:p>
      </dgm:t>
    </dgm:pt>
    <dgm:pt modelId="{5E6C021D-3842-4148-B706-0ACC0F1C83D4}" type="sibTrans" cxnId="{C6453EE6-2CCB-4C40-BB9A-4C763C83F8FC}">
      <dgm:prSet/>
      <dgm:spPr/>
      <dgm:t>
        <a:bodyPr/>
        <a:lstStyle/>
        <a:p>
          <a:endParaRPr lang="en-US"/>
        </a:p>
      </dgm:t>
    </dgm:pt>
    <dgm:pt modelId="{AC39EACC-430C-4752-B7AB-A67C0538F600}">
      <dgm:prSet/>
      <dgm:spPr/>
      <dgm:t>
        <a:bodyPr/>
        <a:lstStyle/>
        <a:p>
          <a:r>
            <a:rPr lang="en-GB"/>
            <a:t>Sonnenkrieg Divison (SKD)</a:t>
          </a:r>
          <a:endParaRPr lang="en-US"/>
        </a:p>
      </dgm:t>
    </dgm:pt>
    <dgm:pt modelId="{ABE6F7F4-60E7-485C-8C0D-6BCCFA58EA66}" type="parTrans" cxnId="{9EC68C5A-6C3F-42D6-BB2C-C9BD286266A9}">
      <dgm:prSet/>
      <dgm:spPr/>
      <dgm:t>
        <a:bodyPr/>
        <a:lstStyle/>
        <a:p>
          <a:endParaRPr lang="en-US"/>
        </a:p>
      </dgm:t>
    </dgm:pt>
    <dgm:pt modelId="{E40BD3E5-ABBA-460B-9D99-568E4CC5863F}" type="sibTrans" cxnId="{9EC68C5A-6C3F-42D6-BB2C-C9BD286266A9}">
      <dgm:prSet/>
      <dgm:spPr/>
      <dgm:t>
        <a:bodyPr/>
        <a:lstStyle/>
        <a:p>
          <a:endParaRPr lang="en-US"/>
        </a:p>
      </dgm:t>
    </dgm:pt>
    <dgm:pt modelId="{5DB436A7-766E-4200-86D7-201BBCC2B005}">
      <dgm:prSet/>
      <dgm:spPr/>
      <dgm:t>
        <a:bodyPr/>
        <a:lstStyle/>
        <a:p>
          <a:r>
            <a:rPr lang="en-GB"/>
            <a:t>The Base.</a:t>
          </a:r>
          <a:endParaRPr lang="en-US"/>
        </a:p>
      </dgm:t>
    </dgm:pt>
    <dgm:pt modelId="{2BF5E86D-996F-4901-9158-BB2562DF0DBE}" type="parTrans" cxnId="{96220196-AB4E-4304-9C02-46085434BC22}">
      <dgm:prSet/>
      <dgm:spPr/>
      <dgm:t>
        <a:bodyPr/>
        <a:lstStyle/>
        <a:p>
          <a:endParaRPr lang="en-US"/>
        </a:p>
      </dgm:t>
    </dgm:pt>
    <dgm:pt modelId="{E34F3E4B-1D53-4FC0-AD94-0B03DDB55636}" type="sibTrans" cxnId="{96220196-AB4E-4304-9C02-46085434BC22}">
      <dgm:prSet/>
      <dgm:spPr/>
      <dgm:t>
        <a:bodyPr/>
        <a:lstStyle/>
        <a:p>
          <a:endParaRPr lang="en-US"/>
        </a:p>
      </dgm:t>
    </dgm:pt>
    <dgm:pt modelId="{8D6517C5-4AB7-4DB5-9D0B-BA1E169FB8C7}">
      <dgm:prSet/>
      <dgm:spPr/>
      <dgm:t>
        <a:bodyPr/>
        <a:lstStyle/>
        <a:p>
          <a:r>
            <a:rPr lang="en-GB"/>
            <a:t>National Action</a:t>
          </a:r>
          <a:endParaRPr lang="en-US"/>
        </a:p>
      </dgm:t>
    </dgm:pt>
    <dgm:pt modelId="{A191DE81-CEB9-4FAB-857E-086E6698A7CE}" type="parTrans" cxnId="{BEE7C8F5-385B-4D28-B8EE-C890062268D4}">
      <dgm:prSet/>
      <dgm:spPr/>
      <dgm:t>
        <a:bodyPr/>
        <a:lstStyle/>
        <a:p>
          <a:endParaRPr lang="en-US"/>
        </a:p>
      </dgm:t>
    </dgm:pt>
    <dgm:pt modelId="{D3CC121E-CD53-424C-BE16-8E01ECBFA260}" type="sibTrans" cxnId="{BEE7C8F5-385B-4D28-B8EE-C890062268D4}">
      <dgm:prSet/>
      <dgm:spPr/>
      <dgm:t>
        <a:bodyPr/>
        <a:lstStyle/>
        <a:p>
          <a:endParaRPr lang="en-US"/>
        </a:p>
      </dgm:t>
    </dgm:pt>
    <dgm:pt modelId="{0AF05E83-FD73-6346-A85A-D74A4C33ED5B}" type="pres">
      <dgm:prSet presAssocID="{69C3FC6F-EAC1-4461-B42C-384EBA041D2B}" presName="vert0" presStyleCnt="0">
        <dgm:presLayoutVars>
          <dgm:dir/>
          <dgm:animOne val="branch"/>
          <dgm:animLvl val="lvl"/>
        </dgm:presLayoutVars>
      </dgm:prSet>
      <dgm:spPr/>
    </dgm:pt>
    <dgm:pt modelId="{E068E4B7-900E-7E46-84FF-28F3A81FCA44}" type="pres">
      <dgm:prSet presAssocID="{EA0CB88F-2D01-452D-A893-BB320B4A740A}" presName="thickLine" presStyleLbl="alignNode1" presStyleIdx="0" presStyleCnt="6"/>
      <dgm:spPr/>
    </dgm:pt>
    <dgm:pt modelId="{FD374E0F-A731-E545-A825-4842E5A95AEB}" type="pres">
      <dgm:prSet presAssocID="{EA0CB88F-2D01-452D-A893-BB320B4A740A}" presName="horz1" presStyleCnt="0"/>
      <dgm:spPr/>
    </dgm:pt>
    <dgm:pt modelId="{1F918B89-C94F-5A43-B2AD-C13BC4BF188A}" type="pres">
      <dgm:prSet presAssocID="{EA0CB88F-2D01-452D-A893-BB320B4A740A}" presName="tx1" presStyleLbl="revTx" presStyleIdx="0" presStyleCnt="6"/>
      <dgm:spPr/>
    </dgm:pt>
    <dgm:pt modelId="{D1F29AB9-6ED6-0E41-99D1-31CD43E0D1B8}" type="pres">
      <dgm:prSet presAssocID="{EA0CB88F-2D01-452D-A893-BB320B4A740A}" presName="vert1" presStyleCnt="0"/>
      <dgm:spPr/>
    </dgm:pt>
    <dgm:pt modelId="{571295AB-0FA6-9E43-BBD7-F84140E5859E}" type="pres">
      <dgm:prSet presAssocID="{64B2F6F7-7A18-4045-8D62-EEBFE32A7AF6}" presName="thickLine" presStyleLbl="alignNode1" presStyleIdx="1" presStyleCnt="6"/>
      <dgm:spPr/>
    </dgm:pt>
    <dgm:pt modelId="{C78B4B60-4ABA-9245-86DA-13A88811C796}" type="pres">
      <dgm:prSet presAssocID="{64B2F6F7-7A18-4045-8D62-EEBFE32A7AF6}" presName="horz1" presStyleCnt="0"/>
      <dgm:spPr/>
    </dgm:pt>
    <dgm:pt modelId="{86A120A5-DA5B-B649-9CBA-BCBBA1BE8F84}" type="pres">
      <dgm:prSet presAssocID="{64B2F6F7-7A18-4045-8D62-EEBFE32A7AF6}" presName="tx1" presStyleLbl="revTx" presStyleIdx="1" presStyleCnt="6"/>
      <dgm:spPr/>
    </dgm:pt>
    <dgm:pt modelId="{67615D8B-2222-4948-A015-D42CDA63BBDE}" type="pres">
      <dgm:prSet presAssocID="{64B2F6F7-7A18-4045-8D62-EEBFE32A7AF6}" presName="vert1" presStyleCnt="0"/>
      <dgm:spPr/>
    </dgm:pt>
    <dgm:pt modelId="{F2F9CE96-DD3C-8C48-9CDA-54574CB5DA2F}" type="pres">
      <dgm:prSet presAssocID="{E3EFA23B-73A6-4632-94D9-77AD8B13B27B}" presName="thickLine" presStyleLbl="alignNode1" presStyleIdx="2" presStyleCnt="6"/>
      <dgm:spPr/>
    </dgm:pt>
    <dgm:pt modelId="{5938A507-A5D7-194F-B1E6-5B98A59FE3F3}" type="pres">
      <dgm:prSet presAssocID="{E3EFA23B-73A6-4632-94D9-77AD8B13B27B}" presName="horz1" presStyleCnt="0"/>
      <dgm:spPr/>
    </dgm:pt>
    <dgm:pt modelId="{C7A0FDBE-AA87-3A41-9786-E528B2FD3825}" type="pres">
      <dgm:prSet presAssocID="{E3EFA23B-73A6-4632-94D9-77AD8B13B27B}" presName="tx1" presStyleLbl="revTx" presStyleIdx="2" presStyleCnt="6"/>
      <dgm:spPr/>
    </dgm:pt>
    <dgm:pt modelId="{C25F5B26-8BD4-2448-8596-0E283F4F10FB}" type="pres">
      <dgm:prSet presAssocID="{E3EFA23B-73A6-4632-94D9-77AD8B13B27B}" presName="vert1" presStyleCnt="0"/>
      <dgm:spPr/>
    </dgm:pt>
    <dgm:pt modelId="{0C13F3EB-FE29-B844-AC42-00B069498FFF}" type="pres">
      <dgm:prSet presAssocID="{AC39EACC-430C-4752-B7AB-A67C0538F600}" presName="thickLine" presStyleLbl="alignNode1" presStyleIdx="3" presStyleCnt="6"/>
      <dgm:spPr/>
    </dgm:pt>
    <dgm:pt modelId="{9E807B16-54C3-DF48-8DC2-166ED6CC7A8B}" type="pres">
      <dgm:prSet presAssocID="{AC39EACC-430C-4752-B7AB-A67C0538F600}" presName="horz1" presStyleCnt="0"/>
      <dgm:spPr/>
    </dgm:pt>
    <dgm:pt modelId="{286249E6-5E7C-0747-A66A-6A3C6E3D0D0D}" type="pres">
      <dgm:prSet presAssocID="{AC39EACC-430C-4752-B7AB-A67C0538F600}" presName="tx1" presStyleLbl="revTx" presStyleIdx="3" presStyleCnt="6"/>
      <dgm:spPr/>
    </dgm:pt>
    <dgm:pt modelId="{684297B4-5DFF-214E-AE34-8B8DEA984664}" type="pres">
      <dgm:prSet presAssocID="{AC39EACC-430C-4752-B7AB-A67C0538F600}" presName="vert1" presStyleCnt="0"/>
      <dgm:spPr/>
    </dgm:pt>
    <dgm:pt modelId="{B122F48C-B0A1-C04D-AA47-AF1CBE743DA9}" type="pres">
      <dgm:prSet presAssocID="{5DB436A7-766E-4200-86D7-201BBCC2B005}" presName="thickLine" presStyleLbl="alignNode1" presStyleIdx="4" presStyleCnt="6"/>
      <dgm:spPr/>
    </dgm:pt>
    <dgm:pt modelId="{725BC7A1-CC9D-374A-ADC5-8787EC145ED1}" type="pres">
      <dgm:prSet presAssocID="{5DB436A7-766E-4200-86D7-201BBCC2B005}" presName="horz1" presStyleCnt="0"/>
      <dgm:spPr/>
    </dgm:pt>
    <dgm:pt modelId="{36BE1C49-78A0-C849-896E-EE368C9D3B56}" type="pres">
      <dgm:prSet presAssocID="{5DB436A7-766E-4200-86D7-201BBCC2B005}" presName="tx1" presStyleLbl="revTx" presStyleIdx="4" presStyleCnt="6"/>
      <dgm:spPr/>
    </dgm:pt>
    <dgm:pt modelId="{F0BE690D-B15E-D14E-AF43-4F643FB50A4F}" type="pres">
      <dgm:prSet presAssocID="{5DB436A7-766E-4200-86D7-201BBCC2B005}" presName="vert1" presStyleCnt="0"/>
      <dgm:spPr/>
    </dgm:pt>
    <dgm:pt modelId="{6080DB57-3480-814D-8258-BE2B24562AFD}" type="pres">
      <dgm:prSet presAssocID="{8D6517C5-4AB7-4DB5-9D0B-BA1E169FB8C7}" presName="thickLine" presStyleLbl="alignNode1" presStyleIdx="5" presStyleCnt="6"/>
      <dgm:spPr/>
    </dgm:pt>
    <dgm:pt modelId="{8EB4D29A-6C84-5647-BDF9-AB711F65C9FD}" type="pres">
      <dgm:prSet presAssocID="{8D6517C5-4AB7-4DB5-9D0B-BA1E169FB8C7}" presName="horz1" presStyleCnt="0"/>
      <dgm:spPr/>
    </dgm:pt>
    <dgm:pt modelId="{E22E3499-4178-BB43-9258-A8D67F6848D6}" type="pres">
      <dgm:prSet presAssocID="{8D6517C5-4AB7-4DB5-9D0B-BA1E169FB8C7}" presName="tx1" presStyleLbl="revTx" presStyleIdx="5" presStyleCnt="6"/>
      <dgm:spPr/>
    </dgm:pt>
    <dgm:pt modelId="{FFE5008E-41D8-CF4E-BE09-1313C0FB6FD3}" type="pres">
      <dgm:prSet presAssocID="{8D6517C5-4AB7-4DB5-9D0B-BA1E169FB8C7}" presName="vert1" presStyleCnt="0"/>
      <dgm:spPr/>
    </dgm:pt>
  </dgm:ptLst>
  <dgm:cxnLst>
    <dgm:cxn modelId="{CA31DF2A-DD6D-E646-8C4A-CD50ADE1BBEB}" type="presOf" srcId="{69C3FC6F-EAC1-4461-B42C-384EBA041D2B}" destId="{0AF05E83-FD73-6346-A85A-D74A4C33ED5B}" srcOrd="0" destOrd="0" presId="urn:microsoft.com/office/officeart/2008/layout/LinedList"/>
    <dgm:cxn modelId="{71A9D635-4646-BF48-B28C-7B63B0F2F4C3}" type="presOf" srcId="{5DB436A7-766E-4200-86D7-201BBCC2B005}" destId="{36BE1C49-78A0-C849-896E-EE368C9D3B56}" srcOrd="0" destOrd="0" presId="urn:microsoft.com/office/officeart/2008/layout/LinedList"/>
    <dgm:cxn modelId="{9EC68C5A-6C3F-42D6-BB2C-C9BD286266A9}" srcId="{69C3FC6F-EAC1-4461-B42C-384EBA041D2B}" destId="{AC39EACC-430C-4752-B7AB-A67C0538F600}" srcOrd="3" destOrd="0" parTransId="{ABE6F7F4-60E7-485C-8C0D-6BCCFA58EA66}" sibTransId="{E40BD3E5-ABBA-460B-9D99-568E4CC5863F}"/>
    <dgm:cxn modelId="{24FC1761-ED21-1443-A0AF-4702FB546F6E}" type="presOf" srcId="{8D6517C5-4AB7-4DB5-9D0B-BA1E169FB8C7}" destId="{E22E3499-4178-BB43-9258-A8D67F6848D6}" srcOrd="0" destOrd="0" presId="urn:microsoft.com/office/officeart/2008/layout/LinedList"/>
    <dgm:cxn modelId="{F73FD480-F306-624E-987E-6C8872C53016}" type="presOf" srcId="{EA0CB88F-2D01-452D-A893-BB320B4A740A}" destId="{1F918B89-C94F-5A43-B2AD-C13BC4BF188A}" srcOrd="0" destOrd="0" presId="urn:microsoft.com/office/officeart/2008/layout/LinedList"/>
    <dgm:cxn modelId="{3C877186-DAB3-114D-A537-71EAB3332271}" type="presOf" srcId="{AC39EACC-430C-4752-B7AB-A67C0538F600}" destId="{286249E6-5E7C-0747-A66A-6A3C6E3D0D0D}" srcOrd="0" destOrd="0" presId="urn:microsoft.com/office/officeart/2008/layout/LinedList"/>
    <dgm:cxn modelId="{96220196-AB4E-4304-9C02-46085434BC22}" srcId="{69C3FC6F-EAC1-4461-B42C-384EBA041D2B}" destId="{5DB436A7-766E-4200-86D7-201BBCC2B005}" srcOrd="4" destOrd="0" parTransId="{2BF5E86D-996F-4901-9158-BB2562DF0DBE}" sibTransId="{E34F3E4B-1D53-4FC0-AD94-0B03DDB55636}"/>
    <dgm:cxn modelId="{B3B535A0-E7B9-4E22-9585-EBF8ABA24642}" srcId="{69C3FC6F-EAC1-4461-B42C-384EBA041D2B}" destId="{EA0CB88F-2D01-452D-A893-BB320B4A740A}" srcOrd="0" destOrd="0" parTransId="{EDD668E0-F031-4517-A2F6-EF0342DF8C77}" sibTransId="{03A7F4A1-6A58-491E-8FC8-C9BB2F183DCE}"/>
    <dgm:cxn modelId="{8DF962BC-B52B-4D66-B051-AB9E105E90DE}" srcId="{69C3FC6F-EAC1-4461-B42C-384EBA041D2B}" destId="{64B2F6F7-7A18-4045-8D62-EEBFE32A7AF6}" srcOrd="1" destOrd="0" parTransId="{0EA846BB-9706-43A1-A196-EB13DD64FFF5}" sibTransId="{6D3014BB-5380-4859-8CFC-A220E103D0DD}"/>
    <dgm:cxn modelId="{D79BA4E1-BBF7-AE41-A2F7-22778A2369D4}" type="presOf" srcId="{E3EFA23B-73A6-4632-94D9-77AD8B13B27B}" destId="{C7A0FDBE-AA87-3A41-9786-E528B2FD3825}" srcOrd="0" destOrd="0" presId="urn:microsoft.com/office/officeart/2008/layout/LinedList"/>
    <dgm:cxn modelId="{C6453EE6-2CCB-4C40-BB9A-4C763C83F8FC}" srcId="{69C3FC6F-EAC1-4461-B42C-384EBA041D2B}" destId="{E3EFA23B-73A6-4632-94D9-77AD8B13B27B}" srcOrd="2" destOrd="0" parTransId="{9632D021-594F-49A5-B8F9-C31B0325C323}" sibTransId="{5E6C021D-3842-4148-B706-0ACC0F1C83D4}"/>
    <dgm:cxn modelId="{3D57CBED-E3AD-BB42-AAB6-3265FA6DFE2F}" type="presOf" srcId="{64B2F6F7-7A18-4045-8D62-EEBFE32A7AF6}" destId="{86A120A5-DA5B-B649-9CBA-BCBBA1BE8F84}" srcOrd="0" destOrd="0" presId="urn:microsoft.com/office/officeart/2008/layout/LinedList"/>
    <dgm:cxn modelId="{BEE7C8F5-385B-4D28-B8EE-C890062268D4}" srcId="{69C3FC6F-EAC1-4461-B42C-384EBA041D2B}" destId="{8D6517C5-4AB7-4DB5-9D0B-BA1E169FB8C7}" srcOrd="5" destOrd="0" parTransId="{A191DE81-CEB9-4FAB-857E-086E6698A7CE}" sibTransId="{D3CC121E-CD53-424C-BE16-8E01ECBFA260}"/>
    <dgm:cxn modelId="{4AD31162-3990-4A46-9F5A-9C39D290F55E}" type="presParOf" srcId="{0AF05E83-FD73-6346-A85A-D74A4C33ED5B}" destId="{E068E4B7-900E-7E46-84FF-28F3A81FCA44}" srcOrd="0" destOrd="0" presId="urn:microsoft.com/office/officeart/2008/layout/LinedList"/>
    <dgm:cxn modelId="{3BF54FE4-23FC-604B-8FF6-C794C6C568CD}" type="presParOf" srcId="{0AF05E83-FD73-6346-A85A-D74A4C33ED5B}" destId="{FD374E0F-A731-E545-A825-4842E5A95AEB}" srcOrd="1" destOrd="0" presId="urn:microsoft.com/office/officeart/2008/layout/LinedList"/>
    <dgm:cxn modelId="{3118C84E-E3E8-DF49-B6D8-DB3F2497C0BD}" type="presParOf" srcId="{FD374E0F-A731-E545-A825-4842E5A95AEB}" destId="{1F918B89-C94F-5A43-B2AD-C13BC4BF188A}" srcOrd="0" destOrd="0" presId="urn:microsoft.com/office/officeart/2008/layout/LinedList"/>
    <dgm:cxn modelId="{525CACA1-F464-E747-ABD3-81E0BC2185AA}" type="presParOf" srcId="{FD374E0F-A731-E545-A825-4842E5A95AEB}" destId="{D1F29AB9-6ED6-0E41-99D1-31CD43E0D1B8}" srcOrd="1" destOrd="0" presId="urn:microsoft.com/office/officeart/2008/layout/LinedList"/>
    <dgm:cxn modelId="{BF4B68ED-1354-2647-BB19-397112208B57}" type="presParOf" srcId="{0AF05E83-FD73-6346-A85A-D74A4C33ED5B}" destId="{571295AB-0FA6-9E43-BBD7-F84140E5859E}" srcOrd="2" destOrd="0" presId="urn:microsoft.com/office/officeart/2008/layout/LinedList"/>
    <dgm:cxn modelId="{1148AAD6-D251-D246-8182-918DFFB2BC80}" type="presParOf" srcId="{0AF05E83-FD73-6346-A85A-D74A4C33ED5B}" destId="{C78B4B60-4ABA-9245-86DA-13A88811C796}" srcOrd="3" destOrd="0" presId="urn:microsoft.com/office/officeart/2008/layout/LinedList"/>
    <dgm:cxn modelId="{871D9284-E65E-B648-B6DC-27B477AAEF10}" type="presParOf" srcId="{C78B4B60-4ABA-9245-86DA-13A88811C796}" destId="{86A120A5-DA5B-B649-9CBA-BCBBA1BE8F84}" srcOrd="0" destOrd="0" presId="urn:microsoft.com/office/officeart/2008/layout/LinedList"/>
    <dgm:cxn modelId="{933C4CAA-2B98-2E40-A138-FC3F66C4EE66}" type="presParOf" srcId="{C78B4B60-4ABA-9245-86DA-13A88811C796}" destId="{67615D8B-2222-4948-A015-D42CDA63BBDE}" srcOrd="1" destOrd="0" presId="urn:microsoft.com/office/officeart/2008/layout/LinedList"/>
    <dgm:cxn modelId="{01786757-EB14-0A48-9887-1DF7BE90EA61}" type="presParOf" srcId="{0AF05E83-FD73-6346-A85A-D74A4C33ED5B}" destId="{F2F9CE96-DD3C-8C48-9CDA-54574CB5DA2F}" srcOrd="4" destOrd="0" presId="urn:microsoft.com/office/officeart/2008/layout/LinedList"/>
    <dgm:cxn modelId="{68E8E7E0-925B-4047-A6AC-FCB6C69914FC}" type="presParOf" srcId="{0AF05E83-FD73-6346-A85A-D74A4C33ED5B}" destId="{5938A507-A5D7-194F-B1E6-5B98A59FE3F3}" srcOrd="5" destOrd="0" presId="urn:microsoft.com/office/officeart/2008/layout/LinedList"/>
    <dgm:cxn modelId="{933DF74F-99FC-0346-8196-B9E14AA5285F}" type="presParOf" srcId="{5938A507-A5D7-194F-B1E6-5B98A59FE3F3}" destId="{C7A0FDBE-AA87-3A41-9786-E528B2FD3825}" srcOrd="0" destOrd="0" presId="urn:microsoft.com/office/officeart/2008/layout/LinedList"/>
    <dgm:cxn modelId="{5EEAE66B-EF12-0640-8BCF-4EAB0BA61D25}" type="presParOf" srcId="{5938A507-A5D7-194F-B1E6-5B98A59FE3F3}" destId="{C25F5B26-8BD4-2448-8596-0E283F4F10FB}" srcOrd="1" destOrd="0" presId="urn:microsoft.com/office/officeart/2008/layout/LinedList"/>
    <dgm:cxn modelId="{9A157078-C882-784A-BE66-0A4007AF80FA}" type="presParOf" srcId="{0AF05E83-FD73-6346-A85A-D74A4C33ED5B}" destId="{0C13F3EB-FE29-B844-AC42-00B069498FFF}" srcOrd="6" destOrd="0" presId="urn:microsoft.com/office/officeart/2008/layout/LinedList"/>
    <dgm:cxn modelId="{E57DFD75-2E23-504C-AF46-F9E371CD972A}" type="presParOf" srcId="{0AF05E83-FD73-6346-A85A-D74A4C33ED5B}" destId="{9E807B16-54C3-DF48-8DC2-166ED6CC7A8B}" srcOrd="7" destOrd="0" presId="urn:microsoft.com/office/officeart/2008/layout/LinedList"/>
    <dgm:cxn modelId="{1309EFB7-B5B5-014F-BB8A-97405317087D}" type="presParOf" srcId="{9E807B16-54C3-DF48-8DC2-166ED6CC7A8B}" destId="{286249E6-5E7C-0747-A66A-6A3C6E3D0D0D}" srcOrd="0" destOrd="0" presId="urn:microsoft.com/office/officeart/2008/layout/LinedList"/>
    <dgm:cxn modelId="{3B614378-AF45-9D45-A306-FB84A867EEFA}" type="presParOf" srcId="{9E807B16-54C3-DF48-8DC2-166ED6CC7A8B}" destId="{684297B4-5DFF-214E-AE34-8B8DEA984664}" srcOrd="1" destOrd="0" presId="urn:microsoft.com/office/officeart/2008/layout/LinedList"/>
    <dgm:cxn modelId="{7ED2C26B-1F78-AA4F-82BE-5D33B7F41980}" type="presParOf" srcId="{0AF05E83-FD73-6346-A85A-D74A4C33ED5B}" destId="{B122F48C-B0A1-C04D-AA47-AF1CBE743DA9}" srcOrd="8" destOrd="0" presId="urn:microsoft.com/office/officeart/2008/layout/LinedList"/>
    <dgm:cxn modelId="{16487D8C-B50D-4345-850E-8AFB385C6FCB}" type="presParOf" srcId="{0AF05E83-FD73-6346-A85A-D74A4C33ED5B}" destId="{725BC7A1-CC9D-374A-ADC5-8787EC145ED1}" srcOrd="9" destOrd="0" presId="urn:microsoft.com/office/officeart/2008/layout/LinedList"/>
    <dgm:cxn modelId="{79885E53-3F7C-834A-96EF-B9C4E4BD8915}" type="presParOf" srcId="{725BC7A1-CC9D-374A-ADC5-8787EC145ED1}" destId="{36BE1C49-78A0-C849-896E-EE368C9D3B56}" srcOrd="0" destOrd="0" presId="urn:microsoft.com/office/officeart/2008/layout/LinedList"/>
    <dgm:cxn modelId="{DD2906FA-99E6-984B-84CE-6D20C6764CE2}" type="presParOf" srcId="{725BC7A1-CC9D-374A-ADC5-8787EC145ED1}" destId="{F0BE690D-B15E-D14E-AF43-4F643FB50A4F}" srcOrd="1" destOrd="0" presId="urn:microsoft.com/office/officeart/2008/layout/LinedList"/>
    <dgm:cxn modelId="{EF0F50F1-4B2E-1E42-B28A-9E14567C9630}" type="presParOf" srcId="{0AF05E83-FD73-6346-A85A-D74A4C33ED5B}" destId="{6080DB57-3480-814D-8258-BE2B24562AFD}" srcOrd="10" destOrd="0" presId="urn:microsoft.com/office/officeart/2008/layout/LinedList"/>
    <dgm:cxn modelId="{04AE192D-AD65-4E4C-AEFB-A3AC1A530435}" type="presParOf" srcId="{0AF05E83-FD73-6346-A85A-D74A4C33ED5B}" destId="{8EB4D29A-6C84-5647-BDF9-AB711F65C9FD}" srcOrd="11" destOrd="0" presId="urn:microsoft.com/office/officeart/2008/layout/LinedList"/>
    <dgm:cxn modelId="{40C3A3B0-45AC-4140-A354-A78CCA7AF115}" type="presParOf" srcId="{8EB4D29A-6C84-5647-BDF9-AB711F65C9FD}" destId="{E22E3499-4178-BB43-9258-A8D67F6848D6}" srcOrd="0" destOrd="0" presId="urn:microsoft.com/office/officeart/2008/layout/LinedList"/>
    <dgm:cxn modelId="{E33D146F-7813-AA40-A602-AE09CA41B48F}" type="presParOf" srcId="{8EB4D29A-6C84-5647-BDF9-AB711F65C9FD}" destId="{FFE5008E-41D8-CF4E-BE09-1313C0FB6FD3}"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2368670-1FA6-44AD-A30F-FE603FC184C3}" type="doc">
      <dgm:prSet loTypeId="urn:microsoft.com/office/officeart/2005/8/layout/default" loCatId="list" qsTypeId="urn:microsoft.com/office/officeart/2005/8/quickstyle/simple2" qsCatId="simple" csTypeId="urn:microsoft.com/office/officeart/2005/8/colors/accent1_4" csCatId="accent1"/>
      <dgm:spPr/>
      <dgm:t>
        <a:bodyPr/>
        <a:lstStyle/>
        <a:p>
          <a:endParaRPr lang="en-US"/>
        </a:p>
      </dgm:t>
    </dgm:pt>
    <dgm:pt modelId="{99A5697A-9359-4CDD-B09C-075C479DC930}">
      <dgm:prSet/>
      <dgm:spPr/>
      <dgm:t>
        <a:bodyPr/>
        <a:lstStyle/>
        <a:p>
          <a:r>
            <a:rPr lang="en-GB"/>
            <a:t>2011 Norway Attacks.</a:t>
          </a:r>
          <a:endParaRPr lang="en-US"/>
        </a:p>
      </dgm:t>
    </dgm:pt>
    <dgm:pt modelId="{6FE4FD46-79AB-4A32-A806-95C81E31B295}" type="parTrans" cxnId="{9C956381-ADBF-442D-AD10-116D7DDAA511}">
      <dgm:prSet/>
      <dgm:spPr/>
      <dgm:t>
        <a:bodyPr/>
        <a:lstStyle/>
        <a:p>
          <a:endParaRPr lang="en-US"/>
        </a:p>
      </dgm:t>
    </dgm:pt>
    <dgm:pt modelId="{B8D05428-C63C-4FE9-B73D-37784C5AF443}" type="sibTrans" cxnId="{9C956381-ADBF-442D-AD10-116D7DDAA511}">
      <dgm:prSet/>
      <dgm:spPr/>
      <dgm:t>
        <a:bodyPr/>
        <a:lstStyle/>
        <a:p>
          <a:endParaRPr lang="en-US"/>
        </a:p>
      </dgm:t>
    </dgm:pt>
    <dgm:pt modelId="{D4E8A2E8-4017-4D86-9709-44075B69F0F5}">
      <dgm:prSet/>
      <dgm:spPr/>
      <dgm:t>
        <a:bodyPr/>
        <a:lstStyle/>
        <a:p>
          <a:r>
            <a:rPr lang="en-GB"/>
            <a:t>2013 – Murder of Mohammed Saleem.</a:t>
          </a:r>
          <a:endParaRPr lang="en-US"/>
        </a:p>
      </dgm:t>
    </dgm:pt>
    <dgm:pt modelId="{078E8960-E61F-4BEE-BFB8-B784B217CC42}" type="parTrans" cxnId="{A8381C04-2DA5-4DFF-AF2E-BDECD66A7FF7}">
      <dgm:prSet/>
      <dgm:spPr/>
      <dgm:t>
        <a:bodyPr/>
        <a:lstStyle/>
        <a:p>
          <a:endParaRPr lang="en-US"/>
        </a:p>
      </dgm:t>
    </dgm:pt>
    <dgm:pt modelId="{6803CA3B-9832-4940-A754-555C875DB1E0}" type="sibTrans" cxnId="{A8381C04-2DA5-4DFF-AF2E-BDECD66A7FF7}">
      <dgm:prSet/>
      <dgm:spPr/>
      <dgm:t>
        <a:bodyPr/>
        <a:lstStyle/>
        <a:p>
          <a:endParaRPr lang="en-US"/>
        </a:p>
      </dgm:t>
    </dgm:pt>
    <dgm:pt modelId="{CFEBA5A9-6684-4050-A6E5-D2AEEFA13B4E}">
      <dgm:prSet/>
      <dgm:spPr/>
      <dgm:t>
        <a:bodyPr/>
        <a:lstStyle/>
        <a:p>
          <a:r>
            <a:rPr lang="en-GB"/>
            <a:t>2016 – Murder of Jo Cox.</a:t>
          </a:r>
          <a:endParaRPr lang="en-US"/>
        </a:p>
      </dgm:t>
    </dgm:pt>
    <dgm:pt modelId="{456D1C8E-7DC0-4CC8-982E-3706CD8F7CBF}" type="parTrans" cxnId="{F4CDA9B2-2DDB-4C0F-A09E-9D393FFBC410}">
      <dgm:prSet/>
      <dgm:spPr/>
      <dgm:t>
        <a:bodyPr/>
        <a:lstStyle/>
        <a:p>
          <a:endParaRPr lang="en-US"/>
        </a:p>
      </dgm:t>
    </dgm:pt>
    <dgm:pt modelId="{7D1369CA-6597-49A3-B9D8-55D2DF1E3B78}" type="sibTrans" cxnId="{F4CDA9B2-2DDB-4C0F-A09E-9D393FFBC410}">
      <dgm:prSet/>
      <dgm:spPr/>
      <dgm:t>
        <a:bodyPr/>
        <a:lstStyle/>
        <a:p>
          <a:endParaRPr lang="en-US"/>
        </a:p>
      </dgm:t>
    </dgm:pt>
    <dgm:pt modelId="{C5FFD42C-D8DD-4928-8B11-E4E4BBCF8CAA}">
      <dgm:prSet/>
      <dgm:spPr/>
      <dgm:t>
        <a:bodyPr/>
        <a:lstStyle/>
        <a:p>
          <a:r>
            <a:rPr lang="en-GB"/>
            <a:t>2016 – Munich Shooting.</a:t>
          </a:r>
          <a:endParaRPr lang="en-US"/>
        </a:p>
      </dgm:t>
    </dgm:pt>
    <dgm:pt modelId="{53E9E0AC-0C43-4A95-BFFB-FE367E976E52}" type="parTrans" cxnId="{720E70E8-D6AE-49B1-9F00-CCD672581FA3}">
      <dgm:prSet/>
      <dgm:spPr/>
      <dgm:t>
        <a:bodyPr/>
        <a:lstStyle/>
        <a:p>
          <a:endParaRPr lang="en-US"/>
        </a:p>
      </dgm:t>
    </dgm:pt>
    <dgm:pt modelId="{CFB834AA-B5BA-49D9-B233-B971CA06BE5A}" type="sibTrans" cxnId="{720E70E8-D6AE-49B1-9F00-CCD672581FA3}">
      <dgm:prSet/>
      <dgm:spPr/>
      <dgm:t>
        <a:bodyPr/>
        <a:lstStyle/>
        <a:p>
          <a:endParaRPr lang="en-US"/>
        </a:p>
      </dgm:t>
    </dgm:pt>
    <dgm:pt modelId="{5F861F8A-B997-4547-8E77-B030AA05FF31}">
      <dgm:prSet/>
      <dgm:spPr/>
      <dgm:t>
        <a:bodyPr/>
        <a:lstStyle/>
        <a:p>
          <a:r>
            <a:rPr lang="en-GB"/>
            <a:t>2017 – Quebec City Mosque Shooting.</a:t>
          </a:r>
          <a:endParaRPr lang="en-US"/>
        </a:p>
      </dgm:t>
    </dgm:pt>
    <dgm:pt modelId="{8EF946AC-20B8-4878-BFB4-72BD5D76D216}" type="parTrans" cxnId="{599FECA9-CB9E-41B4-BC2C-C5A41793EE03}">
      <dgm:prSet/>
      <dgm:spPr/>
      <dgm:t>
        <a:bodyPr/>
        <a:lstStyle/>
        <a:p>
          <a:endParaRPr lang="en-US"/>
        </a:p>
      </dgm:t>
    </dgm:pt>
    <dgm:pt modelId="{DD327E42-F52A-4E3E-8474-6C35AEB46997}" type="sibTrans" cxnId="{599FECA9-CB9E-41B4-BC2C-C5A41793EE03}">
      <dgm:prSet/>
      <dgm:spPr/>
      <dgm:t>
        <a:bodyPr/>
        <a:lstStyle/>
        <a:p>
          <a:endParaRPr lang="en-US"/>
        </a:p>
      </dgm:t>
    </dgm:pt>
    <dgm:pt modelId="{9AF9FCD1-BF45-4C20-9AC9-178B02F455B6}">
      <dgm:prSet/>
      <dgm:spPr/>
      <dgm:t>
        <a:bodyPr/>
        <a:lstStyle/>
        <a:p>
          <a:r>
            <a:rPr lang="en-GB"/>
            <a:t>2017 – Finsbury Park Attack.</a:t>
          </a:r>
          <a:endParaRPr lang="en-US"/>
        </a:p>
      </dgm:t>
    </dgm:pt>
    <dgm:pt modelId="{44B13AF7-3002-4B83-B637-339693775336}" type="parTrans" cxnId="{68B89DC1-92E2-4348-B786-6940318ABBD5}">
      <dgm:prSet/>
      <dgm:spPr/>
      <dgm:t>
        <a:bodyPr/>
        <a:lstStyle/>
        <a:p>
          <a:endParaRPr lang="en-US"/>
        </a:p>
      </dgm:t>
    </dgm:pt>
    <dgm:pt modelId="{B41B9A4C-2EC9-4966-BD9C-93DC1FE96215}" type="sibTrans" cxnId="{68B89DC1-92E2-4348-B786-6940318ABBD5}">
      <dgm:prSet/>
      <dgm:spPr/>
      <dgm:t>
        <a:bodyPr/>
        <a:lstStyle/>
        <a:p>
          <a:endParaRPr lang="en-US"/>
        </a:p>
      </dgm:t>
    </dgm:pt>
    <dgm:pt modelId="{E2BE78FA-7FEE-4ECF-AC22-9671C51F0F86}">
      <dgm:prSet/>
      <dgm:spPr/>
      <dgm:t>
        <a:bodyPr/>
        <a:lstStyle/>
        <a:p>
          <a:r>
            <a:rPr lang="en-GB"/>
            <a:t>2017 – Charlottesville Car Attack.</a:t>
          </a:r>
          <a:endParaRPr lang="en-US"/>
        </a:p>
      </dgm:t>
    </dgm:pt>
    <dgm:pt modelId="{2AC45F1B-51AF-401E-9FCA-E24798ABF6B1}" type="parTrans" cxnId="{689CF740-25C1-4E8F-AF5A-C9E80024B038}">
      <dgm:prSet/>
      <dgm:spPr/>
      <dgm:t>
        <a:bodyPr/>
        <a:lstStyle/>
        <a:p>
          <a:endParaRPr lang="en-US"/>
        </a:p>
      </dgm:t>
    </dgm:pt>
    <dgm:pt modelId="{1EA75ACE-C798-4CB1-8270-EA9B1156D465}" type="sibTrans" cxnId="{689CF740-25C1-4E8F-AF5A-C9E80024B038}">
      <dgm:prSet/>
      <dgm:spPr/>
      <dgm:t>
        <a:bodyPr/>
        <a:lstStyle/>
        <a:p>
          <a:endParaRPr lang="en-US"/>
        </a:p>
      </dgm:t>
    </dgm:pt>
    <dgm:pt modelId="{0BE1E755-EF35-4CE5-A4A1-E29F4D806F9E}">
      <dgm:prSet/>
      <dgm:spPr/>
      <dgm:t>
        <a:bodyPr/>
        <a:lstStyle/>
        <a:p>
          <a:r>
            <a:rPr lang="en-GB"/>
            <a:t>2019 – Christchurch Mosque Shootings.</a:t>
          </a:r>
          <a:endParaRPr lang="en-US"/>
        </a:p>
      </dgm:t>
    </dgm:pt>
    <dgm:pt modelId="{E6CDD399-097C-49A5-B5CC-25F216CF49BC}" type="parTrans" cxnId="{F2AC1A9A-3968-4A85-A8C4-D67CAD780C05}">
      <dgm:prSet/>
      <dgm:spPr/>
      <dgm:t>
        <a:bodyPr/>
        <a:lstStyle/>
        <a:p>
          <a:endParaRPr lang="en-US"/>
        </a:p>
      </dgm:t>
    </dgm:pt>
    <dgm:pt modelId="{42445A64-1E34-404E-A88E-CC4540F85802}" type="sibTrans" cxnId="{F2AC1A9A-3968-4A85-A8C4-D67CAD780C05}">
      <dgm:prSet/>
      <dgm:spPr/>
      <dgm:t>
        <a:bodyPr/>
        <a:lstStyle/>
        <a:p>
          <a:endParaRPr lang="en-US"/>
        </a:p>
      </dgm:t>
    </dgm:pt>
    <dgm:pt modelId="{1F33F4BB-DA6E-45DF-B407-313B0C92EF35}">
      <dgm:prSet/>
      <dgm:spPr/>
      <dgm:t>
        <a:bodyPr/>
        <a:lstStyle/>
        <a:p>
          <a:r>
            <a:rPr lang="en-GB"/>
            <a:t>2019 El Paso Shooting.</a:t>
          </a:r>
          <a:endParaRPr lang="en-US"/>
        </a:p>
      </dgm:t>
    </dgm:pt>
    <dgm:pt modelId="{FB27A8FB-FBF1-46A9-8AC6-72BB687BD8E7}" type="parTrans" cxnId="{63229113-9B56-46E3-9A7C-1A7E0BF25464}">
      <dgm:prSet/>
      <dgm:spPr/>
      <dgm:t>
        <a:bodyPr/>
        <a:lstStyle/>
        <a:p>
          <a:endParaRPr lang="en-US"/>
        </a:p>
      </dgm:t>
    </dgm:pt>
    <dgm:pt modelId="{464B8ED2-DEB6-49D2-ACD7-3F63FC087049}" type="sibTrans" cxnId="{63229113-9B56-46E3-9A7C-1A7E0BF25464}">
      <dgm:prSet/>
      <dgm:spPr/>
      <dgm:t>
        <a:bodyPr/>
        <a:lstStyle/>
        <a:p>
          <a:endParaRPr lang="en-US"/>
        </a:p>
      </dgm:t>
    </dgm:pt>
    <dgm:pt modelId="{FADFBFD1-4913-442B-8CF9-B0B0870D748B}">
      <dgm:prSet/>
      <dgm:spPr/>
      <dgm:t>
        <a:bodyPr/>
        <a:lstStyle/>
        <a:p>
          <a:r>
            <a:rPr lang="en-GB"/>
            <a:t>2020 Hanau Shootings.</a:t>
          </a:r>
          <a:endParaRPr lang="en-US"/>
        </a:p>
      </dgm:t>
    </dgm:pt>
    <dgm:pt modelId="{76C54EFB-CC0E-490F-85B2-68012C08A089}" type="parTrans" cxnId="{E53F56BA-2579-44A6-8DB8-F06E8957C240}">
      <dgm:prSet/>
      <dgm:spPr/>
      <dgm:t>
        <a:bodyPr/>
        <a:lstStyle/>
        <a:p>
          <a:endParaRPr lang="en-US"/>
        </a:p>
      </dgm:t>
    </dgm:pt>
    <dgm:pt modelId="{612459D2-5DD4-4797-8445-CB17FC34C8A5}" type="sibTrans" cxnId="{E53F56BA-2579-44A6-8DB8-F06E8957C240}">
      <dgm:prSet/>
      <dgm:spPr/>
      <dgm:t>
        <a:bodyPr/>
        <a:lstStyle/>
        <a:p>
          <a:endParaRPr lang="en-US"/>
        </a:p>
      </dgm:t>
    </dgm:pt>
    <dgm:pt modelId="{A0233601-9AA1-4CB7-AA04-4BA76A0E78DA}">
      <dgm:prSet/>
      <dgm:spPr/>
      <dgm:t>
        <a:bodyPr/>
        <a:lstStyle/>
        <a:p>
          <a:r>
            <a:rPr lang="en-GB"/>
            <a:t>2021 – Ontario Truck Attack</a:t>
          </a:r>
          <a:endParaRPr lang="en-US"/>
        </a:p>
      </dgm:t>
    </dgm:pt>
    <dgm:pt modelId="{C6C47D21-1701-4B11-8D22-736AE43E6170}" type="parTrans" cxnId="{FFFC915B-40CB-42A7-960D-51E2A752669A}">
      <dgm:prSet/>
      <dgm:spPr/>
      <dgm:t>
        <a:bodyPr/>
        <a:lstStyle/>
        <a:p>
          <a:endParaRPr lang="en-US"/>
        </a:p>
      </dgm:t>
    </dgm:pt>
    <dgm:pt modelId="{37BFB80B-A071-4874-A669-1F584193521F}" type="sibTrans" cxnId="{FFFC915B-40CB-42A7-960D-51E2A752669A}">
      <dgm:prSet/>
      <dgm:spPr/>
      <dgm:t>
        <a:bodyPr/>
        <a:lstStyle/>
        <a:p>
          <a:endParaRPr lang="en-US"/>
        </a:p>
      </dgm:t>
    </dgm:pt>
    <dgm:pt modelId="{297A58ED-C380-B04F-9ACC-16AA69E3B848}" type="pres">
      <dgm:prSet presAssocID="{62368670-1FA6-44AD-A30F-FE603FC184C3}" presName="diagram" presStyleCnt="0">
        <dgm:presLayoutVars>
          <dgm:dir/>
          <dgm:resizeHandles val="exact"/>
        </dgm:presLayoutVars>
      </dgm:prSet>
      <dgm:spPr/>
    </dgm:pt>
    <dgm:pt modelId="{9F367DE0-66D9-B147-844B-01D184595982}" type="pres">
      <dgm:prSet presAssocID="{99A5697A-9359-4CDD-B09C-075C479DC930}" presName="node" presStyleLbl="node1" presStyleIdx="0" presStyleCnt="11">
        <dgm:presLayoutVars>
          <dgm:bulletEnabled val="1"/>
        </dgm:presLayoutVars>
      </dgm:prSet>
      <dgm:spPr/>
    </dgm:pt>
    <dgm:pt modelId="{F5F1F351-0F75-CB49-B1B2-E6E82617D2A8}" type="pres">
      <dgm:prSet presAssocID="{B8D05428-C63C-4FE9-B73D-37784C5AF443}" presName="sibTrans" presStyleCnt="0"/>
      <dgm:spPr/>
    </dgm:pt>
    <dgm:pt modelId="{8DF75F16-D821-A24D-ADCE-7FC144F60B38}" type="pres">
      <dgm:prSet presAssocID="{D4E8A2E8-4017-4D86-9709-44075B69F0F5}" presName="node" presStyleLbl="node1" presStyleIdx="1" presStyleCnt="11">
        <dgm:presLayoutVars>
          <dgm:bulletEnabled val="1"/>
        </dgm:presLayoutVars>
      </dgm:prSet>
      <dgm:spPr/>
    </dgm:pt>
    <dgm:pt modelId="{FCB2A350-94AC-074A-937F-EB80545321F8}" type="pres">
      <dgm:prSet presAssocID="{6803CA3B-9832-4940-A754-555C875DB1E0}" presName="sibTrans" presStyleCnt="0"/>
      <dgm:spPr/>
    </dgm:pt>
    <dgm:pt modelId="{3FA1FB1D-FB51-D44B-942F-82B071925BE1}" type="pres">
      <dgm:prSet presAssocID="{CFEBA5A9-6684-4050-A6E5-D2AEEFA13B4E}" presName="node" presStyleLbl="node1" presStyleIdx="2" presStyleCnt="11">
        <dgm:presLayoutVars>
          <dgm:bulletEnabled val="1"/>
        </dgm:presLayoutVars>
      </dgm:prSet>
      <dgm:spPr/>
    </dgm:pt>
    <dgm:pt modelId="{6E564130-B44E-EF41-A78E-42FB8385F6A9}" type="pres">
      <dgm:prSet presAssocID="{7D1369CA-6597-49A3-B9D8-55D2DF1E3B78}" presName="sibTrans" presStyleCnt="0"/>
      <dgm:spPr/>
    </dgm:pt>
    <dgm:pt modelId="{0299D270-DAE5-6F42-930D-854840E9B68C}" type="pres">
      <dgm:prSet presAssocID="{C5FFD42C-D8DD-4928-8B11-E4E4BBCF8CAA}" presName="node" presStyleLbl="node1" presStyleIdx="3" presStyleCnt="11">
        <dgm:presLayoutVars>
          <dgm:bulletEnabled val="1"/>
        </dgm:presLayoutVars>
      </dgm:prSet>
      <dgm:spPr/>
    </dgm:pt>
    <dgm:pt modelId="{4CBE20B1-E07A-544D-AB8D-8AA24087E8DA}" type="pres">
      <dgm:prSet presAssocID="{CFB834AA-B5BA-49D9-B233-B971CA06BE5A}" presName="sibTrans" presStyleCnt="0"/>
      <dgm:spPr/>
    </dgm:pt>
    <dgm:pt modelId="{5F00000F-D578-074C-8725-46106D5C7F67}" type="pres">
      <dgm:prSet presAssocID="{5F861F8A-B997-4547-8E77-B030AA05FF31}" presName="node" presStyleLbl="node1" presStyleIdx="4" presStyleCnt="11">
        <dgm:presLayoutVars>
          <dgm:bulletEnabled val="1"/>
        </dgm:presLayoutVars>
      </dgm:prSet>
      <dgm:spPr/>
    </dgm:pt>
    <dgm:pt modelId="{0E52768C-97CE-CA40-AB02-29FB3129BCAA}" type="pres">
      <dgm:prSet presAssocID="{DD327E42-F52A-4E3E-8474-6C35AEB46997}" presName="sibTrans" presStyleCnt="0"/>
      <dgm:spPr/>
    </dgm:pt>
    <dgm:pt modelId="{60A5A12A-19ED-184D-93FD-460015C6A609}" type="pres">
      <dgm:prSet presAssocID="{9AF9FCD1-BF45-4C20-9AC9-178B02F455B6}" presName="node" presStyleLbl="node1" presStyleIdx="5" presStyleCnt="11">
        <dgm:presLayoutVars>
          <dgm:bulletEnabled val="1"/>
        </dgm:presLayoutVars>
      </dgm:prSet>
      <dgm:spPr/>
    </dgm:pt>
    <dgm:pt modelId="{EE04EFCE-A3B9-DB4E-B034-7E33126B796F}" type="pres">
      <dgm:prSet presAssocID="{B41B9A4C-2EC9-4966-BD9C-93DC1FE96215}" presName="sibTrans" presStyleCnt="0"/>
      <dgm:spPr/>
    </dgm:pt>
    <dgm:pt modelId="{78A2278C-7A19-574F-9442-3F4D1D6FF741}" type="pres">
      <dgm:prSet presAssocID="{E2BE78FA-7FEE-4ECF-AC22-9671C51F0F86}" presName="node" presStyleLbl="node1" presStyleIdx="6" presStyleCnt="11">
        <dgm:presLayoutVars>
          <dgm:bulletEnabled val="1"/>
        </dgm:presLayoutVars>
      </dgm:prSet>
      <dgm:spPr/>
    </dgm:pt>
    <dgm:pt modelId="{639A4708-E34C-BD48-BA46-A6D1451894B6}" type="pres">
      <dgm:prSet presAssocID="{1EA75ACE-C798-4CB1-8270-EA9B1156D465}" presName="sibTrans" presStyleCnt="0"/>
      <dgm:spPr/>
    </dgm:pt>
    <dgm:pt modelId="{215F63FF-2B54-0C41-ABCF-D61948A7D197}" type="pres">
      <dgm:prSet presAssocID="{0BE1E755-EF35-4CE5-A4A1-E29F4D806F9E}" presName="node" presStyleLbl="node1" presStyleIdx="7" presStyleCnt="11">
        <dgm:presLayoutVars>
          <dgm:bulletEnabled val="1"/>
        </dgm:presLayoutVars>
      </dgm:prSet>
      <dgm:spPr/>
    </dgm:pt>
    <dgm:pt modelId="{F6C4FF74-4091-294B-A2D9-648330203F5C}" type="pres">
      <dgm:prSet presAssocID="{42445A64-1E34-404E-A88E-CC4540F85802}" presName="sibTrans" presStyleCnt="0"/>
      <dgm:spPr/>
    </dgm:pt>
    <dgm:pt modelId="{18B36167-6F1C-BE49-8801-E3088842C45B}" type="pres">
      <dgm:prSet presAssocID="{1F33F4BB-DA6E-45DF-B407-313B0C92EF35}" presName="node" presStyleLbl="node1" presStyleIdx="8" presStyleCnt="11">
        <dgm:presLayoutVars>
          <dgm:bulletEnabled val="1"/>
        </dgm:presLayoutVars>
      </dgm:prSet>
      <dgm:spPr/>
    </dgm:pt>
    <dgm:pt modelId="{C5E7253C-4E63-A44C-91F1-D6DF9CA71D0B}" type="pres">
      <dgm:prSet presAssocID="{464B8ED2-DEB6-49D2-ACD7-3F63FC087049}" presName="sibTrans" presStyleCnt="0"/>
      <dgm:spPr/>
    </dgm:pt>
    <dgm:pt modelId="{3582B9E7-9197-3C47-AC19-A0FEF63558EE}" type="pres">
      <dgm:prSet presAssocID="{FADFBFD1-4913-442B-8CF9-B0B0870D748B}" presName="node" presStyleLbl="node1" presStyleIdx="9" presStyleCnt="11">
        <dgm:presLayoutVars>
          <dgm:bulletEnabled val="1"/>
        </dgm:presLayoutVars>
      </dgm:prSet>
      <dgm:spPr/>
    </dgm:pt>
    <dgm:pt modelId="{D747FCF9-E9AF-AF42-A9FB-D7F17026B8E2}" type="pres">
      <dgm:prSet presAssocID="{612459D2-5DD4-4797-8445-CB17FC34C8A5}" presName="sibTrans" presStyleCnt="0"/>
      <dgm:spPr/>
    </dgm:pt>
    <dgm:pt modelId="{F7B673FE-DAA5-854F-A56C-D410D3F65A6A}" type="pres">
      <dgm:prSet presAssocID="{A0233601-9AA1-4CB7-AA04-4BA76A0E78DA}" presName="node" presStyleLbl="node1" presStyleIdx="10" presStyleCnt="11">
        <dgm:presLayoutVars>
          <dgm:bulletEnabled val="1"/>
        </dgm:presLayoutVars>
      </dgm:prSet>
      <dgm:spPr/>
    </dgm:pt>
  </dgm:ptLst>
  <dgm:cxnLst>
    <dgm:cxn modelId="{A8381C04-2DA5-4DFF-AF2E-BDECD66A7FF7}" srcId="{62368670-1FA6-44AD-A30F-FE603FC184C3}" destId="{D4E8A2E8-4017-4D86-9709-44075B69F0F5}" srcOrd="1" destOrd="0" parTransId="{078E8960-E61F-4BEE-BFB8-B784B217CC42}" sibTransId="{6803CA3B-9832-4940-A754-555C875DB1E0}"/>
    <dgm:cxn modelId="{9E63260E-1C52-5140-8B98-8021121F3DDF}" type="presOf" srcId="{0BE1E755-EF35-4CE5-A4A1-E29F4D806F9E}" destId="{215F63FF-2B54-0C41-ABCF-D61948A7D197}" srcOrd="0" destOrd="0" presId="urn:microsoft.com/office/officeart/2005/8/layout/default"/>
    <dgm:cxn modelId="{63229113-9B56-46E3-9A7C-1A7E0BF25464}" srcId="{62368670-1FA6-44AD-A30F-FE603FC184C3}" destId="{1F33F4BB-DA6E-45DF-B407-313B0C92EF35}" srcOrd="8" destOrd="0" parTransId="{FB27A8FB-FBF1-46A9-8AC6-72BB687BD8E7}" sibTransId="{464B8ED2-DEB6-49D2-ACD7-3F63FC087049}"/>
    <dgm:cxn modelId="{689CF740-25C1-4E8F-AF5A-C9E80024B038}" srcId="{62368670-1FA6-44AD-A30F-FE603FC184C3}" destId="{E2BE78FA-7FEE-4ECF-AC22-9671C51F0F86}" srcOrd="6" destOrd="0" parTransId="{2AC45F1B-51AF-401E-9FCA-E24798ABF6B1}" sibTransId="{1EA75ACE-C798-4CB1-8270-EA9B1156D465}"/>
    <dgm:cxn modelId="{FFFC915B-40CB-42A7-960D-51E2A752669A}" srcId="{62368670-1FA6-44AD-A30F-FE603FC184C3}" destId="{A0233601-9AA1-4CB7-AA04-4BA76A0E78DA}" srcOrd="10" destOrd="0" parTransId="{C6C47D21-1701-4B11-8D22-736AE43E6170}" sibTransId="{37BFB80B-A071-4874-A669-1F584193521F}"/>
    <dgm:cxn modelId="{296DF163-A131-D040-8087-53236D4DE4C7}" type="presOf" srcId="{C5FFD42C-D8DD-4928-8B11-E4E4BBCF8CAA}" destId="{0299D270-DAE5-6F42-930D-854840E9B68C}" srcOrd="0" destOrd="0" presId="urn:microsoft.com/office/officeart/2005/8/layout/default"/>
    <dgm:cxn modelId="{28039164-C725-9E4D-9305-28352E7E20E2}" type="presOf" srcId="{1F33F4BB-DA6E-45DF-B407-313B0C92EF35}" destId="{18B36167-6F1C-BE49-8801-E3088842C45B}" srcOrd="0" destOrd="0" presId="urn:microsoft.com/office/officeart/2005/8/layout/default"/>
    <dgm:cxn modelId="{66E5D367-57CF-7D41-B9A9-CEFECB59FFE9}" type="presOf" srcId="{D4E8A2E8-4017-4D86-9709-44075B69F0F5}" destId="{8DF75F16-D821-A24D-ADCE-7FC144F60B38}" srcOrd="0" destOrd="0" presId="urn:microsoft.com/office/officeart/2005/8/layout/default"/>
    <dgm:cxn modelId="{4612F068-28C1-5649-A13A-382E3A02D96D}" type="presOf" srcId="{5F861F8A-B997-4547-8E77-B030AA05FF31}" destId="{5F00000F-D578-074C-8725-46106D5C7F67}" srcOrd="0" destOrd="0" presId="urn:microsoft.com/office/officeart/2005/8/layout/default"/>
    <dgm:cxn modelId="{9C956381-ADBF-442D-AD10-116D7DDAA511}" srcId="{62368670-1FA6-44AD-A30F-FE603FC184C3}" destId="{99A5697A-9359-4CDD-B09C-075C479DC930}" srcOrd="0" destOrd="0" parTransId="{6FE4FD46-79AB-4A32-A806-95C81E31B295}" sibTransId="{B8D05428-C63C-4FE9-B73D-37784C5AF443}"/>
    <dgm:cxn modelId="{F2AC1A9A-3968-4A85-A8C4-D67CAD780C05}" srcId="{62368670-1FA6-44AD-A30F-FE603FC184C3}" destId="{0BE1E755-EF35-4CE5-A4A1-E29F4D806F9E}" srcOrd="7" destOrd="0" parTransId="{E6CDD399-097C-49A5-B5CC-25F216CF49BC}" sibTransId="{42445A64-1E34-404E-A88E-CC4540F85802}"/>
    <dgm:cxn modelId="{599FECA9-CB9E-41B4-BC2C-C5A41793EE03}" srcId="{62368670-1FA6-44AD-A30F-FE603FC184C3}" destId="{5F861F8A-B997-4547-8E77-B030AA05FF31}" srcOrd="4" destOrd="0" parTransId="{8EF946AC-20B8-4878-BFB4-72BD5D76D216}" sibTransId="{DD327E42-F52A-4E3E-8474-6C35AEB46997}"/>
    <dgm:cxn modelId="{F4CDA9B2-2DDB-4C0F-A09E-9D393FFBC410}" srcId="{62368670-1FA6-44AD-A30F-FE603FC184C3}" destId="{CFEBA5A9-6684-4050-A6E5-D2AEEFA13B4E}" srcOrd="2" destOrd="0" parTransId="{456D1C8E-7DC0-4CC8-982E-3706CD8F7CBF}" sibTransId="{7D1369CA-6597-49A3-B9D8-55D2DF1E3B78}"/>
    <dgm:cxn modelId="{E53F56BA-2579-44A6-8DB8-F06E8957C240}" srcId="{62368670-1FA6-44AD-A30F-FE603FC184C3}" destId="{FADFBFD1-4913-442B-8CF9-B0B0870D748B}" srcOrd="9" destOrd="0" parTransId="{76C54EFB-CC0E-490F-85B2-68012C08A089}" sibTransId="{612459D2-5DD4-4797-8445-CB17FC34C8A5}"/>
    <dgm:cxn modelId="{68B89DC1-92E2-4348-B786-6940318ABBD5}" srcId="{62368670-1FA6-44AD-A30F-FE603FC184C3}" destId="{9AF9FCD1-BF45-4C20-9AC9-178B02F455B6}" srcOrd="5" destOrd="0" parTransId="{44B13AF7-3002-4B83-B637-339693775336}" sibTransId="{B41B9A4C-2EC9-4966-BD9C-93DC1FE96215}"/>
    <dgm:cxn modelId="{24B5B9D0-3F1A-734F-BF34-5D66DBD5694B}" type="presOf" srcId="{A0233601-9AA1-4CB7-AA04-4BA76A0E78DA}" destId="{F7B673FE-DAA5-854F-A56C-D410D3F65A6A}" srcOrd="0" destOrd="0" presId="urn:microsoft.com/office/officeart/2005/8/layout/default"/>
    <dgm:cxn modelId="{D08735D2-DA7A-9745-81C6-FCE67DC76ED8}" type="presOf" srcId="{FADFBFD1-4913-442B-8CF9-B0B0870D748B}" destId="{3582B9E7-9197-3C47-AC19-A0FEF63558EE}" srcOrd="0" destOrd="0" presId="urn:microsoft.com/office/officeart/2005/8/layout/default"/>
    <dgm:cxn modelId="{D955BBD2-9604-814E-ADB7-9F49700FBC55}" type="presOf" srcId="{9AF9FCD1-BF45-4C20-9AC9-178B02F455B6}" destId="{60A5A12A-19ED-184D-93FD-460015C6A609}" srcOrd="0" destOrd="0" presId="urn:microsoft.com/office/officeart/2005/8/layout/default"/>
    <dgm:cxn modelId="{491DDCD2-48DB-4545-A25F-46AEFB58FB3C}" type="presOf" srcId="{CFEBA5A9-6684-4050-A6E5-D2AEEFA13B4E}" destId="{3FA1FB1D-FB51-D44B-942F-82B071925BE1}" srcOrd="0" destOrd="0" presId="urn:microsoft.com/office/officeart/2005/8/layout/default"/>
    <dgm:cxn modelId="{BC30A5D3-8A13-204F-870E-8A0D0E4B2AAC}" type="presOf" srcId="{E2BE78FA-7FEE-4ECF-AC22-9671C51F0F86}" destId="{78A2278C-7A19-574F-9442-3F4D1D6FF741}" srcOrd="0" destOrd="0" presId="urn:microsoft.com/office/officeart/2005/8/layout/default"/>
    <dgm:cxn modelId="{B04DA4DB-F5B4-A846-9CFB-58C2F5E9C9FB}" type="presOf" srcId="{99A5697A-9359-4CDD-B09C-075C479DC930}" destId="{9F367DE0-66D9-B147-844B-01D184595982}" srcOrd="0" destOrd="0" presId="urn:microsoft.com/office/officeart/2005/8/layout/default"/>
    <dgm:cxn modelId="{822C7FE3-E573-D84A-A5B9-6F9374E2348D}" type="presOf" srcId="{62368670-1FA6-44AD-A30F-FE603FC184C3}" destId="{297A58ED-C380-B04F-9ACC-16AA69E3B848}" srcOrd="0" destOrd="0" presId="urn:microsoft.com/office/officeart/2005/8/layout/default"/>
    <dgm:cxn modelId="{720E70E8-D6AE-49B1-9F00-CCD672581FA3}" srcId="{62368670-1FA6-44AD-A30F-FE603FC184C3}" destId="{C5FFD42C-D8DD-4928-8B11-E4E4BBCF8CAA}" srcOrd="3" destOrd="0" parTransId="{53E9E0AC-0C43-4A95-BFFB-FE367E976E52}" sibTransId="{CFB834AA-B5BA-49D9-B233-B971CA06BE5A}"/>
    <dgm:cxn modelId="{6CCDF05C-AD9E-FA4C-AEE2-7B0B19E9BEC8}" type="presParOf" srcId="{297A58ED-C380-B04F-9ACC-16AA69E3B848}" destId="{9F367DE0-66D9-B147-844B-01D184595982}" srcOrd="0" destOrd="0" presId="urn:microsoft.com/office/officeart/2005/8/layout/default"/>
    <dgm:cxn modelId="{4FC8EC21-A99C-1C41-9FA4-0BA13A51EF2D}" type="presParOf" srcId="{297A58ED-C380-B04F-9ACC-16AA69E3B848}" destId="{F5F1F351-0F75-CB49-B1B2-E6E82617D2A8}" srcOrd="1" destOrd="0" presId="urn:microsoft.com/office/officeart/2005/8/layout/default"/>
    <dgm:cxn modelId="{9662F3EA-8CA9-4C4D-B613-7E4870B8EA83}" type="presParOf" srcId="{297A58ED-C380-B04F-9ACC-16AA69E3B848}" destId="{8DF75F16-D821-A24D-ADCE-7FC144F60B38}" srcOrd="2" destOrd="0" presId="urn:microsoft.com/office/officeart/2005/8/layout/default"/>
    <dgm:cxn modelId="{8FEC685C-2F39-8D4D-838E-C5063E10A1A9}" type="presParOf" srcId="{297A58ED-C380-B04F-9ACC-16AA69E3B848}" destId="{FCB2A350-94AC-074A-937F-EB80545321F8}" srcOrd="3" destOrd="0" presId="urn:microsoft.com/office/officeart/2005/8/layout/default"/>
    <dgm:cxn modelId="{0D581B3C-4AC9-D941-BB07-A7737009C3BF}" type="presParOf" srcId="{297A58ED-C380-B04F-9ACC-16AA69E3B848}" destId="{3FA1FB1D-FB51-D44B-942F-82B071925BE1}" srcOrd="4" destOrd="0" presId="urn:microsoft.com/office/officeart/2005/8/layout/default"/>
    <dgm:cxn modelId="{BA16FCF3-2CDA-624B-B0AC-5D031FE2A886}" type="presParOf" srcId="{297A58ED-C380-B04F-9ACC-16AA69E3B848}" destId="{6E564130-B44E-EF41-A78E-42FB8385F6A9}" srcOrd="5" destOrd="0" presId="urn:microsoft.com/office/officeart/2005/8/layout/default"/>
    <dgm:cxn modelId="{51196E6E-782E-6B47-8B41-B4BFBAE93915}" type="presParOf" srcId="{297A58ED-C380-B04F-9ACC-16AA69E3B848}" destId="{0299D270-DAE5-6F42-930D-854840E9B68C}" srcOrd="6" destOrd="0" presId="urn:microsoft.com/office/officeart/2005/8/layout/default"/>
    <dgm:cxn modelId="{77546E6F-79E6-0148-BAEE-59C13A0C1684}" type="presParOf" srcId="{297A58ED-C380-B04F-9ACC-16AA69E3B848}" destId="{4CBE20B1-E07A-544D-AB8D-8AA24087E8DA}" srcOrd="7" destOrd="0" presId="urn:microsoft.com/office/officeart/2005/8/layout/default"/>
    <dgm:cxn modelId="{9906DAA6-29E6-2C4F-8DB3-1835EF2F853D}" type="presParOf" srcId="{297A58ED-C380-B04F-9ACC-16AA69E3B848}" destId="{5F00000F-D578-074C-8725-46106D5C7F67}" srcOrd="8" destOrd="0" presId="urn:microsoft.com/office/officeart/2005/8/layout/default"/>
    <dgm:cxn modelId="{8E6A3298-1FC2-4E43-8632-488BC3BA117E}" type="presParOf" srcId="{297A58ED-C380-B04F-9ACC-16AA69E3B848}" destId="{0E52768C-97CE-CA40-AB02-29FB3129BCAA}" srcOrd="9" destOrd="0" presId="urn:microsoft.com/office/officeart/2005/8/layout/default"/>
    <dgm:cxn modelId="{3705E224-A8DF-1A46-B7FA-CDF8D035DCEC}" type="presParOf" srcId="{297A58ED-C380-B04F-9ACC-16AA69E3B848}" destId="{60A5A12A-19ED-184D-93FD-460015C6A609}" srcOrd="10" destOrd="0" presId="urn:microsoft.com/office/officeart/2005/8/layout/default"/>
    <dgm:cxn modelId="{0C4AC8F9-C18C-C54A-AB29-5C4E3EB32E41}" type="presParOf" srcId="{297A58ED-C380-B04F-9ACC-16AA69E3B848}" destId="{EE04EFCE-A3B9-DB4E-B034-7E33126B796F}" srcOrd="11" destOrd="0" presId="urn:microsoft.com/office/officeart/2005/8/layout/default"/>
    <dgm:cxn modelId="{DA2F2DBC-388C-4545-A802-6A74E00B4243}" type="presParOf" srcId="{297A58ED-C380-B04F-9ACC-16AA69E3B848}" destId="{78A2278C-7A19-574F-9442-3F4D1D6FF741}" srcOrd="12" destOrd="0" presId="urn:microsoft.com/office/officeart/2005/8/layout/default"/>
    <dgm:cxn modelId="{8BCD7C8E-7825-984E-9480-36F6D4821A13}" type="presParOf" srcId="{297A58ED-C380-B04F-9ACC-16AA69E3B848}" destId="{639A4708-E34C-BD48-BA46-A6D1451894B6}" srcOrd="13" destOrd="0" presId="urn:microsoft.com/office/officeart/2005/8/layout/default"/>
    <dgm:cxn modelId="{82F525B4-8F0A-CC46-B788-17EDE6D34983}" type="presParOf" srcId="{297A58ED-C380-B04F-9ACC-16AA69E3B848}" destId="{215F63FF-2B54-0C41-ABCF-D61948A7D197}" srcOrd="14" destOrd="0" presId="urn:microsoft.com/office/officeart/2005/8/layout/default"/>
    <dgm:cxn modelId="{49DF7C3F-F7E8-2545-84F8-E1A4A6128F51}" type="presParOf" srcId="{297A58ED-C380-B04F-9ACC-16AA69E3B848}" destId="{F6C4FF74-4091-294B-A2D9-648330203F5C}" srcOrd="15" destOrd="0" presId="urn:microsoft.com/office/officeart/2005/8/layout/default"/>
    <dgm:cxn modelId="{5F39D3CC-5CE2-8640-ACAB-6177E880CE6C}" type="presParOf" srcId="{297A58ED-C380-B04F-9ACC-16AA69E3B848}" destId="{18B36167-6F1C-BE49-8801-E3088842C45B}" srcOrd="16" destOrd="0" presId="urn:microsoft.com/office/officeart/2005/8/layout/default"/>
    <dgm:cxn modelId="{FEAFD529-0DA1-9345-9872-403C6DFF9A1F}" type="presParOf" srcId="{297A58ED-C380-B04F-9ACC-16AA69E3B848}" destId="{C5E7253C-4E63-A44C-91F1-D6DF9CA71D0B}" srcOrd="17" destOrd="0" presId="urn:microsoft.com/office/officeart/2005/8/layout/default"/>
    <dgm:cxn modelId="{EA7438C1-D514-A746-9C94-026ED319E0AC}" type="presParOf" srcId="{297A58ED-C380-B04F-9ACC-16AA69E3B848}" destId="{3582B9E7-9197-3C47-AC19-A0FEF63558EE}" srcOrd="18" destOrd="0" presId="urn:microsoft.com/office/officeart/2005/8/layout/default"/>
    <dgm:cxn modelId="{90CBCBCD-6BDD-B84F-B06B-80CA192E347B}" type="presParOf" srcId="{297A58ED-C380-B04F-9ACC-16AA69E3B848}" destId="{D747FCF9-E9AF-AF42-A9FB-D7F17026B8E2}" srcOrd="19" destOrd="0" presId="urn:microsoft.com/office/officeart/2005/8/layout/default"/>
    <dgm:cxn modelId="{A4C25D10-F77C-DC4A-8541-4B697E145F79}" type="presParOf" srcId="{297A58ED-C380-B04F-9ACC-16AA69E3B848}" destId="{F7B673FE-DAA5-854F-A56C-D410D3F65A6A}" srcOrd="20"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118C8870-3444-4E10-AF19-21291310170F}" type="doc">
      <dgm:prSet loTypeId="urn:microsoft.com/office/officeart/2005/8/layout/default" loCatId="list" qsTypeId="urn:microsoft.com/office/officeart/2005/8/quickstyle/simple2" qsCatId="simple" csTypeId="urn:microsoft.com/office/officeart/2005/8/colors/accent1_4" csCatId="accent1" phldr="1"/>
      <dgm:spPr/>
      <dgm:t>
        <a:bodyPr/>
        <a:lstStyle/>
        <a:p>
          <a:endParaRPr lang="en-US"/>
        </a:p>
      </dgm:t>
    </dgm:pt>
    <dgm:pt modelId="{743E89F2-BEFA-44E5-847C-C9D7866DFC59}">
      <dgm:prSet/>
      <dgm:spPr/>
      <dgm:t>
        <a:bodyPr/>
        <a:lstStyle/>
        <a:p>
          <a:r>
            <a:rPr lang="en-GB"/>
            <a:t>Zack Davies – attacked a dentist in a supermarket.</a:t>
          </a:r>
          <a:endParaRPr lang="en-US"/>
        </a:p>
      </dgm:t>
    </dgm:pt>
    <dgm:pt modelId="{EA5F84BD-F85D-4A43-9973-324FBB8149F3}" type="parTrans" cxnId="{17B7471C-1B0D-4AF5-AE7A-D128F661A547}">
      <dgm:prSet/>
      <dgm:spPr/>
      <dgm:t>
        <a:bodyPr/>
        <a:lstStyle/>
        <a:p>
          <a:endParaRPr lang="en-US"/>
        </a:p>
      </dgm:t>
    </dgm:pt>
    <dgm:pt modelId="{1AE9DC68-7E9D-400A-9E3C-D9EE3C16F494}" type="sibTrans" cxnId="{17B7471C-1B0D-4AF5-AE7A-D128F661A547}">
      <dgm:prSet/>
      <dgm:spPr/>
      <dgm:t>
        <a:bodyPr/>
        <a:lstStyle/>
        <a:p>
          <a:endParaRPr lang="en-US"/>
        </a:p>
      </dgm:t>
    </dgm:pt>
    <dgm:pt modelId="{853F3600-EC77-4FB2-A784-610C32A67B28}">
      <dgm:prSet/>
      <dgm:spPr/>
      <dgm:t>
        <a:bodyPr/>
        <a:lstStyle/>
        <a:p>
          <a:r>
            <a:rPr lang="en-GB"/>
            <a:t>Ryan Fleming – NA activist</a:t>
          </a:r>
          <a:endParaRPr lang="en-US"/>
        </a:p>
      </dgm:t>
    </dgm:pt>
    <dgm:pt modelId="{09C9EA1D-8664-4811-8064-4F65A38AE5C2}" type="parTrans" cxnId="{AD588F7B-47E2-4F52-9957-B08BBABB33D8}">
      <dgm:prSet/>
      <dgm:spPr/>
      <dgm:t>
        <a:bodyPr/>
        <a:lstStyle/>
        <a:p>
          <a:endParaRPr lang="en-US"/>
        </a:p>
      </dgm:t>
    </dgm:pt>
    <dgm:pt modelId="{16DBE41B-9FB6-4810-918C-05796B07E746}" type="sibTrans" cxnId="{AD588F7B-47E2-4F52-9957-B08BBABB33D8}">
      <dgm:prSet/>
      <dgm:spPr/>
      <dgm:t>
        <a:bodyPr/>
        <a:lstStyle/>
        <a:p>
          <a:endParaRPr lang="en-US"/>
        </a:p>
      </dgm:t>
    </dgm:pt>
    <dgm:pt modelId="{5C415551-8EAF-4675-9B62-107B7E2817C3}">
      <dgm:prSet/>
      <dgm:spPr/>
      <dgm:t>
        <a:bodyPr/>
        <a:lstStyle/>
        <a:p>
          <a:r>
            <a:rPr lang="en-GB" dirty="0"/>
            <a:t>Jack Renshaw – Manchester Met student who was kicked out </a:t>
          </a:r>
          <a:endParaRPr lang="en-US" dirty="0"/>
        </a:p>
      </dgm:t>
    </dgm:pt>
    <dgm:pt modelId="{F62DE600-BCA8-4B07-8E47-DD35D00B730C}" type="parTrans" cxnId="{453D0083-30A1-4988-9A25-F25E82C39736}">
      <dgm:prSet/>
      <dgm:spPr/>
      <dgm:t>
        <a:bodyPr/>
        <a:lstStyle/>
        <a:p>
          <a:endParaRPr lang="en-US"/>
        </a:p>
      </dgm:t>
    </dgm:pt>
    <dgm:pt modelId="{2E036EDC-CD2F-48BE-BF70-FE5DDCF7376E}" type="sibTrans" cxnId="{453D0083-30A1-4988-9A25-F25E82C39736}">
      <dgm:prSet/>
      <dgm:spPr/>
      <dgm:t>
        <a:bodyPr/>
        <a:lstStyle/>
        <a:p>
          <a:endParaRPr lang="en-US"/>
        </a:p>
      </dgm:t>
    </dgm:pt>
    <dgm:pt modelId="{DA09BFA7-C8CA-4FF5-BFBB-CC7E4E8456AC}">
      <dgm:prSet/>
      <dgm:spPr/>
      <dgm:t>
        <a:bodyPr/>
        <a:lstStyle/>
        <a:p>
          <a:r>
            <a:rPr lang="en-GB"/>
            <a:t>Thomas Mair – murdered Jo Cox.</a:t>
          </a:r>
          <a:endParaRPr lang="en-US"/>
        </a:p>
      </dgm:t>
    </dgm:pt>
    <dgm:pt modelId="{5B41868C-E7DA-40AC-8FB3-08291E0BDE16}" type="parTrans" cxnId="{1580F4F0-C3B1-474B-9661-806477279A70}">
      <dgm:prSet/>
      <dgm:spPr/>
      <dgm:t>
        <a:bodyPr/>
        <a:lstStyle/>
        <a:p>
          <a:endParaRPr lang="en-US"/>
        </a:p>
      </dgm:t>
    </dgm:pt>
    <dgm:pt modelId="{6528531C-DD85-453B-8C3C-F075DE10F7F5}" type="sibTrans" cxnId="{1580F4F0-C3B1-474B-9661-806477279A70}">
      <dgm:prSet/>
      <dgm:spPr/>
      <dgm:t>
        <a:bodyPr/>
        <a:lstStyle/>
        <a:p>
          <a:endParaRPr lang="en-US"/>
        </a:p>
      </dgm:t>
    </dgm:pt>
    <dgm:pt modelId="{C06E5ED2-5614-4116-8838-55A20615E2A8}">
      <dgm:prSet/>
      <dgm:spPr/>
      <dgm:t>
        <a:bodyPr/>
        <a:lstStyle/>
        <a:p>
          <a:r>
            <a:rPr lang="en-GB" dirty="0"/>
            <a:t>2016-2017 - 11 men arrested under anti-terror laws.</a:t>
          </a:r>
          <a:endParaRPr lang="en-US" dirty="0"/>
        </a:p>
      </dgm:t>
    </dgm:pt>
    <dgm:pt modelId="{5BBD5A98-F50B-416C-9528-0437075FFD8E}" type="parTrans" cxnId="{11216E87-E1C6-4E73-B00D-49C02F1441C0}">
      <dgm:prSet/>
      <dgm:spPr/>
      <dgm:t>
        <a:bodyPr/>
        <a:lstStyle/>
        <a:p>
          <a:endParaRPr lang="en-US"/>
        </a:p>
      </dgm:t>
    </dgm:pt>
    <dgm:pt modelId="{02E4F0C1-4599-4A10-AD71-38A2B74A1382}" type="sibTrans" cxnId="{11216E87-E1C6-4E73-B00D-49C02F1441C0}">
      <dgm:prSet/>
      <dgm:spPr/>
      <dgm:t>
        <a:bodyPr/>
        <a:lstStyle/>
        <a:p>
          <a:endParaRPr lang="en-US"/>
        </a:p>
      </dgm:t>
    </dgm:pt>
    <dgm:pt modelId="{20FCDA26-80DD-4B99-BAEC-E1CE3243C0DF}">
      <dgm:prSet/>
      <dgm:spPr/>
      <dgm:t>
        <a:bodyPr/>
        <a:lstStyle/>
        <a:p>
          <a:r>
            <a:rPr lang="en-GB"/>
            <a:t>In 2020 four more National Action members were jailed</a:t>
          </a:r>
          <a:endParaRPr lang="en-US"/>
        </a:p>
      </dgm:t>
    </dgm:pt>
    <dgm:pt modelId="{B5A8ECAB-BD89-4B84-BAE9-1A26018980AA}" type="parTrans" cxnId="{6A61E5E4-6E68-4B97-B2CE-6D13E21BD2AF}">
      <dgm:prSet/>
      <dgm:spPr/>
      <dgm:t>
        <a:bodyPr/>
        <a:lstStyle/>
        <a:p>
          <a:endParaRPr lang="en-US"/>
        </a:p>
      </dgm:t>
    </dgm:pt>
    <dgm:pt modelId="{82AF9305-BE39-4ADE-9162-D8713E16295C}" type="sibTrans" cxnId="{6A61E5E4-6E68-4B97-B2CE-6D13E21BD2AF}">
      <dgm:prSet/>
      <dgm:spPr/>
      <dgm:t>
        <a:bodyPr/>
        <a:lstStyle/>
        <a:p>
          <a:endParaRPr lang="en-US"/>
        </a:p>
      </dgm:t>
    </dgm:pt>
    <dgm:pt modelId="{8C072958-2BDC-1747-A561-E84C4B82EA0B}" type="pres">
      <dgm:prSet presAssocID="{118C8870-3444-4E10-AF19-21291310170F}" presName="diagram" presStyleCnt="0">
        <dgm:presLayoutVars>
          <dgm:dir/>
          <dgm:resizeHandles val="exact"/>
        </dgm:presLayoutVars>
      </dgm:prSet>
      <dgm:spPr/>
    </dgm:pt>
    <dgm:pt modelId="{4BADF60D-50F6-DB42-B1D6-F05250D8ADE0}" type="pres">
      <dgm:prSet presAssocID="{743E89F2-BEFA-44E5-847C-C9D7866DFC59}" presName="node" presStyleLbl="node1" presStyleIdx="0" presStyleCnt="6">
        <dgm:presLayoutVars>
          <dgm:bulletEnabled val="1"/>
        </dgm:presLayoutVars>
      </dgm:prSet>
      <dgm:spPr/>
    </dgm:pt>
    <dgm:pt modelId="{A147A5AB-4C05-E04F-BDBD-31746C8E4ED9}" type="pres">
      <dgm:prSet presAssocID="{1AE9DC68-7E9D-400A-9E3C-D9EE3C16F494}" presName="sibTrans" presStyleCnt="0"/>
      <dgm:spPr/>
    </dgm:pt>
    <dgm:pt modelId="{C3DBB708-F4CE-1D44-80E5-D0BF7413DEF9}" type="pres">
      <dgm:prSet presAssocID="{853F3600-EC77-4FB2-A784-610C32A67B28}" presName="node" presStyleLbl="node1" presStyleIdx="1" presStyleCnt="6">
        <dgm:presLayoutVars>
          <dgm:bulletEnabled val="1"/>
        </dgm:presLayoutVars>
      </dgm:prSet>
      <dgm:spPr/>
    </dgm:pt>
    <dgm:pt modelId="{EACF88AC-8C09-6543-BEA3-EC15AFA923DD}" type="pres">
      <dgm:prSet presAssocID="{16DBE41B-9FB6-4810-918C-05796B07E746}" presName="sibTrans" presStyleCnt="0"/>
      <dgm:spPr/>
    </dgm:pt>
    <dgm:pt modelId="{9FD4EFC5-8C93-D340-B271-22E23CB6A5D7}" type="pres">
      <dgm:prSet presAssocID="{5C415551-8EAF-4675-9B62-107B7E2817C3}" presName="node" presStyleLbl="node1" presStyleIdx="2" presStyleCnt="6">
        <dgm:presLayoutVars>
          <dgm:bulletEnabled val="1"/>
        </dgm:presLayoutVars>
      </dgm:prSet>
      <dgm:spPr/>
    </dgm:pt>
    <dgm:pt modelId="{066E6C60-EDEC-334A-A235-7C04327FF8C6}" type="pres">
      <dgm:prSet presAssocID="{2E036EDC-CD2F-48BE-BF70-FE5DDCF7376E}" presName="sibTrans" presStyleCnt="0"/>
      <dgm:spPr/>
    </dgm:pt>
    <dgm:pt modelId="{63FF4071-3E16-5949-BE69-B5B22F17DD15}" type="pres">
      <dgm:prSet presAssocID="{DA09BFA7-C8CA-4FF5-BFBB-CC7E4E8456AC}" presName="node" presStyleLbl="node1" presStyleIdx="3" presStyleCnt="6">
        <dgm:presLayoutVars>
          <dgm:bulletEnabled val="1"/>
        </dgm:presLayoutVars>
      </dgm:prSet>
      <dgm:spPr/>
    </dgm:pt>
    <dgm:pt modelId="{36BF613B-B981-A74F-A81B-4563ECA96B27}" type="pres">
      <dgm:prSet presAssocID="{6528531C-DD85-453B-8C3C-F075DE10F7F5}" presName="sibTrans" presStyleCnt="0"/>
      <dgm:spPr/>
    </dgm:pt>
    <dgm:pt modelId="{1B94F5F9-A719-D246-A863-5F970843511F}" type="pres">
      <dgm:prSet presAssocID="{C06E5ED2-5614-4116-8838-55A20615E2A8}" presName="node" presStyleLbl="node1" presStyleIdx="4" presStyleCnt="6">
        <dgm:presLayoutVars>
          <dgm:bulletEnabled val="1"/>
        </dgm:presLayoutVars>
      </dgm:prSet>
      <dgm:spPr/>
    </dgm:pt>
    <dgm:pt modelId="{29DC475F-9FF8-6440-BFB5-100187074CD4}" type="pres">
      <dgm:prSet presAssocID="{02E4F0C1-4599-4A10-AD71-38A2B74A1382}" presName="sibTrans" presStyleCnt="0"/>
      <dgm:spPr/>
    </dgm:pt>
    <dgm:pt modelId="{74C5A9A7-459A-AC4D-B60F-F3F58CCB7861}" type="pres">
      <dgm:prSet presAssocID="{20FCDA26-80DD-4B99-BAEC-E1CE3243C0DF}" presName="node" presStyleLbl="node1" presStyleIdx="5" presStyleCnt="6">
        <dgm:presLayoutVars>
          <dgm:bulletEnabled val="1"/>
        </dgm:presLayoutVars>
      </dgm:prSet>
      <dgm:spPr/>
    </dgm:pt>
  </dgm:ptLst>
  <dgm:cxnLst>
    <dgm:cxn modelId="{17B7471C-1B0D-4AF5-AE7A-D128F661A547}" srcId="{118C8870-3444-4E10-AF19-21291310170F}" destId="{743E89F2-BEFA-44E5-847C-C9D7866DFC59}" srcOrd="0" destOrd="0" parTransId="{EA5F84BD-F85D-4A43-9973-324FBB8149F3}" sibTransId="{1AE9DC68-7E9D-400A-9E3C-D9EE3C16F494}"/>
    <dgm:cxn modelId="{66595F38-2734-5A41-983D-2C03D4111FBC}" type="presOf" srcId="{C06E5ED2-5614-4116-8838-55A20615E2A8}" destId="{1B94F5F9-A719-D246-A863-5F970843511F}" srcOrd="0" destOrd="0" presId="urn:microsoft.com/office/officeart/2005/8/layout/default"/>
    <dgm:cxn modelId="{3284185F-BDC1-494B-B147-47C8D56E115D}" type="presOf" srcId="{20FCDA26-80DD-4B99-BAEC-E1CE3243C0DF}" destId="{74C5A9A7-459A-AC4D-B60F-F3F58CCB7861}" srcOrd="0" destOrd="0" presId="urn:microsoft.com/office/officeart/2005/8/layout/default"/>
    <dgm:cxn modelId="{FA3B7C78-73E4-EA42-AF45-5F489E4E03D0}" type="presOf" srcId="{5C415551-8EAF-4675-9B62-107B7E2817C3}" destId="{9FD4EFC5-8C93-D340-B271-22E23CB6A5D7}" srcOrd="0" destOrd="0" presId="urn:microsoft.com/office/officeart/2005/8/layout/default"/>
    <dgm:cxn modelId="{AD588F7B-47E2-4F52-9957-B08BBABB33D8}" srcId="{118C8870-3444-4E10-AF19-21291310170F}" destId="{853F3600-EC77-4FB2-A784-610C32A67B28}" srcOrd="1" destOrd="0" parTransId="{09C9EA1D-8664-4811-8064-4F65A38AE5C2}" sibTransId="{16DBE41B-9FB6-4810-918C-05796B07E746}"/>
    <dgm:cxn modelId="{9B8B3E82-C09B-924F-917C-8CEA6FC8C9E8}" type="presOf" srcId="{DA09BFA7-C8CA-4FF5-BFBB-CC7E4E8456AC}" destId="{63FF4071-3E16-5949-BE69-B5B22F17DD15}" srcOrd="0" destOrd="0" presId="urn:microsoft.com/office/officeart/2005/8/layout/default"/>
    <dgm:cxn modelId="{453D0083-30A1-4988-9A25-F25E82C39736}" srcId="{118C8870-3444-4E10-AF19-21291310170F}" destId="{5C415551-8EAF-4675-9B62-107B7E2817C3}" srcOrd="2" destOrd="0" parTransId="{F62DE600-BCA8-4B07-8E47-DD35D00B730C}" sibTransId="{2E036EDC-CD2F-48BE-BF70-FE5DDCF7376E}"/>
    <dgm:cxn modelId="{11216E87-E1C6-4E73-B00D-49C02F1441C0}" srcId="{118C8870-3444-4E10-AF19-21291310170F}" destId="{C06E5ED2-5614-4116-8838-55A20615E2A8}" srcOrd="4" destOrd="0" parTransId="{5BBD5A98-F50B-416C-9528-0437075FFD8E}" sibTransId="{02E4F0C1-4599-4A10-AD71-38A2B74A1382}"/>
    <dgm:cxn modelId="{641257A7-9B57-CA4F-9E7F-D7694B85090C}" type="presOf" srcId="{118C8870-3444-4E10-AF19-21291310170F}" destId="{8C072958-2BDC-1747-A561-E84C4B82EA0B}" srcOrd="0" destOrd="0" presId="urn:microsoft.com/office/officeart/2005/8/layout/default"/>
    <dgm:cxn modelId="{44F2ABB1-FFF1-9F43-98F2-C935746CF6A0}" type="presOf" srcId="{853F3600-EC77-4FB2-A784-610C32A67B28}" destId="{C3DBB708-F4CE-1D44-80E5-D0BF7413DEF9}" srcOrd="0" destOrd="0" presId="urn:microsoft.com/office/officeart/2005/8/layout/default"/>
    <dgm:cxn modelId="{6A61E5E4-6E68-4B97-B2CE-6D13E21BD2AF}" srcId="{118C8870-3444-4E10-AF19-21291310170F}" destId="{20FCDA26-80DD-4B99-BAEC-E1CE3243C0DF}" srcOrd="5" destOrd="0" parTransId="{B5A8ECAB-BD89-4B84-BAE9-1A26018980AA}" sibTransId="{82AF9305-BE39-4ADE-9162-D8713E16295C}"/>
    <dgm:cxn modelId="{1580F4F0-C3B1-474B-9661-806477279A70}" srcId="{118C8870-3444-4E10-AF19-21291310170F}" destId="{DA09BFA7-C8CA-4FF5-BFBB-CC7E4E8456AC}" srcOrd="3" destOrd="0" parTransId="{5B41868C-E7DA-40AC-8FB3-08291E0BDE16}" sibTransId="{6528531C-DD85-453B-8C3C-F075DE10F7F5}"/>
    <dgm:cxn modelId="{B45902F2-E981-5C48-98D3-BD7270F38596}" type="presOf" srcId="{743E89F2-BEFA-44E5-847C-C9D7866DFC59}" destId="{4BADF60D-50F6-DB42-B1D6-F05250D8ADE0}" srcOrd="0" destOrd="0" presId="urn:microsoft.com/office/officeart/2005/8/layout/default"/>
    <dgm:cxn modelId="{F1BDD5AF-A564-6948-AF55-F61F504F6620}" type="presParOf" srcId="{8C072958-2BDC-1747-A561-E84C4B82EA0B}" destId="{4BADF60D-50F6-DB42-B1D6-F05250D8ADE0}" srcOrd="0" destOrd="0" presId="urn:microsoft.com/office/officeart/2005/8/layout/default"/>
    <dgm:cxn modelId="{9B1522BF-0C86-A240-B474-1375B00A6E84}" type="presParOf" srcId="{8C072958-2BDC-1747-A561-E84C4B82EA0B}" destId="{A147A5AB-4C05-E04F-BDBD-31746C8E4ED9}" srcOrd="1" destOrd="0" presId="urn:microsoft.com/office/officeart/2005/8/layout/default"/>
    <dgm:cxn modelId="{4EB10258-5E41-4C49-B678-F63A993664BA}" type="presParOf" srcId="{8C072958-2BDC-1747-A561-E84C4B82EA0B}" destId="{C3DBB708-F4CE-1D44-80E5-D0BF7413DEF9}" srcOrd="2" destOrd="0" presId="urn:microsoft.com/office/officeart/2005/8/layout/default"/>
    <dgm:cxn modelId="{1992180A-725E-B04A-93E8-4946CF90742F}" type="presParOf" srcId="{8C072958-2BDC-1747-A561-E84C4B82EA0B}" destId="{EACF88AC-8C09-6543-BEA3-EC15AFA923DD}" srcOrd="3" destOrd="0" presId="urn:microsoft.com/office/officeart/2005/8/layout/default"/>
    <dgm:cxn modelId="{92448D4B-CDE5-0A4A-AAE0-99ECAD4BDC86}" type="presParOf" srcId="{8C072958-2BDC-1747-A561-E84C4B82EA0B}" destId="{9FD4EFC5-8C93-D340-B271-22E23CB6A5D7}" srcOrd="4" destOrd="0" presId="urn:microsoft.com/office/officeart/2005/8/layout/default"/>
    <dgm:cxn modelId="{FFDC9D26-4867-D54A-A047-6057145528AF}" type="presParOf" srcId="{8C072958-2BDC-1747-A561-E84C4B82EA0B}" destId="{066E6C60-EDEC-334A-A235-7C04327FF8C6}" srcOrd="5" destOrd="0" presId="urn:microsoft.com/office/officeart/2005/8/layout/default"/>
    <dgm:cxn modelId="{6A31A0D6-6B3B-6B40-A612-D58ED5685293}" type="presParOf" srcId="{8C072958-2BDC-1747-A561-E84C4B82EA0B}" destId="{63FF4071-3E16-5949-BE69-B5B22F17DD15}" srcOrd="6" destOrd="0" presId="urn:microsoft.com/office/officeart/2005/8/layout/default"/>
    <dgm:cxn modelId="{42A33204-5942-B04F-84B5-394D17F5E9B3}" type="presParOf" srcId="{8C072958-2BDC-1747-A561-E84C4B82EA0B}" destId="{36BF613B-B981-A74F-A81B-4563ECA96B27}" srcOrd="7" destOrd="0" presId="urn:microsoft.com/office/officeart/2005/8/layout/default"/>
    <dgm:cxn modelId="{9AA2FD2B-AB5B-334F-A329-A93C14ED6782}" type="presParOf" srcId="{8C072958-2BDC-1747-A561-E84C4B82EA0B}" destId="{1B94F5F9-A719-D246-A863-5F970843511F}" srcOrd="8" destOrd="0" presId="urn:microsoft.com/office/officeart/2005/8/layout/default"/>
    <dgm:cxn modelId="{6EE7B5CA-DB46-EC4B-A3BF-39B52EBA8413}" type="presParOf" srcId="{8C072958-2BDC-1747-A561-E84C4B82EA0B}" destId="{29DC475F-9FF8-6440-BFB5-100187074CD4}" srcOrd="9" destOrd="0" presId="urn:microsoft.com/office/officeart/2005/8/layout/default"/>
    <dgm:cxn modelId="{917D45E3-3910-E247-91BD-73AB63413A0B}" type="presParOf" srcId="{8C072958-2BDC-1747-A561-E84C4B82EA0B}" destId="{74C5A9A7-459A-AC4D-B60F-F3F58CCB7861}" srcOrd="10"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1010572-8753-4BE2-88D5-164C9F85EB35}" type="doc">
      <dgm:prSet loTypeId="urn:microsoft.com/office/officeart/2008/layout/LinedList" loCatId="list" qsTypeId="urn:microsoft.com/office/officeart/2005/8/quickstyle/simple2" qsCatId="simple" csTypeId="urn:microsoft.com/office/officeart/2005/8/colors/accent1_1" csCatId="accent1"/>
      <dgm:spPr/>
      <dgm:t>
        <a:bodyPr/>
        <a:lstStyle/>
        <a:p>
          <a:endParaRPr lang="en-US"/>
        </a:p>
      </dgm:t>
    </dgm:pt>
    <dgm:pt modelId="{62E4E762-DEA2-4B9F-96A3-56B3AD7A350A}">
      <dgm:prSet/>
      <dgm:spPr/>
      <dgm:t>
        <a:bodyPr/>
        <a:lstStyle/>
        <a:p>
          <a:r>
            <a:rPr lang="en-GB"/>
            <a:t>Racist – race war</a:t>
          </a:r>
          <a:endParaRPr lang="en-US"/>
        </a:p>
      </dgm:t>
    </dgm:pt>
    <dgm:pt modelId="{14889F59-AB69-4D08-AD58-D1FB910856E4}" type="parTrans" cxnId="{EDBA2012-08FD-4841-90FF-E11929C154E9}">
      <dgm:prSet/>
      <dgm:spPr/>
      <dgm:t>
        <a:bodyPr/>
        <a:lstStyle/>
        <a:p>
          <a:endParaRPr lang="en-US"/>
        </a:p>
      </dgm:t>
    </dgm:pt>
    <dgm:pt modelId="{79AF5D27-C1F4-4963-91CC-6560645491D3}" type="sibTrans" cxnId="{EDBA2012-08FD-4841-90FF-E11929C154E9}">
      <dgm:prSet/>
      <dgm:spPr/>
      <dgm:t>
        <a:bodyPr/>
        <a:lstStyle/>
        <a:p>
          <a:endParaRPr lang="en-US"/>
        </a:p>
      </dgm:t>
    </dgm:pt>
    <dgm:pt modelId="{F8A74215-ADA1-480A-B3D1-F0EBAFC3860E}">
      <dgm:prSet/>
      <dgm:spPr/>
      <dgm:t>
        <a:bodyPr/>
        <a:lstStyle/>
        <a:p>
          <a:r>
            <a:rPr lang="en-GB"/>
            <a:t>Anti-Semitic – hostile towards Jews and Judaism.</a:t>
          </a:r>
          <a:endParaRPr lang="en-US"/>
        </a:p>
      </dgm:t>
    </dgm:pt>
    <dgm:pt modelId="{2C573FF2-ECB4-4174-B3DE-9BD56C8075D6}" type="parTrans" cxnId="{49BB9AD0-9935-4499-963A-145F740D431B}">
      <dgm:prSet/>
      <dgm:spPr/>
      <dgm:t>
        <a:bodyPr/>
        <a:lstStyle/>
        <a:p>
          <a:endParaRPr lang="en-US"/>
        </a:p>
      </dgm:t>
    </dgm:pt>
    <dgm:pt modelId="{130ED44D-5317-43EE-B4C6-3F87ED1E0DD8}" type="sibTrans" cxnId="{49BB9AD0-9935-4499-963A-145F740D431B}">
      <dgm:prSet/>
      <dgm:spPr/>
      <dgm:t>
        <a:bodyPr/>
        <a:lstStyle/>
        <a:p>
          <a:endParaRPr lang="en-US"/>
        </a:p>
      </dgm:t>
    </dgm:pt>
    <dgm:pt modelId="{1BF51D09-F574-4078-963F-D8A7116CBBE8}">
      <dgm:prSet/>
      <dgm:spPr/>
      <dgm:t>
        <a:bodyPr/>
        <a:lstStyle/>
        <a:p>
          <a:r>
            <a:rPr lang="en-GB"/>
            <a:t>Homophobic – call for reintroduction of prohibiting teaching about homosexuality in schools.</a:t>
          </a:r>
          <a:endParaRPr lang="en-US"/>
        </a:p>
      </dgm:t>
    </dgm:pt>
    <dgm:pt modelId="{7139EBDD-424D-4CD2-942E-BDCB7A3895C0}" type="parTrans" cxnId="{FEFF4737-FCD3-4124-8844-1CBF2D1CD0CF}">
      <dgm:prSet/>
      <dgm:spPr/>
      <dgm:t>
        <a:bodyPr/>
        <a:lstStyle/>
        <a:p>
          <a:endParaRPr lang="en-US"/>
        </a:p>
      </dgm:t>
    </dgm:pt>
    <dgm:pt modelId="{B5EC13AD-8356-4B10-BDF8-8AB06005EBB0}" type="sibTrans" cxnId="{FEFF4737-FCD3-4124-8844-1CBF2D1CD0CF}">
      <dgm:prSet/>
      <dgm:spPr/>
      <dgm:t>
        <a:bodyPr/>
        <a:lstStyle/>
        <a:p>
          <a:endParaRPr lang="en-US"/>
        </a:p>
      </dgm:t>
    </dgm:pt>
    <dgm:pt modelId="{2CA57860-77A1-40BA-89CB-9921297ED24D}">
      <dgm:prSet/>
      <dgm:spPr/>
      <dgm:t>
        <a:bodyPr/>
        <a:lstStyle/>
        <a:p>
          <a:r>
            <a:rPr lang="en-GB"/>
            <a:t>Albeist – discriminatory towards people with disabilities.</a:t>
          </a:r>
          <a:endParaRPr lang="en-US"/>
        </a:p>
      </dgm:t>
    </dgm:pt>
    <dgm:pt modelId="{6AAA4571-7057-43C9-BA84-2B5BE405BA0C}" type="parTrans" cxnId="{BC8A7F31-00E1-46B2-86E4-7A8E0A9C4DC6}">
      <dgm:prSet/>
      <dgm:spPr/>
      <dgm:t>
        <a:bodyPr/>
        <a:lstStyle/>
        <a:p>
          <a:endParaRPr lang="en-US"/>
        </a:p>
      </dgm:t>
    </dgm:pt>
    <dgm:pt modelId="{0D6651E3-DAA8-4C5A-9304-F90F76C2B0CD}" type="sibTrans" cxnId="{BC8A7F31-00E1-46B2-86E4-7A8E0A9C4DC6}">
      <dgm:prSet/>
      <dgm:spPr/>
      <dgm:t>
        <a:bodyPr/>
        <a:lstStyle/>
        <a:p>
          <a:endParaRPr lang="en-US"/>
        </a:p>
      </dgm:t>
    </dgm:pt>
    <dgm:pt modelId="{AA1A733A-6099-4BDC-8856-FE4061349610}">
      <dgm:prSet/>
      <dgm:spPr/>
      <dgm:t>
        <a:bodyPr/>
        <a:lstStyle/>
        <a:p>
          <a:r>
            <a:rPr lang="en-GB"/>
            <a:t>Traditionalism – view of women.</a:t>
          </a:r>
          <a:endParaRPr lang="en-US"/>
        </a:p>
      </dgm:t>
    </dgm:pt>
    <dgm:pt modelId="{5C0715B6-C862-41B2-B8A3-E69701144BFF}" type="parTrans" cxnId="{4FED7A32-A080-436B-99DD-7B956267A691}">
      <dgm:prSet/>
      <dgm:spPr/>
      <dgm:t>
        <a:bodyPr/>
        <a:lstStyle/>
        <a:p>
          <a:endParaRPr lang="en-US"/>
        </a:p>
      </dgm:t>
    </dgm:pt>
    <dgm:pt modelId="{6F41C9EE-3D2B-4780-88D0-23F30EF95AA9}" type="sibTrans" cxnId="{4FED7A32-A080-436B-99DD-7B956267A691}">
      <dgm:prSet/>
      <dgm:spPr/>
      <dgm:t>
        <a:bodyPr/>
        <a:lstStyle/>
        <a:p>
          <a:endParaRPr lang="en-US"/>
        </a:p>
      </dgm:t>
    </dgm:pt>
    <dgm:pt modelId="{AE545FA8-9B34-6147-9837-E6E0B39847F2}" type="pres">
      <dgm:prSet presAssocID="{C1010572-8753-4BE2-88D5-164C9F85EB35}" presName="vert0" presStyleCnt="0">
        <dgm:presLayoutVars>
          <dgm:dir/>
          <dgm:animOne val="branch"/>
          <dgm:animLvl val="lvl"/>
        </dgm:presLayoutVars>
      </dgm:prSet>
      <dgm:spPr/>
    </dgm:pt>
    <dgm:pt modelId="{E61BACE2-C011-5B42-90B9-D14A98B17F1B}" type="pres">
      <dgm:prSet presAssocID="{62E4E762-DEA2-4B9F-96A3-56B3AD7A350A}" presName="thickLine" presStyleLbl="alignNode1" presStyleIdx="0" presStyleCnt="5"/>
      <dgm:spPr/>
    </dgm:pt>
    <dgm:pt modelId="{EA055003-7BD6-C14C-97CB-6C35DEF14F75}" type="pres">
      <dgm:prSet presAssocID="{62E4E762-DEA2-4B9F-96A3-56B3AD7A350A}" presName="horz1" presStyleCnt="0"/>
      <dgm:spPr/>
    </dgm:pt>
    <dgm:pt modelId="{64963141-CF7E-424C-8C2B-2CE4B899E2D7}" type="pres">
      <dgm:prSet presAssocID="{62E4E762-DEA2-4B9F-96A3-56B3AD7A350A}" presName="tx1" presStyleLbl="revTx" presStyleIdx="0" presStyleCnt="5"/>
      <dgm:spPr/>
    </dgm:pt>
    <dgm:pt modelId="{715DCDA2-A29D-8745-B767-F182A4BCBD1D}" type="pres">
      <dgm:prSet presAssocID="{62E4E762-DEA2-4B9F-96A3-56B3AD7A350A}" presName="vert1" presStyleCnt="0"/>
      <dgm:spPr/>
    </dgm:pt>
    <dgm:pt modelId="{5138A5CE-F830-D040-801C-44D2D2763103}" type="pres">
      <dgm:prSet presAssocID="{F8A74215-ADA1-480A-B3D1-F0EBAFC3860E}" presName="thickLine" presStyleLbl="alignNode1" presStyleIdx="1" presStyleCnt="5"/>
      <dgm:spPr/>
    </dgm:pt>
    <dgm:pt modelId="{E77C1F75-7438-9C4B-97C1-1A63B5623F03}" type="pres">
      <dgm:prSet presAssocID="{F8A74215-ADA1-480A-B3D1-F0EBAFC3860E}" presName="horz1" presStyleCnt="0"/>
      <dgm:spPr/>
    </dgm:pt>
    <dgm:pt modelId="{4C33244D-7E15-5240-BDCA-E09ED0EE318A}" type="pres">
      <dgm:prSet presAssocID="{F8A74215-ADA1-480A-B3D1-F0EBAFC3860E}" presName="tx1" presStyleLbl="revTx" presStyleIdx="1" presStyleCnt="5"/>
      <dgm:spPr/>
    </dgm:pt>
    <dgm:pt modelId="{3F287D3E-FB4B-C44C-BDA1-433C2FC3D5F7}" type="pres">
      <dgm:prSet presAssocID="{F8A74215-ADA1-480A-B3D1-F0EBAFC3860E}" presName="vert1" presStyleCnt="0"/>
      <dgm:spPr/>
    </dgm:pt>
    <dgm:pt modelId="{E0806591-5397-6247-8017-C7FE36BEA169}" type="pres">
      <dgm:prSet presAssocID="{1BF51D09-F574-4078-963F-D8A7116CBBE8}" presName="thickLine" presStyleLbl="alignNode1" presStyleIdx="2" presStyleCnt="5"/>
      <dgm:spPr/>
    </dgm:pt>
    <dgm:pt modelId="{0C5B71B6-8D54-AF4E-AF8D-7DB764B7F638}" type="pres">
      <dgm:prSet presAssocID="{1BF51D09-F574-4078-963F-D8A7116CBBE8}" presName="horz1" presStyleCnt="0"/>
      <dgm:spPr/>
    </dgm:pt>
    <dgm:pt modelId="{0CAD9A0D-682F-C04E-80A0-CD67002CD1EB}" type="pres">
      <dgm:prSet presAssocID="{1BF51D09-F574-4078-963F-D8A7116CBBE8}" presName="tx1" presStyleLbl="revTx" presStyleIdx="2" presStyleCnt="5"/>
      <dgm:spPr/>
    </dgm:pt>
    <dgm:pt modelId="{D1C9FD30-3327-744C-997F-C915093C082D}" type="pres">
      <dgm:prSet presAssocID="{1BF51D09-F574-4078-963F-D8A7116CBBE8}" presName="vert1" presStyleCnt="0"/>
      <dgm:spPr/>
    </dgm:pt>
    <dgm:pt modelId="{58C145D0-B064-F342-BA1C-D2F0CD55B4DD}" type="pres">
      <dgm:prSet presAssocID="{2CA57860-77A1-40BA-89CB-9921297ED24D}" presName="thickLine" presStyleLbl="alignNode1" presStyleIdx="3" presStyleCnt="5"/>
      <dgm:spPr/>
    </dgm:pt>
    <dgm:pt modelId="{584B8BB7-A579-5940-8707-6ADC2122D146}" type="pres">
      <dgm:prSet presAssocID="{2CA57860-77A1-40BA-89CB-9921297ED24D}" presName="horz1" presStyleCnt="0"/>
      <dgm:spPr/>
    </dgm:pt>
    <dgm:pt modelId="{6C27A0A2-A12F-5542-96DA-0C51AE01E9DE}" type="pres">
      <dgm:prSet presAssocID="{2CA57860-77A1-40BA-89CB-9921297ED24D}" presName="tx1" presStyleLbl="revTx" presStyleIdx="3" presStyleCnt="5"/>
      <dgm:spPr/>
    </dgm:pt>
    <dgm:pt modelId="{0A738924-02FD-4C42-9C9E-0493D12FB1A2}" type="pres">
      <dgm:prSet presAssocID="{2CA57860-77A1-40BA-89CB-9921297ED24D}" presName="vert1" presStyleCnt="0"/>
      <dgm:spPr/>
    </dgm:pt>
    <dgm:pt modelId="{78960C74-AFB3-E64E-A268-3F77B27AA39A}" type="pres">
      <dgm:prSet presAssocID="{AA1A733A-6099-4BDC-8856-FE4061349610}" presName="thickLine" presStyleLbl="alignNode1" presStyleIdx="4" presStyleCnt="5"/>
      <dgm:spPr/>
    </dgm:pt>
    <dgm:pt modelId="{87DE4AB5-85D2-044F-809E-065EC320B235}" type="pres">
      <dgm:prSet presAssocID="{AA1A733A-6099-4BDC-8856-FE4061349610}" presName="horz1" presStyleCnt="0"/>
      <dgm:spPr/>
    </dgm:pt>
    <dgm:pt modelId="{7B8C566E-AD97-5049-BE88-B3E5CECD2509}" type="pres">
      <dgm:prSet presAssocID="{AA1A733A-6099-4BDC-8856-FE4061349610}" presName="tx1" presStyleLbl="revTx" presStyleIdx="4" presStyleCnt="5"/>
      <dgm:spPr/>
    </dgm:pt>
    <dgm:pt modelId="{2D8DAA99-9D59-C549-A277-44FDE2784A26}" type="pres">
      <dgm:prSet presAssocID="{AA1A733A-6099-4BDC-8856-FE4061349610}" presName="vert1" presStyleCnt="0"/>
      <dgm:spPr/>
    </dgm:pt>
  </dgm:ptLst>
  <dgm:cxnLst>
    <dgm:cxn modelId="{7DB3B408-0D18-514C-9E93-4E18F255E36E}" type="presOf" srcId="{62E4E762-DEA2-4B9F-96A3-56B3AD7A350A}" destId="{64963141-CF7E-424C-8C2B-2CE4B899E2D7}" srcOrd="0" destOrd="0" presId="urn:microsoft.com/office/officeart/2008/layout/LinedList"/>
    <dgm:cxn modelId="{EDBA2012-08FD-4841-90FF-E11929C154E9}" srcId="{C1010572-8753-4BE2-88D5-164C9F85EB35}" destId="{62E4E762-DEA2-4B9F-96A3-56B3AD7A350A}" srcOrd="0" destOrd="0" parTransId="{14889F59-AB69-4D08-AD58-D1FB910856E4}" sibTransId="{79AF5D27-C1F4-4963-91CC-6560645491D3}"/>
    <dgm:cxn modelId="{491F1A24-CF6C-4748-B7D8-F12BC829453E}" type="presOf" srcId="{F8A74215-ADA1-480A-B3D1-F0EBAFC3860E}" destId="{4C33244D-7E15-5240-BDCA-E09ED0EE318A}" srcOrd="0" destOrd="0" presId="urn:microsoft.com/office/officeart/2008/layout/LinedList"/>
    <dgm:cxn modelId="{BC8A7F31-00E1-46B2-86E4-7A8E0A9C4DC6}" srcId="{C1010572-8753-4BE2-88D5-164C9F85EB35}" destId="{2CA57860-77A1-40BA-89CB-9921297ED24D}" srcOrd="3" destOrd="0" parTransId="{6AAA4571-7057-43C9-BA84-2B5BE405BA0C}" sibTransId="{0D6651E3-DAA8-4C5A-9304-F90F76C2B0CD}"/>
    <dgm:cxn modelId="{4FED7A32-A080-436B-99DD-7B956267A691}" srcId="{C1010572-8753-4BE2-88D5-164C9F85EB35}" destId="{AA1A733A-6099-4BDC-8856-FE4061349610}" srcOrd="4" destOrd="0" parTransId="{5C0715B6-C862-41B2-B8A3-E69701144BFF}" sibTransId="{6F41C9EE-3D2B-4780-88D0-23F30EF95AA9}"/>
    <dgm:cxn modelId="{FEFF4737-FCD3-4124-8844-1CBF2D1CD0CF}" srcId="{C1010572-8753-4BE2-88D5-164C9F85EB35}" destId="{1BF51D09-F574-4078-963F-D8A7116CBBE8}" srcOrd="2" destOrd="0" parTransId="{7139EBDD-424D-4CD2-942E-BDCB7A3895C0}" sibTransId="{B5EC13AD-8356-4B10-BDF8-8AB06005EBB0}"/>
    <dgm:cxn modelId="{23C49C4F-80C7-5D4E-A925-5AD92ACB9294}" type="presOf" srcId="{AA1A733A-6099-4BDC-8856-FE4061349610}" destId="{7B8C566E-AD97-5049-BE88-B3E5CECD2509}" srcOrd="0" destOrd="0" presId="urn:microsoft.com/office/officeart/2008/layout/LinedList"/>
    <dgm:cxn modelId="{BAE337A5-85F1-AC49-8F1C-A38E4C741410}" type="presOf" srcId="{1BF51D09-F574-4078-963F-D8A7116CBBE8}" destId="{0CAD9A0D-682F-C04E-80A0-CD67002CD1EB}" srcOrd="0" destOrd="0" presId="urn:microsoft.com/office/officeart/2008/layout/LinedList"/>
    <dgm:cxn modelId="{49BB9AD0-9935-4499-963A-145F740D431B}" srcId="{C1010572-8753-4BE2-88D5-164C9F85EB35}" destId="{F8A74215-ADA1-480A-B3D1-F0EBAFC3860E}" srcOrd="1" destOrd="0" parTransId="{2C573FF2-ECB4-4174-B3DE-9BD56C8075D6}" sibTransId="{130ED44D-5317-43EE-B4C6-3F87ED1E0DD8}"/>
    <dgm:cxn modelId="{843B14D5-1E0F-CD43-8FEF-6AAD87EA7ED4}" type="presOf" srcId="{2CA57860-77A1-40BA-89CB-9921297ED24D}" destId="{6C27A0A2-A12F-5542-96DA-0C51AE01E9DE}" srcOrd="0" destOrd="0" presId="urn:microsoft.com/office/officeart/2008/layout/LinedList"/>
    <dgm:cxn modelId="{0B01D5F7-C8EC-9344-86EB-AC6DFCC1FED5}" type="presOf" srcId="{C1010572-8753-4BE2-88D5-164C9F85EB35}" destId="{AE545FA8-9B34-6147-9837-E6E0B39847F2}" srcOrd="0" destOrd="0" presId="urn:microsoft.com/office/officeart/2008/layout/LinedList"/>
    <dgm:cxn modelId="{42156D1F-665D-6F4E-9692-A5D6750799BA}" type="presParOf" srcId="{AE545FA8-9B34-6147-9837-E6E0B39847F2}" destId="{E61BACE2-C011-5B42-90B9-D14A98B17F1B}" srcOrd="0" destOrd="0" presId="urn:microsoft.com/office/officeart/2008/layout/LinedList"/>
    <dgm:cxn modelId="{47B14059-9632-314C-BBEB-37CDB9BF2BE8}" type="presParOf" srcId="{AE545FA8-9B34-6147-9837-E6E0B39847F2}" destId="{EA055003-7BD6-C14C-97CB-6C35DEF14F75}" srcOrd="1" destOrd="0" presId="urn:microsoft.com/office/officeart/2008/layout/LinedList"/>
    <dgm:cxn modelId="{40D3F8F7-1508-A84E-9471-8C4059AE0C48}" type="presParOf" srcId="{EA055003-7BD6-C14C-97CB-6C35DEF14F75}" destId="{64963141-CF7E-424C-8C2B-2CE4B899E2D7}" srcOrd="0" destOrd="0" presId="urn:microsoft.com/office/officeart/2008/layout/LinedList"/>
    <dgm:cxn modelId="{EF74149E-DEF3-B546-9311-4F569657F0B2}" type="presParOf" srcId="{EA055003-7BD6-C14C-97CB-6C35DEF14F75}" destId="{715DCDA2-A29D-8745-B767-F182A4BCBD1D}" srcOrd="1" destOrd="0" presId="urn:microsoft.com/office/officeart/2008/layout/LinedList"/>
    <dgm:cxn modelId="{5194F0F7-BF7E-FD41-B461-8E473F254A15}" type="presParOf" srcId="{AE545FA8-9B34-6147-9837-E6E0B39847F2}" destId="{5138A5CE-F830-D040-801C-44D2D2763103}" srcOrd="2" destOrd="0" presId="urn:microsoft.com/office/officeart/2008/layout/LinedList"/>
    <dgm:cxn modelId="{07B49AF1-C73C-964E-AAF9-364C2CF63797}" type="presParOf" srcId="{AE545FA8-9B34-6147-9837-E6E0B39847F2}" destId="{E77C1F75-7438-9C4B-97C1-1A63B5623F03}" srcOrd="3" destOrd="0" presId="urn:microsoft.com/office/officeart/2008/layout/LinedList"/>
    <dgm:cxn modelId="{701EFCBC-849E-EC4A-AA25-E5605D1067AF}" type="presParOf" srcId="{E77C1F75-7438-9C4B-97C1-1A63B5623F03}" destId="{4C33244D-7E15-5240-BDCA-E09ED0EE318A}" srcOrd="0" destOrd="0" presId="urn:microsoft.com/office/officeart/2008/layout/LinedList"/>
    <dgm:cxn modelId="{79476D1F-E17A-3C4E-8776-CC5BA7D80725}" type="presParOf" srcId="{E77C1F75-7438-9C4B-97C1-1A63B5623F03}" destId="{3F287D3E-FB4B-C44C-BDA1-433C2FC3D5F7}" srcOrd="1" destOrd="0" presId="urn:microsoft.com/office/officeart/2008/layout/LinedList"/>
    <dgm:cxn modelId="{45844E56-5B29-5E40-9D10-CD41155D2D0C}" type="presParOf" srcId="{AE545FA8-9B34-6147-9837-E6E0B39847F2}" destId="{E0806591-5397-6247-8017-C7FE36BEA169}" srcOrd="4" destOrd="0" presId="urn:microsoft.com/office/officeart/2008/layout/LinedList"/>
    <dgm:cxn modelId="{FD0627BC-6014-0C4E-8B1D-F7B85DA70790}" type="presParOf" srcId="{AE545FA8-9B34-6147-9837-E6E0B39847F2}" destId="{0C5B71B6-8D54-AF4E-AF8D-7DB764B7F638}" srcOrd="5" destOrd="0" presId="urn:microsoft.com/office/officeart/2008/layout/LinedList"/>
    <dgm:cxn modelId="{CC439D49-112F-114B-B52E-C789F29BBE32}" type="presParOf" srcId="{0C5B71B6-8D54-AF4E-AF8D-7DB764B7F638}" destId="{0CAD9A0D-682F-C04E-80A0-CD67002CD1EB}" srcOrd="0" destOrd="0" presId="urn:microsoft.com/office/officeart/2008/layout/LinedList"/>
    <dgm:cxn modelId="{6D837D2B-0296-2248-9C5F-4466EDCA703C}" type="presParOf" srcId="{0C5B71B6-8D54-AF4E-AF8D-7DB764B7F638}" destId="{D1C9FD30-3327-744C-997F-C915093C082D}" srcOrd="1" destOrd="0" presId="urn:microsoft.com/office/officeart/2008/layout/LinedList"/>
    <dgm:cxn modelId="{3ACDCE74-940D-1843-B609-2A49A2C45C05}" type="presParOf" srcId="{AE545FA8-9B34-6147-9837-E6E0B39847F2}" destId="{58C145D0-B064-F342-BA1C-D2F0CD55B4DD}" srcOrd="6" destOrd="0" presId="urn:microsoft.com/office/officeart/2008/layout/LinedList"/>
    <dgm:cxn modelId="{51C026FB-2056-604B-8C42-4037979CC8CB}" type="presParOf" srcId="{AE545FA8-9B34-6147-9837-E6E0B39847F2}" destId="{584B8BB7-A579-5940-8707-6ADC2122D146}" srcOrd="7" destOrd="0" presId="urn:microsoft.com/office/officeart/2008/layout/LinedList"/>
    <dgm:cxn modelId="{5F7ED082-398B-2842-84CB-7B449F1235F9}" type="presParOf" srcId="{584B8BB7-A579-5940-8707-6ADC2122D146}" destId="{6C27A0A2-A12F-5542-96DA-0C51AE01E9DE}" srcOrd="0" destOrd="0" presId="urn:microsoft.com/office/officeart/2008/layout/LinedList"/>
    <dgm:cxn modelId="{DA48AD58-F302-1346-B00A-EE160A64006A}" type="presParOf" srcId="{584B8BB7-A579-5940-8707-6ADC2122D146}" destId="{0A738924-02FD-4C42-9C9E-0493D12FB1A2}" srcOrd="1" destOrd="0" presId="urn:microsoft.com/office/officeart/2008/layout/LinedList"/>
    <dgm:cxn modelId="{FC981FB2-CC57-244E-9AD5-647FF64E935E}" type="presParOf" srcId="{AE545FA8-9B34-6147-9837-E6E0B39847F2}" destId="{78960C74-AFB3-E64E-A268-3F77B27AA39A}" srcOrd="8" destOrd="0" presId="urn:microsoft.com/office/officeart/2008/layout/LinedList"/>
    <dgm:cxn modelId="{A3636646-168D-E44F-833E-793FC0412C50}" type="presParOf" srcId="{AE545FA8-9B34-6147-9837-E6E0B39847F2}" destId="{87DE4AB5-85D2-044F-809E-065EC320B235}" srcOrd="9" destOrd="0" presId="urn:microsoft.com/office/officeart/2008/layout/LinedList"/>
    <dgm:cxn modelId="{4DAA92DC-2CF3-D34E-9236-537E25847C93}" type="presParOf" srcId="{87DE4AB5-85D2-044F-809E-065EC320B235}" destId="{7B8C566E-AD97-5049-BE88-B3E5CECD2509}" srcOrd="0" destOrd="0" presId="urn:microsoft.com/office/officeart/2008/layout/LinedList"/>
    <dgm:cxn modelId="{1406C3C7-9233-3742-9D94-BE6482D8B150}" type="presParOf" srcId="{87DE4AB5-85D2-044F-809E-065EC320B235}" destId="{2D8DAA99-9D59-C549-A277-44FDE2784A26}"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7CF4A1DD-BFC2-49BB-AE31-522FDDA324F8}" type="doc">
      <dgm:prSet loTypeId="urn:microsoft.com/office/officeart/2005/8/layout/vList2" loCatId="list" qsTypeId="urn:microsoft.com/office/officeart/2005/8/quickstyle/simple2" qsCatId="simple" csTypeId="urn:microsoft.com/office/officeart/2005/8/colors/accent1_4" csCatId="accent1"/>
      <dgm:spPr/>
      <dgm:t>
        <a:bodyPr/>
        <a:lstStyle/>
        <a:p>
          <a:endParaRPr lang="en-US"/>
        </a:p>
      </dgm:t>
    </dgm:pt>
    <dgm:pt modelId="{885930F6-E7FA-4110-ABE4-E9BF812A49E2}">
      <dgm:prSet/>
      <dgm:spPr/>
      <dgm:t>
        <a:bodyPr/>
        <a:lstStyle/>
        <a:p>
          <a:r>
            <a:rPr lang="en-GB" dirty="0"/>
            <a:t>Street Action – leafletting, banner drops, ‘flash’ demonstrations. </a:t>
          </a:r>
          <a:endParaRPr lang="en-US" dirty="0"/>
        </a:p>
      </dgm:t>
    </dgm:pt>
    <dgm:pt modelId="{ED0CB1C4-A9DA-4F35-9B89-F23F16388D47}" type="parTrans" cxnId="{98707070-BBC1-4878-9172-E4449A8A0FEB}">
      <dgm:prSet/>
      <dgm:spPr/>
      <dgm:t>
        <a:bodyPr/>
        <a:lstStyle/>
        <a:p>
          <a:endParaRPr lang="en-US"/>
        </a:p>
      </dgm:t>
    </dgm:pt>
    <dgm:pt modelId="{486C3309-0719-4B71-84CD-C772F32B59E9}" type="sibTrans" cxnId="{98707070-BBC1-4878-9172-E4449A8A0FEB}">
      <dgm:prSet/>
      <dgm:spPr/>
      <dgm:t>
        <a:bodyPr/>
        <a:lstStyle/>
        <a:p>
          <a:endParaRPr lang="en-US"/>
        </a:p>
      </dgm:t>
    </dgm:pt>
    <dgm:pt modelId="{971C5370-1A9E-410B-BED1-C54EBCB2AC75}">
      <dgm:prSet/>
      <dgm:spPr/>
      <dgm:t>
        <a:bodyPr/>
        <a:lstStyle/>
        <a:p>
          <a:r>
            <a:rPr lang="en-GB"/>
            <a:t>Marches – carrying banners and flags with slogans and symbols on.</a:t>
          </a:r>
          <a:endParaRPr lang="en-US"/>
        </a:p>
      </dgm:t>
    </dgm:pt>
    <dgm:pt modelId="{5EAAF358-09E2-4941-8D07-D66CC93C3016}" type="parTrans" cxnId="{E4AB91A1-9715-48B3-9054-B7D518412C55}">
      <dgm:prSet/>
      <dgm:spPr/>
      <dgm:t>
        <a:bodyPr/>
        <a:lstStyle/>
        <a:p>
          <a:endParaRPr lang="en-US"/>
        </a:p>
      </dgm:t>
    </dgm:pt>
    <dgm:pt modelId="{7E75C947-7D35-412D-AB47-1AD299603D08}" type="sibTrans" cxnId="{E4AB91A1-9715-48B3-9054-B7D518412C55}">
      <dgm:prSet/>
      <dgm:spPr/>
      <dgm:t>
        <a:bodyPr/>
        <a:lstStyle/>
        <a:p>
          <a:endParaRPr lang="en-US"/>
        </a:p>
      </dgm:t>
    </dgm:pt>
    <dgm:pt modelId="{BD99C337-3488-497A-8278-449102CA6BB6}">
      <dgm:prSet/>
      <dgm:spPr/>
      <dgm:t>
        <a:bodyPr/>
        <a:lstStyle/>
        <a:p>
          <a:r>
            <a:rPr lang="en-GB"/>
            <a:t>Protests.</a:t>
          </a:r>
          <a:endParaRPr lang="en-US"/>
        </a:p>
      </dgm:t>
    </dgm:pt>
    <dgm:pt modelId="{25370D49-869C-4C18-B9B6-E3CAD0D7E4F7}" type="parTrans" cxnId="{602448AE-76A2-4167-A11E-22C6AF07C7FE}">
      <dgm:prSet/>
      <dgm:spPr/>
      <dgm:t>
        <a:bodyPr/>
        <a:lstStyle/>
        <a:p>
          <a:endParaRPr lang="en-US"/>
        </a:p>
      </dgm:t>
    </dgm:pt>
    <dgm:pt modelId="{6B198B6A-927F-4B5F-BF32-004952E1FB01}" type="sibTrans" cxnId="{602448AE-76A2-4167-A11E-22C6AF07C7FE}">
      <dgm:prSet/>
      <dgm:spPr/>
      <dgm:t>
        <a:bodyPr/>
        <a:lstStyle/>
        <a:p>
          <a:endParaRPr lang="en-US"/>
        </a:p>
      </dgm:t>
    </dgm:pt>
    <dgm:pt modelId="{94C83521-8276-4AD7-B66E-B9B4003CC8D6}">
      <dgm:prSet/>
      <dgm:spPr/>
      <dgm:t>
        <a:bodyPr/>
        <a:lstStyle/>
        <a:p>
          <a:r>
            <a:rPr lang="en-GB"/>
            <a:t>Trolling campaigns..</a:t>
          </a:r>
          <a:endParaRPr lang="en-US"/>
        </a:p>
      </dgm:t>
    </dgm:pt>
    <dgm:pt modelId="{E4F9DF25-0905-4889-837A-555ACFEA9391}" type="parTrans" cxnId="{08672F92-3AC1-4BEF-A894-66A670632062}">
      <dgm:prSet/>
      <dgm:spPr/>
      <dgm:t>
        <a:bodyPr/>
        <a:lstStyle/>
        <a:p>
          <a:endParaRPr lang="en-US"/>
        </a:p>
      </dgm:t>
    </dgm:pt>
    <dgm:pt modelId="{29B8D4C6-567F-4238-94A8-94A9606AE402}" type="sibTrans" cxnId="{08672F92-3AC1-4BEF-A894-66A670632062}">
      <dgm:prSet/>
      <dgm:spPr/>
      <dgm:t>
        <a:bodyPr/>
        <a:lstStyle/>
        <a:p>
          <a:endParaRPr lang="en-US"/>
        </a:p>
      </dgm:t>
    </dgm:pt>
    <dgm:pt modelId="{866AF1D9-EC96-46E3-9133-CED3F97B9938}">
      <dgm:prSet/>
      <dgm:spPr/>
      <dgm:t>
        <a:bodyPr/>
        <a:lstStyle/>
        <a:p>
          <a:r>
            <a:rPr lang="en-GB"/>
            <a:t>Violence.</a:t>
          </a:r>
          <a:endParaRPr lang="en-US"/>
        </a:p>
      </dgm:t>
    </dgm:pt>
    <dgm:pt modelId="{FE781F85-AC4C-47EA-BE93-393EC5DD7D44}" type="parTrans" cxnId="{D25D3743-FDE7-4F46-9ED3-1209B0DE299D}">
      <dgm:prSet/>
      <dgm:spPr/>
      <dgm:t>
        <a:bodyPr/>
        <a:lstStyle/>
        <a:p>
          <a:endParaRPr lang="en-US"/>
        </a:p>
      </dgm:t>
    </dgm:pt>
    <dgm:pt modelId="{B234E8C3-1341-4A51-9E6C-8DCDB17D83D9}" type="sibTrans" cxnId="{D25D3743-FDE7-4F46-9ED3-1209B0DE299D}">
      <dgm:prSet/>
      <dgm:spPr/>
      <dgm:t>
        <a:bodyPr/>
        <a:lstStyle/>
        <a:p>
          <a:endParaRPr lang="en-US"/>
        </a:p>
      </dgm:t>
    </dgm:pt>
    <dgm:pt modelId="{F8924F28-9350-BA43-8918-3C760F0D194C}" type="pres">
      <dgm:prSet presAssocID="{7CF4A1DD-BFC2-49BB-AE31-522FDDA324F8}" presName="linear" presStyleCnt="0">
        <dgm:presLayoutVars>
          <dgm:animLvl val="lvl"/>
          <dgm:resizeHandles val="exact"/>
        </dgm:presLayoutVars>
      </dgm:prSet>
      <dgm:spPr/>
    </dgm:pt>
    <dgm:pt modelId="{ED5804E9-E0F7-1441-A6DA-90D0FB3A967E}" type="pres">
      <dgm:prSet presAssocID="{885930F6-E7FA-4110-ABE4-E9BF812A49E2}" presName="parentText" presStyleLbl="node1" presStyleIdx="0" presStyleCnt="5">
        <dgm:presLayoutVars>
          <dgm:chMax val="0"/>
          <dgm:bulletEnabled val="1"/>
        </dgm:presLayoutVars>
      </dgm:prSet>
      <dgm:spPr/>
    </dgm:pt>
    <dgm:pt modelId="{03351442-E892-7E4B-AB99-953CEB3F323E}" type="pres">
      <dgm:prSet presAssocID="{486C3309-0719-4B71-84CD-C772F32B59E9}" presName="spacer" presStyleCnt="0"/>
      <dgm:spPr/>
    </dgm:pt>
    <dgm:pt modelId="{72448051-77F1-5B41-B6B3-F41C5921ADE7}" type="pres">
      <dgm:prSet presAssocID="{971C5370-1A9E-410B-BED1-C54EBCB2AC75}" presName="parentText" presStyleLbl="node1" presStyleIdx="1" presStyleCnt="5">
        <dgm:presLayoutVars>
          <dgm:chMax val="0"/>
          <dgm:bulletEnabled val="1"/>
        </dgm:presLayoutVars>
      </dgm:prSet>
      <dgm:spPr/>
    </dgm:pt>
    <dgm:pt modelId="{D1852A7A-0F4D-FC4D-B180-2C1A31082D55}" type="pres">
      <dgm:prSet presAssocID="{7E75C947-7D35-412D-AB47-1AD299603D08}" presName="spacer" presStyleCnt="0"/>
      <dgm:spPr/>
    </dgm:pt>
    <dgm:pt modelId="{09CBA70F-283F-034D-9F2F-EC04F0474CE5}" type="pres">
      <dgm:prSet presAssocID="{BD99C337-3488-497A-8278-449102CA6BB6}" presName="parentText" presStyleLbl="node1" presStyleIdx="2" presStyleCnt="5">
        <dgm:presLayoutVars>
          <dgm:chMax val="0"/>
          <dgm:bulletEnabled val="1"/>
        </dgm:presLayoutVars>
      </dgm:prSet>
      <dgm:spPr/>
    </dgm:pt>
    <dgm:pt modelId="{55E053EA-1D2D-7C47-8CDC-61E3D9E33DB3}" type="pres">
      <dgm:prSet presAssocID="{6B198B6A-927F-4B5F-BF32-004952E1FB01}" presName="spacer" presStyleCnt="0"/>
      <dgm:spPr/>
    </dgm:pt>
    <dgm:pt modelId="{5D9F4683-D9E3-FD49-BFF6-C151F3867C51}" type="pres">
      <dgm:prSet presAssocID="{94C83521-8276-4AD7-B66E-B9B4003CC8D6}" presName="parentText" presStyleLbl="node1" presStyleIdx="3" presStyleCnt="5">
        <dgm:presLayoutVars>
          <dgm:chMax val="0"/>
          <dgm:bulletEnabled val="1"/>
        </dgm:presLayoutVars>
      </dgm:prSet>
      <dgm:spPr/>
    </dgm:pt>
    <dgm:pt modelId="{335F97E1-E782-EE47-BC2D-50956E59A721}" type="pres">
      <dgm:prSet presAssocID="{29B8D4C6-567F-4238-94A8-94A9606AE402}" presName="spacer" presStyleCnt="0"/>
      <dgm:spPr/>
    </dgm:pt>
    <dgm:pt modelId="{BF29B049-A8A4-0046-A7B6-9F1248516E11}" type="pres">
      <dgm:prSet presAssocID="{866AF1D9-EC96-46E3-9133-CED3F97B9938}" presName="parentText" presStyleLbl="node1" presStyleIdx="4" presStyleCnt="5">
        <dgm:presLayoutVars>
          <dgm:chMax val="0"/>
          <dgm:bulletEnabled val="1"/>
        </dgm:presLayoutVars>
      </dgm:prSet>
      <dgm:spPr/>
    </dgm:pt>
  </dgm:ptLst>
  <dgm:cxnLst>
    <dgm:cxn modelId="{AFD00105-3566-3F49-B3E2-7FB34ACD988F}" type="presOf" srcId="{7CF4A1DD-BFC2-49BB-AE31-522FDDA324F8}" destId="{F8924F28-9350-BA43-8918-3C760F0D194C}" srcOrd="0" destOrd="0" presId="urn:microsoft.com/office/officeart/2005/8/layout/vList2"/>
    <dgm:cxn modelId="{8240321F-5AD4-1449-8E1F-C8C8F0CFA576}" type="presOf" srcId="{BD99C337-3488-497A-8278-449102CA6BB6}" destId="{09CBA70F-283F-034D-9F2F-EC04F0474CE5}" srcOrd="0" destOrd="0" presId="urn:microsoft.com/office/officeart/2005/8/layout/vList2"/>
    <dgm:cxn modelId="{A495C533-3EC1-E348-AA5D-9B16B1627B9B}" type="presOf" srcId="{971C5370-1A9E-410B-BED1-C54EBCB2AC75}" destId="{72448051-77F1-5B41-B6B3-F41C5921ADE7}" srcOrd="0" destOrd="0" presId="urn:microsoft.com/office/officeart/2005/8/layout/vList2"/>
    <dgm:cxn modelId="{F17D803C-4717-8942-B462-F417D5F90366}" type="presOf" srcId="{866AF1D9-EC96-46E3-9133-CED3F97B9938}" destId="{BF29B049-A8A4-0046-A7B6-9F1248516E11}" srcOrd="0" destOrd="0" presId="urn:microsoft.com/office/officeart/2005/8/layout/vList2"/>
    <dgm:cxn modelId="{D25D3743-FDE7-4F46-9ED3-1209B0DE299D}" srcId="{7CF4A1DD-BFC2-49BB-AE31-522FDDA324F8}" destId="{866AF1D9-EC96-46E3-9133-CED3F97B9938}" srcOrd="4" destOrd="0" parTransId="{FE781F85-AC4C-47EA-BE93-393EC5DD7D44}" sibTransId="{B234E8C3-1341-4A51-9E6C-8DCDB17D83D9}"/>
    <dgm:cxn modelId="{23907446-DD3F-5248-A98A-6A37E03151F2}" type="presOf" srcId="{885930F6-E7FA-4110-ABE4-E9BF812A49E2}" destId="{ED5804E9-E0F7-1441-A6DA-90D0FB3A967E}" srcOrd="0" destOrd="0" presId="urn:microsoft.com/office/officeart/2005/8/layout/vList2"/>
    <dgm:cxn modelId="{98707070-BBC1-4878-9172-E4449A8A0FEB}" srcId="{7CF4A1DD-BFC2-49BB-AE31-522FDDA324F8}" destId="{885930F6-E7FA-4110-ABE4-E9BF812A49E2}" srcOrd="0" destOrd="0" parTransId="{ED0CB1C4-A9DA-4F35-9B89-F23F16388D47}" sibTransId="{486C3309-0719-4B71-84CD-C772F32B59E9}"/>
    <dgm:cxn modelId="{08672F92-3AC1-4BEF-A894-66A670632062}" srcId="{7CF4A1DD-BFC2-49BB-AE31-522FDDA324F8}" destId="{94C83521-8276-4AD7-B66E-B9B4003CC8D6}" srcOrd="3" destOrd="0" parTransId="{E4F9DF25-0905-4889-837A-555ACFEA9391}" sibTransId="{29B8D4C6-567F-4238-94A8-94A9606AE402}"/>
    <dgm:cxn modelId="{E4AB91A1-9715-48B3-9054-B7D518412C55}" srcId="{7CF4A1DD-BFC2-49BB-AE31-522FDDA324F8}" destId="{971C5370-1A9E-410B-BED1-C54EBCB2AC75}" srcOrd="1" destOrd="0" parTransId="{5EAAF358-09E2-4941-8D07-D66CC93C3016}" sibTransId="{7E75C947-7D35-412D-AB47-1AD299603D08}"/>
    <dgm:cxn modelId="{602448AE-76A2-4167-A11E-22C6AF07C7FE}" srcId="{7CF4A1DD-BFC2-49BB-AE31-522FDDA324F8}" destId="{BD99C337-3488-497A-8278-449102CA6BB6}" srcOrd="2" destOrd="0" parTransId="{25370D49-869C-4C18-B9B6-E3CAD0D7E4F7}" sibTransId="{6B198B6A-927F-4B5F-BF32-004952E1FB01}"/>
    <dgm:cxn modelId="{886F2FDF-26C0-B545-BFDA-1D85424C5B79}" type="presOf" srcId="{94C83521-8276-4AD7-B66E-B9B4003CC8D6}" destId="{5D9F4683-D9E3-FD49-BFF6-C151F3867C51}" srcOrd="0" destOrd="0" presId="urn:microsoft.com/office/officeart/2005/8/layout/vList2"/>
    <dgm:cxn modelId="{5C8BBD70-AA0E-054F-B563-38D67E86A2B4}" type="presParOf" srcId="{F8924F28-9350-BA43-8918-3C760F0D194C}" destId="{ED5804E9-E0F7-1441-A6DA-90D0FB3A967E}" srcOrd="0" destOrd="0" presId="urn:microsoft.com/office/officeart/2005/8/layout/vList2"/>
    <dgm:cxn modelId="{4F95D95A-AF5A-344B-9B43-F34AC9EC161B}" type="presParOf" srcId="{F8924F28-9350-BA43-8918-3C760F0D194C}" destId="{03351442-E892-7E4B-AB99-953CEB3F323E}" srcOrd="1" destOrd="0" presId="urn:microsoft.com/office/officeart/2005/8/layout/vList2"/>
    <dgm:cxn modelId="{D489440F-19CC-0647-85E7-4DE058437AE9}" type="presParOf" srcId="{F8924F28-9350-BA43-8918-3C760F0D194C}" destId="{72448051-77F1-5B41-B6B3-F41C5921ADE7}" srcOrd="2" destOrd="0" presId="urn:microsoft.com/office/officeart/2005/8/layout/vList2"/>
    <dgm:cxn modelId="{8B9FD26E-2B04-5F40-A97E-DAE6775CA877}" type="presParOf" srcId="{F8924F28-9350-BA43-8918-3C760F0D194C}" destId="{D1852A7A-0F4D-FC4D-B180-2C1A31082D55}" srcOrd="3" destOrd="0" presId="urn:microsoft.com/office/officeart/2005/8/layout/vList2"/>
    <dgm:cxn modelId="{EDB8D011-955F-B242-9EC6-1EAFF10E41CA}" type="presParOf" srcId="{F8924F28-9350-BA43-8918-3C760F0D194C}" destId="{09CBA70F-283F-034D-9F2F-EC04F0474CE5}" srcOrd="4" destOrd="0" presId="urn:microsoft.com/office/officeart/2005/8/layout/vList2"/>
    <dgm:cxn modelId="{6D287FC8-C28B-0B49-A085-8CC0B4CB5004}" type="presParOf" srcId="{F8924F28-9350-BA43-8918-3C760F0D194C}" destId="{55E053EA-1D2D-7C47-8CDC-61E3D9E33DB3}" srcOrd="5" destOrd="0" presId="urn:microsoft.com/office/officeart/2005/8/layout/vList2"/>
    <dgm:cxn modelId="{72771BAF-4B61-554F-A74B-493F303F1714}" type="presParOf" srcId="{F8924F28-9350-BA43-8918-3C760F0D194C}" destId="{5D9F4683-D9E3-FD49-BFF6-C151F3867C51}" srcOrd="6" destOrd="0" presId="urn:microsoft.com/office/officeart/2005/8/layout/vList2"/>
    <dgm:cxn modelId="{406E63B3-B0EA-5141-B702-38CD1B3B5370}" type="presParOf" srcId="{F8924F28-9350-BA43-8918-3C760F0D194C}" destId="{335F97E1-E782-EE47-BC2D-50956E59A721}" srcOrd="7" destOrd="0" presId="urn:microsoft.com/office/officeart/2005/8/layout/vList2"/>
    <dgm:cxn modelId="{D17A2BA1-357E-7346-AC14-40D5C43D2528}" type="presParOf" srcId="{F8924F28-9350-BA43-8918-3C760F0D194C}" destId="{BF29B049-A8A4-0046-A7B6-9F1248516E11}" srcOrd="8"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0CDFA31-90C6-44C9-A9EA-690FE7F5CC3A}" type="doc">
      <dgm:prSet loTypeId="urn:microsoft.com/office/officeart/2008/layout/LinedList" loCatId="list" qsTypeId="urn:microsoft.com/office/officeart/2005/8/quickstyle/simple2" qsCatId="simple" csTypeId="urn:microsoft.com/office/officeart/2005/8/colors/accent1_2" csCatId="accent1"/>
      <dgm:spPr/>
      <dgm:t>
        <a:bodyPr/>
        <a:lstStyle/>
        <a:p>
          <a:endParaRPr lang="en-US"/>
        </a:p>
      </dgm:t>
    </dgm:pt>
    <dgm:pt modelId="{EE1D33C8-9F04-44D8-8E17-1D97B746D007}">
      <dgm:prSet/>
      <dgm:spPr/>
      <dgm:t>
        <a:bodyPr/>
        <a:lstStyle/>
        <a:p>
          <a:r>
            <a:rPr lang="en-GB"/>
            <a:t>First wave – narrow ideology – African Americans subordinate.</a:t>
          </a:r>
          <a:endParaRPr lang="en-US"/>
        </a:p>
      </dgm:t>
    </dgm:pt>
    <dgm:pt modelId="{8B14B43C-B7A7-4CB8-B055-F1E177165F7A}" type="parTrans" cxnId="{CE3494A1-6A0F-41EC-9A65-4F12564C930F}">
      <dgm:prSet/>
      <dgm:spPr/>
      <dgm:t>
        <a:bodyPr/>
        <a:lstStyle/>
        <a:p>
          <a:endParaRPr lang="en-US"/>
        </a:p>
      </dgm:t>
    </dgm:pt>
    <dgm:pt modelId="{DDF4DC0D-7CA0-48A8-BAA9-A0F58F7DCE6D}" type="sibTrans" cxnId="{CE3494A1-6A0F-41EC-9A65-4F12564C930F}">
      <dgm:prSet/>
      <dgm:spPr/>
      <dgm:t>
        <a:bodyPr/>
        <a:lstStyle/>
        <a:p>
          <a:endParaRPr lang="en-US"/>
        </a:p>
      </dgm:t>
    </dgm:pt>
    <dgm:pt modelId="{966860C0-5CB4-4C4C-8C36-2B48CFB54E9E}">
      <dgm:prSet/>
      <dgm:spPr/>
      <dgm:t>
        <a:bodyPr/>
        <a:lstStyle/>
        <a:p>
          <a:r>
            <a:rPr lang="en-GB"/>
            <a:t>Second wave – strong ideology – focusing their hatred on African Americans, Catholics, Jews and foreigners.</a:t>
          </a:r>
          <a:endParaRPr lang="en-US"/>
        </a:p>
      </dgm:t>
    </dgm:pt>
    <dgm:pt modelId="{74D011DE-D52C-46AB-8D4B-7D115AB17BC0}" type="parTrans" cxnId="{36F1090C-8918-414D-B37C-06EE2A16D050}">
      <dgm:prSet/>
      <dgm:spPr/>
      <dgm:t>
        <a:bodyPr/>
        <a:lstStyle/>
        <a:p>
          <a:endParaRPr lang="en-US"/>
        </a:p>
      </dgm:t>
    </dgm:pt>
    <dgm:pt modelId="{2CA62867-780D-400C-A434-26CE1AEC8C6B}" type="sibTrans" cxnId="{36F1090C-8918-414D-B37C-06EE2A16D050}">
      <dgm:prSet/>
      <dgm:spPr/>
      <dgm:t>
        <a:bodyPr/>
        <a:lstStyle/>
        <a:p>
          <a:endParaRPr lang="en-US"/>
        </a:p>
      </dgm:t>
    </dgm:pt>
    <dgm:pt modelId="{4D133BFA-E849-4BF4-A53A-CB2AE2DA1466}">
      <dgm:prSet/>
      <dgm:spPr/>
      <dgm:t>
        <a:bodyPr/>
        <a:lstStyle/>
        <a:p>
          <a:r>
            <a:rPr lang="en-GB"/>
            <a:t>Todays ideology – fuelled by hatred of Muslims, anti-immigration, anti-Semitism and anti-LGBT. As well as the continued racism to African Americans.</a:t>
          </a:r>
          <a:endParaRPr lang="en-US"/>
        </a:p>
      </dgm:t>
    </dgm:pt>
    <dgm:pt modelId="{EB687757-7F99-4520-91BD-EB64B0D22E39}" type="parTrans" cxnId="{69766EA5-E7D9-4085-B8DA-D4932F4DE837}">
      <dgm:prSet/>
      <dgm:spPr/>
      <dgm:t>
        <a:bodyPr/>
        <a:lstStyle/>
        <a:p>
          <a:endParaRPr lang="en-US"/>
        </a:p>
      </dgm:t>
    </dgm:pt>
    <dgm:pt modelId="{93068DB1-CC8E-440C-B5BE-0724D0FCCFA4}" type="sibTrans" cxnId="{69766EA5-E7D9-4085-B8DA-D4932F4DE837}">
      <dgm:prSet/>
      <dgm:spPr/>
      <dgm:t>
        <a:bodyPr/>
        <a:lstStyle/>
        <a:p>
          <a:endParaRPr lang="en-US"/>
        </a:p>
      </dgm:t>
    </dgm:pt>
    <dgm:pt modelId="{5FD02653-502E-497A-A9E7-E399602B9D0B}">
      <dgm:prSet/>
      <dgm:spPr/>
      <dgm:t>
        <a:bodyPr/>
        <a:lstStyle/>
        <a:p>
          <a:r>
            <a:rPr lang="en-GB"/>
            <a:t>Establishment of white supremacy through protecting and maintaining the distinct institutions, rights, privileges, principles and ideals of a pure Americanism.</a:t>
          </a:r>
          <a:endParaRPr lang="en-US"/>
        </a:p>
      </dgm:t>
    </dgm:pt>
    <dgm:pt modelId="{E627ED76-8F76-442A-9A1F-C3DD874609FB}" type="parTrans" cxnId="{E6D3E0C4-5BED-4CCE-83E0-201A47F82803}">
      <dgm:prSet/>
      <dgm:spPr/>
      <dgm:t>
        <a:bodyPr/>
        <a:lstStyle/>
        <a:p>
          <a:endParaRPr lang="en-US"/>
        </a:p>
      </dgm:t>
    </dgm:pt>
    <dgm:pt modelId="{E06AE483-3F5D-4C64-B8DA-8496D8259219}" type="sibTrans" cxnId="{E6D3E0C4-5BED-4CCE-83E0-201A47F82803}">
      <dgm:prSet/>
      <dgm:spPr/>
      <dgm:t>
        <a:bodyPr/>
        <a:lstStyle/>
        <a:p>
          <a:endParaRPr lang="en-US"/>
        </a:p>
      </dgm:t>
    </dgm:pt>
    <dgm:pt modelId="{5DE47148-B49E-F343-81F8-9800B00F83D6}" type="pres">
      <dgm:prSet presAssocID="{80CDFA31-90C6-44C9-A9EA-690FE7F5CC3A}" presName="vert0" presStyleCnt="0">
        <dgm:presLayoutVars>
          <dgm:dir/>
          <dgm:animOne val="branch"/>
          <dgm:animLvl val="lvl"/>
        </dgm:presLayoutVars>
      </dgm:prSet>
      <dgm:spPr/>
    </dgm:pt>
    <dgm:pt modelId="{A6013C7E-0866-3544-A354-7EDD2BFB9B3B}" type="pres">
      <dgm:prSet presAssocID="{EE1D33C8-9F04-44D8-8E17-1D97B746D007}" presName="thickLine" presStyleLbl="alignNode1" presStyleIdx="0" presStyleCnt="4"/>
      <dgm:spPr/>
    </dgm:pt>
    <dgm:pt modelId="{D0D48425-33BE-934B-869C-1990AE594974}" type="pres">
      <dgm:prSet presAssocID="{EE1D33C8-9F04-44D8-8E17-1D97B746D007}" presName="horz1" presStyleCnt="0"/>
      <dgm:spPr/>
    </dgm:pt>
    <dgm:pt modelId="{54D725D5-F1A0-C943-A213-237C21D1EE20}" type="pres">
      <dgm:prSet presAssocID="{EE1D33C8-9F04-44D8-8E17-1D97B746D007}" presName="tx1" presStyleLbl="revTx" presStyleIdx="0" presStyleCnt="4"/>
      <dgm:spPr/>
    </dgm:pt>
    <dgm:pt modelId="{E69E7F78-19C1-5B47-B498-0E5580E79E7D}" type="pres">
      <dgm:prSet presAssocID="{EE1D33C8-9F04-44D8-8E17-1D97B746D007}" presName="vert1" presStyleCnt="0"/>
      <dgm:spPr/>
    </dgm:pt>
    <dgm:pt modelId="{6D4D8A19-0E41-8E40-900D-EBA78A42C775}" type="pres">
      <dgm:prSet presAssocID="{966860C0-5CB4-4C4C-8C36-2B48CFB54E9E}" presName="thickLine" presStyleLbl="alignNode1" presStyleIdx="1" presStyleCnt="4"/>
      <dgm:spPr/>
    </dgm:pt>
    <dgm:pt modelId="{320E88B6-99ED-D34C-B12F-15E9A535B702}" type="pres">
      <dgm:prSet presAssocID="{966860C0-5CB4-4C4C-8C36-2B48CFB54E9E}" presName="horz1" presStyleCnt="0"/>
      <dgm:spPr/>
    </dgm:pt>
    <dgm:pt modelId="{C6B4B43B-DF42-5D43-9745-CE47E66E0304}" type="pres">
      <dgm:prSet presAssocID="{966860C0-5CB4-4C4C-8C36-2B48CFB54E9E}" presName="tx1" presStyleLbl="revTx" presStyleIdx="1" presStyleCnt="4"/>
      <dgm:spPr/>
    </dgm:pt>
    <dgm:pt modelId="{FA0EE3CF-D23D-0C4C-A62B-C9344EEC9C89}" type="pres">
      <dgm:prSet presAssocID="{966860C0-5CB4-4C4C-8C36-2B48CFB54E9E}" presName="vert1" presStyleCnt="0"/>
      <dgm:spPr/>
    </dgm:pt>
    <dgm:pt modelId="{F007B885-7670-3A4D-8FAA-EA6599B2BA0A}" type="pres">
      <dgm:prSet presAssocID="{4D133BFA-E849-4BF4-A53A-CB2AE2DA1466}" presName="thickLine" presStyleLbl="alignNode1" presStyleIdx="2" presStyleCnt="4"/>
      <dgm:spPr/>
    </dgm:pt>
    <dgm:pt modelId="{2239C827-87CF-9745-A6BD-1C7DFF40ED81}" type="pres">
      <dgm:prSet presAssocID="{4D133BFA-E849-4BF4-A53A-CB2AE2DA1466}" presName="horz1" presStyleCnt="0"/>
      <dgm:spPr/>
    </dgm:pt>
    <dgm:pt modelId="{156352F3-203E-364C-98EF-30421F94B001}" type="pres">
      <dgm:prSet presAssocID="{4D133BFA-E849-4BF4-A53A-CB2AE2DA1466}" presName="tx1" presStyleLbl="revTx" presStyleIdx="2" presStyleCnt="4"/>
      <dgm:spPr/>
    </dgm:pt>
    <dgm:pt modelId="{DDFE201D-3C90-C348-9F60-9DC15A177FB5}" type="pres">
      <dgm:prSet presAssocID="{4D133BFA-E849-4BF4-A53A-CB2AE2DA1466}" presName="vert1" presStyleCnt="0"/>
      <dgm:spPr/>
    </dgm:pt>
    <dgm:pt modelId="{AC8743AB-05EC-AE4F-8067-6B778938F22C}" type="pres">
      <dgm:prSet presAssocID="{5FD02653-502E-497A-A9E7-E399602B9D0B}" presName="thickLine" presStyleLbl="alignNode1" presStyleIdx="3" presStyleCnt="4"/>
      <dgm:spPr/>
    </dgm:pt>
    <dgm:pt modelId="{ED04955D-4E88-FD4F-B67F-B09FBC36DC9B}" type="pres">
      <dgm:prSet presAssocID="{5FD02653-502E-497A-A9E7-E399602B9D0B}" presName="horz1" presStyleCnt="0"/>
      <dgm:spPr/>
    </dgm:pt>
    <dgm:pt modelId="{B599900D-6EC8-3640-9499-86888808CDA8}" type="pres">
      <dgm:prSet presAssocID="{5FD02653-502E-497A-A9E7-E399602B9D0B}" presName="tx1" presStyleLbl="revTx" presStyleIdx="3" presStyleCnt="4"/>
      <dgm:spPr/>
    </dgm:pt>
    <dgm:pt modelId="{A6CB2194-D243-E94C-AE36-34BF43642720}" type="pres">
      <dgm:prSet presAssocID="{5FD02653-502E-497A-A9E7-E399602B9D0B}" presName="vert1" presStyleCnt="0"/>
      <dgm:spPr/>
    </dgm:pt>
  </dgm:ptLst>
  <dgm:cxnLst>
    <dgm:cxn modelId="{36F1090C-8918-414D-B37C-06EE2A16D050}" srcId="{80CDFA31-90C6-44C9-A9EA-690FE7F5CC3A}" destId="{966860C0-5CB4-4C4C-8C36-2B48CFB54E9E}" srcOrd="1" destOrd="0" parTransId="{74D011DE-D52C-46AB-8D4B-7D115AB17BC0}" sibTransId="{2CA62867-780D-400C-A434-26CE1AEC8C6B}"/>
    <dgm:cxn modelId="{13C54849-3AD3-CB4F-A429-1027AB301B93}" type="presOf" srcId="{5FD02653-502E-497A-A9E7-E399602B9D0B}" destId="{B599900D-6EC8-3640-9499-86888808CDA8}" srcOrd="0" destOrd="0" presId="urn:microsoft.com/office/officeart/2008/layout/LinedList"/>
    <dgm:cxn modelId="{1A55A35A-4DCC-0044-B2EB-A325066FEB2A}" type="presOf" srcId="{966860C0-5CB4-4C4C-8C36-2B48CFB54E9E}" destId="{C6B4B43B-DF42-5D43-9745-CE47E66E0304}" srcOrd="0" destOrd="0" presId="urn:microsoft.com/office/officeart/2008/layout/LinedList"/>
    <dgm:cxn modelId="{0172CE75-BBCB-1849-BDE4-CC9CB6B854A4}" type="presOf" srcId="{4D133BFA-E849-4BF4-A53A-CB2AE2DA1466}" destId="{156352F3-203E-364C-98EF-30421F94B001}" srcOrd="0" destOrd="0" presId="urn:microsoft.com/office/officeart/2008/layout/LinedList"/>
    <dgm:cxn modelId="{CE3494A1-6A0F-41EC-9A65-4F12564C930F}" srcId="{80CDFA31-90C6-44C9-A9EA-690FE7F5CC3A}" destId="{EE1D33C8-9F04-44D8-8E17-1D97B746D007}" srcOrd="0" destOrd="0" parTransId="{8B14B43C-B7A7-4CB8-B055-F1E177165F7A}" sibTransId="{DDF4DC0D-7CA0-48A8-BAA9-A0F58F7DCE6D}"/>
    <dgm:cxn modelId="{69766EA5-E7D9-4085-B8DA-D4932F4DE837}" srcId="{80CDFA31-90C6-44C9-A9EA-690FE7F5CC3A}" destId="{4D133BFA-E849-4BF4-A53A-CB2AE2DA1466}" srcOrd="2" destOrd="0" parTransId="{EB687757-7F99-4520-91BD-EB64B0D22E39}" sibTransId="{93068DB1-CC8E-440C-B5BE-0724D0FCCFA4}"/>
    <dgm:cxn modelId="{67AEB0B3-CF71-E147-96D1-B944B51C0EC2}" type="presOf" srcId="{EE1D33C8-9F04-44D8-8E17-1D97B746D007}" destId="{54D725D5-F1A0-C943-A213-237C21D1EE20}" srcOrd="0" destOrd="0" presId="urn:microsoft.com/office/officeart/2008/layout/LinedList"/>
    <dgm:cxn modelId="{E6D3E0C4-5BED-4CCE-83E0-201A47F82803}" srcId="{80CDFA31-90C6-44C9-A9EA-690FE7F5CC3A}" destId="{5FD02653-502E-497A-A9E7-E399602B9D0B}" srcOrd="3" destOrd="0" parTransId="{E627ED76-8F76-442A-9A1F-C3DD874609FB}" sibTransId="{E06AE483-3F5D-4C64-B8DA-8496D8259219}"/>
    <dgm:cxn modelId="{A18FF7DC-84A1-EE4A-8F7D-3AE12FCEA01B}" type="presOf" srcId="{80CDFA31-90C6-44C9-A9EA-690FE7F5CC3A}" destId="{5DE47148-B49E-F343-81F8-9800B00F83D6}" srcOrd="0" destOrd="0" presId="urn:microsoft.com/office/officeart/2008/layout/LinedList"/>
    <dgm:cxn modelId="{B2A7205D-C451-3E43-9D35-CA5AA3B5221F}" type="presParOf" srcId="{5DE47148-B49E-F343-81F8-9800B00F83D6}" destId="{A6013C7E-0866-3544-A354-7EDD2BFB9B3B}" srcOrd="0" destOrd="0" presId="urn:microsoft.com/office/officeart/2008/layout/LinedList"/>
    <dgm:cxn modelId="{CD4747FC-138E-9D48-96E2-17AA92A9FCEC}" type="presParOf" srcId="{5DE47148-B49E-F343-81F8-9800B00F83D6}" destId="{D0D48425-33BE-934B-869C-1990AE594974}" srcOrd="1" destOrd="0" presId="urn:microsoft.com/office/officeart/2008/layout/LinedList"/>
    <dgm:cxn modelId="{5E2F70B2-C544-8C4E-9FD6-0FF29E4A74C2}" type="presParOf" srcId="{D0D48425-33BE-934B-869C-1990AE594974}" destId="{54D725D5-F1A0-C943-A213-237C21D1EE20}" srcOrd="0" destOrd="0" presId="urn:microsoft.com/office/officeart/2008/layout/LinedList"/>
    <dgm:cxn modelId="{56793168-A7A7-F441-8DFE-D19ECD7A698F}" type="presParOf" srcId="{D0D48425-33BE-934B-869C-1990AE594974}" destId="{E69E7F78-19C1-5B47-B498-0E5580E79E7D}" srcOrd="1" destOrd="0" presId="urn:microsoft.com/office/officeart/2008/layout/LinedList"/>
    <dgm:cxn modelId="{F7D808FB-E79A-4140-BE00-AE5EC8902A58}" type="presParOf" srcId="{5DE47148-B49E-F343-81F8-9800B00F83D6}" destId="{6D4D8A19-0E41-8E40-900D-EBA78A42C775}" srcOrd="2" destOrd="0" presId="urn:microsoft.com/office/officeart/2008/layout/LinedList"/>
    <dgm:cxn modelId="{E1222C7D-FCAF-A545-96DC-3169E9180E1F}" type="presParOf" srcId="{5DE47148-B49E-F343-81F8-9800B00F83D6}" destId="{320E88B6-99ED-D34C-B12F-15E9A535B702}" srcOrd="3" destOrd="0" presId="urn:microsoft.com/office/officeart/2008/layout/LinedList"/>
    <dgm:cxn modelId="{A258B204-7C56-C248-959F-D48CED50C4C9}" type="presParOf" srcId="{320E88B6-99ED-D34C-B12F-15E9A535B702}" destId="{C6B4B43B-DF42-5D43-9745-CE47E66E0304}" srcOrd="0" destOrd="0" presId="urn:microsoft.com/office/officeart/2008/layout/LinedList"/>
    <dgm:cxn modelId="{B9D226C4-CDB9-2B4A-8D1C-393FDC9676FC}" type="presParOf" srcId="{320E88B6-99ED-D34C-B12F-15E9A535B702}" destId="{FA0EE3CF-D23D-0C4C-A62B-C9344EEC9C89}" srcOrd="1" destOrd="0" presId="urn:microsoft.com/office/officeart/2008/layout/LinedList"/>
    <dgm:cxn modelId="{C98E4FB6-1DAC-774A-9676-DF4447060FD4}" type="presParOf" srcId="{5DE47148-B49E-F343-81F8-9800B00F83D6}" destId="{F007B885-7670-3A4D-8FAA-EA6599B2BA0A}" srcOrd="4" destOrd="0" presId="urn:microsoft.com/office/officeart/2008/layout/LinedList"/>
    <dgm:cxn modelId="{602BBEDB-5866-7A4B-ACF5-BFE33046CF62}" type="presParOf" srcId="{5DE47148-B49E-F343-81F8-9800B00F83D6}" destId="{2239C827-87CF-9745-A6BD-1C7DFF40ED81}" srcOrd="5" destOrd="0" presId="urn:microsoft.com/office/officeart/2008/layout/LinedList"/>
    <dgm:cxn modelId="{0CDFBC00-9933-AE4C-8CCE-AF0751F399DA}" type="presParOf" srcId="{2239C827-87CF-9745-A6BD-1C7DFF40ED81}" destId="{156352F3-203E-364C-98EF-30421F94B001}" srcOrd="0" destOrd="0" presId="urn:microsoft.com/office/officeart/2008/layout/LinedList"/>
    <dgm:cxn modelId="{732507DB-0967-244E-B947-C4FA412C310E}" type="presParOf" srcId="{2239C827-87CF-9745-A6BD-1C7DFF40ED81}" destId="{DDFE201D-3C90-C348-9F60-9DC15A177FB5}" srcOrd="1" destOrd="0" presId="urn:microsoft.com/office/officeart/2008/layout/LinedList"/>
    <dgm:cxn modelId="{3C7A2D7B-B83E-404E-9018-038B49B8FFD9}" type="presParOf" srcId="{5DE47148-B49E-F343-81F8-9800B00F83D6}" destId="{AC8743AB-05EC-AE4F-8067-6B778938F22C}" srcOrd="6" destOrd="0" presId="urn:microsoft.com/office/officeart/2008/layout/LinedList"/>
    <dgm:cxn modelId="{EAAA7838-61CD-CC4A-9E14-68186A09D462}" type="presParOf" srcId="{5DE47148-B49E-F343-81F8-9800B00F83D6}" destId="{ED04955D-4E88-FD4F-B67F-B09FBC36DC9B}" srcOrd="7" destOrd="0" presId="urn:microsoft.com/office/officeart/2008/layout/LinedList"/>
    <dgm:cxn modelId="{2B0EF2B4-FC45-4844-807E-D5F1D2B899A7}" type="presParOf" srcId="{ED04955D-4E88-FD4F-B67F-B09FBC36DC9B}" destId="{B599900D-6EC8-3640-9499-86888808CDA8}" srcOrd="0" destOrd="0" presId="urn:microsoft.com/office/officeart/2008/layout/LinedList"/>
    <dgm:cxn modelId="{602BF899-70A9-EB4C-B692-603D6D479FFD}" type="presParOf" srcId="{ED04955D-4E88-FD4F-B67F-B09FBC36DC9B}" destId="{A6CB2194-D243-E94C-AE36-34BF43642720}" srcOrd="1" destOrd="0" presId="urn:microsoft.com/office/officeart/2008/layout/Lin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E4402A6-B103-49C3-8ECD-0236DE876750}"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5D6B057A-6041-4F65-9614-32FF15A3E302}">
      <dgm:prSet/>
      <dgm:spPr/>
      <dgm:t>
        <a:bodyPr/>
        <a:lstStyle/>
        <a:p>
          <a:r>
            <a:rPr lang="en-GB"/>
            <a:t>Knights of the Ku Klux Klan – 1975</a:t>
          </a:r>
          <a:endParaRPr lang="en-US"/>
        </a:p>
      </dgm:t>
    </dgm:pt>
    <dgm:pt modelId="{D876A0D3-1EB1-4516-B41A-DA6115A05BE6}" type="parTrans" cxnId="{40577BFD-1C34-4C03-86F7-0CFC04E91C06}">
      <dgm:prSet/>
      <dgm:spPr/>
      <dgm:t>
        <a:bodyPr/>
        <a:lstStyle/>
        <a:p>
          <a:endParaRPr lang="en-US"/>
        </a:p>
      </dgm:t>
    </dgm:pt>
    <dgm:pt modelId="{614B3361-9991-45D2-B623-B10F408D7589}" type="sibTrans" cxnId="{40577BFD-1C34-4C03-86F7-0CFC04E91C06}">
      <dgm:prSet/>
      <dgm:spPr/>
      <dgm:t>
        <a:bodyPr/>
        <a:lstStyle/>
        <a:p>
          <a:endParaRPr lang="en-US"/>
        </a:p>
      </dgm:t>
    </dgm:pt>
    <dgm:pt modelId="{147166F7-D2B6-45AC-8DE1-F661D72D2901}">
      <dgm:prSet/>
      <dgm:spPr/>
      <dgm:t>
        <a:bodyPr/>
        <a:lstStyle/>
        <a:p>
          <a:r>
            <a:rPr lang="en-GB"/>
            <a:t>Brotherhood of Klans – 1996:</a:t>
          </a:r>
          <a:br>
            <a:rPr lang="en-GB"/>
          </a:br>
          <a:r>
            <a:rPr lang="en-GB" i="1"/>
            <a:t>“Are you prepared to FIGHT AGAINST ILLEGAL IMMIGRATION?’’</a:t>
          </a:r>
          <a:endParaRPr lang="en-US"/>
        </a:p>
      </dgm:t>
    </dgm:pt>
    <dgm:pt modelId="{1407B7B1-6D47-4CBE-90D3-98021863A9BA}" type="parTrans" cxnId="{D9A2266E-C150-4A51-8C76-AC8980188D8F}">
      <dgm:prSet/>
      <dgm:spPr/>
      <dgm:t>
        <a:bodyPr/>
        <a:lstStyle/>
        <a:p>
          <a:endParaRPr lang="en-US"/>
        </a:p>
      </dgm:t>
    </dgm:pt>
    <dgm:pt modelId="{C8F756E2-E888-490C-8185-F7EF711DB507}" type="sibTrans" cxnId="{D9A2266E-C150-4A51-8C76-AC8980188D8F}">
      <dgm:prSet/>
      <dgm:spPr/>
      <dgm:t>
        <a:bodyPr/>
        <a:lstStyle/>
        <a:p>
          <a:endParaRPr lang="en-US"/>
        </a:p>
      </dgm:t>
    </dgm:pt>
    <dgm:pt modelId="{09E1292C-75EC-44F9-A5B9-D61E8062D7E0}">
      <dgm:prSet/>
      <dgm:spPr/>
      <dgm:t>
        <a:bodyPr/>
        <a:lstStyle/>
        <a:p>
          <a:r>
            <a:rPr lang="en-GB"/>
            <a:t>Still 3,000 Klan members nationwide. </a:t>
          </a:r>
          <a:endParaRPr lang="en-US"/>
        </a:p>
      </dgm:t>
    </dgm:pt>
    <dgm:pt modelId="{69A5003A-A3FB-4C67-9432-83CF78779BE7}" type="parTrans" cxnId="{11E72EFA-15AB-4391-A574-87C761E0A08E}">
      <dgm:prSet/>
      <dgm:spPr/>
      <dgm:t>
        <a:bodyPr/>
        <a:lstStyle/>
        <a:p>
          <a:endParaRPr lang="en-US"/>
        </a:p>
      </dgm:t>
    </dgm:pt>
    <dgm:pt modelId="{3DC80300-637E-4781-AA59-1D42319ABF1E}" type="sibTrans" cxnId="{11E72EFA-15AB-4391-A574-87C761E0A08E}">
      <dgm:prSet/>
      <dgm:spPr/>
      <dgm:t>
        <a:bodyPr/>
        <a:lstStyle/>
        <a:p>
          <a:endParaRPr lang="en-US"/>
        </a:p>
      </dgm:t>
    </dgm:pt>
    <dgm:pt modelId="{FCA7B0DB-1798-4E5D-8770-20840F6B903A}">
      <dgm:prSet/>
      <dgm:spPr/>
      <dgm:t>
        <a:bodyPr/>
        <a:lstStyle/>
        <a:p>
          <a:r>
            <a:rPr lang="en-GB"/>
            <a:t>Continue to spread and broadcast their racist, anti-Semitic, homophobic and Islamophobic messages.</a:t>
          </a:r>
          <a:endParaRPr lang="en-US"/>
        </a:p>
      </dgm:t>
    </dgm:pt>
    <dgm:pt modelId="{D90130A7-AF7F-41DD-935F-0D425C97314C}" type="parTrans" cxnId="{8A12FBF0-7D10-4AAB-A3D0-61DDD7CBF76E}">
      <dgm:prSet/>
      <dgm:spPr/>
      <dgm:t>
        <a:bodyPr/>
        <a:lstStyle/>
        <a:p>
          <a:endParaRPr lang="en-US"/>
        </a:p>
      </dgm:t>
    </dgm:pt>
    <dgm:pt modelId="{8CD6CF04-9384-4D5A-A906-594539468ECB}" type="sibTrans" cxnId="{8A12FBF0-7D10-4AAB-A3D0-61DDD7CBF76E}">
      <dgm:prSet/>
      <dgm:spPr/>
      <dgm:t>
        <a:bodyPr/>
        <a:lstStyle/>
        <a:p>
          <a:endParaRPr lang="en-US"/>
        </a:p>
      </dgm:t>
    </dgm:pt>
    <dgm:pt modelId="{935DC777-A040-6241-A9D1-7E994C605A29}" type="pres">
      <dgm:prSet presAssocID="{8E4402A6-B103-49C3-8ECD-0236DE876750}" presName="vert0" presStyleCnt="0">
        <dgm:presLayoutVars>
          <dgm:dir/>
          <dgm:animOne val="branch"/>
          <dgm:animLvl val="lvl"/>
        </dgm:presLayoutVars>
      </dgm:prSet>
      <dgm:spPr/>
    </dgm:pt>
    <dgm:pt modelId="{7E21E26F-108B-A04F-9B4B-5C2AC6D87F27}" type="pres">
      <dgm:prSet presAssocID="{5D6B057A-6041-4F65-9614-32FF15A3E302}" presName="thickLine" presStyleLbl="alignNode1" presStyleIdx="0" presStyleCnt="4"/>
      <dgm:spPr/>
    </dgm:pt>
    <dgm:pt modelId="{7BC28510-528A-BA46-A881-184F356A1BE8}" type="pres">
      <dgm:prSet presAssocID="{5D6B057A-6041-4F65-9614-32FF15A3E302}" presName="horz1" presStyleCnt="0"/>
      <dgm:spPr/>
    </dgm:pt>
    <dgm:pt modelId="{8CE5ADD3-CDC3-1F45-AF93-68857B3D40B8}" type="pres">
      <dgm:prSet presAssocID="{5D6B057A-6041-4F65-9614-32FF15A3E302}" presName="tx1" presStyleLbl="revTx" presStyleIdx="0" presStyleCnt="4"/>
      <dgm:spPr/>
    </dgm:pt>
    <dgm:pt modelId="{725D2AA6-0F37-3A4E-9EF8-BAB3E515B956}" type="pres">
      <dgm:prSet presAssocID="{5D6B057A-6041-4F65-9614-32FF15A3E302}" presName="vert1" presStyleCnt="0"/>
      <dgm:spPr/>
    </dgm:pt>
    <dgm:pt modelId="{F443FD3E-2541-7941-8A0D-3B5DB2F84146}" type="pres">
      <dgm:prSet presAssocID="{147166F7-D2B6-45AC-8DE1-F661D72D2901}" presName="thickLine" presStyleLbl="alignNode1" presStyleIdx="1" presStyleCnt="4"/>
      <dgm:spPr/>
    </dgm:pt>
    <dgm:pt modelId="{19DDFB6F-861E-084A-93FB-B83048F46A38}" type="pres">
      <dgm:prSet presAssocID="{147166F7-D2B6-45AC-8DE1-F661D72D2901}" presName="horz1" presStyleCnt="0"/>
      <dgm:spPr/>
    </dgm:pt>
    <dgm:pt modelId="{71975316-7F4B-D44F-849A-99BEB4C270F5}" type="pres">
      <dgm:prSet presAssocID="{147166F7-D2B6-45AC-8DE1-F661D72D2901}" presName="tx1" presStyleLbl="revTx" presStyleIdx="1" presStyleCnt="4"/>
      <dgm:spPr/>
    </dgm:pt>
    <dgm:pt modelId="{4FEBC676-BE3E-5844-A8CC-EECB77282D62}" type="pres">
      <dgm:prSet presAssocID="{147166F7-D2B6-45AC-8DE1-F661D72D2901}" presName="vert1" presStyleCnt="0"/>
      <dgm:spPr/>
    </dgm:pt>
    <dgm:pt modelId="{5FA95606-E0AB-4944-AFB9-3C3235044E1D}" type="pres">
      <dgm:prSet presAssocID="{09E1292C-75EC-44F9-A5B9-D61E8062D7E0}" presName="thickLine" presStyleLbl="alignNode1" presStyleIdx="2" presStyleCnt="4"/>
      <dgm:spPr/>
    </dgm:pt>
    <dgm:pt modelId="{2A431DC3-5964-C448-8632-5793681D1196}" type="pres">
      <dgm:prSet presAssocID="{09E1292C-75EC-44F9-A5B9-D61E8062D7E0}" presName="horz1" presStyleCnt="0"/>
      <dgm:spPr/>
    </dgm:pt>
    <dgm:pt modelId="{F7A57711-8C7B-EF44-9181-FB08FF090CB8}" type="pres">
      <dgm:prSet presAssocID="{09E1292C-75EC-44F9-A5B9-D61E8062D7E0}" presName="tx1" presStyleLbl="revTx" presStyleIdx="2" presStyleCnt="4"/>
      <dgm:spPr/>
    </dgm:pt>
    <dgm:pt modelId="{D83FAB5F-A421-FC46-903A-042203D0F3A3}" type="pres">
      <dgm:prSet presAssocID="{09E1292C-75EC-44F9-A5B9-D61E8062D7E0}" presName="vert1" presStyleCnt="0"/>
      <dgm:spPr/>
    </dgm:pt>
    <dgm:pt modelId="{31E428AB-F09B-DD46-A969-8C5A3EA67AB8}" type="pres">
      <dgm:prSet presAssocID="{FCA7B0DB-1798-4E5D-8770-20840F6B903A}" presName="thickLine" presStyleLbl="alignNode1" presStyleIdx="3" presStyleCnt="4"/>
      <dgm:spPr/>
    </dgm:pt>
    <dgm:pt modelId="{38C45B5D-E2C6-C840-AAD2-3458A5917329}" type="pres">
      <dgm:prSet presAssocID="{FCA7B0DB-1798-4E5D-8770-20840F6B903A}" presName="horz1" presStyleCnt="0"/>
      <dgm:spPr/>
    </dgm:pt>
    <dgm:pt modelId="{159B9F20-6F26-8541-A5D4-E9AC82325AC7}" type="pres">
      <dgm:prSet presAssocID="{FCA7B0DB-1798-4E5D-8770-20840F6B903A}" presName="tx1" presStyleLbl="revTx" presStyleIdx="3" presStyleCnt="4"/>
      <dgm:spPr/>
    </dgm:pt>
    <dgm:pt modelId="{8A8FBE51-C6BA-EA42-BA1F-9D2D90DA791A}" type="pres">
      <dgm:prSet presAssocID="{FCA7B0DB-1798-4E5D-8770-20840F6B903A}" presName="vert1" presStyleCnt="0"/>
      <dgm:spPr/>
    </dgm:pt>
  </dgm:ptLst>
  <dgm:cxnLst>
    <dgm:cxn modelId="{D9A2266E-C150-4A51-8C76-AC8980188D8F}" srcId="{8E4402A6-B103-49C3-8ECD-0236DE876750}" destId="{147166F7-D2B6-45AC-8DE1-F661D72D2901}" srcOrd="1" destOrd="0" parTransId="{1407B7B1-6D47-4CBE-90D3-98021863A9BA}" sibTransId="{C8F756E2-E888-490C-8185-F7EF711DB507}"/>
    <dgm:cxn modelId="{2A2C1170-76FF-2648-BFF8-9E13596CA312}" type="presOf" srcId="{FCA7B0DB-1798-4E5D-8770-20840F6B903A}" destId="{159B9F20-6F26-8541-A5D4-E9AC82325AC7}" srcOrd="0" destOrd="0" presId="urn:microsoft.com/office/officeart/2008/layout/LinedList"/>
    <dgm:cxn modelId="{FF7E3575-F93F-7B45-AB83-4A9812FD962B}" type="presOf" srcId="{5D6B057A-6041-4F65-9614-32FF15A3E302}" destId="{8CE5ADD3-CDC3-1F45-AF93-68857B3D40B8}" srcOrd="0" destOrd="0" presId="urn:microsoft.com/office/officeart/2008/layout/LinedList"/>
    <dgm:cxn modelId="{15B53980-1B32-D045-A8A8-0A57EC8E3DC6}" type="presOf" srcId="{147166F7-D2B6-45AC-8DE1-F661D72D2901}" destId="{71975316-7F4B-D44F-849A-99BEB4C270F5}" srcOrd="0" destOrd="0" presId="urn:microsoft.com/office/officeart/2008/layout/LinedList"/>
    <dgm:cxn modelId="{5889648F-CAF3-274D-B2DD-0AABE16D8B24}" type="presOf" srcId="{8E4402A6-B103-49C3-8ECD-0236DE876750}" destId="{935DC777-A040-6241-A9D1-7E994C605A29}" srcOrd="0" destOrd="0" presId="urn:microsoft.com/office/officeart/2008/layout/LinedList"/>
    <dgm:cxn modelId="{937875A5-4EA9-FA43-97F6-1C90D751C443}" type="presOf" srcId="{09E1292C-75EC-44F9-A5B9-D61E8062D7E0}" destId="{F7A57711-8C7B-EF44-9181-FB08FF090CB8}" srcOrd="0" destOrd="0" presId="urn:microsoft.com/office/officeart/2008/layout/LinedList"/>
    <dgm:cxn modelId="{8A12FBF0-7D10-4AAB-A3D0-61DDD7CBF76E}" srcId="{8E4402A6-B103-49C3-8ECD-0236DE876750}" destId="{FCA7B0DB-1798-4E5D-8770-20840F6B903A}" srcOrd="3" destOrd="0" parTransId="{D90130A7-AF7F-41DD-935F-0D425C97314C}" sibTransId="{8CD6CF04-9384-4D5A-A906-594539468ECB}"/>
    <dgm:cxn modelId="{11E72EFA-15AB-4391-A574-87C761E0A08E}" srcId="{8E4402A6-B103-49C3-8ECD-0236DE876750}" destId="{09E1292C-75EC-44F9-A5B9-D61E8062D7E0}" srcOrd="2" destOrd="0" parTransId="{69A5003A-A3FB-4C67-9432-83CF78779BE7}" sibTransId="{3DC80300-637E-4781-AA59-1D42319ABF1E}"/>
    <dgm:cxn modelId="{40577BFD-1C34-4C03-86F7-0CFC04E91C06}" srcId="{8E4402A6-B103-49C3-8ECD-0236DE876750}" destId="{5D6B057A-6041-4F65-9614-32FF15A3E302}" srcOrd="0" destOrd="0" parTransId="{D876A0D3-1EB1-4516-B41A-DA6115A05BE6}" sibTransId="{614B3361-9991-45D2-B623-B10F408D7589}"/>
    <dgm:cxn modelId="{96D11A7E-7163-1742-B6A0-B131B746A796}" type="presParOf" srcId="{935DC777-A040-6241-A9D1-7E994C605A29}" destId="{7E21E26F-108B-A04F-9B4B-5C2AC6D87F27}" srcOrd="0" destOrd="0" presId="urn:microsoft.com/office/officeart/2008/layout/LinedList"/>
    <dgm:cxn modelId="{2C9DDAFA-D596-5941-B069-B13E10AEEB52}" type="presParOf" srcId="{935DC777-A040-6241-A9D1-7E994C605A29}" destId="{7BC28510-528A-BA46-A881-184F356A1BE8}" srcOrd="1" destOrd="0" presId="urn:microsoft.com/office/officeart/2008/layout/LinedList"/>
    <dgm:cxn modelId="{9930A9C2-FF8C-8945-BFB0-F5928F15576B}" type="presParOf" srcId="{7BC28510-528A-BA46-A881-184F356A1BE8}" destId="{8CE5ADD3-CDC3-1F45-AF93-68857B3D40B8}" srcOrd="0" destOrd="0" presId="urn:microsoft.com/office/officeart/2008/layout/LinedList"/>
    <dgm:cxn modelId="{D2E7A0AA-8B4E-4C45-A3A8-F2110F0A5A18}" type="presParOf" srcId="{7BC28510-528A-BA46-A881-184F356A1BE8}" destId="{725D2AA6-0F37-3A4E-9EF8-BAB3E515B956}" srcOrd="1" destOrd="0" presId="urn:microsoft.com/office/officeart/2008/layout/LinedList"/>
    <dgm:cxn modelId="{708C7C19-4B99-CB4D-98A4-129414128471}" type="presParOf" srcId="{935DC777-A040-6241-A9D1-7E994C605A29}" destId="{F443FD3E-2541-7941-8A0D-3B5DB2F84146}" srcOrd="2" destOrd="0" presId="urn:microsoft.com/office/officeart/2008/layout/LinedList"/>
    <dgm:cxn modelId="{25314AF0-FB83-FF4B-8BC0-93FB897098F6}" type="presParOf" srcId="{935DC777-A040-6241-A9D1-7E994C605A29}" destId="{19DDFB6F-861E-084A-93FB-B83048F46A38}" srcOrd="3" destOrd="0" presId="urn:microsoft.com/office/officeart/2008/layout/LinedList"/>
    <dgm:cxn modelId="{A9E5FA9E-0C27-FB47-8C56-6F0ABFC1AA16}" type="presParOf" srcId="{19DDFB6F-861E-084A-93FB-B83048F46A38}" destId="{71975316-7F4B-D44F-849A-99BEB4C270F5}" srcOrd="0" destOrd="0" presId="urn:microsoft.com/office/officeart/2008/layout/LinedList"/>
    <dgm:cxn modelId="{491B8826-91D7-A240-A53C-DE66EF134C25}" type="presParOf" srcId="{19DDFB6F-861E-084A-93FB-B83048F46A38}" destId="{4FEBC676-BE3E-5844-A8CC-EECB77282D62}" srcOrd="1" destOrd="0" presId="urn:microsoft.com/office/officeart/2008/layout/LinedList"/>
    <dgm:cxn modelId="{7C0EC97C-634A-AB41-A029-3AB576817B40}" type="presParOf" srcId="{935DC777-A040-6241-A9D1-7E994C605A29}" destId="{5FA95606-E0AB-4944-AFB9-3C3235044E1D}" srcOrd="4" destOrd="0" presId="urn:microsoft.com/office/officeart/2008/layout/LinedList"/>
    <dgm:cxn modelId="{CCCBFC6F-7782-7C46-9949-AED77CC4E78A}" type="presParOf" srcId="{935DC777-A040-6241-A9D1-7E994C605A29}" destId="{2A431DC3-5964-C448-8632-5793681D1196}" srcOrd="5" destOrd="0" presId="urn:microsoft.com/office/officeart/2008/layout/LinedList"/>
    <dgm:cxn modelId="{C9764934-2E67-284A-8FBE-E4B2089401A5}" type="presParOf" srcId="{2A431DC3-5964-C448-8632-5793681D1196}" destId="{F7A57711-8C7B-EF44-9181-FB08FF090CB8}" srcOrd="0" destOrd="0" presId="urn:microsoft.com/office/officeart/2008/layout/LinedList"/>
    <dgm:cxn modelId="{DE2B998C-F848-9F4A-A26C-A026E32A855E}" type="presParOf" srcId="{2A431DC3-5964-C448-8632-5793681D1196}" destId="{D83FAB5F-A421-FC46-903A-042203D0F3A3}" srcOrd="1" destOrd="0" presId="urn:microsoft.com/office/officeart/2008/layout/LinedList"/>
    <dgm:cxn modelId="{78E12D2E-C86C-A54E-AA0B-C34FEC087EAD}" type="presParOf" srcId="{935DC777-A040-6241-A9D1-7E994C605A29}" destId="{31E428AB-F09B-DD46-A969-8C5A3EA67AB8}" srcOrd="6" destOrd="0" presId="urn:microsoft.com/office/officeart/2008/layout/LinedList"/>
    <dgm:cxn modelId="{46B9E6DB-A5B5-1C43-A6D6-BA1D7B12F9EF}" type="presParOf" srcId="{935DC777-A040-6241-A9D1-7E994C605A29}" destId="{38C45B5D-E2C6-C840-AAD2-3458A5917329}" srcOrd="7" destOrd="0" presId="urn:microsoft.com/office/officeart/2008/layout/LinedList"/>
    <dgm:cxn modelId="{11A8EBB7-CC33-8640-A3EE-9609B8941634}" type="presParOf" srcId="{38C45B5D-E2C6-C840-AAD2-3458A5917329}" destId="{159B9F20-6F26-8541-A5D4-E9AC82325AC7}" srcOrd="0" destOrd="0" presId="urn:microsoft.com/office/officeart/2008/layout/LinedList"/>
    <dgm:cxn modelId="{F4132431-AF3F-054A-8B28-57BB79F0B041}" type="presParOf" srcId="{38C45B5D-E2C6-C840-AAD2-3458A5917329}" destId="{8A8FBE51-C6BA-EA42-BA1F-9D2D90DA791A}" srcOrd="1" destOrd="0" presId="urn:microsoft.com/office/officeart/2008/layout/LinedLis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97C9DE79-3BD4-4327-A991-8E1D977DFDF8}" type="doc">
      <dgm:prSet loTypeId="urn:microsoft.com/office/officeart/2005/8/layout/default" loCatId="list" qsTypeId="urn:microsoft.com/office/officeart/2005/8/quickstyle/simple2" qsCatId="simple" csTypeId="urn:microsoft.com/office/officeart/2005/8/colors/accent1_4" csCatId="accent1"/>
      <dgm:spPr/>
      <dgm:t>
        <a:bodyPr/>
        <a:lstStyle/>
        <a:p>
          <a:endParaRPr lang="en-US"/>
        </a:p>
      </dgm:t>
    </dgm:pt>
    <dgm:pt modelId="{A553881F-F5D9-4F00-96FB-E4FAF2FC778A}">
      <dgm:prSet/>
      <dgm:spPr/>
      <dgm:t>
        <a:bodyPr/>
        <a:lstStyle/>
        <a:p>
          <a:r>
            <a:rPr lang="en-GB"/>
            <a:t>Identified what right wing terrorism is, the challenges with defining RWT and the issue of RWT.</a:t>
          </a:r>
          <a:endParaRPr lang="en-US"/>
        </a:p>
      </dgm:t>
    </dgm:pt>
    <dgm:pt modelId="{DDFB219D-20F0-41B5-B942-83C3764FDD7D}" type="parTrans" cxnId="{A69E04DC-667A-4FED-9F63-85CF02FE335B}">
      <dgm:prSet/>
      <dgm:spPr/>
      <dgm:t>
        <a:bodyPr/>
        <a:lstStyle/>
        <a:p>
          <a:endParaRPr lang="en-US"/>
        </a:p>
      </dgm:t>
    </dgm:pt>
    <dgm:pt modelId="{3511BD64-D786-4C61-9AC5-D2E5B9156398}" type="sibTrans" cxnId="{A69E04DC-667A-4FED-9F63-85CF02FE335B}">
      <dgm:prSet/>
      <dgm:spPr/>
      <dgm:t>
        <a:bodyPr/>
        <a:lstStyle/>
        <a:p>
          <a:endParaRPr lang="en-US"/>
        </a:p>
      </dgm:t>
    </dgm:pt>
    <dgm:pt modelId="{7F572E55-6948-4331-9991-9D90E852D7A1}">
      <dgm:prSet/>
      <dgm:spPr/>
      <dgm:t>
        <a:bodyPr/>
        <a:lstStyle/>
        <a:p>
          <a:r>
            <a:rPr lang="en-GB"/>
            <a:t>Explored the generic ideologies and motives of RWT.</a:t>
          </a:r>
          <a:endParaRPr lang="en-US"/>
        </a:p>
      </dgm:t>
    </dgm:pt>
    <dgm:pt modelId="{F3575EA7-D9F5-475B-BF84-FD5F6D9B9604}" type="parTrans" cxnId="{688E13D6-B01C-472F-8262-4E72856BF96D}">
      <dgm:prSet/>
      <dgm:spPr/>
      <dgm:t>
        <a:bodyPr/>
        <a:lstStyle/>
        <a:p>
          <a:endParaRPr lang="en-US"/>
        </a:p>
      </dgm:t>
    </dgm:pt>
    <dgm:pt modelId="{8DB785BA-4A2C-4CD4-B7A6-3C2BC7B1A86D}" type="sibTrans" cxnId="{688E13D6-B01C-472F-8262-4E72856BF96D}">
      <dgm:prSet/>
      <dgm:spPr/>
      <dgm:t>
        <a:bodyPr/>
        <a:lstStyle/>
        <a:p>
          <a:endParaRPr lang="en-US"/>
        </a:p>
      </dgm:t>
    </dgm:pt>
    <dgm:pt modelId="{4CF90786-117B-4B24-A63F-CE8A795C6034}">
      <dgm:prSet/>
      <dgm:spPr/>
      <dgm:t>
        <a:bodyPr/>
        <a:lstStyle/>
        <a:p>
          <a:r>
            <a:rPr lang="en-GB"/>
            <a:t>Discussed some of the proscribed RWT groups and attacks worldwide from RWT.</a:t>
          </a:r>
          <a:endParaRPr lang="en-US"/>
        </a:p>
      </dgm:t>
    </dgm:pt>
    <dgm:pt modelId="{8A3A7713-9451-44E3-96D3-BFED9CFE1F58}" type="parTrans" cxnId="{AAFE57B4-ED72-44DE-AEEA-752F2B646B40}">
      <dgm:prSet/>
      <dgm:spPr/>
      <dgm:t>
        <a:bodyPr/>
        <a:lstStyle/>
        <a:p>
          <a:endParaRPr lang="en-US"/>
        </a:p>
      </dgm:t>
    </dgm:pt>
    <dgm:pt modelId="{86A0A874-FB90-4339-932C-3B03FA2741DE}" type="sibTrans" cxnId="{AAFE57B4-ED72-44DE-AEEA-752F2B646B40}">
      <dgm:prSet/>
      <dgm:spPr/>
      <dgm:t>
        <a:bodyPr/>
        <a:lstStyle/>
        <a:p>
          <a:endParaRPr lang="en-US"/>
        </a:p>
      </dgm:t>
    </dgm:pt>
    <dgm:pt modelId="{472DAF4B-C2B0-4905-AA5A-016D73A27BC3}">
      <dgm:prSet/>
      <dgm:spPr/>
      <dgm:t>
        <a:bodyPr/>
        <a:lstStyle/>
        <a:p>
          <a:r>
            <a:rPr lang="en-GB"/>
            <a:t>Enquired into two examples of RWT - National Action and the KKK in depth examining their ideologies, motives and tactics.</a:t>
          </a:r>
          <a:endParaRPr lang="en-US"/>
        </a:p>
      </dgm:t>
    </dgm:pt>
    <dgm:pt modelId="{0E5A5DA8-4CF0-4985-9B44-66D1D21EF7EE}" type="parTrans" cxnId="{1027F8A7-E0C4-4501-8361-DDD4C7CD382D}">
      <dgm:prSet/>
      <dgm:spPr/>
      <dgm:t>
        <a:bodyPr/>
        <a:lstStyle/>
        <a:p>
          <a:endParaRPr lang="en-US"/>
        </a:p>
      </dgm:t>
    </dgm:pt>
    <dgm:pt modelId="{EC8B0343-72EA-42A8-A437-E1B1066DC482}" type="sibTrans" cxnId="{1027F8A7-E0C4-4501-8361-DDD4C7CD382D}">
      <dgm:prSet/>
      <dgm:spPr/>
      <dgm:t>
        <a:bodyPr/>
        <a:lstStyle/>
        <a:p>
          <a:endParaRPr lang="en-US"/>
        </a:p>
      </dgm:t>
    </dgm:pt>
    <dgm:pt modelId="{3B2059E3-85C3-4D1F-A95C-B52B13E3FBF7}">
      <dgm:prSet/>
      <dgm:spPr/>
      <dgm:t>
        <a:bodyPr/>
        <a:lstStyle/>
        <a:p>
          <a:r>
            <a:rPr lang="en-GB"/>
            <a:t>Summarised the response to RWT in the UK and the issue of the intetnet.</a:t>
          </a:r>
          <a:endParaRPr lang="en-US"/>
        </a:p>
      </dgm:t>
    </dgm:pt>
    <dgm:pt modelId="{7ECF02F8-5C63-4EC8-92C6-F930580C8580}" type="parTrans" cxnId="{8F75FB64-9A50-43BF-A81A-6488DB13AF7C}">
      <dgm:prSet/>
      <dgm:spPr/>
      <dgm:t>
        <a:bodyPr/>
        <a:lstStyle/>
        <a:p>
          <a:endParaRPr lang="en-US"/>
        </a:p>
      </dgm:t>
    </dgm:pt>
    <dgm:pt modelId="{D42D26E1-55BF-4852-B9A4-F6D31EFA2A9E}" type="sibTrans" cxnId="{8F75FB64-9A50-43BF-A81A-6488DB13AF7C}">
      <dgm:prSet/>
      <dgm:spPr/>
      <dgm:t>
        <a:bodyPr/>
        <a:lstStyle/>
        <a:p>
          <a:endParaRPr lang="en-US"/>
        </a:p>
      </dgm:t>
    </dgm:pt>
    <dgm:pt modelId="{096A045B-D559-4F4D-8F6F-35033B18A184}" type="pres">
      <dgm:prSet presAssocID="{97C9DE79-3BD4-4327-A991-8E1D977DFDF8}" presName="diagram" presStyleCnt="0">
        <dgm:presLayoutVars>
          <dgm:dir/>
          <dgm:resizeHandles val="exact"/>
        </dgm:presLayoutVars>
      </dgm:prSet>
      <dgm:spPr/>
    </dgm:pt>
    <dgm:pt modelId="{33EEEF58-E212-6641-85DE-42F3BD63DDD9}" type="pres">
      <dgm:prSet presAssocID="{A553881F-F5D9-4F00-96FB-E4FAF2FC778A}" presName="node" presStyleLbl="node1" presStyleIdx="0" presStyleCnt="5">
        <dgm:presLayoutVars>
          <dgm:bulletEnabled val="1"/>
        </dgm:presLayoutVars>
      </dgm:prSet>
      <dgm:spPr/>
    </dgm:pt>
    <dgm:pt modelId="{7DF2BADE-A109-1444-9448-EE2082ABD52A}" type="pres">
      <dgm:prSet presAssocID="{3511BD64-D786-4C61-9AC5-D2E5B9156398}" presName="sibTrans" presStyleCnt="0"/>
      <dgm:spPr/>
    </dgm:pt>
    <dgm:pt modelId="{053C57BB-9AA6-4445-83F3-50C3B31A38D3}" type="pres">
      <dgm:prSet presAssocID="{7F572E55-6948-4331-9991-9D90E852D7A1}" presName="node" presStyleLbl="node1" presStyleIdx="1" presStyleCnt="5">
        <dgm:presLayoutVars>
          <dgm:bulletEnabled val="1"/>
        </dgm:presLayoutVars>
      </dgm:prSet>
      <dgm:spPr/>
    </dgm:pt>
    <dgm:pt modelId="{17F58AAD-0C14-2B40-8BE8-CAE8F580EB7E}" type="pres">
      <dgm:prSet presAssocID="{8DB785BA-4A2C-4CD4-B7A6-3C2BC7B1A86D}" presName="sibTrans" presStyleCnt="0"/>
      <dgm:spPr/>
    </dgm:pt>
    <dgm:pt modelId="{BA963B8D-2D8F-2E40-8A15-5F4B3150FD55}" type="pres">
      <dgm:prSet presAssocID="{4CF90786-117B-4B24-A63F-CE8A795C6034}" presName="node" presStyleLbl="node1" presStyleIdx="2" presStyleCnt="5">
        <dgm:presLayoutVars>
          <dgm:bulletEnabled val="1"/>
        </dgm:presLayoutVars>
      </dgm:prSet>
      <dgm:spPr/>
    </dgm:pt>
    <dgm:pt modelId="{0F11A04C-259C-C048-8467-F82A3D10168A}" type="pres">
      <dgm:prSet presAssocID="{86A0A874-FB90-4339-932C-3B03FA2741DE}" presName="sibTrans" presStyleCnt="0"/>
      <dgm:spPr/>
    </dgm:pt>
    <dgm:pt modelId="{48D18FC7-B667-C648-B568-550C3B8F8CDB}" type="pres">
      <dgm:prSet presAssocID="{472DAF4B-C2B0-4905-AA5A-016D73A27BC3}" presName="node" presStyleLbl="node1" presStyleIdx="3" presStyleCnt="5">
        <dgm:presLayoutVars>
          <dgm:bulletEnabled val="1"/>
        </dgm:presLayoutVars>
      </dgm:prSet>
      <dgm:spPr/>
    </dgm:pt>
    <dgm:pt modelId="{F11A768A-DFFA-7647-AD02-33960D6DC755}" type="pres">
      <dgm:prSet presAssocID="{EC8B0343-72EA-42A8-A437-E1B1066DC482}" presName="sibTrans" presStyleCnt="0"/>
      <dgm:spPr/>
    </dgm:pt>
    <dgm:pt modelId="{D82C7BB1-3755-0547-995C-D40EEFC85004}" type="pres">
      <dgm:prSet presAssocID="{3B2059E3-85C3-4D1F-A95C-B52B13E3FBF7}" presName="node" presStyleLbl="node1" presStyleIdx="4" presStyleCnt="5">
        <dgm:presLayoutVars>
          <dgm:bulletEnabled val="1"/>
        </dgm:presLayoutVars>
      </dgm:prSet>
      <dgm:spPr/>
    </dgm:pt>
  </dgm:ptLst>
  <dgm:cxnLst>
    <dgm:cxn modelId="{14D6FF09-9DEB-834F-8A75-FEF099C82447}" type="presOf" srcId="{4CF90786-117B-4B24-A63F-CE8A795C6034}" destId="{BA963B8D-2D8F-2E40-8A15-5F4B3150FD55}" srcOrd="0" destOrd="0" presId="urn:microsoft.com/office/officeart/2005/8/layout/default"/>
    <dgm:cxn modelId="{6BEE4118-A289-3F42-8235-75A287DF1DCD}" type="presOf" srcId="{7F572E55-6948-4331-9991-9D90E852D7A1}" destId="{053C57BB-9AA6-4445-83F3-50C3B31A38D3}" srcOrd="0" destOrd="0" presId="urn:microsoft.com/office/officeart/2005/8/layout/default"/>
    <dgm:cxn modelId="{8F75FB64-9A50-43BF-A81A-6488DB13AF7C}" srcId="{97C9DE79-3BD4-4327-A991-8E1D977DFDF8}" destId="{3B2059E3-85C3-4D1F-A95C-B52B13E3FBF7}" srcOrd="4" destOrd="0" parTransId="{7ECF02F8-5C63-4EC8-92C6-F930580C8580}" sibTransId="{D42D26E1-55BF-4852-B9A4-F6D31EFA2A9E}"/>
    <dgm:cxn modelId="{F09F858B-5F54-5242-9607-2077C58E5741}" type="presOf" srcId="{472DAF4B-C2B0-4905-AA5A-016D73A27BC3}" destId="{48D18FC7-B667-C648-B568-550C3B8F8CDB}" srcOrd="0" destOrd="0" presId="urn:microsoft.com/office/officeart/2005/8/layout/default"/>
    <dgm:cxn modelId="{1027F8A7-E0C4-4501-8361-DDD4C7CD382D}" srcId="{97C9DE79-3BD4-4327-A991-8E1D977DFDF8}" destId="{472DAF4B-C2B0-4905-AA5A-016D73A27BC3}" srcOrd="3" destOrd="0" parTransId="{0E5A5DA8-4CF0-4985-9B44-66D1D21EF7EE}" sibTransId="{EC8B0343-72EA-42A8-A437-E1B1066DC482}"/>
    <dgm:cxn modelId="{44DA1DAA-8EA0-1740-901D-2CB5B2A6116C}" type="presOf" srcId="{3B2059E3-85C3-4D1F-A95C-B52B13E3FBF7}" destId="{D82C7BB1-3755-0547-995C-D40EEFC85004}" srcOrd="0" destOrd="0" presId="urn:microsoft.com/office/officeart/2005/8/layout/default"/>
    <dgm:cxn modelId="{AAFE57B4-ED72-44DE-AEEA-752F2B646B40}" srcId="{97C9DE79-3BD4-4327-A991-8E1D977DFDF8}" destId="{4CF90786-117B-4B24-A63F-CE8A795C6034}" srcOrd="2" destOrd="0" parTransId="{8A3A7713-9451-44E3-96D3-BFED9CFE1F58}" sibTransId="{86A0A874-FB90-4339-932C-3B03FA2741DE}"/>
    <dgm:cxn modelId="{688E13D6-B01C-472F-8262-4E72856BF96D}" srcId="{97C9DE79-3BD4-4327-A991-8E1D977DFDF8}" destId="{7F572E55-6948-4331-9991-9D90E852D7A1}" srcOrd="1" destOrd="0" parTransId="{F3575EA7-D9F5-475B-BF84-FD5F6D9B9604}" sibTransId="{8DB785BA-4A2C-4CD4-B7A6-3C2BC7B1A86D}"/>
    <dgm:cxn modelId="{A69E04DC-667A-4FED-9F63-85CF02FE335B}" srcId="{97C9DE79-3BD4-4327-A991-8E1D977DFDF8}" destId="{A553881F-F5D9-4F00-96FB-E4FAF2FC778A}" srcOrd="0" destOrd="0" parTransId="{DDFB219D-20F0-41B5-B942-83C3764FDD7D}" sibTransId="{3511BD64-D786-4C61-9AC5-D2E5B9156398}"/>
    <dgm:cxn modelId="{BFA2FFED-EB5E-B447-9BF3-BDF36B08A31F}" type="presOf" srcId="{97C9DE79-3BD4-4327-A991-8E1D977DFDF8}" destId="{096A045B-D559-4F4D-8F6F-35033B18A184}" srcOrd="0" destOrd="0" presId="urn:microsoft.com/office/officeart/2005/8/layout/default"/>
    <dgm:cxn modelId="{F3FCC7EF-5DD5-5946-B505-9218A5F1F7C9}" type="presOf" srcId="{A553881F-F5D9-4F00-96FB-E4FAF2FC778A}" destId="{33EEEF58-E212-6641-85DE-42F3BD63DDD9}" srcOrd="0" destOrd="0" presId="urn:microsoft.com/office/officeart/2005/8/layout/default"/>
    <dgm:cxn modelId="{B896E73C-86BE-A243-B215-9B1CBB7572A6}" type="presParOf" srcId="{096A045B-D559-4F4D-8F6F-35033B18A184}" destId="{33EEEF58-E212-6641-85DE-42F3BD63DDD9}" srcOrd="0" destOrd="0" presId="urn:microsoft.com/office/officeart/2005/8/layout/default"/>
    <dgm:cxn modelId="{5EBD8CF3-BFDF-9741-9AA4-F2E2739D19A5}" type="presParOf" srcId="{096A045B-D559-4F4D-8F6F-35033B18A184}" destId="{7DF2BADE-A109-1444-9448-EE2082ABD52A}" srcOrd="1" destOrd="0" presId="urn:microsoft.com/office/officeart/2005/8/layout/default"/>
    <dgm:cxn modelId="{7AA4F924-23A3-834C-9698-D0B6C84FB8DD}" type="presParOf" srcId="{096A045B-D559-4F4D-8F6F-35033B18A184}" destId="{053C57BB-9AA6-4445-83F3-50C3B31A38D3}" srcOrd="2" destOrd="0" presId="urn:microsoft.com/office/officeart/2005/8/layout/default"/>
    <dgm:cxn modelId="{172E64FB-3519-D344-ABC6-72C96AB0568A}" type="presParOf" srcId="{096A045B-D559-4F4D-8F6F-35033B18A184}" destId="{17F58AAD-0C14-2B40-8BE8-CAE8F580EB7E}" srcOrd="3" destOrd="0" presId="urn:microsoft.com/office/officeart/2005/8/layout/default"/>
    <dgm:cxn modelId="{2B3AAAB2-62A9-ED4A-A9E7-FB898B4F0FD2}" type="presParOf" srcId="{096A045B-D559-4F4D-8F6F-35033B18A184}" destId="{BA963B8D-2D8F-2E40-8A15-5F4B3150FD55}" srcOrd="4" destOrd="0" presId="urn:microsoft.com/office/officeart/2005/8/layout/default"/>
    <dgm:cxn modelId="{9B8D1DED-23FF-D148-A8F8-EBC789481F54}" type="presParOf" srcId="{096A045B-D559-4F4D-8F6F-35033B18A184}" destId="{0F11A04C-259C-C048-8467-F82A3D10168A}" srcOrd="5" destOrd="0" presId="urn:microsoft.com/office/officeart/2005/8/layout/default"/>
    <dgm:cxn modelId="{A335B994-C5A6-5148-9869-142FDAACAC61}" type="presParOf" srcId="{096A045B-D559-4F4D-8F6F-35033B18A184}" destId="{48D18FC7-B667-C648-B568-550C3B8F8CDB}" srcOrd="6" destOrd="0" presId="urn:microsoft.com/office/officeart/2005/8/layout/default"/>
    <dgm:cxn modelId="{1B0A8FCD-6FF2-6145-A4FF-4F483EE79613}" type="presParOf" srcId="{096A045B-D559-4F4D-8F6F-35033B18A184}" destId="{F11A768A-DFFA-7647-AD02-33960D6DC755}" srcOrd="7" destOrd="0" presId="urn:microsoft.com/office/officeart/2005/8/layout/default"/>
    <dgm:cxn modelId="{396EF630-BF7E-6C41-BCB0-A8D6AB9D7C18}" type="presParOf" srcId="{096A045B-D559-4F4D-8F6F-35033B18A184}" destId="{D82C7BB1-3755-0547-995C-D40EEFC85004}" srcOrd="8" destOrd="0" presId="urn:microsoft.com/office/officeart/2005/8/layout/defaul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C4A205-EB67-0342-BEED-67783CE62A61}">
      <dsp:nvSpPr>
        <dsp:cNvPr id="0" name=""/>
        <dsp:cNvSpPr/>
      </dsp:nvSpPr>
      <dsp:spPr>
        <a:xfrm>
          <a:off x="0" y="0"/>
          <a:ext cx="10576558"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EFA38F7A-E196-2043-830C-EEDE980F183C}">
      <dsp:nvSpPr>
        <dsp:cNvPr id="0" name=""/>
        <dsp:cNvSpPr/>
      </dsp:nvSpPr>
      <dsp:spPr>
        <a:xfrm>
          <a:off x="0" y="0"/>
          <a:ext cx="10576558" cy="2087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5260" tIns="175260" rIns="175260" bIns="175260" numCol="1" spcCol="1270" anchor="t" anchorCtr="0">
          <a:noAutofit/>
        </a:bodyPr>
        <a:lstStyle/>
        <a:p>
          <a:pPr marL="0" lvl="0" indent="0" algn="l" defTabSz="2044700">
            <a:lnSpc>
              <a:spcPct val="90000"/>
            </a:lnSpc>
            <a:spcBef>
              <a:spcPct val="0"/>
            </a:spcBef>
            <a:spcAft>
              <a:spcPct val="35000"/>
            </a:spcAft>
            <a:buNone/>
          </a:pPr>
          <a:r>
            <a:rPr lang="en-GB" sz="4600" kern="1200" dirty="0"/>
            <a:t>To establish what is right wing terrorism by looking at two examples.</a:t>
          </a:r>
          <a:endParaRPr lang="en-US" sz="4600" kern="1200" dirty="0"/>
        </a:p>
      </dsp:txBody>
      <dsp:txXfrm>
        <a:off x="0" y="0"/>
        <a:ext cx="10576558" cy="2087734"/>
      </dsp:txXfrm>
    </dsp:sp>
    <dsp:sp modelId="{F1955238-CF79-9046-AD08-CBC634AA2CFB}">
      <dsp:nvSpPr>
        <dsp:cNvPr id="0" name=""/>
        <dsp:cNvSpPr/>
      </dsp:nvSpPr>
      <dsp:spPr>
        <a:xfrm>
          <a:off x="0" y="2087734"/>
          <a:ext cx="10576558"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299B672B-2170-8D43-B417-BD109E160240}">
      <dsp:nvSpPr>
        <dsp:cNvPr id="0" name=""/>
        <dsp:cNvSpPr/>
      </dsp:nvSpPr>
      <dsp:spPr>
        <a:xfrm>
          <a:off x="0" y="2087734"/>
          <a:ext cx="10576558" cy="2087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5260" tIns="175260" rIns="175260" bIns="175260" numCol="1" spcCol="1270" anchor="t" anchorCtr="0">
          <a:noAutofit/>
        </a:bodyPr>
        <a:lstStyle/>
        <a:p>
          <a:pPr marL="0" lvl="0" indent="0" algn="l" defTabSz="2044700">
            <a:lnSpc>
              <a:spcPct val="90000"/>
            </a:lnSpc>
            <a:spcBef>
              <a:spcPct val="0"/>
            </a:spcBef>
            <a:spcAft>
              <a:spcPct val="35000"/>
            </a:spcAft>
            <a:buNone/>
          </a:pPr>
          <a:r>
            <a:rPr lang="en-GB" sz="4600" kern="1200"/>
            <a:t>Consider the UK’s response to RWT and the definitional challenges.</a:t>
          </a:r>
          <a:endParaRPr lang="en-US" sz="4600" kern="1200"/>
        </a:p>
      </dsp:txBody>
      <dsp:txXfrm>
        <a:off x="0" y="2087734"/>
        <a:ext cx="10576558" cy="20877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624052-8B8B-B94A-B586-1CF763DA698E}">
      <dsp:nvSpPr>
        <dsp:cNvPr id="0" name=""/>
        <dsp:cNvSpPr/>
      </dsp:nvSpPr>
      <dsp:spPr>
        <a:xfrm>
          <a:off x="156995" y="3150"/>
          <a:ext cx="3207052" cy="1924231"/>
        </a:xfrm>
        <a:prstGeom prst="rect">
          <a:avLst/>
        </a:prstGeom>
        <a:solidFill>
          <a:schemeClr val="accent1">
            <a:shade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Identify – what right wing terrorism is and the issue of RWT.</a:t>
          </a:r>
          <a:endParaRPr lang="en-US" sz="2500" kern="1200"/>
        </a:p>
      </dsp:txBody>
      <dsp:txXfrm>
        <a:off x="156995" y="3150"/>
        <a:ext cx="3207052" cy="1924231"/>
      </dsp:txXfrm>
    </dsp:sp>
    <dsp:sp modelId="{77231D52-2062-B044-9D65-2BB12E70D560}">
      <dsp:nvSpPr>
        <dsp:cNvPr id="0" name=""/>
        <dsp:cNvSpPr/>
      </dsp:nvSpPr>
      <dsp:spPr>
        <a:xfrm>
          <a:off x="3684752" y="3150"/>
          <a:ext cx="3207052" cy="1924231"/>
        </a:xfrm>
        <a:prstGeom prst="rect">
          <a:avLst/>
        </a:prstGeom>
        <a:solidFill>
          <a:schemeClr val="accent1">
            <a:shade val="50000"/>
            <a:hueOff val="-104705"/>
            <a:satOff val="-3391"/>
            <a:lumOff val="1936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Establish – right wing terrorists' overall ideologies, motives and goals.</a:t>
          </a:r>
          <a:endParaRPr lang="en-US" sz="2500" kern="1200" dirty="0"/>
        </a:p>
      </dsp:txBody>
      <dsp:txXfrm>
        <a:off x="3684752" y="3150"/>
        <a:ext cx="3207052" cy="1924231"/>
      </dsp:txXfrm>
    </dsp:sp>
    <dsp:sp modelId="{56727A6B-BDC7-0E47-BF8C-680B6ED4F8AF}">
      <dsp:nvSpPr>
        <dsp:cNvPr id="0" name=""/>
        <dsp:cNvSpPr/>
      </dsp:nvSpPr>
      <dsp:spPr>
        <a:xfrm>
          <a:off x="7212510" y="3150"/>
          <a:ext cx="3207052" cy="1924231"/>
        </a:xfrm>
        <a:prstGeom prst="rect">
          <a:avLst/>
        </a:prstGeom>
        <a:solidFill>
          <a:schemeClr val="accent1">
            <a:shade val="50000"/>
            <a:hueOff val="-209410"/>
            <a:satOff val="-6782"/>
            <a:lumOff val="3872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Examine - two examples of right-wing terrorism: National Action and the Ku Klux Klan.</a:t>
          </a:r>
          <a:endParaRPr lang="en-US" sz="2500" kern="1200" dirty="0"/>
        </a:p>
      </dsp:txBody>
      <dsp:txXfrm>
        <a:off x="7212510" y="3150"/>
        <a:ext cx="3207052" cy="1924231"/>
      </dsp:txXfrm>
    </dsp:sp>
    <dsp:sp modelId="{372DD053-BA46-CA4B-A949-5008FC8F4219}">
      <dsp:nvSpPr>
        <dsp:cNvPr id="0" name=""/>
        <dsp:cNvSpPr/>
      </dsp:nvSpPr>
      <dsp:spPr>
        <a:xfrm>
          <a:off x="1920874" y="2248086"/>
          <a:ext cx="3207052" cy="1924231"/>
        </a:xfrm>
        <a:prstGeom prst="rect">
          <a:avLst/>
        </a:prstGeom>
        <a:solidFill>
          <a:schemeClr val="accent1">
            <a:shade val="50000"/>
            <a:hueOff val="-209410"/>
            <a:satOff val="-6782"/>
            <a:lumOff val="3872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a:t>Explore – the response to right wing terrorism by the UK.</a:t>
          </a:r>
          <a:endParaRPr lang="en-US" sz="2500" kern="1200"/>
        </a:p>
      </dsp:txBody>
      <dsp:txXfrm>
        <a:off x="1920874" y="2248086"/>
        <a:ext cx="3207052" cy="1924231"/>
      </dsp:txXfrm>
    </dsp:sp>
    <dsp:sp modelId="{3BF125AB-18B1-4B4B-A707-7096B7D3C01A}">
      <dsp:nvSpPr>
        <dsp:cNvPr id="0" name=""/>
        <dsp:cNvSpPr/>
      </dsp:nvSpPr>
      <dsp:spPr>
        <a:xfrm>
          <a:off x="5448631" y="2248086"/>
          <a:ext cx="3207052" cy="1924231"/>
        </a:xfrm>
        <a:prstGeom prst="rect">
          <a:avLst/>
        </a:prstGeom>
        <a:solidFill>
          <a:schemeClr val="accent1">
            <a:shade val="50000"/>
            <a:hueOff val="-104705"/>
            <a:satOff val="-3391"/>
            <a:lumOff val="1936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GB" sz="2500" kern="1200" dirty="0"/>
            <a:t>Distinguish – how right-wing terrorists utilise the internet.</a:t>
          </a:r>
          <a:endParaRPr lang="en-US" sz="2500" kern="1200" dirty="0"/>
        </a:p>
      </dsp:txBody>
      <dsp:txXfrm>
        <a:off x="5448631" y="2248086"/>
        <a:ext cx="3207052" cy="192423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6D25E0-DBE8-E345-8042-6522F06F6ADC}">
      <dsp:nvSpPr>
        <dsp:cNvPr id="0" name=""/>
        <dsp:cNvSpPr/>
      </dsp:nvSpPr>
      <dsp:spPr>
        <a:xfrm>
          <a:off x="0" y="31414"/>
          <a:ext cx="10576558" cy="2021759"/>
        </a:xfrm>
        <a:prstGeom prst="roundRect">
          <a:avLst/>
        </a:prstGeom>
        <a:solidFill>
          <a:schemeClr val="accent1">
            <a:shade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‘’Far-right’ ’refers to a political ideology that is centred on one  or more of the following elements: strident nationalism (usually radical or exclusivist in some fashion), fascism, racism, anti-Semitism, anti-immigration, chauvinism, nativism and xenophobia’’</a:t>
          </a:r>
          <a:br>
            <a:rPr lang="en-GB" sz="2400" kern="1200"/>
          </a:br>
          <a:r>
            <a:rPr lang="en-GB" sz="2400" kern="1200"/>
            <a:t>		(Institute for Economics and Peace).</a:t>
          </a:r>
          <a:endParaRPr lang="en-US" sz="2400" kern="1200"/>
        </a:p>
      </dsp:txBody>
      <dsp:txXfrm>
        <a:off x="98694" y="130108"/>
        <a:ext cx="10379170" cy="1824371"/>
      </dsp:txXfrm>
    </dsp:sp>
    <dsp:sp modelId="{DAAE3D17-BF93-DA45-B7EF-F05A7A65ED15}">
      <dsp:nvSpPr>
        <dsp:cNvPr id="0" name=""/>
        <dsp:cNvSpPr/>
      </dsp:nvSpPr>
      <dsp:spPr>
        <a:xfrm>
          <a:off x="0" y="2122294"/>
          <a:ext cx="10576558" cy="2021759"/>
        </a:xfrm>
        <a:prstGeom prst="roundRect">
          <a:avLst/>
        </a:prstGeom>
        <a:solidFill>
          <a:schemeClr val="accent1">
            <a:shade val="50000"/>
            <a:hueOff val="-261763"/>
            <a:satOff val="-8477"/>
            <a:lumOff val="4840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Blanket term and over-reaching term that includes a range of ideologies that are linked to the radical and extreme right.</a:t>
          </a:r>
          <a:endParaRPr lang="en-US" sz="2400" kern="1200"/>
        </a:p>
      </dsp:txBody>
      <dsp:txXfrm>
        <a:off x="98694" y="2220988"/>
        <a:ext cx="10379170" cy="182437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D7A43B-9C56-1448-BDF2-A9C91B17AB70}">
      <dsp:nvSpPr>
        <dsp:cNvPr id="0" name=""/>
        <dsp:cNvSpPr/>
      </dsp:nvSpPr>
      <dsp:spPr>
        <a:xfrm>
          <a:off x="156995" y="3150"/>
          <a:ext cx="3207052" cy="1924231"/>
        </a:xfrm>
        <a:prstGeom prst="rect">
          <a:avLst/>
        </a:prstGeom>
        <a:solidFill>
          <a:schemeClr val="accent1">
            <a:shade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dirty="0"/>
            <a:t>Nationalism – cultural, ethnic and racial nationalist beliefs.</a:t>
          </a:r>
          <a:endParaRPr lang="en-US" sz="2200" kern="1200" dirty="0"/>
        </a:p>
      </dsp:txBody>
      <dsp:txXfrm>
        <a:off x="156995" y="3150"/>
        <a:ext cx="3207052" cy="1924231"/>
      </dsp:txXfrm>
    </dsp:sp>
    <dsp:sp modelId="{74B714B2-CA7E-8A41-A0F3-0EBFB07C3744}">
      <dsp:nvSpPr>
        <dsp:cNvPr id="0" name=""/>
        <dsp:cNvSpPr/>
      </dsp:nvSpPr>
      <dsp:spPr>
        <a:xfrm>
          <a:off x="3684752" y="3150"/>
          <a:ext cx="3207052" cy="1924231"/>
        </a:xfrm>
        <a:prstGeom prst="rect">
          <a:avLst/>
        </a:prstGeom>
        <a:solidFill>
          <a:schemeClr val="accent1">
            <a:shade val="50000"/>
            <a:hueOff val="-104705"/>
            <a:satOff val="-3391"/>
            <a:lumOff val="1936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Fascism –  protection from corrupting influences</a:t>
          </a:r>
          <a:endParaRPr lang="en-US" sz="2200" kern="1200"/>
        </a:p>
      </dsp:txBody>
      <dsp:txXfrm>
        <a:off x="3684752" y="3150"/>
        <a:ext cx="3207052" cy="1924231"/>
      </dsp:txXfrm>
    </dsp:sp>
    <dsp:sp modelId="{B13E0386-51CC-4C44-9062-1ED529A475BE}">
      <dsp:nvSpPr>
        <dsp:cNvPr id="0" name=""/>
        <dsp:cNvSpPr/>
      </dsp:nvSpPr>
      <dsp:spPr>
        <a:xfrm>
          <a:off x="7212510" y="3150"/>
          <a:ext cx="3207052" cy="1924231"/>
        </a:xfrm>
        <a:prstGeom prst="rect">
          <a:avLst/>
        </a:prstGeom>
        <a:solidFill>
          <a:schemeClr val="accent1">
            <a:shade val="50000"/>
            <a:hueOff val="-209410"/>
            <a:satOff val="-6782"/>
            <a:lumOff val="3872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Neo-Nazism – dominant model for fascism with groups incorporating the Nazi ideology within their group.</a:t>
          </a:r>
          <a:endParaRPr lang="en-US" sz="2200" kern="1200"/>
        </a:p>
      </dsp:txBody>
      <dsp:txXfrm>
        <a:off x="7212510" y="3150"/>
        <a:ext cx="3207052" cy="1924231"/>
      </dsp:txXfrm>
    </dsp:sp>
    <dsp:sp modelId="{1444D2C2-6BE8-4B43-BED3-6B1B090B1682}">
      <dsp:nvSpPr>
        <dsp:cNvPr id="0" name=""/>
        <dsp:cNvSpPr/>
      </dsp:nvSpPr>
      <dsp:spPr>
        <a:xfrm>
          <a:off x="1920874" y="2248086"/>
          <a:ext cx="3207052" cy="1924231"/>
        </a:xfrm>
        <a:prstGeom prst="rect">
          <a:avLst/>
        </a:prstGeom>
        <a:solidFill>
          <a:schemeClr val="accent1">
            <a:shade val="50000"/>
            <a:hueOff val="-209410"/>
            <a:satOff val="-6782"/>
            <a:lumOff val="3872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Populism – liberal and democratic norms are under threat.</a:t>
          </a:r>
          <a:endParaRPr lang="en-US" sz="2200" kern="1200"/>
        </a:p>
      </dsp:txBody>
      <dsp:txXfrm>
        <a:off x="1920874" y="2248086"/>
        <a:ext cx="3207052" cy="1924231"/>
      </dsp:txXfrm>
    </dsp:sp>
    <dsp:sp modelId="{84A8357B-CD72-9A4D-91E8-8971BDEED84B}">
      <dsp:nvSpPr>
        <dsp:cNvPr id="0" name=""/>
        <dsp:cNvSpPr/>
      </dsp:nvSpPr>
      <dsp:spPr>
        <a:xfrm>
          <a:off x="5448631" y="2248086"/>
          <a:ext cx="3207052" cy="1924231"/>
        </a:xfrm>
        <a:prstGeom prst="rect">
          <a:avLst/>
        </a:prstGeom>
        <a:solidFill>
          <a:schemeClr val="accent1">
            <a:shade val="50000"/>
            <a:hueOff val="-104705"/>
            <a:satOff val="-3391"/>
            <a:lumOff val="1936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GB" sz="2200" kern="1200"/>
            <a:t>Racism – minorities corrupting culture and racial nationalism.</a:t>
          </a:r>
          <a:endParaRPr lang="en-US" sz="2200" kern="1200"/>
        </a:p>
      </dsp:txBody>
      <dsp:txXfrm>
        <a:off x="5448631" y="2248086"/>
        <a:ext cx="3207052" cy="192423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FD5217-7F0E-8B47-9B5F-D7C16E37BBB8}">
      <dsp:nvSpPr>
        <dsp:cNvPr id="0" name=""/>
        <dsp:cNvSpPr/>
      </dsp:nvSpPr>
      <dsp:spPr>
        <a:xfrm>
          <a:off x="0" y="41493"/>
          <a:ext cx="10576558" cy="1614600"/>
        </a:xfrm>
        <a:prstGeom prst="roundRect">
          <a:avLst/>
        </a:prstGeom>
        <a:solidFill>
          <a:schemeClr val="accent1">
            <a:shade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kern="1200" dirty="0"/>
            <a:t>Hold various motivations and goals due to the fact it refers to an umbrella of different groups holding similar ideologies.</a:t>
          </a:r>
          <a:endParaRPr lang="en-US" sz="3000" kern="1200" dirty="0"/>
        </a:p>
      </dsp:txBody>
      <dsp:txXfrm>
        <a:off x="78818" y="120311"/>
        <a:ext cx="10418922" cy="1456964"/>
      </dsp:txXfrm>
    </dsp:sp>
    <dsp:sp modelId="{A665BF9B-05D6-4748-A72C-028D0FB11B52}">
      <dsp:nvSpPr>
        <dsp:cNvPr id="0" name=""/>
        <dsp:cNvSpPr/>
      </dsp:nvSpPr>
      <dsp:spPr>
        <a:xfrm>
          <a:off x="0" y="1742493"/>
          <a:ext cx="10576558" cy="1614600"/>
        </a:xfrm>
        <a:prstGeom prst="roundRect">
          <a:avLst/>
        </a:prstGeom>
        <a:solidFill>
          <a:schemeClr val="accent1">
            <a:shade val="50000"/>
            <a:hueOff val="-261763"/>
            <a:satOff val="-8477"/>
            <a:lumOff val="4840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l" defTabSz="1333500">
            <a:lnSpc>
              <a:spcPct val="90000"/>
            </a:lnSpc>
            <a:spcBef>
              <a:spcPct val="0"/>
            </a:spcBef>
            <a:spcAft>
              <a:spcPct val="35000"/>
            </a:spcAft>
            <a:buNone/>
          </a:pPr>
          <a:r>
            <a:rPr lang="en-GB" sz="3000" kern="1200" dirty="0"/>
            <a:t>These ideologies often overlap but the goals of right-wing terrorists may differ.</a:t>
          </a:r>
          <a:endParaRPr lang="en-US" sz="3000" kern="1200" dirty="0"/>
        </a:p>
      </dsp:txBody>
      <dsp:txXfrm>
        <a:off x="78818" y="1821311"/>
        <a:ext cx="10418922" cy="145696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68E4B7-900E-7E46-84FF-28F3A81FCA44}">
      <dsp:nvSpPr>
        <dsp:cNvPr id="0" name=""/>
        <dsp:cNvSpPr/>
      </dsp:nvSpPr>
      <dsp:spPr>
        <a:xfrm>
          <a:off x="0" y="1751"/>
          <a:ext cx="10576558" cy="0"/>
        </a:xfrm>
        <a:prstGeom prst="line">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1F918B89-C94F-5A43-B2AD-C13BC4BF188A}">
      <dsp:nvSpPr>
        <dsp:cNvPr id="0" name=""/>
        <dsp:cNvSpPr/>
      </dsp:nvSpPr>
      <dsp:spPr>
        <a:xfrm>
          <a:off x="0" y="1751"/>
          <a:ext cx="10576558" cy="5973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Atomwaffen Division (AWD)</a:t>
          </a:r>
          <a:endParaRPr lang="en-US" sz="2800" kern="1200"/>
        </a:p>
      </dsp:txBody>
      <dsp:txXfrm>
        <a:off x="0" y="1751"/>
        <a:ext cx="10576558" cy="597332"/>
      </dsp:txXfrm>
    </dsp:sp>
    <dsp:sp modelId="{571295AB-0FA6-9E43-BBD7-F84140E5859E}">
      <dsp:nvSpPr>
        <dsp:cNvPr id="0" name=""/>
        <dsp:cNvSpPr/>
      </dsp:nvSpPr>
      <dsp:spPr>
        <a:xfrm>
          <a:off x="0" y="599084"/>
          <a:ext cx="10576558" cy="0"/>
        </a:xfrm>
        <a:prstGeom prst="line">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86A120A5-DA5B-B649-9CBA-BCBBA1BE8F84}">
      <dsp:nvSpPr>
        <dsp:cNvPr id="0" name=""/>
        <dsp:cNvSpPr/>
      </dsp:nvSpPr>
      <dsp:spPr>
        <a:xfrm>
          <a:off x="0" y="599084"/>
          <a:ext cx="10576558" cy="5973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Nationalist Socialist Order</a:t>
          </a:r>
          <a:endParaRPr lang="en-US" sz="2800" kern="1200"/>
        </a:p>
      </dsp:txBody>
      <dsp:txXfrm>
        <a:off x="0" y="599084"/>
        <a:ext cx="10576558" cy="597332"/>
      </dsp:txXfrm>
    </dsp:sp>
    <dsp:sp modelId="{F2F9CE96-DD3C-8C48-9CDA-54574CB5DA2F}">
      <dsp:nvSpPr>
        <dsp:cNvPr id="0" name=""/>
        <dsp:cNvSpPr/>
      </dsp:nvSpPr>
      <dsp:spPr>
        <a:xfrm>
          <a:off x="0" y="1196416"/>
          <a:ext cx="10576558" cy="0"/>
        </a:xfrm>
        <a:prstGeom prst="line">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C7A0FDBE-AA87-3A41-9786-E528B2FD3825}">
      <dsp:nvSpPr>
        <dsp:cNvPr id="0" name=""/>
        <dsp:cNvSpPr/>
      </dsp:nvSpPr>
      <dsp:spPr>
        <a:xfrm>
          <a:off x="0" y="1196416"/>
          <a:ext cx="10576558" cy="5973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Feuerkrieg Division (FKD)</a:t>
          </a:r>
          <a:endParaRPr lang="en-US" sz="2800" kern="1200"/>
        </a:p>
      </dsp:txBody>
      <dsp:txXfrm>
        <a:off x="0" y="1196416"/>
        <a:ext cx="10576558" cy="597332"/>
      </dsp:txXfrm>
    </dsp:sp>
    <dsp:sp modelId="{0C13F3EB-FE29-B844-AC42-00B069498FFF}">
      <dsp:nvSpPr>
        <dsp:cNvPr id="0" name=""/>
        <dsp:cNvSpPr/>
      </dsp:nvSpPr>
      <dsp:spPr>
        <a:xfrm>
          <a:off x="0" y="1793749"/>
          <a:ext cx="10576558" cy="0"/>
        </a:xfrm>
        <a:prstGeom prst="line">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286249E6-5E7C-0747-A66A-6A3C6E3D0D0D}">
      <dsp:nvSpPr>
        <dsp:cNvPr id="0" name=""/>
        <dsp:cNvSpPr/>
      </dsp:nvSpPr>
      <dsp:spPr>
        <a:xfrm>
          <a:off x="0" y="1793749"/>
          <a:ext cx="10576558" cy="5973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Sonnenkrieg Divison (SKD)</a:t>
          </a:r>
          <a:endParaRPr lang="en-US" sz="2800" kern="1200"/>
        </a:p>
      </dsp:txBody>
      <dsp:txXfrm>
        <a:off x="0" y="1793749"/>
        <a:ext cx="10576558" cy="597332"/>
      </dsp:txXfrm>
    </dsp:sp>
    <dsp:sp modelId="{B122F48C-B0A1-C04D-AA47-AF1CBE743DA9}">
      <dsp:nvSpPr>
        <dsp:cNvPr id="0" name=""/>
        <dsp:cNvSpPr/>
      </dsp:nvSpPr>
      <dsp:spPr>
        <a:xfrm>
          <a:off x="0" y="2391082"/>
          <a:ext cx="10576558" cy="0"/>
        </a:xfrm>
        <a:prstGeom prst="line">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36BE1C49-78A0-C849-896E-EE368C9D3B56}">
      <dsp:nvSpPr>
        <dsp:cNvPr id="0" name=""/>
        <dsp:cNvSpPr/>
      </dsp:nvSpPr>
      <dsp:spPr>
        <a:xfrm>
          <a:off x="0" y="2391082"/>
          <a:ext cx="10576558" cy="5973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The Base.</a:t>
          </a:r>
          <a:endParaRPr lang="en-US" sz="2800" kern="1200"/>
        </a:p>
      </dsp:txBody>
      <dsp:txXfrm>
        <a:off x="0" y="2391082"/>
        <a:ext cx="10576558" cy="597332"/>
      </dsp:txXfrm>
    </dsp:sp>
    <dsp:sp modelId="{6080DB57-3480-814D-8258-BE2B24562AFD}">
      <dsp:nvSpPr>
        <dsp:cNvPr id="0" name=""/>
        <dsp:cNvSpPr/>
      </dsp:nvSpPr>
      <dsp:spPr>
        <a:xfrm>
          <a:off x="0" y="2988414"/>
          <a:ext cx="10576558" cy="0"/>
        </a:xfrm>
        <a:prstGeom prst="line">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E22E3499-4178-BB43-9258-A8D67F6848D6}">
      <dsp:nvSpPr>
        <dsp:cNvPr id="0" name=""/>
        <dsp:cNvSpPr/>
      </dsp:nvSpPr>
      <dsp:spPr>
        <a:xfrm>
          <a:off x="0" y="2988414"/>
          <a:ext cx="10576558" cy="5973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National Action</a:t>
          </a:r>
          <a:endParaRPr lang="en-US" sz="2800" kern="1200"/>
        </a:p>
      </dsp:txBody>
      <dsp:txXfrm>
        <a:off x="0" y="2988414"/>
        <a:ext cx="10576558" cy="59733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367DE0-66D9-B147-844B-01D184595982}">
      <dsp:nvSpPr>
        <dsp:cNvPr id="0" name=""/>
        <dsp:cNvSpPr/>
      </dsp:nvSpPr>
      <dsp:spPr>
        <a:xfrm>
          <a:off x="802537" y="1342"/>
          <a:ext cx="2086391" cy="1251834"/>
        </a:xfrm>
        <a:prstGeom prst="rect">
          <a:avLst/>
        </a:prstGeom>
        <a:solidFill>
          <a:schemeClr val="accent1">
            <a:shade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2011 Norway Attacks.</a:t>
          </a:r>
          <a:endParaRPr lang="en-US" sz="2000" kern="1200"/>
        </a:p>
      </dsp:txBody>
      <dsp:txXfrm>
        <a:off x="802537" y="1342"/>
        <a:ext cx="2086391" cy="1251834"/>
      </dsp:txXfrm>
    </dsp:sp>
    <dsp:sp modelId="{8DF75F16-D821-A24D-ADCE-7FC144F60B38}">
      <dsp:nvSpPr>
        <dsp:cNvPr id="0" name=""/>
        <dsp:cNvSpPr/>
      </dsp:nvSpPr>
      <dsp:spPr>
        <a:xfrm>
          <a:off x="3097568" y="1342"/>
          <a:ext cx="2086391" cy="1251834"/>
        </a:xfrm>
        <a:prstGeom prst="rect">
          <a:avLst/>
        </a:prstGeom>
        <a:solidFill>
          <a:schemeClr val="accent1">
            <a:shade val="50000"/>
            <a:hueOff val="-47593"/>
            <a:satOff val="-1541"/>
            <a:lumOff val="880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2013 – Murder of Mohammed Saleem.</a:t>
          </a:r>
          <a:endParaRPr lang="en-US" sz="2000" kern="1200"/>
        </a:p>
      </dsp:txBody>
      <dsp:txXfrm>
        <a:off x="3097568" y="1342"/>
        <a:ext cx="2086391" cy="1251834"/>
      </dsp:txXfrm>
    </dsp:sp>
    <dsp:sp modelId="{3FA1FB1D-FB51-D44B-942F-82B071925BE1}">
      <dsp:nvSpPr>
        <dsp:cNvPr id="0" name=""/>
        <dsp:cNvSpPr/>
      </dsp:nvSpPr>
      <dsp:spPr>
        <a:xfrm>
          <a:off x="5392598" y="1342"/>
          <a:ext cx="2086391" cy="1251834"/>
        </a:xfrm>
        <a:prstGeom prst="rect">
          <a:avLst/>
        </a:prstGeom>
        <a:solidFill>
          <a:schemeClr val="accent1">
            <a:shade val="50000"/>
            <a:hueOff val="-95187"/>
            <a:satOff val="-3083"/>
            <a:lumOff val="1760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2016 – Murder of Jo Cox.</a:t>
          </a:r>
          <a:endParaRPr lang="en-US" sz="2000" kern="1200"/>
        </a:p>
      </dsp:txBody>
      <dsp:txXfrm>
        <a:off x="5392598" y="1342"/>
        <a:ext cx="2086391" cy="1251834"/>
      </dsp:txXfrm>
    </dsp:sp>
    <dsp:sp modelId="{0299D270-DAE5-6F42-930D-854840E9B68C}">
      <dsp:nvSpPr>
        <dsp:cNvPr id="0" name=""/>
        <dsp:cNvSpPr/>
      </dsp:nvSpPr>
      <dsp:spPr>
        <a:xfrm>
          <a:off x="7687629" y="1342"/>
          <a:ext cx="2086391" cy="1251834"/>
        </a:xfrm>
        <a:prstGeom prst="rect">
          <a:avLst/>
        </a:prstGeom>
        <a:solidFill>
          <a:schemeClr val="accent1">
            <a:shade val="50000"/>
            <a:hueOff val="-142780"/>
            <a:satOff val="-4624"/>
            <a:lumOff val="2640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2016 – Munich Shooting.</a:t>
          </a:r>
          <a:endParaRPr lang="en-US" sz="2000" kern="1200"/>
        </a:p>
      </dsp:txBody>
      <dsp:txXfrm>
        <a:off x="7687629" y="1342"/>
        <a:ext cx="2086391" cy="1251834"/>
      </dsp:txXfrm>
    </dsp:sp>
    <dsp:sp modelId="{5F00000F-D578-074C-8725-46106D5C7F67}">
      <dsp:nvSpPr>
        <dsp:cNvPr id="0" name=""/>
        <dsp:cNvSpPr/>
      </dsp:nvSpPr>
      <dsp:spPr>
        <a:xfrm>
          <a:off x="802537" y="1461816"/>
          <a:ext cx="2086391" cy="1251834"/>
        </a:xfrm>
        <a:prstGeom prst="rect">
          <a:avLst/>
        </a:prstGeom>
        <a:solidFill>
          <a:schemeClr val="accent1">
            <a:shade val="50000"/>
            <a:hueOff val="-190373"/>
            <a:satOff val="-6165"/>
            <a:lumOff val="3520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2017 – Quebec City Mosque Shooting.</a:t>
          </a:r>
          <a:endParaRPr lang="en-US" sz="2000" kern="1200"/>
        </a:p>
      </dsp:txBody>
      <dsp:txXfrm>
        <a:off x="802537" y="1461816"/>
        <a:ext cx="2086391" cy="1251834"/>
      </dsp:txXfrm>
    </dsp:sp>
    <dsp:sp modelId="{60A5A12A-19ED-184D-93FD-460015C6A609}">
      <dsp:nvSpPr>
        <dsp:cNvPr id="0" name=""/>
        <dsp:cNvSpPr/>
      </dsp:nvSpPr>
      <dsp:spPr>
        <a:xfrm>
          <a:off x="3097568" y="1461816"/>
          <a:ext cx="2086391" cy="1251834"/>
        </a:xfrm>
        <a:prstGeom prst="rect">
          <a:avLst/>
        </a:prstGeom>
        <a:solidFill>
          <a:schemeClr val="accent1">
            <a:shade val="50000"/>
            <a:hueOff val="-237966"/>
            <a:satOff val="-7706"/>
            <a:lumOff val="4400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2017 – Finsbury Park Attack.</a:t>
          </a:r>
          <a:endParaRPr lang="en-US" sz="2000" kern="1200"/>
        </a:p>
      </dsp:txBody>
      <dsp:txXfrm>
        <a:off x="3097568" y="1461816"/>
        <a:ext cx="2086391" cy="1251834"/>
      </dsp:txXfrm>
    </dsp:sp>
    <dsp:sp modelId="{78A2278C-7A19-574F-9442-3F4D1D6FF741}">
      <dsp:nvSpPr>
        <dsp:cNvPr id="0" name=""/>
        <dsp:cNvSpPr/>
      </dsp:nvSpPr>
      <dsp:spPr>
        <a:xfrm>
          <a:off x="5392598" y="1461816"/>
          <a:ext cx="2086391" cy="1251834"/>
        </a:xfrm>
        <a:prstGeom prst="rect">
          <a:avLst/>
        </a:prstGeom>
        <a:solidFill>
          <a:schemeClr val="accent1">
            <a:shade val="50000"/>
            <a:hueOff val="-237966"/>
            <a:satOff val="-7706"/>
            <a:lumOff val="4400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2017 – Charlottesville Car Attack.</a:t>
          </a:r>
          <a:endParaRPr lang="en-US" sz="2000" kern="1200"/>
        </a:p>
      </dsp:txBody>
      <dsp:txXfrm>
        <a:off x="5392598" y="1461816"/>
        <a:ext cx="2086391" cy="1251834"/>
      </dsp:txXfrm>
    </dsp:sp>
    <dsp:sp modelId="{215F63FF-2B54-0C41-ABCF-D61948A7D197}">
      <dsp:nvSpPr>
        <dsp:cNvPr id="0" name=""/>
        <dsp:cNvSpPr/>
      </dsp:nvSpPr>
      <dsp:spPr>
        <a:xfrm>
          <a:off x="7687629" y="1461816"/>
          <a:ext cx="2086391" cy="1251834"/>
        </a:xfrm>
        <a:prstGeom prst="rect">
          <a:avLst/>
        </a:prstGeom>
        <a:solidFill>
          <a:schemeClr val="accent1">
            <a:shade val="50000"/>
            <a:hueOff val="-190373"/>
            <a:satOff val="-6165"/>
            <a:lumOff val="3520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2019 – Christchurch Mosque Shootings.</a:t>
          </a:r>
          <a:endParaRPr lang="en-US" sz="2000" kern="1200"/>
        </a:p>
      </dsp:txBody>
      <dsp:txXfrm>
        <a:off x="7687629" y="1461816"/>
        <a:ext cx="2086391" cy="1251834"/>
      </dsp:txXfrm>
    </dsp:sp>
    <dsp:sp modelId="{18B36167-6F1C-BE49-8801-E3088842C45B}">
      <dsp:nvSpPr>
        <dsp:cNvPr id="0" name=""/>
        <dsp:cNvSpPr/>
      </dsp:nvSpPr>
      <dsp:spPr>
        <a:xfrm>
          <a:off x="1950052" y="2922290"/>
          <a:ext cx="2086391" cy="1251834"/>
        </a:xfrm>
        <a:prstGeom prst="rect">
          <a:avLst/>
        </a:prstGeom>
        <a:solidFill>
          <a:schemeClr val="accent1">
            <a:shade val="50000"/>
            <a:hueOff val="-142780"/>
            <a:satOff val="-4624"/>
            <a:lumOff val="2640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2019 El Paso Shooting.</a:t>
          </a:r>
          <a:endParaRPr lang="en-US" sz="2000" kern="1200"/>
        </a:p>
      </dsp:txBody>
      <dsp:txXfrm>
        <a:off x="1950052" y="2922290"/>
        <a:ext cx="2086391" cy="1251834"/>
      </dsp:txXfrm>
    </dsp:sp>
    <dsp:sp modelId="{3582B9E7-9197-3C47-AC19-A0FEF63558EE}">
      <dsp:nvSpPr>
        <dsp:cNvPr id="0" name=""/>
        <dsp:cNvSpPr/>
      </dsp:nvSpPr>
      <dsp:spPr>
        <a:xfrm>
          <a:off x="4245083" y="2922290"/>
          <a:ext cx="2086391" cy="1251834"/>
        </a:xfrm>
        <a:prstGeom prst="rect">
          <a:avLst/>
        </a:prstGeom>
        <a:solidFill>
          <a:schemeClr val="accent1">
            <a:shade val="50000"/>
            <a:hueOff val="-95187"/>
            <a:satOff val="-3083"/>
            <a:lumOff val="1760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2020 Hanau Shootings.</a:t>
          </a:r>
          <a:endParaRPr lang="en-US" sz="2000" kern="1200"/>
        </a:p>
      </dsp:txBody>
      <dsp:txXfrm>
        <a:off x="4245083" y="2922290"/>
        <a:ext cx="2086391" cy="1251834"/>
      </dsp:txXfrm>
    </dsp:sp>
    <dsp:sp modelId="{F7B673FE-DAA5-854F-A56C-D410D3F65A6A}">
      <dsp:nvSpPr>
        <dsp:cNvPr id="0" name=""/>
        <dsp:cNvSpPr/>
      </dsp:nvSpPr>
      <dsp:spPr>
        <a:xfrm>
          <a:off x="6540113" y="2922290"/>
          <a:ext cx="2086391" cy="1251834"/>
        </a:xfrm>
        <a:prstGeom prst="rect">
          <a:avLst/>
        </a:prstGeom>
        <a:solidFill>
          <a:schemeClr val="accent1">
            <a:shade val="50000"/>
            <a:hueOff val="-47593"/>
            <a:satOff val="-1541"/>
            <a:lumOff val="880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a:t>2021 – Ontario Truck Attack</a:t>
          </a:r>
          <a:endParaRPr lang="en-US" sz="2000" kern="1200"/>
        </a:p>
      </dsp:txBody>
      <dsp:txXfrm>
        <a:off x="6540113" y="2922290"/>
        <a:ext cx="2086391" cy="125183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ADF60D-50F6-DB42-B1D6-F05250D8ADE0}">
      <dsp:nvSpPr>
        <dsp:cNvPr id="0" name=""/>
        <dsp:cNvSpPr/>
      </dsp:nvSpPr>
      <dsp:spPr>
        <a:xfrm>
          <a:off x="156995" y="3150"/>
          <a:ext cx="3207052" cy="1924231"/>
        </a:xfrm>
        <a:prstGeom prst="rect">
          <a:avLst/>
        </a:prstGeom>
        <a:solidFill>
          <a:schemeClr val="accent1">
            <a:shade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Zack Davies – attacked a dentist in a supermarket.</a:t>
          </a:r>
          <a:endParaRPr lang="en-US" sz="3000" kern="1200"/>
        </a:p>
      </dsp:txBody>
      <dsp:txXfrm>
        <a:off x="156995" y="3150"/>
        <a:ext cx="3207052" cy="1924231"/>
      </dsp:txXfrm>
    </dsp:sp>
    <dsp:sp modelId="{C3DBB708-F4CE-1D44-80E5-D0BF7413DEF9}">
      <dsp:nvSpPr>
        <dsp:cNvPr id="0" name=""/>
        <dsp:cNvSpPr/>
      </dsp:nvSpPr>
      <dsp:spPr>
        <a:xfrm>
          <a:off x="3684752" y="3150"/>
          <a:ext cx="3207052" cy="1924231"/>
        </a:xfrm>
        <a:prstGeom prst="rect">
          <a:avLst/>
        </a:prstGeom>
        <a:solidFill>
          <a:schemeClr val="accent1">
            <a:shade val="50000"/>
            <a:hueOff val="-87254"/>
            <a:satOff val="-2826"/>
            <a:lumOff val="16133"/>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Ryan Fleming – NA activist</a:t>
          </a:r>
          <a:endParaRPr lang="en-US" sz="3000" kern="1200"/>
        </a:p>
      </dsp:txBody>
      <dsp:txXfrm>
        <a:off x="3684752" y="3150"/>
        <a:ext cx="3207052" cy="1924231"/>
      </dsp:txXfrm>
    </dsp:sp>
    <dsp:sp modelId="{9FD4EFC5-8C93-D340-B271-22E23CB6A5D7}">
      <dsp:nvSpPr>
        <dsp:cNvPr id="0" name=""/>
        <dsp:cNvSpPr/>
      </dsp:nvSpPr>
      <dsp:spPr>
        <a:xfrm>
          <a:off x="7212510" y="3150"/>
          <a:ext cx="3207052" cy="1924231"/>
        </a:xfrm>
        <a:prstGeom prst="rect">
          <a:avLst/>
        </a:prstGeom>
        <a:solidFill>
          <a:schemeClr val="accent1">
            <a:shade val="50000"/>
            <a:hueOff val="-174509"/>
            <a:satOff val="-5651"/>
            <a:lumOff val="32267"/>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dirty="0"/>
            <a:t>Jack Renshaw – Manchester Met student who was kicked out </a:t>
          </a:r>
          <a:endParaRPr lang="en-US" sz="3000" kern="1200" dirty="0"/>
        </a:p>
      </dsp:txBody>
      <dsp:txXfrm>
        <a:off x="7212510" y="3150"/>
        <a:ext cx="3207052" cy="1924231"/>
      </dsp:txXfrm>
    </dsp:sp>
    <dsp:sp modelId="{63FF4071-3E16-5949-BE69-B5B22F17DD15}">
      <dsp:nvSpPr>
        <dsp:cNvPr id="0" name=""/>
        <dsp:cNvSpPr/>
      </dsp:nvSpPr>
      <dsp:spPr>
        <a:xfrm>
          <a:off x="156995" y="2248086"/>
          <a:ext cx="3207052" cy="1924231"/>
        </a:xfrm>
        <a:prstGeom prst="rect">
          <a:avLst/>
        </a:prstGeom>
        <a:solidFill>
          <a:schemeClr val="accent1">
            <a:shade val="50000"/>
            <a:hueOff val="-261763"/>
            <a:satOff val="-8477"/>
            <a:lumOff val="4840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Thomas Mair – murdered Jo Cox.</a:t>
          </a:r>
          <a:endParaRPr lang="en-US" sz="3000" kern="1200"/>
        </a:p>
      </dsp:txBody>
      <dsp:txXfrm>
        <a:off x="156995" y="2248086"/>
        <a:ext cx="3207052" cy="1924231"/>
      </dsp:txXfrm>
    </dsp:sp>
    <dsp:sp modelId="{1B94F5F9-A719-D246-A863-5F970843511F}">
      <dsp:nvSpPr>
        <dsp:cNvPr id="0" name=""/>
        <dsp:cNvSpPr/>
      </dsp:nvSpPr>
      <dsp:spPr>
        <a:xfrm>
          <a:off x="3684752" y="2248086"/>
          <a:ext cx="3207052" cy="1924231"/>
        </a:xfrm>
        <a:prstGeom prst="rect">
          <a:avLst/>
        </a:prstGeom>
        <a:solidFill>
          <a:schemeClr val="accent1">
            <a:shade val="50000"/>
            <a:hueOff val="-174509"/>
            <a:satOff val="-5651"/>
            <a:lumOff val="32267"/>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dirty="0"/>
            <a:t>2016-2017 - 11 men arrested under anti-terror laws.</a:t>
          </a:r>
          <a:endParaRPr lang="en-US" sz="3000" kern="1200" dirty="0"/>
        </a:p>
      </dsp:txBody>
      <dsp:txXfrm>
        <a:off x="3684752" y="2248086"/>
        <a:ext cx="3207052" cy="1924231"/>
      </dsp:txXfrm>
    </dsp:sp>
    <dsp:sp modelId="{74C5A9A7-459A-AC4D-B60F-F3F58CCB7861}">
      <dsp:nvSpPr>
        <dsp:cNvPr id="0" name=""/>
        <dsp:cNvSpPr/>
      </dsp:nvSpPr>
      <dsp:spPr>
        <a:xfrm>
          <a:off x="7212510" y="2248086"/>
          <a:ext cx="3207052" cy="1924231"/>
        </a:xfrm>
        <a:prstGeom prst="rect">
          <a:avLst/>
        </a:prstGeom>
        <a:solidFill>
          <a:schemeClr val="accent1">
            <a:shade val="50000"/>
            <a:hueOff val="-87254"/>
            <a:satOff val="-2826"/>
            <a:lumOff val="16133"/>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GB" sz="3000" kern="1200"/>
            <a:t>In 2020 four more National Action members were jailed</a:t>
          </a:r>
          <a:endParaRPr lang="en-US" sz="3000" kern="1200"/>
        </a:p>
      </dsp:txBody>
      <dsp:txXfrm>
        <a:off x="7212510" y="2248086"/>
        <a:ext cx="3207052" cy="1924231"/>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1BACE2-C011-5B42-90B9-D14A98B17F1B}">
      <dsp:nvSpPr>
        <dsp:cNvPr id="0" name=""/>
        <dsp:cNvSpPr/>
      </dsp:nvSpPr>
      <dsp:spPr>
        <a:xfrm>
          <a:off x="0" y="509"/>
          <a:ext cx="10576558" cy="0"/>
        </a:xfrm>
        <a:prstGeom prst="line">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64963141-CF7E-424C-8C2B-2CE4B899E2D7}">
      <dsp:nvSpPr>
        <dsp:cNvPr id="0" name=""/>
        <dsp:cNvSpPr/>
      </dsp:nvSpPr>
      <dsp:spPr>
        <a:xfrm>
          <a:off x="0" y="509"/>
          <a:ext cx="10576558" cy="834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Racist – race war</a:t>
          </a:r>
          <a:endParaRPr lang="en-US" sz="2400" kern="1200"/>
        </a:p>
      </dsp:txBody>
      <dsp:txXfrm>
        <a:off x="0" y="509"/>
        <a:ext cx="10576558" cy="834889"/>
      </dsp:txXfrm>
    </dsp:sp>
    <dsp:sp modelId="{5138A5CE-F830-D040-801C-44D2D2763103}">
      <dsp:nvSpPr>
        <dsp:cNvPr id="0" name=""/>
        <dsp:cNvSpPr/>
      </dsp:nvSpPr>
      <dsp:spPr>
        <a:xfrm>
          <a:off x="0" y="835399"/>
          <a:ext cx="10576558" cy="0"/>
        </a:xfrm>
        <a:prstGeom prst="line">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4C33244D-7E15-5240-BDCA-E09ED0EE318A}">
      <dsp:nvSpPr>
        <dsp:cNvPr id="0" name=""/>
        <dsp:cNvSpPr/>
      </dsp:nvSpPr>
      <dsp:spPr>
        <a:xfrm>
          <a:off x="0" y="835399"/>
          <a:ext cx="10576558" cy="834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Anti-Semitic – hostile towards Jews and Judaism.</a:t>
          </a:r>
          <a:endParaRPr lang="en-US" sz="2400" kern="1200"/>
        </a:p>
      </dsp:txBody>
      <dsp:txXfrm>
        <a:off x="0" y="835399"/>
        <a:ext cx="10576558" cy="834889"/>
      </dsp:txXfrm>
    </dsp:sp>
    <dsp:sp modelId="{E0806591-5397-6247-8017-C7FE36BEA169}">
      <dsp:nvSpPr>
        <dsp:cNvPr id="0" name=""/>
        <dsp:cNvSpPr/>
      </dsp:nvSpPr>
      <dsp:spPr>
        <a:xfrm>
          <a:off x="0" y="1670289"/>
          <a:ext cx="10576558" cy="0"/>
        </a:xfrm>
        <a:prstGeom prst="line">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0CAD9A0D-682F-C04E-80A0-CD67002CD1EB}">
      <dsp:nvSpPr>
        <dsp:cNvPr id="0" name=""/>
        <dsp:cNvSpPr/>
      </dsp:nvSpPr>
      <dsp:spPr>
        <a:xfrm>
          <a:off x="0" y="1670289"/>
          <a:ext cx="10576558" cy="834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Homophobic – call for reintroduction of prohibiting teaching about homosexuality in schools.</a:t>
          </a:r>
          <a:endParaRPr lang="en-US" sz="2400" kern="1200"/>
        </a:p>
      </dsp:txBody>
      <dsp:txXfrm>
        <a:off x="0" y="1670289"/>
        <a:ext cx="10576558" cy="834889"/>
      </dsp:txXfrm>
    </dsp:sp>
    <dsp:sp modelId="{58C145D0-B064-F342-BA1C-D2F0CD55B4DD}">
      <dsp:nvSpPr>
        <dsp:cNvPr id="0" name=""/>
        <dsp:cNvSpPr/>
      </dsp:nvSpPr>
      <dsp:spPr>
        <a:xfrm>
          <a:off x="0" y="2505178"/>
          <a:ext cx="10576558" cy="0"/>
        </a:xfrm>
        <a:prstGeom prst="line">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6C27A0A2-A12F-5542-96DA-0C51AE01E9DE}">
      <dsp:nvSpPr>
        <dsp:cNvPr id="0" name=""/>
        <dsp:cNvSpPr/>
      </dsp:nvSpPr>
      <dsp:spPr>
        <a:xfrm>
          <a:off x="0" y="2505178"/>
          <a:ext cx="10576558" cy="834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Albeist – discriminatory towards people with disabilities.</a:t>
          </a:r>
          <a:endParaRPr lang="en-US" sz="2400" kern="1200"/>
        </a:p>
      </dsp:txBody>
      <dsp:txXfrm>
        <a:off x="0" y="2505178"/>
        <a:ext cx="10576558" cy="834889"/>
      </dsp:txXfrm>
    </dsp:sp>
    <dsp:sp modelId="{78960C74-AFB3-E64E-A268-3F77B27AA39A}">
      <dsp:nvSpPr>
        <dsp:cNvPr id="0" name=""/>
        <dsp:cNvSpPr/>
      </dsp:nvSpPr>
      <dsp:spPr>
        <a:xfrm>
          <a:off x="0" y="3340068"/>
          <a:ext cx="10576558" cy="0"/>
        </a:xfrm>
        <a:prstGeom prst="line">
          <a:avLst/>
        </a:prstGeom>
        <a:solidFill>
          <a:schemeClr val="lt1">
            <a:hueOff val="0"/>
            <a:satOff val="0"/>
            <a:lumOff val="0"/>
            <a:alphaOff val="0"/>
          </a:schemeClr>
        </a:solidFill>
        <a:ln w="15875" cap="flat" cmpd="sng" algn="ctr">
          <a:solidFill>
            <a:schemeClr val="accent1">
              <a:shade val="80000"/>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7B8C566E-AD97-5049-BE88-B3E5CECD2509}">
      <dsp:nvSpPr>
        <dsp:cNvPr id="0" name=""/>
        <dsp:cNvSpPr/>
      </dsp:nvSpPr>
      <dsp:spPr>
        <a:xfrm>
          <a:off x="0" y="3340068"/>
          <a:ext cx="10576558" cy="8348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kern="1200"/>
            <a:t>Traditionalism – view of women.</a:t>
          </a:r>
          <a:endParaRPr lang="en-US" sz="2400" kern="1200"/>
        </a:p>
      </dsp:txBody>
      <dsp:txXfrm>
        <a:off x="0" y="3340068"/>
        <a:ext cx="10576558" cy="83488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5804E9-E0F7-1441-A6DA-90D0FB3A967E}">
      <dsp:nvSpPr>
        <dsp:cNvPr id="0" name=""/>
        <dsp:cNvSpPr/>
      </dsp:nvSpPr>
      <dsp:spPr>
        <a:xfrm>
          <a:off x="0" y="416973"/>
          <a:ext cx="10576558" cy="608400"/>
        </a:xfrm>
        <a:prstGeom prst="roundRect">
          <a:avLst/>
        </a:prstGeom>
        <a:solidFill>
          <a:schemeClr val="accent1">
            <a:shade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dirty="0"/>
            <a:t>Street Action – leafletting, banner drops, ‘flash’ demonstrations. </a:t>
          </a:r>
          <a:endParaRPr lang="en-US" sz="2600" kern="1200" dirty="0"/>
        </a:p>
      </dsp:txBody>
      <dsp:txXfrm>
        <a:off x="29700" y="446673"/>
        <a:ext cx="10517158" cy="549000"/>
      </dsp:txXfrm>
    </dsp:sp>
    <dsp:sp modelId="{72448051-77F1-5B41-B6B3-F41C5921ADE7}">
      <dsp:nvSpPr>
        <dsp:cNvPr id="0" name=""/>
        <dsp:cNvSpPr/>
      </dsp:nvSpPr>
      <dsp:spPr>
        <a:xfrm>
          <a:off x="0" y="1100253"/>
          <a:ext cx="10576558" cy="608400"/>
        </a:xfrm>
        <a:prstGeom prst="roundRect">
          <a:avLst/>
        </a:prstGeom>
        <a:solidFill>
          <a:schemeClr val="accent1">
            <a:shade val="50000"/>
            <a:hueOff val="-104705"/>
            <a:satOff val="-3391"/>
            <a:lumOff val="1936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Marches – carrying banners and flags with slogans and symbols on.</a:t>
          </a:r>
          <a:endParaRPr lang="en-US" sz="2600" kern="1200"/>
        </a:p>
      </dsp:txBody>
      <dsp:txXfrm>
        <a:off x="29700" y="1129953"/>
        <a:ext cx="10517158" cy="549000"/>
      </dsp:txXfrm>
    </dsp:sp>
    <dsp:sp modelId="{09CBA70F-283F-034D-9F2F-EC04F0474CE5}">
      <dsp:nvSpPr>
        <dsp:cNvPr id="0" name=""/>
        <dsp:cNvSpPr/>
      </dsp:nvSpPr>
      <dsp:spPr>
        <a:xfrm>
          <a:off x="0" y="1783534"/>
          <a:ext cx="10576558" cy="608400"/>
        </a:xfrm>
        <a:prstGeom prst="roundRect">
          <a:avLst/>
        </a:prstGeom>
        <a:solidFill>
          <a:schemeClr val="accent1">
            <a:shade val="50000"/>
            <a:hueOff val="-209410"/>
            <a:satOff val="-6782"/>
            <a:lumOff val="3872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Protests.</a:t>
          </a:r>
          <a:endParaRPr lang="en-US" sz="2600" kern="1200"/>
        </a:p>
      </dsp:txBody>
      <dsp:txXfrm>
        <a:off x="29700" y="1813234"/>
        <a:ext cx="10517158" cy="549000"/>
      </dsp:txXfrm>
    </dsp:sp>
    <dsp:sp modelId="{5D9F4683-D9E3-FD49-BFF6-C151F3867C51}">
      <dsp:nvSpPr>
        <dsp:cNvPr id="0" name=""/>
        <dsp:cNvSpPr/>
      </dsp:nvSpPr>
      <dsp:spPr>
        <a:xfrm>
          <a:off x="0" y="2466813"/>
          <a:ext cx="10576558" cy="608400"/>
        </a:xfrm>
        <a:prstGeom prst="roundRect">
          <a:avLst/>
        </a:prstGeom>
        <a:solidFill>
          <a:schemeClr val="accent1">
            <a:shade val="50000"/>
            <a:hueOff val="-209410"/>
            <a:satOff val="-6782"/>
            <a:lumOff val="3872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Trolling campaigns..</a:t>
          </a:r>
          <a:endParaRPr lang="en-US" sz="2600" kern="1200"/>
        </a:p>
      </dsp:txBody>
      <dsp:txXfrm>
        <a:off x="29700" y="2496513"/>
        <a:ext cx="10517158" cy="549000"/>
      </dsp:txXfrm>
    </dsp:sp>
    <dsp:sp modelId="{BF29B049-A8A4-0046-A7B6-9F1248516E11}">
      <dsp:nvSpPr>
        <dsp:cNvPr id="0" name=""/>
        <dsp:cNvSpPr/>
      </dsp:nvSpPr>
      <dsp:spPr>
        <a:xfrm>
          <a:off x="0" y="3150094"/>
          <a:ext cx="10576558" cy="608400"/>
        </a:xfrm>
        <a:prstGeom prst="roundRect">
          <a:avLst/>
        </a:prstGeom>
        <a:solidFill>
          <a:schemeClr val="accent1">
            <a:shade val="50000"/>
            <a:hueOff val="-104705"/>
            <a:satOff val="-3391"/>
            <a:lumOff val="1936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a:t>Violence.</a:t>
          </a:r>
          <a:endParaRPr lang="en-US" sz="2600" kern="1200"/>
        </a:p>
      </dsp:txBody>
      <dsp:txXfrm>
        <a:off x="29700" y="3179794"/>
        <a:ext cx="10517158" cy="54900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013C7E-0866-3544-A354-7EDD2BFB9B3B}">
      <dsp:nvSpPr>
        <dsp:cNvPr id="0" name=""/>
        <dsp:cNvSpPr/>
      </dsp:nvSpPr>
      <dsp:spPr>
        <a:xfrm>
          <a:off x="0" y="0"/>
          <a:ext cx="10576558"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54D725D5-F1A0-C943-A213-237C21D1EE20}">
      <dsp:nvSpPr>
        <dsp:cNvPr id="0" name=""/>
        <dsp:cNvSpPr/>
      </dsp:nvSpPr>
      <dsp:spPr>
        <a:xfrm>
          <a:off x="0" y="0"/>
          <a:ext cx="10576558" cy="10438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First wave – narrow ideology – African Americans subordinate.</a:t>
          </a:r>
          <a:endParaRPr lang="en-US" sz="2100" kern="1200"/>
        </a:p>
      </dsp:txBody>
      <dsp:txXfrm>
        <a:off x="0" y="0"/>
        <a:ext cx="10576558" cy="1043867"/>
      </dsp:txXfrm>
    </dsp:sp>
    <dsp:sp modelId="{6D4D8A19-0E41-8E40-900D-EBA78A42C775}">
      <dsp:nvSpPr>
        <dsp:cNvPr id="0" name=""/>
        <dsp:cNvSpPr/>
      </dsp:nvSpPr>
      <dsp:spPr>
        <a:xfrm>
          <a:off x="0" y="1043867"/>
          <a:ext cx="10576558"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C6B4B43B-DF42-5D43-9745-CE47E66E0304}">
      <dsp:nvSpPr>
        <dsp:cNvPr id="0" name=""/>
        <dsp:cNvSpPr/>
      </dsp:nvSpPr>
      <dsp:spPr>
        <a:xfrm>
          <a:off x="0" y="1043867"/>
          <a:ext cx="10576558" cy="10438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Second wave – strong ideology – focusing their hatred on African Americans, Catholics, Jews and foreigners.</a:t>
          </a:r>
          <a:endParaRPr lang="en-US" sz="2100" kern="1200"/>
        </a:p>
      </dsp:txBody>
      <dsp:txXfrm>
        <a:off x="0" y="1043867"/>
        <a:ext cx="10576558" cy="1043867"/>
      </dsp:txXfrm>
    </dsp:sp>
    <dsp:sp modelId="{F007B885-7670-3A4D-8FAA-EA6599B2BA0A}">
      <dsp:nvSpPr>
        <dsp:cNvPr id="0" name=""/>
        <dsp:cNvSpPr/>
      </dsp:nvSpPr>
      <dsp:spPr>
        <a:xfrm>
          <a:off x="0" y="2087734"/>
          <a:ext cx="10576558"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156352F3-203E-364C-98EF-30421F94B001}">
      <dsp:nvSpPr>
        <dsp:cNvPr id="0" name=""/>
        <dsp:cNvSpPr/>
      </dsp:nvSpPr>
      <dsp:spPr>
        <a:xfrm>
          <a:off x="0" y="2087734"/>
          <a:ext cx="10576558" cy="10438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Todays ideology – fuelled by hatred of Muslims, anti-immigration, anti-Semitism and anti-LGBT. As well as the continued racism to African Americans.</a:t>
          </a:r>
          <a:endParaRPr lang="en-US" sz="2100" kern="1200"/>
        </a:p>
      </dsp:txBody>
      <dsp:txXfrm>
        <a:off x="0" y="2087734"/>
        <a:ext cx="10576558" cy="1043867"/>
      </dsp:txXfrm>
    </dsp:sp>
    <dsp:sp modelId="{AC8743AB-05EC-AE4F-8067-6B778938F22C}">
      <dsp:nvSpPr>
        <dsp:cNvPr id="0" name=""/>
        <dsp:cNvSpPr/>
      </dsp:nvSpPr>
      <dsp:spPr>
        <a:xfrm>
          <a:off x="0" y="3131601"/>
          <a:ext cx="10576558"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1">
          <a:scrgbClr r="0" g="0" b="0"/>
        </a:effectRef>
        <a:fontRef idx="minor">
          <a:schemeClr val="lt1"/>
        </a:fontRef>
      </dsp:style>
    </dsp:sp>
    <dsp:sp modelId="{B599900D-6EC8-3640-9499-86888808CDA8}">
      <dsp:nvSpPr>
        <dsp:cNvPr id="0" name=""/>
        <dsp:cNvSpPr/>
      </dsp:nvSpPr>
      <dsp:spPr>
        <a:xfrm>
          <a:off x="0" y="3131601"/>
          <a:ext cx="10576558" cy="10438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010" tIns="80010" rIns="80010" bIns="80010" numCol="1" spcCol="1270" anchor="t" anchorCtr="0">
          <a:noAutofit/>
        </a:bodyPr>
        <a:lstStyle/>
        <a:p>
          <a:pPr marL="0" lvl="0" indent="0" algn="l" defTabSz="933450">
            <a:lnSpc>
              <a:spcPct val="90000"/>
            </a:lnSpc>
            <a:spcBef>
              <a:spcPct val="0"/>
            </a:spcBef>
            <a:spcAft>
              <a:spcPct val="35000"/>
            </a:spcAft>
            <a:buNone/>
          </a:pPr>
          <a:r>
            <a:rPr lang="en-GB" sz="2100" kern="1200"/>
            <a:t>Establishment of white supremacy through protecting and maintaining the distinct institutions, rights, privileges, principles and ideals of a pure Americanism.</a:t>
          </a:r>
          <a:endParaRPr lang="en-US" sz="2100" kern="1200"/>
        </a:p>
      </dsp:txBody>
      <dsp:txXfrm>
        <a:off x="0" y="3131601"/>
        <a:ext cx="10576558" cy="104386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21E26F-108B-A04F-9B4B-5C2AC6D87F27}">
      <dsp:nvSpPr>
        <dsp:cNvPr id="0" name=""/>
        <dsp:cNvSpPr/>
      </dsp:nvSpPr>
      <dsp:spPr>
        <a:xfrm>
          <a:off x="0" y="0"/>
          <a:ext cx="5028928"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CE5ADD3-CDC3-1F45-AF93-68857B3D40B8}">
      <dsp:nvSpPr>
        <dsp:cNvPr id="0" name=""/>
        <dsp:cNvSpPr/>
      </dsp:nvSpPr>
      <dsp:spPr>
        <a:xfrm>
          <a:off x="0" y="0"/>
          <a:ext cx="5028928" cy="924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Knights of the Ku Klux Klan – 1975</a:t>
          </a:r>
          <a:endParaRPr lang="en-US" sz="1900" kern="1200"/>
        </a:p>
      </dsp:txBody>
      <dsp:txXfrm>
        <a:off x="0" y="0"/>
        <a:ext cx="5028928" cy="924917"/>
      </dsp:txXfrm>
    </dsp:sp>
    <dsp:sp modelId="{F443FD3E-2541-7941-8A0D-3B5DB2F84146}">
      <dsp:nvSpPr>
        <dsp:cNvPr id="0" name=""/>
        <dsp:cNvSpPr/>
      </dsp:nvSpPr>
      <dsp:spPr>
        <a:xfrm>
          <a:off x="0" y="924917"/>
          <a:ext cx="5028928"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1975316-7F4B-D44F-849A-99BEB4C270F5}">
      <dsp:nvSpPr>
        <dsp:cNvPr id="0" name=""/>
        <dsp:cNvSpPr/>
      </dsp:nvSpPr>
      <dsp:spPr>
        <a:xfrm>
          <a:off x="0" y="924917"/>
          <a:ext cx="5028928" cy="924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Brotherhood of Klans – 1996:</a:t>
          </a:r>
          <a:br>
            <a:rPr lang="en-GB" sz="1900" kern="1200"/>
          </a:br>
          <a:r>
            <a:rPr lang="en-GB" sz="1900" i="1" kern="1200"/>
            <a:t>“Are you prepared to FIGHT AGAINST ILLEGAL IMMIGRATION?’’</a:t>
          </a:r>
          <a:endParaRPr lang="en-US" sz="1900" kern="1200"/>
        </a:p>
      </dsp:txBody>
      <dsp:txXfrm>
        <a:off x="0" y="924917"/>
        <a:ext cx="5028928" cy="924917"/>
      </dsp:txXfrm>
    </dsp:sp>
    <dsp:sp modelId="{5FA95606-E0AB-4944-AFB9-3C3235044E1D}">
      <dsp:nvSpPr>
        <dsp:cNvPr id="0" name=""/>
        <dsp:cNvSpPr/>
      </dsp:nvSpPr>
      <dsp:spPr>
        <a:xfrm>
          <a:off x="0" y="1849834"/>
          <a:ext cx="5028928"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7A57711-8C7B-EF44-9181-FB08FF090CB8}">
      <dsp:nvSpPr>
        <dsp:cNvPr id="0" name=""/>
        <dsp:cNvSpPr/>
      </dsp:nvSpPr>
      <dsp:spPr>
        <a:xfrm>
          <a:off x="0" y="1849834"/>
          <a:ext cx="5028928" cy="924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Still 3,000 Klan members nationwide. </a:t>
          </a:r>
          <a:endParaRPr lang="en-US" sz="1900" kern="1200"/>
        </a:p>
      </dsp:txBody>
      <dsp:txXfrm>
        <a:off x="0" y="1849834"/>
        <a:ext cx="5028928" cy="924917"/>
      </dsp:txXfrm>
    </dsp:sp>
    <dsp:sp modelId="{31E428AB-F09B-DD46-A969-8C5A3EA67AB8}">
      <dsp:nvSpPr>
        <dsp:cNvPr id="0" name=""/>
        <dsp:cNvSpPr/>
      </dsp:nvSpPr>
      <dsp:spPr>
        <a:xfrm>
          <a:off x="0" y="2774751"/>
          <a:ext cx="5028928" cy="0"/>
        </a:xfrm>
        <a:prstGeom prst="line">
          <a:avLst/>
        </a:prstGeom>
        <a:solidFill>
          <a:schemeClr val="accen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59B9F20-6F26-8541-A5D4-E9AC82325AC7}">
      <dsp:nvSpPr>
        <dsp:cNvPr id="0" name=""/>
        <dsp:cNvSpPr/>
      </dsp:nvSpPr>
      <dsp:spPr>
        <a:xfrm>
          <a:off x="0" y="2774751"/>
          <a:ext cx="5028928" cy="9249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l" defTabSz="844550">
            <a:lnSpc>
              <a:spcPct val="90000"/>
            </a:lnSpc>
            <a:spcBef>
              <a:spcPct val="0"/>
            </a:spcBef>
            <a:spcAft>
              <a:spcPct val="35000"/>
            </a:spcAft>
            <a:buNone/>
          </a:pPr>
          <a:r>
            <a:rPr lang="en-GB" sz="1900" kern="1200"/>
            <a:t>Continue to spread and broadcast their racist, anti-Semitic, homophobic and Islamophobic messages.</a:t>
          </a:r>
          <a:endParaRPr lang="en-US" sz="1900" kern="1200"/>
        </a:p>
      </dsp:txBody>
      <dsp:txXfrm>
        <a:off x="0" y="2774751"/>
        <a:ext cx="5028928" cy="92491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EEEF58-E212-6641-85DE-42F3BD63DDD9}">
      <dsp:nvSpPr>
        <dsp:cNvPr id="0" name=""/>
        <dsp:cNvSpPr/>
      </dsp:nvSpPr>
      <dsp:spPr>
        <a:xfrm>
          <a:off x="156995" y="3150"/>
          <a:ext cx="3207052" cy="1924231"/>
        </a:xfrm>
        <a:prstGeom prst="rect">
          <a:avLst/>
        </a:prstGeom>
        <a:solidFill>
          <a:schemeClr val="accent1">
            <a:shade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Identified what right wing terrorism is, the challenges with defining RWT and the issue of RWT.</a:t>
          </a:r>
          <a:endParaRPr lang="en-US" sz="2100" kern="1200"/>
        </a:p>
      </dsp:txBody>
      <dsp:txXfrm>
        <a:off x="156995" y="3150"/>
        <a:ext cx="3207052" cy="1924231"/>
      </dsp:txXfrm>
    </dsp:sp>
    <dsp:sp modelId="{053C57BB-9AA6-4445-83F3-50C3B31A38D3}">
      <dsp:nvSpPr>
        <dsp:cNvPr id="0" name=""/>
        <dsp:cNvSpPr/>
      </dsp:nvSpPr>
      <dsp:spPr>
        <a:xfrm>
          <a:off x="3684752" y="3150"/>
          <a:ext cx="3207052" cy="1924231"/>
        </a:xfrm>
        <a:prstGeom prst="rect">
          <a:avLst/>
        </a:prstGeom>
        <a:solidFill>
          <a:schemeClr val="accent1">
            <a:shade val="50000"/>
            <a:hueOff val="-104705"/>
            <a:satOff val="-3391"/>
            <a:lumOff val="1936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Explored the generic ideologies and motives of RWT.</a:t>
          </a:r>
          <a:endParaRPr lang="en-US" sz="2100" kern="1200"/>
        </a:p>
      </dsp:txBody>
      <dsp:txXfrm>
        <a:off x="3684752" y="3150"/>
        <a:ext cx="3207052" cy="1924231"/>
      </dsp:txXfrm>
    </dsp:sp>
    <dsp:sp modelId="{BA963B8D-2D8F-2E40-8A15-5F4B3150FD55}">
      <dsp:nvSpPr>
        <dsp:cNvPr id="0" name=""/>
        <dsp:cNvSpPr/>
      </dsp:nvSpPr>
      <dsp:spPr>
        <a:xfrm>
          <a:off x="7212510" y="3150"/>
          <a:ext cx="3207052" cy="1924231"/>
        </a:xfrm>
        <a:prstGeom prst="rect">
          <a:avLst/>
        </a:prstGeom>
        <a:solidFill>
          <a:schemeClr val="accent1">
            <a:shade val="50000"/>
            <a:hueOff val="-209410"/>
            <a:satOff val="-6782"/>
            <a:lumOff val="3872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Discussed some of the proscribed RWT groups and attacks worldwide from RWT.</a:t>
          </a:r>
          <a:endParaRPr lang="en-US" sz="2100" kern="1200"/>
        </a:p>
      </dsp:txBody>
      <dsp:txXfrm>
        <a:off x="7212510" y="3150"/>
        <a:ext cx="3207052" cy="1924231"/>
      </dsp:txXfrm>
    </dsp:sp>
    <dsp:sp modelId="{48D18FC7-B667-C648-B568-550C3B8F8CDB}">
      <dsp:nvSpPr>
        <dsp:cNvPr id="0" name=""/>
        <dsp:cNvSpPr/>
      </dsp:nvSpPr>
      <dsp:spPr>
        <a:xfrm>
          <a:off x="1920874" y="2248086"/>
          <a:ext cx="3207052" cy="1924231"/>
        </a:xfrm>
        <a:prstGeom prst="rect">
          <a:avLst/>
        </a:prstGeom>
        <a:solidFill>
          <a:schemeClr val="accent1">
            <a:shade val="50000"/>
            <a:hueOff val="-209410"/>
            <a:satOff val="-6782"/>
            <a:lumOff val="3872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Enquired into two examples of RWT - National Action and the KKK in depth examining their ideologies, motives and tactics.</a:t>
          </a:r>
          <a:endParaRPr lang="en-US" sz="2100" kern="1200"/>
        </a:p>
      </dsp:txBody>
      <dsp:txXfrm>
        <a:off x="1920874" y="2248086"/>
        <a:ext cx="3207052" cy="1924231"/>
      </dsp:txXfrm>
    </dsp:sp>
    <dsp:sp modelId="{D82C7BB1-3755-0547-995C-D40EEFC85004}">
      <dsp:nvSpPr>
        <dsp:cNvPr id="0" name=""/>
        <dsp:cNvSpPr/>
      </dsp:nvSpPr>
      <dsp:spPr>
        <a:xfrm>
          <a:off x="5448631" y="2248086"/>
          <a:ext cx="3207052" cy="1924231"/>
        </a:xfrm>
        <a:prstGeom prst="rect">
          <a:avLst/>
        </a:prstGeom>
        <a:solidFill>
          <a:schemeClr val="accent1">
            <a:shade val="50000"/>
            <a:hueOff val="-104705"/>
            <a:satOff val="-3391"/>
            <a:lumOff val="19360"/>
            <a:alphaOff val="0"/>
          </a:schemeClr>
        </a:solidFill>
        <a:ln w="25400" cap="flat" cmpd="sng" algn="ctr">
          <a:solidFill>
            <a:schemeClr val="lt1">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a:t>Summarised the response to RWT in the UK and the issue of the intetnet.</a:t>
          </a:r>
          <a:endParaRPr lang="en-US" sz="2100" kern="1200"/>
        </a:p>
      </dsp:txBody>
      <dsp:txXfrm>
        <a:off x="5448631" y="2248086"/>
        <a:ext cx="3207052" cy="1924231"/>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49194F6-6058-4045-A719-2D879016726C}" type="datetimeFigureOut">
              <a:rPr lang="en-GB" smtClean="0"/>
              <a:t>20/10/2021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E4F6D0-5A4C-B94E-9965-D97665501785}" type="slidenum">
              <a:rPr lang="en-GB" smtClean="0"/>
              <a:t>‹#›</a:t>
            </a:fld>
            <a:endParaRPr lang="en-GB"/>
          </a:p>
        </p:txBody>
      </p:sp>
    </p:spTree>
    <p:extLst>
      <p:ext uri="{BB962C8B-B14F-4D97-AF65-F5344CB8AC3E}">
        <p14:creationId xmlns:p14="http://schemas.microsoft.com/office/powerpoint/2010/main" val="37583398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EE4F6D0-5A4C-B94E-9965-D97665501785}" type="slidenum">
              <a:rPr lang="en-GB" smtClean="0"/>
              <a:t>1</a:t>
            </a:fld>
            <a:endParaRPr lang="en-GB"/>
          </a:p>
        </p:txBody>
      </p:sp>
    </p:spTree>
    <p:extLst>
      <p:ext uri="{BB962C8B-B14F-4D97-AF65-F5344CB8AC3E}">
        <p14:creationId xmlns:p14="http://schemas.microsoft.com/office/powerpoint/2010/main" val="14587178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EE4F6D0-5A4C-B94E-9965-D97665501785}" type="slidenum">
              <a:rPr lang="en-GB" smtClean="0"/>
              <a:t>2</a:t>
            </a:fld>
            <a:endParaRPr lang="en-GB"/>
          </a:p>
        </p:txBody>
      </p:sp>
    </p:spTree>
    <p:extLst>
      <p:ext uri="{BB962C8B-B14F-4D97-AF65-F5344CB8AC3E}">
        <p14:creationId xmlns:p14="http://schemas.microsoft.com/office/powerpoint/2010/main" val="32893721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EE4F6D0-5A4C-B94E-9965-D97665501785}" type="slidenum">
              <a:rPr lang="en-GB" smtClean="0"/>
              <a:t>3</a:t>
            </a:fld>
            <a:endParaRPr lang="en-GB"/>
          </a:p>
        </p:txBody>
      </p:sp>
    </p:spTree>
    <p:extLst>
      <p:ext uri="{BB962C8B-B14F-4D97-AF65-F5344CB8AC3E}">
        <p14:creationId xmlns:p14="http://schemas.microsoft.com/office/powerpoint/2010/main" val="9564526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Right wing terrorism holds many definitions and can also be known as far-right terrorism or be called far-right extremism. </a:t>
            </a:r>
          </a:p>
          <a:p>
            <a:endParaRPr lang="en-GB" dirty="0"/>
          </a:p>
          <a:p>
            <a:r>
              <a:rPr lang="en-GB" dirty="0"/>
              <a:t>The Institute for Economics and Peace summarises the major components of the far-right stating that it ‘’refers to a political ideology that is centred on one  or more of the following elements: strident nationalism (usually radical or exclusivist in some fashion), fascism, racism, anti-Semitism, anti-immigration, chauvinism, nativism and xenophobia.’’</a:t>
            </a:r>
          </a:p>
          <a:p>
            <a:endParaRPr lang="en-GB" dirty="0"/>
          </a:p>
          <a:p>
            <a:r>
              <a:rPr lang="en-GB" dirty="0" err="1"/>
              <a:t>Ravndal</a:t>
            </a:r>
            <a:r>
              <a:rPr lang="en-GB" dirty="0"/>
              <a:t> and </a:t>
            </a:r>
            <a:r>
              <a:rPr lang="en-GB" dirty="0" err="1"/>
              <a:t>Bjorgo</a:t>
            </a:r>
            <a:r>
              <a:rPr lang="en-GB" dirty="0"/>
              <a:t> 2018 consider ’far-right’ an over-reaching term that includes a range of ideologies encompassing of both the radical right and extreme right and holds the narrative that there is a racial and/or cultural threat to a native group arising from perceived alien groups in society.</a:t>
            </a:r>
          </a:p>
          <a:p>
            <a:endParaRPr lang="en-GB" dirty="0"/>
          </a:p>
          <a:p>
            <a:r>
              <a:rPr lang="en-GB" dirty="0"/>
              <a:t>The far-right is therefore a blanket term for many groups that are to the right of mainstream politics and he use of the term is often politicised and used to describe groups ranging from populist political parties to </a:t>
            </a:r>
            <a:r>
              <a:rPr lang="en-GB" dirty="0" err="1"/>
              <a:t>neo-nazi</a:t>
            </a:r>
            <a:r>
              <a:rPr lang="en-GB" dirty="0"/>
              <a:t> cells.</a:t>
            </a:r>
          </a:p>
          <a:p>
            <a:endParaRPr lang="en-GB" dirty="0"/>
          </a:p>
          <a:p>
            <a:endParaRPr lang="en-GB" dirty="0"/>
          </a:p>
        </p:txBody>
      </p:sp>
      <p:sp>
        <p:nvSpPr>
          <p:cNvPr id="4" name="Slide Number Placeholder 3"/>
          <p:cNvSpPr>
            <a:spLocks noGrp="1"/>
          </p:cNvSpPr>
          <p:nvPr>
            <p:ph type="sldNum" sz="quarter" idx="5"/>
          </p:nvPr>
        </p:nvSpPr>
        <p:spPr/>
        <p:txBody>
          <a:bodyPr/>
          <a:lstStyle/>
          <a:p>
            <a:fld id="{DEE4F6D0-5A4C-B94E-9965-D97665501785}" type="slidenum">
              <a:rPr lang="en-GB" smtClean="0"/>
              <a:t>4</a:t>
            </a:fld>
            <a:endParaRPr lang="en-GB"/>
          </a:p>
        </p:txBody>
      </p:sp>
    </p:spTree>
    <p:extLst>
      <p:ext uri="{BB962C8B-B14F-4D97-AF65-F5344CB8AC3E}">
        <p14:creationId xmlns:p14="http://schemas.microsoft.com/office/powerpoint/2010/main" val="40176522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use of the term far-right or right-wing sparts significant debate in academia due to the lack of consensus definition. </a:t>
            </a:r>
            <a:r>
              <a:rPr lang="en-GB" dirty="0" err="1"/>
              <a:t>Mudde</a:t>
            </a:r>
            <a:r>
              <a:rPr lang="en-GB" dirty="0"/>
              <a:t> uses the term to refer to different movements that are loosely aligned ideologically. </a:t>
            </a:r>
          </a:p>
          <a:p>
            <a:endParaRPr lang="en-GB" dirty="0"/>
          </a:p>
          <a:p>
            <a:r>
              <a:rPr lang="en-GB" dirty="0"/>
              <a:t>There is also issues with the fact that literature and policy on terrorism and political violence – the terms extremism and terrorism are used interchangeably as is far-right terrorism and far right extremism. </a:t>
            </a:r>
          </a:p>
          <a:p>
            <a:endParaRPr lang="en-GB" dirty="0"/>
          </a:p>
          <a:p>
            <a:r>
              <a:rPr lang="en-GB" dirty="0"/>
              <a:t>The UK defines extremism as ‘’the vocal or active opposition to our fundamental values, including democracy, the rule of law, individual liberty and the mutual respect and tolerance of different faiths and beliefs.’’ They also recognise the fact that extremism isn’t just Islamist and that a rhetoric by the extreme right is also characterised by violence language. However, the vague and unclear wording can promote Islamophobia.</a:t>
            </a:r>
          </a:p>
        </p:txBody>
      </p:sp>
      <p:sp>
        <p:nvSpPr>
          <p:cNvPr id="4" name="Slide Number Placeholder 3"/>
          <p:cNvSpPr>
            <a:spLocks noGrp="1"/>
          </p:cNvSpPr>
          <p:nvPr>
            <p:ph type="sldNum" sz="quarter" idx="5"/>
          </p:nvPr>
        </p:nvSpPr>
        <p:spPr/>
        <p:txBody>
          <a:bodyPr/>
          <a:lstStyle/>
          <a:p>
            <a:fld id="{DEE4F6D0-5A4C-B94E-9965-D97665501785}" type="slidenum">
              <a:rPr lang="en-GB" smtClean="0"/>
              <a:t>5</a:t>
            </a:fld>
            <a:endParaRPr lang="en-GB"/>
          </a:p>
        </p:txBody>
      </p:sp>
    </p:spTree>
    <p:extLst>
      <p:ext uri="{BB962C8B-B14F-4D97-AF65-F5344CB8AC3E}">
        <p14:creationId xmlns:p14="http://schemas.microsoft.com/office/powerpoint/2010/main" val="41921602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Institute for Economics and Peace (2020, p. 3) states that ‘’One of the more worrying trends in the last five years is the surge in far-right political terrorism’’’ due to the fact ‘’far-right attacks have increased by 250 per cent since 2014, with deaths increasing by 709 per cent over the same period’’. </a:t>
            </a:r>
          </a:p>
          <a:p>
            <a:endParaRPr lang="en-GB" dirty="0"/>
          </a:p>
          <a:p>
            <a:r>
              <a:rPr lang="en-GB" dirty="0"/>
              <a:t>Far right terrorism has been a growing issue. Between 2002 and 2014 far-right terror related incidents accounted for 14% of the total attacks in the West. In 2015 this number grew to 40% and then had risen to 46% by 2019. </a:t>
            </a:r>
          </a:p>
          <a:p>
            <a:endParaRPr lang="en-GB" dirty="0"/>
          </a:p>
          <a:p>
            <a:r>
              <a:rPr lang="en-GB" dirty="0"/>
              <a:t>From figure 4.10 we can see that the US saw the largest number of far-right terrorist incidents and deaths from 2002-2019. Also, we can see that there has been a total of 332 far-right terrorist incidents in the West, with 35 of them being in the UK and a total of 286 deaths due to the issue of right-wing terrorism.</a:t>
            </a:r>
          </a:p>
        </p:txBody>
      </p:sp>
      <p:sp>
        <p:nvSpPr>
          <p:cNvPr id="4" name="Slide Number Placeholder 3"/>
          <p:cNvSpPr>
            <a:spLocks noGrp="1"/>
          </p:cNvSpPr>
          <p:nvPr>
            <p:ph type="sldNum" sz="quarter" idx="5"/>
          </p:nvPr>
        </p:nvSpPr>
        <p:spPr/>
        <p:txBody>
          <a:bodyPr/>
          <a:lstStyle/>
          <a:p>
            <a:fld id="{DEE4F6D0-5A4C-B94E-9965-D97665501785}" type="slidenum">
              <a:rPr lang="en-GB" smtClean="0"/>
              <a:t>6</a:t>
            </a:fld>
            <a:endParaRPr lang="en-GB"/>
          </a:p>
        </p:txBody>
      </p:sp>
    </p:spTree>
    <p:extLst>
      <p:ext uri="{BB962C8B-B14F-4D97-AF65-F5344CB8AC3E}">
        <p14:creationId xmlns:p14="http://schemas.microsoft.com/office/powerpoint/2010/main" val="21931130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800" dirty="0"/>
              <a:t>The term far-right or right wing terrorism is a label that encompasses a wide range of ideologies </a:t>
            </a:r>
            <a:r>
              <a:rPr lang="en-GB" sz="800" dirty="0" err="1"/>
              <a:t>Mudde</a:t>
            </a:r>
            <a:r>
              <a:rPr lang="en-GB" sz="800" dirty="0"/>
              <a:t> has identified five core concepts: nationalism, racism, xenophobia, anti-democracy and a strong state. </a:t>
            </a:r>
          </a:p>
          <a:p>
            <a:endParaRPr lang="en-GB" sz="800" dirty="0"/>
          </a:p>
          <a:p>
            <a:r>
              <a:rPr lang="en-GB" sz="800" dirty="0"/>
              <a:t>Nationalism is an orientation that holds that western civilisation and values are under threat from non-native elements – people and ideas. According to </a:t>
            </a:r>
            <a:r>
              <a:rPr lang="en-GB" sz="800" dirty="0" err="1"/>
              <a:t>Bjorgo</a:t>
            </a:r>
            <a:r>
              <a:rPr lang="en-GB" sz="800" dirty="0"/>
              <a:t> and </a:t>
            </a:r>
            <a:r>
              <a:rPr lang="en-GB" sz="800" dirty="0" err="1"/>
              <a:t>Ravndal</a:t>
            </a:r>
            <a:r>
              <a:rPr lang="en-GB" sz="800" dirty="0"/>
              <a:t> there are three classes of nationalism: Cultural nationalists – promote a version of nationalism in which the nation is defined primarily in terms </a:t>
            </a:r>
            <a:r>
              <a:rPr lang="en-GB" sz="800"/>
              <a:t>of culture </a:t>
            </a:r>
            <a:r>
              <a:rPr lang="en-GB" sz="800" dirty="0"/>
              <a:t>and history.  Ethnic Nationalists – emphasise the differences between ethnic groups and believe that ethnic groups have a right to protect their identity and culture. Racial nationalists – embracing the idea of the original state of society that existed before the ethnic makeup was altered.</a:t>
            </a:r>
          </a:p>
          <a:p>
            <a:endParaRPr lang="en-GB" sz="800" dirty="0"/>
          </a:p>
          <a:p>
            <a:r>
              <a:rPr lang="en-GB" sz="800" dirty="0"/>
              <a:t>The starting point for understanding far-right ideology is inter-war fascism as embodied by regimes that came into power in Fascist Italy and Nazi Germany. Fascism at its most basic level is a form of populist ultra-nationalism. Ultra-nationalism is used as a label for nationalism that goes beyond existing norms and liberal understandings of the nation to view it as a higher goal in need of protection from corrupting influences. Fascism is also a revolutionary ideology that aims for political change with a distinct political vision rather than reforms. </a:t>
            </a:r>
          </a:p>
          <a:p>
            <a:endParaRPr lang="en-GB" sz="800" dirty="0"/>
          </a:p>
          <a:p>
            <a:r>
              <a:rPr lang="en-GB" sz="800" dirty="0"/>
              <a:t>Neo-Nazism became a dominant model for fascism and a range of groups have incorporated elements of Nazism in their ideology. This includes the use of Nazi symbols and rhetoric’s. The terms Nazism and neo-Nazism are generally reserved however, for groups that seek to imitate the politics of the German National Socialist Party as it existed between 1920-1945. </a:t>
            </a:r>
          </a:p>
          <a:p>
            <a:endParaRPr lang="en-GB" sz="800" dirty="0"/>
          </a:p>
          <a:p>
            <a:r>
              <a:rPr lang="en-GB" sz="800" dirty="0"/>
              <a:t>Far-right ideologies hold for populism that liberal and democratic norms are under threat. </a:t>
            </a:r>
            <a:r>
              <a:rPr lang="en-GB" sz="800" dirty="0" err="1"/>
              <a:t>Mudde</a:t>
            </a:r>
            <a:r>
              <a:rPr lang="en-GB" sz="800" dirty="0"/>
              <a:t> (207) defines populist radical right as one with an ideology that combines nativism, authoritarianism and populism. Populism is the belief that societies' are split. </a:t>
            </a:r>
            <a:r>
              <a:rPr lang="en-GB" sz="800" dirty="0" err="1"/>
              <a:t>Mudde</a:t>
            </a:r>
            <a:r>
              <a:rPr lang="en-GB" sz="800" dirty="0"/>
              <a:t> suggests that radical groups accept society but oppose some democratic norms such as protection for minorities.</a:t>
            </a:r>
          </a:p>
          <a:p>
            <a:endParaRPr lang="en-GB" sz="800" dirty="0"/>
          </a:p>
          <a:p>
            <a:r>
              <a:rPr lang="en-GB" sz="800" dirty="0"/>
              <a:t>However, ideology is not typically a strong motivator in right wing extremism and terrorism.</a:t>
            </a:r>
          </a:p>
          <a:p>
            <a:endParaRPr lang="en-GB" dirty="0"/>
          </a:p>
        </p:txBody>
      </p:sp>
      <p:sp>
        <p:nvSpPr>
          <p:cNvPr id="4" name="Slide Number Placeholder 3"/>
          <p:cNvSpPr>
            <a:spLocks noGrp="1"/>
          </p:cNvSpPr>
          <p:nvPr>
            <p:ph type="sldNum" sz="quarter" idx="5"/>
          </p:nvPr>
        </p:nvSpPr>
        <p:spPr/>
        <p:txBody>
          <a:bodyPr/>
          <a:lstStyle/>
          <a:p>
            <a:fld id="{DEE4F6D0-5A4C-B94E-9965-D97665501785}" type="slidenum">
              <a:rPr lang="en-GB" smtClean="0"/>
              <a:t>7</a:t>
            </a:fld>
            <a:endParaRPr lang="en-GB"/>
          </a:p>
        </p:txBody>
      </p:sp>
    </p:spTree>
    <p:extLst>
      <p:ext uri="{BB962C8B-B14F-4D97-AF65-F5344CB8AC3E}">
        <p14:creationId xmlns:p14="http://schemas.microsoft.com/office/powerpoint/2010/main" val="35970816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Right-wing terrorists hold many different motivations and goals due to the fact it refers to an umbrella of groups holding similar ideologies.</a:t>
            </a:r>
          </a:p>
          <a:p>
            <a:endParaRPr lang="en-GB" dirty="0"/>
          </a:p>
          <a:p>
            <a:r>
              <a:rPr lang="en-GB" dirty="0"/>
              <a:t>For example, some right-wing terrorists may act on attacks due to their perceived issues with certain races. There has been a rise in Islamophobic ideologies so some right-wing terrorists may see their society as being at threat due to the rise in immigration and target Muslims. Therefore, the motives and goals of right-wing terrorists are often fuelled by racist and anti-Semitic views. </a:t>
            </a:r>
          </a:p>
          <a:p>
            <a:endParaRPr lang="en-GB" dirty="0"/>
          </a:p>
          <a:p>
            <a:r>
              <a:rPr lang="en-GB" dirty="0"/>
              <a:t>However, others may have the motive and goal to set their society back to the norm before immigration rose – they may see the white race as the superior race and see their culture being changed because of immigration. </a:t>
            </a:r>
          </a:p>
        </p:txBody>
      </p:sp>
      <p:sp>
        <p:nvSpPr>
          <p:cNvPr id="4" name="Slide Number Placeholder 3"/>
          <p:cNvSpPr>
            <a:spLocks noGrp="1"/>
          </p:cNvSpPr>
          <p:nvPr>
            <p:ph type="sldNum" sz="quarter" idx="5"/>
          </p:nvPr>
        </p:nvSpPr>
        <p:spPr/>
        <p:txBody>
          <a:bodyPr/>
          <a:lstStyle/>
          <a:p>
            <a:fld id="{DEE4F6D0-5A4C-B94E-9965-D97665501785}" type="slidenum">
              <a:rPr lang="en-GB" smtClean="0"/>
              <a:t>8</a:t>
            </a:fld>
            <a:endParaRPr lang="en-GB"/>
          </a:p>
        </p:txBody>
      </p:sp>
    </p:spTree>
    <p:extLst>
      <p:ext uri="{BB962C8B-B14F-4D97-AF65-F5344CB8AC3E}">
        <p14:creationId xmlns:p14="http://schemas.microsoft.com/office/powerpoint/2010/main" val="768053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some of the groups that are proscribed as right-wing terrorists in the UK.</a:t>
            </a:r>
          </a:p>
          <a:p>
            <a:endParaRPr lang="en-GB" dirty="0"/>
          </a:p>
          <a:p>
            <a:r>
              <a:rPr lang="en-GB" dirty="0"/>
              <a:t>National Action was the first right wing terror group to become proscribed in 2016.</a:t>
            </a:r>
          </a:p>
        </p:txBody>
      </p:sp>
      <p:sp>
        <p:nvSpPr>
          <p:cNvPr id="4" name="Slide Number Placeholder 3"/>
          <p:cNvSpPr>
            <a:spLocks noGrp="1"/>
          </p:cNvSpPr>
          <p:nvPr>
            <p:ph type="sldNum" sz="quarter" idx="5"/>
          </p:nvPr>
        </p:nvSpPr>
        <p:spPr/>
        <p:txBody>
          <a:bodyPr/>
          <a:lstStyle/>
          <a:p>
            <a:fld id="{DEE4F6D0-5A4C-B94E-9965-D97665501785}" type="slidenum">
              <a:rPr lang="en-GB" smtClean="0"/>
              <a:t>9</a:t>
            </a:fld>
            <a:endParaRPr lang="en-GB"/>
          </a:p>
        </p:txBody>
      </p:sp>
    </p:spTree>
    <p:extLst>
      <p:ext uri="{BB962C8B-B14F-4D97-AF65-F5344CB8AC3E}">
        <p14:creationId xmlns:p14="http://schemas.microsoft.com/office/powerpoint/2010/main" val="32405056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not all the attacks committed by right-wing groups - there are many more. These are just a select few attacks committed over the last 10 years.</a:t>
            </a:r>
          </a:p>
        </p:txBody>
      </p:sp>
      <p:sp>
        <p:nvSpPr>
          <p:cNvPr id="4" name="Slide Number Placeholder 3"/>
          <p:cNvSpPr>
            <a:spLocks noGrp="1"/>
          </p:cNvSpPr>
          <p:nvPr>
            <p:ph type="sldNum" sz="quarter" idx="5"/>
          </p:nvPr>
        </p:nvSpPr>
        <p:spPr/>
        <p:txBody>
          <a:bodyPr/>
          <a:lstStyle/>
          <a:p>
            <a:fld id="{DEE4F6D0-5A4C-B94E-9965-D97665501785}" type="slidenum">
              <a:rPr lang="en-GB" smtClean="0"/>
              <a:t>10</a:t>
            </a:fld>
            <a:endParaRPr lang="en-GB"/>
          </a:p>
        </p:txBody>
      </p:sp>
    </p:spTree>
    <p:extLst>
      <p:ext uri="{BB962C8B-B14F-4D97-AF65-F5344CB8AC3E}">
        <p14:creationId xmlns:p14="http://schemas.microsoft.com/office/powerpoint/2010/main" val="24322295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the UK, the biggest threat from neo-Nazi groups has come from National Action. </a:t>
            </a:r>
          </a:p>
          <a:p>
            <a:endParaRPr lang="en-GB" dirty="0"/>
          </a:p>
          <a:p>
            <a:r>
              <a:rPr lang="en-GB" dirty="0"/>
              <a:t>National Action first began developing its web presence in the summer of 2013 with their first blog being posted August 2013. </a:t>
            </a:r>
          </a:p>
          <a:p>
            <a:endParaRPr lang="en-GB" dirty="0"/>
          </a:p>
          <a:p>
            <a:r>
              <a:rPr lang="en-GB" dirty="0"/>
              <a:t>Purpose of reviving Nazi Activism in the UK focusing on militant street action such as leafletting, banner drops and demonstrations. They distanced themselves from newer radical right movements that target Muslims.</a:t>
            </a:r>
          </a:p>
          <a:p>
            <a:r>
              <a:rPr lang="en-GB" dirty="0"/>
              <a:t>National action is a hate group that embraces all forms of hatred, that respects Adolf Hitler’s ideologies - they call themselves the white-jihadis.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National Action became the first radical right group to become proscribed as a terror group in 2016. Since 2016 there has been approximately 14 trials involving national action members. These cases deal with membership charges, hate crimes and terror plots by individuals affiliated with neo-Nazi groups.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Since its proscription in 2016 there has been various splinter groups. </a:t>
            </a:r>
          </a:p>
          <a:p>
            <a:endParaRPr lang="en-GB" dirty="0"/>
          </a:p>
        </p:txBody>
      </p:sp>
      <p:sp>
        <p:nvSpPr>
          <p:cNvPr id="4" name="Slide Number Placeholder 3"/>
          <p:cNvSpPr>
            <a:spLocks noGrp="1"/>
          </p:cNvSpPr>
          <p:nvPr>
            <p:ph type="sldNum" sz="quarter" idx="5"/>
          </p:nvPr>
        </p:nvSpPr>
        <p:spPr/>
        <p:txBody>
          <a:bodyPr/>
          <a:lstStyle/>
          <a:p>
            <a:fld id="{DEE4F6D0-5A4C-B94E-9965-D97665501785}" type="slidenum">
              <a:rPr lang="en-GB" smtClean="0"/>
              <a:t>11</a:t>
            </a:fld>
            <a:endParaRPr lang="en-GB"/>
          </a:p>
        </p:txBody>
      </p:sp>
    </p:spTree>
    <p:extLst>
      <p:ext uri="{BB962C8B-B14F-4D97-AF65-F5344CB8AC3E}">
        <p14:creationId xmlns:p14="http://schemas.microsoft.com/office/powerpoint/2010/main" val="2720957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National Action was founded by Ben Raymond and Alex Davies. </a:t>
            </a:r>
          </a:p>
          <a:p>
            <a:endParaRPr lang="en-GB" dirty="0"/>
          </a:p>
          <a:p>
            <a:r>
              <a:rPr lang="en-GB" dirty="0"/>
              <a:t>Ben Raymond was a former political student who harboured extreme views and stated that ‘’There are non-whites and Jews in my country who all need to be eliminated. As a teenager, Mein </a:t>
            </a:r>
            <a:r>
              <a:rPr lang="en-GB" dirty="0" err="1"/>
              <a:t>Kampf</a:t>
            </a:r>
            <a:r>
              <a:rPr lang="en-GB" dirty="0"/>
              <a:t> changed my life. I am not ashamed to say I love Hitler’’.</a:t>
            </a:r>
          </a:p>
          <a:p>
            <a:endParaRPr lang="en-GB" dirty="0"/>
          </a:p>
          <a:p>
            <a:r>
              <a:rPr lang="en-GB" dirty="0"/>
              <a:t>Alex Davies who was a former Young British Nationalist Party member became National Actions principal organiser. He held very similar views to Raymond but was quoted saying ‘’I don’t want to say what I’d like to do to Jews – its too extreme’’.</a:t>
            </a:r>
          </a:p>
          <a:p>
            <a:endParaRPr lang="en-GB" dirty="0"/>
          </a:p>
          <a:p>
            <a:endParaRPr lang="en-GB" dirty="0"/>
          </a:p>
        </p:txBody>
      </p:sp>
      <p:sp>
        <p:nvSpPr>
          <p:cNvPr id="4" name="Slide Number Placeholder 3"/>
          <p:cNvSpPr>
            <a:spLocks noGrp="1"/>
          </p:cNvSpPr>
          <p:nvPr>
            <p:ph type="sldNum" sz="quarter" idx="5"/>
          </p:nvPr>
        </p:nvSpPr>
        <p:spPr/>
        <p:txBody>
          <a:bodyPr/>
          <a:lstStyle/>
          <a:p>
            <a:fld id="{DEE4F6D0-5A4C-B94E-9965-D97665501785}" type="slidenum">
              <a:rPr lang="en-GB" smtClean="0"/>
              <a:t>12</a:t>
            </a:fld>
            <a:endParaRPr lang="en-GB"/>
          </a:p>
        </p:txBody>
      </p:sp>
    </p:spTree>
    <p:extLst>
      <p:ext uri="{BB962C8B-B14F-4D97-AF65-F5344CB8AC3E}">
        <p14:creationId xmlns:p14="http://schemas.microsoft.com/office/powerpoint/2010/main" val="3294274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t>Zack Davies attacked a dentist in a supermarket with a knife and hammer in 2015. However, National Action tried to disassociate itself from Davies when it became apparent that authorities would begin to look into NA wider activities. Davies posted images of himself in a balaclava and large knife with the flag of NA in the background just hours before he carried out the violent racist attack in his local </a:t>
            </a:r>
            <a:r>
              <a:rPr lang="en-GB" sz="700" dirty="0" err="1"/>
              <a:t>tesco</a:t>
            </a:r>
            <a:r>
              <a:rPr lang="en-GB" sz="700" dirty="0"/>
              <a:t> on 14</a:t>
            </a:r>
            <a:r>
              <a:rPr lang="en-GB" sz="700" baseline="30000" dirty="0"/>
              <a:t>th</a:t>
            </a:r>
            <a:r>
              <a:rPr lang="en-GB" sz="700" dirty="0"/>
              <a:t> January 2015 and shouted ’’This is for Lee Rigby’’. Davies said he chose his victim because he looked Asian</a:t>
            </a:r>
          </a:p>
          <a:p>
            <a:endParaRPr lang="en-GB" sz="700" dirty="0"/>
          </a:p>
          <a:p>
            <a:endParaRPr lang="en-GB" sz="700" dirty="0"/>
          </a:p>
          <a:p>
            <a:r>
              <a:rPr lang="en-GB" sz="700" dirty="0"/>
              <a:t>Ryan Fleming – a NA activist from West Yorkshire who also has a conviction for the sexual assault on a vulnerable young male. Ryan Fleming was a regional organiser for National Action. Counter terror police raided his home in to find indecent messages being sent to minors via Instagram</a:t>
            </a:r>
          </a:p>
          <a:p>
            <a:endParaRPr lang="en-GB" sz="700" dirty="0"/>
          </a:p>
          <a:p>
            <a:r>
              <a:rPr lang="en-GB" sz="700" dirty="0"/>
              <a:t>Jack Renshaw – a student who got kicked out of Manchester Metropolitan University for hateful views against Jewish people. Jack Renshaw continued activities following the NA proscription in 2016 praising the murder of Jo Cox in 2017 and admitted to wanting to replicate the murder of Jo Cox. He pleaded guilty in 2019 to buying a machete to kill the West Lancashire MP and making threats to kill police officer Victoria Henderson.</a:t>
            </a:r>
          </a:p>
          <a:p>
            <a:endParaRPr lang="en-GB" sz="700" dirty="0"/>
          </a:p>
          <a:p>
            <a:r>
              <a:rPr lang="en-GB" sz="700" dirty="0"/>
              <a:t>Thomas Mair – was a racist and terrorist whose home was stuffed with far-right books and Nazi Memorabilia. In the days before Jo Cox’s murder he sought out information about the KKK, IRA, Waffen SS.</a:t>
            </a:r>
          </a:p>
          <a:p>
            <a:endParaRPr lang="en-GB" sz="7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700" dirty="0"/>
              <a:t>11 men have been arrested under anti-terror laws as part of an investigation into National Action from 2016-2017. These arrests include 6 people from the North-West of England, 2 from South Wales, 2 from West Yorkshire and 1 from Wiltshire. </a:t>
            </a:r>
          </a:p>
          <a:p>
            <a:endParaRPr lang="en-GB" sz="700" dirty="0"/>
          </a:p>
          <a:p>
            <a:r>
              <a:rPr lang="en-GB" sz="700" dirty="0"/>
              <a:t>June 2020 four more National Action members were jailed. Alice Cutter the former Miss Hitler Beauty pageant contestant and her partner Mark Jones. Alongside Gerry Jack and Connor </a:t>
            </a:r>
            <a:r>
              <a:rPr lang="en-GB" sz="700" dirty="0" err="1"/>
              <a:t>Scothern</a:t>
            </a:r>
            <a:r>
              <a:rPr lang="en-GB" sz="700" dirty="0"/>
              <a:t>.</a:t>
            </a:r>
          </a:p>
          <a:p>
            <a:r>
              <a:rPr lang="en-GB" sz="700" dirty="0"/>
              <a:t>Mark Jones was said to have played a significant role in the continuation of National Action. However, Cutter was not believed to have held an organisational or leadership role but was a trusted confidante with one of the groups leaders as well as being a committed relationship with Jones. </a:t>
            </a:r>
          </a:p>
          <a:p>
            <a:endParaRPr lang="en-GB" sz="700" dirty="0"/>
          </a:p>
          <a:p>
            <a:r>
              <a:rPr lang="en-GB" sz="700" dirty="0"/>
              <a:t>Connor </a:t>
            </a:r>
            <a:r>
              <a:rPr lang="en-GB" sz="700" dirty="0" err="1"/>
              <a:t>Scothern</a:t>
            </a:r>
            <a:r>
              <a:rPr lang="en-GB" sz="700" dirty="0"/>
              <a:t> was an active member even after the groups ban and attended almost every meeting of NA’s Midlands subgroup and distributed stickers calling for a final solution about Jewish people in Britain. He was sentenced to 18 months. Whilst Garry Jack was sentenced to four and a </a:t>
            </a:r>
            <a:r>
              <a:rPr lang="en-GB" sz="700" dirty="0" err="1"/>
              <a:t>hald</a:t>
            </a:r>
            <a:r>
              <a:rPr lang="en-GB" sz="700" dirty="0"/>
              <a:t> years due to being so committed to the groups ideology.</a:t>
            </a:r>
          </a:p>
        </p:txBody>
      </p:sp>
      <p:sp>
        <p:nvSpPr>
          <p:cNvPr id="4" name="Slide Number Placeholder 3"/>
          <p:cNvSpPr>
            <a:spLocks noGrp="1"/>
          </p:cNvSpPr>
          <p:nvPr>
            <p:ph type="sldNum" sz="quarter" idx="5"/>
          </p:nvPr>
        </p:nvSpPr>
        <p:spPr/>
        <p:txBody>
          <a:bodyPr/>
          <a:lstStyle/>
          <a:p>
            <a:fld id="{DEE4F6D0-5A4C-B94E-9965-D97665501785}" type="slidenum">
              <a:rPr lang="en-GB" smtClean="0"/>
              <a:t>13</a:t>
            </a:fld>
            <a:endParaRPr lang="en-GB"/>
          </a:p>
        </p:txBody>
      </p:sp>
    </p:spTree>
    <p:extLst>
      <p:ext uri="{BB962C8B-B14F-4D97-AF65-F5344CB8AC3E}">
        <p14:creationId xmlns:p14="http://schemas.microsoft.com/office/powerpoint/2010/main" val="30960360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800" dirty="0"/>
              <a:t>The group is racist, anti-Semitic and homophobic. Its ideology promotes the idea that Britain will inevitably see a violent race war. The group rejects democracy and is hostile to the British state and seeks to divide society by endorsing violence against ethnic minorities and ‘race traitors’. </a:t>
            </a:r>
          </a:p>
          <a:p>
            <a:endParaRPr lang="en-GB" sz="800" dirty="0"/>
          </a:p>
          <a:p>
            <a:r>
              <a:rPr lang="en-GB" sz="800" dirty="0"/>
              <a:t>National Action states that ideologically it is a national socialist movement. NA distances itself from all forms of populism and openly states that the only way to ensure racist or nationalist views are brought into the political mainstream is to support those ’’not afraid to swing a bat at the enemy’’.</a:t>
            </a:r>
          </a:p>
          <a:p>
            <a:endParaRPr lang="en-GB" sz="800" dirty="0"/>
          </a:p>
          <a:p>
            <a:r>
              <a:rPr lang="en-GB" sz="800" dirty="0"/>
              <a:t>NA ideology can be positioned with traditional Nazism which has elements of ultra-nationalism, racism, anti-Semitism, disablism, homophobia, anti-liberalism and anti-capitalism.</a:t>
            </a:r>
          </a:p>
          <a:p>
            <a:endParaRPr lang="en-GB" sz="800" dirty="0"/>
          </a:p>
          <a:p>
            <a:r>
              <a:rPr lang="en-GB" sz="800" dirty="0"/>
              <a:t>They often put emphasis on the issue of race – routinely speaking about the need to ‘save Britain’ to establish a white Britain. NA resonate with Hitler’s Mein </a:t>
            </a:r>
            <a:r>
              <a:rPr lang="en-GB" sz="800" dirty="0" err="1"/>
              <a:t>Kampf</a:t>
            </a:r>
            <a:r>
              <a:rPr lang="en-GB" sz="800" dirty="0"/>
              <a:t> – they want to reclaim their soil and purify their blood to become strong again. </a:t>
            </a:r>
          </a:p>
          <a:p>
            <a:endParaRPr lang="en-GB" sz="800" dirty="0"/>
          </a:p>
          <a:p>
            <a:r>
              <a:rPr lang="en-GB" sz="800" dirty="0"/>
              <a:t>As discussed in previous slides, Jews and Judaism feature significantly in the ideology of NA – with Davies saying what he would do to Jewish people would be too extreme. NA has also participated in some counter-jihad demonstrations but Islamophobia is not as significant as anti-Semitism ideology. </a:t>
            </a:r>
          </a:p>
          <a:p>
            <a:endParaRPr lang="en-GB" sz="800" dirty="0"/>
          </a:p>
          <a:p>
            <a:r>
              <a:rPr lang="en-GB" sz="800" dirty="0"/>
              <a:t>Homosexuality is also seen as undesirable to NA just like Nazi ideology. Davies called for the reintroduction of Section 28 legislation that prohibits teaching about homosexuality in schools. NA are also intolerant towards people with mental and physical disabilities calling them ‘natures’ rejects’ and ‘fucktards’ to give some examples. </a:t>
            </a:r>
          </a:p>
          <a:p>
            <a:endParaRPr lang="en-GB" sz="800" dirty="0"/>
          </a:p>
          <a:p>
            <a:r>
              <a:rPr lang="en-GB" sz="800" dirty="0"/>
              <a:t>They view women also resonates with traditional Nazism – they think women should be confined to public and private spaces and emphasise the reproductive role of women that was exemplified by Hitler in 1935. NA has the desire to recruit women to show the traditionalist role of women.</a:t>
            </a:r>
          </a:p>
        </p:txBody>
      </p:sp>
      <p:sp>
        <p:nvSpPr>
          <p:cNvPr id="4" name="Slide Number Placeholder 3"/>
          <p:cNvSpPr>
            <a:spLocks noGrp="1"/>
          </p:cNvSpPr>
          <p:nvPr>
            <p:ph type="sldNum" sz="quarter" idx="5"/>
          </p:nvPr>
        </p:nvSpPr>
        <p:spPr/>
        <p:txBody>
          <a:bodyPr/>
          <a:lstStyle/>
          <a:p>
            <a:fld id="{DEE4F6D0-5A4C-B94E-9965-D97665501785}" type="slidenum">
              <a:rPr lang="en-GB" smtClean="0"/>
              <a:t>14</a:t>
            </a:fld>
            <a:endParaRPr lang="en-GB"/>
          </a:p>
        </p:txBody>
      </p:sp>
    </p:spTree>
    <p:extLst>
      <p:ext uri="{BB962C8B-B14F-4D97-AF65-F5344CB8AC3E}">
        <p14:creationId xmlns:p14="http://schemas.microsoft.com/office/powerpoint/2010/main" val="84721275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NA refers to itself as carrying out stunts and demonstrations and other activities to grow and spread their message of National Socialism. </a:t>
            </a:r>
          </a:p>
          <a:p>
            <a:endParaRPr lang="en-GB" dirty="0"/>
          </a:p>
          <a:p>
            <a:r>
              <a:rPr lang="en-GB" dirty="0"/>
              <a:t>Supporters would meet and congregate in certain areas and then march through a certain location while carrying banners and flags that have their symbols and slogans on. NA supporters typically wear all black streetwear reflecting its youth demographic. </a:t>
            </a:r>
          </a:p>
          <a:p>
            <a:endParaRPr lang="en-GB" dirty="0"/>
          </a:p>
          <a:p>
            <a:r>
              <a:rPr lang="en-GB" dirty="0"/>
              <a:t>Publicity stunts include examples like protests; one was outside the South African Embassy in London where 20 activities protested. Then White Man Marches in Liverpool and Newcastle, taking selfies doing the ‘</a:t>
            </a:r>
            <a:r>
              <a:rPr lang="en-GB" dirty="0" err="1"/>
              <a:t>Seig</a:t>
            </a:r>
            <a:r>
              <a:rPr lang="en-GB" dirty="0"/>
              <a:t> Heil’ salutes. </a:t>
            </a:r>
          </a:p>
          <a:p>
            <a:endParaRPr lang="en-GB" dirty="0"/>
          </a:p>
          <a:p>
            <a:r>
              <a:rPr lang="en-GB" dirty="0"/>
              <a:t>NA has also participated in ‘trolling’ campaigns. One which was launched in 2014 against Jewish Labour MP Lucina Berger which led to her being subjected to 2500 anti-Semitic tweets using hashtags like </a:t>
            </a:r>
            <a:r>
              <a:rPr lang="en-GB" dirty="0" err="1"/>
              <a:t>FilthyJewBitch</a:t>
            </a:r>
            <a:r>
              <a:rPr lang="en-GB" dirty="0"/>
              <a:t>.</a:t>
            </a:r>
          </a:p>
          <a:p>
            <a:endParaRPr lang="en-GB" dirty="0"/>
          </a:p>
          <a:p>
            <a:r>
              <a:rPr lang="en-GB" dirty="0"/>
              <a:t>Violence – stabbings of ethnic minorities; like the one Zack Davies committed in his local Tesco and Thomas </a:t>
            </a:r>
            <a:r>
              <a:rPr lang="en-GB" dirty="0" err="1"/>
              <a:t>Mairs</a:t>
            </a:r>
            <a:r>
              <a:rPr lang="en-GB" dirty="0"/>
              <a:t> murder of Jo Cox.</a:t>
            </a:r>
          </a:p>
        </p:txBody>
      </p:sp>
      <p:sp>
        <p:nvSpPr>
          <p:cNvPr id="4" name="Slide Number Placeholder 3"/>
          <p:cNvSpPr>
            <a:spLocks noGrp="1"/>
          </p:cNvSpPr>
          <p:nvPr>
            <p:ph type="sldNum" sz="quarter" idx="5"/>
          </p:nvPr>
        </p:nvSpPr>
        <p:spPr/>
        <p:txBody>
          <a:bodyPr/>
          <a:lstStyle/>
          <a:p>
            <a:fld id="{DEE4F6D0-5A4C-B94E-9965-D97665501785}" type="slidenum">
              <a:rPr lang="en-GB" smtClean="0"/>
              <a:t>15</a:t>
            </a:fld>
            <a:endParaRPr lang="en-GB"/>
          </a:p>
        </p:txBody>
      </p:sp>
    </p:spTree>
    <p:extLst>
      <p:ext uri="{BB962C8B-B14F-4D97-AF65-F5344CB8AC3E}">
        <p14:creationId xmlns:p14="http://schemas.microsoft.com/office/powerpoint/2010/main" val="1750070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Thomas Mair shot Jo Cox twice and then stabbed her 15 times during the EU Referendum campaign June 2016 whilst shouting ‘’This is for Britain’’ ‘’Keep Britain Independent’’. Jo Cox then died shortly after in the back of an ambulance.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Amber Rudd, Home Secretary said that the murder of Jo Cox was a ‘’shocking and senseless’’ attack on values of democracy and tolerance and that she was ‘’determined that we challenge extremism in all its forms including the evil of far right-extremism and the terrible damage it can cause to individuals, families and communities.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Evidence quickly gathered from the police about </a:t>
            </a:r>
            <a:r>
              <a:rPr lang="en-GB" sz="800" dirty="0" err="1"/>
              <a:t>Mairs</a:t>
            </a:r>
            <a:r>
              <a:rPr lang="en-GB" sz="800" dirty="0"/>
              <a:t> and found extremist books in his home and his online activities showed that he was obsessed with Nazis and white supremacy.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8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In court </a:t>
            </a:r>
            <a:r>
              <a:rPr lang="en-GB" sz="800" dirty="0" err="1"/>
              <a:t>Mairs</a:t>
            </a:r>
            <a:r>
              <a:rPr lang="en-GB" sz="800" dirty="0"/>
              <a:t> – said ‘’Death to traitors, freedom for Britain’’ which is listed alongside National Actions website.  NA endorsed her killing - </a:t>
            </a:r>
            <a:r>
              <a:rPr lang="en-GB" sz="800" dirty="0">
                <a:solidFill>
                  <a:srgbClr val="333333"/>
                </a:solidFill>
                <a:latin typeface="Austin News Text Roman"/>
              </a:rPr>
              <a:t>"Our thoughts go out to Thomas Mair #Britain-First #</a:t>
            </a:r>
            <a:r>
              <a:rPr lang="en-GB" sz="800" dirty="0" err="1">
                <a:solidFill>
                  <a:srgbClr val="333333"/>
                </a:solidFill>
                <a:latin typeface="Austin News Text Roman"/>
              </a:rPr>
              <a:t>JoCoxMP</a:t>
            </a:r>
            <a:r>
              <a:rPr lang="en-GB" sz="800" dirty="0">
                <a:solidFill>
                  <a:srgbClr val="333333"/>
                </a:solidFill>
                <a:latin typeface="Austin News Text Roman"/>
              </a:rPr>
              <a:t>' and, 'Don't let this man's sacrifice go in vain. #</a:t>
            </a:r>
            <a:r>
              <a:rPr lang="en-GB" sz="800" dirty="0" err="1">
                <a:solidFill>
                  <a:srgbClr val="333333"/>
                </a:solidFill>
                <a:latin typeface="Austin News Text Roman"/>
              </a:rPr>
              <a:t>JoCox</a:t>
            </a:r>
            <a:r>
              <a:rPr lang="en-GB" sz="800" dirty="0">
                <a:solidFill>
                  <a:srgbClr val="333333"/>
                </a:solidFill>
                <a:latin typeface="Austin News Text Roman"/>
              </a:rPr>
              <a:t> would have filled Yorkshire with more </a:t>
            </a:r>
            <a:r>
              <a:rPr lang="en-GB" sz="800" dirty="0" err="1">
                <a:solidFill>
                  <a:srgbClr val="333333"/>
                </a:solidFill>
                <a:latin typeface="Austin News Text Roman"/>
              </a:rPr>
              <a:t>subhumans</a:t>
            </a:r>
            <a:r>
              <a:rPr lang="en-GB" sz="800" dirty="0">
                <a:solidFill>
                  <a:srgbClr val="333333"/>
                </a:solidFill>
                <a:latin typeface="Austin News Text Roman"/>
              </a:rPr>
              <a:t>."</a:t>
            </a:r>
          </a:p>
          <a:p>
            <a:endParaRPr lang="en-GB" sz="800" dirty="0"/>
          </a:p>
          <a:p>
            <a:r>
              <a:rPr lang="en-GB" sz="800" dirty="0"/>
              <a:t>It was then decided to ban and proscribe National Action under the 2000 Terrorism Act which meant that it was a criminal offence to be a member of NA or support them. Rudd described National Action as a ‘’Racist, anti-Semitic and homophobic organisation’’ and said that NA ‘’promotes vile ideology, and I will not stand for it’’</a:t>
            </a:r>
          </a:p>
        </p:txBody>
      </p:sp>
      <p:sp>
        <p:nvSpPr>
          <p:cNvPr id="4" name="Slide Number Placeholder 3"/>
          <p:cNvSpPr>
            <a:spLocks noGrp="1"/>
          </p:cNvSpPr>
          <p:nvPr>
            <p:ph type="sldNum" sz="quarter" idx="5"/>
          </p:nvPr>
        </p:nvSpPr>
        <p:spPr/>
        <p:txBody>
          <a:bodyPr/>
          <a:lstStyle/>
          <a:p>
            <a:fld id="{DEE4F6D0-5A4C-B94E-9965-D97665501785}" type="slidenum">
              <a:rPr lang="en-GB" smtClean="0"/>
              <a:t>16</a:t>
            </a:fld>
            <a:endParaRPr lang="en-GB"/>
          </a:p>
        </p:txBody>
      </p:sp>
    </p:spTree>
    <p:extLst>
      <p:ext uri="{BB962C8B-B14F-4D97-AF65-F5344CB8AC3E}">
        <p14:creationId xmlns:p14="http://schemas.microsoft.com/office/powerpoint/2010/main" val="17823608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Ku Klux Klan was founded in 1865 and extended in almost every Southern State by 1870. </a:t>
            </a:r>
          </a:p>
          <a:p>
            <a:endParaRPr lang="en-GB" dirty="0"/>
          </a:p>
          <a:p>
            <a:r>
              <a:rPr lang="en-GB" dirty="0"/>
              <a:t>The Ku Klux Klan is two distinct U.S hate organisations that employed terror in pursuit of their white supremist agenda. Two eras of the KKK – First era; 1865-1915 and Second era erupted in 1915 and has continued to the present.</a:t>
            </a:r>
          </a:p>
          <a:p>
            <a:endParaRPr lang="en-GB" dirty="0"/>
          </a:p>
          <a:p>
            <a:r>
              <a:rPr lang="en-GB" dirty="0"/>
              <a:t>Following the Civil War in America – the KKK was founded as a secret organisation that used terror tactics to target the newly freed African Americans. As the end of the civil War brought freedom to enslaved African Americans. The 14</a:t>
            </a:r>
            <a:r>
              <a:rPr lang="en-GB" baseline="30000" dirty="0"/>
              <a:t>th</a:t>
            </a:r>
            <a:r>
              <a:rPr lang="en-GB" dirty="0"/>
              <a:t> and 15</a:t>
            </a:r>
            <a:r>
              <a:rPr lang="en-GB" baseline="30000" dirty="0"/>
              <a:t>th</a:t>
            </a:r>
            <a:r>
              <a:rPr lang="en-GB" dirty="0"/>
              <a:t> Amendments to the Constitution protected the civil rights of the freed people however, when they tried to exercise these rights they encountered intimidation and violence by the Klan. </a:t>
            </a:r>
          </a:p>
          <a:p>
            <a:endParaRPr lang="en-GB" dirty="0"/>
          </a:p>
          <a:p>
            <a:r>
              <a:rPr lang="en-GB" dirty="0"/>
              <a:t>The Klan performed crimes against African Americans, white republicans and sympathisers. The Ku Klux Klan dedicated much of their efforts to keeping White Democrats in the majority and getting rid of anyone who they saw to be a threat.</a:t>
            </a:r>
          </a:p>
        </p:txBody>
      </p:sp>
      <p:sp>
        <p:nvSpPr>
          <p:cNvPr id="4" name="Slide Number Placeholder 3"/>
          <p:cNvSpPr>
            <a:spLocks noGrp="1"/>
          </p:cNvSpPr>
          <p:nvPr>
            <p:ph type="sldNum" sz="quarter" idx="5"/>
          </p:nvPr>
        </p:nvSpPr>
        <p:spPr/>
        <p:txBody>
          <a:bodyPr/>
          <a:lstStyle/>
          <a:p>
            <a:fld id="{DEE4F6D0-5A4C-B94E-9965-D97665501785}" type="slidenum">
              <a:rPr lang="en-GB" smtClean="0"/>
              <a:t>17</a:t>
            </a:fld>
            <a:endParaRPr lang="en-GB"/>
          </a:p>
        </p:txBody>
      </p:sp>
    </p:spTree>
    <p:extLst>
      <p:ext uri="{BB962C8B-B14F-4D97-AF65-F5344CB8AC3E}">
        <p14:creationId xmlns:p14="http://schemas.microsoft.com/office/powerpoint/2010/main" val="5883349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dirty="0"/>
              <a:t>General Nathan Bedford Forrest founded the Ku Klux Klan in 1865 in Tennessee as a ‘social club’. The Klan operated as a local terrorist group – and referred to themselves as the invisible empire of the South. </a:t>
            </a:r>
          </a:p>
          <a:p>
            <a:endParaRPr lang="en-GB" sz="900" dirty="0"/>
          </a:p>
          <a:p>
            <a:r>
              <a:rPr lang="en-GB" sz="900" dirty="0"/>
              <a:t>The Klan committed acts of violence undercover wearing the disguise of the long flowing white robes that were hooded and capped by horns. The KKK is estimated to have performed over 3500 racially motivated lynching's in the south between 1865-1900. </a:t>
            </a:r>
          </a:p>
          <a:p>
            <a:endParaRPr lang="en-GB" sz="900" dirty="0"/>
          </a:p>
          <a:p>
            <a:r>
              <a:rPr lang="en-GB" sz="900" dirty="0"/>
              <a:t>The Democrats relied on the Klan to secure election victories as Klansmen often threatened or killed competing Republican candidates – many southern Republicans actually abandoned their campaign due to the inability to hold meetings and attract voters due to living in constant fear. The Klan would also commit voter fraud to dilute the Black vote. </a:t>
            </a:r>
          </a:p>
          <a:p>
            <a:endParaRPr lang="en-GB" sz="900" dirty="0"/>
          </a:p>
          <a:p>
            <a:r>
              <a:rPr lang="en-GB" sz="900" dirty="0"/>
              <a:t>In response to the Klan’s violence Congress passed the Force Acts 1870 which required the South to fully recognise the 14</a:t>
            </a:r>
            <a:r>
              <a:rPr lang="en-GB" sz="900" baseline="30000" dirty="0"/>
              <a:t>th</a:t>
            </a:r>
            <a:r>
              <a:rPr lang="en-GB" sz="900" dirty="0"/>
              <a:t> Amendment. However, this Force Act inadequately addressed the violence of the KKK. Therefore, in 1871 Congress passed the Ku Klux Klan Act which made it punishable under federal law for hate crimes or disenfranchising crimes on the basis of race. </a:t>
            </a:r>
          </a:p>
        </p:txBody>
      </p:sp>
      <p:sp>
        <p:nvSpPr>
          <p:cNvPr id="4" name="Slide Number Placeholder 3"/>
          <p:cNvSpPr>
            <a:spLocks noGrp="1"/>
          </p:cNvSpPr>
          <p:nvPr>
            <p:ph type="sldNum" sz="quarter" idx="5"/>
          </p:nvPr>
        </p:nvSpPr>
        <p:spPr/>
        <p:txBody>
          <a:bodyPr/>
          <a:lstStyle/>
          <a:p>
            <a:fld id="{DEE4F6D0-5A4C-B94E-9965-D97665501785}" type="slidenum">
              <a:rPr lang="en-GB" smtClean="0"/>
              <a:t>18</a:t>
            </a:fld>
            <a:endParaRPr lang="en-GB"/>
          </a:p>
        </p:txBody>
      </p:sp>
    </p:spTree>
    <p:extLst>
      <p:ext uri="{BB962C8B-B14F-4D97-AF65-F5344CB8AC3E}">
        <p14:creationId xmlns:p14="http://schemas.microsoft.com/office/powerpoint/2010/main" val="31704378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KKK remerged in the South in 1915. As the clock struck midnight on Thanksgiving 1915 a group of med clambered to the top of Georgia’s Stone Mountain, and lit wooden cross to symbolise the revival of the KKK and pledged their allegiance to the Constitution, Christianity and persevering an America rife with racism.</a:t>
            </a:r>
          </a:p>
          <a:p>
            <a:endParaRPr lang="en-GB" dirty="0"/>
          </a:p>
          <a:p>
            <a:r>
              <a:rPr lang="en-GB" dirty="0"/>
              <a:t>The revival promoted fundamentalism and devout patriotism along with advocating white supremacy. In 1the 1920s the Klan moved into many states to dominate local and state politics. In 1924, the Klan succeeded in engineering the elections placing Klansmen in positions of power to control the state government – known as the ‘’Invisible empire’’.</a:t>
            </a:r>
          </a:p>
          <a:p>
            <a:endParaRPr lang="en-GB" dirty="0"/>
          </a:p>
          <a:p>
            <a:r>
              <a:rPr lang="en-GB" dirty="0"/>
              <a:t>At its peak – in the 1920s the Klan membership exceeded 4 million people nationwide.</a:t>
            </a:r>
          </a:p>
          <a:p>
            <a:endParaRPr lang="en-GB" dirty="0"/>
          </a:p>
          <a:p>
            <a:r>
              <a:rPr lang="en-GB" dirty="0"/>
              <a:t>The revival of the KKK during the 1900s reflected a society struggling with the effects of industrialisation , urbanisation and immigration.</a:t>
            </a:r>
          </a:p>
        </p:txBody>
      </p:sp>
      <p:sp>
        <p:nvSpPr>
          <p:cNvPr id="4" name="Slide Number Placeholder 3"/>
          <p:cNvSpPr>
            <a:spLocks noGrp="1"/>
          </p:cNvSpPr>
          <p:nvPr>
            <p:ph type="sldNum" sz="quarter" idx="5"/>
          </p:nvPr>
        </p:nvSpPr>
        <p:spPr/>
        <p:txBody>
          <a:bodyPr/>
          <a:lstStyle/>
          <a:p>
            <a:fld id="{DEE4F6D0-5A4C-B94E-9965-D97665501785}" type="slidenum">
              <a:rPr lang="en-GB" smtClean="0"/>
              <a:t>19</a:t>
            </a:fld>
            <a:endParaRPr lang="en-GB"/>
          </a:p>
        </p:txBody>
      </p:sp>
    </p:spTree>
    <p:extLst>
      <p:ext uri="{BB962C8B-B14F-4D97-AF65-F5344CB8AC3E}">
        <p14:creationId xmlns:p14="http://schemas.microsoft.com/office/powerpoint/2010/main" val="20406576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First wave of the KKK had a narrow ideology – focusing on the belief that African Americans should be subordinate to White Americans. The second wave was however, more powerful and influential with a robust ideology that broadened their hate to include Catholics, Jews and foreigners. </a:t>
            </a:r>
          </a:p>
          <a:p>
            <a:endParaRPr lang="en-GB" dirty="0"/>
          </a:p>
          <a:p>
            <a:r>
              <a:rPr lang="en-GB" dirty="0"/>
              <a:t>In the early years the goal was to establish white supremacy, suppress blacks and assert dominance of the Democratic party.</a:t>
            </a:r>
          </a:p>
          <a:p>
            <a:r>
              <a:rPr lang="en-GB" dirty="0"/>
              <a:t>These goals changed in the second wave the goals changed and expanded to blacks, Catholics’, Jews and advocating white supremacy.</a:t>
            </a:r>
          </a:p>
        </p:txBody>
      </p:sp>
      <p:sp>
        <p:nvSpPr>
          <p:cNvPr id="4" name="Slide Number Placeholder 3"/>
          <p:cNvSpPr>
            <a:spLocks noGrp="1"/>
          </p:cNvSpPr>
          <p:nvPr>
            <p:ph type="sldNum" sz="quarter" idx="5"/>
          </p:nvPr>
        </p:nvSpPr>
        <p:spPr/>
        <p:txBody>
          <a:bodyPr/>
          <a:lstStyle/>
          <a:p>
            <a:fld id="{DEE4F6D0-5A4C-B94E-9965-D97665501785}" type="slidenum">
              <a:rPr lang="en-GB" smtClean="0"/>
              <a:t>20</a:t>
            </a:fld>
            <a:endParaRPr lang="en-GB"/>
          </a:p>
        </p:txBody>
      </p:sp>
    </p:spTree>
    <p:extLst>
      <p:ext uri="{BB962C8B-B14F-4D97-AF65-F5344CB8AC3E}">
        <p14:creationId xmlns:p14="http://schemas.microsoft.com/office/powerpoint/2010/main" val="11716398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 pamphlet published by Joseph Simmons in 1916 stating the objectives and purposes of the Ku Klux Klan.</a:t>
            </a:r>
          </a:p>
          <a:p>
            <a:endParaRPr lang="en-GB" dirty="0"/>
          </a:p>
          <a:p>
            <a:r>
              <a:rPr lang="en-GB" dirty="0"/>
              <a:t>Section 1 – states that they hold the objective of creating a common brotherhood of strict regulation for the purpose of cultivating and promoting real patriotism towards our civil government. They want to shield the sanctity of the home and chastity of womanhood; maintain white supremacy; to teach and faithfully inculcate a high spiritual philosophy through exalted ritualism and practical devotedness, maintain the distinctive institutions, rights, privileges, principles and ideals of Americanism.</a:t>
            </a:r>
          </a:p>
          <a:p>
            <a:endParaRPr lang="en-GB" dirty="0"/>
          </a:p>
          <a:p>
            <a:r>
              <a:rPr lang="en-GB" dirty="0"/>
              <a:t>Section 2 – create and maintain and institution by and through which the present and succeeding generations shall commemorate and memorialise the great sacrifice  and achievements of the Ku Klux Klan.</a:t>
            </a:r>
          </a:p>
          <a:p>
            <a:endParaRPr lang="en-GB" dirty="0"/>
          </a:p>
          <a:p>
            <a:r>
              <a:rPr lang="en-GB" dirty="0"/>
              <a:t>Section 3 – protect and defend the Constitution of the US. </a:t>
            </a:r>
          </a:p>
        </p:txBody>
      </p:sp>
      <p:sp>
        <p:nvSpPr>
          <p:cNvPr id="4" name="Slide Number Placeholder 3"/>
          <p:cNvSpPr>
            <a:spLocks noGrp="1"/>
          </p:cNvSpPr>
          <p:nvPr>
            <p:ph type="sldNum" sz="quarter" idx="5"/>
          </p:nvPr>
        </p:nvSpPr>
        <p:spPr/>
        <p:txBody>
          <a:bodyPr/>
          <a:lstStyle/>
          <a:p>
            <a:fld id="{DEE4F6D0-5A4C-B94E-9965-D97665501785}" type="slidenum">
              <a:rPr lang="en-GB" smtClean="0"/>
              <a:t>21</a:t>
            </a:fld>
            <a:endParaRPr lang="en-GB"/>
          </a:p>
        </p:txBody>
      </p:sp>
    </p:spTree>
    <p:extLst>
      <p:ext uri="{BB962C8B-B14F-4D97-AF65-F5344CB8AC3E}">
        <p14:creationId xmlns:p14="http://schemas.microsoft.com/office/powerpoint/2010/main" val="173329299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t>Intimidation tactics. One of these were night patrols that composed of white men who saw these patrols as their civic duty. They used these patrols to enforce curfews for slaves, looking for runaways and guarding rural areas against the threat of the black uprisings. They also terrorised black people through ‘supernatural’ means. For example, going to black houses and demanding water in a white sheet and ghoulish ask. They would demand gallons of water which poured into a bottle under their robes then would say they hadn’t drunk enough because he died in battle. Then he would gallop away leaving the impression of confederate ghosts.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t>Violence to control behaviours and maintain social order. One of the most brutal tactics was lynching – they would carry out shootings, stabbings, beatings and hangings in public view. In many instances the victim was left on display for days. Lynching is when a group of people kill someone for an alleged offence without trail.</a:t>
            </a:r>
          </a:p>
          <a:p>
            <a:endParaRPr lang="en-GB" sz="1000" dirty="0"/>
          </a:p>
          <a:p>
            <a:r>
              <a:rPr lang="en-GB" sz="1000" dirty="0"/>
              <a:t>Manipulation of politics by excluding certain people and ideas. Early on the KKK intimidate blacks and white republicans to keep them from voting. This fear even led some black families to hide in the woods for their own safety.  During the election day armed KKK members would patrol the streets, move election locations to unknown locations. During the second era the KKK gained power on a national level through having KKK members run for office. The KKK then purposefully avoided violence to create a respectable public image.</a:t>
            </a:r>
          </a:p>
          <a:p>
            <a:endParaRPr lang="en-GB" dirty="0"/>
          </a:p>
          <a:p>
            <a:endParaRPr lang="en-GB" dirty="0"/>
          </a:p>
        </p:txBody>
      </p:sp>
      <p:sp>
        <p:nvSpPr>
          <p:cNvPr id="4" name="Slide Number Placeholder 3"/>
          <p:cNvSpPr>
            <a:spLocks noGrp="1"/>
          </p:cNvSpPr>
          <p:nvPr>
            <p:ph type="sldNum" sz="quarter" idx="5"/>
          </p:nvPr>
        </p:nvSpPr>
        <p:spPr/>
        <p:txBody>
          <a:bodyPr/>
          <a:lstStyle/>
          <a:p>
            <a:fld id="{DEE4F6D0-5A4C-B94E-9965-D97665501785}" type="slidenum">
              <a:rPr lang="en-GB" smtClean="0"/>
              <a:t>22</a:t>
            </a:fld>
            <a:endParaRPr lang="en-GB"/>
          </a:p>
        </p:txBody>
      </p:sp>
    </p:spTree>
    <p:extLst>
      <p:ext uri="{BB962C8B-B14F-4D97-AF65-F5344CB8AC3E}">
        <p14:creationId xmlns:p14="http://schemas.microsoft.com/office/powerpoint/2010/main" val="41618043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David Duke in 1975 founded the Knights of the Ku Klux Klan to attempt to put a kinder and gentler face on the Klan. The knights like many other American hate groups have become Nazified which focuses on Jews rather than blacks as the primary enemy. However, they still launched attacks against African Americans. </a:t>
            </a:r>
          </a:p>
          <a:p>
            <a:endParaRPr lang="en-GB" dirty="0"/>
          </a:p>
          <a:p>
            <a:r>
              <a:rPr lang="en-GB" dirty="0"/>
              <a:t>The Brotherhood of </a:t>
            </a:r>
            <a:r>
              <a:rPr lang="en-GB" dirty="0" err="1"/>
              <a:t>Klans</a:t>
            </a:r>
            <a:r>
              <a:rPr lang="en-GB" dirty="0"/>
              <a:t> founded in 1996 in Marion Ohio and keeps alive the ideology of the KKK. On the brotherhood of </a:t>
            </a:r>
            <a:r>
              <a:rPr lang="en-GB" dirty="0" err="1"/>
              <a:t>klans</a:t>
            </a:r>
            <a:r>
              <a:rPr lang="en-GB" dirty="0"/>
              <a:t> website they say </a:t>
            </a:r>
            <a:r>
              <a:rPr lang="en-GB" sz="1200" b="0" i="0" kern="1200" dirty="0">
                <a:solidFill>
                  <a:schemeClr val="tx1"/>
                </a:solidFill>
                <a:effectLst/>
                <a:latin typeface="+mn-lt"/>
                <a:ea typeface="+mn-ea"/>
                <a:cs typeface="+mn-cs"/>
              </a:rPr>
              <a:t>“Are you prepared to FIGHT AGAINST ILLEGAL IMMIGRATION?’’. In 2007 they had a new leader. </a:t>
            </a:r>
          </a:p>
          <a:p>
            <a:endParaRPr lang="en-GB" dirty="0"/>
          </a:p>
          <a:p>
            <a:r>
              <a:rPr lang="en-GB" dirty="0"/>
              <a:t>There has been a long-term decline of the Ku Klux Klan which is due to various factors such as social rejection of what the Klan stands for, a growing perception by white supremist that Klan groups are outdated. However, despite their diminishing numbers there are still approximately 3,000 Klan members nationwide and an additional unknown number of associates and supporters.</a:t>
            </a:r>
          </a:p>
          <a:p>
            <a:endParaRPr lang="en-GB" dirty="0"/>
          </a:p>
          <a:p>
            <a:r>
              <a:rPr lang="en-GB" dirty="0"/>
              <a:t>They continue to spread and broadcast racist, anti-Semitic, homophobic and Islamophobic messages. About 50 KKK members march in Charlottesville in 2017 - showing that despite their threat diminishing, they are still active.</a:t>
            </a:r>
          </a:p>
        </p:txBody>
      </p:sp>
      <p:sp>
        <p:nvSpPr>
          <p:cNvPr id="4" name="Slide Number Placeholder 3"/>
          <p:cNvSpPr>
            <a:spLocks noGrp="1"/>
          </p:cNvSpPr>
          <p:nvPr>
            <p:ph type="sldNum" sz="quarter" idx="5"/>
          </p:nvPr>
        </p:nvSpPr>
        <p:spPr/>
        <p:txBody>
          <a:bodyPr/>
          <a:lstStyle/>
          <a:p>
            <a:fld id="{DEE4F6D0-5A4C-B94E-9965-D97665501785}" type="slidenum">
              <a:rPr lang="en-GB" smtClean="0"/>
              <a:t>23</a:t>
            </a:fld>
            <a:endParaRPr lang="en-GB"/>
          </a:p>
        </p:txBody>
      </p:sp>
    </p:spTree>
    <p:extLst>
      <p:ext uri="{BB962C8B-B14F-4D97-AF65-F5344CB8AC3E}">
        <p14:creationId xmlns:p14="http://schemas.microsoft.com/office/powerpoint/2010/main" val="14480147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dirty="0"/>
              <a:t>Since 2017, the police have disrupted eight terrorist plots related to RW ideologies.</a:t>
            </a:r>
          </a:p>
          <a:p>
            <a:endParaRPr lang="en-GB" sz="1000" dirty="0"/>
          </a:p>
          <a:p>
            <a:r>
              <a:rPr lang="en-GB" sz="1000" dirty="0"/>
              <a:t>Rise in proscribing RW organisations – 2016 proscribed National Action, 2017 Scottish Dawn and National Socialist Anti-Capitalist Action. February 2020 proscribed </a:t>
            </a:r>
            <a:r>
              <a:rPr lang="en-GB" sz="1000" dirty="0" err="1"/>
              <a:t>Sonnenkreig</a:t>
            </a:r>
            <a:r>
              <a:rPr lang="en-GB" sz="1000" dirty="0"/>
              <a:t> Division and in July 2020 </a:t>
            </a:r>
            <a:r>
              <a:rPr lang="en-GB" sz="1000" dirty="0" err="1"/>
              <a:t>Feukrieg</a:t>
            </a:r>
            <a:r>
              <a:rPr lang="en-GB" sz="1000" dirty="0"/>
              <a:t> was also proscribed. </a:t>
            </a:r>
          </a:p>
          <a:p>
            <a:r>
              <a:rPr lang="en-GB" sz="1000" dirty="0"/>
              <a:t>A proscribed organisation is one that has been stated under the 2000 Terrorism Act to be concerned in terrorism and is proportionate to do so. </a:t>
            </a:r>
          </a:p>
          <a:p>
            <a:endParaRPr lang="en-GB" sz="1000" dirty="0"/>
          </a:p>
          <a:p>
            <a:r>
              <a:rPr lang="en-GB" sz="1000" dirty="0"/>
              <a:t>In the 2018 CONTEST strategy the government recognised that extreme right-wing terrorism is a growing threat. The head of MI5 also warned that violent right-wing extremism is now a major threat facing the country with young people being attracted to the ideology.</a:t>
            </a:r>
          </a:p>
          <a:p>
            <a:endParaRPr lang="en-GB" sz="1000" dirty="0"/>
          </a:p>
          <a:p>
            <a:r>
              <a:rPr lang="en-GB" sz="1000" dirty="0"/>
              <a:t>Prevent – one of the strands of CONTEST seeks to deal with issues of radicalisation and respond to the ideological challenge of terrorism. Prevent seeks to deal with all forms of terrorism, including far-right terrorism. This has resulted in many referrals of Channel programme – In 2018/19 of the 561 individuals in referred to Channel 45% (254) were related to right-wing terrorism and 37% were concerned with Islamist terrorism.</a:t>
            </a:r>
          </a:p>
          <a:p>
            <a:endParaRPr lang="en-GB" sz="1000" dirty="0"/>
          </a:p>
          <a:p>
            <a:r>
              <a:rPr lang="en-GB" sz="1000" dirty="0"/>
              <a:t>The HM Government 2015 in the Counter-Extremism recognise how extremists and terrorists use the internet as a means to spread ideological goals. They stated that ‘’Neo-Nazi and extreme right wing groups have also proved adept at using the internet and social media to spread their ideology and seek recruits’’. Therefore, they started working in partnership industry and police to remove terrorist and extremist material. </a:t>
            </a:r>
          </a:p>
          <a:p>
            <a:endParaRPr lang="en-GB" dirty="0"/>
          </a:p>
          <a:p>
            <a:endParaRPr lang="en-GB" dirty="0"/>
          </a:p>
        </p:txBody>
      </p:sp>
      <p:sp>
        <p:nvSpPr>
          <p:cNvPr id="4" name="Slide Number Placeholder 3"/>
          <p:cNvSpPr>
            <a:spLocks noGrp="1"/>
          </p:cNvSpPr>
          <p:nvPr>
            <p:ph type="sldNum" sz="quarter" idx="5"/>
          </p:nvPr>
        </p:nvSpPr>
        <p:spPr/>
        <p:txBody>
          <a:bodyPr/>
          <a:lstStyle/>
          <a:p>
            <a:fld id="{DEE4F6D0-5A4C-B94E-9965-D97665501785}" type="slidenum">
              <a:rPr lang="en-GB" smtClean="0"/>
              <a:t>24</a:t>
            </a:fld>
            <a:endParaRPr lang="en-GB"/>
          </a:p>
        </p:txBody>
      </p:sp>
    </p:spTree>
    <p:extLst>
      <p:ext uri="{BB962C8B-B14F-4D97-AF65-F5344CB8AC3E}">
        <p14:creationId xmlns:p14="http://schemas.microsoft.com/office/powerpoint/2010/main" val="32876303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Far right extremism has become a growing problem online. The internet has provided far-right extremists a much wider reach than before and can legitimise themselves through posting their own kind of narrative. The internet has provided a means for extremists to create an electronic community of hate. </a:t>
            </a:r>
          </a:p>
          <a:p>
            <a:endParaRPr lang="en-GB" dirty="0"/>
          </a:p>
          <a:p>
            <a:r>
              <a:rPr lang="en-GB" dirty="0"/>
              <a:t>Internet chat forums are spaces where virtual meetings can take place. Users can anonymously post blatantly hate filled racist content and messages. </a:t>
            </a:r>
          </a:p>
          <a:p>
            <a:endParaRPr lang="en-GB" dirty="0"/>
          </a:p>
          <a:p>
            <a:r>
              <a:rPr lang="en-GB" dirty="0"/>
              <a:t>Forums and far right pages on social media ae breeding grounds for far right recruiters.</a:t>
            </a:r>
          </a:p>
          <a:p>
            <a:r>
              <a:rPr lang="en-GB" dirty="0"/>
              <a:t>Social media is used to recruit and radicalise people – predominantly young and vulnerable white men.</a:t>
            </a:r>
          </a:p>
        </p:txBody>
      </p:sp>
      <p:sp>
        <p:nvSpPr>
          <p:cNvPr id="4" name="Slide Number Placeholder 3"/>
          <p:cNvSpPr>
            <a:spLocks noGrp="1"/>
          </p:cNvSpPr>
          <p:nvPr>
            <p:ph type="sldNum" sz="quarter" idx="5"/>
          </p:nvPr>
        </p:nvSpPr>
        <p:spPr/>
        <p:txBody>
          <a:bodyPr/>
          <a:lstStyle/>
          <a:p>
            <a:fld id="{DEE4F6D0-5A4C-B94E-9965-D97665501785}" type="slidenum">
              <a:rPr lang="en-GB" smtClean="0"/>
              <a:t>25</a:t>
            </a:fld>
            <a:endParaRPr lang="en-GB"/>
          </a:p>
        </p:txBody>
      </p:sp>
    </p:spTree>
    <p:extLst>
      <p:ext uri="{BB962C8B-B14F-4D97-AF65-F5344CB8AC3E}">
        <p14:creationId xmlns:p14="http://schemas.microsoft.com/office/powerpoint/2010/main" val="41633457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EE4F6D0-5A4C-B94E-9965-D97665501785}" type="slidenum">
              <a:rPr lang="en-GB" smtClean="0"/>
              <a:t>26</a:t>
            </a:fld>
            <a:endParaRPr lang="en-GB"/>
          </a:p>
        </p:txBody>
      </p:sp>
    </p:spTree>
    <p:extLst>
      <p:ext uri="{BB962C8B-B14F-4D97-AF65-F5344CB8AC3E}">
        <p14:creationId xmlns:p14="http://schemas.microsoft.com/office/powerpoint/2010/main" val="183510787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EE4F6D0-5A4C-B94E-9965-D97665501785}" type="slidenum">
              <a:rPr lang="en-GB" smtClean="0"/>
              <a:t>27</a:t>
            </a:fld>
            <a:endParaRPr lang="en-GB"/>
          </a:p>
        </p:txBody>
      </p:sp>
    </p:spTree>
    <p:extLst>
      <p:ext uri="{BB962C8B-B14F-4D97-AF65-F5344CB8AC3E}">
        <p14:creationId xmlns:p14="http://schemas.microsoft.com/office/powerpoint/2010/main" val="354516148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EE4F6D0-5A4C-B94E-9965-D97665501785}" type="slidenum">
              <a:rPr lang="en-GB" smtClean="0"/>
              <a:t>28</a:t>
            </a:fld>
            <a:endParaRPr lang="en-GB"/>
          </a:p>
        </p:txBody>
      </p:sp>
    </p:spTree>
    <p:extLst>
      <p:ext uri="{BB962C8B-B14F-4D97-AF65-F5344CB8AC3E}">
        <p14:creationId xmlns:p14="http://schemas.microsoft.com/office/powerpoint/2010/main" val="31587187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EE4F6D0-5A4C-B94E-9965-D97665501785}" type="slidenum">
              <a:rPr lang="en-GB" smtClean="0"/>
              <a:t>29</a:t>
            </a:fld>
            <a:endParaRPr lang="en-GB"/>
          </a:p>
        </p:txBody>
      </p:sp>
    </p:spTree>
    <p:extLst>
      <p:ext uri="{BB962C8B-B14F-4D97-AF65-F5344CB8AC3E}">
        <p14:creationId xmlns:p14="http://schemas.microsoft.com/office/powerpoint/2010/main" val="362566750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EE4F6D0-5A4C-B94E-9965-D97665501785}" type="slidenum">
              <a:rPr lang="en-GB" smtClean="0"/>
              <a:t>30</a:t>
            </a:fld>
            <a:endParaRPr lang="en-GB"/>
          </a:p>
        </p:txBody>
      </p:sp>
    </p:spTree>
    <p:extLst>
      <p:ext uri="{BB962C8B-B14F-4D97-AF65-F5344CB8AC3E}">
        <p14:creationId xmlns:p14="http://schemas.microsoft.com/office/powerpoint/2010/main" val="2628729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89" name="Group 88"/>
          <p:cNvGrpSpPr/>
          <p:nvPr/>
        </p:nvGrpSpPr>
        <p:grpSpPr>
          <a:xfrm>
            <a:off x="-329674" y="-59376"/>
            <a:ext cx="12515851" cy="6923798"/>
            <a:chOff x="-329674" y="-51881"/>
            <a:chExt cx="12515851" cy="6923798"/>
          </a:xfrm>
        </p:grpSpPr>
        <p:sp>
          <p:nvSpPr>
            <p:cNvPr id="90"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3"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0"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1"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02"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3"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4"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7"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8"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1669293" y="1186483"/>
            <a:ext cx="8848345" cy="4477933"/>
            <a:chOff x="1669293" y="1186483"/>
            <a:chExt cx="8848345" cy="4477933"/>
          </a:xfrm>
        </p:grpSpPr>
        <p:sp>
          <p:nvSpPr>
            <p:cNvPr id="39" name="Rectangle 38"/>
            <p:cNvSpPr/>
            <p:nvPr/>
          </p:nvSpPr>
          <p:spPr>
            <a:xfrm>
              <a:off x="1674042" y="1186483"/>
              <a:ext cx="8843596"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Rectangle 40"/>
            <p:cNvSpPr/>
            <p:nvPr/>
          </p:nvSpPr>
          <p:spPr>
            <a:xfrm>
              <a:off x="1669293" y="1991156"/>
              <a:ext cx="8845667"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ctrTitle"/>
          </p:nvPr>
        </p:nvSpPr>
        <p:spPr>
          <a:xfrm>
            <a:off x="1759236" y="2075504"/>
            <a:ext cx="8679915" cy="1748729"/>
          </a:xfrm>
        </p:spPr>
        <p:txBody>
          <a:bodyPr bIns="0" anchor="b">
            <a:normAutofit/>
          </a:bodyPr>
          <a:lstStyle>
            <a:lvl1pPr algn="ctr">
              <a:lnSpc>
                <a:spcPct val="80000"/>
              </a:lnSpc>
              <a:defRPr sz="5400" spc="-150">
                <a:solidFill>
                  <a:srgbClr val="FFFEFF"/>
                </a:solidFill>
              </a:defRPr>
            </a:lvl1pPr>
          </a:lstStyle>
          <a:p>
            <a:r>
              <a:rPr lang="en-GB"/>
              <a:t>Click to edit Master title style</a:t>
            </a:r>
            <a:endParaRPr lang="en-US" dirty="0"/>
          </a:p>
        </p:txBody>
      </p:sp>
      <p:sp>
        <p:nvSpPr>
          <p:cNvPr id="3" name="Subtitle 2"/>
          <p:cNvSpPr>
            <a:spLocks noGrp="1"/>
          </p:cNvSpPr>
          <p:nvPr>
            <p:ph type="subTitle" idx="1"/>
          </p:nvPr>
        </p:nvSpPr>
        <p:spPr>
          <a:xfrm>
            <a:off x="1759237" y="3906266"/>
            <a:ext cx="8673427" cy="1322587"/>
          </a:xfrm>
        </p:spPr>
        <p:txBody>
          <a:bodyPr tIns="0">
            <a:normAutofit/>
          </a:bodyPr>
          <a:lstStyle>
            <a:lvl1pPr marL="0" indent="0" algn="ctr">
              <a:lnSpc>
                <a:spcPct val="100000"/>
              </a:lnSpc>
              <a:buNone/>
              <a:defRPr sz="1800" b="0">
                <a:solidFill>
                  <a:srgbClr val="FFFEFF"/>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a:xfrm>
            <a:off x="804672" y="320040"/>
            <a:ext cx="3657600" cy="320040"/>
          </a:xfrm>
        </p:spPr>
        <p:txBody>
          <a:bodyPr vert="horz" lIns="91440" tIns="45720" rIns="91440" bIns="45720" rtlCol="0" anchor="ctr"/>
          <a:lstStyle>
            <a:lvl1pPr>
              <a:defRPr lang="en-US"/>
            </a:lvl1pPr>
          </a:lstStyle>
          <a:p>
            <a:fld id="{1160EA64-D806-43AC-9DF2-F8C432F32B4C}" type="datetimeFigureOut">
              <a:rPr lang="en-US" smtClean="0"/>
              <a:t>10/20/21</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30230261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80" name="Group 79"/>
          <p:cNvGrpSpPr/>
          <p:nvPr/>
        </p:nvGrpSpPr>
        <p:grpSpPr>
          <a:xfrm>
            <a:off x="-417513" y="0"/>
            <a:ext cx="12584114" cy="6853238"/>
            <a:chOff x="-417513" y="0"/>
            <a:chExt cx="12584114" cy="6853238"/>
          </a:xfrm>
        </p:grpSpPr>
        <p:sp>
          <p:nvSpPr>
            <p:cNvPr id="81"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0"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1"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7" name="Group 26"/>
          <p:cNvGrpSpPr/>
          <p:nvPr/>
        </p:nvGrpSpPr>
        <p:grpSpPr>
          <a:xfrm>
            <a:off x="800144" y="1699589"/>
            <a:ext cx="3674476" cy="3470421"/>
            <a:chOff x="697883" y="1816768"/>
            <a:chExt cx="3674476" cy="3470421"/>
          </a:xfrm>
        </p:grpSpPr>
        <p:sp>
          <p:nvSpPr>
            <p:cNvPr id="28" name="Rectangle 27"/>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9"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Rectangle 29"/>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49925"/>
            <a:ext cx="3498979" cy="2456442"/>
          </a:xfrm>
        </p:spPr>
        <p:txBody>
          <a:bodyPr/>
          <a:lstStyle>
            <a:lvl1pPr>
              <a:defRPr>
                <a:solidFill>
                  <a:srgbClr val="FFFEFF"/>
                </a:solidFill>
              </a:defRPr>
            </a:lvl1pPr>
          </a:lstStyle>
          <a:p>
            <a:r>
              <a:rPr lang="en-GB"/>
              <a:t>Click to edit Master title style</a:t>
            </a:r>
            <a:endParaRPr lang="en-US" dirty="0"/>
          </a:p>
        </p:txBody>
      </p:sp>
      <p:sp>
        <p:nvSpPr>
          <p:cNvPr id="3" name="Content Placeholder 2"/>
          <p:cNvSpPr>
            <a:spLocks noGrp="1"/>
          </p:cNvSpPr>
          <p:nvPr>
            <p:ph idx="1"/>
          </p:nvPr>
        </p:nvSpPr>
        <p:spPr>
          <a:xfrm>
            <a:off x="5118447" y="803186"/>
            <a:ext cx="6281873" cy="5248622"/>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160EA64-D806-43AC-9DF2-F8C432F32B4C}" type="datetimeFigureOut">
              <a:rPr lang="en-US" smtClean="0"/>
              <a:t>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25805032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77" name="Group 76"/>
          <p:cNvGrpSpPr/>
          <p:nvPr/>
        </p:nvGrpSpPr>
        <p:grpSpPr>
          <a:xfrm>
            <a:off x="-329674" y="-59376"/>
            <a:ext cx="12515851" cy="6923798"/>
            <a:chOff x="-329674" y="-51881"/>
            <a:chExt cx="12515851" cy="6923798"/>
          </a:xfrm>
        </p:grpSpPr>
        <p:sp>
          <p:nvSpPr>
            <p:cNvPr id="78"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9" name="Group 8"/>
          <p:cNvGrpSpPr/>
          <p:nvPr/>
        </p:nvGrpSpPr>
        <p:grpSpPr>
          <a:xfrm>
            <a:off x="3259545" y="1186483"/>
            <a:ext cx="5666145" cy="4477933"/>
            <a:chOff x="3259545" y="1186483"/>
            <a:chExt cx="5666145" cy="4477933"/>
          </a:xfrm>
        </p:grpSpPr>
        <p:sp>
          <p:nvSpPr>
            <p:cNvPr id="99" name="Rectangle 98"/>
            <p:cNvSpPr/>
            <p:nvPr/>
          </p:nvSpPr>
          <p:spPr>
            <a:xfrm>
              <a:off x="3259545" y="1186483"/>
              <a:ext cx="5657881" cy="7161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0" name="Isosceles Triangle 39"/>
            <p:cNvSpPr/>
            <p:nvPr/>
          </p:nvSpPr>
          <p:spPr>
            <a:xfrm rot="10800000">
              <a:off x="5892384" y="5313353"/>
              <a:ext cx="407233" cy="35106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1" name="Rectangle 100"/>
            <p:cNvSpPr/>
            <p:nvPr/>
          </p:nvSpPr>
          <p:spPr>
            <a:xfrm>
              <a:off x="3259545" y="1991156"/>
              <a:ext cx="5666145" cy="33221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3344216" y="2074730"/>
            <a:ext cx="5490224" cy="1689390"/>
          </a:xfrm>
        </p:spPr>
        <p:txBody>
          <a:bodyPr bIns="0" anchor="b">
            <a:normAutofit/>
          </a:bodyPr>
          <a:lstStyle>
            <a:lvl1pPr algn="ctr">
              <a:defRPr sz="4400">
                <a:solidFill>
                  <a:srgbClr val="FFFEFF"/>
                </a:solidFill>
              </a:defRPr>
            </a:lvl1pPr>
          </a:lstStyle>
          <a:p>
            <a:r>
              <a:rPr lang="en-GB"/>
              <a:t>Click to edit Master title style</a:t>
            </a:r>
            <a:endParaRPr lang="en-US" dirty="0"/>
          </a:p>
        </p:txBody>
      </p:sp>
      <p:sp>
        <p:nvSpPr>
          <p:cNvPr id="3" name="Text Placeholder 2"/>
          <p:cNvSpPr>
            <a:spLocks noGrp="1"/>
          </p:cNvSpPr>
          <p:nvPr>
            <p:ph type="body" idx="1"/>
          </p:nvPr>
        </p:nvSpPr>
        <p:spPr>
          <a:xfrm>
            <a:off x="3344215" y="3846851"/>
            <a:ext cx="5490223" cy="1383770"/>
          </a:xfrm>
        </p:spPr>
        <p:txBody>
          <a:bodyPr tIns="0">
            <a:normAutofit/>
          </a:bodyPr>
          <a:lstStyle>
            <a:lvl1pPr marL="0" indent="0" algn="ctr">
              <a:buNone/>
              <a:defRPr sz="1800">
                <a:solidFill>
                  <a:srgbClr val="FFFEFF"/>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804672" y="320040"/>
            <a:ext cx="3657600" cy="320040"/>
          </a:xfrm>
        </p:spPr>
        <p:txBody>
          <a:bodyPr/>
          <a:lstStyle/>
          <a:p>
            <a:fld id="{1160EA64-D806-43AC-9DF2-F8C432F32B4C}" type="datetimeFigureOut">
              <a:rPr lang="en-US" smtClean="0"/>
              <a:t>10/20/21</a:t>
            </a:fld>
            <a:endParaRPr lang="en-US" dirty="0"/>
          </a:p>
        </p:txBody>
      </p:sp>
      <p:sp>
        <p:nvSpPr>
          <p:cNvPr id="5" name="Footer Placeholder 4"/>
          <p:cNvSpPr>
            <a:spLocks noGrp="1"/>
          </p:cNvSpPr>
          <p:nvPr>
            <p:ph type="ftr" sz="quarter" idx="11"/>
          </p:nvPr>
        </p:nvSpPr>
        <p:spPr>
          <a:xfrm>
            <a:off x="804672" y="6227064"/>
            <a:ext cx="10588752" cy="320040"/>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617833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37" name="Group 36"/>
          <p:cNvGrpSpPr/>
          <p:nvPr/>
        </p:nvGrpSpPr>
        <p:grpSpPr>
          <a:xfrm>
            <a:off x="-417513" y="0"/>
            <a:ext cx="12584114" cy="6853238"/>
            <a:chOff x="-417513" y="0"/>
            <a:chExt cx="12584114" cy="6853238"/>
          </a:xfrm>
        </p:grpSpPr>
        <p:sp>
          <p:nvSpPr>
            <p:cNvPr id="3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59" name="Group 58"/>
          <p:cNvGrpSpPr/>
          <p:nvPr/>
        </p:nvGrpSpPr>
        <p:grpSpPr>
          <a:xfrm>
            <a:off x="800144" y="1699589"/>
            <a:ext cx="3674476" cy="3470421"/>
            <a:chOff x="697883" y="1816768"/>
            <a:chExt cx="3674476" cy="3470421"/>
          </a:xfrm>
        </p:grpSpPr>
        <p:sp>
          <p:nvSpPr>
            <p:cNvPr id="60" name="Rectangle 59"/>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1"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2" name="Rectangle 61"/>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0" y="2339669"/>
            <a:ext cx="3500828" cy="2470065"/>
          </a:xfrm>
        </p:spPr>
        <p:txBody>
          <a:bodyPr lIns="91440" tIns="91440" rIns="91440" bIns="91440"/>
          <a:lstStyle>
            <a:lvl1pPr>
              <a:defRPr>
                <a:solidFill>
                  <a:srgbClr val="FFFEFF"/>
                </a:solidFill>
              </a:defRPr>
            </a:lvl1pPr>
          </a:lstStyle>
          <a:p>
            <a:r>
              <a:rPr lang="en-GB"/>
              <a:t>Click to edit Master title style</a:t>
            </a:r>
            <a:endParaRPr lang="en-US" dirty="0"/>
          </a:p>
        </p:txBody>
      </p:sp>
      <p:sp>
        <p:nvSpPr>
          <p:cNvPr id="3" name="Content Placeholder 2"/>
          <p:cNvSpPr>
            <a:spLocks noGrp="1"/>
          </p:cNvSpPr>
          <p:nvPr>
            <p:ph sz="half" idx="1"/>
          </p:nvPr>
        </p:nvSpPr>
        <p:spPr>
          <a:xfrm>
            <a:off x="5120878" y="803187"/>
            <a:ext cx="6269591" cy="238265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118447" y="3672162"/>
            <a:ext cx="6272022" cy="238358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a:xfrm>
            <a:off x="804672" y="320040"/>
            <a:ext cx="3657600" cy="320040"/>
          </a:xfrm>
        </p:spPr>
        <p:txBody>
          <a:bodyPr/>
          <a:lstStyle/>
          <a:p>
            <a:fld id="{1160EA64-D806-43AC-9DF2-F8C432F32B4C}" type="datetimeFigureOut">
              <a:rPr lang="en-US" smtClean="0"/>
              <a:t>10/20/21</a:t>
            </a:fld>
            <a:endParaRPr lang="en-US" dirty="0"/>
          </a:p>
        </p:txBody>
      </p:sp>
      <p:sp>
        <p:nvSpPr>
          <p:cNvPr id="6" name="Footer Placeholder 5"/>
          <p:cNvSpPr>
            <a:spLocks noGrp="1"/>
          </p:cNvSpPr>
          <p:nvPr>
            <p:ph type="ftr" sz="quarter" idx="11"/>
          </p:nvPr>
        </p:nvSpPr>
        <p:spPr>
          <a:xfrm>
            <a:off x="804672" y="6227064"/>
            <a:ext cx="10588752" cy="320040"/>
          </a:xfrm>
        </p:spPr>
        <p:txBody>
          <a:bodyPr/>
          <a:lstStyle/>
          <a:p>
            <a:endParaRPr lang="en-US" dirty="0"/>
          </a:p>
        </p:txBody>
      </p:sp>
      <p:sp>
        <p:nvSpPr>
          <p:cNvPr id="7" name="Slide Number Placeholder 6"/>
          <p:cNvSpPr>
            <a:spLocks noGrp="1"/>
          </p:cNvSpPr>
          <p:nvPr>
            <p:ph type="sldNum" sz="quarter" idx="12"/>
          </p:nvPr>
        </p:nvSpPr>
        <p:spPr>
          <a:xfrm>
            <a:off x="10469880" y="320040"/>
            <a:ext cx="914400" cy="320040"/>
          </a:xfrm>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713862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39" name="Group 38"/>
          <p:cNvGrpSpPr/>
          <p:nvPr/>
        </p:nvGrpSpPr>
        <p:grpSpPr>
          <a:xfrm>
            <a:off x="-417513" y="0"/>
            <a:ext cx="12584114" cy="6853238"/>
            <a:chOff x="-417513" y="0"/>
            <a:chExt cx="12584114" cy="6853238"/>
          </a:xfrm>
        </p:grpSpPr>
        <p:sp>
          <p:nvSpPr>
            <p:cNvPr id="40"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1"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2"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3"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4"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5"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46"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7"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8"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49"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0"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1"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2"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3"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4"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5"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56"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57"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8"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59"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60"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61" name="Group 60"/>
          <p:cNvGrpSpPr/>
          <p:nvPr/>
        </p:nvGrpSpPr>
        <p:grpSpPr>
          <a:xfrm>
            <a:off x="800144" y="1699589"/>
            <a:ext cx="3674476" cy="3470421"/>
            <a:chOff x="697883" y="1816768"/>
            <a:chExt cx="3674476" cy="3470421"/>
          </a:xfrm>
        </p:grpSpPr>
        <p:sp>
          <p:nvSpPr>
            <p:cNvPr id="62" name="Rectangle 6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3"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4" name="Rectangle 63"/>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9001" y="2363915"/>
            <a:ext cx="3500828" cy="2460497"/>
          </a:xfrm>
        </p:spPr>
        <p:txBody>
          <a:bodyPr lIns="91440" tIns="91440" rIns="91440" bIns="91440"/>
          <a:lstStyle>
            <a:lvl1pPr>
              <a:defRPr>
                <a:solidFill>
                  <a:srgbClr val="FFFEFF"/>
                </a:solidFill>
              </a:defRPr>
            </a:lvl1pPr>
          </a:lstStyle>
          <a:p>
            <a:r>
              <a:rPr lang="en-GB"/>
              <a:t>Click to edit Master title style</a:t>
            </a:r>
            <a:endParaRPr lang="en-US" dirty="0"/>
          </a:p>
        </p:txBody>
      </p:sp>
      <p:sp>
        <p:nvSpPr>
          <p:cNvPr id="3" name="Text Placeholder 2"/>
          <p:cNvSpPr>
            <a:spLocks noGrp="1"/>
          </p:cNvSpPr>
          <p:nvPr>
            <p:ph type="body" idx="1"/>
          </p:nvPr>
        </p:nvSpPr>
        <p:spPr>
          <a:xfrm>
            <a:off x="5125137" y="803185"/>
            <a:ext cx="6265088"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125305" y="1488985"/>
            <a:ext cx="6264350" cy="169685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118653" y="3665887"/>
            <a:ext cx="6264414" cy="685800"/>
          </a:xfrm>
        </p:spPr>
        <p:txBody>
          <a:bodyPr anchor="ctr">
            <a:noAutofit/>
          </a:bodyPr>
          <a:lstStyle>
            <a:lvl1pPr marL="0" indent="0" algn="l">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118447" y="4351687"/>
            <a:ext cx="6265588" cy="170406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a:xfrm>
            <a:off x="804672" y="320040"/>
            <a:ext cx="3657600" cy="320040"/>
          </a:xfrm>
        </p:spPr>
        <p:txBody>
          <a:bodyPr/>
          <a:lstStyle/>
          <a:p>
            <a:fld id="{1160EA64-D806-43AC-9DF2-F8C432F32B4C}" type="datetimeFigureOut">
              <a:rPr lang="en-US" smtClean="0"/>
              <a:t>10/20/21</a:t>
            </a:fld>
            <a:endParaRPr lang="en-US" dirty="0"/>
          </a:p>
        </p:txBody>
      </p:sp>
      <p:sp>
        <p:nvSpPr>
          <p:cNvPr id="8" name="Footer Placeholder 7"/>
          <p:cNvSpPr>
            <a:spLocks noGrp="1"/>
          </p:cNvSpPr>
          <p:nvPr>
            <p:ph type="ftr" sz="quarter" idx="11"/>
          </p:nvPr>
        </p:nvSpPr>
        <p:spPr>
          <a:xfrm>
            <a:off x="804672" y="6227064"/>
            <a:ext cx="10588752" cy="320040"/>
          </a:xfrm>
        </p:spPr>
        <p:txBody>
          <a:bodyPr/>
          <a:lstStyle/>
          <a:p>
            <a:endParaRPr lang="en-US" dirty="0"/>
          </a:p>
        </p:txBody>
      </p:sp>
      <p:sp>
        <p:nvSpPr>
          <p:cNvPr id="9" name="Slide Number Placeholder 8"/>
          <p:cNvSpPr>
            <a:spLocks noGrp="1"/>
          </p:cNvSpPr>
          <p:nvPr>
            <p:ph type="sldNum" sz="quarter" idx="12"/>
          </p:nvPr>
        </p:nvSpPr>
        <p:spPr>
          <a:xfrm>
            <a:off x="10469880" y="320040"/>
            <a:ext cx="914400" cy="320040"/>
          </a:xfrm>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3212938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77" name="Group 76"/>
          <p:cNvGrpSpPr/>
          <p:nvPr/>
        </p:nvGrpSpPr>
        <p:grpSpPr>
          <a:xfrm>
            <a:off x="-417513" y="0"/>
            <a:ext cx="12584114" cy="6853238"/>
            <a:chOff x="-417513" y="0"/>
            <a:chExt cx="12584114" cy="6853238"/>
          </a:xfrm>
        </p:grpSpPr>
        <p:sp>
          <p:nvSpPr>
            <p:cNvPr id="78"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0"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1"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3"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2"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4"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5"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4" name="Group 23"/>
          <p:cNvGrpSpPr/>
          <p:nvPr/>
        </p:nvGrpSpPr>
        <p:grpSpPr>
          <a:xfrm>
            <a:off x="800144" y="1699589"/>
            <a:ext cx="3674476" cy="3470421"/>
            <a:chOff x="697883" y="1816768"/>
            <a:chExt cx="3674476" cy="3470421"/>
          </a:xfrm>
        </p:grpSpPr>
        <p:sp>
          <p:nvSpPr>
            <p:cNvPr id="25" name="Rectangle 24"/>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2"/>
          </a:xfrm>
        </p:spPr>
        <p:txBody>
          <a:bodyPr/>
          <a:lstStyle>
            <a:lvl1pPr>
              <a:defRPr>
                <a:solidFill>
                  <a:srgbClr val="FFFEFF"/>
                </a:solidFill>
              </a:defRPr>
            </a:lvl1p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smtClean="0"/>
              <a:t>10/20/21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1883561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04672" y="320040"/>
            <a:ext cx="3657600" cy="320040"/>
          </a:xfrm>
        </p:spPr>
        <p:txBody>
          <a:bodyPr/>
          <a:lstStyle/>
          <a:p>
            <a:fld id="{C278504F-A551-4DE0-9316-4DCD1D8CC752}" type="datetimeFigureOut">
              <a:rPr lang="en-US" smtClean="0"/>
              <a:t>10/20/21</a:t>
            </a:fld>
            <a:endParaRPr lang="en-US" dirty="0"/>
          </a:p>
        </p:txBody>
      </p:sp>
      <p:sp>
        <p:nvSpPr>
          <p:cNvPr id="3" name="Footer Placeholder 2"/>
          <p:cNvSpPr>
            <a:spLocks noGrp="1"/>
          </p:cNvSpPr>
          <p:nvPr>
            <p:ph type="ftr" sz="quarter" idx="11"/>
          </p:nvPr>
        </p:nvSpPr>
        <p:spPr>
          <a:xfrm>
            <a:off x="804672" y="6227064"/>
            <a:ext cx="10588752" cy="320040"/>
          </a:xfrm>
        </p:spPr>
        <p:txBody>
          <a:bodyPr/>
          <a:lstStyle/>
          <a:p>
            <a:endParaRPr lang="en-US" dirty="0"/>
          </a:p>
        </p:txBody>
      </p:sp>
      <p:sp>
        <p:nvSpPr>
          <p:cNvPr id="4" name="Slide Number Placeholder 3"/>
          <p:cNvSpPr>
            <a:spLocks noGrp="1"/>
          </p:cNvSpPr>
          <p:nvPr>
            <p:ph type="sldNum" sz="quarter" idx="12"/>
          </p:nvPr>
        </p:nvSpPr>
        <p:spPr>
          <a:xfrm>
            <a:off x="10469880" y="320040"/>
            <a:ext cx="914400" cy="320040"/>
          </a:xfrm>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3827692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74" name="Group 73"/>
          <p:cNvGrpSpPr/>
          <p:nvPr/>
        </p:nvGrpSpPr>
        <p:grpSpPr>
          <a:xfrm>
            <a:off x="-417513" y="0"/>
            <a:ext cx="12584114" cy="6853238"/>
            <a:chOff x="-417513" y="0"/>
            <a:chExt cx="12584114" cy="6853238"/>
          </a:xfrm>
        </p:grpSpPr>
        <p:sp>
          <p:nvSpPr>
            <p:cNvPr id="75"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6"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79"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1"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2"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3"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1" name="Group 20"/>
          <p:cNvGrpSpPr/>
          <p:nvPr/>
        </p:nvGrpSpPr>
        <p:grpSpPr>
          <a:xfrm>
            <a:off x="800144" y="1699589"/>
            <a:ext cx="3674476" cy="3470421"/>
            <a:chOff x="697883" y="1816768"/>
            <a:chExt cx="3674476" cy="3470421"/>
          </a:xfrm>
        </p:grpSpPr>
        <p:sp>
          <p:nvSpPr>
            <p:cNvPr id="22" name="Rectangle 21"/>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2"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3" name="Rectangle 32"/>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1" y="2352026"/>
            <a:ext cx="3501197" cy="1223298"/>
          </a:xfrm>
        </p:spPr>
        <p:txBody>
          <a:bodyPr bIns="0" anchor="b">
            <a:noAutofit/>
          </a:bodyPr>
          <a:lstStyle>
            <a:lvl1pPr algn="ctr">
              <a:defRPr sz="3200">
                <a:solidFill>
                  <a:srgbClr val="FFFEFF"/>
                </a:solidFill>
              </a:defRPr>
            </a:lvl1pPr>
          </a:lstStyle>
          <a:p>
            <a:r>
              <a:rPr lang="en-GB"/>
              <a:t>Click to edit Master title style</a:t>
            </a:r>
            <a:endParaRPr lang="en-US" dirty="0"/>
          </a:p>
        </p:txBody>
      </p:sp>
      <p:sp>
        <p:nvSpPr>
          <p:cNvPr id="3" name="Content Placeholder 2"/>
          <p:cNvSpPr>
            <a:spLocks noGrp="1"/>
          </p:cNvSpPr>
          <p:nvPr>
            <p:ph idx="1"/>
          </p:nvPr>
        </p:nvSpPr>
        <p:spPr>
          <a:xfrm>
            <a:off x="5109983" y="802809"/>
            <a:ext cx="6275035" cy="5249940"/>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88631" y="3580186"/>
            <a:ext cx="3501197" cy="1221164"/>
          </a:xfrm>
        </p:spPr>
        <p:txBody>
          <a:bodyPr/>
          <a:lstStyle>
            <a:lvl1pPr marL="0" indent="0" algn="ctr">
              <a:buNone/>
              <a:defRPr sz="16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1160EA64-D806-43AC-9DF2-F8C432F32B4C}" type="datetimeFigureOut">
              <a:rPr lang="en-US" smtClean="0"/>
              <a:t>10/20/21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12832403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73" name="Group 72"/>
          <p:cNvGrpSpPr/>
          <p:nvPr/>
        </p:nvGrpSpPr>
        <p:grpSpPr>
          <a:xfrm>
            <a:off x="-329674" y="-59376"/>
            <a:ext cx="12515851" cy="6923798"/>
            <a:chOff x="-329674" y="-51881"/>
            <a:chExt cx="12515851" cy="6923798"/>
          </a:xfrm>
        </p:grpSpPr>
        <p:sp>
          <p:nvSpPr>
            <p:cNvPr id="81" name="Freeform 5"/>
            <p:cNvSpPr/>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2" name="Freeform 6"/>
            <p:cNvSpPr/>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7"/>
            <p:cNvSpPr/>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4" name="Freeform 8"/>
            <p:cNvSpPr/>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9"/>
            <p:cNvSpPr/>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0"/>
            <p:cNvSpPr/>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1"/>
            <p:cNvSpPr/>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2"/>
            <p:cNvSpPr/>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3"/>
            <p:cNvSpPr/>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0" name="Freeform 14"/>
            <p:cNvSpPr/>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1" name="Freeform 15"/>
            <p:cNvSpPr/>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16"/>
            <p:cNvSpPr/>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3" name="Freeform 17"/>
            <p:cNvSpPr/>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18"/>
            <p:cNvSpPr/>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19"/>
            <p:cNvSpPr/>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0"/>
            <p:cNvSpPr/>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7" name="Freeform 21"/>
            <p:cNvSpPr/>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8" name="Freeform 22"/>
            <p:cNvSpPr/>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99" name="Freeform 23"/>
            <p:cNvSpPr/>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76" name="Group 75"/>
          <p:cNvGrpSpPr/>
          <p:nvPr/>
        </p:nvGrpSpPr>
        <p:grpSpPr>
          <a:xfrm>
            <a:off x="805336" y="1698331"/>
            <a:ext cx="5941540" cy="3470421"/>
            <a:chOff x="805336" y="1698331"/>
            <a:chExt cx="5941540" cy="3470421"/>
          </a:xfrm>
        </p:grpSpPr>
        <p:sp>
          <p:nvSpPr>
            <p:cNvPr id="77" name="Rectangle 76"/>
            <p:cNvSpPr/>
            <p:nvPr/>
          </p:nvSpPr>
          <p:spPr>
            <a:xfrm>
              <a:off x="805336" y="1698331"/>
              <a:ext cx="5941540"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8" name="Isosceles Triangle 9"/>
            <p:cNvSpPr/>
            <p:nvPr/>
          </p:nvSpPr>
          <p:spPr>
            <a:xfrm rot="10800000">
              <a:off x="3618113" y="4896349"/>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9" name="Rectangle 78"/>
            <p:cNvSpPr/>
            <p:nvPr/>
          </p:nvSpPr>
          <p:spPr>
            <a:xfrm>
              <a:off x="805336" y="2274403"/>
              <a:ext cx="5941540"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3" name="Picture Placeholder 2"/>
          <p:cNvSpPr>
            <a:spLocks noGrp="1" noChangeAspect="1"/>
          </p:cNvSpPr>
          <p:nvPr>
            <p:ph type="pic" idx="1"/>
          </p:nvPr>
        </p:nvSpPr>
        <p:spPr>
          <a:xfrm>
            <a:off x="7543510" y="0"/>
            <a:ext cx="4648490" cy="6858000"/>
          </a:xfrm>
          <a:solidFill>
            <a:schemeClr val="bg1">
              <a:lumMod val="65000"/>
              <a:lumOff val="3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2" name="Title 1"/>
          <p:cNvSpPr>
            <a:spLocks noGrp="1"/>
          </p:cNvSpPr>
          <p:nvPr>
            <p:ph type="title"/>
          </p:nvPr>
        </p:nvSpPr>
        <p:spPr>
          <a:xfrm>
            <a:off x="885443" y="2360255"/>
            <a:ext cx="5776646" cy="1178032"/>
          </a:xfrm>
        </p:spPr>
        <p:txBody>
          <a:bodyPr bIns="0" anchor="b">
            <a:normAutofit/>
          </a:bodyPr>
          <a:lstStyle>
            <a:lvl1pPr>
              <a:defRPr sz="3600">
                <a:solidFill>
                  <a:srgbClr val="FFFEFF"/>
                </a:solidFill>
              </a:defRPr>
            </a:lvl1pPr>
          </a:lstStyle>
          <a:p>
            <a:r>
              <a:rPr lang="en-GB"/>
              <a:t>Click to edit Master title style</a:t>
            </a:r>
            <a:endParaRPr lang="en-US" dirty="0"/>
          </a:p>
        </p:txBody>
      </p:sp>
      <p:sp>
        <p:nvSpPr>
          <p:cNvPr id="4" name="Text Placeholder 3"/>
          <p:cNvSpPr>
            <a:spLocks noGrp="1"/>
          </p:cNvSpPr>
          <p:nvPr>
            <p:ph type="body" sz="half" idx="2"/>
          </p:nvPr>
        </p:nvSpPr>
        <p:spPr>
          <a:xfrm>
            <a:off x="885443" y="3545012"/>
            <a:ext cx="5776646" cy="1274198"/>
          </a:xfrm>
        </p:spPr>
        <p:txBody>
          <a:bodyPr>
            <a:normAutofit/>
          </a:bodyPr>
          <a:lstStyle>
            <a:lvl1pPr marL="0" indent="0" algn="ctr">
              <a:buNone/>
              <a:defRPr sz="1800">
                <a:solidFill>
                  <a:srgbClr val="FFFE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a:xfrm>
            <a:off x="804672" y="320040"/>
            <a:ext cx="3657600" cy="320040"/>
          </a:xfrm>
        </p:spPr>
        <p:txBody>
          <a:bodyPr/>
          <a:lstStyle/>
          <a:p>
            <a:fld id="{1160EA64-D806-43AC-9DF2-F8C432F32B4C}" type="datetimeFigureOut">
              <a:rPr lang="en-US" smtClean="0"/>
              <a:t>10/20/21</a:t>
            </a:fld>
            <a:endParaRPr lang="en-US" dirty="0"/>
          </a:p>
        </p:txBody>
      </p:sp>
      <p:sp>
        <p:nvSpPr>
          <p:cNvPr id="6" name="Footer Placeholder 5"/>
          <p:cNvSpPr>
            <a:spLocks noGrp="1"/>
          </p:cNvSpPr>
          <p:nvPr>
            <p:ph type="ftr" sz="quarter" idx="11"/>
          </p:nvPr>
        </p:nvSpPr>
        <p:spPr>
          <a:xfrm>
            <a:off x="804672" y="6227064"/>
            <a:ext cx="5942203" cy="320040"/>
          </a:xfrm>
        </p:spPr>
        <p:txBody>
          <a:bodyPr/>
          <a:lstStyle/>
          <a:p>
            <a:endParaRPr lang="en-US" dirty="0"/>
          </a:p>
        </p:txBody>
      </p:sp>
      <p:sp>
        <p:nvSpPr>
          <p:cNvPr id="7" name="Slide Number Placeholder 6"/>
          <p:cNvSpPr>
            <a:spLocks noGrp="1"/>
          </p:cNvSpPr>
          <p:nvPr>
            <p:ph type="sldNum" sz="quarter" idx="12"/>
          </p:nvPr>
        </p:nvSpPr>
        <p:spPr>
          <a:xfrm>
            <a:off x="5828377" y="320040"/>
            <a:ext cx="914400" cy="320040"/>
          </a:xfrm>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15686966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5" name="Group 74"/>
          <p:cNvGrpSpPr/>
          <p:nvPr/>
        </p:nvGrpSpPr>
        <p:grpSpPr>
          <a:xfrm>
            <a:off x="-417513"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800144"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Title 1"/>
          <p:cNvSpPr>
            <a:spLocks noGrp="1"/>
          </p:cNvSpPr>
          <p:nvPr>
            <p:ph type="title"/>
          </p:nvPr>
        </p:nvSpPr>
        <p:spPr>
          <a:xfrm>
            <a:off x="888632" y="2349925"/>
            <a:ext cx="3501196" cy="2456441"/>
          </a:xfrm>
        </p:spPr>
        <p:txBody>
          <a:bodyPr/>
          <a:lstStyle>
            <a:lvl1pPr>
              <a:defRPr>
                <a:solidFill>
                  <a:srgbClr val="FFFEFF"/>
                </a:solidFil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5109983" y="794719"/>
            <a:ext cx="6275035" cy="525709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1160EA64-D806-43AC-9DF2-F8C432F32B4C}" type="datetimeFigureOut">
              <a:rPr lang="en-US" smtClean="0"/>
              <a:t>10/20/21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4212452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5" name="Group 74"/>
          <p:cNvGrpSpPr/>
          <p:nvPr/>
        </p:nvGrpSpPr>
        <p:grpSpPr>
          <a:xfrm flipH="1">
            <a:off x="0" y="0"/>
            <a:ext cx="12584114" cy="6853238"/>
            <a:chOff x="-417513" y="0"/>
            <a:chExt cx="12584114" cy="6853238"/>
          </a:xfrm>
        </p:grpSpPr>
        <p:sp>
          <p:nvSpPr>
            <p:cNvPr id="76" name="Freeform 5"/>
            <p:cNvSpPr/>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7" name="Freeform 6"/>
            <p:cNvSpPr/>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8" name="Freeform 7"/>
            <p:cNvSpPr/>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79" name="Freeform 8"/>
            <p:cNvSpPr/>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0" name="Freeform 9"/>
            <p:cNvSpPr/>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1" name="Freeform 10"/>
            <p:cNvSpPr/>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82" name="Freeform 11"/>
            <p:cNvSpPr/>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3" name="Freeform 12"/>
            <p:cNvSpPr/>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4" name="Freeform 13"/>
            <p:cNvSpPr/>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5" name="Freeform 14"/>
            <p:cNvSpPr/>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6" name="Freeform 15"/>
            <p:cNvSpPr/>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7" name="Freeform 16"/>
            <p:cNvSpPr/>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8" name="Freeform 17"/>
            <p:cNvSpPr/>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89" name="Freeform 18"/>
            <p:cNvSpPr/>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0" name="Freeform 19"/>
            <p:cNvSpPr/>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1" name="Freeform 20"/>
            <p:cNvSpPr/>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92" name="Freeform 21"/>
            <p:cNvSpPr/>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93" name="Freeform 22"/>
            <p:cNvSpPr/>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4" name="Freeform 23"/>
            <p:cNvSpPr/>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5" name="Freeform 24"/>
            <p:cNvSpPr/>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96" name="Freeform 25"/>
            <p:cNvSpPr/>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grpSp>
        <p:nvGrpSpPr>
          <p:cNvPr id="22" name="Group 21"/>
          <p:cNvGrpSpPr/>
          <p:nvPr/>
        </p:nvGrpSpPr>
        <p:grpSpPr>
          <a:xfrm>
            <a:off x="7718948" y="1699589"/>
            <a:ext cx="3674476" cy="3470421"/>
            <a:chOff x="697883" y="1816768"/>
            <a:chExt cx="3674476" cy="3470421"/>
          </a:xfrm>
        </p:grpSpPr>
        <p:sp>
          <p:nvSpPr>
            <p:cNvPr id="23" name="Rectangle 22"/>
            <p:cNvSpPr/>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4" name="Isosceles Triangle 22"/>
            <p:cNvSpPr/>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sp>
        <p:nvSpPr>
          <p:cNvPr id="2" name="Vertical Title 1"/>
          <p:cNvSpPr>
            <a:spLocks noGrp="1"/>
          </p:cNvSpPr>
          <p:nvPr>
            <p:ph type="title" orient="vert"/>
          </p:nvPr>
        </p:nvSpPr>
        <p:spPr>
          <a:xfrm>
            <a:off x="7807437" y="2349925"/>
            <a:ext cx="3501195" cy="2456442"/>
          </a:xfrm>
        </p:spPr>
        <p:txBody>
          <a:bodyPr vert="eaVert"/>
          <a:lstStyle>
            <a:lvl1pPr algn="l">
              <a:lnSpc>
                <a:spcPct val="80000"/>
              </a:lnSpc>
              <a:defRPr>
                <a:solidFill>
                  <a:srgbClr val="FFFEFF"/>
                </a:solidFill>
              </a:defRPr>
            </a:lvl1pPr>
          </a:lstStyle>
          <a:p>
            <a:r>
              <a:rPr lang="en-GB"/>
              <a:t>Click to edit Master title style</a:t>
            </a:r>
            <a:endParaRPr lang="en-US" dirty="0"/>
          </a:p>
        </p:txBody>
      </p:sp>
      <p:sp>
        <p:nvSpPr>
          <p:cNvPr id="3" name="Vertical Text Placeholder 2"/>
          <p:cNvSpPr>
            <a:spLocks noGrp="1"/>
          </p:cNvSpPr>
          <p:nvPr>
            <p:ph type="body" orient="vert" idx="1"/>
          </p:nvPr>
        </p:nvSpPr>
        <p:spPr>
          <a:xfrm>
            <a:off x="802747" y="798444"/>
            <a:ext cx="6268622" cy="525730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804672" y="320040"/>
            <a:ext cx="3657600" cy="320040"/>
          </a:xfrm>
        </p:spPr>
        <p:txBody>
          <a:bodyPr/>
          <a:lstStyle/>
          <a:p>
            <a:fld id="{1160EA64-D806-43AC-9DF2-F8C432F32B4C}" type="datetimeFigureOut">
              <a:rPr lang="en-US" smtClean="0"/>
              <a:t>10/20/21</a:t>
            </a:fld>
            <a:endParaRPr lang="en-US" dirty="0"/>
          </a:p>
        </p:txBody>
      </p:sp>
      <p:sp>
        <p:nvSpPr>
          <p:cNvPr id="5" name="Footer Placeholder 4"/>
          <p:cNvSpPr>
            <a:spLocks noGrp="1"/>
          </p:cNvSpPr>
          <p:nvPr>
            <p:ph type="ftr" sz="quarter" idx="11"/>
          </p:nvPr>
        </p:nvSpPr>
        <p:spPr>
          <a:xfrm>
            <a:off x="804672" y="6227064"/>
            <a:ext cx="10588752" cy="320040"/>
          </a:xfrm>
        </p:spPr>
        <p:txBody>
          <a:bodyPr/>
          <a:lstStyle/>
          <a:p>
            <a:endParaRPr lang="en-US" dirty="0"/>
          </a:p>
        </p:txBody>
      </p:sp>
      <p:sp>
        <p:nvSpPr>
          <p:cNvPr id="6" name="Slide Number Placeholder 5"/>
          <p:cNvSpPr>
            <a:spLocks noGrp="1"/>
          </p:cNvSpPr>
          <p:nvPr>
            <p:ph type="sldNum" sz="quarter" idx="12"/>
          </p:nvPr>
        </p:nvSpPr>
        <p:spPr>
          <a:xfrm>
            <a:off x="10469880" y="320040"/>
            <a:ext cx="914400" cy="320040"/>
          </a:xfrm>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1531589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91161" y="2358391"/>
            <a:ext cx="3498667" cy="2456485"/>
          </a:xfrm>
          <a:prstGeom prst="rect">
            <a:avLst/>
          </a:prstGeom>
        </p:spPr>
        <p:txBody>
          <a:bodyPr vert="horz" lIns="228600" tIns="228600" rIns="228600" bIns="22860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5434982" y="794719"/>
            <a:ext cx="5950036" cy="525709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04672" y="320040"/>
            <a:ext cx="3657600" cy="320040"/>
          </a:xfrm>
          <a:prstGeom prst="rect">
            <a:avLst/>
          </a:prstGeom>
        </p:spPr>
        <p:txBody>
          <a:bodyPr vert="horz" lIns="91440" tIns="45720" rIns="91440" bIns="45720" rtlCol="0" anchor="ctr"/>
          <a:lstStyle>
            <a:lvl1pPr algn="l">
              <a:defRPr sz="1000">
                <a:solidFill>
                  <a:schemeClr val="tx1">
                    <a:tint val="75000"/>
                  </a:schemeClr>
                </a:solidFill>
              </a:defRPr>
            </a:lvl1pPr>
          </a:lstStyle>
          <a:p>
            <a:fld id="{1160EA64-D806-43AC-9DF2-F8C432F32B4C}" type="datetimeFigureOut">
              <a:rPr lang="en-US" smtClean="0"/>
              <a:t>10/20/21</a:t>
            </a:fld>
            <a:endParaRPr lang="en-US" dirty="0"/>
          </a:p>
        </p:txBody>
      </p:sp>
      <p:sp>
        <p:nvSpPr>
          <p:cNvPr id="5" name="Footer Placeholder 4"/>
          <p:cNvSpPr>
            <a:spLocks noGrp="1"/>
          </p:cNvSpPr>
          <p:nvPr>
            <p:ph type="ftr" sz="quarter" idx="3"/>
          </p:nvPr>
        </p:nvSpPr>
        <p:spPr>
          <a:xfrm>
            <a:off x="804672" y="6227064"/>
            <a:ext cx="10588752" cy="320040"/>
          </a:xfrm>
          <a:prstGeom prst="rect">
            <a:avLst/>
          </a:prstGeom>
        </p:spPr>
        <p:txBody>
          <a:bodyPr vert="horz" lIns="91440" tIns="45720" rIns="91440" bIns="45720" rtlCol="0" anchor="ctr"/>
          <a:lstStyle>
            <a:lvl1pPr algn="r">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469880" y="320040"/>
            <a:ext cx="914400" cy="320040"/>
          </a:xfrm>
          <a:prstGeom prst="rect">
            <a:avLst/>
          </a:prstGeom>
        </p:spPr>
        <p:txBody>
          <a:bodyPr vert="horz" lIns="91440" tIns="45720" rIns="91440" bIns="45720" rtlCol="0" anchor="ctr"/>
          <a:lstStyle>
            <a:lvl1pPr algn="r">
              <a:defRPr sz="1000">
                <a:solidFill>
                  <a:schemeClr val="tx1">
                    <a:tint val="75000"/>
                  </a:schemeClr>
                </a:solidFill>
              </a:defRPr>
            </a:lvl1p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2600573040"/>
      </p:ext>
    </p:extLst>
  </p:cSld>
  <p:clrMap bg1="lt1" tx1="dk1" bg2="lt2" tx2="dk2" accent1="accent1" accent2="accent2" accent3="accent3" accent4="accent4" accent5="accent5" accent6="accent6" hlink="hlink" folHlink="folHlink"/>
  <p:sldLayoutIdLst>
    <p:sldLayoutId id="2147484018" r:id="rId1"/>
    <p:sldLayoutId id="2147484019" r:id="rId2"/>
    <p:sldLayoutId id="2147484020" r:id="rId3"/>
    <p:sldLayoutId id="2147484021" r:id="rId4"/>
    <p:sldLayoutId id="2147484022" r:id="rId5"/>
    <p:sldLayoutId id="2147484023" r:id="rId6"/>
    <p:sldLayoutId id="2147484024" r:id="rId7"/>
    <p:sldLayoutId id="2147484025" r:id="rId8"/>
    <p:sldLayoutId id="2147484026" r:id="rId9"/>
    <p:sldLayoutId id="2147484027" r:id="rId10"/>
    <p:sldLayoutId id="2147484028"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ctr" defTabSz="914400" rtl="0" eaLnBrk="1" latinLnBrk="0" hangingPunct="1">
        <a:lnSpc>
          <a:spcPct val="85000"/>
        </a:lnSpc>
        <a:spcBef>
          <a:spcPct val="0"/>
        </a:spcBef>
        <a:buNone/>
        <a:defRPr sz="4000" b="0" i="0" kern="1200" cap="none" spc="-15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10000"/>
        <a:buFont typeface="Wingdings" panose="05000000000000000000" pitchFamily="2" charset="2"/>
        <a:buChar char="§"/>
        <a:defRPr sz="18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600" kern="120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4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1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xml"/><Relationship Id="rId7" Type="http://schemas.openxmlformats.org/officeDocument/2006/relationships/image" Target="../media/image3.jpe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jpe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slideLayout" Target="../slideLayouts/slideLayout2.xml"/><Relationship Id="rId7" Type="http://schemas.openxmlformats.org/officeDocument/2006/relationships/diagramQuickStyle" Target="../diagrams/quickStyle1.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diagramLayout" Target="../diagrams/layout1.xml"/><Relationship Id="rId5" Type="http://schemas.openxmlformats.org/officeDocument/2006/relationships/diagramData" Target="../diagrams/data1.xml"/><Relationship Id="rId10" Type="http://schemas.openxmlformats.org/officeDocument/2006/relationships/image" Target="../media/image4.png"/><Relationship Id="rId4" Type="http://schemas.openxmlformats.org/officeDocument/2006/relationships/notesSlide" Target="../notesSlides/notesSlide2.xml"/><Relationship Id="rId9" Type="http://schemas.microsoft.com/office/2007/relationships/diagramDrawing" Target="../diagrams/drawing1.xml"/></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slideLayout" Target="../slideLayouts/slideLayout2.xml"/><Relationship Id="rId7" Type="http://schemas.openxmlformats.org/officeDocument/2006/relationships/diagramQuickStyle" Target="../diagrams/quickStyle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4.png"/><Relationship Id="rId4" Type="http://schemas.openxmlformats.org/officeDocument/2006/relationships/notesSlide" Target="../notesSlides/notesSlide3.xml"/><Relationship Id="rId9" Type="http://schemas.microsoft.com/office/2007/relationships/diagramDrawing" Target="../diagrams/drawing2.xml"/></Relationships>
</file>

<file path=ppt/slides/_rels/slide4.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slideLayout" Target="../slideLayouts/slideLayout2.xml"/><Relationship Id="rId7" Type="http://schemas.openxmlformats.org/officeDocument/2006/relationships/diagramQuickStyle" Target="../diagrams/quickStyle3.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diagramLayout" Target="../diagrams/layout3.xml"/><Relationship Id="rId5" Type="http://schemas.openxmlformats.org/officeDocument/2006/relationships/diagramData" Target="../diagrams/data3.xml"/><Relationship Id="rId10" Type="http://schemas.openxmlformats.org/officeDocument/2006/relationships/image" Target="../media/image4.png"/><Relationship Id="rId4" Type="http://schemas.openxmlformats.org/officeDocument/2006/relationships/notesSlide" Target="../notesSlides/notesSlide4.xml"/><Relationship Id="rId9" Type="http://schemas.microsoft.com/office/2007/relationships/diagramDrawing" Target="../diagrams/drawing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slideLayout" Target="../slideLayouts/slideLayout2.xml"/><Relationship Id="rId7" Type="http://schemas.openxmlformats.org/officeDocument/2006/relationships/diagramQuickStyle" Target="../diagrams/quickStyle4.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diagramLayout" Target="../diagrams/layout4.xml"/><Relationship Id="rId5" Type="http://schemas.openxmlformats.org/officeDocument/2006/relationships/diagramData" Target="../diagrams/data4.xml"/><Relationship Id="rId10" Type="http://schemas.openxmlformats.org/officeDocument/2006/relationships/image" Target="../media/image4.png"/><Relationship Id="rId4" Type="http://schemas.openxmlformats.org/officeDocument/2006/relationships/notesSlide" Target="../notesSlides/notesSlide7.xml"/><Relationship Id="rId9" Type="http://schemas.microsoft.com/office/2007/relationships/diagramDrawing" Target="../diagrams/drawing4.xml"/></Relationships>
</file>

<file path=ppt/slides/_rels/slide8.xml.rels><?xml version="1.0" encoding="UTF-8" standalone="yes"?>
<Relationships xmlns="http://schemas.openxmlformats.org/package/2006/relationships"><Relationship Id="rId8" Type="http://schemas.openxmlformats.org/officeDocument/2006/relationships/diagramColors" Target="../diagrams/colors5.xml"/><Relationship Id="rId3" Type="http://schemas.openxmlformats.org/officeDocument/2006/relationships/slideLayout" Target="../slideLayouts/slideLayout2.xml"/><Relationship Id="rId7" Type="http://schemas.openxmlformats.org/officeDocument/2006/relationships/diagramQuickStyle" Target="../diagrams/quickStyle5.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diagramLayout" Target="../diagrams/layout5.xml"/><Relationship Id="rId5" Type="http://schemas.openxmlformats.org/officeDocument/2006/relationships/diagramData" Target="../diagrams/data5.xml"/><Relationship Id="rId10" Type="http://schemas.openxmlformats.org/officeDocument/2006/relationships/image" Target="../media/image4.png"/><Relationship Id="rId4" Type="http://schemas.openxmlformats.org/officeDocument/2006/relationships/notesSlide" Target="../notesSlides/notesSlide8.xml"/><Relationship Id="rId9" Type="http://schemas.microsoft.com/office/2007/relationships/diagramDrawing" Target="../diagrams/drawing5.xml"/></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6.xml"/><Relationship Id="rId3" Type="http://schemas.openxmlformats.org/officeDocument/2006/relationships/slideLayout" Target="../slideLayouts/slideLayout2.xml"/><Relationship Id="rId7" Type="http://schemas.openxmlformats.org/officeDocument/2006/relationships/diagramQuickStyle" Target="../diagrams/quickStyle6.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diagramLayout" Target="../diagrams/layout6.xml"/><Relationship Id="rId5" Type="http://schemas.openxmlformats.org/officeDocument/2006/relationships/diagramData" Target="../diagrams/data6.xml"/><Relationship Id="rId10" Type="http://schemas.openxmlformats.org/officeDocument/2006/relationships/image" Target="../media/image4.png"/><Relationship Id="rId4" Type="http://schemas.openxmlformats.org/officeDocument/2006/relationships/notesSlide" Target="../notesSlides/notesSlide9.xml"/><Relationship Id="rId9" Type="http://schemas.microsoft.com/office/2007/relationships/diagramDrawing" Target="../diagrams/drawing6.xml"/></Relationships>
</file>

<file path=ppt/slides/_rels/slide10.xml.rels><?xml version="1.0" encoding="UTF-8" standalone="yes"?>
<Relationships xmlns="http://schemas.openxmlformats.org/package/2006/relationships"><Relationship Id="rId8" Type="http://schemas.openxmlformats.org/officeDocument/2006/relationships/diagramColors" Target="../diagrams/colors7.xml"/><Relationship Id="rId3" Type="http://schemas.openxmlformats.org/officeDocument/2006/relationships/slideLayout" Target="../slideLayouts/slideLayout2.xml"/><Relationship Id="rId7" Type="http://schemas.openxmlformats.org/officeDocument/2006/relationships/diagramQuickStyle" Target="../diagrams/quickStyle7.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diagramLayout" Target="../diagrams/layout7.xml"/><Relationship Id="rId5" Type="http://schemas.openxmlformats.org/officeDocument/2006/relationships/diagramData" Target="../diagrams/data7.xml"/><Relationship Id="rId10" Type="http://schemas.openxmlformats.org/officeDocument/2006/relationships/image" Target="../media/image4.png"/><Relationship Id="rId4" Type="http://schemas.openxmlformats.org/officeDocument/2006/relationships/notesSlide" Target="../notesSlides/notesSlide10.xml"/><Relationship Id="rId9" Type="http://schemas.microsoft.com/office/2007/relationships/diagramDrawing" Target="../diagrams/drawing7.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4.png"/><Relationship Id="rId5" Type="http://schemas.openxmlformats.org/officeDocument/2006/relationships/image" Target="../media/image8.jpe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4.png"/><Relationship Id="rId5" Type="http://schemas.openxmlformats.org/officeDocument/2006/relationships/image" Target="../media/image9.jpe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8" Type="http://schemas.openxmlformats.org/officeDocument/2006/relationships/diagramColors" Target="../diagrams/colors8.xml"/><Relationship Id="rId3" Type="http://schemas.openxmlformats.org/officeDocument/2006/relationships/slideLayout" Target="../slideLayouts/slideLayout2.xml"/><Relationship Id="rId7" Type="http://schemas.openxmlformats.org/officeDocument/2006/relationships/diagramQuickStyle" Target="../diagrams/quickStyle8.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diagramLayout" Target="../diagrams/layout8.xml"/><Relationship Id="rId5" Type="http://schemas.openxmlformats.org/officeDocument/2006/relationships/diagramData" Target="../diagrams/data8.xml"/><Relationship Id="rId10" Type="http://schemas.openxmlformats.org/officeDocument/2006/relationships/image" Target="../media/image4.png"/><Relationship Id="rId4" Type="http://schemas.openxmlformats.org/officeDocument/2006/relationships/notesSlide" Target="../notesSlides/notesSlide13.xml"/><Relationship Id="rId9" Type="http://schemas.microsoft.com/office/2007/relationships/diagramDrawing" Target="../diagrams/drawing8.xml"/></Relationships>
</file>

<file path=ppt/slides/_rels/slide14.xml.rels><?xml version="1.0" encoding="UTF-8" standalone="yes"?>
<Relationships xmlns="http://schemas.openxmlformats.org/package/2006/relationships"><Relationship Id="rId8" Type="http://schemas.openxmlformats.org/officeDocument/2006/relationships/diagramColors" Target="../diagrams/colors9.xml"/><Relationship Id="rId3" Type="http://schemas.openxmlformats.org/officeDocument/2006/relationships/slideLayout" Target="../slideLayouts/slideLayout2.xml"/><Relationship Id="rId7" Type="http://schemas.openxmlformats.org/officeDocument/2006/relationships/diagramQuickStyle" Target="../diagrams/quickStyle9.xm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diagramLayout" Target="../diagrams/layout9.xml"/><Relationship Id="rId5" Type="http://schemas.openxmlformats.org/officeDocument/2006/relationships/diagramData" Target="../diagrams/data9.xml"/><Relationship Id="rId10" Type="http://schemas.openxmlformats.org/officeDocument/2006/relationships/image" Target="../media/image4.png"/><Relationship Id="rId4" Type="http://schemas.openxmlformats.org/officeDocument/2006/relationships/notesSlide" Target="../notesSlides/notesSlide14.xml"/><Relationship Id="rId9" Type="http://schemas.microsoft.com/office/2007/relationships/diagramDrawing" Target="../diagrams/drawing9.xml"/></Relationships>
</file>

<file path=ppt/slides/_rels/slide15.xml.rels><?xml version="1.0" encoding="UTF-8" standalone="yes"?>
<Relationships xmlns="http://schemas.openxmlformats.org/package/2006/relationships"><Relationship Id="rId8" Type="http://schemas.openxmlformats.org/officeDocument/2006/relationships/diagramColors" Target="../diagrams/colors10.xml"/><Relationship Id="rId3" Type="http://schemas.openxmlformats.org/officeDocument/2006/relationships/slideLayout" Target="../slideLayouts/slideLayout2.xml"/><Relationship Id="rId7" Type="http://schemas.openxmlformats.org/officeDocument/2006/relationships/diagramQuickStyle" Target="../diagrams/quickStyle10.xm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diagramLayout" Target="../diagrams/layout10.xml"/><Relationship Id="rId5" Type="http://schemas.openxmlformats.org/officeDocument/2006/relationships/diagramData" Target="../diagrams/data10.xml"/><Relationship Id="rId10" Type="http://schemas.openxmlformats.org/officeDocument/2006/relationships/image" Target="../media/image4.png"/><Relationship Id="rId4" Type="http://schemas.openxmlformats.org/officeDocument/2006/relationships/notesSlide" Target="../notesSlides/notesSlide15.xml"/><Relationship Id="rId9" Type="http://schemas.microsoft.com/office/2007/relationships/diagramDrawing" Target="../diagrams/drawing10.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4.png"/><Relationship Id="rId5" Type="http://schemas.openxmlformats.org/officeDocument/2006/relationships/image" Target="../media/image10.jpeg"/><Relationship Id="rId4"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4.png"/><Relationship Id="rId5" Type="http://schemas.openxmlformats.org/officeDocument/2006/relationships/image" Target="../media/image11.jpeg"/><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4.png"/><Relationship Id="rId5" Type="http://schemas.openxmlformats.org/officeDocument/2006/relationships/image" Target="../media/image12.png"/><Relationship Id="rId4"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4.png"/><Relationship Id="rId5" Type="http://schemas.openxmlformats.org/officeDocument/2006/relationships/image" Target="../media/image13.jpe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8" Type="http://schemas.openxmlformats.org/officeDocument/2006/relationships/diagramColors" Target="../diagrams/colors11.xml"/><Relationship Id="rId3" Type="http://schemas.openxmlformats.org/officeDocument/2006/relationships/slideLayout" Target="../slideLayouts/slideLayout2.xml"/><Relationship Id="rId7" Type="http://schemas.openxmlformats.org/officeDocument/2006/relationships/diagramQuickStyle" Target="../diagrams/quickStyle11.xml"/><Relationship Id="rId2" Type="http://schemas.openxmlformats.org/officeDocument/2006/relationships/audio" Target="../media/media20.m4a"/><Relationship Id="rId1" Type="http://schemas.microsoft.com/office/2007/relationships/media" Target="../media/media20.m4a"/><Relationship Id="rId6" Type="http://schemas.openxmlformats.org/officeDocument/2006/relationships/diagramLayout" Target="../diagrams/layout11.xml"/><Relationship Id="rId5" Type="http://schemas.openxmlformats.org/officeDocument/2006/relationships/diagramData" Target="../diagrams/data11.xml"/><Relationship Id="rId10" Type="http://schemas.openxmlformats.org/officeDocument/2006/relationships/image" Target="../media/image4.png"/><Relationship Id="rId4" Type="http://schemas.openxmlformats.org/officeDocument/2006/relationships/notesSlide" Target="../notesSlides/notesSlide20.xml"/><Relationship Id="rId9" Type="http://schemas.microsoft.com/office/2007/relationships/diagramDrawing" Target="../diagrams/drawing11.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1.m4a"/><Relationship Id="rId1" Type="http://schemas.microsoft.com/office/2007/relationships/media" Target="../media/media21.m4a"/><Relationship Id="rId6" Type="http://schemas.openxmlformats.org/officeDocument/2006/relationships/image" Target="../media/image4.png"/><Relationship Id="rId5" Type="http://schemas.openxmlformats.org/officeDocument/2006/relationships/image" Target="../media/image14.png"/><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22.m4a"/><Relationship Id="rId1" Type="http://schemas.microsoft.com/office/2007/relationships/media" Target="../media/media22.m4a"/><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8" Type="http://schemas.openxmlformats.org/officeDocument/2006/relationships/diagramQuickStyle" Target="../diagrams/quickStyle12.xml"/><Relationship Id="rId3" Type="http://schemas.openxmlformats.org/officeDocument/2006/relationships/slideLayout" Target="../slideLayouts/slideLayout2.xml"/><Relationship Id="rId7" Type="http://schemas.openxmlformats.org/officeDocument/2006/relationships/diagramLayout" Target="../diagrams/layout12.xml"/><Relationship Id="rId2" Type="http://schemas.openxmlformats.org/officeDocument/2006/relationships/audio" Target="../media/media23.m4a"/><Relationship Id="rId1" Type="http://schemas.microsoft.com/office/2007/relationships/media" Target="../media/media23.m4a"/><Relationship Id="rId6" Type="http://schemas.openxmlformats.org/officeDocument/2006/relationships/diagramData" Target="../diagrams/data12.xml"/><Relationship Id="rId11" Type="http://schemas.openxmlformats.org/officeDocument/2006/relationships/image" Target="../media/image4.png"/><Relationship Id="rId5" Type="http://schemas.openxmlformats.org/officeDocument/2006/relationships/image" Target="../media/image17.jpeg"/><Relationship Id="rId10" Type="http://schemas.microsoft.com/office/2007/relationships/diagramDrawing" Target="../diagrams/drawing12.xml"/><Relationship Id="rId4" Type="http://schemas.openxmlformats.org/officeDocument/2006/relationships/notesSlide" Target="../notesSlides/notesSlide23.xml"/><Relationship Id="rId9" Type="http://schemas.openxmlformats.org/officeDocument/2006/relationships/diagramColors" Target="../diagrams/colors12.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4.m4a"/><Relationship Id="rId1" Type="http://schemas.microsoft.com/office/2007/relationships/media" Target="../media/media24.m4a"/><Relationship Id="rId6" Type="http://schemas.openxmlformats.org/officeDocument/2006/relationships/image" Target="../media/image4.png"/><Relationship Id="rId5" Type="http://schemas.openxmlformats.org/officeDocument/2006/relationships/image" Target="../media/image18.png"/><Relationship Id="rId4"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5.m4a"/><Relationship Id="rId1" Type="http://schemas.microsoft.com/office/2007/relationships/media" Target="../media/media25.m4a"/><Relationship Id="rId6" Type="http://schemas.openxmlformats.org/officeDocument/2006/relationships/image" Target="../media/image4.png"/><Relationship Id="rId5" Type="http://schemas.openxmlformats.org/officeDocument/2006/relationships/image" Target="../media/image19.jpeg"/><Relationship Id="rId4"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8" Type="http://schemas.openxmlformats.org/officeDocument/2006/relationships/diagramColors" Target="../diagrams/colors13.xml"/><Relationship Id="rId3" Type="http://schemas.openxmlformats.org/officeDocument/2006/relationships/slideLayout" Target="../slideLayouts/slideLayout2.xml"/><Relationship Id="rId7" Type="http://schemas.openxmlformats.org/officeDocument/2006/relationships/diagramQuickStyle" Target="../diagrams/quickStyle13.xml"/><Relationship Id="rId2" Type="http://schemas.openxmlformats.org/officeDocument/2006/relationships/audio" Target="../media/media26.m4a"/><Relationship Id="rId1" Type="http://schemas.microsoft.com/office/2007/relationships/media" Target="../media/media26.m4a"/><Relationship Id="rId6" Type="http://schemas.openxmlformats.org/officeDocument/2006/relationships/diagramLayout" Target="../diagrams/layout13.xml"/><Relationship Id="rId5" Type="http://schemas.openxmlformats.org/officeDocument/2006/relationships/diagramData" Target="../diagrams/data13.xml"/><Relationship Id="rId10" Type="http://schemas.openxmlformats.org/officeDocument/2006/relationships/image" Target="../media/image4.png"/><Relationship Id="rId4" Type="http://schemas.openxmlformats.org/officeDocument/2006/relationships/notesSlide" Target="../notesSlides/notesSlide26.xml"/><Relationship Id="rId9" Type="http://schemas.microsoft.com/office/2007/relationships/diagramDrawing" Target="../diagrams/drawing13.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7.m4a"/><Relationship Id="rId1" Type="http://schemas.microsoft.com/office/2007/relationships/media" Target="../media/media27.m4a"/><Relationship Id="rId6" Type="http://schemas.openxmlformats.org/officeDocument/2006/relationships/image" Target="../media/image4.png"/><Relationship Id="rId5" Type="http://schemas.openxmlformats.org/officeDocument/2006/relationships/hyperlink" Target="https://icct.nl/app/uploads/2019/11/Right-Wing-Extremists-Persistent-Online-Presence.pdf" TargetMode="External"/><Relationship Id="rId4"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8" Type="http://schemas.openxmlformats.org/officeDocument/2006/relationships/hyperlink" Target="https://www.tandfonline.com/doi/epub/10.1080/1057610X.2021.1956063?needAccess=true" TargetMode="External"/><Relationship Id="rId3" Type="http://schemas.openxmlformats.org/officeDocument/2006/relationships/hyperlink" Target="https://www.jstor.org/stable/pdf/26918302.pdf?refreqid=excelsior%3A90141788069a84fe26a565238643d8e9" TargetMode="External"/><Relationship Id="rId7" Type="http://schemas.openxmlformats.org/officeDocument/2006/relationships/hyperlink" Target="https://visionofhumanity.org/wp-content/uploads/2020/11/GTI-2020-web-1.pdf" TargetMode="External"/><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hyperlink" Target="https://christchurchattack.royalcommission.nz/the-report/part-2-context/harmful-behaviours-right-wing-extremism-and-radicalisation/" TargetMode="External"/><Relationship Id="rId5" Type="http://schemas.openxmlformats.org/officeDocument/2006/relationships/hyperlink" Target="https://assets.publishing.service.gov.uk/government/uploads/system/uploads/attachment_data/file/834424/Ben_Lee_-_Overview_of_the_far_right.pdf" TargetMode="External"/><Relationship Id="rId4" Type="http://schemas.openxmlformats.org/officeDocument/2006/relationships/hyperlink" Target="https://crestresearch.ac.uk/resources/understanding-far-right-landscape/" TargetMode="External"/><Relationship Id="rId9" Type="http://schemas.openxmlformats.org/officeDocument/2006/relationships/hyperlink" Target="https://assets.publishing.service.gov.uk/government/uploads/system/uploads/attachment_data/file/470088/51859_Cm9148_Accessible.pdf" TargetMode="External"/></Relationships>
</file>

<file path=ppt/slides/_rels/slide29.xml.rels><?xml version="1.0" encoding="UTF-8" standalone="yes"?>
<Relationships xmlns="http://schemas.openxmlformats.org/package/2006/relationships"><Relationship Id="rId8" Type="http://schemas.openxmlformats.org/officeDocument/2006/relationships/hyperlink" Target="https://www.theguardian.com/uk-news/2020/jun/09/four-uk-neo-nazis-jailed-for-membership-of-national-action" TargetMode="External"/><Relationship Id="rId13" Type="http://schemas.openxmlformats.org/officeDocument/2006/relationships/hyperlink" Target="https://www.khanacademy.org/humanities/us-history/civil-war-era/reconstruction/a/the-first-kkk" TargetMode="External"/><Relationship Id="rId3" Type="http://schemas.openxmlformats.org/officeDocument/2006/relationships/hyperlink" Target="https://core.ac.uk/download/pdf/42492009.pdf" TargetMode="External"/><Relationship Id="rId7" Type="http://schemas.openxmlformats.org/officeDocument/2006/relationships/hyperlink" Target="https://www.bbc.co.uk/news/uk-41414164" TargetMode="External"/><Relationship Id="rId12" Type="http://schemas.openxmlformats.org/officeDocument/2006/relationships/hyperlink" Target="https://www.nationalgeographic.org/article/ku-klux-klan/"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hyperlink" Target="https://www.jstor.org/stable/pdf/26544646.pdf?refreqid=excelsior%3Aa315c4c40cd3c6211f76dfe3b43f1eb5" TargetMode="External"/><Relationship Id="rId11" Type="http://schemas.openxmlformats.org/officeDocument/2006/relationships/hyperlink" Target="https://cwnc.omeka.chass.ncsu.edu/exhibits/show/kkk-methods/background/background" TargetMode="External"/><Relationship Id="rId5" Type="http://schemas.openxmlformats.org/officeDocument/2006/relationships/hyperlink" Target="https://hopenothate.org.uk/research-old/investigations/briefing-national-action/" TargetMode="External"/><Relationship Id="rId15" Type="http://schemas.openxmlformats.org/officeDocument/2006/relationships/hyperlink" Target="https://www.adl.org/sites/default/files/documents/assets/pdf/combating-hate/The-Consequences-of-Right-Wing-Extremism-on-the-Internet.pdf" TargetMode="External"/><Relationship Id="rId10" Type="http://schemas.openxmlformats.org/officeDocument/2006/relationships/hyperlink" Target="https://www.theguardian.com/uk-news/2016/nov/23/thomas-mair-found-guilty-of-jo-cox-murder" TargetMode="External"/><Relationship Id="rId4" Type="http://schemas.openxmlformats.org/officeDocument/2006/relationships/hyperlink" Target="https://www.opendemocracy.net/en/countering-radical-right/many-faces-neo-nazism-uk/" TargetMode="External"/><Relationship Id="rId9" Type="http://schemas.openxmlformats.org/officeDocument/2006/relationships/hyperlink" Target="http://pure-oai.bham.ac.uk/ws/files/39736467/PQ_NATIONAL_ACTION_ChrisAllen_Janary_2017.pdf" TargetMode="External"/><Relationship Id="rId14" Type="http://schemas.openxmlformats.org/officeDocument/2006/relationships/hyperlink" Target="https://smallstepsconsultants.com/the-far-right-threat/how-does-the-far-right-use-the-internet-to-recruit/"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s://www.readcube.com/articles/10.5130%2Fccs.v10.i3.6026" TargetMode="External"/><Relationship Id="rId13" Type="http://schemas.openxmlformats.org/officeDocument/2006/relationships/hyperlink" Target="https://www.gov.uk/government/publications/proscribed-terror-groups-or-organisations--2/proscribed-terrorist-groups-or-organisations-accessible-version" TargetMode="External"/><Relationship Id="rId3" Type="http://schemas.openxmlformats.org/officeDocument/2006/relationships/hyperlink" Target="https://www.lawfareblog.com/150-years-hate-resurgence-ku-klux-klan" TargetMode="External"/><Relationship Id="rId7" Type="http://schemas.openxmlformats.org/officeDocument/2006/relationships/hyperlink" Target="https://credo.library.umass.edu/cgi-bin/pdf.cgi?id=scua:mums312-b009-i215" TargetMode="External"/><Relationship Id="rId12" Type="http://schemas.openxmlformats.org/officeDocument/2006/relationships/hyperlink" Target="https://assets.publishing.service.gov.uk/government/uploads/system/uploads/attachment_data/file/716907/140618_CCS207_CCS0218929798-1_CONTEST_3.0_WEB.pdf"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hyperlink" Target="https://www.pbs.org/wgbh/americanexperience/features/flood-klan/" TargetMode="External"/><Relationship Id="rId11" Type="http://schemas.openxmlformats.org/officeDocument/2006/relationships/hyperlink" Target="https://homeofficemedia.blog.gov.uk/2019/09/20/fact-sheet-right-wing-terrorism/" TargetMode="External"/><Relationship Id="rId5" Type="http://schemas.openxmlformats.org/officeDocument/2006/relationships/hyperlink" Target="https://www.history.com/topics/reconstruction/ku-klux-klan" TargetMode="External"/><Relationship Id="rId10" Type="http://schemas.openxmlformats.org/officeDocument/2006/relationships/hyperlink" Target="https://www.adl.org/sites/default/files/documents/assets/pdf/combating-hate/tattered-robes-state-of-kkk-2016.pdf" TargetMode="External"/><Relationship Id="rId4" Type="http://schemas.openxmlformats.org/officeDocument/2006/relationships/hyperlink" Target="https://www.khanacademy.org/humanities/us-history/rise-to-world-power/1920s-america/a/the-reemergence-of-the-kkk" TargetMode="External"/><Relationship Id="rId9" Type="http://schemas.openxmlformats.org/officeDocument/2006/relationships/hyperlink" Target="https://www.splcenter.org/fighting-hate/extremist-files/group/knights-ku-klux-klan" TargetMode="External"/><Relationship Id="rId14" Type="http://schemas.openxmlformats.org/officeDocument/2006/relationships/hyperlink" Target="https://assets.publishing.service.gov.uk/government/uploads/system/uploads/attachment_data/file/470088/51859_Cm9148_Accessible.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 name="Rectangle 100">
            <a:extLst>
              <a:ext uri="{FF2B5EF4-FFF2-40B4-BE49-F238E27FC236}">
                <a16:creationId xmlns:a16="http://schemas.microsoft.com/office/drawing/2014/main" id="{A3BAF07C-C39E-42EB-BB22-8D46691D97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
            <a:ext cx="12193061" cy="686920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3" name="Group 102">
            <a:extLst>
              <a:ext uri="{FF2B5EF4-FFF2-40B4-BE49-F238E27FC236}">
                <a16:creationId xmlns:a16="http://schemas.microsoft.com/office/drawing/2014/main" id="{D8E9CF54-0466-4261-9E62-0249E60E18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674" y="-59376"/>
            <a:ext cx="12515851" cy="6923798"/>
            <a:chOff x="-329674" y="-51881"/>
            <a:chExt cx="12515851" cy="6923798"/>
          </a:xfrm>
        </p:grpSpPr>
        <p:sp>
          <p:nvSpPr>
            <p:cNvPr id="104" name="Freeform 5">
              <a:extLst>
                <a:ext uri="{FF2B5EF4-FFF2-40B4-BE49-F238E27FC236}">
                  <a16:creationId xmlns:a16="http://schemas.microsoft.com/office/drawing/2014/main" id="{33E32106-E8B1-4F76-9EE6-58537738A3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29674" y="1298404"/>
              <a:ext cx="9702800" cy="5573512"/>
            </a:xfrm>
            <a:custGeom>
              <a:avLst/>
              <a:gdLst/>
              <a:ahLst/>
              <a:cxnLst/>
              <a:rect l="0" t="0" r="r" b="b"/>
              <a:pathLst>
                <a:path w="2038" h="1169">
                  <a:moveTo>
                    <a:pt x="1752" y="1169"/>
                  </a:moveTo>
                  <a:cubicBezTo>
                    <a:pt x="2038" y="928"/>
                    <a:pt x="1673" y="513"/>
                    <a:pt x="1487" y="334"/>
                  </a:cubicBezTo>
                  <a:cubicBezTo>
                    <a:pt x="1316" y="170"/>
                    <a:pt x="1099" y="43"/>
                    <a:pt x="860" y="22"/>
                  </a:cubicBezTo>
                  <a:cubicBezTo>
                    <a:pt x="621" y="0"/>
                    <a:pt x="341" y="128"/>
                    <a:pt x="199" y="318"/>
                  </a:cubicBezTo>
                  <a:cubicBezTo>
                    <a:pt x="0" y="586"/>
                    <a:pt x="184" y="965"/>
                    <a:pt x="399" y="1165"/>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5" name="Freeform 6">
              <a:extLst>
                <a:ext uri="{FF2B5EF4-FFF2-40B4-BE49-F238E27FC236}">
                  <a16:creationId xmlns:a16="http://schemas.microsoft.com/office/drawing/2014/main" id="{C32C2C46-A045-44FB-8A74-5EBD650C27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70451" y="2018236"/>
              <a:ext cx="7373938" cy="4848892"/>
            </a:xfrm>
            <a:custGeom>
              <a:avLst/>
              <a:gdLst/>
              <a:ahLst/>
              <a:cxnLst/>
              <a:rect l="0" t="0" r="r" b="b"/>
              <a:pathLst>
                <a:path w="1549" h="1017">
                  <a:moveTo>
                    <a:pt x="1025" y="1016"/>
                  </a:moveTo>
                  <a:cubicBezTo>
                    <a:pt x="1223" y="971"/>
                    <a:pt x="1549" y="857"/>
                    <a:pt x="1443" y="592"/>
                  </a:cubicBezTo>
                  <a:cubicBezTo>
                    <a:pt x="1344" y="344"/>
                    <a:pt x="1041" y="111"/>
                    <a:pt x="782" y="53"/>
                  </a:cubicBezTo>
                  <a:cubicBezTo>
                    <a:pt x="545" y="0"/>
                    <a:pt x="275" y="117"/>
                    <a:pt x="150" y="329"/>
                  </a:cubicBezTo>
                  <a:cubicBezTo>
                    <a:pt x="0" y="584"/>
                    <a:pt x="243" y="911"/>
                    <a:pt x="477" y="1017"/>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6" name="Freeform 7">
              <a:extLst>
                <a:ext uri="{FF2B5EF4-FFF2-40B4-BE49-F238E27FC236}">
                  <a16:creationId xmlns:a16="http://schemas.microsoft.com/office/drawing/2014/main" id="{6A76F79C-6683-4940-BCF7-4BCCCEE4068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51351" y="1788400"/>
              <a:ext cx="8035925" cy="5083516"/>
            </a:xfrm>
            <a:custGeom>
              <a:avLst/>
              <a:gdLst/>
              <a:ahLst/>
              <a:cxnLst/>
              <a:rect l="0" t="0" r="r" b="b"/>
              <a:pathLst>
                <a:path w="1688" h="1066">
                  <a:moveTo>
                    <a:pt x="1302" y="1066"/>
                  </a:moveTo>
                  <a:cubicBezTo>
                    <a:pt x="1416" y="1024"/>
                    <a:pt x="1551" y="962"/>
                    <a:pt x="1613" y="850"/>
                  </a:cubicBezTo>
                  <a:cubicBezTo>
                    <a:pt x="1688" y="715"/>
                    <a:pt x="1606" y="575"/>
                    <a:pt x="1517" y="471"/>
                  </a:cubicBezTo>
                  <a:cubicBezTo>
                    <a:pt x="1336" y="258"/>
                    <a:pt x="1084" y="62"/>
                    <a:pt x="798" y="28"/>
                  </a:cubicBezTo>
                  <a:cubicBezTo>
                    <a:pt x="559" y="0"/>
                    <a:pt x="317" y="138"/>
                    <a:pt x="181" y="333"/>
                  </a:cubicBezTo>
                  <a:cubicBezTo>
                    <a:pt x="0" y="592"/>
                    <a:pt x="191" y="907"/>
                    <a:pt x="420" y="1066"/>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07" name="Freeform 8">
              <a:extLst>
                <a:ext uri="{FF2B5EF4-FFF2-40B4-BE49-F238E27FC236}">
                  <a16:creationId xmlns:a16="http://schemas.microsoft.com/office/drawing/2014/main" id="{FF4675A3-6D07-4B1F-9BFC-AEBEA1AD067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49842"/>
              <a:ext cx="10334625" cy="6322075"/>
            </a:xfrm>
            <a:custGeom>
              <a:avLst/>
              <a:gdLst/>
              <a:ahLst/>
              <a:cxnLst/>
              <a:rect l="0" t="0" r="r" b="b"/>
              <a:pathLst>
                <a:path w="2171" h="1326">
                  <a:moveTo>
                    <a:pt x="1873" y="1326"/>
                  </a:moveTo>
                  <a:cubicBezTo>
                    <a:pt x="2171" y="1045"/>
                    <a:pt x="1825" y="678"/>
                    <a:pt x="1609" y="473"/>
                  </a:cubicBezTo>
                  <a:cubicBezTo>
                    <a:pt x="1406" y="281"/>
                    <a:pt x="1159" y="116"/>
                    <a:pt x="880" y="63"/>
                  </a:cubicBezTo>
                  <a:cubicBezTo>
                    <a:pt x="545" y="0"/>
                    <a:pt x="214" y="161"/>
                    <a:pt x="0" y="42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8" name="Freeform 9">
              <a:extLst>
                <a:ext uri="{FF2B5EF4-FFF2-40B4-BE49-F238E27FC236}">
                  <a16:creationId xmlns:a16="http://schemas.microsoft.com/office/drawing/2014/main" id="{765E127A-B6B7-4B1D-B7BD-6C8C969D29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6186246"/>
              <a:ext cx="504825" cy="681527"/>
            </a:xfrm>
            <a:custGeom>
              <a:avLst/>
              <a:gdLst/>
              <a:ahLst/>
              <a:cxnLst/>
              <a:rect l="0" t="0" r="r" b="b"/>
              <a:pathLst>
                <a:path w="106" h="143">
                  <a:moveTo>
                    <a:pt x="0" y="0"/>
                  </a:moveTo>
                  <a:cubicBezTo>
                    <a:pt x="35" y="54"/>
                    <a:pt x="70" y="101"/>
                    <a:pt x="106" y="143"/>
                  </a:cubicBezTo>
                </a:path>
              </a:pathLst>
            </a:custGeom>
            <a:noFill/>
            <a:ln w="4763"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09" name="Freeform 10">
              <a:extLst>
                <a:ext uri="{FF2B5EF4-FFF2-40B4-BE49-F238E27FC236}">
                  <a16:creationId xmlns:a16="http://schemas.microsoft.com/office/drawing/2014/main" id="{3BCA9D9E-C72C-4751-BFA9-10B85CACE3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1881"/>
              <a:ext cx="11091863" cy="6923796"/>
            </a:xfrm>
            <a:custGeom>
              <a:avLst/>
              <a:gdLst/>
              <a:ahLst/>
              <a:cxnLst/>
              <a:rect l="0" t="0" r="r" b="b"/>
              <a:pathLst>
                <a:path w="2330" h="1452">
                  <a:moveTo>
                    <a:pt x="2046" y="1452"/>
                  </a:moveTo>
                  <a:cubicBezTo>
                    <a:pt x="2330" y="1153"/>
                    <a:pt x="2049" y="821"/>
                    <a:pt x="1813" y="601"/>
                  </a:cubicBezTo>
                  <a:cubicBezTo>
                    <a:pt x="1569" y="375"/>
                    <a:pt x="1282" y="179"/>
                    <a:pt x="956" y="97"/>
                  </a:cubicBezTo>
                  <a:cubicBezTo>
                    <a:pt x="572" y="0"/>
                    <a:pt x="292" y="101"/>
                    <a:pt x="0" y="366"/>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0" name="Freeform 11">
              <a:extLst>
                <a:ext uri="{FF2B5EF4-FFF2-40B4-BE49-F238E27FC236}">
                  <a16:creationId xmlns:a16="http://schemas.microsoft.com/office/drawing/2014/main" id="{080C708C-69BF-441B-AB75-C98160ED06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426601" y="5579"/>
              <a:ext cx="5788025" cy="6847184"/>
            </a:xfrm>
            <a:custGeom>
              <a:avLst/>
              <a:gdLst/>
              <a:ahLst/>
              <a:cxnLst/>
              <a:rect l="0" t="0" r="r" b="b"/>
              <a:pathLst>
                <a:path w="1216" h="1436">
                  <a:moveTo>
                    <a:pt x="1094" y="1436"/>
                  </a:moveTo>
                  <a:cubicBezTo>
                    <a:pt x="1216" y="1114"/>
                    <a:pt x="904" y="770"/>
                    <a:pt x="709" y="551"/>
                  </a:cubicBezTo>
                  <a:cubicBezTo>
                    <a:pt x="509" y="327"/>
                    <a:pt x="274" y="127"/>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1" name="Freeform 12">
              <a:extLst>
                <a:ext uri="{FF2B5EF4-FFF2-40B4-BE49-F238E27FC236}">
                  <a16:creationId xmlns:a16="http://schemas.microsoft.com/office/drawing/2014/main" id="{3E79964E-F8F1-4763-8892-7BC3DAE306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1057275" cy="614491"/>
            </a:xfrm>
            <a:custGeom>
              <a:avLst/>
              <a:gdLst/>
              <a:ahLst/>
              <a:cxnLst/>
              <a:rect l="0" t="0" r="r" b="b"/>
              <a:pathLst>
                <a:path w="222" h="129">
                  <a:moveTo>
                    <a:pt x="222" y="0"/>
                  </a:moveTo>
                  <a:cubicBezTo>
                    <a:pt x="152" y="35"/>
                    <a:pt x="76" y="78"/>
                    <a:pt x="0" y="12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2" name="Freeform 13">
              <a:extLst>
                <a:ext uri="{FF2B5EF4-FFF2-40B4-BE49-F238E27FC236}">
                  <a16:creationId xmlns:a16="http://schemas.microsoft.com/office/drawing/2014/main" id="{FE09592A-FCC9-4AE5-BA0B-730C6F3BBE9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821889" y="5579"/>
              <a:ext cx="5588000" cy="6866337"/>
            </a:xfrm>
            <a:custGeom>
              <a:avLst/>
              <a:gdLst/>
              <a:ahLst/>
              <a:cxnLst/>
              <a:rect l="0" t="0" r="r" b="b"/>
              <a:pathLst>
                <a:path w="1174" h="1440">
                  <a:moveTo>
                    <a:pt x="1067" y="1440"/>
                  </a:moveTo>
                  <a:cubicBezTo>
                    <a:pt x="1174" y="1124"/>
                    <a:pt x="887" y="797"/>
                    <a:pt x="698" y="577"/>
                  </a:cubicBezTo>
                  <a:cubicBezTo>
                    <a:pt x="500" y="348"/>
                    <a:pt x="270" y="14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13" name="Freeform 14">
              <a:extLst>
                <a:ext uri="{FF2B5EF4-FFF2-40B4-BE49-F238E27FC236}">
                  <a16:creationId xmlns:a16="http://schemas.microsoft.com/office/drawing/2014/main" id="{96448994-820C-4BC1-ABF3-4579C6F99A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3701" y="790"/>
              <a:ext cx="595313" cy="352734"/>
            </a:xfrm>
            <a:custGeom>
              <a:avLst/>
              <a:gdLst/>
              <a:ahLst/>
              <a:cxnLst/>
              <a:rect l="0" t="0" r="r" b="b"/>
              <a:pathLst>
                <a:path w="125" h="74">
                  <a:moveTo>
                    <a:pt x="125" y="0"/>
                  </a:moveTo>
                  <a:cubicBezTo>
                    <a:pt x="85" y="22"/>
                    <a:pt x="43" y="47"/>
                    <a:pt x="0" y="74"/>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14" name="Freeform 15">
              <a:extLst>
                <a:ext uri="{FF2B5EF4-FFF2-40B4-BE49-F238E27FC236}">
                  <a16:creationId xmlns:a16="http://schemas.microsoft.com/office/drawing/2014/main" id="{9BB0D192-565A-42B9-B292-CC032D71A6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012389" y="5579"/>
              <a:ext cx="5497513" cy="6866337"/>
            </a:xfrm>
            <a:custGeom>
              <a:avLst/>
              <a:gdLst/>
              <a:ahLst/>
              <a:cxnLst/>
              <a:rect l="0" t="0" r="r" b="b"/>
              <a:pathLst>
                <a:path w="1155" h="1440">
                  <a:moveTo>
                    <a:pt x="1056" y="1440"/>
                  </a:moveTo>
                  <a:cubicBezTo>
                    <a:pt x="1155" y="1123"/>
                    <a:pt x="875" y="801"/>
                    <a:pt x="686" y="580"/>
                  </a:cubicBezTo>
                  <a:cubicBezTo>
                    <a:pt x="491" y="352"/>
                    <a:pt x="264" y="145"/>
                    <a:pt x="0" y="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15" name="Freeform 16">
              <a:extLst>
                <a:ext uri="{FF2B5EF4-FFF2-40B4-BE49-F238E27FC236}">
                  <a16:creationId xmlns:a16="http://schemas.microsoft.com/office/drawing/2014/main" id="{6D1CA09C-5F40-4E92-A7E9-D1FCEE5128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1" y="5579"/>
              <a:ext cx="357188" cy="213875"/>
            </a:xfrm>
            <a:custGeom>
              <a:avLst/>
              <a:gdLst/>
              <a:ahLst/>
              <a:cxnLst/>
              <a:rect l="0" t="0" r="r" b="b"/>
              <a:pathLst>
                <a:path w="75" h="45">
                  <a:moveTo>
                    <a:pt x="75" y="0"/>
                  </a:moveTo>
                  <a:cubicBezTo>
                    <a:pt x="50" y="14"/>
                    <a:pt x="25" y="29"/>
                    <a:pt x="0" y="45"/>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116" name="Freeform 17">
              <a:extLst>
                <a:ext uri="{FF2B5EF4-FFF2-40B4-BE49-F238E27FC236}">
                  <a16:creationId xmlns:a16="http://schemas.microsoft.com/office/drawing/2014/main" id="{379F5AA5-2E14-4880-A5A6-07AEF2AD89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210826" y="790"/>
              <a:ext cx="5522913" cy="6871126"/>
            </a:xfrm>
            <a:custGeom>
              <a:avLst/>
              <a:gdLst/>
              <a:ahLst/>
              <a:cxnLst/>
              <a:rect l="0" t="0" r="r" b="b"/>
              <a:pathLst>
                <a:path w="1160" h="1441">
                  <a:moveTo>
                    <a:pt x="1053" y="1441"/>
                  </a:moveTo>
                  <a:cubicBezTo>
                    <a:pt x="1160" y="1129"/>
                    <a:pt x="892" y="817"/>
                    <a:pt x="705" y="599"/>
                  </a:cubicBezTo>
                  <a:cubicBezTo>
                    <a:pt x="503" y="365"/>
                    <a:pt x="270" y="152"/>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7" name="Freeform 18">
              <a:extLst>
                <a:ext uri="{FF2B5EF4-FFF2-40B4-BE49-F238E27FC236}">
                  <a16:creationId xmlns:a16="http://schemas.microsoft.com/office/drawing/2014/main" id="{EF14BD32-D239-4DA3-98B3-7752073657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463239" y="5579"/>
              <a:ext cx="5413375" cy="6866337"/>
            </a:xfrm>
            <a:custGeom>
              <a:avLst/>
              <a:gdLst/>
              <a:ahLst/>
              <a:cxnLst/>
              <a:rect l="0" t="0" r="r" b="b"/>
              <a:pathLst>
                <a:path w="1137" h="1440">
                  <a:moveTo>
                    <a:pt x="1040" y="1440"/>
                  </a:moveTo>
                  <a:cubicBezTo>
                    <a:pt x="1137" y="1131"/>
                    <a:pt x="883" y="828"/>
                    <a:pt x="698" y="611"/>
                  </a:cubicBezTo>
                  <a:cubicBezTo>
                    <a:pt x="498" y="375"/>
                    <a:pt x="268" y="159"/>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8" name="Freeform 19">
              <a:extLst>
                <a:ext uri="{FF2B5EF4-FFF2-40B4-BE49-F238E27FC236}">
                  <a16:creationId xmlns:a16="http://schemas.microsoft.com/office/drawing/2014/main" id="{CF07B250-E5E4-4624-9BD7-8D513A67B7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6877576" y="5579"/>
              <a:ext cx="5037138" cy="6861550"/>
            </a:xfrm>
            <a:custGeom>
              <a:avLst/>
              <a:gdLst/>
              <a:ahLst/>
              <a:cxnLst/>
              <a:rect l="0" t="0" r="r" b="b"/>
              <a:pathLst>
                <a:path w="1058" h="1439">
                  <a:moveTo>
                    <a:pt x="1011" y="1439"/>
                  </a:moveTo>
                  <a:cubicBezTo>
                    <a:pt x="1058" y="1131"/>
                    <a:pt x="825" y="841"/>
                    <a:pt x="648" y="617"/>
                  </a:cubicBezTo>
                  <a:cubicBezTo>
                    <a:pt x="462" y="383"/>
                    <a:pt x="248" y="16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19" name="Freeform 20">
              <a:extLst>
                <a:ext uri="{FF2B5EF4-FFF2-40B4-BE49-F238E27FC236}">
                  <a16:creationId xmlns:a16="http://schemas.microsoft.com/office/drawing/2014/main" id="{BCC5D120-7C8C-4290-865C-4EE6E4F245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768289" y="5579"/>
              <a:ext cx="3417888" cy="2742066"/>
            </a:xfrm>
            <a:custGeom>
              <a:avLst/>
              <a:gdLst/>
              <a:ahLst/>
              <a:cxnLst/>
              <a:rect l="0" t="0" r="r" b="b"/>
              <a:pathLst>
                <a:path w="718" h="575">
                  <a:moveTo>
                    <a:pt x="718" y="575"/>
                  </a:moveTo>
                  <a:cubicBezTo>
                    <a:pt x="500" y="360"/>
                    <a:pt x="260" y="163"/>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0" name="Freeform 21">
              <a:extLst>
                <a:ext uri="{FF2B5EF4-FFF2-40B4-BE49-F238E27FC236}">
                  <a16:creationId xmlns:a16="http://schemas.microsoft.com/office/drawing/2014/main" id="{C24688C6-CAE5-4EF2-B2BA-A138DA0A24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9235014" y="10367"/>
              <a:ext cx="2951163" cy="2555325"/>
            </a:xfrm>
            <a:custGeom>
              <a:avLst/>
              <a:gdLst/>
              <a:ahLst/>
              <a:cxnLst/>
              <a:rect l="0" t="0" r="r" b="b"/>
              <a:pathLst>
                <a:path w="620" h="536">
                  <a:moveTo>
                    <a:pt x="620" y="536"/>
                  </a:moveTo>
                  <a:cubicBezTo>
                    <a:pt x="404" y="314"/>
                    <a:pt x="196" y="13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1" name="Freeform 22">
              <a:extLst>
                <a:ext uri="{FF2B5EF4-FFF2-40B4-BE49-F238E27FC236}">
                  <a16:creationId xmlns:a16="http://schemas.microsoft.com/office/drawing/2014/main" id="{6BD31099-7C13-4901-A04F-632B1CD846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20826" y="5579"/>
              <a:ext cx="2165350" cy="1358265"/>
            </a:xfrm>
            <a:custGeom>
              <a:avLst/>
              <a:gdLst/>
              <a:ahLst/>
              <a:cxnLst/>
              <a:rect l="0" t="0" r="r" b="b"/>
              <a:pathLst>
                <a:path w="455" h="285">
                  <a:moveTo>
                    <a:pt x="0" y="0"/>
                  </a:moveTo>
                  <a:cubicBezTo>
                    <a:pt x="153" y="85"/>
                    <a:pt x="308" y="180"/>
                    <a:pt x="455" y="285"/>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22" name="Freeform 23">
              <a:extLst>
                <a:ext uri="{FF2B5EF4-FFF2-40B4-BE49-F238E27FC236}">
                  <a16:creationId xmlns:a16="http://schemas.microsoft.com/office/drawing/2014/main" id="{679F5FF7-82B2-4033-8FBE-63170C9378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90826" y="5579"/>
              <a:ext cx="895350" cy="534687"/>
            </a:xfrm>
            <a:custGeom>
              <a:avLst/>
              <a:gdLst/>
              <a:ahLst/>
              <a:cxnLst/>
              <a:rect l="0" t="0" r="r" b="b"/>
              <a:pathLst>
                <a:path w="188" h="112">
                  <a:moveTo>
                    <a:pt x="0" y="0"/>
                  </a:moveTo>
                  <a:cubicBezTo>
                    <a:pt x="63" y="36"/>
                    <a:pt x="126" y="73"/>
                    <a:pt x="188" y="112"/>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p:nvSpPr>
          <p:cNvPr id="2" name="Title 1">
            <a:extLst>
              <a:ext uri="{FF2B5EF4-FFF2-40B4-BE49-F238E27FC236}">
                <a16:creationId xmlns:a16="http://schemas.microsoft.com/office/drawing/2014/main" id="{DA728A09-0EE4-BB40-A1EC-D86C4E6A4917}"/>
              </a:ext>
            </a:extLst>
          </p:cNvPr>
          <p:cNvSpPr>
            <a:spLocks noGrp="1"/>
          </p:cNvSpPr>
          <p:nvPr>
            <p:ph type="ctrTitle"/>
          </p:nvPr>
        </p:nvSpPr>
        <p:spPr>
          <a:xfrm>
            <a:off x="1378425" y="5199797"/>
            <a:ext cx="9435152" cy="789673"/>
          </a:xfrm>
        </p:spPr>
        <p:txBody>
          <a:bodyPr anchor="ctr">
            <a:normAutofit/>
          </a:bodyPr>
          <a:lstStyle/>
          <a:p>
            <a:r>
              <a:rPr lang="en-GB" sz="4000">
                <a:solidFill>
                  <a:schemeClr val="bg1"/>
                </a:solidFill>
              </a:rPr>
              <a:t>Terrorist groups and Organisations</a:t>
            </a:r>
          </a:p>
        </p:txBody>
      </p:sp>
      <p:pic>
        <p:nvPicPr>
          <p:cNvPr id="1030" name="Picture 6" descr="Surge in far-right extremism membership in Cornwall and the reality behind  terrorist attacks in UK - Muslim Engagement and Development">
            <a:extLst>
              <a:ext uri="{FF2B5EF4-FFF2-40B4-BE49-F238E27FC236}">
                <a16:creationId xmlns:a16="http://schemas.microsoft.com/office/drawing/2014/main" id="{E5D9EEDF-05AE-C646-92D1-0C2517B755D5}"/>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2989" r="17788" b="-1"/>
          <a:stretch/>
        </p:blipFill>
        <p:spPr bwMode="auto">
          <a:xfrm>
            <a:off x="20" y="10"/>
            <a:ext cx="3958454" cy="5046475"/>
          </a:xfrm>
          <a:custGeom>
            <a:avLst/>
            <a:gdLst/>
            <a:ahLst/>
            <a:cxnLst/>
            <a:rect l="l" t="t" r="r" b="b"/>
            <a:pathLst>
              <a:path w="3958474" h="5046485">
                <a:moveTo>
                  <a:pt x="0" y="0"/>
                </a:moveTo>
                <a:lnTo>
                  <a:pt x="3958474" y="0"/>
                </a:lnTo>
                <a:lnTo>
                  <a:pt x="3958474" y="5046485"/>
                </a:lnTo>
                <a:lnTo>
                  <a:pt x="3743408" y="5043072"/>
                </a:lnTo>
                <a:cubicBezTo>
                  <a:pt x="2663916" y="5019238"/>
                  <a:pt x="1529012" y="4966440"/>
                  <a:pt x="400746" y="4870509"/>
                </a:cubicBezTo>
                <a:lnTo>
                  <a:pt x="0" y="4833533"/>
                </a:lnTo>
                <a:lnTo>
                  <a:pt x="0" y="3734194"/>
                </a:lnTo>
                <a:lnTo>
                  <a:pt x="0" y="3542069"/>
                </a:lnTo>
                <a:lnTo>
                  <a:pt x="0" y="259692"/>
                </a:lnTo>
                <a:close/>
              </a:path>
            </a:pathLst>
          </a:custGeom>
          <a:noFill/>
          <a:extLst>
            <a:ext uri="{909E8E84-426E-40DD-AFC4-6F175D3DCCD1}">
              <a14:hiddenFill xmlns:a14="http://schemas.microsoft.com/office/drawing/2010/main">
                <a:solidFill>
                  <a:srgbClr val="FFFFFF"/>
                </a:solidFill>
              </a14:hiddenFill>
            </a:ext>
          </a:extLst>
        </p:spPr>
      </p:pic>
      <p:pic>
        <p:nvPicPr>
          <p:cNvPr id="1028" name="Picture 4" descr="Right-wing extremism may be on rise, report says - CNN.com">
            <a:extLst>
              <a:ext uri="{FF2B5EF4-FFF2-40B4-BE49-F238E27FC236}">
                <a16:creationId xmlns:a16="http://schemas.microsoft.com/office/drawing/2014/main" id="{0AEC5E15-4DBD-5642-9687-713C1CF3F1D0}"/>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18952" r="22305" b="-1"/>
          <a:stretch/>
        </p:blipFill>
        <p:spPr bwMode="auto">
          <a:xfrm>
            <a:off x="4116390" y="10"/>
            <a:ext cx="3962329" cy="5058947"/>
          </a:xfrm>
          <a:custGeom>
            <a:avLst/>
            <a:gdLst/>
            <a:ahLst/>
            <a:cxnLst/>
            <a:rect l="l" t="t" r="r" b="b"/>
            <a:pathLst>
              <a:path w="3962329" h="5058957">
                <a:moveTo>
                  <a:pt x="0" y="0"/>
                </a:moveTo>
                <a:lnTo>
                  <a:pt x="3962329" y="0"/>
                </a:lnTo>
                <a:lnTo>
                  <a:pt x="3962329" y="4999418"/>
                </a:lnTo>
                <a:lnTo>
                  <a:pt x="3825931" y="5005378"/>
                </a:lnTo>
                <a:cubicBezTo>
                  <a:pt x="3408112" y="5021775"/>
                  <a:pt x="3011048" y="5033701"/>
                  <a:pt x="2640159" y="5041852"/>
                </a:cubicBezTo>
                <a:cubicBezTo>
                  <a:pt x="1960196" y="5056796"/>
                  <a:pt x="1214161" y="5063417"/>
                  <a:pt x="428230" y="5055739"/>
                </a:cubicBezTo>
                <a:lnTo>
                  <a:pt x="0" y="5048944"/>
                </a:lnTo>
                <a:close/>
              </a:path>
            </a:pathLst>
          </a:custGeom>
          <a:noFill/>
          <a:extLst>
            <a:ext uri="{909E8E84-426E-40DD-AFC4-6F175D3DCCD1}">
              <a14:hiddenFill xmlns:a14="http://schemas.microsoft.com/office/drawing/2010/main">
                <a:solidFill>
                  <a:srgbClr val="FFFFFF"/>
                </a:solidFill>
              </a14:hiddenFill>
            </a:ext>
          </a:extLst>
        </p:spPr>
      </p:pic>
      <p:pic>
        <p:nvPicPr>
          <p:cNvPr id="1026" name="Picture 2" descr="What is National Action and why is the neo-Nazi group banned?">
            <a:extLst>
              <a:ext uri="{FF2B5EF4-FFF2-40B4-BE49-F238E27FC236}">
                <a16:creationId xmlns:a16="http://schemas.microsoft.com/office/drawing/2014/main" id="{3059AFA4-9678-9544-B96D-3EB33A64069F}"/>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26462" r="24022" b="2"/>
          <a:stretch/>
        </p:blipFill>
        <p:spPr bwMode="auto">
          <a:xfrm>
            <a:off x="8236634" y="10"/>
            <a:ext cx="3955366" cy="4992379"/>
          </a:xfrm>
          <a:custGeom>
            <a:avLst/>
            <a:gdLst/>
            <a:ahLst/>
            <a:cxnLst/>
            <a:rect l="l" t="t" r="r" b="b"/>
            <a:pathLst>
              <a:path w="3955366" h="4992389">
                <a:moveTo>
                  <a:pt x="0" y="0"/>
                </a:moveTo>
                <a:lnTo>
                  <a:pt x="3955366" y="0"/>
                </a:lnTo>
                <a:lnTo>
                  <a:pt x="3955366" y="259692"/>
                </a:lnTo>
                <a:lnTo>
                  <a:pt x="3955366" y="3542069"/>
                </a:lnTo>
                <a:lnTo>
                  <a:pt x="3955366" y="3734194"/>
                </a:lnTo>
                <a:lnTo>
                  <a:pt x="3955366" y="4710012"/>
                </a:lnTo>
                <a:lnTo>
                  <a:pt x="3877169" y="4718295"/>
                </a:lnTo>
                <a:cubicBezTo>
                  <a:pt x="2643235" y="4842013"/>
                  <a:pt x="1437401" y="4924737"/>
                  <a:pt x="344352" y="4977342"/>
                </a:cubicBezTo>
                <a:lnTo>
                  <a:pt x="0" y="4992389"/>
                </a:lnTo>
                <a:close/>
              </a:path>
            </a:pathLst>
          </a:custGeom>
          <a:noFill/>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38544E17-E2FF-4642-9404-0B94DFEB5187}"/>
              </a:ext>
            </a:extLst>
          </p:cNvPr>
          <p:cNvSpPr>
            <a:spLocks noGrp="1"/>
          </p:cNvSpPr>
          <p:nvPr>
            <p:ph type="subTitle" idx="1"/>
          </p:nvPr>
        </p:nvSpPr>
        <p:spPr>
          <a:xfrm>
            <a:off x="1759237" y="6003836"/>
            <a:ext cx="8673427" cy="405405"/>
          </a:xfrm>
        </p:spPr>
        <p:txBody>
          <a:bodyPr>
            <a:normAutofit/>
          </a:bodyPr>
          <a:lstStyle/>
          <a:p>
            <a:r>
              <a:rPr lang="en-GB" sz="1600">
                <a:solidFill>
                  <a:schemeClr val="bg1"/>
                </a:solidFill>
              </a:rPr>
              <a:t>RIGHT WING TERRORISM</a:t>
            </a:r>
          </a:p>
        </p:txBody>
      </p:sp>
      <p:pic>
        <p:nvPicPr>
          <p:cNvPr id="5" name="Audio 4">
            <a:hlinkClick r:id="" action="ppaction://media"/>
            <a:extLst>
              <a:ext uri="{FF2B5EF4-FFF2-40B4-BE49-F238E27FC236}">
                <a16:creationId xmlns:a16="http://schemas.microsoft.com/office/drawing/2014/main" id="{402C521B-DCF2-464C-A5E3-24368D5D0B9B}"/>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4667776" y="312915"/>
            <a:ext cx="812800" cy="8128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554605584"/>
      </p:ext>
    </p:extLst>
  </p:cSld>
  <p:clrMapOvr>
    <a:masterClrMapping/>
  </p:clrMapOvr>
  <mc:AlternateContent xmlns:mc="http://schemas.openxmlformats.org/markup-compatibility/2006">
    <mc:Choice xmlns:p14="http://schemas.microsoft.com/office/powerpoint/2010/main" Requires="p14">
      <p:transition spd="med" p14:dur="700" advTm="8322">
        <p:fade/>
      </p:transition>
    </mc:Choice>
    <mc:Fallback>
      <p:transition spd="med" advTm="832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2413CC-69E6-4BDA-A88D-E4EF8F9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4F1F7357-8633-4CE7-BF80-475EE8A2F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2" name="Freeform 5">
              <a:extLst>
                <a:ext uri="{FF2B5EF4-FFF2-40B4-BE49-F238E27FC236}">
                  <a16:creationId xmlns:a16="http://schemas.microsoft.com/office/drawing/2014/main" id="{E402FE4E-C12D-497C-AF81-F08E4E02B4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59247B10-170D-4E62-849A-38FCB43C6A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89A587A7-1BEF-45AA-9EFC-6558A8749C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AC25B5A1-6EF7-44EC-A2F0-1EDC96A79B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id="{80B8582C-7E17-4115-9FF1-979C8405CB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10">
              <a:extLst>
                <a:ext uri="{FF2B5EF4-FFF2-40B4-BE49-F238E27FC236}">
                  <a16:creationId xmlns:a16="http://schemas.microsoft.com/office/drawing/2014/main" id="{F6C4AB66-7A18-4E51-935B-237F4CA827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1">
              <a:extLst>
                <a:ext uri="{FF2B5EF4-FFF2-40B4-BE49-F238E27FC236}">
                  <a16:creationId xmlns:a16="http://schemas.microsoft.com/office/drawing/2014/main" id="{CDF12911-A240-4580-8788-0C49DB1FED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2">
              <a:extLst>
                <a:ext uri="{FF2B5EF4-FFF2-40B4-BE49-F238E27FC236}">
                  <a16:creationId xmlns:a16="http://schemas.microsoft.com/office/drawing/2014/main" id="{EAE0F5DE-442D-4F6C-B02C-2568ED1958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3">
              <a:extLst>
                <a:ext uri="{FF2B5EF4-FFF2-40B4-BE49-F238E27FC236}">
                  <a16:creationId xmlns:a16="http://schemas.microsoft.com/office/drawing/2014/main" id="{4F24A002-AFDE-4034-85BE-CBF005AE92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4">
              <a:extLst>
                <a:ext uri="{FF2B5EF4-FFF2-40B4-BE49-F238E27FC236}">
                  <a16:creationId xmlns:a16="http://schemas.microsoft.com/office/drawing/2014/main" id="{36F0721E-B4B0-4A6C-A92C-F8DE92D3AC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5">
              <a:extLst>
                <a:ext uri="{FF2B5EF4-FFF2-40B4-BE49-F238E27FC236}">
                  <a16:creationId xmlns:a16="http://schemas.microsoft.com/office/drawing/2014/main" id="{54D2DC98-69F8-4F2F-9D45-BDFFA5E2BB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6">
              <a:extLst>
                <a:ext uri="{FF2B5EF4-FFF2-40B4-BE49-F238E27FC236}">
                  <a16:creationId xmlns:a16="http://schemas.microsoft.com/office/drawing/2014/main" id="{0A636E33-DC38-40B9-B941-037E5D8603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7">
              <a:extLst>
                <a:ext uri="{FF2B5EF4-FFF2-40B4-BE49-F238E27FC236}">
                  <a16:creationId xmlns:a16="http://schemas.microsoft.com/office/drawing/2014/main" id="{03D30690-68C2-4AEC-9789-1495D97E19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8">
              <a:extLst>
                <a:ext uri="{FF2B5EF4-FFF2-40B4-BE49-F238E27FC236}">
                  <a16:creationId xmlns:a16="http://schemas.microsoft.com/office/drawing/2014/main" id="{1020B1B9-821B-49FB-BDC9-57DA08CBC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9">
              <a:extLst>
                <a:ext uri="{FF2B5EF4-FFF2-40B4-BE49-F238E27FC236}">
                  <a16:creationId xmlns:a16="http://schemas.microsoft.com/office/drawing/2014/main" id="{720EDCE4-8B18-413F-989E-E79628E5AF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20">
              <a:extLst>
                <a:ext uri="{FF2B5EF4-FFF2-40B4-BE49-F238E27FC236}">
                  <a16:creationId xmlns:a16="http://schemas.microsoft.com/office/drawing/2014/main" id="{8563351E-0DDD-4FC8-8D0C-1E446E3C1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1">
              <a:extLst>
                <a:ext uri="{FF2B5EF4-FFF2-40B4-BE49-F238E27FC236}">
                  <a16:creationId xmlns:a16="http://schemas.microsoft.com/office/drawing/2014/main" id="{15E8B705-64E7-4513-B3CB-BF46C35732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5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2">
              <a:extLst>
                <a:ext uri="{FF2B5EF4-FFF2-40B4-BE49-F238E27FC236}">
                  <a16:creationId xmlns:a16="http://schemas.microsoft.com/office/drawing/2014/main" id="{30DAEE1C-EBB5-47F5-9E76-564FCFDBF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3">
              <a:extLst>
                <a:ext uri="{FF2B5EF4-FFF2-40B4-BE49-F238E27FC236}">
                  <a16:creationId xmlns:a16="http://schemas.microsoft.com/office/drawing/2014/main" id="{EDB255E9-A3E2-4098-99A1-FE38FAD15D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4">
              <a:extLst>
                <a:ext uri="{FF2B5EF4-FFF2-40B4-BE49-F238E27FC236}">
                  <a16:creationId xmlns:a16="http://schemas.microsoft.com/office/drawing/2014/main" id="{D2507F2A-27AF-4833-8273-5FC9A98863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5">
              <a:extLst>
                <a:ext uri="{FF2B5EF4-FFF2-40B4-BE49-F238E27FC236}">
                  <a16:creationId xmlns:a16="http://schemas.microsoft.com/office/drawing/2014/main" id="{8DFB8904-0CB8-45AD-ABD2-F7A582365E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2847A33E-2F15-CB48-993D-3C1FAAE2A105}"/>
              </a:ext>
            </a:extLst>
          </p:cNvPr>
          <p:cNvSpPr>
            <a:spLocks noGrp="1"/>
          </p:cNvSpPr>
          <p:nvPr>
            <p:ph type="title"/>
          </p:nvPr>
        </p:nvSpPr>
        <p:spPr>
          <a:xfrm>
            <a:off x="1759287" y="798881"/>
            <a:ext cx="8673427" cy="1048945"/>
          </a:xfrm>
        </p:spPr>
        <p:txBody>
          <a:bodyPr>
            <a:normAutofit/>
          </a:bodyPr>
          <a:lstStyle/>
          <a:p>
            <a:r>
              <a:rPr lang="en-GB">
                <a:solidFill>
                  <a:schemeClr val="tx1"/>
                </a:solidFill>
              </a:rPr>
              <a:t>Aims</a:t>
            </a:r>
          </a:p>
        </p:txBody>
      </p:sp>
      <p:graphicFrame>
        <p:nvGraphicFramePr>
          <p:cNvPr id="7" name="Content Placeholder 2">
            <a:extLst>
              <a:ext uri="{FF2B5EF4-FFF2-40B4-BE49-F238E27FC236}">
                <a16:creationId xmlns:a16="http://schemas.microsoft.com/office/drawing/2014/main" id="{1CFB6228-CDBD-4D13-8601-F1CBE90F0E93}"/>
              </a:ext>
            </a:extLst>
          </p:cNvPr>
          <p:cNvGraphicFramePr>
            <a:graphicFrameLocks noGrp="1"/>
          </p:cNvGraphicFramePr>
          <p:nvPr>
            <p:ph idx="1"/>
            <p:extLst>
              <p:ext uri="{D42A27DB-BD31-4B8C-83A1-F6EECF244321}">
                <p14:modId xmlns:p14="http://schemas.microsoft.com/office/powerpoint/2010/main" val="1784366890"/>
              </p:ext>
            </p:extLst>
          </p:nvPr>
        </p:nvGraphicFramePr>
        <p:xfrm>
          <a:off x="807722" y="1990976"/>
          <a:ext cx="10576558" cy="417546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Audio 2">
            <a:hlinkClick r:id="" action="ppaction://media"/>
            <a:extLst>
              <a:ext uri="{FF2B5EF4-FFF2-40B4-BE49-F238E27FC236}">
                <a16:creationId xmlns:a16="http://schemas.microsoft.com/office/drawing/2014/main" id="{DF79FA83-AE0F-0148-ADF7-A4A6B5EBBC1A}"/>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691357" y="536928"/>
            <a:ext cx="812800" cy="8128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353686861"/>
      </p:ext>
    </p:extLst>
  </p:cSld>
  <p:clrMapOvr>
    <a:masterClrMapping/>
  </p:clrMapOvr>
  <mc:AlternateContent xmlns:mc="http://schemas.openxmlformats.org/markup-compatibility/2006">
    <mc:Choice xmlns:p14="http://schemas.microsoft.com/office/powerpoint/2010/main" Requires="p14">
      <p:transition spd="med" p14:dur="700" advTm="13388">
        <p:fade/>
      </p:transition>
    </mc:Choice>
    <mc:Fallback>
      <p:transition spd="med" advTm="1338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2413CC-69E6-4BDA-A88D-E4EF8F9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4F1F7357-8633-4CE7-BF80-475EE8A2F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2" name="Freeform 5">
              <a:extLst>
                <a:ext uri="{FF2B5EF4-FFF2-40B4-BE49-F238E27FC236}">
                  <a16:creationId xmlns:a16="http://schemas.microsoft.com/office/drawing/2014/main" id="{E402FE4E-C12D-497C-AF81-F08E4E02B4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59247B10-170D-4E62-849A-38FCB43C6A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89A587A7-1BEF-45AA-9EFC-6558A8749C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AC25B5A1-6EF7-44EC-A2F0-1EDC96A79B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id="{80B8582C-7E17-4115-9FF1-979C8405CB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10">
              <a:extLst>
                <a:ext uri="{FF2B5EF4-FFF2-40B4-BE49-F238E27FC236}">
                  <a16:creationId xmlns:a16="http://schemas.microsoft.com/office/drawing/2014/main" id="{F6C4AB66-7A18-4E51-935B-237F4CA827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1">
              <a:extLst>
                <a:ext uri="{FF2B5EF4-FFF2-40B4-BE49-F238E27FC236}">
                  <a16:creationId xmlns:a16="http://schemas.microsoft.com/office/drawing/2014/main" id="{CDF12911-A240-4580-8788-0C49DB1FED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2">
              <a:extLst>
                <a:ext uri="{FF2B5EF4-FFF2-40B4-BE49-F238E27FC236}">
                  <a16:creationId xmlns:a16="http://schemas.microsoft.com/office/drawing/2014/main" id="{EAE0F5DE-442D-4F6C-B02C-2568ED1958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3">
              <a:extLst>
                <a:ext uri="{FF2B5EF4-FFF2-40B4-BE49-F238E27FC236}">
                  <a16:creationId xmlns:a16="http://schemas.microsoft.com/office/drawing/2014/main" id="{4F24A002-AFDE-4034-85BE-CBF005AE92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4">
              <a:extLst>
                <a:ext uri="{FF2B5EF4-FFF2-40B4-BE49-F238E27FC236}">
                  <a16:creationId xmlns:a16="http://schemas.microsoft.com/office/drawing/2014/main" id="{36F0721E-B4B0-4A6C-A92C-F8DE92D3AC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5">
              <a:extLst>
                <a:ext uri="{FF2B5EF4-FFF2-40B4-BE49-F238E27FC236}">
                  <a16:creationId xmlns:a16="http://schemas.microsoft.com/office/drawing/2014/main" id="{54D2DC98-69F8-4F2F-9D45-BDFFA5E2BB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6">
              <a:extLst>
                <a:ext uri="{FF2B5EF4-FFF2-40B4-BE49-F238E27FC236}">
                  <a16:creationId xmlns:a16="http://schemas.microsoft.com/office/drawing/2014/main" id="{0A636E33-DC38-40B9-B941-037E5D8603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7">
              <a:extLst>
                <a:ext uri="{FF2B5EF4-FFF2-40B4-BE49-F238E27FC236}">
                  <a16:creationId xmlns:a16="http://schemas.microsoft.com/office/drawing/2014/main" id="{03D30690-68C2-4AEC-9789-1495D97E19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8">
              <a:extLst>
                <a:ext uri="{FF2B5EF4-FFF2-40B4-BE49-F238E27FC236}">
                  <a16:creationId xmlns:a16="http://schemas.microsoft.com/office/drawing/2014/main" id="{1020B1B9-821B-49FB-BDC9-57DA08CBC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9">
              <a:extLst>
                <a:ext uri="{FF2B5EF4-FFF2-40B4-BE49-F238E27FC236}">
                  <a16:creationId xmlns:a16="http://schemas.microsoft.com/office/drawing/2014/main" id="{720EDCE4-8B18-413F-989E-E79628E5AF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20">
              <a:extLst>
                <a:ext uri="{FF2B5EF4-FFF2-40B4-BE49-F238E27FC236}">
                  <a16:creationId xmlns:a16="http://schemas.microsoft.com/office/drawing/2014/main" id="{8563351E-0DDD-4FC8-8D0C-1E446E3C1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1">
              <a:extLst>
                <a:ext uri="{FF2B5EF4-FFF2-40B4-BE49-F238E27FC236}">
                  <a16:creationId xmlns:a16="http://schemas.microsoft.com/office/drawing/2014/main" id="{15E8B705-64E7-4513-B3CB-BF46C35732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5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2">
              <a:extLst>
                <a:ext uri="{FF2B5EF4-FFF2-40B4-BE49-F238E27FC236}">
                  <a16:creationId xmlns:a16="http://schemas.microsoft.com/office/drawing/2014/main" id="{30DAEE1C-EBB5-47F5-9E76-564FCFDBF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3">
              <a:extLst>
                <a:ext uri="{FF2B5EF4-FFF2-40B4-BE49-F238E27FC236}">
                  <a16:creationId xmlns:a16="http://schemas.microsoft.com/office/drawing/2014/main" id="{EDB255E9-A3E2-4098-99A1-FE38FAD15D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4">
              <a:extLst>
                <a:ext uri="{FF2B5EF4-FFF2-40B4-BE49-F238E27FC236}">
                  <a16:creationId xmlns:a16="http://schemas.microsoft.com/office/drawing/2014/main" id="{D2507F2A-27AF-4833-8273-5FC9A98863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5">
              <a:extLst>
                <a:ext uri="{FF2B5EF4-FFF2-40B4-BE49-F238E27FC236}">
                  <a16:creationId xmlns:a16="http://schemas.microsoft.com/office/drawing/2014/main" id="{8DFB8904-0CB8-45AD-ABD2-F7A582365E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64710A13-AE40-0B4D-ADF5-141BF94B3778}"/>
              </a:ext>
            </a:extLst>
          </p:cNvPr>
          <p:cNvSpPr>
            <a:spLocks noGrp="1"/>
          </p:cNvSpPr>
          <p:nvPr>
            <p:ph type="title"/>
          </p:nvPr>
        </p:nvSpPr>
        <p:spPr>
          <a:xfrm>
            <a:off x="1759287" y="798881"/>
            <a:ext cx="8673427" cy="1048945"/>
          </a:xfrm>
        </p:spPr>
        <p:txBody>
          <a:bodyPr>
            <a:normAutofit/>
          </a:bodyPr>
          <a:lstStyle/>
          <a:p>
            <a:r>
              <a:rPr lang="en-GB">
                <a:solidFill>
                  <a:schemeClr val="tx1"/>
                </a:solidFill>
              </a:rPr>
              <a:t>Objectives</a:t>
            </a:r>
          </a:p>
        </p:txBody>
      </p:sp>
      <p:graphicFrame>
        <p:nvGraphicFramePr>
          <p:cNvPr id="5" name="Content Placeholder 2">
            <a:extLst>
              <a:ext uri="{FF2B5EF4-FFF2-40B4-BE49-F238E27FC236}">
                <a16:creationId xmlns:a16="http://schemas.microsoft.com/office/drawing/2014/main" id="{CDB3B4DF-2E9B-4DD2-9251-6F5084200381}"/>
              </a:ext>
            </a:extLst>
          </p:cNvPr>
          <p:cNvGraphicFramePr>
            <a:graphicFrameLocks noGrp="1"/>
          </p:cNvGraphicFramePr>
          <p:nvPr>
            <p:ph idx="1"/>
            <p:extLst>
              <p:ext uri="{D42A27DB-BD31-4B8C-83A1-F6EECF244321}">
                <p14:modId xmlns:p14="http://schemas.microsoft.com/office/powerpoint/2010/main" val="902795559"/>
              </p:ext>
            </p:extLst>
          </p:nvPr>
        </p:nvGraphicFramePr>
        <p:xfrm>
          <a:off x="807722" y="1990976"/>
          <a:ext cx="10576558" cy="417546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4" name="Audio 3">
            <a:hlinkClick r:id="" action="ppaction://media"/>
            <a:extLst>
              <a:ext uri="{FF2B5EF4-FFF2-40B4-BE49-F238E27FC236}">
                <a16:creationId xmlns:a16="http://schemas.microsoft.com/office/drawing/2014/main" id="{11E20849-2247-BE4C-8FEC-4E849CE61E38}"/>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02444" y="442335"/>
            <a:ext cx="812800" cy="8128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682600730"/>
      </p:ext>
    </p:extLst>
  </p:cSld>
  <p:clrMapOvr>
    <a:masterClrMapping/>
  </p:clrMapOvr>
  <mc:AlternateContent xmlns:mc="http://schemas.openxmlformats.org/markup-compatibility/2006">
    <mc:Choice xmlns:p14="http://schemas.microsoft.com/office/powerpoint/2010/main" Requires="p14">
      <p:transition spd="med" p14:dur="700" advTm="33495">
        <p:fade/>
      </p:transition>
    </mc:Choice>
    <mc:Fallback>
      <p:transition spd="med" advTm="3349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2413CC-69E6-4BDA-A88D-E4EF8F9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4F1F7357-8633-4CE7-BF80-475EE8A2F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2" name="Freeform 5">
              <a:extLst>
                <a:ext uri="{FF2B5EF4-FFF2-40B4-BE49-F238E27FC236}">
                  <a16:creationId xmlns:a16="http://schemas.microsoft.com/office/drawing/2014/main" id="{E402FE4E-C12D-497C-AF81-F08E4E02B4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59247B10-170D-4E62-849A-38FCB43C6A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89A587A7-1BEF-45AA-9EFC-6558A8749C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AC25B5A1-6EF7-44EC-A2F0-1EDC96A79B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id="{80B8582C-7E17-4115-9FF1-979C8405CB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10">
              <a:extLst>
                <a:ext uri="{FF2B5EF4-FFF2-40B4-BE49-F238E27FC236}">
                  <a16:creationId xmlns:a16="http://schemas.microsoft.com/office/drawing/2014/main" id="{F6C4AB66-7A18-4E51-935B-237F4CA827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1">
              <a:extLst>
                <a:ext uri="{FF2B5EF4-FFF2-40B4-BE49-F238E27FC236}">
                  <a16:creationId xmlns:a16="http://schemas.microsoft.com/office/drawing/2014/main" id="{CDF12911-A240-4580-8788-0C49DB1FED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2">
              <a:extLst>
                <a:ext uri="{FF2B5EF4-FFF2-40B4-BE49-F238E27FC236}">
                  <a16:creationId xmlns:a16="http://schemas.microsoft.com/office/drawing/2014/main" id="{EAE0F5DE-442D-4F6C-B02C-2568ED1958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3">
              <a:extLst>
                <a:ext uri="{FF2B5EF4-FFF2-40B4-BE49-F238E27FC236}">
                  <a16:creationId xmlns:a16="http://schemas.microsoft.com/office/drawing/2014/main" id="{4F24A002-AFDE-4034-85BE-CBF005AE92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4">
              <a:extLst>
                <a:ext uri="{FF2B5EF4-FFF2-40B4-BE49-F238E27FC236}">
                  <a16:creationId xmlns:a16="http://schemas.microsoft.com/office/drawing/2014/main" id="{36F0721E-B4B0-4A6C-A92C-F8DE92D3AC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5">
              <a:extLst>
                <a:ext uri="{FF2B5EF4-FFF2-40B4-BE49-F238E27FC236}">
                  <a16:creationId xmlns:a16="http://schemas.microsoft.com/office/drawing/2014/main" id="{54D2DC98-69F8-4F2F-9D45-BDFFA5E2BB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6">
              <a:extLst>
                <a:ext uri="{FF2B5EF4-FFF2-40B4-BE49-F238E27FC236}">
                  <a16:creationId xmlns:a16="http://schemas.microsoft.com/office/drawing/2014/main" id="{0A636E33-DC38-40B9-B941-037E5D8603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7">
              <a:extLst>
                <a:ext uri="{FF2B5EF4-FFF2-40B4-BE49-F238E27FC236}">
                  <a16:creationId xmlns:a16="http://schemas.microsoft.com/office/drawing/2014/main" id="{03D30690-68C2-4AEC-9789-1495D97E19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8">
              <a:extLst>
                <a:ext uri="{FF2B5EF4-FFF2-40B4-BE49-F238E27FC236}">
                  <a16:creationId xmlns:a16="http://schemas.microsoft.com/office/drawing/2014/main" id="{1020B1B9-821B-49FB-BDC9-57DA08CBC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9">
              <a:extLst>
                <a:ext uri="{FF2B5EF4-FFF2-40B4-BE49-F238E27FC236}">
                  <a16:creationId xmlns:a16="http://schemas.microsoft.com/office/drawing/2014/main" id="{720EDCE4-8B18-413F-989E-E79628E5AF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20">
              <a:extLst>
                <a:ext uri="{FF2B5EF4-FFF2-40B4-BE49-F238E27FC236}">
                  <a16:creationId xmlns:a16="http://schemas.microsoft.com/office/drawing/2014/main" id="{8563351E-0DDD-4FC8-8D0C-1E446E3C1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1">
              <a:extLst>
                <a:ext uri="{FF2B5EF4-FFF2-40B4-BE49-F238E27FC236}">
                  <a16:creationId xmlns:a16="http://schemas.microsoft.com/office/drawing/2014/main" id="{15E8B705-64E7-4513-B3CB-BF46C35732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5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2">
              <a:extLst>
                <a:ext uri="{FF2B5EF4-FFF2-40B4-BE49-F238E27FC236}">
                  <a16:creationId xmlns:a16="http://schemas.microsoft.com/office/drawing/2014/main" id="{30DAEE1C-EBB5-47F5-9E76-564FCFDBF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3">
              <a:extLst>
                <a:ext uri="{FF2B5EF4-FFF2-40B4-BE49-F238E27FC236}">
                  <a16:creationId xmlns:a16="http://schemas.microsoft.com/office/drawing/2014/main" id="{EDB255E9-A3E2-4098-99A1-FE38FAD15D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4">
              <a:extLst>
                <a:ext uri="{FF2B5EF4-FFF2-40B4-BE49-F238E27FC236}">
                  <a16:creationId xmlns:a16="http://schemas.microsoft.com/office/drawing/2014/main" id="{D2507F2A-27AF-4833-8273-5FC9A98863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5">
              <a:extLst>
                <a:ext uri="{FF2B5EF4-FFF2-40B4-BE49-F238E27FC236}">
                  <a16:creationId xmlns:a16="http://schemas.microsoft.com/office/drawing/2014/main" id="{8DFB8904-0CB8-45AD-ABD2-F7A582365E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61772942-D508-AF43-B533-3305931E404F}"/>
              </a:ext>
            </a:extLst>
          </p:cNvPr>
          <p:cNvSpPr>
            <a:spLocks noGrp="1"/>
          </p:cNvSpPr>
          <p:nvPr>
            <p:ph type="title"/>
          </p:nvPr>
        </p:nvSpPr>
        <p:spPr>
          <a:xfrm>
            <a:off x="1759287" y="798881"/>
            <a:ext cx="8673427" cy="1048945"/>
          </a:xfrm>
        </p:spPr>
        <p:txBody>
          <a:bodyPr>
            <a:normAutofit/>
          </a:bodyPr>
          <a:lstStyle/>
          <a:p>
            <a:r>
              <a:rPr lang="en-GB">
                <a:solidFill>
                  <a:schemeClr val="tx1"/>
                </a:solidFill>
              </a:rPr>
              <a:t>What is Right Wing Terrorism?</a:t>
            </a:r>
          </a:p>
        </p:txBody>
      </p:sp>
      <p:graphicFrame>
        <p:nvGraphicFramePr>
          <p:cNvPr id="5" name="Content Placeholder 2">
            <a:extLst>
              <a:ext uri="{FF2B5EF4-FFF2-40B4-BE49-F238E27FC236}">
                <a16:creationId xmlns:a16="http://schemas.microsoft.com/office/drawing/2014/main" id="{2C9CCC9A-4F2D-4840-81CE-7D1F558FA902}"/>
              </a:ext>
            </a:extLst>
          </p:cNvPr>
          <p:cNvGraphicFramePr>
            <a:graphicFrameLocks noGrp="1"/>
          </p:cNvGraphicFramePr>
          <p:nvPr>
            <p:ph idx="1"/>
            <p:extLst>
              <p:ext uri="{D42A27DB-BD31-4B8C-83A1-F6EECF244321}">
                <p14:modId xmlns:p14="http://schemas.microsoft.com/office/powerpoint/2010/main" val="1452175482"/>
              </p:ext>
            </p:extLst>
          </p:nvPr>
        </p:nvGraphicFramePr>
        <p:xfrm>
          <a:off x="807722" y="1990976"/>
          <a:ext cx="10576558" cy="417546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Audio 2">
            <a:hlinkClick r:id="" action="ppaction://media"/>
            <a:extLst>
              <a:ext uri="{FF2B5EF4-FFF2-40B4-BE49-F238E27FC236}">
                <a16:creationId xmlns:a16="http://schemas.microsoft.com/office/drawing/2014/main" id="{A69F6EA7-60A5-8D4E-B280-EB7CC49B600A}"/>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441961" y="565150"/>
            <a:ext cx="812800" cy="8128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189000663"/>
      </p:ext>
    </p:extLst>
  </p:cSld>
  <p:clrMapOvr>
    <a:masterClrMapping/>
  </p:clrMapOvr>
  <mc:AlternateContent xmlns:mc="http://schemas.openxmlformats.org/markup-compatibility/2006">
    <mc:Choice xmlns:p14="http://schemas.microsoft.com/office/powerpoint/2010/main" Requires="p14">
      <p:transition spd="med" p14:dur="700" advTm="92868">
        <p:fade/>
      </p:transition>
    </mc:Choice>
    <mc:Fallback>
      <p:transition spd="med" advTm="9286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7" name="Rectangle 136">
            <a:extLst>
              <a:ext uri="{FF2B5EF4-FFF2-40B4-BE49-F238E27FC236}">
                <a16:creationId xmlns:a16="http://schemas.microsoft.com/office/drawing/2014/main" id="{F907EFF9-6499-4256-942A-8EF588EC0D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9" name="Group 138">
            <a:extLst>
              <a:ext uri="{FF2B5EF4-FFF2-40B4-BE49-F238E27FC236}">
                <a16:creationId xmlns:a16="http://schemas.microsoft.com/office/drawing/2014/main" id="{A4B9DC27-3A3E-402E-B634-0B0C67C11EE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40" name="Freeform 5">
              <a:extLst>
                <a:ext uri="{FF2B5EF4-FFF2-40B4-BE49-F238E27FC236}">
                  <a16:creationId xmlns:a16="http://schemas.microsoft.com/office/drawing/2014/main" id="{C727DC05-1724-4E70-A8EF-3B066A1C640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1" name="Freeform 6">
              <a:extLst>
                <a:ext uri="{FF2B5EF4-FFF2-40B4-BE49-F238E27FC236}">
                  <a16:creationId xmlns:a16="http://schemas.microsoft.com/office/drawing/2014/main" id="{1277D086-BEEE-4B9D-82C4-5EC47A39DFB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2" name="Freeform 7">
              <a:extLst>
                <a:ext uri="{FF2B5EF4-FFF2-40B4-BE49-F238E27FC236}">
                  <a16:creationId xmlns:a16="http://schemas.microsoft.com/office/drawing/2014/main" id="{73602790-E9F1-4188-B519-1A16F54DE25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3" name="Freeform 8">
              <a:extLst>
                <a:ext uri="{FF2B5EF4-FFF2-40B4-BE49-F238E27FC236}">
                  <a16:creationId xmlns:a16="http://schemas.microsoft.com/office/drawing/2014/main" id="{D6D6E102-E0FA-4EB0-84C0-12B58619E4F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4" name="Freeform 9">
              <a:extLst>
                <a:ext uri="{FF2B5EF4-FFF2-40B4-BE49-F238E27FC236}">
                  <a16:creationId xmlns:a16="http://schemas.microsoft.com/office/drawing/2014/main" id="{C19A0A4E-1D0E-4961-AF15-FEFA032EE5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5" name="Freeform 10">
              <a:extLst>
                <a:ext uri="{FF2B5EF4-FFF2-40B4-BE49-F238E27FC236}">
                  <a16:creationId xmlns:a16="http://schemas.microsoft.com/office/drawing/2014/main" id="{C388696A-1397-4F76-8FA3-151A0CE2B9B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6" name="Freeform 11">
              <a:extLst>
                <a:ext uri="{FF2B5EF4-FFF2-40B4-BE49-F238E27FC236}">
                  <a16:creationId xmlns:a16="http://schemas.microsoft.com/office/drawing/2014/main" id="{31D7D986-261D-4864-AFCD-AF06E590D20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7" name="Freeform 12">
              <a:extLst>
                <a:ext uri="{FF2B5EF4-FFF2-40B4-BE49-F238E27FC236}">
                  <a16:creationId xmlns:a16="http://schemas.microsoft.com/office/drawing/2014/main" id="{A73AECC3-172A-479C-A04D-C55CA273922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8" name="Freeform 13">
              <a:extLst>
                <a:ext uri="{FF2B5EF4-FFF2-40B4-BE49-F238E27FC236}">
                  <a16:creationId xmlns:a16="http://schemas.microsoft.com/office/drawing/2014/main" id="{4FC4174F-5C7F-45B6-984F-EF3FEB1E1C4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9" name="Freeform 14">
              <a:extLst>
                <a:ext uri="{FF2B5EF4-FFF2-40B4-BE49-F238E27FC236}">
                  <a16:creationId xmlns:a16="http://schemas.microsoft.com/office/drawing/2014/main" id="{F71131E5-E8B9-42CC-9C9D-E8F063112D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0" name="Freeform 15">
              <a:extLst>
                <a:ext uri="{FF2B5EF4-FFF2-40B4-BE49-F238E27FC236}">
                  <a16:creationId xmlns:a16="http://schemas.microsoft.com/office/drawing/2014/main" id="{F0AEF7AC-0075-4C6C-9ABD-9BD165FF9EF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1" name="Freeform 16">
              <a:extLst>
                <a:ext uri="{FF2B5EF4-FFF2-40B4-BE49-F238E27FC236}">
                  <a16:creationId xmlns:a16="http://schemas.microsoft.com/office/drawing/2014/main" id="{0882CC37-F5BB-4236-BA9E-04907C2A8E8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2" name="Freeform 17">
              <a:extLst>
                <a:ext uri="{FF2B5EF4-FFF2-40B4-BE49-F238E27FC236}">
                  <a16:creationId xmlns:a16="http://schemas.microsoft.com/office/drawing/2014/main" id="{63155EC3-09A6-447D-8CD5-25AE7969CD5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3" name="Freeform 18">
              <a:extLst>
                <a:ext uri="{FF2B5EF4-FFF2-40B4-BE49-F238E27FC236}">
                  <a16:creationId xmlns:a16="http://schemas.microsoft.com/office/drawing/2014/main" id="{E4E63E0D-8C46-4164-AF50-91E01665C62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4" name="Freeform 19">
              <a:extLst>
                <a:ext uri="{FF2B5EF4-FFF2-40B4-BE49-F238E27FC236}">
                  <a16:creationId xmlns:a16="http://schemas.microsoft.com/office/drawing/2014/main" id="{181EED3E-62C5-4C89-9961-38274E53012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5" name="Freeform 20">
              <a:extLst>
                <a:ext uri="{FF2B5EF4-FFF2-40B4-BE49-F238E27FC236}">
                  <a16:creationId xmlns:a16="http://schemas.microsoft.com/office/drawing/2014/main" id="{E2165F57-8CAC-4F7E-A4BC-F52BB2550B3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6" name="Freeform 21">
              <a:extLst>
                <a:ext uri="{FF2B5EF4-FFF2-40B4-BE49-F238E27FC236}">
                  <a16:creationId xmlns:a16="http://schemas.microsoft.com/office/drawing/2014/main" id="{C1805FA5-64F6-4B43-A8C9-FAF06614F1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7" name="Freeform 22">
              <a:extLst>
                <a:ext uri="{FF2B5EF4-FFF2-40B4-BE49-F238E27FC236}">
                  <a16:creationId xmlns:a16="http://schemas.microsoft.com/office/drawing/2014/main" id="{34A7BD4B-6A14-4DB4-927E-FF6107B0564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8" name="Freeform 23">
              <a:extLst>
                <a:ext uri="{FF2B5EF4-FFF2-40B4-BE49-F238E27FC236}">
                  <a16:creationId xmlns:a16="http://schemas.microsoft.com/office/drawing/2014/main" id="{429EAED2-0C09-4843-8818-84D562C54C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9" name="Freeform 24">
              <a:extLst>
                <a:ext uri="{FF2B5EF4-FFF2-40B4-BE49-F238E27FC236}">
                  <a16:creationId xmlns:a16="http://schemas.microsoft.com/office/drawing/2014/main" id="{8F3D653F-310A-40EE-8AB0-7C689B28751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0" name="Freeform 25">
              <a:extLst>
                <a:ext uri="{FF2B5EF4-FFF2-40B4-BE49-F238E27FC236}">
                  <a16:creationId xmlns:a16="http://schemas.microsoft.com/office/drawing/2014/main" id="{D3B6C58E-F61A-42EF-8B22-5D6380DFCE5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162" name="Group 161">
            <a:extLst>
              <a:ext uri="{FF2B5EF4-FFF2-40B4-BE49-F238E27FC236}">
                <a16:creationId xmlns:a16="http://schemas.microsoft.com/office/drawing/2014/main" id="{93560E74-7305-4B8C-A284-9067081D2DF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163" name="Rectangle 162">
              <a:extLst>
                <a:ext uri="{FF2B5EF4-FFF2-40B4-BE49-F238E27FC236}">
                  <a16:creationId xmlns:a16="http://schemas.microsoft.com/office/drawing/2014/main" id="{48F6A423-4E9F-4C49-991E-49EF8F2AFD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4" name="Isosceles Triangle 22">
              <a:extLst>
                <a:ext uri="{FF2B5EF4-FFF2-40B4-BE49-F238E27FC236}">
                  <a16:creationId xmlns:a16="http://schemas.microsoft.com/office/drawing/2014/main" id="{51BA3EEC-538D-4C24-8F6F-09CE0279A7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5" name="Rectangle 164">
              <a:extLst>
                <a:ext uri="{FF2B5EF4-FFF2-40B4-BE49-F238E27FC236}">
                  <a16:creationId xmlns:a16="http://schemas.microsoft.com/office/drawing/2014/main" id="{6270936A-6E24-45D0-B993-C92D264418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6681746B-0CD4-C841-ABD6-2A7FA4711593}"/>
              </a:ext>
            </a:extLst>
          </p:cNvPr>
          <p:cNvSpPr>
            <a:spLocks noGrp="1"/>
          </p:cNvSpPr>
          <p:nvPr>
            <p:ph type="title"/>
          </p:nvPr>
        </p:nvSpPr>
        <p:spPr>
          <a:xfrm>
            <a:off x="888631" y="2358391"/>
            <a:ext cx="3498979" cy="2453676"/>
          </a:xfrm>
        </p:spPr>
        <p:txBody>
          <a:bodyPr>
            <a:normAutofit/>
          </a:bodyPr>
          <a:lstStyle/>
          <a:p>
            <a:r>
              <a:rPr lang="en-GB"/>
              <a:t>Challenges with defining Right Wing Terrorism</a:t>
            </a:r>
          </a:p>
        </p:txBody>
      </p:sp>
      <p:sp>
        <p:nvSpPr>
          <p:cNvPr id="3" name="Content Placeholder 2">
            <a:extLst>
              <a:ext uri="{FF2B5EF4-FFF2-40B4-BE49-F238E27FC236}">
                <a16:creationId xmlns:a16="http://schemas.microsoft.com/office/drawing/2014/main" id="{372B8984-4785-6D42-AE5B-F453EAD85F2E}"/>
              </a:ext>
            </a:extLst>
          </p:cNvPr>
          <p:cNvSpPr>
            <a:spLocks noGrp="1"/>
          </p:cNvSpPr>
          <p:nvPr>
            <p:ph idx="1"/>
          </p:nvPr>
        </p:nvSpPr>
        <p:spPr>
          <a:xfrm>
            <a:off x="4556915" y="797594"/>
            <a:ext cx="7373147" cy="3439958"/>
          </a:xfrm>
        </p:spPr>
        <p:txBody>
          <a:bodyPr>
            <a:normAutofit/>
          </a:bodyPr>
          <a:lstStyle/>
          <a:p>
            <a:pPr>
              <a:lnSpc>
                <a:spcPct val="110000"/>
              </a:lnSpc>
            </a:pPr>
            <a:r>
              <a:rPr lang="en-GB" sz="1700" dirty="0"/>
              <a:t>Lack of academic consensus when defining far-right or right wing terrorism.</a:t>
            </a:r>
          </a:p>
          <a:p>
            <a:pPr>
              <a:lnSpc>
                <a:spcPct val="110000"/>
              </a:lnSpc>
            </a:pPr>
            <a:r>
              <a:rPr lang="en-GB" sz="1700" dirty="0"/>
              <a:t>In academia and policy – the terms ‘far-right extremism’ and ‘far right terrorism’ are used interchangeably.</a:t>
            </a:r>
          </a:p>
          <a:p>
            <a:pPr>
              <a:lnSpc>
                <a:spcPct val="110000"/>
              </a:lnSpc>
            </a:pPr>
            <a:r>
              <a:rPr lang="en-GB" sz="1700" dirty="0"/>
              <a:t>Extremism – ‘’the vocal or active opposition to our fundamental values, including democracy, the rule of law, individual liberty and the mutual respect and tolerance of different faiths and beliefs.’’  </a:t>
            </a:r>
            <a:br>
              <a:rPr lang="en-GB" sz="1700" dirty="0"/>
            </a:br>
            <a:r>
              <a:rPr lang="en-GB" sz="1700" dirty="0"/>
              <a:t>			(HM Government, 2015, p. 9).</a:t>
            </a:r>
          </a:p>
          <a:p>
            <a:pPr>
              <a:lnSpc>
                <a:spcPct val="110000"/>
              </a:lnSpc>
            </a:pPr>
            <a:r>
              <a:rPr lang="en-GB" sz="1700" dirty="0"/>
              <a:t>UK’s definition of extremism can promote Islamophobia due to unclear wording.</a:t>
            </a:r>
          </a:p>
          <a:p>
            <a:pPr>
              <a:lnSpc>
                <a:spcPct val="110000"/>
              </a:lnSpc>
            </a:pPr>
            <a:endParaRPr lang="en-GB" sz="1300" dirty="0"/>
          </a:p>
          <a:p>
            <a:pPr>
              <a:lnSpc>
                <a:spcPct val="110000"/>
              </a:lnSpc>
            </a:pPr>
            <a:endParaRPr lang="en-GB" sz="1300" dirty="0"/>
          </a:p>
          <a:p>
            <a:pPr>
              <a:lnSpc>
                <a:spcPct val="110000"/>
              </a:lnSpc>
            </a:pPr>
            <a:endParaRPr lang="en-GB" sz="1300" dirty="0"/>
          </a:p>
        </p:txBody>
      </p:sp>
      <p:pic>
        <p:nvPicPr>
          <p:cNvPr id="2052" name="Picture 4" descr="Defining Terrorism | Uttryck Magazine">
            <a:extLst>
              <a:ext uri="{FF2B5EF4-FFF2-40B4-BE49-F238E27FC236}">
                <a16:creationId xmlns:a16="http://schemas.microsoft.com/office/drawing/2014/main" id="{AEAB0232-4FBD-964D-A7B4-EA1174082193}"/>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5476" r="20474"/>
          <a:stretch/>
        </p:blipFill>
        <p:spPr bwMode="auto">
          <a:xfrm>
            <a:off x="5118447" y="3672402"/>
            <a:ext cx="3055418" cy="2385208"/>
          </a:xfrm>
          <a:prstGeom prst="rect">
            <a:avLst/>
          </a:prstGeom>
          <a:noFill/>
          <a:ln w="9525">
            <a:solidFill>
              <a:schemeClr val="tx1">
                <a:alpha val="20000"/>
              </a:schemeClr>
            </a:solidFill>
          </a:ln>
          <a:extLst>
            <a:ext uri="{909E8E84-426E-40DD-AFC4-6F175D3DCCD1}">
              <a14:hiddenFill xmlns:a14="http://schemas.microsoft.com/office/drawing/2010/main">
                <a:solidFill>
                  <a:srgbClr val="FFFFFF"/>
                </a:solidFill>
              </a14:hiddenFill>
            </a:ext>
          </a:extLst>
        </p:spPr>
      </p:pic>
      <p:pic>
        <p:nvPicPr>
          <p:cNvPr id="2050" name="Picture 2" descr="Violent Extremism is Your Concern – I am Mindanao: PeaceSkwela">
            <a:extLst>
              <a:ext uri="{FF2B5EF4-FFF2-40B4-BE49-F238E27FC236}">
                <a16:creationId xmlns:a16="http://schemas.microsoft.com/office/drawing/2014/main" id="{7A3D4F72-3985-8F4B-A6B1-F2B3515E281A}"/>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1042" b="-2"/>
          <a:stretch/>
        </p:blipFill>
        <p:spPr bwMode="auto">
          <a:xfrm>
            <a:off x="8335051" y="3672402"/>
            <a:ext cx="3055418" cy="2385208"/>
          </a:xfrm>
          <a:prstGeom prst="rect">
            <a:avLst/>
          </a:prstGeom>
          <a:noFill/>
          <a:ln w="9525">
            <a:solidFill>
              <a:schemeClr val="tx1">
                <a:alpha val="20000"/>
              </a:schemeClr>
            </a:solidFill>
          </a:ln>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28883439-315E-8C48-87DD-37DD4931737D}"/>
              </a:ext>
            </a:extLst>
          </p:cNvPr>
          <p:cNvSpPr txBox="1"/>
          <p:nvPr/>
        </p:nvSpPr>
        <p:spPr>
          <a:xfrm>
            <a:off x="299191" y="5170010"/>
            <a:ext cx="4903718" cy="1754326"/>
          </a:xfrm>
          <a:prstGeom prst="rect">
            <a:avLst/>
          </a:prstGeom>
          <a:noFill/>
        </p:spPr>
        <p:txBody>
          <a:bodyPr wrap="square" rtlCol="0">
            <a:spAutoFit/>
          </a:bodyPr>
          <a:lstStyle/>
          <a:p>
            <a:r>
              <a:rPr lang="en-GB" b="1" u="sng" dirty="0"/>
              <a:t>TASK</a:t>
            </a:r>
            <a:r>
              <a:rPr lang="en-GB" dirty="0"/>
              <a:t> - For the workshop:</a:t>
            </a:r>
            <a:br>
              <a:rPr lang="en-GB" dirty="0"/>
            </a:br>
            <a:r>
              <a:rPr lang="en-GB" dirty="0"/>
              <a:t>Think about the issue using the terms ‘terrorism’ and ‘extremism’ interchangeably and what effect this has on understanding right-wing terrorism.</a:t>
            </a:r>
          </a:p>
          <a:p>
            <a:endParaRPr lang="en-GB" dirty="0"/>
          </a:p>
        </p:txBody>
      </p:sp>
      <p:pic>
        <p:nvPicPr>
          <p:cNvPr id="4" name="Audio 3">
            <a:hlinkClick r:id="" action="ppaction://media"/>
            <a:extLst>
              <a:ext uri="{FF2B5EF4-FFF2-40B4-BE49-F238E27FC236}">
                <a16:creationId xmlns:a16="http://schemas.microsoft.com/office/drawing/2014/main" id="{E16F7B23-726E-504B-9CF2-7065A0F34054}"/>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630238" y="432843"/>
            <a:ext cx="812800" cy="658473"/>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595596357"/>
      </p:ext>
    </p:extLst>
  </p:cSld>
  <p:clrMapOvr>
    <a:masterClrMapping/>
  </p:clrMapOvr>
  <mc:AlternateContent xmlns:mc="http://schemas.openxmlformats.org/markup-compatibility/2006">
    <mc:Choice xmlns:p14="http://schemas.microsoft.com/office/powerpoint/2010/main" Requires="p14">
      <p:transition spd="med" p14:dur="700" advTm="98862">
        <p:fade/>
      </p:transition>
    </mc:Choice>
    <mc:Fallback>
      <p:transition spd="med" advTm="9886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828D1E49-2A21-4A83-A0E0-FB1597B4B2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4" name="Group 13">
            <a:extLst>
              <a:ext uri="{FF2B5EF4-FFF2-40B4-BE49-F238E27FC236}">
                <a16:creationId xmlns:a16="http://schemas.microsoft.com/office/drawing/2014/main" id="{088B852E-5494-418B-A833-75CF016A9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5" name="Freeform 5">
              <a:extLst>
                <a:ext uri="{FF2B5EF4-FFF2-40B4-BE49-F238E27FC236}">
                  <a16:creationId xmlns:a16="http://schemas.microsoft.com/office/drawing/2014/main" id="{DF31E3C1-1A46-4329-9F80-B576692FEE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6">
              <a:extLst>
                <a:ext uri="{FF2B5EF4-FFF2-40B4-BE49-F238E27FC236}">
                  <a16:creationId xmlns:a16="http://schemas.microsoft.com/office/drawing/2014/main" id="{294B4592-99CA-47B1-816F-CE2D44F65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7">
              <a:extLst>
                <a:ext uri="{FF2B5EF4-FFF2-40B4-BE49-F238E27FC236}">
                  <a16:creationId xmlns:a16="http://schemas.microsoft.com/office/drawing/2014/main" id="{BF690E4C-72F8-4AC5-AF99-562763CC67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8">
              <a:extLst>
                <a:ext uri="{FF2B5EF4-FFF2-40B4-BE49-F238E27FC236}">
                  <a16:creationId xmlns:a16="http://schemas.microsoft.com/office/drawing/2014/main" id="{F834CDD4-CAB8-4ACC-9AAC-5399C743DE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9">
              <a:extLst>
                <a:ext uri="{FF2B5EF4-FFF2-40B4-BE49-F238E27FC236}">
                  <a16:creationId xmlns:a16="http://schemas.microsoft.com/office/drawing/2014/main" id="{1AEB045A-6821-475B-A28E-047437ABEF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0">
              <a:extLst>
                <a:ext uri="{FF2B5EF4-FFF2-40B4-BE49-F238E27FC236}">
                  <a16:creationId xmlns:a16="http://schemas.microsoft.com/office/drawing/2014/main" id="{D9B790C0-3D34-4626-BAFB-6EB473F40C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1">
              <a:extLst>
                <a:ext uri="{FF2B5EF4-FFF2-40B4-BE49-F238E27FC236}">
                  <a16:creationId xmlns:a16="http://schemas.microsoft.com/office/drawing/2014/main" id="{EDA4D87F-91A4-4628-9A6E-F01820A7EE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2">
              <a:extLst>
                <a:ext uri="{FF2B5EF4-FFF2-40B4-BE49-F238E27FC236}">
                  <a16:creationId xmlns:a16="http://schemas.microsoft.com/office/drawing/2014/main" id="{045DAB88-124C-459C-A889-DAE9C9BE285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3">
              <a:extLst>
                <a:ext uri="{FF2B5EF4-FFF2-40B4-BE49-F238E27FC236}">
                  <a16:creationId xmlns:a16="http://schemas.microsoft.com/office/drawing/2014/main" id="{85D44010-1DAA-4CAC-B83F-7E3E8C455D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4">
              <a:extLst>
                <a:ext uri="{FF2B5EF4-FFF2-40B4-BE49-F238E27FC236}">
                  <a16:creationId xmlns:a16="http://schemas.microsoft.com/office/drawing/2014/main" id="{E8C01D66-5C93-4A2E-AA74-DE97574EA4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5">
              <a:extLst>
                <a:ext uri="{FF2B5EF4-FFF2-40B4-BE49-F238E27FC236}">
                  <a16:creationId xmlns:a16="http://schemas.microsoft.com/office/drawing/2014/main" id="{E2E1A6E1-6C4A-47D3-81E2-9F8624F1BB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6">
              <a:extLst>
                <a:ext uri="{FF2B5EF4-FFF2-40B4-BE49-F238E27FC236}">
                  <a16:creationId xmlns:a16="http://schemas.microsoft.com/office/drawing/2014/main" id="{3E849CB5-4526-49DC-B77B-A20FDB7FFD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17">
              <a:extLst>
                <a:ext uri="{FF2B5EF4-FFF2-40B4-BE49-F238E27FC236}">
                  <a16:creationId xmlns:a16="http://schemas.microsoft.com/office/drawing/2014/main" id="{5A18C8A4-FB2A-44C1-93D3-26C6DDFE0CC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18">
              <a:extLst>
                <a:ext uri="{FF2B5EF4-FFF2-40B4-BE49-F238E27FC236}">
                  <a16:creationId xmlns:a16="http://schemas.microsoft.com/office/drawing/2014/main" id="{85D014FD-8C5A-4071-B19E-4910AAB618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19">
              <a:extLst>
                <a:ext uri="{FF2B5EF4-FFF2-40B4-BE49-F238E27FC236}">
                  <a16:creationId xmlns:a16="http://schemas.microsoft.com/office/drawing/2014/main" id="{A37D7262-3596-4026-9AD4-E94332E526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0">
              <a:extLst>
                <a:ext uri="{FF2B5EF4-FFF2-40B4-BE49-F238E27FC236}">
                  <a16:creationId xmlns:a16="http://schemas.microsoft.com/office/drawing/2014/main" id="{187E37E0-AAC3-4B33-AF36-334ACCBD33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1">
              <a:extLst>
                <a:ext uri="{FF2B5EF4-FFF2-40B4-BE49-F238E27FC236}">
                  <a16:creationId xmlns:a16="http://schemas.microsoft.com/office/drawing/2014/main" id="{409758BB-8A0E-4BEB-BC0C-F410AD98CD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2">
              <a:extLst>
                <a:ext uri="{FF2B5EF4-FFF2-40B4-BE49-F238E27FC236}">
                  <a16:creationId xmlns:a16="http://schemas.microsoft.com/office/drawing/2014/main" id="{97C4EFE2-9D25-4978-BD9A-873B492702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3" name="Freeform 23">
              <a:extLst>
                <a:ext uri="{FF2B5EF4-FFF2-40B4-BE49-F238E27FC236}">
                  <a16:creationId xmlns:a16="http://schemas.microsoft.com/office/drawing/2014/main" id="{9CCAF82A-A0E0-4B55-A97B-EFFAE79AF7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4" name="Freeform 24">
              <a:extLst>
                <a:ext uri="{FF2B5EF4-FFF2-40B4-BE49-F238E27FC236}">
                  <a16:creationId xmlns:a16="http://schemas.microsoft.com/office/drawing/2014/main" id="{4F800DD8-3954-4F73-8807-16F1CFAC1E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5" name="Freeform 25">
              <a:extLst>
                <a:ext uri="{FF2B5EF4-FFF2-40B4-BE49-F238E27FC236}">
                  <a16:creationId xmlns:a16="http://schemas.microsoft.com/office/drawing/2014/main" id="{84E1C91A-4B06-4852-918C-6380FA986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B12C21AA-BB12-9741-B245-F5689BEFB1E7}"/>
              </a:ext>
            </a:extLst>
          </p:cNvPr>
          <p:cNvSpPr>
            <a:spLocks noGrp="1"/>
          </p:cNvSpPr>
          <p:nvPr>
            <p:ph type="title"/>
          </p:nvPr>
        </p:nvSpPr>
        <p:spPr>
          <a:xfrm>
            <a:off x="904877" y="795527"/>
            <a:ext cx="10488547" cy="1190912"/>
          </a:xfrm>
        </p:spPr>
        <p:txBody>
          <a:bodyPr vert="horz" lIns="228600" tIns="228600" rIns="228600" bIns="228600" rtlCol="0" anchor="ctr">
            <a:normAutofit/>
          </a:bodyPr>
          <a:lstStyle/>
          <a:p>
            <a:r>
              <a:rPr lang="en-US" dirty="0">
                <a:solidFill>
                  <a:schemeClr val="tx1"/>
                </a:solidFill>
              </a:rPr>
              <a:t>The issue of Right-Wing Terrorism</a:t>
            </a:r>
          </a:p>
        </p:txBody>
      </p:sp>
      <p:sp>
        <p:nvSpPr>
          <p:cNvPr id="37" name="Rectangle 36">
            <a:extLst>
              <a:ext uri="{FF2B5EF4-FFF2-40B4-BE49-F238E27FC236}">
                <a16:creationId xmlns:a16="http://schemas.microsoft.com/office/drawing/2014/main" id="{E972DE0D-2E53-4159-ABD3-C601524262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030" y="2250281"/>
            <a:ext cx="4959318" cy="3678237"/>
          </a:xfrm>
          <a:prstGeom prst="rect">
            <a:avLst/>
          </a:prstGeom>
          <a:solidFill>
            <a:schemeClr val="bg1"/>
          </a:solidFill>
          <a:ln w="19050">
            <a:solidFill>
              <a:srgbClr val="FA9534"/>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Chart, diagram&#10;&#10;Description automatically generated">
            <a:extLst>
              <a:ext uri="{FF2B5EF4-FFF2-40B4-BE49-F238E27FC236}">
                <a16:creationId xmlns:a16="http://schemas.microsoft.com/office/drawing/2014/main" id="{5C101113-44F0-DF4D-A9B3-AC9795A72FF4}"/>
              </a:ext>
            </a:extLst>
          </p:cNvPr>
          <p:cNvPicPr>
            <a:picLocks noGrp="1" noChangeAspect="1"/>
          </p:cNvPicPr>
          <p:nvPr>
            <p:ph idx="1"/>
          </p:nvPr>
        </p:nvPicPr>
        <p:blipFill>
          <a:blip r:embed="rId5"/>
          <a:stretch>
            <a:fillRect/>
          </a:stretch>
        </p:blipFill>
        <p:spPr>
          <a:xfrm>
            <a:off x="479426" y="1588169"/>
            <a:ext cx="5562972" cy="4700336"/>
          </a:xfrm>
          <a:prstGeom prst="rect">
            <a:avLst/>
          </a:prstGeom>
          <a:ln w="12700">
            <a:noFill/>
          </a:ln>
        </p:spPr>
      </p:pic>
      <p:sp>
        <p:nvSpPr>
          <p:cNvPr id="7" name="TextBox 6">
            <a:extLst>
              <a:ext uri="{FF2B5EF4-FFF2-40B4-BE49-F238E27FC236}">
                <a16:creationId xmlns:a16="http://schemas.microsoft.com/office/drawing/2014/main" id="{613E971E-EBDF-7442-81DD-6E147440A19F}"/>
              </a:ext>
            </a:extLst>
          </p:cNvPr>
          <p:cNvSpPr txBox="1"/>
          <p:nvPr/>
        </p:nvSpPr>
        <p:spPr>
          <a:xfrm>
            <a:off x="6072560" y="2215230"/>
            <a:ext cx="6048747" cy="3699669"/>
          </a:xfrm>
          <a:prstGeom prst="rect">
            <a:avLst/>
          </a:prstGeom>
        </p:spPr>
        <p:txBody>
          <a:bodyPr vert="horz" lIns="91440" tIns="45720" rIns="91440" bIns="45720" rtlCol="0" anchor="ctr">
            <a:noAutofit/>
          </a:bodyPr>
          <a:lstStyle/>
          <a:p>
            <a:pPr indent="-228600" defTabSz="914400">
              <a:lnSpc>
                <a:spcPct val="110000"/>
              </a:lnSpc>
              <a:spcAft>
                <a:spcPts val="600"/>
              </a:spcAft>
              <a:buClr>
                <a:srgbClr val="FA9534"/>
              </a:buClr>
              <a:buSzPct val="110000"/>
              <a:buFont typeface="Wingdings" panose="05000000000000000000" pitchFamily="2" charset="2"/>
              <a:buChar char="§"/>
            </a:pPr>
            <a:r>
              <a:rPr lang="en-US" dirty="0"/>
              <a:t>‘’One of the more worrying trends in the last five years is the surge in</a:t>
            </a:r>
            <a:br>
              <a:rPr lang="en-US" dirty="0"/>
            </a:br>
            <a:r>
              <a:rPr lang="en-US" dirty="0"/>
              <a:t>far right political terrorism’’</a:t>
            </a:r>
          </a:p>
          <a:p>
            <a:pPr indent="-228600" defTabSz="914400">
              <a:lnSpc>
                <a:spcPct val="110000"/>
              </a:lnSpc>
              <a:spcAft>
                <a:spcPts val="600"/>
              </a:spcAft>
              <a:buClr>
                <a:srgbClr val="FA9534"/>
              </a:buClr>
              <a:buSzPct val="110000"/>
              <a:buFont typeface="Wingdings" panose="05000000000000000000" pitchFamily="2" charset="2"/>
              <a:buChar char="§"/>
            </a:pPr>
            <a:endParaRPr lang="en-US" dirty="0"/>
          </a:p>
          <a:p>
            <a:pPr indent="-228600" defTabSz="914400">
              <a:lnSpc>
                <a:spcPct val="110000"/>
              </a:lnSpc>
              <a:spcAft>
                <a:spcPts val="600"/>
              </a:spcAft>
              <a:buClr>
                <a:srgbClr val="FA9534"/>
              </a:buClr>
              <a:buSzPct val="110000"/>
              <a:buFont typeface="Wingdings" panose="05000000000000000000" pitchFamily="2" charset="2"/>
              <a:buChar char="§"/>
            </a:pPr>
            <a:r>
              <a:rPr lang="en-US" dirty="0"/>
              <a:t>‘’far-right attacks have increased by 250 percent since 2014, with deaths </a:t>
            </a:r>
            <a:br>
              <a:rPr lang="en-US" dirty="0"/>
            </a:br>
            <a:r>
              <a:rPr lang="en-US" dirty="0"/>
              <a:t>increasing by 709 per cent over the same period’’</a:t>
            </a:r>
            <a:br>
              <a:rPr lang="en-US" dirty="0"/>
            </a:br>
            <a:br>
              <a:rPr lang="en-US" dirty="0"/>
            </a:br>
            <a:r>
              <a:rPr lang="en-US" dirty="0"/>
              <a:t>						(Institute for Economics &amp; Peace, 2020, p.3). </a:t>
            </a:r>
            <a:br>
              <a:rPr lang="en-US" dirty="0"/>
            </a:br>
            <a:br>
              <a:rPr lang="en-US" dirty="0"/>
            </a:br>
            <a:r>
              <a:rPr lang="en-US" dirty="0"/>
              <a:t>Growing issue – between 2002-2014 far-right terror accounted for 14% of the total attacks in the West. By 2019 that percentage has risen to 46%.</a:t>
            </a:r>
          </a:p>
        </p:txBody>
      </p:sp>
      <p:pic>
        <p:nvPicPr>
          <p:cNvPr id="4" name="Audio 3">
            <a:hlinkClick r:id="" action="ppaction://media"/>
            <a:extLst>
              <a:ext uri="{FF2B5EF4-FFF2-40B4-BE49-F238E27FC236}">
                <a16:creationId xmlns:a16="http://schemas.microsoft.com/office/drawing/2014/main" id="{4AFCE5A4-00AF-F144-987F-A06637F63B2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61616" y="435540"/>
            <a:ext cx="812800" cy="8128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964380414"/>
      </p:ext>
    </p:extLst>
  </p:cSld>
  <p:clrMapOvr>
    <a:masterClrMapping/>
  </p:clrMapOvr>
  <mc:AlternateContent xmlns:mc="http://schemas.openxmlformats.org/markup-compatibility/2006">
    <mc:Choice xmlns:p14="http://schemas.microsoft.com/office/powerpoint/2010/main" Requires="p14">
      <p:transition spd="med" p14:dur="700" advTm="104371">
        <p:fade/>
      </p:transition>
    </mc:Choice>
    <mc:Fallback>
      <p:transition spd="med" advTm="10437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2413CC-69E6-4BDA-A88D-E4EF8F9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4F1F7357-8633-4CE7-BF80-475EE8A2F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2" name="Freeform 5">
              <a:extLst>
                <a:ext uri="{FF2B5EF4-FFF2-40B4-BE49-F238E27FC236}">
                  <a16:creationId xmlns:a16="http://schemas.microsoft.com/office/drawing/2014/main" id="{E402FE4E-C12D-497C-AF81-F08E4E02B4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59247B10-170D-4E62-849A-38FCB43C6A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89A587A7-1BEF-45AA-9EFC-6558A8749C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AC25B5A1-6EF7-44EC-A2F0-1EDC96A79B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id="{80B8582C-7E17-4115-9FF1-979C8405CB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10">
              <a:extLst>
                <a:ext uri="{FF2B5EF4-FFF2-40B4-BE49-F238E27FC236}">
                  <a16:creationId xmlns:a16="http://schemas.microsoft.com/office/drawing/2014/main" id="{F6C4AB66-7A18-4E51-935B-237F4CA827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1">
              <a:extLst>
                <a:ext uri="{FF2B5EF4-FFF2-40B4-BE49-F238E27FC236}">
                  <a16:creationId xmlns:a16="http://schemas.microsoft.com/office/drawing/2014/main" id="{CDF12911-A240-4580-8788-0C49DB1FED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2">
              <a:extLst>
                <a:ext uri="{FF2B5EF4-FFF2-40B4-BE49-F238E27FC236}">
                  <a16:creationId xmlns:a16="http://schemas.microsoft.com/office/drawing/2014/main" id="{EAE0F5DE-442D-4F6C-B02C-2568ED1958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3">
              <a:extLst>
                <a:ext uri="{FF2B5EF4-FFF2-40B4-BE49-F238E27FC236}">
                  <a16:creationId xmlns:a16="http://schemas.microsoft.com/office/drawing/2014/main" id="{4F24A002-AFDE-4034-85BE-CBF005AE92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4">
              <a:extLst>
                <a:ext uri="{FF2B5EF4-FFF2-40B4-BE49-F238E27FC236}">
                  <a16:creationId xmlns:a16="http://schemas.microsoft.com/office/drawing/2014/main" id="{36F0721E-B4B0-4A6C-A92C-F8DE92D3AC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5">
              <a:extLst>
                <a:ext uri="{FF2B5EF4-FFF2-40B4-BE49-F238E27FC236}">
                  <a16:creationId xmlns:a16="http://schemas.microsoft.com/office/drawing/2014/main" id="{54D2DC98-69F8-4F2F-9D45-BDFFA5E2BB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6">
              <a:extLst>
                <a:ext uri="{FF2B5EF4-FFF2-40B4-BE49-F238E27FC236}">
                  <a16:creationId xmlns:a16="http://schemas.microsoft.com/office/drawing/2014/main" id="{0A636E33-DC38-40B9-B941-037E5D8603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7">
              <a:extLst>
                <a:ext uri="{FF2B5EF4-FFF2-40B4-BE49-F238E27FC236}">
                  <a16:creationId xmlns:a16="http://schemas.microsoft.com/office/drawing/2014/main" id="{03D30690-68C2-4AEC-9789-1495D97E19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8">
              <a:extLst>
                <a:ext uri="{FF2B5EF4-FFF2-40B4-BE49-F238E27FC236}">
                  <a16:creationId xmlns:a16="http://schemas.microsoft.com/office/drawing/2014/main" id="{1020B1B9-821B-49FB-BDC9-57DA08CBC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9">
              <a:extLst>
                <a:ext uri="{FF2B5EF4-FFF2-40B4-BE49-F238E27FC236}">
                  <a16:creationId xmlns:a16="http://schemas.microsoft.com/office/drawing/2014/main" id="{720EDCE4-8B18-413F-989E-E79628E5AF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20">
              <a:extLst>
                <a:ext uri="{FF2B5EF4-FFF2-40B4-BE49-F238E27FC236}">
                  <a16:creationId xmlns:a16="http://schemas.microsoft.com/office/drawing/2014/main" id="{8563351E-0DDD-4FC8-8D0C-1E446E3C1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1">
              <a:extLst>
                <a:ext uri="{FF2B5EF4-FFF2-40B4-BE49-F238E27FC236}">
                  <a16:creationId xmlns:a16="http://schemas.microsoft.com/office/drawing/2014/main" id="{15E8B705-64E7-4513-B3CB-BF46C35732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5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2">
              <a:extLst>
                <a:ext uri="{FF2B5EF4-FFF2-40B4-BE49-F238E27FC236}">
                  <a16:creationId xmlns:a16="http://schemas.microsoft.com/office/drawing/2014/main" id="{30DAEE1C-EBB5-47F5-9E76-564FCFDBF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3">
              <a:extLst>
                <a:ext uri="{FF2B5EF4-FFF2-40B4-BE49-F238E27FC236}">
                  <a16:creationId xmlns:a16="http://schemas.microsoft.com/office/drawing/2014/main" id="{EDB255E9-A3E2-4098-99A1-FE38FAD15D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4">
              <a:extLst>
                <a:ext uri="{FF2B5EF4-FFF2-40B4-BE49-F238E27FC236}">
                  <a16:creationId xmlns:a16="http://schemas.microsoft.com/office/drawing/2014/main" id="{D2507F2A-27AF-4833-8273-5FC9A98863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5">
              <a:extLst>
                <a:ext uri="{FF2B5EF4-FFF2-40B4-BE49-F238E27FC236}">
                  <a16:creationId xmlns:a16="http://schemas.microsoft.com/office/drawing/2014/main" id="{8DFB8904-0CB8-45AD-ABD2-F7A582365E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C07F2F5B-342D-EF44-BE97-48076D8CAF5D}"/>
              </a:ext>
            </a:extLst>
          </p:cNvPr>
          <p:cNvSpPr>
            <a:spLocks noGrp="1"/>
          </p:cNvSpPr>
          <p:nvPr>
            <p:ph type="title"/>
          </p:nvPr>
        </p:nvSpPr>
        <p:spPr>
          <a:xfrm>
            <a:off x="1759287" y="798881"/>
            <a:ext cx="8673427" cy="1048945"/>
          </a:xfrm>
        </p:spPr>
        <p:txBody>
          <a:bodyPr>
            <a:normAutofit/>
          </a:bodyPr>
          <a:lstStyle/>
          <a:p>
            <a:r>
              <a:rPr lang="en-GB">
                <a:solidFill>
                  <a:schemeClr val="tx1"/>
                </a:solidFill>
              </a:rPr>
              <a:t>Ideologies</a:t>
            </a:r>
          </a:p>
        </p:txBody>
      </p:sp>
      <p:graphicFrame>
        <p:nvGraphicFramePr>
          <p:cNvPr id="5" name="Content Placeholder 2">
            <a:extLst>
              <a:ext uri="{FF2B5EF4-FFF2-40B4-BE49-F238E27FC236}">
                <a16:creationId xmlns:a16="http://schemas.microsoft.com/office/drawing/2014/main" id="{3A3B46E1-C845-4A7A-8186-64B0DF88F4CF}"/>
              </a:ext>
            </a:extLst>
          </p:cNvPr>
          <p:cNvGraphicFramePr>
            <a:graphicFrameLocks noGrp="1"/>
          </p:cNvGraphicFramePr>
          <p:nvPr>
            <p:ph idx="1"/>
            <p:extLst>
              <p:ext uri="{D42A27DB-BD31-4B8C-83A1-F6EECF244321}">
                <p14:modId xmlns:p14="http://schemas.microsoft.com/office/powerpoint/2010/main" val="362463837"/>
              </p:ext>
            </p:extLst>
          </p:nvPr>
        </p:nvGraphicFramePr>
        <p:xfrm>
          <a:off x="807722" y="1990976"/>
          <a:ext cx="10576558" cy="417546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Audio 2">
            <a:hlinkClick r:id="" action="ppaction://media"/>
            <a:extLst>
              <a:ext uri="{FF2B5EF4-FFF2-40B4-BE49-F238E27FC236}">
                <a16:creationId xmlns:a16="http://schemas.microsoft.com/office/drawing/2014/main" id="{7A90E38E-8401-174E-B30B-16531961A7D3}"/>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732175" y="565150"/>
            <a:ext cx="812800" cy="8128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006411351"/>
      </p:ext>
    </p:extLst>
  </p:cSld>
  <p:clrMapOvr>
    <a:masterClrMapping/>
  </p:clrMapOvr>
  <mc:AlternateContent xmlns:mc="http://schemas.openxmlformats.org/markup-compatibility/2006">
    <mc:Choice xmlns:p14="http://schemas.microsoft.com/office/powerpoint/2010/main" Requires="p14">
      <p:transition spd="med" p14:dur="700" advTm="231478">
        <p:fade/>
      </p:transition>
    </mc:Choice>
    <mc:Fallback>
      <p:transition spd="med" advTm="23147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2413CC-69E6-4BDA-A88D-E4EF8F9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4F1F7357-8633-4CE7-BF80-475EE8A2F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3" name="Freeform 5">
              <a:extLst>
                <a:ext uri="{FF2B5EF4-FFF2-40B4-BE49-F238E27FC236}">
                  <a16:creationId xmlns:a16="http://schemas.microsoft.com/office/drawing/2014/main" id="{E402FE4E-C12D-497C-AF81-F08E4E02B4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6">
              <a:extLst>
                <a:ext uri="{FF2B5EF4-FFF2-40B4-BE49-F238E27FC236}">
                  <a16:creationId xmlns:a16="http://schemas.microsoft.com/office/drawing/2014/main" id="{59247B10-170D-4E62-849A-38FCB43C6A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7">
              <a:extLst>
                <a:ext uri="{FF2B5EF4-FFF2-40B4-BE49-F238E27FC236}">
                  <a16:creationId xmlns:a16="http://schemas.microsoft.com/office/drawing/2014/main" id="{89A587A7-1BEF-45AA-9EFC-6558A8749C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8">
              <a:extLst>
                <a:ext uri="{FF2B5EF4-FFF2-40B4-BE49-F238E27FC236}">
                  <a16:creationId xmlns:a16="http://schemas.microsoft.com/office/drawing/2014/main" id="{AC25B5A1-6EF7-44EC-A2F0-1EDC96A79B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9">
              <a:extLst>
                <a:ext uri="{FF2B5EF4-FFF2-40B4-BE49-F238E27FC236}">
                  <a16:creationId xmlns:a16="http://schemas.microsoft.com/office/drawing/2014/main" id="{80B8582C-7E17-4115-9FF1-979C8405CB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0">
              <a:extLst>
                <a:ext uri="{FF2B5EF4-FFF2-40B4-BE49-F238E27FC236}">
                  <a16:creationId xmlns:a16="http://schemas.microsoft.com/office/drawing/2014/main" id="{F6C4AB66-7A18-4E51-935B-237F4CA827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1">
              <a:extLst>
                <a:ext uri="{FF2B5EF4-FFF2-40B4-BE49-F238E27FC236}">
                  <a16:creationId xmlns:a16="http://schemas.microsoft.com/office/drawing/2014/main" id="{CDF12911-A240-4580-8788-0C49DB1FED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2">
              <a:extLst>
                <a:ext uri="{FF2B5EF4-FFF2-40B4-BE49-F238E27FC236}">
                  <a16:creationId xmlns:a16="http://schemas.microsoft.com/office/drawing/2014/main" id="{EAE0F5DE-442D-4F6C-B02C-2568ED1958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3">
              <a:extLst>
                <a:ext uri="{FF2B5EF4-FFF2-40B4-BE49-F238E27FC236}">
                  <a16:creationId xmlns:a16="http://schemas.microsoft.com/office/drawing/2014/main" id="{4F24A002-AFDE-4034-85BE-CBF005AE92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4">
              <a:extLst>
                <a:ext uri="{FF2B5EF4-FFF2-40B4-BE49-F238E27FC236}">
                  <a16:creationId xmlns:a16="http://schemas.microsoft.com/office/drawing/2014/main" id="{36F0721E-B4B0-4A6C-A92C-F8DE92D3AC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5">
              <a:extLst>
                <a:ext uri="{FF2B5EF4-FFF2-40B4-BE49-F238E27FC236}">
                  <a16:creationId xmlns:a16="http://schemas.microsoft.com/office/drawing/2014/main" id="{54D2DC98-69F8-4F2F-9D45-BDFFA5E2BB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6">
              <a:extLst>
                <a:ext uri="{FF2B5EF4-FFF2-40B4-BE49-F238E27FC236}">
                  <a16:creationId xmlns:a16="http://schemas.microsoft.com/office/drawing/2014/main" id="{0A636E33-DC38-40B9-B941-037E5D8603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7">
              <a:extLst>
                <a:ext uri="{FF2B5EF4-FFF2-40B4-BE49-F238E27FC236}">
                  <a16:creationId xmlns:a16="http://schemas.microsoft.com/office/drawing/2014/main" id="{03D30690-68C2-4AEC-9789-1495D97E19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8">
              <a:extLst>
                <a:ext uri="{FF2B5EF4-FFF2-40B4-BE49-F238E27FC236}">
                  <a16:creationId xmlns:a16="http://schemas.microsoft.com/office/drawing/2014/main" id="{1020B1B9-821B-49FB-BDC9-57DA08CBC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19">
              <a:extLst>
                <a:ext uri="{FF2B5EF4-FFF2-40B4-BE49-F238E27FC236}">
                  <a16:creationId xmlns:a16="http://schemas.microsoft.com/office/drawing/2014/main" id="{720EDCE4-8B18-413F-989E-E79628E5AF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0">
              <a:extLst>
                <a:ext uri="{FF2B5EF4-FFF2-40B4-BE49-F238E27FC236}">
                  <a16:creationId xmlns:a16="http://schemas.microsoft.com/office/drawing/2014/main" id="{8563351E-0DDD-4FC8-8D0C-1E446E3C1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1">
              <a:extLst>
                <a:ext uri="{FF2B5EF4-FFF2-40B4-BE49-F238E27FC236}">
                  <a16:creationId xmlns:a16="http://schemas.microsoft.com/office/drawing/2014/main" id="{15E8B705-64E7-4513-B3CB-BF46C35732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5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2">
              <a:extLst>
                <a:ext uri="{FF2B5EF4-FFF2-40B4-BE49-F238E27FC236}">
                  <a16:creationId xmlns:a16="http://schemas.microsoft.com/office/drawing/2014/main" id="{30DAEE1C-EBB5-47F5-9E76-564FCFDBF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3">
              <a:extLst>
                <a:ext uri="{FF2B5EF4-FFF2-40B4-BE49-F238E27FC236}">
                  <a16:creationId xmlns:a16="http://schemas.microsoft.com/office/drawing/2014/main" id="{EDB255E9-A3E2-4098-99A1-FE38FAD15D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4">
              <a:extLst>
                <a:ext uri="{FF2B5EF4-FFF2-40B4-BE49-F238E27FC236}">
                  <a16:creationId xmlns:a16="http://schemas.microsoft.com/office/drawing/2014/main" id="{D2507F2A-27AF-4833-8273-5FC9A98863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3" name="Freeform 25">
              <a:extLst>
                <a:ext uri="{FF2B5EF4-FFF2-40B4-BE49-F238E27FC236}">
                  <a16:creationId xmlns:a16="http://schemas.microsoft.com/office/drawing/2014/main" id="{8DFB8904-0CB8-45AD-ABD2-F7A582365E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86662A4F-1160-A243-A8CB-D102E2269348}"/>
              </a:ext>
            </a:extLst>
          </p:cNvPr>
          <p:cNvSpPr>
            <a:spLocks noGrp="1"/>
          </p:cNvSpPr>
          <p:nvPr>
            <p:ph type="title"/>
          </p:nvPr>
        </p:nvSpPr>
        <p:spPr>
          <a:xfrm>
            <a:off x="1759287" y="798881"/>
            <a:ext cx="8673427" cy="1048945"/>
          </a:xfrm>
        </p:spPr>
        <p:txBody>
          <a:bodyPr>
            <a:normAutofit/>
          </a:bodyPr>
          <a:lstStyle/>
          <a:p>
            <a:r>
              <a:rPr lang="en-GB">
                <a:solidFill>
                  <a:schemeClr val="tx1"/>
                </a:solidFill>
              </a:rPr>
              <a:t>Motives &amp; Goals</a:t>
            </a:r>
          </a:p>
        </p:txBody>
      </p:sp>
      <p:graphicFrame>
        <p:nvGraphicFramePr>
          <p:cNvPr id="5" name="Content Placeholder 2">
            <a:extLst>
              <a:ext uri="{FF2B5EF4-FFF2-40B4-BE49-F238E27FC236}">
                <a16:creationId xmlns:a16="http://schemas.microsoft.com/office/drawing/2014/main" id="{118E4F10-A8AF-4FB7-B277-C57D42524DC4}"/>
              </a:ext>
            </a:extLst>
          </p:cNvPr>
          <p:cNvGraphicFramePr>
            <a:graphicFrameLocks noGrp="1"/>
          </p:cNvGraphicFramePr>
          <p:nvPr>
            <p:ph idx="1"/>
            <p:extLst>
              <p:ext uri="{D42A27DB-BD31-4B8C-83A1-F6EECF244321}">
                <p14:modId xmlns:p14="http://schemas.microsoft.com/office/powerpoint/2010/main" val="4250251548"/>
              </p:ext>
            </p:extLst>
          </p:nvPr>
        </p:nvGraphicFramePr>
        <p:xfrm>
          <a:off x="807722" y="1990976"/>
          <a:ext cx="10576558" cy="339858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6" name="TextBox 5">
            <a:extLst>
              <a:ext uri="{FF2B5EF4-FFF2-40B4-BE49-F238E27FC236}">
                <a16:creationId xmlns:a16="http://schemas.microsoft.com/office/drawing/2014/main" id="{CAB8B1BC-4847-D545-B96A-4DD2EEE85E74}"/>
              </a:ext>
            </a:extLst>
          </p:cNvPr>
          <p:cNvSpPr txBox="1"/>
          <p:nvPr/>
        </p:nvSpPr>
        <p:spPr>
          <a:xfrm>
            <a:off x="2710398" y="5555598"/>
            <a:ext cx="8037200" cy="1477328"/>
          </a:xfrm>
          <a:prstGeom prst="rect">
            <a:avLst/>
          </a:prstGeom>
          <a:noFill/>
        </p:spPr>
        <p:txBody>
          <a:bodyPr wrap="none" rtlCol="0">
            <a:spAutoFit/>
          </a:bodyPr>
          <a:lstStyle/>
          <a:p>
            <a:r>
              <a:rPr lang="en-GB" b="1" u="sng" dirty="0"/>
              <a:t>TASK </a:t>
            </a:r>
            <a:r>
              <a:rPr lang="en-GB" dirty="0"/>
              <a:t>– For the workshop.</a:t>
            </a:r>
            <a:br>
              <a:rPr lang="en-GB" dirty="0"/>
            </a:br>
            <a:r>
              <a:rPr lang="en-GB" dirty="0"/>
              <a:t>Looking at the ideologies of right-wing/far-right terrorists and think about</a:t>
            </a:r>
            <a:br>
              <a:rPr lang="en-GB" dirty="0"/>
            </a:br>
            <a:r>
              <a:rPr lang="en-GB" dirty="0"/>
              <a:t>the different motives and goals that they could hold.</a:t>
            </a:r>
            <a:br>
              <a:rPr lang="en-GB" dirty="0"/>
            </a:br>
            <a:r>
              <a:rPr lang="en-GB" dirty="0"/>
              <a:t>You may want to look into case studies or research it more.</a:t>
            </a:r>
            <a:br>
              <a:rPr lang="en-GB" dirty="0"/>
            </a:br>
            <a:r>
              <a:rPr lang="en-GB" dirty="0"/>
              <a:t> </a:t>
            </a:r>
          </a:p>
        </p:txBody>
      </p:sp>
      <p:pic>
        <p:nvPicPr>
          <p:cNvPr id="3" name="Audio 2">
            <a:hlinkClick r:id="" action="ppaction://media"/>
            <a:extLst>
              <a:ext uri="{FF2B5EF4-FFF2-40B4-BE49-F238E27FC236}">
                <a16:creationId xmlns:a16="http://schemas.microsoft.com/office/drawing/2014/main" id="{BC741D5E-6618-D149-AEA1-8668CD9F7103}"/>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98487" y="462455"/>
            <a:ext cx="812800" cy="8128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359688737"/>
      </p:ext>
    </p:extLst>
  </p:cSld>
  <p:clrMapOvr>
    <a:masterClrMapping/>
  </p:clrMapOvr>
  <mc:AlternateContent xmlns:mc="http://schemas.openxmlformats.org/markup-compatibility/2006">
    <mc:Choice xmlns:p14="http://schemas.microsoft.com/office/powerpoint/2010/main" Requires="p14">
      <p:transition spd="med" p14:dur="700" advTm="91945">
        <p:fade/>
      </p:transition>
    </mc:Choice>
    <mc:Fallback>
      <p:transition spd="med" advTm="9194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82413CC-69E6-4BDA-A88D-E4EF8F9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4F1F7357-8633-4CE7-BF80-475EE8A2F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3" name="Freeform 5">
              <a:extLst>
                <a:ext uri="{FF2B5EF4-FFF2-40B4-BE49-F238E27FC236}">
                  <a16:creationId xmlns:a16="http://schemas.microsoft.com/office/drawing/2014/main" id="{E402FE4E-C12D-497C-AF81-F08E4E02B4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6">
              <a:extLst>
                <a:ext uri="{FF2B5EF4-FFF2-40B4-BE49-F238E27FC236}">
                  <a16:creationId xmlns:a16="http://schemas.microsoft.com/office/drawing/2014/main" id="{59247B10-170D-4E62-849A-38FCB43C6A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7">
              <a:extLst>
                <a:ext uri="{FF2B5EF4-FFF2-40B4-BE49-F238E27FC236}">
                  <a16:creationId xmlns:a16="http://schemas.microsoft.com/office/drawing/2014/main" id="{89A587A7-1BEF-45AA-9EFC-6558A8749C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8">
              <a:extLst>
                <a:ext uri="{FF2B5EF4-FFF2-40B4-BE49-F238E27FC236}">
                  <a16:creationId xmlns:a16="http://schemas.microsoft.com/office/drawing/2014/main" id="{AC25B5A1-6EF7-44EC-A2F0-1EDC96A79B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9">
              <a:extLst>
                <a:ext uri="{FF2B5EF4-FFF2-40B4-BE49-F238E27FC236}">
                  <a16:creationId xmlns:a16="http://schemas.microsoft.com/office/drawing/2014/main" id="{80B8582C-7E17-4115-9FF1-979C8405CB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0">
              <a:extLst>
                <a:ext uri="{FF2B5EF4-FFF2-40B4-BE49-F238E27FC236}">
                  <a16:creationId xmlns:a16="http://schemas.microsoft.com/office/drawing/2014/main" id="{F6C4AB66-7A18-4E51-935B-237F4CA827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1">
              <a:extLst>
                <a:ext uri="{FF2B5EF4-FFF2-40B4-BE49-F238E27FC236}">
                  <a16:creationId xmlns:a16="http://schemas.microsoft.com/office/drawing/2014/main" id="{CDF12911-A240-4580-8788-0C49DB1FED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2">
              <a:extLst>
                <a:ext uri="{FF2B5EF4-FFF2-40B4-BE49-F238E27FC236}">
                  <a16:creationId xmlns:a16="http://schemas.microsoft.com/office/drawing/2014/main" id="{EAE0F5DE-442D-4F6C-B02C-2568ED1958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3">
              <a:extLst>
                <a:ext uri="{FF2B5EF4-FFF2-40B4-BE49-F238E27FC236}">
                  <a16:creationId xmlns:a16="http://schemas.microsoft.com/office/drawing/2014/main" id="{4F24A002-AFDE-4034-85BE-CBF005AE92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4">
              <a:extLst>
                <a:ext uri="{FF2B5EF4-FFF2-40B4-BE49-F238E27FC236}">
                  <a16:creationId xmlns:a16="http://schemas.microsoft.com/office/drawing/2014/main" id="{36F0721E-B4B0-4A6C-A92C-F8DE92D3AC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5">
              <a:extLst>
                <a:ext uri="{FF2B5EF4-FFF2-40B4-BE49-F238E27FC236}">
                  <a16:creationId xmlns:a16="http://schemas.microsoft.com/office/drawing/2014/main" id="{54D2DC98-69F8-4F2F-9D45-BDFFA5E2BB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6">
              <a:extLst>
                <a:ext uri="{FF2B5EF4-FFF2-40B4-BE49-F238E27FC236}">
                  <a16:creationId xmlns:a16="http://schemas.microsoft.com/office/drawing/2014/main" id="{0A636E33-DC38-40B9-B941-037E5D8603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7">
              <a:extLst>
                <a:ext uri="{FF2B5EF4-FFF2-40B4-BE49-F238E27FC236}">
                  <a16:creationId xmlns:a16="http://schemas.microsoft.com/office/drawing/2014/main" id="{03D30690-68C2-4AEC-9789-1495D97E19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8">
              <a:extLst>
                <a:ext uri="{FF2B5EF4-FFF2-40B4-BE49-F238E27FC236}">
                  <a16:creationId xmlns:a16="http://schemas.microsoft.com/office/drawing/2014/main" id="{1020B1B9-821B-49FB-BDC9-57DA08CBC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19">
              <a:extLst>
                <a:ext uri="{FF2B5EF4-FFF2-40B4-BE49-F238E27FC236}">
                  <a16:creationId xmlns:a16="http://schemas.microsoft.com/office/drawing/2014/main" id="{720EDCE4-8B18-413F-989E-E79628E5AF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0">
              <a:extLst>
                <a:ext uri="{FF2B5EF4-FFF2-40B4-BE49-F238E27FC236}">
                  <a16:creationId xmlns:a16="http://schemas.microsoft.com/office/drawing/2014/main" id="{8563351E-0DDD-4FC8-8D0C-1E446E3C1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1">
              <a:extLst>
                <a:ext uri="{FF2B5EF4-FFF2-40B4-BE49-F238E27FC236}">
                  <a16:creationId xmlns:a16="http://schemas.microsoft.com/office/drawing/2014/main" id="{15E8B705-64E7-4513-B3CB-BF46C35732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5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2">
              <a:extLst>
                <a:ext uri="{FF2B5EF4-FFF2-40B4-BE49-F238E27FC236}">
                  <a16:creationId xmlns:a16="http://schemas.microsoft.com/office/drawing/2014/main" id="{30DAEE1C-EBB5-47F5-9E76-564FCFDBF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3">
              <a:extLst>
                <a:ext uri="{FF2B5EF4-FFF2-40B4-BE49-F238E27FC236}">
                  <a16:creationId xmlns:a16="http://schemas.microsoft.com/office/drawing/2014/main" id="{EDB255E9-A3E2-4098-99A1-FE38FAD15D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4">
              <a:extLst>
                <a:ext uri="{FF2B5EF4-FFF2-40B4-BE49-F238E27FC236}">
                  <a16:creationId xmlns:a16="http://schemas.microsoft.com/office/drawing/2014/main" id="{D2507F2A-27AF-4833-8273-5FC9A98863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3" name="Freeform 25">
              <a:extLst>
                <a:ext uri="{FF2B5EF4-FFF2-40B4-BE49-F238E27FC236}">
                  <a16:creationId xmlns:a16="http://schemas.microsoft.com/office/drawing/2014/main" id="{8DFB8904-0CB8-45AD-ABD2-F7A582365E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503E16A9-F6DB-4045-8A2D-DE7D827D7D4E}"/>
              </a:ext>
            </a:extLst>
          </p:cNvPr>
          <p:cNvSpPr>
            <a:spLocks noGrp="1"/>
          </p:cNvSpPr>
          <p:nvPr>
            <p:ph type="title"/>
          </p:nvPr>
        </p:nvSpPr>
        <p:spPr>
          <a:xfrm>
            <a:off x="1759287" y="798881"/>
            <a:ext cx="8673427" cy="1048945"/>
          </a:xfrm>
        </p:spPr>
        <p:txBody>
          <a:bodyPr>
            <a:normAutofit/>
          </a:bodyPr>
          <a:lstStyle/>
          <a:p>
            <a:r>
              <a:rPr lang="en-GB">
                <a:solidFill>
                  <a:schemeClr val="tx1"/>
                </a:solidFill>
              </a:rPr>
              <a:t>Right Wing Terror Groups</a:t>
            </a:r>
          </a:p>
        </p:txBody>
      </p:sp>
      <p:graphicFrame>
        <p:nvGraphicFramePr>
          <p:cNvPr id="5" name="Content Placeholder 2">
            <a:extLst>
              <a:ext uri="{FF2B5EF4-FFF2-40B4-BE49-F238E27FC236}">
                <a16:creationId xmlns:a16="http://schemas.microsoft.com/office/drawing/2014/main" id="{2FF05BDD-ABC7-415B-98D1-792854259487}"/>
              </a:ext>
            </a:extLst>
          </p:cNvPr>
          <p:cNvGraphicFramePr>
            <a:graphicFrameLocks noGrp="1"/>
          </p:cNvGraphicFramePr>
          <p:nvPr>
            <p:ph idx="1"/>
            <p:extLst>
              <p:ext uri="{D42A27DB-BD31-4B8C-83A1-F6EECF244321}">
                <p14:modId xmlns:p14="http://schemas.microsoft.com/office/powerpoint/2010/main" val="3570182018"/>
              </p:ext>
            </p:extLst>
          </p:nvPr>
        </p:nvGraphicFramePr>
        <p:xfrm>
          <a:off x="807722" y="1990975"/>
          <a:ext cx="10576558" cy="3587499"/>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Audio 2">
            <a:hlinkClick r:id="" action="ppaction://media"/>
            <a:extLst>
              <a:ext uri="{FF2B5EF4-FFF2-40B4-BE49-F238E27FC236}">
                <a16:creationId xmlns:a16="http://schemas.microsoft.com/office/drawing/2014/main" id="{4D60849D-4669-F94B-AB88-B3400D68BBFC}"/>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70218" y="465263"/>
            <a:ext cx="812800" cy="8128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697786285"/>
      </p:ext>
    </p:extLst>
  </p:cSld>
  <p:clrMapOvr>
    <a:masterClrMapping/>
  </p:clrMapOvr>
  <mc:AlternateContent xmlns:mc="http://schemas.openxmlformats.org/markup-compatibility/2006">
    <mc:Choice xmlns:p14="http://schemas.microsoft.com/office/powerpoint/2010/main" Requires="p14">
      <p:transition spd="med" p14:dur="700" advTm="23693">
        <p:fade/>
      </p:transition>
    </mc:Choice>
    <mc:Fallback>
      <p:transition spd="med" advTm="2369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2413CC-69E6-4BDA-A88D-E4EF8F9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4F1F7357-8633-4CE7-BF80-475EE8A2F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2" name="Freeform 5">
              <a:extLst>
                <a:ext uri="{FF2B5EF4-FFF2-40B4-BE49-F238E27FC236}">
                  <a16:creationId xmlns:a16="http://schemas.microsoft.com/office/drawing/2014/main" id="{E402FE4E-C12D-497C-AF81-F08E4E02B4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59247B10-170D-4E62-849A-38FCB43C6A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89A587A7-1BEF-45AA-9EFC-6558A8749C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AC25B5A1-6EF7-44EC-A2F0-1EDC96A79B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id="{80B8582C-7E17-4115-9FF1-979C8405CB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10">
              <a:extLst>
                <a:ext uri="{FF2B5EF4-FFF2-40B4-BE49-F238E27FC236}">
                  <a16:creationId xmlns:a16="http://schemas.microsoft.com/office/drawing/2014/main" id="{F6C4AB66-7A18-4E51-935B-237F4CA827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1">
              <a:extLst>
                <a:ext uri="{FF2B5EF4-FFF2-40B4-BE49-F238E27FC236}">
                  <a16:creationId xmlns:a16="http://schemas.microsoft.com/office/drawing/2014/main" id="{CDF12911-A240-4580-8788-0C49DB1FED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2">
              <a:extLst>
                <a:ext uri="{FF2B5EF4-FFF2-40B4-BE49-F238E27FC236}">
                  <a16:creationId xmlns:a16="http://schemas.microsoft.com/office/drawing/2014/main" id="{EAE0F5DE-442D-4F6C-B02C-2568ED1958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3">
              <a:extLst>
                <a:ext uri="{FF2B5EF4-FFF2-40B4-BE49-F238E27FC236}">
                  <a16:creationId xmlns:a16="http://schemas.microsoft.com/office/drawing/2014/main" id="{4F24A002-AFDE-4034-85BE-CBF005AE92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4">
              <a:extLst>
                <a:ext uri="{FF2B5EF4-FFF2-40B4-BE49-F238E27FC236}">
                  <a16:creationId xmlns:a16="http://schemas.microsoft.com/office/drawing/2014/main" id="{36F0721E-B4B0-4A6C-A92C-F8DE92D3AC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5">
              <a:extLst>
                <a:ext uri="{FF2B5EF4-FFF2-40B4-BE49-F238E27FC236}">
                  <a16:creationId xmlns:a16="http://schemas.microsoft.com/office/drawing/2014/main" id="{54D2DC98-69F8-4F2F-9D45-BDFFA5E2BB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6">
              <a:extLst>
                <a:ext uri="{FF2B5EF4-FFF2-40B4-BE49-F238E27FC236}">
                  <a16:creationId xmlns:a16="http://schemas.microsoft.com/office/drawing/2014/main" id="{0A636E33-DC38-40B9-B941-037E5D8603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7">
              <a:extLst>
                <a:ext uri="{FF2B5EF4-FFF2-40B4-BE49-F238E27FC236}">
                  <a16:creationId xmlns:a16="http://schemas.microsoft.com/office/drawing/2014/main" id="{03D30690-68C2-4AEC-9789-1495D97E19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8">
              <a:extLst>
                <a:ext uri="{FF2B5EF4-FFF2-40B4-BE49-F238E27FC236}">
                  <a16:creationId xmlns:a16="http://schemas.microsoft.com/office/drawing/2014/main" id="{1020B1B9-821B-49FB-BDC9-57DA08CBC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9">
              <a:extLst>
                <a:ext uri="{FF2B5EF4-FFF2-40B4-BE49-F238E27FC236}">
                  <a16:creationId xmlns:a16="http://schemas.microsoft.com/office/drawing/2014/main" id="{720EDCE4-8B18-413F-989E-E79628E5AF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20">
              <a:extLst>
                <a:ext uri="{FF2B5EF4-FFF2-40B4-BE49-F238E27FC236}">
                  <a16:creationId xmlns:a16="http://schemas.microsoft.com/office/drawing/2014/main" id="{8563351E-0DDD-4FC8-8D0C-1E446E3C1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1">
              <a:extLst>
                <a:ext uri="{FF2B5EF4-FFF2-40B4-BE49-F238E27FC236}">
                  <a16:creationId xmlns:a16="http://schemas.microsoft.com/office/drawing/2014/main" id="{15E8B705-64E7-4513-B3CB-BF46C35732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5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2">
              <a:extLst>
                <a:ext uri="{FF2B5EF4-FFF2-40B4-BE49-F238E27FC236}">
                  <a16:creationId xmlns:a16="http://schemas.microsoft.com/office/drawing/2014/main" id="{30DAEE1C-EBB5-47F5-9E76-564FCFDBF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3">
              <a:extLst>
                <a:ext uri="{FF2B5EF4-FFF2-40B4-BE49-F238E27FC236}">
                  <a16:creationId xmlns:a16="http://schemas.microsoft.com/office/drawing/2014/main" id="{EDB255E9-A3E2-4098-99A1-FE38FAD15D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4">
              <a:extLst>
                <a:ext uri="{FF2B5EF4-FFF2-40B4-BE49-F238E27FC236}">
                  <a16:creationId xmlns:a16="http://schemas.microsoft.com/office/drawing/2014/main" id="{D2507F2A-27AF-4833-8273-5FC9A98863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5">
              <a:extLst>
                <a:ext uri="{FF2B5EF4-FFF2-40B4-BE49-F238E27FC236}">
                  <a16:creationId xmlns:a16="http://schemas.microsoft.com/office/drawing/2014/main" id="{8DFB8904-0CB8-45AD-ABD2-F7A582365E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FEB865A6-DA84-4640-8992-D80F39482ED6}"/>
              </a:ext>
            </a:extLst>
          </p:cNvPr>
          <p:cNvSpPr>
            <a:spLocks noGrp="1"/>
          </p:cNvSpPr>
          <p:nvPr>
            <p:ph type="title"/>
          </p:nvPr>
        </p:nvSpPr>
        <p:spPr>
          <a:xfrm>
            <a:off x="1759287" y="798881"/>
            <a:ext cx="8673427" cy="1048945"/>
          </a:xfrm>
        </p:spPr>
        <p:txBody>
          <a:bodyPr>
            <a:normAutofit/>
          </a:bodyPr>
          <a:lstStyle/>
          <a:p>
            <a:r>
              <a:rPr lang="en-GB">
                <a:solidFill>
                  <a:schemeClr val="tx1"/>
                </a:solidFill>
              </a:rPr>
              <a:t>Right Wing Terrorist Attacks World Wide</a:t>
            </a:r>
          </a:p>
        </p:txBody>
      </p:sp>
      <p:graphicFrame>
        <p:nvGraphicFramePr>
          <p:cNvPr id="5" name="Content Placeholder 2">
            <a:extLst>
              <a:ext uri="{FF2B5EF4-FFF2-40B4-BE49-F238E27FC236}">
                <a16:creationId xmlns:a16="http://schemas.microsoft.com/office/drawing/2014/main" id="{1D8BE536-3775-469A-A057-5EF7CB60CCC1}"/>
              </a:ext>
            </a:extLst>
          </p:cNvPr>
          <p:cNvGraphicFramePr>
            <a:graphicFrameLocks noGrp="1"/>
          </p:cNvGraphicFramePr>
          <p:nvPr>
            <p:ph idx="1"/>
            <p:extLst>
              <p:ext uri="{D42A27DB-BD31-4B8C-83A1-F6EECF244321}">
                <p14:modId xmlns:p14="http://schemas.microsoft.com/office/powerpoint/2010/main" val="187827048"/>
              </p:ext>
            </p:extLst>
          </p:nvPr>
        </p:nvGraphicFramePr>
        <p:xfrm>
          <a:off x="807722" y="1990976"/>
          <a:ext cx="10576558" cy="417546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Audio 2">
            <a:hlinkClick r:id="" action="ppaction://media"/>
            <a:extLst>
              <a:ext uri="{FF2B5EF4-FFF2-40B4-BE49-F238E27FC236}">
                <a16:creationId xmlns:a16="http://schemas.microsoft.com/office/drawing/2014/main" id="{102E1A25-1E52-E145-989C-C5D82E8B6DDF}"/>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471488" y="465263"/>
            <a:ext cx="812800" cy="8128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47060323"/>
      </p:ext>
    </p:extLst>
  </p:cSld>
  <p:clrMapOvr>
    <a:masterClrMapping/>
  </p:clrMapOvr>
  <mc:AlternateContent xmlns:mc="http://schemas.openxmlformats.org/markup-compatibility/2006">
    <mc:Choice xmlns:p14="http://schemas.microsoft.com/office/powerpoint/2010/main" Requires="p14">
      <p:transition spd="med" p14:dur="700" advTm="28200">
        <p:fade/>
      </p:transition>
    </mc:Choice>
    <mc:Fallback>
      <p:transition spd="med" advTm="282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828D1E49-2A21-4A83-A0E0-FB1597B4B2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3" name="Group 72">
            <a:extLst>
              <a:ext uri="{FF2B5EF4-FFF2-40B4-BE49-F238E27FC236}">
                <a16:creationId xmlns:a16="http://schemas.microsoft.com/office/drawing/2014/main" id="{088B852E-5494-418B-A833-75CF016A9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74" name="Freeform 5">
              <a:extLst>
                <a:ext uri="{FF2B5EF4-FFF2-40B4-BE49-F238E27FC236}">
                  <a16:creationId xmlns:a16="http://schemas.microsoft.com/office/drawing/2014/main" id="{DF31E3C1-1A46-4329-9F80-B576692FEE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5" name="Freeform 6">
              <a:extLst>
                <a:ext uri="{FF2B5EF4-FFF2-40B4-BE49-F238E27FC236}">
                  <a16:creationId xmlns:a16="http://schemas.microsoft.com/office/drawing/2014/main" id="{294B4592-99CA-47B1-816F-CE2D44F65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6" name="Freeform 7">
              <a:extLst>
                <a:ext uri="{FF2B5EF4-FFF2-40B4-BE49-F238E27FC236}">
                  <a16:creationId xmlns:a16="http://schemas.microsoft.com/office/drawing/2014/main" id="{BF690E4C-72F8-4AC5-AF99-562763CC67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7" name="Freeform 8">
              <a:extLst>
                <a:ext uri="{FF2B5EF4-FFF2-40B4-BE49-F238E27FC236}">
                  <a16:creationId xmlns:a16="http://schemas.microsoft.com/office/drawing/2014/main" id="{F834CDD4-CAB8-4ACC-9AAC-5399C743DE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8" name="Freeform 9">
              <a:extLst>
                <a:ext uri="{FF2B5EF4-FFF2-40B4-BE49-F238E27FC236}">
                  <a16:creationId xmlns:a16="http://schemas.microsoft.com/office/drawing/2014/main" id="{1AEB045A-6821-475B-A28E-047437ABEF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9" name="Freeform 10">
              <a:extLst>
                <a:ext uri="{FF2B5EF4-FFF2-40B4-BE49-F238E27FC236}">
                  <a16:creationId xmlns:a16="http://schemas.microsoft.com/office/drawing/2014/main" id="{D9B790C0-3D34-4626-BAFB-6EB473F40C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0" name="Freeform 11">
              <a:extLst>
                <a:ext uri="{FF2B5EF4-FFF2-40B4-BE49-F238E27FC236}">
                  <a16:creationId xmlns:a16="http://schemas.microsoft.com/office/drawing/2014/main" id="{EDA4D87F-91A4-4628-9A6E-F01820A7EE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1" name="Freeform 12">
              <a:extLst>
                <a:ext uri="{FF2B5EF4-FFF2-40B4-BE49-F238E27FC236}">
                  <a16:creationId xmlns:a16="http://schemas.microsoft.com/office/drawing/2014/main" id="{045DAB88-124C-459C-A889-DAE9C9BE285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2" name="Freeform 13">
              <a:extLst>
                <a:ext uri="{FF2B5EF4-FFF2-40B4-BE49-F238E27FC236}">
                  <a16:creationId xmlns:a16="http://schemas.microsoft.com/office/drawing/2014/main" id="{85D44010-1DAA-4CAC-B83F-7E3E8C455D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3" name="Freeform 14">
              <a:extLst>
                <a:ext uri="{FF2B5EF4-FFF2-40B4-BE49-F238E27FC236}">
                  <a16:creationId xmlns:a16="http://schemas.microsoft.com/office/drawing/2014/main" id="{E8C01D66-5C93-4A2E-AA74-DE97574EA4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4" name="Freeform 15">
              <a:extLst>
                <a:ext uri="{FF2B5EF4-FFF2-40B4-BE49-F238E27FC236}">
                  <a16:creationId xmlns:a16="http://schemas.microsoft.com/office/drawing/2014/main" id="{E2E1A6E1-6C4A-47D3-81E2-9F8624F1BB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5" name="Freeform 16">
              <a:extLst>
                <a:ext uri="{FF2B5EF4-FFF2-40B4-BE49-F238E27FC236}">
                  <a16:creationId xmlns:a16="http://schemas.microsoft.com/office/drawing/2014/main" id="{3E849CB5-4526-49DC-B77B-A20FDB7FFD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6" name="Freeform 17">
              <a:extLst>
                <a:ext uri="{FF2B5EF4-FFF2-40B4-BE49-F238E27FC236}">
                  <a16:creationId xmlns:a16="http://schemas.microsoft.com/office/drawing/2014/main" id="{5A18C8A4-FB2A-44C1-93D3-26C6DDFE0CC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7" name="Freeform 18">
              <a:extLst>
                <a:ext uri="{FF2B5EF4-FFF2-40B4-BE49-F238E27FC236}">
                  <a16:creationId xmlns:a16="http://schemas.microsoft.com/office/drawing/2014/main" id="{85D014FD-8C5A-4071-B19E-4910AAB618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8" name="Freeform 19">
              <a:extLst>
                <a:ext uri="{FF2B5EF4-FFF2-40B4-BE49-F238E27FC236}">
                  <a16:creationId xmlns:a16="http://schemas.microsoft.com/office/drawing/2014/main" id="{A37D7262-3596-4026-9AD4-E94332E526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9" name="Freeform 20">
              <a:extLst>
                <a:ext uri="{FF2B5EF4-FFF2-40B4-BE49-F238E27FC236}">
                  <a16:creationId xmlns:a16="http://schemas.microsoft.com/office/drawing/2014/main" id="{187E37E0-AAC3-4B33-AF36-334ACCBD33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0" name="Freeform 21">
              <a:extLst>
                <a:ext uri="{FF2B5EF4-FFF2-40B4-BE49-F238E27FC236}">
                  <a16:creationId xmlns:a16="http://schemas.microsoft.com/office/drawing/2014/main" id="{409758BB-8A0E-4BEB-BC0C-F410AD98CD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1" name="Freeform 22">
              <a:extLst>
                <a:ext uri="{FF2B5EF4-FFF2-40B4-BE49-F238E27FC236}">
                  <a16:creationId xmlns:a16="http://schemas.microsoft.com/office/drawing/2014/main" id="{97C4EFE2-9D25-4978-BD9A-873B492702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2" name="Freeform 23">
              <a:extLst>
                <a:ext uri="{FF2B5EF4-FFF2-40B4-BE49-F238E27FC236}">
                  <a16:creationId xmlns:a16="http://schemas.microsoft.com/office/drawing/2014/main" id="{9CCAF82A-A0E0-4B55-A97B-EFFAE79AF7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3" name="Freeform 24">
              <a:extLst>
                <a:ext uri="{FF2B5EF4-FFF2-40B4-BE49-F238E27FC236}">
                  <a16:creationId xmlns:a16="http://schemas.microsoft.com/office/drawing/2014/main" id="{4F800DD8-3954-4F73-8807-16F1CFAC1E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4" name="Freeform 25">
              <a:extLst>
                <a:ext uri="{FF2B5EF4-FFF2-40B4-BE49-F238E27FC236}">
                  <a16:creationId xmlns:a16="http://schemas.microsoft.com/office/drawing/2014/main" id="{84E1C91A-4B06-4852-918C-6380FA986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A0F0BC37-7F87-F44F-8E13-052BF1573596}"/>
              </a:ext>
            </a:extLst>
          </p:cNvPr>
          <p:cNvSpPr>
            <a:spLocks noGrp="1"/>
          </p:cNvSpPr>
          <p:nvPr>
            <p:ph type="title"/>
          </p:nvPr>
        </p:nvSpPr>
        <p:spPr>
          <a:xfrm>
            <a:off x="904877" y="795527"/>
            <a:ext cx="10488547" cy="1190912"/>
          </a:xfrm>
        </p:spPr>
        <p:txBody>
          <a:bodyPr>
            <a:normAutofit/>
          </a:bodyPr>
          <a:lstStyle/>
          <a:p>
            <a:r>
              <a:rPr lang="en-GB" dirty="0">
                <a:solidFill>
                  <a:schemeClr val="tx1"/>
                </a:solidFill>
              </a:rPr>
              <a:t>National Action</a:t>
            </a:r>
          </a:p>
        </p:txBody>
      </p:sp>
      <p:sp>
        <p:nvSpPr>
          <p:cNvPr id="96" name="Rectangle 95">
            <a:extLst>
              <a:ext uri="{FF2B5EF4-FFF2-40B4-BE49-F238E27FC236}">
                <a16:creationId xmlns:a16="http://schemas.microsoft.com/office/drawing/2014/main" id="{E972DE0D-2E53-4159-ABD3-C601524262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030" y="2250281"/>
            <a:ext cx="4959318" cy="3678237"/>
          </a:xfrm>
          <a:prstGeom prst="rect">
            <a:avLst/>
          </a:prstGeom>
          <a:solidFill>
            <a:schemeClr val="bg1"/>
          </a:solidFill>
          <a:ln w="19050">
            <a:solidFill>
              <a:srgbClr val="A58150"/>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UK bans two extreme rightwing groups under terror laws | Financial Times">
            <a:extLst>
              <a:ext uri="{FF2B5EF4-FFF2-40B4-BE49-F238E27FC236}">
                <a16:creationId xmlns:a16="http://schemas.microsoft.com/office/drawing/2014/main" id="{8756C98B-B404-5443-95ED-F0BEC811AD78}"/>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2234" r="-2" b="-2"/>
          <a:stretch/>
        </p:blipFill>
        <p:spPr bwMode="auto">
          <a:xfrm>
            <a:off x="889000" y="2250281"/>
            <a:ext cx="5120061" cy="3766344"/>
          </a:xfrm>
          <a:prstGeom prst="rect">
            <a:avLst/>
          </a:prstGeom>
          <a:noFill/>
          <a:ln w="12700">
            <a:noFill/>
          </a:ln>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5418DFBC-2F3F-524E-AA4A-4535D04E7634}"/>
              </a:ext>
            </a:extLst>
          </p:cNvPr>
          <p:cNvSpPr>
            <a:spLocks noGrp="1"/>
          </p:cNvSpPr>
          <p:nvPr>
            <p:ph idx="1"/>
          </p:nvPr>
        </p:nvSpPr>
        <p:spPr>
          <a:xfrm>
            <a:off x="6380703" y="2228850"/>
            <a:ext cx="5028928" cy="3699669"/>
          </a:xfrm>
        </p:spPr>
        <p:txBody>
          <a:bodyPr>
            <a:normAutofit/>
          </a:bodyPr>
          <a:lstStyle/>
          <a:p>
            <a:pPr>
              <a:buClr>
                <a:srgbClr val="A58150"/>
              </a:buClr>
            </a:pPr>
            <a:r>
              <a:rPr lang="en-GB" dirty="0"/>
              <a:t>Formed in 2013.</a:t>
            </a:r>
          </a:p>
          <a:p>
            <a:pPr>
              <a:buClr>
                <a:srgbClr val="A58150"/>
              </a:buClr>
            </a:pPr>
            <a:r>
              <a:rPr lang="en-GB" dirty="0"/>
              <a:t>Reviving Nazi Activism </a:t>
            </a:r>
          </a:p>
          <a:p>
            <a:pPr>
              <a:buClr>
                <a:srgbClr val="A58150"/>
              </a:buClr>
            </a:pPr>
            <a:r>
              <a:rPr lang="en-GB" dirty="0"/>
              <a:t>Militant Street Action</a:t>
            </a:r>
          </a:p>
          <a:p>
            <a:pPr>
              <a:buClr>
                <a:srgbClr val="A58150"/>
              </a:buClr>
            </a:pPr>
            <a:r>
              <a:rPr lang="en-GB" dirty="0"/>
              <a:t>Distancing themselves from newer radical right movements that targeted Muslims.</a:t>
            </a:r>
          </a:p>
          <a:p>
            <a:pPr>
              <a:buClr>
                <a:srgbClr val="A58150"/>
              </a:buClr>
            </a:pPr>
            <a:r>
              <a:rPr lang="en-GB" dirty="0"/>
              <a:t>Proscribed as terrorists in 2016</a:t>
            </a:r>
          </a:p>
          <a:p>
            <a:pPr>
              <a:buClr>
                <a:srgbClr val="A58150"/>
              </a:buClr>
            </a:pPr>
            <a:endParaRPr lang="en-GB" dirty="0"/>
          </a:p>
        </p:txBody>
      </p:sp>
      <p:pic>
        <p:nvPicPr>
          <p:cNvPr id="4" name="Audio 3">
            <a:hlinkClick r:id="" action="ppaction://media"/>
            <a:extLst>
              <a:ext uri="{FF2B5EF4-FFF2-40B4-BE49-F238E27FC236}">
                <a16:creationId xmlns:a16="http://schemas.microsoft.com/office/drawing/2014/main" id="{D291D070-0EE9-D245-96C1-5D7A231483E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74662" y="389127"/>
            <a:ext cx="812800" cy="8128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504058207"/>
      </p:ext>
    </p:extLst>
  </p:cSld>
  <p:clrMapOvr>
    <a:masterClrMapping/>
  </p:clrMapOvr>
  <mc:AlternateContent xmlns:mc="http://schemas.openxmlformats.org/markup-compatibility/2006">
    <mc:Choice xmlns:p14="http://schemas.microsoft.com/office/powerpoint/2010/main" Requires="p14">
      <p:transition spd="med" p14:dur="700" advTm="81002">
        <p:fade/>
      </p:transition>
    </mc:Choice>
    <mc:Fallback>
      <p:transition spd="med" advTm="8100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828D1E49-2A21-4A83-A0E0-FB1597B4B2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3" name="Group 72">
            <a:extLst>
              <a:ext uri="{FF2B5EF4-FFF2-40B4-BE49-F238E27FC236}">
                <a16:creationId xmlns:a16="http://schemas.microsoft.com/office/drawing/2014/main" id="{088B852E-5494-418B-A833-75CF016A9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74" name="Freeform 5">
              <a:extLst>
                <a:ext uri="{FF2B5EF4-FFF2-40B4-BE49-F238E27FC236}">
                  <a16:creationId xmlns:a16="http://schemas.microsoft.com/office/drawing/2014/main" id="{DF31E3C1-1A46-4329-9F80-B576692FEE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5" name="Freeform 6">
              <a:extLst>
                <a:ext uri="{FF2B5EF4-FFF2-40B4-BE49-F238E27FC236}">
                  <a16:creationId xmlns:a16="http://schemas.microsoft.com/office/drawing/2014/main" id="{294B4592-99CA-47B1-816F-CE2D44F65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6" name="Freeform 7">
              <a:extLst>
                <a:ext uri="{FF2B5EF4-FFF2-40B4-BE49-F238E27FC236}">
                  <a16:creationId xmlns:a16="http://schemas.microsoft.com/office/drawing/2014/main" id="{BF690E4C-72F8-4AC5-AF99-562763CC67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7" name="Freeform 8">
              <a:extLst>
                <a:ext uri="{FF2B5EF4-FFF2-40B4-BE49-F238E27FC236}">
                  <a16:creationId xmlns:a16="http://schemas.microsoft.com/office/drawing/2014/main" id="{F834CDD4-CAB8-4ACC-9AAC-5399C743DE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8" name="Freeform 9">
              <a:extLst>
                <a:ext uri="{FF2B5EF4-FFF2-40B4-BE49-F238E27FC236}">
                  <a16:creationId xmlns:a16="http://schemas.microsoft.com/office/drawing/2014/main" id="{1AEB045A-6821-475B-A28E-047437ABEF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9" name="Freeform 10">
              <a:extLst>
                <a:ext uri="{FF2B5EF4-FFF2-40B4-BE49-F238E27FC236}">
                  <a16:creationId xmlns:a16="http://schemas.microsoft.com/office/drawing/2014/main" id="{D9B790C0-3D34-4626-BAFB-6EB473F40C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0" name="Freeform 11">
              <a:extLst>
                <a:ext uri="{FF2B5EF4-FFF2-40B4-BE49-F238E27FC236}">
                  <a16:creationId xmlns:a16="http://schemas.microsoft.com/office/drawing/2014/main" id="{EDA4D87F-91A4-4628-9A6E-F01820A7EE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1" name="Freeform 12">
              <a:extLst>
                <a:ext uri="{FF2B5EF4-FFF2-40B4-BE49-F238E27FC236}">
                  <a16:creationId xmlns:a16="http://schemas.microsoft.com/office/drawing/2014/main" id="{045DAB88-124C-459C-A889-DAE9C9BE285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2" name="Freeform 13">
              <a:extLst>
                <a:ext uri="{FF2B5EF4-FFF2-40B4-BE49-F238E27FC236}">
                  <a16:creationId xmlns:a16="http://schemas.microsoft.com/office/drawing/2014/main" id="{85D44010-1DAA-4CAC-B83F-7E3E8C455D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3" name="Freeform 14">
              <a:extLst>
                <a:ext uri="{FF2B5EF4-FFF2-40B4-BE49-F238E27FC236}">
                  <a16:creationId xmlns:a16="http://schemas.microsoft.com/office/drawing/2014/main" id="{E8C01D66-5C93-4A2E-AA74-DE97574EA4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4" name="Freeform 15">
              <a:extLst>
                <a:ext uri="{FF2B5EF4-FFF2-40B4-BE49-F238E27FC236}">
                  <a16:creationId xmlns:a16="http://schemas.microsoft.com/office/drawing/2014/main" id="{E2E1A6E1-6C4A-47D3-81E2-9F8624F1BB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5" name="Freeform 16">
              <a:extLst>
                <a:ext uri="{FF2B5EF4-FFF2-40B4-BE49-F238E27FC236}">
                  <a16:creationId xmlns:a16="http://schemas.microsoft.com/office/drawing/2014/main" id="{3E849CB5-4526-49DC-B77B-A20FDB7FFD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6" name="Freeform 17">
              <a:extLst>
                <a:ext uri="{FF2B5EF4-FFF2-40B4-BE49-F238E27FC236}">
                  <a16:creationId xmlns:a16="http://schemas.microsoft.com/office/drawing/2014/main" id="{5A18C8A4-FB2A-44C1-93D3-26C6DDFE0CC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7" name="Freeform 18">
              <a:extLst>
                <a:ext uri="{FF2B5EF4-FFF2-40B4-BE49-F238E27FC236}">
                  <a16:creationId xmlns:a16="http://schemas.microsoft.com/office/drawing/2014/main" id="{85D014FD-8C5A-4071-B19E-4910AAB618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8" name="Freeform 19">
              <a:extLst>
                <a:ext uri="{FF2B5EF4-FFF2-40B4-BE49-F238E27FC236}">
                  <a16:creationId xmlns:a16="http://schemas.microsoft.com/office/drawing/2014/main" id="{A37D7262-3596-4026-9AD4-E94332E526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9" name="Freeform 20">
              <a:extLst>
                <a:ext uri="{FF2B5EF4-FFF2-40B4-BE49-F238E27FC236}">
                  <a16:creationId xmlns:a16="http://schemas.microsoft.com/office/drawing/2014/main" id="{187E37E0-AAC3-4B33-AF36-334ACCBD33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0" name="Freeform 21">
              <a:extLst>
                <a:ext uri="{FF2B5EF4-FFF2-40B4-BE49-F238E27FC236}">
                  <a16:creationId xmlns:a16="http://schemas.microsoft.com/office/drawing/2014/main" id="{409758BB-8A0E-4BEB-BC0C-F410AD98CD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1" name="Freeform 22">
              <a:extLst>
                <a:ext uri="{FF2B5EF4-FFF2-40B4-BE49-F238E27FC236}">
                  <a16:creationId xmlns:a16="http://schemas.microsoft.com/office/drawing/2014/main" id="{97C4EFE2-9D25-4978-BD9A-873B492702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2" name="Freeform 23">
              <a:extLst>
                <a:ext uri="{FF2B5EF4-FFF2-40B4-BE49-F238E27FC236}">
                  <a16:creationId xmlns:a16="http://schemas.microsoft.com/office/drawing/2014/main" id="{9CCAF82A-A0E0-4B55-A97B-EFFAE79AF7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3" name="Freeform 24">
              <a:extLst>
                <a:ext uri="{FF2B5EF4-FFF2-40B4-BE49-F238E27FC236}">
                  <a16:creationId xmlns:a16="http://schemas.microsoft.com/office/drawing/2014/main" id="{4F800DD8-3954-4F73-8807-16F1CFAC1E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4" name="Freeform 25">
              <a:extLst>
                <a:ext uri="{FF2B5EF4-FFF2-40B4-BE49-F238E27FC236}">
                  <a16:creationId xmlns:a16="http://schemas.microsoft.com/office/drawing/2014/main" id="{84E1C91A-4B06-4852-918C-6380FA986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BDA60631-5268-6842-988B-0E785849E732}"/>
              </a:ext>
            </a:extLst>
          </p:cNvPr>
          <p:cNvSpPr>
            <a:spLocks noGrp="1"/>
          </p:cNvSpPr>
          <p:nvPr>
            <p:ph type="title"/>
          </p:nvPr>
        </p:nvSpPr>
        <p:spPr>
          <a:xfrm>
            <a:off x="904877" y="795527"/>
            <a:ext cx="10488547" cy="1190912"/>
          </a:xfrm>
        </p:spPr>
        <p:txBody>
          <a:bodyPr>
            <a:normAutofit/>
          </a:bodyPr>
          <a:lstStyle/>
          <a:p>
            <a:r>
              <a:rPr lang="en-GB" dirty="0">
                <a:solidFill>
                  <a:schemeClr val="tx1"/>
                </a:solidFill>
              </a:rPr>
              <a:t>Leaders</a:t>
            </a:r>
          </a:p>
        </p:txBody>
      </p:sp>
      <p:sp>
        <p:nvSpPr>
          <p:cNvPr id="96" name="Rectangle 95">
            <a:extLst>
              <a:ext uri="{FF2B5EF4-FFF2-40B4-BE49-F238E27FC236}">
                <a16:creationId xmlns:a16="http://schemas.microsoft.com/office/drawing/2014/main" id="{E972DE0D-2E53-4159-ABD3-C601524262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030" y="2250281"/>
            <a:ext cx="4959318" cy="3678237"/>
          </a:xfrm>
          <a:prstGeom prst="rect">
            <a:avLst/>
          </a:prstGeom>
          <a:solidFill>
            <a:schemeClr val="bg1"/>
          </a:solidFill>
          <a:ln w="19050">
            <a:solidFill>
              <a:srgbClr val="DC9B57"/>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National Action: The new parents and the neo-Nazi terror threat - BBC News">
            <a:extLst>
              <a:ext uri="{FF2B5EF4-FFF2-40B4-BE49-F238E27FC236}">
                <a16:creationId xmlns:a16="http://schemas.microsoft.com/office/drawing/2014/main" id="{FD251707-9C25-574A-81AD-27492D0C5F07}"/>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7519" r="42020" b="2"/>
          <a:stretch/>
        </p:blipFill>
        <p:spPr bwMode="auto">
          <a:xfrm>
            <a:off x="830805" y="2238375"/>
            <a:ext cx="5162008" cy="3799809"/>
          </a:xfrm>
          <a:prstGeom prst="rect">
            <a:avLst/>
          </a:prstGeom>
          <a:noFill/>
          <a:ln w="12700">
            <a:noFill/>
          </a:ln>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F78C5E4D-F656-2A4E-84FF-5A4537671DE9}"/>
              </a:ext>
            </a:extLst>
          </p:cNvPr>
          <p:cNvSpPr>
            <a:spLocks noGrp="1"/>
          </p:cNvSpPr>
          <p:nvPr>
            <p:ph idx="1"/>
          </p:nvPr>
        </p:nvSpPr>
        <p:spPr>
          <a:xfrm>
            <a:off x="6380703" y="2228850"/>
            <a:ext cx="5028928" cy="3699669"/>
          </a:xfrm>
        </p:spPr>
        <p:txBody>
          <a:bodyPr>
            <a:normAutofit/>
          </a:bodyPr>
          <a:lstStyle/>
          <a:p>
            <a:pPr>
              <a:buClr>
                <a:srgbClr val="DC9B57"/>
              </a:buClr>
            </a:pPr>
            <a:r>
              <a:rPr lang="en-GB" dirty="0"/>
              <a:t>Ben Raymond – ’’As a teenager, Mein </a:t>
            </a:r>
            <a:r>
              <a:rPr lang="en-GB" dirty="0" err="1"/>
              <a:t>Kampf</a:t>
            </a:r>
            <a:r>
              <a:rPr lang="en-GB" dirty="0"/>
              <a:t> changed my life. I am not ashamed to say I love Hitler’’.</a:t>
            </a:r>
          </a:p>
          <a:p>
            <a:pPr>
              <a:buClr>
                <a:srgbClr val="DC9B57"/>
              </a:buClr>
            </a:pPr>
            <a:endParaRPr lang="en-GB" dirty="0"/>
          </a:p>
          <a:p>
            <a:r>
              <a:rPr lang="en-GB" dirty="0"/>
              <a:t>Alex Davies –  ‘’I don’t want to say what I’d like to do to Jews – its too extreme’’.</a:t>
            </a:r>
          </a:p>
        </p:txBody>
      </p:sp>
      <p:pic>
        <p:nvPicPr>
          <p:cNvPr id="4" name="Audio 3">
            <a:hlinkClick r:id="" action="ppaction://media"/>
            <a:extLst>
              <a:ext uri="{FF2B5EF4-FFF2-40B4-BE49-F238E27FC236}">
                <a16:creationId xmlns:a16="http://schemas.microsoft.com/office/drawing/2014/main" id="{E818EA4F-EDAF-7F41-ACEE-81DDC9248B1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90628" y="523082"/>
            <a:ext cx="812800" cy="8128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03886232"/>
      </p:ext>
    </p:extLst>
  </p:cSld>
  <p:clrMapOvr>
    <a:masterClrMapping/>
  </p:clrMapOvr>
  <mc:AlternateContent xmlns:mc="http://schemas.openxmlformats.org/markup-compatibility/2006">
    <mc:Choice xmlns:p14="http://schemas.microsoft.com/office/powerpoint/2010/main" Requires="p14">
      <p:transition spd="med" p14:dur="700" advTm="50149">
        <p:fade/>
      </p:transition>
    </mc:Choice>
    <mc:Fallback>
      <p:transition spd="med" advTm="5014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2413CC-69E6-4BDA-A88D-E4EF8F9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4F1F7357-8633-4CE7-BF80-475EE8A2F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2" name="Freeform 5">
              <a:extLst>
                <a:ext uri="{FF2B5EF4-FFF2-40B4-BE49-F238E27FC236}">
                  <a16:creationId xmlns:a16="http://schemas.microsoft.com/office/drawing/2014/main" id="{E402FE4E-C12D-497C-AF81-F08E4E02B4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59247B10-170D-4E62-849A-38FCB43C6A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89A587A7-1BEF-45AA-9EFC-6558A8749C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AC25B5A1-6EF7-44EC-A2F0-1EDC96A79B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id="{80B8582C-7E17-4115-9FF1-979C8405CB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10">
              <a:extLst>
                <a:ext uri="{FF2B5EF4-FFF2-40B4-BE49-F238E27FC236}">
                  <a16:creationId xmlns:a16="http://schemas.microsoft.com/office/drawing/2014/main" id="{F6C4AB66-7A18-4E51-935B-237F4CA827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1">
              <a:extLst>
                <a:ext uri="{FF2B5EF4-FFF2-40B4-BE49-F238E27FC236}">
                  <a16:creationId xmlns:a16="http://schemas.microsoft.com/office/drawing/2014/main" id="{CDF12911-A240-4580-8788-0C49DB1FED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2">
              <a:extLst>
                <a:ext uri="{FF2B5EF4-FFF2-40B4-BE49-F238E27FC236}">
                  <a16:creationId xmlns:a16="http://schemas.microsoft.com/office/drawing/2014/main" id="{EAE0F5DE-442D-4F6C-B02C-2568ED1958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3">
              <a:extLst>
                <a:ext uri="{FF2B5EF4-FFF2-40B4-BE49-F238E27FC236}">
                  <a16:creationId xmlns:a16="http://schemas.microsoft.com/office/drawing/2014/main" id="{4F24A002-AFDE-4034-85BE-CBF005AE92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4">
              <a:extLst>
                <a:ext uri="{FF2B5EF4-FFF2-40B4-BE49-F238E27FC236}">
                  <a16:creationId xmlns:a16="http://schemas.microsoft.com/office/drawing/2014/main" id="{36F0721E-B4B0-4A6C-A92C-F8DE92D3AC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5">
              <a:extLst>
                <a:ext uri="{FF2B5EF4-FFF2-40B4-BE49-F238E27FC236}">
                  <a16:creationId xmlns:a16="http://schemas.microsoft.com/office/drawing/2014/main" id="{54D2DC98-69F8-4F2F-9D45-BDFFA5E2BB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6">
              <a:extLst>
                <a:ext uri="{FF2B5EF4-FFF2-40B4-BE49-F238E27FC236}">
                  <a16:creationId xmlns:a16="http://schemas.microsoft.com/office/drawing/2014/main" id="{0A636E33-DC38-40B9-B941-037E5D8603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7">
              <a:extLst>
                <a:ext uri="{FF2B5EF4-FFF2-40B4-BE49-F238E27FC236}">
                  <a16:creationId xmlns:a16="http://schemas.microsoft.com/office/drawing/2014/main" id="{03D30690-68C2-4AEC-9789-1495D97E19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8">
              <a:extLst>
                <a:ext uri="{FF2B5EF4-FFF2-40B4-BE49-F238E27FC236}">
                  <a16:creationId xmlns:a16="http://schemas.microsoft.com/office/drawing/2014/main" id="{1020B1B9-821B-49FB-BDC9-57DA08CBC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9">
              <a:extLst>
                <a:ext uri="{FF2B5EF4-FFF2-40B4-BE49-F238E27FC236}">
                  <a16:creationId xmlns:a16="http://schemas.microsoft.com/office/drawing/2014/main" id="{720EDCE4-8B18-413F-989E-E79628E5AF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20">
              <a:extLst>
                <a:ext uri="{FF2B5EF4-FFF2-40B4-BE49-F238E27FC236}">
                  <a16:creationId xmlns:a16="http://schemas.microsoft.com/office/drawing/2014/main" id="{8563351E-0DDD-4FC8-8D0C-1E446E3C1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1">
              <a:extLst>
                <a:ext uri="{FF2B5EF4-FFF2-40B4-BE49-F238E27FC236}">
                  <a16:creationId xmlns:a16="http://schemas.microsoft.com/office/drawing/2014/main" id="{15E8B705-64E7-4513-B3CB-BF46C35732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5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2">
              <a:extLst>
                <a:ext uri="{FF2B5EF4-FFF2-40B4-BE49-F238E27FC236}">
                  <a16:creationId xmlns:a16="http://schemas.microsoft.com/office/drawing/2014/main" id="{30DAEE1C-EBB5-47F5-9E76-564FCFDBF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3">
              <a:extLst>
                <a:ext uri="{FF2B5EF4-FFF2-40B4-BE49-F238E27FC236}">
                  <a16:creationId xmlns:a16="http://schemas.microsoft.com/office/drawing/2014/main" id="{EDB255E9-A3E2-4098-99A1-FE38FAD15D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4">
              <a:extLst>
                <a:ext uri="{FF2B5EF4-FFF2-40B4-BE49-F238E27FC236}">
                  <a16:creationId xmlns:a16="http://schemas.microsoft.com/office/drawing/2014/main" id="{D2507F2A-27AF-4833-8273-5FC9A98863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5">
              <a:extLst>
                <a:ext uri="{FF2B5EF4-FFF2-40B4-BE49-F238E27FC236}">
                  <a16:creationId xmlns:a16="http://schemas.microsoft.com/office/drawing/2014/main" id="{8DFB8904-0CB8-45AD-ABD2-F7A582365E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80F1D562-10AE-354E-919B-E65742154709}"/>
              </a:ext>
            </a:extLst>
          </p:cNvPr>
          <p:cNvSpPr>
            <a:spLocks noGrp="1"/>
          </p:cNvSpPr>
          <p:nvPr>
            <p:ph type="title"/>
          </p:nvPr>
        </p:nvSpPr>
        <p:spPr>
          <a:xfrm>
            <a:off x="1759287" y="798881"/>
            <a:ext cx="8673427" cy="1048945"/>
          </a:xfrm>
        </p:spPr>
        <p:txBody>
          <a:bodyPr>
            <a:normAutofit/>
          </a:bodyPr>
          <a:lstStyle/>
          <a:p>
            <a:r>
              <a:rPr lang="en-GB">
                <a:solidFill>
                  <a:schemeClr val="tx1"/>
                </a:solidFill>
              </a:rPr>
              <a:t>Members and Convictions since 2016.</a:t>
            </a:r>
          </a:p>
        </p:txBody>
      </p:sp>
      <p:graphicFrame>
        <p:nvGraphicFramePr>
          <p:cNvPr id="5" name="Content Placeholder 2">
            <a:extLst>
              <a:ext uri="{FF2B5EF4-FFF2-40B4-BE49-F238E27FC236}">
                <a16:creationId xmlns:a16="http://schemas.microsoft.com/office/drawing/2014/main" id="{FF779F1D-2062-42C7-B12C-75BDC6F520A5}"/>
              </a:ext>
            </a:extLst>
          </p:cNvPr>
          <p:cNvGraphicFramePr>
            <a:graphicFrameLocks noGrp="1"/>
          </p:cNvGraphicFramePr>
          <p:nvPr>
            <p:ph idx="1"/>
            <p:extLst>
              <p:ext uri="{D42A27DB-BD31-4B8C-83A1-F6EECF244321}">
                <p14:modId xmlns:p14="http://schemas.microsoft.com/office/powerpoint/2010/main" val="304995677"/>
              </p:ext>
            </p:extLst>
          </p:nvPr>
        </p:nvGraphicFramePr>
        <p:xfrm>
          <a:off x="807722" y="1990976"/>
          <a:ext cx="10576558" cy="417546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Audio 2">
            <a:hlinkClick r:id="" action="ppaction://media"/>
            <a:extLst>
              <a:ext uri="{FF2B5EF4-FFF2-40B4-BE49-F238E27FC236}">
                <a16:creationId xmlns:a16="http://schemas.microsoft.com/office/drawing/2014/main" id="{55174627-1097-454B-B2ED-026D948499FA}"/>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698035" y="465383"/>
            <a:ext cx="812800" cy="8128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003791896"/>
      </p:ext>
    </p:extLst>
  </p:cSld>
  <p:clrMapOvr>
    <a:masterClrMapping/>
  </p:clrMapOvr>
  <mc:AlternateContent xmlns:mc="http://schemas.openxmlformats.org/markup-compatibility/2006">
    <mc:Choice xmlns:p14="http://schemas.microsoft.com/office/powerpoint/2010/main" Requires="p14">
      <p:transition spd="med" p14:dur="700" advTm="243241">
        <p:fade/>
      </p:transition>
    </mc:Choice>
    <mc:Fallback>
      <p:transition spd="med" advTm="24324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2413CC-69E6-4BDA-A88D-E4EF8F9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4F1F7357-8633-4CE7-BF80-475EE8A2F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2" name="Freeform 5">
              <a:extLst>
                <a:ext uri="{FF2B5EF4-FFF2-40B4-BE49-F238E27FC236}">
                  <a16:creationId xmlns:a16="http://schemas.microsoft.com/office/drawing/2014/main" id="{E402FE4E-C12D-497C-AF81-F08E4E02B4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59247B10-170D-4E62-849A-38FCB43C6A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89A587A7-1BEF-45AA-9EFC-6558A8749C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AC25B5A1-6EF7-44EC-A2F0-1EDC96A79B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id="{80B8582C-7E17-4115-9FF1-979C8405CB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10">
              <a:extLst>
                <a:ext uri="{FF2B5EF4-FFF2-40B4-BE49-F238E27FC236}">
                  <a16:creationId xmlns:a16="http://schemas.microsoft.com/office/drawing/2014/main" id="{F6C4AB66-7A18-4E51-935B-237F4CA827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1">
              <a:extLst>
                <a:ext uri="{FF2B5EF4-FFF2-40B4-BE49-F238E27FC236}">
                  <a16:creationId xmlns:a16="http://schemas.microsoft.com/office/drawing/2014/main" id="{CDF12911-A240-4580-8788-0C49DB1FED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2">
              <a:extLst>
                <a:ext uri="{FF2B5EF4-FFF2-40B4-BE49-F238E27FC236}">
                  <a16:creationId xmlns:a16="http://schemas.microsoft.com/office/drawing/2014/main" id="{EAE0F5DE-442D-4F6C-B02C-2568ED1958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3">
              <a:extLst>
                <a:ext uri="{FF2B5EF4-FFF2-40B4-BE49-F238E27FC236}">
                  <a16:creationId xmlns:a16="http://schemas.microsoft.com/office/drawing/2014/main" id="{4F24A002-AFDE-4034-85BE-CBF005AE92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4">
              <a:extLst>
                <a:ext uri="{FF2B5EF4-FFF2-40B4-BE49-F238E27FC236}">
                  <a16:creationId xmlns:a16="http://schemas.microsoft.com/office/drawing/2014/main" id="{36F0721E-B4B0-4A6C-A92C-F8DE92D3AC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5">
              <a:extLst>
                <a:ext uri="{FF2B5EF4-FFF2-40B4-BE49-F238E27FC236}">
                  <a16:creationId xmlns:a16="http://schemas.microsoft.com/office/drawing/2014/main" id="{54D2DC98-69F8-4F2F-9D45-BDFFA5E2BB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6">
              <a:extLst>
                <a:ext uri="{FF2B5EF4-FFF2-40B4-BE49-F238E27FC236}">
                  <a16:creationId xmlns:a16="http://schemas.microsoft.com/office/drawing/2014/main" id="{0A636E33-DC38-40B9-B941-037E5D8603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7">
              <a:extLst>
                <a:ext uri="{FF2B5EF4-FFF2-40B4-BE49-F238E27FC236}">
                  <a16:creationId xmlns:a16="http://schemas.microsoft.com/office/drawing/2014/main" id="{03D30690-68C2-4AEC-9789-1495D97E19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8">
              <a:extLst>
                <a:ext uri="{FF2B5EF4-FFF2-40B4-BE49-F238E27FC236}">
                  <a16:creationId xmlns:a16="http://schemas.microsoft.com/office/drawing/2014/main" id="{1020B1B9-821B-49FB-BDC9-57DA08CBC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9">
              <a:extLst>
                <a:ext uri="{FF2B5EF4-FFF2-40B4-BE49-F238E27FC236}">
                  <a16:creationId xmlns:a16="http://schemas.microsoft.com/office/drawing/2014/main" id="{720EDCE4-8B18-413F-989E-E79628E5AF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20">
              <a:extLst>
                <a:ext uri="{FF2B5EF4-FFF2-40B4-BE49-F238E27FC236}">
                  <a16:creationId xmlns:a16="http://schemas.microsoft.com/office/drawing/2014/main" id="{8563351E-0DDD-4FC8-8D0C-1E446E3C1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1">
              <a:extLst>
                <a:ext uri="{FF2B5EF4-FFF2-40B4-BE49-F238E27FC236}">
                  <a16:creationId xmlns:a16="http://schemas.microsoft.com/office/drawing/2014/main" id="{15E8B705-64E7-4513-B3CB-BF46C35732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5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2">
              <a:extLst>
                <a:ext uri="{FF2B5EF4-FFF2-40B4-BE49-F238E27FC236}">
                  <a16:creationId xmlns:a16="http://schemas.microsoft.com/office/drawing/2014/main" id="{30DAEE1C-EBB5-47F5-9E76-564FCFDBF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3">
              <a:extLst>
                <a:ext uri="{FF2B5EF4-FFF2-40B4-BE49-F238E27FC236}">
                  <a16:creationId xmlns:a16="http://schemas.microsoft.com/office/drawing/2014/main" id="{EDB255E9-A3E2-4098-99A1-FE38FAD15D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4">
              <a:extLst>
                <a:ext uri="{FF2B5EF4-FFF2-40B4-BE49-F238E27FC236}">
                  <a16:creationId xmlns:a16="http://schemas.microsoft.com/office/drawing/2014/main" id="{D2507F2A-27AF-4833-8273-5FC9A98863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5">
              <a:extLst>
                <a:ext uri="{FF2B5EF4-FFF2-40B4-BE49-F238E27FC236}">
                  <a16:creationId xmlns:a16="http://schemas.microsoft.com/office/drawing/2014/main" id="{8DFB8904-0CB8-45AD-ABD2-F7A582365E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D817FB1D-81CE-7A49-A9F6-CD7DF6FFDE70}"/>
              </a:ext>
            </a:extLst>
          </p:cNvPr>
          <p:cNvSpPr>
            <a:spLocks noGrp="1"/>
          </p:cNvSpPr>
          <p:nvPr>
            <p:ph type="title"/>
          </p:nvPr>
        </p:nvSpPr>
        <p:spPr>
          <a:xfrm>
            <a:off x="1759287" y="798881"/>
            <a:ext cx="8673427" cy="1048945"/>
          </a:xfrm>
        </p:spPr>
        <p:txBody>
          <a:bodyPr>
            <a:normAutofit/>
          </a:bodyPr>
          <a:lstStyle/>
          <a:p>
            <a:r>
              <a:rPr lang="en-GB">
                <a:solidFill>
                  <a:schemeClr val="tx1"/>
                </a:solidFill>
              </a:rPr>
              <a:t>Ideology, Motives and Goals</a:t>
            </a:r>
          </a:p>
        </p:txBody>
      </p:sp>
      <p:graphicFrame>
        <p:nvGraphicFramePr>
          <p:cNvPr id="5" name="Content Placeholder 2">
            <a:extLst>
              <a:ext uri="{FF2B5EF4-FFF2-40B4-BE49-F238E27FC236}">
                <a16:creationId xmlns:a16="http://schemas.microsoft.com/office/drawing/2014/main" id="{49C85801-B6E9-4C7A-ADB4-428793B8E6EE}"/>
              </a:ext>
            </a:extLst>
          </p:cNvPr>
          <p:cNvGraphicFramePr>
            <a:graphicFrameLocks noGrp="1"/>
          </p:cNvGraphicFramePr>
          <p:nvPr>
            <p:ph idx="1"/>
            <p:extLst>
              <p:ext uri="{D42A27DB-BD31-4B8C-83A1-F6EECF244321}">
                <p14:modId xmlns:p14="http://schemas.microsoft.com/office/powerpoint/2010/main" val="224484260"/>
              </p:ext>
            </p:extLst>
          </p:nvPr>
        </p:nvGraphicFramePr>
        <p:xfrm>
          <a:off x="807722" y="1990976"/>
          <a:ext cx="10576558" cy="417546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Audio 2">
            <a:hlinkClick r:id="" action="ppaction://media"/>
            <a:extLst>
              <a:ext uri="{FF2B5EF4-FFF2-40B4-BE49-F238E27FC236}">
                <a16:creationId xmlns:a16="http://schemas.microsoft.com/office/drawing/2014/main" id="{F0D6B88E-6C46-894A-A4C6-5B013E424BA7}"/>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755705" y="394130"/>
            <a:ext cx="812800" cy="8128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81587587"/>
      </p:ext>
    </p:extLst>
  </p:cSld>
  <p:clrMapOvr>
    <a:masterClrMapping/>
  </p:clrMapOvr>
  <mc:AlternateContent xmlns:mc="http://schemas.openxmlformats.org/markup-compatibility/2006">
    <mc:Choice xmlns:p14="http://schemas.microsoft.com/office/powerpoint/2010/main" Requires="p14">
      <p:transition spd="med" p14:dur="700" advTm="192196">
        <p:fade/>
      </p:transition>
    </mc:Choice>
    <mc:Fallback>
      <p:transition spd="med" advTm="19219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2413CC-69E6-4BDA-A88D-E4EF8F9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4F1F7357-8633-4CE7-BF80-475EE8A2F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2" name="Freeform 5">
              <a:extLst>
                <a:ext uri="{FF2B5EF4-FFF2-40B4-BE49-F238E27FC236}">
                  <a16:creationId xmlns:a16="http://schemas.microsoft.com/office/drawing/2014/main" id="{E402FE4E-C12D-497C-AF81-F08E4E02B4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59247B10-170D-4E62-849A-38FCB43C6A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89A587A7-1BEF-45AA-9EFC-6558A8749C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AC25B5A1-6EF7-44EC-A2F0-1EDC96A79B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id="{80B8582C-7E17-4115-9FF1-979C8405CB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10">
              <a:extLst>
                <a:ext uri="{FF2B5EF4-FFF2-40B4-BE49-F238E27FC236}">
                  <a16:creationId xmlns:a16="http://schemas.microsoft.com/office/drawing/2014/main" id="{F6C4AB66-7A18-4E51-935B-237F4CA827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1">
              <a:extLst>
                <a:ext uri="{FF2B5EF4-FFF2-40B4-BE49-F238E27FC236}">
                  <a16:creationId xmlns:a16="http://schemas.microsoft.com/office/drawing/2014/main" id="{CDF12911-A240-4580-8788-0C49DB1FED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2">
              <a:extLst>
                <a:ext uri="{FF2B5EF4-FFF2-40B4-BE49-F238E27FC236}">
                  <a16:creationId xmlns:a16="http://schemas.microsoft.com/office/drawing/2014/main" id="{EAE0F5DE-442D-4F6C-B02C-2568ED1958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3">
              <a:extLst>
                <a:ext uri="{FF2B5EF4-FFF2-40B4-BE49-F238E27FC236}">
                  <a16:creationId xmlns:a16="http://schemas.microsoft.com/office/drawing/2014/main" id="{4F24A002-AFDE-4034-85BE-CBF005AE92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4">
              <a:extLst>
                <a:ext uri="{FF2B5EF4-FFF2-40B4-BE49-F238E27FC236}">
                  <a16:creationId xmlns:a16="http://schemas.microsoft.com/office/drawing/2014/main" id="{36F0721E-B4B0-4A6C-A92C-F8DE92D3AC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5">
              <a:extLst>
                <a:ext uri="{FF2B5EF4-FFF2-40B4-BE49-F238E27FC236}">
                  <a16:creationId xmlns:a16="http://schemas.microsoft.com/office/drawing/2014/main" id="{54D2DC98-69F8-4F2F-9D45-BDFFA5E2BB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6">
              <a:extLst>
                <a:ext uri="{FF2B5EF4-FFF2-40B4-BE49-F238E27FC236}">
                  <a16:creationId xmlns:a16="http://schemas.microsoft.com/office/drawing/2014/main" id="{0A636E33-DC38-40B9-B941-037E5D8603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7">
              <a:extLst>
                <a:ext uri="{FF2B5EF4-FFF2-40B4-BE49-F238E27FC236}">
                  <a16:creationId xmlns:a16="http://schemas.microsoft.com/office/drawing/2014/main" id="{03D30690-68C2-4AEC-9789-1495D97E19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8">
              <a:extLst>
                <a:ext uri="{FF2B5EF4-FFF2-40B4-BE49-F238E27FC236}">
                  <a16:creationId xmlns:a16="http://schemas.microsoft.com/office/drawing/2014/main" id="{1020B1B9-821B-49FB-BDC9-57DA08CBC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9">
              <a:extLst>
                <a:ext uri="{FF2B5EF4-FFF2-40B4-BE49-F238E27FC236}">
                  <a16:creationId xmlns:a16="http://schemas.microsoft.com/office/drawing/2014/main" id="{720EDCE4-8B18-413F-989E-E79628E5AF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20">
              <a:extLst>
                <a:ext uri="{FF2B5EF4-FFF2-40B4-BE49-F238E27FC236}">
                  <a16:creationId xmlns:a16="http://schemas.microsoft.com/office/drawing/2014/main" id="{8563351E-0DDD-4FC8-8D0C-1E446E3C1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1">
              <a:extLst>
                <a:ext uri="{FF2B5EF4-FFF2-40B4-BE49-F238E27FC236}">
                  <a16:creationId xmlns:a16="http://schemas.microsoft.com/office/drawing/2014/main" id="{15E8B705-64E7-4513-B3CB-BF46C35732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5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2">
              <a:extLst>
                <a:ext uri="{FF2B5EF4-FFF2-40B4-BE49-F238E27FC236}">
                  <a16:creationId xmlns:a16="http://schemas.microsoft.com/office/drawing/2014/main" id="{30DAEE1C-EBB5-47F5-9E76-564FCFDBF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3">
              <a:extLst>
                <a:ext uri="{FF2B5EF4-FFF2-40B4-BE49-F238E27FC236}">
                  <a16:creationId xmlns:a16="http://schemas.microsoft.com/office/drawing/2014/main" id="{EDB255E9-A3E2-4098-99A1-FE38FAD15D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4">
              <a:extLst>
                <a:ext uri="{FF2B5EF4-FFF2-40B4-BE49-F238E27FC236}">
                  <a16:creationId xmlns:a16="http://schemas.microsoft.com/office/drawing/2014/main" id="{D2507F2A-27AF-4833-8273-5FC9A98863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5">
              <a:extLst>
                <a:ext uri="{FF2B5EF4-FFF2-40B4-BE49-F238E27FC236}">
                  <a16:creationId xmlns:a16="http://schemas.microsoft.com/office/drawing/2014/main" id="{8DFB8904-0CB8-45AD-ABD2-F7A582365E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CCB63200-4212-4849-9FFF-ED5851DB35C3}"/>
              </a:ext>
            </a:extLst>
          </p:cNvPr>
          <p:cNvSpPr>
            <a:spLocks noGrp="1"/>
          </p:cNvSpPr>
          <p:nvPr>
            <p:ph type="title"/>
          </p:nvPr>
        </p:nvSpPr>
        <p:spPr>
          <a:xfrm>
            <a:off x="1759287" y="798881"/>
            <a:ext cx="8673427" cy="1048945"/>
          </a:xfrm>
        </p:spPr>
        <p:txBody>
          <a:bodyPr>
            <a:normAutofit/>
          </a:bodyPr>
          <a:lstStyle/>
          <a:p>
            <a:r>
              <a:rPr lang="en-GB" dirty="0">
                <a:solidFill>
                  <a:schemeClr val="tx1"/>
                </a:solidFill>
              </a:rPr>
              <a:t>Tactics</a:t>
            </a:r>
          </a:p>
        </p:txBody>
      </p:sp>
      <p:graphicFrame>
        <p:nvGraphicFramePr>
          <p:cNvPr id="5" name="Content Placeholder 2">
            <a:extLst>
              <a:ext uri="{FF2B5EF4-FFF2-40B4-BE49-F238E27FC236}">
                <a16:creationId xmlns:a16="http://schemas.microsoft.com/office/drawing/2014/main" id="{A6D8EC7C-2777-455E-9F77-48EAE4C54584}"/>
              </a:ext>
            </a:extLst>
          </p:cNvPr>
          <p:cNvGraphicFramePr>
            <a:graphicFrameLocks noGrp="1"/>
          </p:cNvGraphicFramePr>
          <p:nvPr>
            <p:ph idx="1"/>
            <p:extLst>
              <p:ext uri="{D42A27DB-BD31-4B8C-83A1-F6EECF244321}">
                <p14:modId xmlns:p14="http://schemas.microsoft.com/office/powerpoint/2010/main" val="57073428"/>
              </p:ext>
            </p:extLst>
          </p:nvPr>
        </p:nvGraphicFramePr>
        <p:xfrm>
          <a:off x="807722" y="1990976"/>
          <a:ext cx="10576558" cy="417546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Audio 2">
            <a:hlinkClick r:id="" action="ppaction://media"/>
            <a:extLst>
              <a:ext uri="{FF2B5EF4-FFF2-40B4-BE49-F238E27FC236}">
                <a16:creationId xmlns:a16="http://schemas.microsoft.com/office/drawing/2014/main" id="{C4C0BE8B-4A6C-1943-96B6-82CF280DC910}"/>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05809" y="362325"/>
            <a:ext cx="812800" cy="8128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442751436"/>
      </p:ext>
    </p:extLst>
  </p:cSld>
  <p:clrMapOvr>
    <a:masterClrMapping/>
  </p:clrMapOvr>
  <mc:AlternateContent xmlns:mc="http://schemas.openxmlformats.org/markup-compatibility/2006">
    <mc:Choice xmlns:p14="http://schemas.microsoft.com/office/powerpoint/2010/main" Requires="p14">
      <p:transition spd="med" p14:dur="700" advTm="98416">
        <p:fade/>
      </p:transition>
    </mc:Choice>
    <mc:Fallback>
      <p:transition spd="med" advTm="9841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828D1E49-2A21-4A83-A0E0-FB1597B4B2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3" name="Group 72">
            <a:extLst>
              <a:ext uri="{FF2B5EF4-FFF2-40B4-BE49-F238E27FC236}">
                <a16:creationId xmlns:a16="http://schemas.microsoft.com/office/drawing/2014/main" id="{088B852E-5494-418B-A833-75CF016A9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74" name="Freeform 5">
              <a:extLst>
                <a:ext uri="{FF2B5EF4-FFF2-40B4-BE49-F238E27FC236}">
                  <a16:creationId xmlns:a16="http://schemas.microsoft.com/office/drawing/2014/main" id="{DF31E3C1-1A46-4329-9F80-B576692FEE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5" name="Freeform 6">
              <a:extLst>
                <a:ext uri="{FF2B5EF4-FFF2-40B4-BE49-F238E27FC236}">
                  <a16:creationId xmlns:a16="http://schemas.microsoft.com/office/drawing/2014/main" id="{294B4592-99CA-47B1-816F-CE2D44F65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6" name="Freeform 7">
              <a:extLst>
                <a:ext uri="{FF2B5EF4-FFF2-40B4-BE49-F238E27FC236}">
                  <a16:creationId xmlns:a16="http://schemas.microsoft.com/office/drawing/2014/main" id="{BF690E4C-72F8-4AC5-AF99-562763CC67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7" name="Freeform 8">
              <a:extLst>
                <a:ext uri="{FF2B5EF4-FFF2-40B4-BE49-F238E27FC236}">
                  <a16:creationId xmlns:a16="http://schemas.microsoft.com/office/drawing/2014/main" id="{F834CDD4-CAB8-4ACC-9AAC-5399C743DE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8" name="Freeform 9">
              <a:extLst>
                <a:ext uri="{FF2B5EF4-FFF2-40B4-BE49-F238E27FC236}">
                  <a16:creationId xmlns:a16="http://schemas.microsoft.com/office/drawing/2014/main" id="{1AEB045A-6821-475B-A28E-047437ABEF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9" name="Freeform 10">
              <a:extLst>
                <a:ext uri="{FF2B5EF4-FFF2-40B4-BE49-F238E27FC236}">
                  <a16:creationId xmlns:a16="http://schemas.microsoft.com/office/drawing/2014/main" id="{D9B790C0-3D34-4626-BAFB-6EB473F40C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0" name="Freeform 11">
              <a:extLst>
                <a:ext uri="{FF2B5EF4-FFF2-40B4-BE49-F238E27FC236}">
                  <a16:creationId xmlns:a16="http://schemas.microsoft.com/office/drawing/2014/main" id="{EDA4D87F-91A4-4628-9A6E-F01820A7EE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1" name="Freeform 12">
              <a:extLst>
                <a:ext uri="{FF2B5EF4-FFF2-40B4-BE49-F238E27FC236}">
                  <a16:creationId xmlns:a16="http://schemas.microsoft.com/office/drawing/2014/main" id="{045DAB88-124C-459C-A889-DAE9C9BE285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2" name="Freeform 13">
              <a:extLst>
                <a:ext uri="{FF2B5EF4-FFF2-40B4-BE49-F238E27FC236}">
                  <a16:creationId xmlns:a16="http://schemas.microsoft.com/office/drawing/2014/main" id="{85D44010-1DAA-4CAC-B83F-7E3E8C455D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3" name="Freeform 14">
              <a:extLst>
                <a:ext uri="{FF2B5EF4-FFF2-40B4-BE49-F238E27FC236}">
                  <a16:creationId xmlns:a16="http://schemas.microsoft.com/office/drawing/2014/main" id="{E8C01D66-5C93-4A2E-AA74-DE97574EA4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4" name="Freeform 15">
              <a:extLst>
                <a:ext uri="{FF2B5EF4-FFF2-40B4-BE49-F238E27FC236}">
                  <a16:creationId xmlns:a16="http://schemas.microsoft.com/office/drawing/2014/main" id="{E2E1A6E1-6C4A-47D3-81E2-9F8624F1BB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5" name="Freeform 16">
              <a:extLst>
                <a:ext uri="{FF2B5EF4-FFF2-40B4-BE49-F238E27FC236}">
                  <a16:creationId xmlns:a16="http://schemas.microsoft.com/office/drawing/2014/main" id="{3E849CB5-4526-49DC-B77B-A20FDB7FFD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6" name="Freeform 17">
              <a:extLst>
                <a:ext uri="{FF2B5EF4-FFF2-40B4-BE49-F238E27FC236}">
                  <a16:creationId xmlns:a16="http://schemas.microsoft.com/office/drawing/2014/main" id="{5A18C8A4-FB2A-44C1-93D3-26C6DDFE0CC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7" name="Freeform 18">
              <a:extLst>
                <a:ext uri="{FF2B5EF4-FFF2-40B4-BE49-F238E27FC236}">
                  <a16:creationId xmlns:a16="http://schemas.microsoft.com/office/drawing/2014/main" id="{85D014FD-8C5A-4071-B19E-4910AAB618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8" name="Freeform 19">
              <a:extLst>
                <a:ext uri="{FF2B5EF4-FFF2-40B4-BE49-F238E27FC236}">
                  <a16:creationId xmlns:a16="http://schemas.microsoft.com/office/drawing/2014/main" id="{A37D7262-3596-4026-9AD4-E94332E526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9" name="Freeform 20">
              <a:extLst>
                <a:ext uri="{FF2B5EF4-FFF2-40B4-BE49-F238E27FC236}">
                  <a16:creationId xmlns:a16="http://schemas.microsoft.com/office/drawing/2014/main" id="{187E37E0-AAC3-4B33-AF36-334ACCBD33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0" name="Freeform 21">
              <a:extLst>
                <a:ext uri="{FF2B5EF4-FFF2-40B4-BE49-F238E27FC236}">
                  <a16:creationId xmlns:a16="http://schemas.microsoft.com/office/drawing/2014/main" id="{409758BB-8A0E-4BEB-BC0C-F410AD98CD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1" name="Freeform 22">
              <a:extLst>
                <a:ext uri="{FF2B5EF4-FFF2-40B4-BE49-F238E27FC236}">
                  <a16:creationId xmlns:a16="http://schemas.microsoft.com/office/drawing/2014/main" id="{97C4EFE2-9D25-4978-BD9A-873B492702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2" name="Freeform 23">
              <a:extLst>
                <a:ext uri="{FF2B5EF4-FFF2-40B4-BE49-F238E27FC236}">
                  <a16:creationId xmlns:a16="http://schemas.microsoft.com/office/drawing/2014/main" id="{9CCAF82A-A0E0-4B55-A97B-EFFAE79AF7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3" name="Freeform 24">
              <a:extLst>
                <a:ext uri="{FF2B5EF4-FFF2-40B4-BE49-F238E27FC236}">
                  <a16:creationId xmlns:a16="http://schemas.microsoft.com/office/drawing/2014/main" id="{4F800DD8-3954-4F73-8807-16F1CFAC1E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4" name="Freeform 25">
              <a:extLst>
                <a:ext uri="{FF2B5EF4-FFF2-40B4-BE49-F238E27FC236}">
                  <a16:creationId xmlns:a16="http://schemas.microsoft.com/office/drawing/2014/main" id="{84E1C91A-4B06-4852-918C-6380FA986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D82DD9A1-4356-5544-9D2E-5E4596B0C47E}"/>
              </a:ext>
            </a:extLst>
          </p:cNvPr>
          <p:cNvSpPr>
            <a:spLocks noGrp="1"/>
          </p:cNvSpPr>
          <p:nvPr>
            <p:ph type="title"/>
          </p:nvPr>
        </p:nvSpPr>
        <p:spPr>
          <a:xfrm>
            <a:off x="904877" y="795527"/>
            <a:ext cx="10488547" cy="1190912"/>
          </a:xfrm>
        </p:spPr>
        <p:txBody>
          <a:bodyPr>
            <a:normAutofit/>
          </a:bodyPr>
          <a:lstStyle/>
          <a:p>
            <a:r>
              <a:rPr lang="en-GB" dirty="0">
                <a:solidFill>
                  <a:schemeClr val="tx1"/>
                </a:solidFill>
              </a:rPr>
              <a:t>Murder of Jo Cox</a:t>
            </a:r>
          </a:p>
        </p:txBody>
      </p:sp>
      <p:sp>
        <p:nvSpPr>
          <p:cNvPr id="96" name="Rectangle 95">
            <a:extLst>
              <a:ext uri="{FF2B5EF4-FFF2-40B4-BE49-F238E27FC236}">
                <a16:creationId xmlns:a16="http://schemas.microsoft.com/office/drawing/2014/main" id="{E972DE0D-2E53-4159-ABD3-C601524262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030" y="2250281"/>
            <a:ext cx="4959318" cy="3678237"/>
          </a:xfrm>
          <a:prstGeom prst="rect">
            <a:avLst/>
          </a:prstGeom>
          <a:solidFill>
            <a:schemeClr val="bg1"/>
          </a:solidFill>
          <a:ln w="19050">
            <a:solidFill>
              <a:srgbClr val="D0B184"/>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Thomas Mair sought help for mental health the day before he murdered MP Jo  Cox | ITV News">
            <a:extLst>
              <a:ext uri="{FF2B5EF4-FFF2-40B4-BE49-F238E27FC236}">
                <a16:creationId xmlns:a16="http://schemas.microsoft.com/office/drawing/2014/main" id="{E02582DA-3680-CA45-800C-E4BA8F020363}"/>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22232" b="-2"/>
          <a:stretch/>
        </p:blipFill>
        <p:spPr bwMode="auto">
          <a:xfrm>
            <a:off x="904877" y="2235994"/>
            <a:ext cx="5104184" cy="3699669"/>
          </a:xfrm>
          <a:prstGeom prst="rect">
            <a:avLst/>
          </a:prstGeom>
          <a:noFill/>
          <a:ln w="12700">
            <a:noFill/>
          </a:ln>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5247E79-B037-7249-909A-CD630E7B9ACD}"/>
              </a:ext>
            </a:extLst>
          </p:cNvPr>
          <p:cNvSpPr>
            <a:spLocks noGrp="1"/>
          </p:cNvSpPr>
          <p:nvPr>
            <p:ph idx="1"/>
          </p:nvPr>
        </p:nvSpPr>
        <p:spPr>
          <a:xfrm>
            <a:off x="6380703" y="1637414"/>
            <a:ext cx="5704934" cy="4986112"/>
          </a:xfrm>
        </p:spPr>
        <p:txBody>
          <a:bodyPr>
            <a:normAutofit/>
          </a:bodyPr>
          <a:lstStyle/>
          <a:p>
            <a:pPr>
              <a:lnSpc>
                <a:spcPct val="110000"/>
              </a:lnSpc>
              <a:buClr>
                <a:srgbClr val="D0B184"/>
              </a:buClr>
            </a:pPr>
            <a:r>
              <a:rPr lang="en-GB" sz="1500" dirty="0"/>
              <a:t>Thomas Mair – shot and stabbed Jo Cox whilst shouting ‘’This is for Britain’’.</a:t>
            </a:r>
          </a:p>
          <a:p>
            <a:pPr>
              <a:lnSpc>
                <a:spcPct val="110000"/>
              </a:lnSpc>
              <a:buClr>
                <a:srgbClr val="D0B184"/>
              </a:buClr>
            </a:pPr>
            <a:r>
              <a:rPr lang="en-GB" sz="1500" dirty="0"/>
              <a:t>Mair – obsessed with Nazis and White Supremacy.</a:t>
            </a:r>
          </a:p>
          <a:p>
            <a:pPr>
              <a:lnSpc>
                <a:spcPct val="110000"/>
              </a:lnSpc>
              <a:buClr>
                <a:srgbClr val="D0B184"/>
              </a:buClr>
            </a:pPr>
            <a:r>
              <a:rPr lang="en-GB" sz="1500" dirty="0"/>
              <a:t>In court stated ‘’Death to Traitors, freedom for Britain’’</a:t>
            </a:r>
          </a:p>
          <a:p>
            <a:pPr>
              <a:lnSpc>
                <a:spcPct val="110000"/>
              </a:lnSpc>
              <a:buClr>
                <a:srgbClr val="D0B184"/>
              </a:buClr>
            </a:pPr>
            <a:r>
              <a:rPr lang="en-GB" sz="1500" dirty="0"/>
              <a:t>National Action endorsed the killing:</a:t>
            </a:r>
            <a:br>
              <a:rPr lang="en-GB" sz="1500" dirty="0"/>
            </a:br>
            <a:r>
              <a:rPr lang="en-GB" sz="1500" i="1" dirty="0"/>
              <a:t>‘’Our thoughts go out to Thomas Mair’’</a:t>
            </a:r>
            <a:br>
              <a:rPr lang="en-GB" sz="1500" i="1" dirty="0"/>
            </a:br>
            <a:r>
              <a:rPr lang="en-GB" sz="1500" i="1" dirty="0"/>
              <a:t>’’</a:t>
            </a:r>
            <a:r>
              <a:rPr lang="en-GB" sz="1500" i="1" dirty="0" err="1"/>
              <a:t>Don’’t</a:t>
            </a:r>
            <a:r>
              <a:rPr lang="en-GB" sz="1500" i="1" dirty="0"/>
              <a:t> let this man’s sacrifice go in vain. #</a:t>
            </a:r>
            <a:r>
              <a:rPr lang="en-GB" sz="1500" i="1" dirty="0" err="1"/>
              <a:t>JoCox</a:t>
            </a:r>
            <a:r>
              <a:rPr lang="en-GB" sz="1500" i="1" dirty="0"/>
              <a:t> would have filled Yorkshire with more </a:t>
            </a:r>
            <a:r>
              <a:rPr lang="en-GB" sz="1500" i="1" dirty="0" err="1"/>
              <a:t>subhumans</a:t>
            </a:r>
            <a:r>
              <a:rPr lang="en-GB" sz="1500" i="1" dirty="0"/>
              <a:t>’’</a:t>
            </a:r>
            <a:br>
              <a:rPr lang="en-GB" sz="1500" i="1" dirty="0"/>
            </a:br>
            <a:endParaRPr lang="en-GB" sz="1500" dirty="0"/>
          </a:p>
          <a:p>
            <a:pPr>
              <a:lnSpc>
                <a:spcPct val="110000"/>
              </a:lnSpc>
              <a:buClr>
                <a:srgbClr val="D0B184"/>
              </a:buClr>
            </a:pPr>
            <a:r>
              <a:rPr lang="en-GB" sz="1500" dirty="0"/>
              <a:t>Amber Rudd – ‘’shocking and senseless’’ attack on values of democracy.  Need to challenge all forms of extremism.</a:t>
            </a:r>
          </a:p>
          <a:p>
            <a:pPr>
              <a:lnSpc>
                <a:spcPct val="110000"/>
              </a:lnSpc>
              <a:buClr>
                <a:srgbClr val="D0B184"/>
              </a:buClr>
            </a:pPr>
            <a:r>
              <a:rPr lang="en-GB" sz="1500" dirty="0"/>
              <a:t>Proscribed and banned in 2016 under 2000 Terrorism Act.</a:t>
            </a:r>
          </a:p>
          <a:p>
            <a:pPr>
              <a:lnSpc>
                <a:spcPct val="110000"/>
              </a:lnSpc>
              <a:buClr>
                <a:srgbClr val="D0B184"/>
              </a:buClr>
            </a:pPr>
            <a:endParaRPr lang="en-GB" sz="1300" dirty="0"/>
          </a:p>
        </p:txBody>
      </p:sp>
      <p:pic>
        <p:nvPicPr>
          <p:cNvPr id="4" name="Audio 3">
            <a:hlinkClick r:id="" action="ppaction://media"/>
            <a:extLst>
              <a:ext uri="{FF2B5EF4-FFF2-40B4-BE49-F238E27FC236}">
                <a16:creationId xmlns:a16="http://schemas.microsoft.com/office/drawing/2014/main" id="{C27AB435-F888-3545-952A-560160B750E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36903" y="374840"/>
            <a:ext cx="812800" cy="8128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208925281"/>
      </p:ext>
    </p:extLst>
  </p:cSld>
  <p:clrMapOvr>
    <a:masterClrMapping/>
  </p:clrMapOvr>
  <mc:AlternateContent xmlns:mc="http://schemas.openxmlformats.org/markup-compatibility/2006">
    <mc:Choice xmlns:p14="http://schemas.microsoft.com/office/powerpoint/2010/main" Requires="p14">
      <p:transition spd="med" p14:dur="700" advTm="121556">
        <p:fade/>
      </p:transition>
    </mc:Choice>
    <mc:Fallback>
      <p:transition spd="med" advTm="12155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828D1E49-2A21-4A83-A0E0-FB1597B4B2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3" name="Group 72">
            <a:extLst>
              <a:ext uri="{FF2B5EF4-FFF2-40B4-BE49-F238E27FC236}">
                <a16:creationId xmlns:a16="http://schemas.microsoft.com/office/drawing/2014/main" id="{088B852E-5494-418B-A833-75CF016A9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74" name="Freeform 5">
              <a:extLst>
                <a:ext uri="{FF2B5EF4-FFF2-40B4-BE49-F238E27FC236}">
                  <a16:creationId xmlns:a16="http://schemas.microsoft.com/office/drawing/2014/main" id="{DF31E3C1-1A46-4329-9F80-B576692FEE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5" name="Freeform 6">
              <a:extLst>
                <a:ext uri="{FF2B5EF4-FFF2-40B4-BE49-F238E27FC236}">
                  <a16:creationId xmlns:a16="http://schemas.microsoft.com/office/drawing/2014/main" id="{294B4592-99CA-47B1-816F-CE2D44F65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6" name="Freeform 7">
              <a:extLst>
                <a:ext uri="{FF2B5EF4-FFF2-40B4-BE49-F238E27FC236}">
                  <a16:creationId xmlns:a16="http://schemas.microsoft.com/office/drawing/2014/main" id="{BF690E4C-72F8-4AC5-AF99-562763CC67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7" name="Freeform 8">
              <a:extLst>
                <a:ext uri="{FF2B5EF4-FFF2-40B4-BE49-F238E27FC236}">
                  <a16:creationId xmlns:a16="http://schemas.microsoft.com/office/drawing/2014/main" id="{F834CDD4-CAB8-4ACC-9AAC-5399C743DE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8" name="Freeform 9">
              <a:extLst>
                <a:ext uri="{FF2B5EF4-FFF2-40B4-BE49-F238E27FC236}">
                  <a16:creationId xmlns:a16="http://schemas.microsoft.com/office/drawing/2014/main" id="{1AEB045A-6821-475B-A28E-047437ABEF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9" name="Freeform 10">
              <a:extLst>
                <a:ext uri="{FF2B5EF4-FFF2-40B4-BE49-F238E27FC236}">
                  <a16:creationId xmlns:a16="http://schemas.microsoft.com/office/drawing/2014/main" id="{D9B790C0-3D34-4626-BAFB-6EB473F40C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0" name="Freeform 11">
              <a:extLst>
                <a:ext uri="{FF2B5EF4-FFF2-40B4-BE49-F238E27FC236}">
                  <a16:creationId xmlns:a16="http://schemas.microsoft.com/office/drawing/2014/main" id="{EDA4D87F-91A4-4628-9A6E-F01820A7EE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1" name="Freeform 12">
              <a:extLst>
                <a:ext uri="{FF2B5EF4-FFF2-40B4-BE49-F238E27FC236}">
                  <a16:creationId xmlns:a16="http://schemas.microsoft.com/office/drawing/2014/main" id="{045DAB88-124C-459C-A889-DAE9C9BE285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2" name="Freeform 13">
              <a:extLst>
                <a:ext uri="{FF2B5EF4-FFF2-40B4-BE49-F238E27FC236}">
                  <a16:creationId xmlns:a16="http://schemas.microsoft.com/office/drawing/2014/main" id="{85D44010-1DAA-4CAC-B83F-7E3E8C455D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3" name="Freeform 14">
              <a:extLst>
                <a:ext uri="{FF2B5EF4-FFF2-40B4-BE49-F238E27FC236}">
                  <a16:creationId xmlns:a16="http://schemas.microsoft.com/office/drawing/2014/main" id="{E8C01D66-5C93-4A2E-AA74-DE97574EA4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4" name="Freeform 15">
              <a:extLst>
                <a:ext uri="{FF2B5EF4-FFF2-40B4-BE49-F238E27FC236}">
                  <a16:creationId xmlns:a16="http://schemas.microsoft.com/office/drawing/2014/main" id="{E2E1A6E1-6C4A-47D3-81E2-9F8624F1BB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5" name="Freeform 16">
              <a:extLst>
                <a:ext uri="{FF2B5EF4-FFF2-40B4-BE49-F238E27FC236}">
                  <a16:creationId xmlns:a16="http://schemas.microsoft.com/office/drawing/2014/main" id="{3E849CB5-4526-49DC-B77B-A20FDB7FFD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6" name="Freeform 17">
              <a:extLst>
                <a:ext uri="{FF2B5EF4-FFF2-40B4-BE49-F238E27FC236}">
                  <a16:creationId xmlns:a16="http://schemas.microsoft.com/office/drawing/2014/main" id="{5A18C8A4-FB2A-44C1-93D3-26C6DDFE0CC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7" name="Freeform 18">
              <a:extLst>
                <a:ext uri="{FF2B5EF4-FFF2-40B4-BE49-F238E27FC236}">
                  <a16:creationId xmlns:a16="http://schemas.microsoft.com/office/drawing/2014/main" id="{85D014FD-8C5A-4071-B19E-4910AAB618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8" name="Freeform 19">
              <a:extLst>
                <a:ext uri="{FF2B5EF4-FFF2-40B4-BE49-F238E27FC236}">
                  <a16:creationId xmlns:a16="http://schemas.microsoft.com/office/drawing/2014/main" id="{A37D7262-3596-4026-9AD4-E94332E526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9" name="Freeform 20">
              <a:extLst>
                <a:ext uri="{FF2B5EF4-FFF2-40B4-BE49-F238E27FC236}">
                  <a16:creationId xmlns:a16="http://schemas.microsoft.com/office/drawing/2014/main" id="{187E37E0-AAC3-4B33-AF36-334ACCBD33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0" name="Freeform 21">
              <a:extLst>
                <a:ext uri="{FF2B5EF4-FFF2-40B4-BE49-F238E27FC236}">
                  <a16:creationId xmlns:a16="http://schemas.microsoft.com/office/drawing/2014/main" id="{409758BB-8A0E-4BEB-BC0C-F410AD98CD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1" name="Freeform 22">
              <a:extLst>
                <a:ext uri="{FF2B5EF4-FFF2-40B4-BE49-F238E27FC236}">
                  <a16:creationId xmlns:a16="http://schemas.microsoft.com/office/drawing/2014/main" id="{97C4EFE2-9D25-4978-BD9A-873B492702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2" name="Freeform 23">
              <a:extLst>
                <a:ext uri="{FF2B5EF4-FFF2-40B4-BE49-F238E27FC236}">
                  <a16:creationId xmlns:a16="http://schemas.microsoft.com/office/drawing/2014/main" id="{9CCAF82A-A0E0-4B55-A97B-EFFAE79AF7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3" name="Freeform 24">
              <a:extLst>
                <a:ext uri="{FF2B5EF4-FFF2-40B4-BE49-F238E27FC236}">
                  <a16:creationId xmlns:a16="http://schemas.microsoft.com/office/drawing/2014/main" id="{4F800DD8-3954-4F73-8807-16F1CFAC1E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4" name="Freeform 25">
              <a:extLst>
                <a:ext uri="{FF2B5EF4-FFF2-40B4-BE49-F238E27FC236}">
                  <a16:creationId xmlns:a16="http://schemas.microsoft.com/office/drawing/2014/main" id="{84E1C91A-4B06-4852-918C-6380FA986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41CB1F9D-6B01-5040-93CF-74041A977FC5}"/>
              </a:ext>
            </a:extLst>
          </p:cNvPr>
          <p:cNvSpPr>
            <a:spLocks noGrp="1"/>
          </p:cNvSpPr>
          <p:nvPr>
            <p:ph type="title"/>
          </p:nvPr>
        </p:nvSpPr>
        <p:spPr>
          <a:xfrm>
            <a:off x="904877" y="795527"/>
            <a:ext cx="10488547" cy="1190912"/>
          </a:xfrm>
        </p:spPr>
        <p:txBody>
          <a:bodyPr>
            <a:normAutofit/>
          </a:bodyPr>
          <a:lstStyle/>
          <a:p>
            <a:r>
              <a:rPr lang="en-GB" dirty="0">
                <a:solidFill>
                  <a:schemeClr val="tx1"/>
                </a:solidFill>
              </a:rPr>
              <a:t>The Ku Klux Klan</a:t>
            </a:r>
          </a:p>
        </p:txBody>
      </p:sp>
      <p:sp>
        <p:nvSpPr>
          <p:cNvPr id="96" name="Rectangle 95">
            <a:extLst>
              <a:ext uri="{FF2B5EF4-FFF2-40B4-BE49-F238E27FC236}">
                <a16:creationId xmlns:a16="http://schemas.microsoft.com/office/drawing/2014/main" id="{E972DE0D-2E53-4159-ABD3-C601524262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030" y="2250281"/>
            <a:ext cx="4959318" cy="3678237"/>
          </a:xfrm>
          <a:prstGeom prst="rect">
            <a:avLst/>
          </a:prstGeom>
          <a:solidFill>
            <a:schemeClr val="bg1"/>
          </a:solidFill>
          <a:ln w="1905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Ku Klux Klan | Definition &amp;amp; History | Britannica">
            <a:extLst>
              <a:ext uri="{FF2B5EF4-FFF2-40B4-BE49-F238E27FC236}">
                <a16:creationId xmlns:a16="http://schemas.microsoft.com/office/drawing/2014/main" id="{8D9B970B-D32F-7A4B-A76E-52F6C7C09AD1}"/>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r="3919" b="4"/>
          <a:stretch/>
        </p:blipFill>
        <p:spPr bwMode="auto">
          <a:xfrm>
            <a:off x="345225" y="1986439"/>
            <a:ext cx="5582127" cy="4252491"/>
          </a:xfrm>
          <a:prstGeom prst="rect">
            <a:avLst/>
          </a:prstGeom>
          <a:noFill/>
          <a:ln w="12700">
            <a:noFill/>
          </a:ln>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84F046B2-1B38-C24A-A2EC-5A0F786FBCD9}"/>
              </a:ext>
            </a:extLst>
          </p:cNvPr>
          <p:cNvSpPr>
            <a:spLocks noGrp="1"/>
          </p:cNvSpPr>
          <p:nvPr>
            <p:ph idx="1"/>
          </p:nvPr>
        </p:nvSpPr>
        <p:spPr>
          <a:xfrm>
            <a:off x="6103564" y="1844675"/>
            <a:ext cx="5872535" cy="4394255"/>
          </a:xfrm>
        </p:spPr>
        <p:txBody>
          <a:bodyPr>
            <a:normAutofit/>
          </a:bodyPr>
          <a:lstStyle/>
          <a:p>
            <a:r>
              <a:rPr lang="en-GB" dirty="0"/>
              <a:t>Founded in 1865 – extended to almost every Southern state by 1870.</a:t>
            </a:r>
          </a:p>
          <a:p>
            <a:r>
              <a:rPr lang="en-GB" dirty="0"/>
              <a:t>First era: 1865 – 1915.</a:t>
            </a:r>
            <a:br>
              <a:rPr lang="en-GB" dirty="0"/>
            </a:br>
            <a:r>
              <a:rPr lang="en-GB" dirty="0"/>
              <a:t>Second era: 1915 until present.</a:t>
            </a:r>
          </a:p>
          <a:p>
            <a:r>
              <a:rPr lang="en-GB" dirty="0"/>
              <a:t>Result of the Civil War in America that brought freedom to African Americans.</a:t>
            </a:r>
          </a:p>
          <a:p>
            <a:r>
              <a:rPr lang="en-GB" dirty="0"/>
              <a:t>Performed crimes against African Americans, white Republicans and sympathisers.</a:t>
            </a:r>
          </a:p>
          <a:p>
            <a:r>
              <a:rPr lang="en-GB" dirty="0"/>
              <a:t>Dedicated efforts to keeping Democrats in the majority.</a:t>
            </a:r>
          </a:p>
        </p:txBody>
      </p:sp>
      <p:pic>
        <p:nvPicPr>
          <p:cNvPr id="4" name="Audio 3">
            <a:hlinkClick r:id="" action="ppaction://media"/>
            <a:extLst>
              <a:ext uri="{FF2B5EF4-FFF2-40B4-BE49-F238E27FC236}">
                <a16:creationId xmlns:a16="http://schemas.microsoft.com/office/drawing/2014/main" id="{88867669-90CF-444A-B2A1-85BBBABEEE6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70218" y="389127"/>
            <a:ext cx="812800" cy="8128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288488934"/>
      </p:ext>
    </p:extLst>
  </p:cSld>
  <p:clrMapOvr>
    <a:masterClrMapping/>
  </p:clrMapOvr>
  <mc:AlternateContent xmlns:mc="http://schemas.openxmlformats.org/markup-compatibility/2006">
    <mc:Choice xmlns:p14="http://schemas.microsoft.com/office/powerpoint/2010/main" Requires="p14">
      <p:transition spd="med" p14:dur="700" advTm="102635">
        <p:fade/>
      </p:transition>
    </mc:Choice>
    <mc:Fallback>
      <p:transition spd="med" advTm="10263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828D1E49-2A21-4A83-A0E0-FB1597B4B2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3" name="Group 72">
            <a:extLst>
              <a:ext uri="{FF2B5EF4-FFF2-40B4-BE49-F238E27FC236}">
                <a16:creationId xmlns:a16="http://schemas.microsoft.com/office/drawing/2014/main" id="{088B852E-5494-418B-A833-75CF016A9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74" name="Freeform 5">
              <a:extLst>
                <a:ext uri="{FF2B5EF4-FFF2-40B4-BE49-F238E27FC236}">
                  <a16:creationId xmlns:a16="http://schemas.microsoft.com/office/drawing/2014/main" id="{DF31E3C1-1A46-4329-9F80-B576692FEE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5" name="Freeform 6">
              <a:extLst>
                <a:ext uri="{FF2B5EF4-FFF2-40B4-BE49-F238E27FC236}">
                  <a16:creationId xmlns:a16="http://schemas.microsoft.com/office/drawing/2014/main" id="{294B4592-99CA-47B1-816F-CE2D44F65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6" name="Freeform 7">
              <a:extLst>
                <a:ext uri="{FF2B5EF4-FFF2-40B4-BE49-F238E27FC236}">
                  <a16:creationId xmlns:a16="http://schemas.microsoft.com/office/drawing/2014/main" id="{BF690E4C-72F8-4AC5-AF99-562763CC67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7" name="Freeform 8">
              <a:extLst>
                <a:ext uri="{FF2B5EF4-FFF2-40B4-BE49-F238E27FC236}">
                  <a16:creationId xmlns:a16="http://schemas.microsoft.com/office/drawing/2014/main" id="{F834CDD4-CAB8-4ACC-9AAC-5399C743DE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8" name="Freeform 9">
              <a:extLst>
                <a:ext uri="{FF2B5EF4-FFF2-40B4-BE49-F238E27FC236}">
                  <a16:creationId xmlns:a16="http://schemas.microsoft.com/office/drawing/2014/main" id="{1AEB045A-6821-475B-A28E-047437ABEF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9" name="Freeform 10">
              <a:extLst>
                <a:ext uri="{FF2B5EF4-FFF2-40B4-BE49-F238E27FC236}">
                  <a16:creationId xmlns:a16="http://schemas.microsoft.com/office/drawing/2014/main" id="{D9B790C0-3D34-4626-BAFB-6EB473F40C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0" name="Freeform 11">
              <a:extLst>
                <a:ext uri="{FF2B5EF4-FFF2-40B4-BE49-F238E27FC236}">
                  <a16:creationId xmlns:a16="http://schemas.microsoft.com/office/drawing/2014/main" id="{EDA4D87F-91A4-4628-9A6E-F01820A7EE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1" name="Freeform 12">
              <a:extLst>
                <a:ext uri="{FF2B5EF4-FFF2-40B4-BE49-F238E27FC236}">
                  <a16:creationId xmlns:a16="http://schemas.microsoft.com/office/drawing/2014/main" id="{045DAB88-124C-459C-A889-DAE9C9BE285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2" name="Freeform 13">
              <a:extLst>
                <a:ext uri="{FF2B5EF4-FFF2-40B4-BE49-F238E27FC236}">
                  <a16:creationId xmlns:a16="http://schemas.microsoft.com/office/drawing/2014/main" id="{85D44010-1DAA-4CAC-B83F-7E3E8C455D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3" name="Freeform 14">
              <a:extLst>
                <a:ext uri="{FF2B5EF4-FFF2-40B4-BE49-F238E27FC236}">
                  <a16:creationId xmlns:a16="http://schemas.microsoft.com/office/drawing/2014/main" id="{E8C01D66-5C93-4A2E-AA74-DE97574EA4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4" name="Freeform 15">
              <a:extLst>
                <a:ext uri="{FF2B5EF4-FFF2-40B4-BE49-F238E27FC236}">
                  <a16:creationId xmlns:a16="http://schemas.microsoft.com/office/drawing/2014/main" id="{E2E1A6E1-6C4A-47D3-81E2-9F8624F1BB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5" name="Freeform 16">
              <a:extLst>
                <a:ext uri="{FF2B5EF4-FFF2-40B4-BE49-F238E27FC236}">
                  <a16:creationId xmlns:a16="http://schemas.microsoft.com/office/drawing/2014/main" id="{3E849CB5-4526-49DC-B77B-A20FDB7FFD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6" name="Freeform 17">
              <a:extLst>
                <a:ext uri="{FF2B5EF4-FFF2-40B4-BE49-F238E27FC236}">
                  <a16:creationId xmlns:a16="http://schemas.microsoft.com/office/drawing/2014/main" id="{5A18C8A4-FB2A-44C1-93D3-26C6DDFE0CC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7" name="Freeform 18">
              <a:extLst>
                <a:ext uri="{FF2B5EF4-FFF2-40B4-BE49-F238E27FC236}">
                  <a16:creationId xmlns:a16="http://schemas.microsoft.com/office/drawing/2014/main" id="{85D014FD-8C5A-4071-B19E-4910AAB618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8" name="Freeform 19">
              <a:extLst>
                <a:ext uri="{FF2B5EF4-FFF2-40B4-BE49-F238E27FC236}">
                  <a16:creationId xmlns:a16="http://schemas.microsoft.com/office/drawing/2014/main" id="{A37D7262-3596-4026-9AD4-E94332E526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9" name="Freeform 20">
              <a:extLst>
                <a:ext uri="{FF2B5EF4-FFF2-40B4-BE49-F238E27FC236}">
                  <a16:creationId xmlns:a16="http://schemas.microsoft.com/office/drawing/2014/main" id="{187E37E0-AAC3-4B33-AF36-334ACCBD33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0" name="Freeform 21">
              <a:extLst>
                <a:ext uri="{FF2B5EF4-FFF2-40B4-BE49-F238E27FC236}">
                  <a16:creationId xmlns:a16="http://schemas.microsoft.com/office/drawing/2014/main" id="{409758BB-8A0E-4BEB-BC0C-F410AD98CD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1" name="Freeform 22">
              <a:extLst>
                <a:ext uri="{FF2B5EF4-FFF2-40B4-BE49-F238E27FC236}">
                  <a16:creationId xmlns:a16="http://schemas.microsoft.com/office/drawing/2014/main" id="{97C4EFE2-9D25-4978-BD9A-873B492702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2" name="Freeform 23">
              <a:extLst>
                <a:ext uri="{FF2B5EF4-FFF2-40B4-BE49-F238E27FC236}">
                  <a16:creationId xmlns:a16="http://schemas.microsoft.com/office/drawing/2014/main" id="{9CCAF82A-A0E0-4B55-A97B-EFFAE79AF7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3" name="Freeform 24">
              <a:extLst>
                <a:ext uri="{FF2B5EF4-FFF2-40B4-BE49-F238E27FC236}">
                  <a16:creationId xmlns:a16="http://schemas.microsoft.com/office/drawing/2014/main" id="{4F800DD8-3954-4F73-8807-16F1CFAC1E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4" name="Freeform 25">
              <a:extLst>
                <a:ext uri="{FF2B5EF4-FFF2-40B4-BE49-F238E27FC236}">
                  <a16:creationId xmlns:a16="http://schemas.microsoft.com/office/drawing/2014/main" id="{84E1C91A-4B06-4852-918C-6380FA986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C1257951-ADA8-AF4D-B51F-69C765573A45}"/>
              </a:ext>
            </a:extLst>
          </p:cNvPr>
          <p:cNvSpPr>
            <a:spLocks noGrp="1"/>
          </p:cNvSpPr>
          <p:nvPr>
            <p:ph type="title"/>
          </p:nvPr>
        </p:nvSpPr>
        <p:spPr>
          <a:xfrm>
            <a:off x="904877" y="795527"/>
            <a:ext cx="10488547" cy="1190912"/>
          </a:xfrm>
        </p:spPr>
        <p:txBody>
          <a:bodyPr>
            <a:normAutofit/>
          </a:bodyPr>
          <a:lstStyle/>
          <a:p>
            <a:r>
              <a:rPr lang="en-GB" dirty="0">
                <a:solidFill>
                  <a:schemeClr val="tx1"/>
                </a:solidFill>
              </a:rPr>
              <a:t>The First KKK</a:t>
            </a:r>
          </a:p>
        </p:txBody>
      </p:sp>
      <p:sp>
        <p:nvSpPr>
          <p:cNvPr id="96" name="Rectangle 95">
            <a:extLst>
              <a:ext uri="{FF2B5EF4-FFF2-40B4-BE49-F238E27FC236}">
                <a16:creationId xmlns:a16="http://schemas.microsoft.com/office/drawing/2014/main" id="{E972DE0D-2E53-4159-ABD3-C601524262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030" y="2250281"/>
            <a:ext cx="4959318" cy="3678237"/>
          </a:xfrm>
          <a:prstGeom prst="rect">
            <a:avLst/>
          </a:prstGeom>
          <a:solidFill>
            <a:schemeClr val="bg1"/>
          </a:solidFill>
          <a:ln w="1905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Photograph of Nathan Bedford Forrest. ">
            <a:extLst>
              <a:ext uri="{FF2B5EF4-FFF2-40B4-BE49-F238E27FC236}">
                <a16:creationId xmlns:a16="http://schemas.microsoft.com/office/drawing/2014/main" id="{A755721F-0C5E-1F4E-9EA0-B38AAB6A2B5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6362" r="1" b="48612"/>
          <a:stretch/>
        </p:blipFill>
        <p:spPr bwMode="auto">
          <a:xfrm>
            <a:off x="782369" y="2216816"/>
            <a:ext cx="5354534" cy="3799809"/>
          </a:xfrm>
          <a:prstGeom prst="rect">
            <a:avLst/>
          </a:prstGeom>
          <a:noFill/>
          <a:ln w="12700">
            <a:noFill/>
          </a:ln>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FCDD20DA-6C6A-6843-9269-71F63D0E4100}"/>
              </a:ext>
            </a:extLst>
          </p:cNvPr>
          <p:cNvSpPr>
            <a:spLocks noGrp="1"/>
          </p:cNvSpPr>
          <p:nvPr>
            <p:ph idx="1"/>
          </p:nvPr>
        </p:nvSpPr>
        <p:spPr>
          <a:xfrm>
            <a:off x="6380703" y="2228850"/>
            <a:ext cx="5028928" cy="3699669"/>
          </a:xfrm>
        </p:spPr>
        <p:txBody>
          <a:bodyPr>
            <a:noAutofit/>
          </a:bodyPr>
          <a:lstStyle/>
          <a:p>
            <a:pPr>
              <a:lnSpc>
                <a:spcPct val="110000"/>
              </a:lnSpc>
            </a:pPr>
            <a:r>
              <a:rPr lang="en-GB" sz="1700" dirty="0"/>
              <a:t>Nathan Bedford Forrest – founded Klan in Tennessee as a ‘Social Club’.</a:t>
            </a:r>
          </a:p>
          <a:p>
            <a:pPr>
              <a:lnSpc>
                <a:spcPct val="110000"/>
              </a:lnSpc>
            </a:pPr>
            <a:r>
              <a:rPr lang="en-GB" sz="1700" dirty="0"/>
              <a:t>Referred to themselves as the ‘’Invisible Empire of the South’’. </a:t>
            </a:r>
          </a:p>
          <a:p>
            <a:pPr>
              <a:lnSpc>
                <a:spcPct val="110000"/>
              </a:lnSpc>
            </a:pPr>
            <a:r>
              <a:rPr lang="en-GB" sz="1700" dirty="0"/>
              <a:t>Committed acts of violence undercover. </a:t>
            </a:r>
          </a:p>
          <a:p>
            <a:pPr>
              <a:lnSpc>
                <a:spcPct val="110000"/>
              </a:lnSpc>
            </a:pPr>
            <a:r>
              <a:rPr lang="en-GB" sz="1700" dirty="0"/>
              <a:t>Estimated to have performed 3500 racially motivated lynching’s between 186-1900.</a:t>
            </a:r>
          </a:p>
          <a:p>
            <a:pPr>
              <a:lnSpc>
                <a:spcPct val="110000"/>
              </a:lnSpc>
            </a:pPr>
            <a:r>
              <a:rPr lang="en-GB" sz="1700" dirty="0"/>
              <a:t>Democrats relied on the Klan to benefit their political campaign and victory.</a:t>
            </a:r>
          </a:p>
          <a:p>
            <a:pPr>
              <a:lnSpc>
                <a:spcPct val="110000"/>
              </a:lnSpc>
            </a:pPr>
            <a:endParaRPr lang="en-GB" sz="1700" dirty="0"/>
          </a:p>
          <a:p>
            <a:pPr marL="0" indent="0">
              <a:lnSpc>
                <a:spcPct val="110000"/>
              </a:lnSpc>
              <a:buNone/>
            </a:pPr>
            <a:r>
              <a:rPr lang="en-GB" sz="1700" b="1" dirty="0"/>
              <a:t>Response:</a:t>
            </a:r>
          </a:p>
          <a:p>
            <a:pPr>
              <a:lnSpc>
                <a:spcPct val="110000"/>
              </a:lnSpc>
            </a:pPr>
            <a:r>
              <a:rPr lang="en-GB" sz="1700" dirty="0"/>
              <a:t>Force Act 1870 &amp; Ku Klux Klan Act 1871.</a:t>
            </a:r>
          </a:p>
        </p:txBody>
      </p:sp>
      <p:pic>
        <p:nvPicPr>
          <p:cNvPr id="4" name="Audio 3">
            <a:hlinkClick r:id="" action="ppaction://media"/>
            <a:extLst>
              <a:ext uri="{FF2B5EF4-FFF2-40B4-BE49-F238E27FC236}">
                <a16:creationId xmlns:a16="http://schemas.microsoft.com/office/drawing/2014/main" id="{548F70FC-D996-F34B-803E-76A623A44F2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35782" y="367696"/>
            <a:ext cx="812800" cy="8128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822377633"/>
      </p:ext>
    </p:extLst>
  </p:cSld>
  <p:clrMapOvr>
    <a:masterClrMapping/>
  </p:clrMapOvr>
  <mc:AlternateContent xmlns:mc="http://schemas.openxmlformats.org/markup-compatibility/2006">
    <mc:Choice xmlns:p14="http://schemas.microsoft.com/office/powerpoint/2010/main" Requires="p14">
      <p:transition spd="med" p14:dur="700" advTm="117337">
        <p:fade/>
      </p:transition>
    </mc:Choice>
    <mc:Fallback>
      <p:transition spd="med" advTm="11733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828D1E49-2A21-4A83-A0E0-FB1597B4B2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3" name="Group 72">
            <a:extLst>
              <a:ext uri="{FF2B5EF4-FFF2-40B4-BE49-F238E27FC236}">
                <a16:creationId xmlns:a16="http://schemas.microsoft.com/office/drawing/2014/main" id="{088B852E-5494-418B-A833-75CF016A9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74" name="Freeform 5">
              <a:extLst>
                <a:ext uri="{FF2B5EF4-FFF2-40B4-BE49-F238E27FC236}">
                  <a16:creationId xmlns:a16="http://schemas.microsoft.com/office/drawing/2014/main" id="{DF31E3C1-1A46-4329-9F80-B576692FEE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5" name="Freeform 6">
              <a:extLst>
                <a:ext uri="{FF2B5EF4-FFF2-40B4-BE49-F238E27FC236}">
                  <a16:creationId xmlns:a16="http://schemas.microsoft.com/office/drawing/2014/main" id="{294B4592-99CA-47B1-816F-CE2D44F65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6" name="Freeform 7">
              <a:extLst>
                <a:ext uri="{FF2B5EF4-FFF2-40B4-BE49-F238E27FC236}">
                  <a16:creationId xmlns:a16="http://schemas.microsoft.com/office/drawing/2014/main" id="{BF690E4C-72F8-4AC5-AF99-562763CC67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7" name="Freeform 8">
              <a:extLst>
                <a:ext uri="{FF2B5EF4-FFF2-40B4-BE49-F238E27FC236}">
                  <a16:creationId xmlns:a16="http://schemas.microsoft.com/office/drawing/2014/main" id="{F834CDD4-CAB8-4ACC-9AAC-5399C743DE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8" name="Freeform 9">
              <a:extLst>
                <a:ext uri="{FF2B5EF4-FFF2-40B4-BE49-F238E27FC236}">
                  <a16:creationId xmlns:a16="http://schemas.microsoft.com/office/drawing/2014/main" id="{1AEB045A-6821-475B-A28E-047437ABEF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9" name="Freeform 10">
              <a:extLst>
                <a:ext uri="{FF2B5EF4-FFF2-40B4-BE49-F238E27FC236}">
                  <a16:creationId xmlns:a16="http://schemas.microsoft.com/office/drawing/2014/main" id="{D9B790C0-3D34-4626-BAFB-6EB473F40C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0" name="Freeform 11">
              <a:extLst>
                <a:ext uri="{FF2B5EF4-FFF2-40B4-BE49-F238E27FC236}">
                  <a16:creationId xmlns:a16="http://schemas.microsoft.com/office/drawing/2014/main" id="{EDA4D87F-91A4-4628-9A6E-F01820A7EE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1" name="Freeform 12">
              <a:extLst>
                <a:ext uri="{FF2B5EF4-FFF2-40B4-BE49-F238E27FC236}">
                  <a16:creationId xmlns:a16="http://schemas.microsoft.com/office/drawing/2014/main" id="{045DAB88-124C-459C-A889-DAE9C9BE285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2" name="Freeform 13">
              <a:extLst>
                <a:ext uri="{FF2B5EF4-FFF2-40B4-BE49-F238E27FC236}">
                  <a16:creationId xmlns:a16="http://schemas.microsoft.com/office/drawing/2014/main" id="{85D44010-1DAA-4CAC-B83F-7E3E8C455D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3" name="Freeform 14">
              <a:extLst>
                <a:ext uri="{FF2B5EF4-FFF2-40B4-BE49-F238E27FC236}">
                  <a16:creationId xmlns:a16="http://schemas.microsoft.com/office/drawing/2014/main" id="{E8C01D66-5C93-4A2E-AA74-DE97574EA4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4" name="Freeform 15">
              <a:extLst>
                <a:ext uri="{FF2B5EF4-FFF2-40B4-BE49-F238E27FC236}">
                  <a16:creationId xmlns:a16="http://schemas.microsoft.com/office/drawing/2014/main" id="{E2E1A6E1-6C4A-47D3-81E2-9F8624F1BB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5" name="Freeform 16">
              <a:extLst>
                <a:ext uri="{FF2B5EF4-FFF2-40B4-BE49-F238E27FC236}">
                  <a16:creationId xmlns:a16="http://schemas.microsoft.com/office/drawing/2014/main" id="{3E849CB5-4526-49DC-B77B-A20FDB7FFD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6" name="Freeform 17">
              <a:extLst>
                <a:ext uri="{FF2B5EF4-FFF2-40B4-BE49-F238E27FC236}">
                  <a16:creationId xmlns:a16="http://schemas.microsoft.com/office/drawing/2014/main" id="{5A18C8A4-FB2A-44C1-93D3-26C6DDFE0CC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7" name="Freeform 18">
              <a:extLst>
                <a:ext uri="{FF2B5EF4-FFF2-40B4-BE49-F238E27FC236}">
                  <a16:creationId xmlns:a16="http://schemas.microsoft.com/office/drawing/2014/main" id="{85D014FD-8C5A-4071-B19E-4910AAB618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8" name="Freeform 19">
              <a:extLst>
                <a:ext uri="{FF2B5EF4-FFF2-40B4-BE49-F238E27FC236}">
                  <a16:creationId xmlns:a16="http://schemas.microsoft.com/office/drawing/2014/main" id="{A37D7262-3596-4026-9AD4-E94332E526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9" name="Freeform 20">
              <a:extLst>
                <a:ext uri="{FF2B5EF4-FFF2-40B4-BE49-F238E27FC236}">
                  <a16:creationId xmlns:a16="http://schemas.microsoft.com/office/drawing/2014/main" id="{187E37E0-AAC3-4B33-AF36-334ACCBD33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0" name="Freeform 21">
              <a:extLst>
                <a:ext uri="{FF2B5EF4-FFF2-40B4-BE49-F238E27FC236}">
                  <a16:creationId xmlns:a16="http://schemas.microsoft.com/office/drawing/2014/main" id="{409758BB-8A0E-4BEB-BC0C-F410AD98CD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1" name="Freeform 22">
              <a:extLst>
                <a:ext uri="{FF2B5EF4-FFF2-40B4-BE49-F238E27FC236}">
                  <a16:creationId xmlns:a16="http://schemas.microsoft.com/office/drawing/2014/main" id="{97C4EFE2-9D25-4978-BD9A-873B492702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2" name="Freeform 23">
              <a:extLst>
                <a:ext uri="{FF2B5EF4-FFF2-40B4-BE49-F238E27FC236}">
                  <a16:creationId xmlns:a16="http://schemas.microsoft.com/office/drawing/2014/main" id="{9CCAF82A-A0E0-4B55-A97B-EFFAE79AF7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3" name="Freeform 24">
              <a:extLst>
                <a:ext uri="{FF2B5EF4-FFF2-40B4-BE49-F238E27FC236}">
                  <a16:creationId xmlns:a16="http://schemas.microsoft.com/office/drawing/2014/main" id="{4F800DD8-3954-4F73-8807-16F1CFAC1E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4" name="Freeform 25">
              <a:extLst>
                <a:ext uri="{FF2B5EF4-FFF2-40B4-BE49-F238E27FC236}">
                  <a16:creationId xmlns:a16="http://schemas.microsoft.com/office/drawing/2014/main" id="{84E1C91A-4B06-4852-918C-6380FA986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F2864E3D-3109-2C49-8DC8-7272C5B7A873}"/>
              </a:ext>
            </a:extLst>
          </p:cNvPr>
          <p:cNvSpPr>
            <a:spLocks noGrp="1"/>
          </p:cNvSpPr>
          <p:nvPr>
            <p:ph type="title"/>
          </p:nvPr>
        </p:nvSpPr>
        <p:spPr>
          <a:xfrm>
            <a:off x="904877" y="795527"/>
            <a:ext cx="10488547" cy="1190912"/>
          </a:xfrm>
        </p:spPr>
        <p:txBody>
          <a:bodyPr>
            <a:normAutofit/>
          </a:bodyPr>
          <a:lstStyle/>
          <a:p>
            <a:r>
              <a:rPr lang="en-GB" dirty="0">
                <a:solidFill>
                  <a:schemeClr val="tx1"/>
                </a:solidFill>
              </a:rPr>
              <a:t>Revival of the Ku Klux Klan 1915.</a:t>
            </a:r>
          </a:p>
        </p:txBody>
      </p:sp>
      <p:sp>
        <p:nvSpPr>
          <p:cNvPr id="96" name="Rectangle 95">
            <a:extLst>
              <a:ext uri="{FF2B5EF4-FFF2-40B4-BE49-F238E27FC236}">
                <a16:creationId xmlns:a16="http://schemas.microsoft.com/office/drawing/2014/main" id="{E972DE0D-2E53-4159-ABD3-C601524262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030" y="2250281"/>
            <a:ext cx="4959318" cy="3678237"/>
          </a:xfrm>
          <a:prstGeom prst="rect">
            <a:avLst/>
          </a:prstGeom>
          <a:solidFill>
            <a:schemeClr val="bg1"/>
          </a:solidFill>
          <a:ln w="1905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194" name="Picture 2" descr="A group of people in white robes&#10;&#10;Description automatically generated with medium confidence">
            <a:extLst>
              <a:ext uri="{FF2B5EF4-FFF2-40B4-BE49-F238E27FC236}">
                <a16:creationId xmlns:a16="http://schemas.microsoft.com/office/drawing/2014/main" id="{93142ED6-5C91-8548-923D-0993BB1766DA}"/>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89000" y="2250281"/>
            <a:ext cx="5072031" cy="3766344"/>
          </a:xfrm>
          <a:prstGeom prst="rect">
            <a:avLst/>
          </a:prstGeom>
          <a:noFill/>
          <a:ln w="12700">
            <a:noFill/>
          </a:ln>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7F213904-4220-8C47-976C-17E8D47A4A07}"/>
              </a:ext>
            </a:extLst>
          </p:cNvPr>
          <p:cNvSpPr>
            <a:spLocks noGrp="1"/>
          </p:cNvSpPr>
          <p:nvPr>
            <p:ph idx="1"/>
          </p:nvPr>
        </p:nvSpPr>
        <p:spPr>
          <a:xfrm>
            <a:off x="6380703" y="2228850"/>
            <a:ext cx="5028928" cy="3699669"/>
          </a:xfrm>
        </p:spPr>
        <p:txBody>
          <a:bodyPr>
            <a:normAutofit/>
          </a:bodyPr>
          <a:lstStyle/>
          <a:p>
            <a:pPr>
              <a:lnSpc>
                <a:spcPct val="110000"/>
              </a:lnSpc>
            </a:pPr>
            <a:r>
              <a:rPr lang="en-GB" dirty="0"/>
              <a:t>Emerged in 1915 in Atlanta.</a:t>
            </a:r>
          </a:p>
          <a:p>
            <a:pPr>
              <a:lnSpc>
                <a:spcPct val="110000"/>
              </a:lnSpc>
            </a:pPr>
            <a:r>
              <a:rPr lang="en-GB" dirty="0"/>
              <a:t>Promoted fundamentalism and devout patriotism - advocating white supremacy. </a:t>
            </a:r>
          </a:p>
          <a:p>
            <a:pPr>
              <a:lnSpc>
                <a:spcPct val="110000"/>
              </a:lnSpc>
            </a:pPr>
            <a:r>
              <a:rPr lang="en-GB" dirty="0"/>
              <a:t>1924 – engineered elections placing Klansman into power = ‘’Invisible Empire’’.</a:t>
            </a:r>
          </a:p>
          <a:p>
            <a:pPr>
              <a:lnSpc>
                <a:spcPct val="110000"/>
              </a:lnSpc>
            </a:pPr>
            <a:r>
              <a:rPr lang="en-GB" dirty="0"/>
              <a:t>1920 peak - four million members nationwide.</a:t>
            </a:r>
          </a:p>
          <a:p>
            <a:pPr>
              <a:lnSpc>
                <a:spcPct val="110000"/>
              </a:lnSpc>
            </a:pPr>
            <a:r>
              <a:rPr lang="en-GB" dirty="0"/>
              <a:t>Reflection of a society struggling with – industrialisation, urbanisation and immigration.</a:t>
            </a:r>
          </a:p>
        </p:txBody>
      </p:sp>
      <p:pic>
        <p:nvPicPr>
          <p:cNvPr id="4" name="Audio 3">
            <a:hlinkClick r:id="" action="ppaction://media"/>
            <a:extLst>
              <a:ext uri="{FF2B5EF4-FFF2-40B4-BE49-F238E27FC236}">
                <a16:creationId xmlns:a16="http://schemas.microsoft.com/office/drawing/2014/main" id="{9E0BAB0D-C3E6-5A49-AE6B-32D0DC4ACDF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05619" y="434975"/>
            <a:ext cx="812800" cy="8128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1692843043"/>
      </p:ext>
    </p:extLst>
  </p:cSld>
  <p:clrMapOvr>
    <a:masterClrMapping/>
  </p:clrMapOvr>
  <mc:AlternateContent xmlns:mc="http://schemas.openxmlformats.org/markup-compatibility/2006">
    <mc:Choice xmlns:p14="http://schemas.microsoft.com/office/powerpoint/2010/main" Requires="p14">
      <p:transition spd="med" p14:dur="700" advTm="93462">
        <p:fade/>
      </p:transition>
    </mc:Choice>
    <mc:Fallback>
      <p:transition spd="med" advTm="9346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2413CC-69E6-4BDA-A88D-E4EF8F9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4F1F7357-8633-4CE7-BF80-475EE8A2F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2" name="Freeform 5">
              <a:extLst>
                <a:ext uri="{FF2B5EF4-FFF2-40B4-BE49-F238E27FC236}">
                  <a16:creationId xmlns:a16="http://schemas.microsoft.com/office/drawing/2014/main" id="{E402FE4E-C12D-497C-AF81-F08E4E02B4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59247B10-170D-4E62-849A-38FCB43C6A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89A587A7-1BEF-45AA-9EFC-6558A8749C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AC25B5A1-6EF7-44EC-A2F0-1EDC96A79B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id="{80B8582C-7E17-4115-9FF1-979C8405CB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10">
              <a:extLst>
                <a:ext uri="{FF2B5EF4-FFF2-40B4-BE49-F238E27FC236}">
                  <a16:creationId xmlns:a16="http://schemas.microsoft.com/office/drawing/2014/main" id="{F6C4AB66-7A18-4E51-935B-237F4CA827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1">
              <a:extLst>
                <a:ext uri="{FF2B5EF4-FFF2-40B4-BE49-F238E27FC236}">
                  <a16:creationId xmlns:a16="http://schemas.microsoft.com/office/drawing/2014/main" id="{CDF12911-A240-4580-8788-0C49DB1FED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2">
              <a:extLst>
                <a:ext uri="{FF2B5EF4-FFF2-40B4-BE49-F238E27FC236}">
                  <a16:creationId xmlns:a16="http://schemas.microsoft.com/office/drawing/2014/main" id="{EAE0F5DE-442D-4F6C-B02C-2568ED1958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3">
              <a:extLst>
                <a:ext uri="{FF2B5EF4-FFF2-40B4-BE49-F238E27FC236}">
                  <a16:creationId xmlns:a16="http://schemas.microsoft.com/office/drawing/2014/main" id="{4F24A002-AFDE-4034-85BE-CBF005AE92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4">
              <a:extLst>
                <a:ext uri="{FF2B5EF4-FFF2-40B4-BE49-F238E27FC236}">
                  <a16:creationId xmlns:a16="http://schemas.microsoft.com/office/drawing/2014/main" id="{36F0721E-B4B0-4A6C-A92C-F8DE92D3AC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5">
              <a:extLst>
                <a:ext uri="{FF2B5EF4-FFF2-40B4-BE49-F238E27FC236}">
                  <a16:creationId xmlns:a16="http://schemas.microsoft.com/office/drawing/2014/main" id="{54D2DC98-69F8-4F2F-9D45-BDFFA5E2BB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6">
              <a:extLst>
                <a:ext uri="{FF2B5EF4-FFF2-40B4-BE49-F238E27FC236}">
                  <a16:creationId xmlns:a16="http://schemas.microsoft.com/office/drawing/2014/main" id="{0A636E33-DC38-40B9-B941-037E5D8603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7">
              <a:extLst>
                <a:ext uri="{FF2B5EF4-FFF2-40B4-BE49-F238E27FC236}">
                  <a16:creationId xmlns:a16="http://schemas.microsoft.com/office/drawing/2014/main" id="{03D30690-68C2-4AEC-9789-1495D97E19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8">
              <a:extLst>
                <a:ext uri="{FF2B5EF4-FFF2-40B4-BE49-F238E27FC236}">
                  <a16:creationId xmlns:a16="http://schemas.microsoft.com/office/drawing/2014/main" id="{1020B1B9-821B-49FB-BDC9-57DA08CBC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9">
              <a:extLst>
                <a:ext uri="{FF2B5EF4-FFF2-40B4-BE49-F238E27FC236}">
                  <a16:creationId xmlns:a16="http://schemas.microsoft.com/office/drawing/2014/main" id="{720EDCE4-8B18-413F-989E-E79628E5AF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20">
              <a:extLst>
                <a:ext uri="{FF2B5EF4-FFF2-40B4-BE49-F238E27FC236}">
                  <a16:creationId xmlns:a16="http://schemas.microsoft.com/office/drawing/2014/main" id="{8563351E-0DDD-4FC8-8D0C-1E446E3C1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1">
              <a:extLst>
                <a:ext uri="{FF2B5EF4-FFF2-40B4-BE49-F238E27FC236}">
                  <a16:creationId xmlns:a16="http://schemas.microsoft.com/office/drawing/2014/main" id="{15E8B705-64E7-4513-B3CB-BF46C35732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5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2">
              <a:extLst>
                <a:ext uri="{FF2B5EF4-FFF2-40B4-BE49-F238E27FC236}">
                  <a16:creationId xmlns:a16="http://schemas.microsoft.com/office/drawing/2014/main" id="{30DAEE1C-EBB5-47F5-9E76-564FCFDBF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3">
              <a:extLst>
                <a:ext uri="{FF2B5EF4-FFF2-40B4-BE49-F238E27FC236}">
                  <a16:creationId xmlns:a16="http://schemas.microsoft.com/office/drawing/2014/main" id="{EDB255E9-A3E2-4098-99A1-FE38FAD15D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4">
              <a:extLst>
                <a:ext uri="{FF2B5EF4-FFF2-40B4-BE49-F238E27FC236}">
                  <a16:creationId xmlns:a16="http://schemas.microsoft.com/office/drawing/2014/main" id="{D2507F2A-27AF-4833-8273-5FC9A98863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5">
              <a:extLst>
                <a:ext uri="{FF2B5EF4-FFF2-40B4-BE49-F238E27FC236}">
                  <a16:creationId xmlns:a16="http://schemas.microsoft.com/office/drawing/2014/main" id="{8DFB8904-0CB8-45AD-ABD2-F7A582365E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8DCBDAD2-B164-8249-AEED-863DA35D89BB}"/>
              </a:ext>
            </a:extLst>
          </p:cNvPr>
          <p:cNvSpPr>
            <a:spLocks noGrp="1"/>
          </p:cNvSpPr>
          <p:nvPr>
            <p:ph type="title"/>
          </p:nvPr>
        </p:nvSpPr>
        <p:spPr>
          <a:xfrm>
            <a:off x="1759287" y="798881"/>
            <a:ext cx="8673427" cy="1048945"/>
          </a:xfrm>
        </p:spPr>
        <p:txBody>
          <a:bodyPr>
            <a:normAutofit/>
          </a:bodyPr>
          <a:lstStyle/>
          <a:p>
            <a:r>
              <a:rPr lang="en-GB">
                <a:solidFill>
                  <a:schemeClr val="tx1"/>
                </a:solidFill>
              </a:rPr>
              <a:t>Ideology and Goals</a:t>
            </a:r>
          </a:p>
        </p:txBody>
      </p:sp>
      <p:graphicFrame>
        <p:nvGraphicFramePr>
          <p:cNvPr id="5" name="Content Placeholder 2">
            <a:extLst>
              <a:ext uri="{FF2B5EF4-FFF2-40B4-BE49-F238E27FC236}">
                <a16:creationId xmlns:a16="http://schemas.microsoft.com/office/drawing/2014/main" id="{D60F0928-78C1-4B46-B4D5-267D5ED0C290}"/>
              </a:ext>
            </a:extLst>
          </p:cNvPr>
          <p:cNvGraphicFramePr>
            <a:graphicFrameLocks noGrp="1"/>
          </p:cNvGraphicFramePr>
          <p:nvPr>
            <p:ph idx="1"/>
            <p:extLst>
              <p:ext uri="{D42A27DB-BD31-4B8C-83A1-F6EECF244321}">
                <p14:modId xmlns:p14="http://schemas.microsoft.com/office/powerpoint/2010/main" val="1662493171"/>
              </p:ext>
            </p:extLst>
          </p:nvPr>
        </p:nvGraphicFramePr>
        <p:xfrm>
          <a:off x="807722" y="1990976"/>
          <a:ext cx="10576558" cy="417546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Audio 2">
            <a:hlinkClick r:id="" action="ppaction://media"/>
            <a:extLst>
              <a:ext uri="{FF2B5EF4-FFF2-40B4-BE49-F238E27FC236}">
                <a16:creationId xmlns:a16="http://schemas.microsoft.com/office/drawing/2014/main" id="{C5C2EC95-D545-B545-B53B-4384A15C89F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631813" y="376238"/>
            <a:ext cx="812800" cy="8128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145769676"/>
      </p:ext>
    </p:extLst>
  </p:cSld>
  <p:clrMapOvr>
    <a:masterClrMapping/>
  </p:clrMapOvr>
  <mc:AlternateContent xmlns:mc="http://schemas.openxmlformats.org/markup-compatibility/2006">
    <mc:Choice xmlns:p14="http://schemas.microsoft.com/office/powerpoint/2010/main" Requires="p14">
      <p:transition spd="med" p14:dur="700" advTm="54160">
        <p:fade/>
      </p:transition>
    </mc:Choice>
    <mc:Fallback>
      <p:transition spd="med" advTm="5416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3BB5D57-6178-4F62-B472-0312F6D95A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6C5E4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4800B320-C486-4967-AFB8-58E3EBDA9EF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0624" y="0"/>
            <a:ext cx="12584114" cy="6853238"/>
            <a:chOff x="-417513" y="0"/>
            <a:chExt cx="12584114" cy="6853238"/>
          </a:xfrm>
        </p:grpSpPr>
        <p:sp>
          <p:nvSpPr>
            <p:cNvPr id="13" name="Freeform 5">
              <a:extLst>
                <a:ext uri="{FF2B5EF4-FFF2-40B4-BE49-F238E27FC236}">
                  <a16:creationId xmlns:a16="http://schemas.microsoft.com/office/drawing/2014/main" id="{B6E6BEB2-753A-4253-9BE2-9E569A8A5E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6">
              <a:extLst>
                <a:ext uri="{FF2B5EF4-FFF2-40B4-BE49-F238E27FC236}">
                  <a16:creationId xmlns:a16="http://schemas.microsoft.com/office/drawing/2014/main" id="{196A6026-E2E2-4401-BB72-F8314907AB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5" name="Freeform 7">
              <a:extLst>
                <a:ext uri="{FF2B5EF4-FFF2-40B4-BE49-F238E27FC236}">
                  <a16:creationId xmlns:a16="http://schemas.microsoft.com/office/drawing/2014/main" id="{C852B828-3E4B-4404-AEE7-815B0B6EEB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6" name="Freeform 8">
              <a:extLst>
                <a:ext uri="{FF2B5EF4-FFF2-40B4-BE49-F238E27FC236}">
                  <a16:creationId xmlns:a16="http://schemas.microsoft.com/office/drawing/2014/main" id="{B2BAC571-023A-4027-9689-5A7375FE533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9">
              <a:extLst>
                <a:ext uri="{FF2B5EF4-FFF2-40B4-BE49-F238E27FC236}">
                  <a16:creationId xmlns:a16="http://schemas.microsoft.com/office/drawing/2014/main" id="{6BB424FB-2158-48AB-9A28-A11889AA5A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8" name="Freeform 10">
              <a:extLst>
                <a:ext uri="{FF2B5EF4-FFF2-40B4-BE49-F238E27FC236}">
                  <a16:creationId xmlns:a16="http://schemas.microsoft.com/office/drawing/2014/main" id="{BE5FA512-D3FE-4F91-AE23-51DAAAA74E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9" name="Freeform 11">
              <a:extLst>
                <a:ext uri="{FF2B5EF4-FFF2-40B4-BE49-F238E27FC236}">
                  <a16:creationId xmlns:a16="http://schemas.microsoft.com/office/drawing/2014/main" id="{83CF3A0A-06AA-4987-8182-4F86E662EC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2">
              <a:extLst>
                <a:ext uri="{FF2B5EF4-FFF2-40B4-BE49-F238E27FC236}">
                  <a16:creationId xmlns:a16="http://schemas.microsoft.com/office/drawing/2014/main" id="{969C6F15-1F6D-46D5-8C47-3FBC3125365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3">
              <a:extLst>
                <a:ext uri="{FF2B5EF4-FFF2-40B4-BE49-F238E27FC236}">
                  <a16:creationId xmlns:a16="http://schemas.microsoft.com/office/drawing/2014/main" id="{01E2B94D-4E93-4C11-A1FC-B3A6E8CC5F1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4">
              <a:extLst>
                <a:ext uri="{FF2B5EF4-FFF2-40B4-BE49-F238E27FC236}">
                  <a16:creationId xmlns:a16="http://schemas.microsoft.com/office/drawing/2014/main" id="{F47C1110-8C08-4C26-BD0D-3083BFAC1D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5">
              <a:extLst>
                <a:ext uri="{FF2B5EF4-FFF2-40B4-BE49-F238E27FC236}">
                  <a16:creationId xmlns:a16="http://schemas.microsoft.com/office/drawing/2014/main" id="{3085CEBC-D1F5-4F82-93C8-8ED38B7CBEC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6">
              <a:extLst>
                <a:ext uri="{FF2B5EF4-FFF2-40B4-BE49-F238E27FC236}">
                  <a16:creationId xmlns:a16="http://schemas.microsoft.com/office/drawing/2014/main" id="{3ED8F25D-E867-46B6-A62D-3B21147680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7">
              <a:extLst>
                <a:ext uri="{FF2B5EF4-FFF2-40B4-BE49-F238E27FC236}">
                  <a16:creationId xmlns:a16="http://schemas.microsoft.com/office/drawing/2014/main" id="{6BB81545-0C01-4B56-BADD-6B7D5B72AF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18">
              <a:extLst>
                <a:ext uri="{FF2B5EF4-FFF2-40B4-BE49-F238E27FC236}">
                  <a16:creationId xmlns:a16="http://schemas.microsoft.com/office/drawing/2014/main" id="{A1574FCC-646A-4771-AB54-A44212F198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7" name="Freeform 19">
              <a:extLst>
                <a:ext uri="{FF2B5EF4-FFF2-40B4-BE49-F238E27FC236}">
                  <a16:creationId xmlns:a16="http://schemas.microsoft.com/office/drawing/2014/main" id="{A56CC2BC-E51D-4A79-AA80-770FAA7844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8" name="Freeform 20">
              <a:extLst>
                <a:ext uri="{FF2B5EF4-FFF2-40B4-BE49-F238E27FC236}">
                  <a16:creationId xmlns:a16="http://schemas.microsoft.com/office/drawing/2014/main" id="{C95E0495-B7F8-44C5-AD1F-5F3C8633E3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9" name="Freeform 21">
              <a:extLst>
                <a:ext uri="{FF2B5EF4-FFF2-40B4-BE49-F238E27FC236}">
                  <a16:creationId xmlns:a16="http://schemas.microsoft.com/office/drawing/2014/main" id="{28C1E7AA-A198-498A-9426-7632D7AA3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30" name="Freeform 22">
              <a:extLst>
                <a:ext uri="{FF2B5EF4-FFF2-40B4-BE49-F238E27FC236}">
                  <a16:creationId xmlns:a16="http://schemas.microsoft.com/office/drawing/2014/main" id="{96410611-0DF8-42D3-91B1-B87AE692EB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3">
              <a:extLst>
                <a:ext uri="{FF2B5EF4-FFF2-40B4-BE49-F238E27FC236}">
                  <a16:creationId xmlns:a16="http://schemas.microsoft.com/office/drawing/2014/main" id="{EACF821F-24B2-49B5-8688-744B0EADF0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2" name="Freeform 24">
              <a:extLst>
                <a:ext uri="{FF2B5EF4-FFF2-40B4-BE49-F238E27FC236}">
                  <a16:creationId xmlns:a16="http://schemas.microsoft.com/office/drawing/2014/main" id="{418BD791-FEEE-4A18-A5EF-F3815F184C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3" name="Freeform 25">
              <a:extLst>
                <a:ext uri="{FF2B5EF4-FFF2-40B4-BE49-F238E27FC236}">
                  <a16:creationId xmlns:a16="http://schemas.microsoft.com/office/drawing/2014/main" id="{D5D16C8F-EA4F-447C-934A-06E7BFAE92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pic>
        <p:nvPicPr>
          <p:cNvPr id="5" name="Content Placeholder 4" descr="Text&#10;&#10;Description automatically generated">
            <a:extLst>
              <a:ext uri="{FF2B5EF4-FFF2-40B4-BE49-F238E27FC236}">
                <a16:creationId xmlns:a16="http://schemas.microsoft.com/office/drawing/2014/main" id="{9DB9209A-E75C-984A-87DD-0F9A7C66722F}"/>
              </a:ext>
            </a:extLst>
          </p:cNvPr>
          <p:cNvPicPr>
            <a:picLocks noGrp="1" noChangeAspect="1"/>
          </p:cNvPicPr>
          <p:nvPr>
            <p:ph idx="1"/>
          </p:nvPr>
        </p:nvPicPr>
        <p:blipFill>
          <a:blip r:embed="rId5"/>
          <a:stretch>
            <a:fillRect/>
          </a:stretch>
        </p:blipFill>
        <p:spPr>
          <a:xfrm>
            <a:off x="1" y="36592"/>
            <a:ext cx="12234862" cy="6807121"/>
          </a:xfrm>
          <a:prstGeom prst="rect">
            <a:avLst/>
          </a:prstGeom>
        </p:spPr>
      </p:pic>
      <p:pic>
        <p:nvPicPr>
          <p:cNvPr id="2" name="Audio 1">
            <a:hlinkClick r:id="" action="ppaction://media"/>
            <a:extLst>
              <a:ext uri="{FF2B5EF4-FFF2-40B4-BE49-F238E27FC236}">
                <a16:creationId xmlns:a16="http://schemas.microsoft.com/office/drawing/2014/main" id="{115B9A52-6FFE-4349-A23A-D9644CF49D2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364601" y="301625"/>
            <a:ext cx="812800" cy="81280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1463247565"/>
      </p:ext>
    </p:extLst>
  </p:cSld>
  <p:clrMapOvr>
    <a:masterClrMapping/>
  </p:clrMapOvr>
  <mc:AlternateContent xmlns:mc="http://schemas.openxmlformats.org/markup-compatibility/2006">
    <mc:Choice xmlns:p14="http://schemas.microsoft.com/office/powerpoint/2010/main" Requires="p14">
      <p:transition spd="med" p14:dur="700" advTm="89467">
        <p:fade/>
      </p:transition>
    </mc:Choice>
    <mc:Fallback>
      <p:transition spd="med" advTm="8946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1" name="Rectangle 200">
            <a:extLst>
              <a:ext uri="{FF2B5EF4-FFF2-40B4-BE49-F238E27FC236}">
                <a16:creationId xmlns:a16="http://schemas.microsoft.com/office/drawing/2014/main" id="{20F21AEA-57E7-478E-AF43-AB2FC841F0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3" name="Group 202">
            <a:extLst>
              <a:ext uri="{FF2B5EF4-FFF2-40B4-BE49-F238E27FC236}">
                <a16:creationId xmlns:a16="http://schemas.microsoft.com/office/drawing/2014/main" id="{75B466EC-DCA4-497B-ADC6-2FD9CBDFD38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204" name="Freeform 5">
              <a:extLst>
                <a:ext uri="{FF2B5EF4-FFF2-40B4-BE49-F238E27FC236}">
                  <a16:creationId xmlns:a16="http://schemas.microsoft.com/office/drawing/2014/main" id="{45609FA5-C2C9-416D-890D-6F6110B7F3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5" name="Freeform 6">
              <a:extLst>
                <a:ext uri="{FF2B5EF4-FFF2-40B4-BE49-F238E27FC236}">
                  <a16:creationId xmlns:a16="http://schemas.microsoft.com/office/drawing/2014/main" id="{37B8C674-C635-4D8A-9FAB-F05E63939E7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6" name="Freeform 7">
              <a:extLst>
                <a:ext uri="{FF2B5EF4-FFF2-40B4-BE49-F238E27FC236}">
                  <a16:creationId xmlns:a16="http://schemas.microsoft.com/office/drawing/2014/main" id="{C2FDB9A6-669C-40CB-87C7-97924A5BD55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7" name="Freeform 8">
              <a:extLst>
                <a:ext uri="{FF2B5EF4-FFF2-40B4-BE49-F238E27FC236}">
                  <a16:creationId xmlns:a16="http://schemas.microsoft.com/office/drawing/2014/main" id="{521AC643-CB4D-4F5A-86E5-C223BE3F1BD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8" name="Freeform 9">
              <a:extLst>
                <a:ext uri="{FF2B5EF4-FFF2-40B4-BE49-F238E27FC236}">
                  <a16:creationId xmlns:a16="http://schemas.microsoft.com/office/drawing/2014/main" id="{DAE95864-CA74-4B2D-8E88-F73D46E0073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9" name="Freeform 10">
              <a:extLst>
                <a:ext uri="{FF2B5EF4-FFF2-40B4-BE49-F238E27FC236}">
                  <a16:creationId xmlns:a16="http://schemas.microsoft.com/office/drawing/2014/main" id="{F46E0D51-77C9-44E3-A15B-2BB3D376AD4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0" name="Freeform 11">
              <a:extLst>
                <a:ext uri="{FF2B5EF4-FFF2-40B4-BE49-F238E27FC236}">
                  <a16:creationId xmlns:a16="http://schemas.microsoft.com/office/drawing/2014/main" id="{283D97A2-376B-48DB-91A9-4B24BACBE9A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1" name="Freeform 12">
              <a:extLst>
                <a:ext uri="{FF2B5EF4-FFF2-40B4-BE49-F238E27FC236}">
                  <a16:creationId xmlns:a16="http://schemas.microsoft.com/office/drawing/2014/main" id="{1D76E5AF-1DD6-47DD-B9C8-CDF462942BF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2" name="Freeform 13">
              <a:extLst>
                <a:ext uri="{FF2B5EF4-FFF2-40B4-BE49-F238E27FC236}">
                  <a16:creationId xmlns:a16="http://schemas.microsoft.com/office/drawing/2014/main" id="{D4A2BF2F-2AF2-4F53-A15A-EF948787D1E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3" name="Freeform 14">
              <a:extLst>
                <a:ext uri="{FF2B5EF4-FFF2-40B4-BE49-F238E27FC236}">
                  <a16:creationId xmlns:a16="http://schemas.microsoft.com/office/drawing/2014/main" id="{80BB3D11-0AAD-4552-A768-6B43C8DA4F85}"/>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4" name="Freeform 15">
              <a:extLst>
                <a:ext uri="{FF2B5EF4-FFF2-40B4-BE49-F238E27FC236}">
                  <a16:creationId xmlns:a16="http://schemas.microsoft.com/office/drawing/2014/main" id="{ECB66567-FE7B-4E2E-913B-91427FEE651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5" name="Freeform 16">
              <a:extLst>
                <a:ext uri="{FF2B5EF4-FFF2-40B4-BE49-F238E27FC236}">
                  <a16:creationId xmlns:a16="http://schemas.microsoft.com/office/drawing/2014/main" id="{C39FA8FA-0C33-478A-A1B2-76FFFB62B42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6" name="Freeform 17">
              <a:extLst>
                <a:ext uri="{FF2B5EF4-FFF2-40B4-BE49-F238E27FC236}">
                  <a16:creationId xmlns:a16="http://schemas.microsoft.com/office/drawing/2014/main" id="{AF7A05E2-F97C-444D-997E-52F65E82C6F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7" name="Freeform 18">
              <a:extLst>
                <a:ext uri="{FF2B5EF4-FFF2-40B4-BE49-F238E27FC236}">
                  <a16:creationId xmlns:a16="http://schemas.microsoft.com/office/drawing/2014/main" id="{C5BD11D6-96C5-4152-9766-B51D3B7FCD4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8" name="Freeform 19">
              <a:extLst>
                <a:ext uri="{FF2B5EF4-FFF2-40B4-BE49-F238E27FC236}">
                  <a16:creationId xmlns:a16="http://schemas.microsoft.com/office/drawing/2014/main" id="{A23F3B88-4AA2-4CA3-9162-A235865BC36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9" name="Freeform 20">
              <a:extLst>
                <a:ext uri="{FF2B5EF4-FFF2-40B4-BE49-F238E27FC236}">
                  <a16:creationId xmlns:a16="http://schemas.microsoft.com/office/drawing/2014/main" id="{949C412E-0973-438A-8206-EC08DC0D4A5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0" name="Freeform 21">
              <a:extLst>
                <a:ext uri="{FF2B5EF4-FFF2-40B4-BE49-F238E27FC236}">
                  <a16:creationId xmlns:a16="http://schemas.microsoft.com/office/drawing/2014/main" id="{2A7D18B9-0BA5-4D24-8EA4-16E7D75C8E7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1" name="Freeform 22">
              <a:extLst>
                <a:ext uri="{FF2B5EF4-FFF2-40B4-BE49-F238E27FC236}">
                  <a16:creationId xmlns:a16="http://schemas.microsoft.com/office/drawing/2014/main" id="{6B705E05-4BBF-437A-8B17-191C918702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2" name="Freeform 23">
              <a:extLst>
                <a:ext uri="{FF2B5EF4-FFF2-40B4-BE49-F238E27FC236}">
                  <a16:creationId xmlns:a16="http://schemas.microsoft.com/office/drawing/2014/main" id="{86E407D4-1D4C-4226-96F3-F7700BCB6AA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3" name="Freeform 24">
              <a:extLst>
                <a:ext uri="{FF2B5EF4-FFF2-40B4-BE49-F238E27FC236}">
                  <a16:creationId xmlns:a16="http://schemas.microsoft.com/office/drawing/2014/main" id="{F89E5D39-D3C1-4846-B010-51F49EC4982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4" name="Freeform 25">
              <a:extLst>
                <a:ext uri="{FF2B5EF4-FFF2-40B4-BE49-F238E27FC236}">
                  <a16:creationId xmlns:a16="http://schemas.microsoft.com/office/drawing/2014/main" id="{99B00BC9-9F78-4BFC-8464-A866A30CBA7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226" name="Group 225">
            <a:extLst>
              <a:ext uri="{FF2B5EF4-FFF2-40B4-BE49-F238E27FC236}">
                <a16:creationId xmlns:a16="http://schemas.microsoft.com/office/drawing/2014/main" id="{EE8F4B49-0EA1-4FC6-9E48-72204630ECA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00144" y="1699589"/>
            <a:ext cx="3674476" cy="3470421"/>
            <a:chOff x="697883" y="1816768"/>
            <a:chExt cx="3674476" cy="3470421"/>
          </a:xfrm>
        </p:grpSpPr>
        <p:sp>
          <p:nvSpPr>
            <p:cNvPr id="227" name="Rectangle 226">
              <a:extLst>
                <a:ext uri="{FF2B5EF4-FFF2-40B4-BE49-F238E27FC236}">
                  <a16:creationId xmlns:a16="http://schemas.microsoft.com/office/drawing/2014/main" id="{2E64A03F-C92C-4E25-B7AE-CA766A18AF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7883" y="1816768"/>
              <a:ext cx="3674476" cy="502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8" name="Isosceles Triangle 22">
              <a:extLst>
                <a:ext uri="{FF2B5EF4-FFF2-40B4-BE49-F238E27FC236}">
                  <a16:creationId xmlns:a16="http://schemas.microsoft.com/office/drawing/2014/main" id="{2607715A-7740-4986-8FEE-2E7272DE6A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2380224" y="5014786"/>
              <a:ext cx="315988" cy="272403"/>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9" name="Rectangle 228">
              <a:extLst>
                <a:ext uri="{FF2B5EF4-FFF2-40B4-BE49-F238E27FC236}">
                  <a16:creationId xmlns:a16="http://schemas.microsoft.com/office/drawing/2014/main" id="{522BCD06-E4B2-444A-AEB3-23B77ABA171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04075" y="2392840"/>
              <a:ext cx="3668284" cy="26243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65378BF5-5844-0E4F-89B6-FDEA8AB16B0F}"/>
              </a:ext>
            </a:extLst>
          </p:cNvPr>
          <p:cNvSpPr>
            <a:spLocks noGrp="1"/>
          </p:cNvSpPr>
          <p:nvPr>
            <p:ph type="title"/>
          </p:nvPr>
        </p:nvSpPr>
        <p:spPr>
          <a:xfrm>
            <a:off x="888631" y="2358391"/>
            <a:ext cx="3498979" cy="2453676"/>
          </a:xfrm>
        </p:spPr>
        <p:txBody>
          <a:bodyPr>
            <a:normAutofit/>
          </a:bodyPr>
          <a:lstStyle/>
          <a:p>
            <a:r>
              <a:rPr lang="en-GB"/>
              <a:t>Tactics</a:t>
            </a:r>
          </a:p>
        </p:txBody>
      </p:sp>
      <p:sp useBgFill="1">
        <p:nvSpPr>
          <p:cNvPr id="231" name="Rectangle 230">
            <a:extLst>
              <a:ext uri="{FF2B5EF4-FFF2-40B4-BE49-F238E27FC236}">
                <a16:creationId xmlns:a16="http://schemas.microsoft.com/office/drawing/2014/main" id="{3B17968E-D407-428A-A8C9-99834F337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12017" y="803186"/>
            <a:ext cx="6272263" cy="2978319"/>
          </a:xfrm>
          <a:prstGeom prst="rect">
            <a:avLst/>
          </a:prstGeom>
          <a:ln w="9525">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pic>
        <p:nvPicPr>
          <p:cNvPr id="9218" name="Picture 2" descr="How white Americans used lynchings to terrorize and control black people |  Race | The Guardian">
            <a:extLst>
              <a:ext uri="{FF2B5EF4-FFF2-40B4-BE49-F238E27FC236}">
                <a16:creationId xmlns:a16="http://schemas.microsoft.com/office/drawing/2014/main" id="{4C4C229A-2416-3042-A4CF-CF94347760D2}"/>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2684"/>
          <a:stretch/>
        </p:blipFill>
        <p:spPr bwMode="auto">
          <a:xfrm>
            <a:off x="5364531" y="970656"/>
            <a:ext cx="2718597" cy="2645630"/>
          </a:xfrm>
          <a:prstGeom prst="rect">
            <a:avLst/>
          </a:prstGeom>
          <a:noFill/>
          <a:ln w="9525">
            <a:noFill/>
          </a:ln>
          <a:extLst>
            <a:ext uri="{909E8E84-426E-40DD-AFC4-6F175D3DCCD1}">
              <a14:hiddenFill xmlns:a14="http://schemas.microsoft.com/office/drawing/2010/main">
                <a:solidFill>
                  <a:srgbClr val="FFFFFF"/>
                </a:solidFill>
              </a14:hiddenFill>
            </a:ext>
          </a:extLst>
        </p:spPr>
      </p:pic>
      <p:pic>
        <p:nvPicPr>
          <p:cNvPr id="9220" name="Picture 4" descr="A&amp;amp;E Is Ditching Plans for Documentary Series on the KKK | Fortune">
            <a:extLst>
              <a:ext uri="{FF2B5EF4-FFF2-40B4-BE49-F238E27FC236}">
                <a16:creationId xmlns:a16="http://schemas.microsoft.com/office/drawing/2014/main" id="{91214CED-94AD-BF4F-93BE-1D768177834A}"/>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34077" r="14543" b="-2"/>
          <a:stretch/>
        </p:blipFill>
        <p:spPr bwMode="auto">
          <a:xfrm>
            <a:off x="8421064" y="970656"/>
            <a:ext cx="2715193" cy="2642319"/>
          </a:xfrm>
          <a:prstGeom prst="rect">
            <a:avLst/>
          </a:prstGeom>
          <a:noFill/>
          <a:ln w="9525">
            <a:noFill/>
          </a:ln>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43D48D6F-EE88-9A4F-B45D-7EC0D46F64B5}"/>
              </a:ext>
            </a:extLst>
          </p:cNvPr>
          <p:cNvSpPr>
            <a:spLocks noGrp="1"/>
          </p:cNvSpPr>
          <p:nvPr>
            <p:ph idx="1"/>
          </p:nvPr>
        </p:nvSpPr>
        <p:spPr>
          <a:xfrm>
            <a:off x="5118447" y="3865396"/>
            <a:ext cx="6281873" cy="2978318"/>
          </a:xfrm>
        </p:spPr>
        <p:txBody>
          <a:bodyPr>
            <a:normAutofit/>
          </a:bodyPr>
          <a:lstStyle/>
          <a:p>
            <a:pPr>
              <a:lnSpc>
                <a:spcPct val="110000"/>
              </a:lnSpc>
            </a:pPr>
            <a:r>
              <a:rPr lang="en-GB" sz="1700" dirty="0"/>
              <a:t>Intimidation Tactics – night patrols,</a:t>
            </a:r>
          </a:p>
          <a:p>
            <a:pPr>
              <a:lnSpc>
                <a:spcPct val="110000"/>
              </a:lnSpc>
            </a:pPr>
            <a:r>
              <a:rPr lang="en-GB" sz="1700" dirty="0"/>
              <a:t>Supernatural Tactics – leaving the impression of ghosts haunting blacks in the country side.</a:t>
            </a:r>
          </a:p>
          <a:p>
            <a:pPr>
              <a:lnSpc>
                <a:spcPct val="110000"/>
              </a:lnSpc>
            </a:pPr>
            <a:r>
              <a:rPr lang="en-GB" sz="1700" dirty="0"/>
              <a:t>Violence – to control behaviours and maintain social order.</a:t>
            </a:r>
          </a:p>
          <a:p>
            <a:pPr>
              <a:lnSpc>
                <a:spcPct val="110000"/>
              </a:lnSpc>
            </a:pPr>
            <a:r>
              <a:rPr lang="en-GB" sz="1700" dirty="0"/>
              <a:t>Manipulation of politics – intimidation of blacks to keep them from voting. </a:t>
            </a:r>
          </a:p>
          <a:p>
            <a:pPr>
              <a:lnSpc>
                <a:spcPct val="110000"/>
              </a:lnSpc>
            </a:pPr>
            <a:r>
              <a:rPr lang="en-GB" sz="1700" dirty="0"/>
              <a:t>Manipulation of politics – placing Klansmen members in politics</a:t>
            </a:r>
          </a:p>
        </p:txBody>
      </p:sp>
      <p:pic>
        <p:nvPicPr>
          <p:cNvPr id="4" name="Audio 3">
            <a:hlinkClick r:id="" action="ppaction://media"/>
            <a:extLst>
              <a:ext uri="{FF2B5EF4-FFF2-40B4-BE49-F238E27FC236}">
                <a16:creationId xmlns:a16="http://schemas.microsoft.com/office/drawing/2014/main" id="{3442CBF2-AE9B-4A44-9A2C-F6192CDB57B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72892" y="376238"/>
            <a:ext cx="812800" cy="8128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312501674"/>
      </p:ext>
    </p:extLst>
  </p:cSld>
  <p:clrMapOvr>
    <a:masterClrMapping/>
  </p:clrMapOvr>
  <mc:AlternateContent xmlns:mc="http://schemas.openxmlformats.org/markup-compatibility/2006">
    <mc:Choice xmlns:p14="http://schemas.microsoft.com/office/powerpoint/2010/main" Requires="p14">
      <p:transition spd="med" p14:dur="700" advTm="169371">
        <p:fade/>
      </p:transition>
    </mc:Choice>
    <mc:Fallback>
      <p:transition spd="med" advTm="16937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244" name="Rectangle 70">
            <a:extLst>
              <a:ext uri="{FF2B5EF4-FFF2-40B4-BE49-F238E27FC236}">
                <a16:creationId xmlns:a16="http://schemas.microsoft.com/office/drawing/2014/main" id="{828D1E49-2A21-4A83-A0E0-FB1597B4B2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245" name="Group 72">
            <a:extLst>
              <a:ext uri="{FF2B5EF4-FFF2-40B4-BE49-F238E27FC236}">
                <a16:creationId xmlns:a16="http://schemas.microsoft.com/office/drawing/2014/main" id="{088B852E-5494-418B-A833-75CF016A9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0246" name="Freeform 5">
              <a:extLst>
                <a:ext uri="{FF2B5EF4-FFF2-40B4-BE49-F238E27FC236}">
                  <a16:creationId xmlns:a16="http://schemas.microsoft.com/office/drawing/2014/main" id="{DF31E3C1-1A46-4329-9F80-B576692FEE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47" name="Freeform 6">
              <a:extLst>
                <a:ext uri="{FF2B5EF4-FFF2-40B4-BE49-F238E27FC236}">
                  <a16:creationId xmlns:a16="http://schemas.microsoft.com/office/drawing/2014/main" id="{294B4592-99CA-47B1-816F-CE2D44F65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48" name="Freeform 7">
              <a:extLst>
                <a:ext uri="{FF2B5EF4-FFF2-40B4-BE49-F238E27FC236}">
                  <a16:creationId xmlns:a16="http://schemas.microsoft.com/office/drawing/2014/main" id="{BF690E4C-72F8-4AC5-AF99-562763CC67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49" name="Freeform 8">
              <a:extLst>
                <a:ext uri="{FF2B5EF4-FFF2-40B4-BE49-F238E27FC236}">
                  <a16:creationId xmlns:a16="http://schemas.microsoft.com/office/drawing/2014/main" id="{F834CDD4-CAB8-4ACC-9AAC-5399C743DE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50" name="Freeform 9">
              <a:extLst>
                <a:ext uri="{FF2B5EF4-FFF2-40B4-BE49-F238E27FC236}">
                  <a16:creationId xmlns:a16="http://schemas.microsoft.com/office/drawing/2014/main" id="{1AEB045A-6821-475B-A28E-047437ABEF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51" name="Freeform 10">
              <a:extLst>
                <a:ext uri="{FF2B5EF4-FFF2-40B4-BE49-F238E27FC236}">
                  <a16:creationId xmlns:a16="http://schemas.microsoft.com/office/drawing/2014/main" id="{D9B790C0-3D34-4626-BAFB-6EB473F40C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52" name="Freeform 11">
              <a:extLst>
                <a:ext uri="{FF2B5EF4-FFF2-40B4-BE49-F238E27FC236}">
                  <a16:creationId xmlns:a16="http://schemas.microsoft.com/office/drawing/2014/main" id="{EDA4D87F-91A4-4628-9A6E-F01820A7EE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53" name="Freeform 12">
              <a:extLst>
                <a:ext uri="{FF2B5EF4-FFF2-40B4-BE49-F238E27FC236}">
                  <a16:creationId xmlns:a16="http://schemas.microsoft.com/office/drawing/2014/main" id="{045DAB88-124C-459C-A889-DAE9C9BE285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54" name="Freeform 13">
              <a:extLst>
                <a:ext uri="{FF2B5EF4-FFF2-40B4-BE49-F238E27FC236}">
                  <a16:creationId xmlns:a16="http://schemas.microsoft.com/office/drawing/2014/main" id="{85D44010-1DAA-4CAC-B83F-7E3E8C455D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55" name="Freeform 14">
              <a:extLst>
                <a:ext uri="{FF2B5EF4-FFF2-40B4-BE49-F238E27FC236}">
                  <a16:creationId xmlns:a16="http://schemas.microsoft.com/office/drawing/2014/main" id="{E8C01D66-5C93-4A2E-AA74-DE97574EA4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56" name="Freeform 15">
              <a:extLst>
                <a:ext uri="{FF2B5EF4-FFF2-40B4-BE49-F238E27FC236}">
                  <a16:creationId xmlns:a16="http://schemas.microsoft.com/office/drawing/2014/main" id="{E2E1A6E1-6C4A-47D3-81E2-9F8624F1BB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57" name="Freeform 16">
              <a:extLst>
                <a:ext uri="{FF2B5EF4-FFF2-40B4-BE49-F238E27FC236}">
                  <a16:creationId xmlns:a16="http://schemas.microsoft.com/office/drawing/2014/main" id="{3E849CB5-4526-49DC-B77B-A20FDB7FFD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58" name="Freeform 17">
              <a:extLst>
                <a:ext uri="{FF2B5EF4-FFF2-40B4-BE49-F238E27FC236}">
                  <a16:creationId xmlns:a16="http://schemas.microsoft.com/office/drawing/2014/main" id="{5A18C8A4-FB2A-44C1-93D3-26C6DDFE0CC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59" name="Freeform 18">
              <a:extLst>
                <a:ext uri="{FF2B5EF4-FFF2-40B4-BE49-F238E27FC236}">
                  <a16:creationId xmlns:a16="http://schemas.microsoft.com/office/drawing/2014/main" id="{85D014FD-8C5A-4071-B19E-4910AAB618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60" name="Freeform 19">
              <a:extLst>
                <a:ext uri="{FF2B5EF4-FFF2-40B4-BE49-F238E27FC236}">
                  <a16:creationId xmlns:a16="http://schemas.microsoft.com/office/drawing/2014/main" id="{A37D7262-3596-4026-9AD4-E94332E526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61" name="Freeform 20">
              <a:extLst>
                <a:ext uri="{FF2B5EF4-FFF2-40B4-BE49-F238E27FC236}">
                  <a16:creationId xmlns:a16="http://schemas.microsoft.com/office/drawing/2014/main" id="{187E37E0-AAC3-4B33-AF36-334ACCBD33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62" name="Freeform 21">
              <a:extLst>
                <a:ext uri="{FF2B5EF4-FFF2-40B4-BE49-F238E27FC236}">
                  <a16:creationId xmlns:a16="http://schemas.microsoft.com/office/drawing/2014/main" id="{409758BB-8A0E-4BEB-BC0C-F410AD98CD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63" name="Freeform 22">
              <a:extLst>
                <a:ext uri="{FF2B5EF4-FFF2-40B4-BE49-F238E27FC236}">
                  <a16:creationId xmlns:a16="http://schemas.microsoft.com/office/drawing/2014/main" id="{97C4EFE2-9D25-4978-BD9A-873B492702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64" name="Freeform 23">
              <a:extLst>
                <a:ext uri="{FF2B5EF4-FFF2-40B4-BE49-F238E27FC236}">
                  <a16:creationId xmlns:a16="http://schemas.microsoft.com/office/drawing/2014/main" id="{9CCAF82A-A0E0-4B55-A97B-EFFAE79AF7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65" name="Freeform 24">
              <a:extLst>
                <a:ext uri="{FF2B5EF4-FFF2-40B4-BE49-F238E27FC236}">
                  <a16:creationId xmlns:a16="http://schemas.microsoft.com/office/drawing/2014/main" id="{4F800DD8-3954-4F73-8807-16F1CFAC1E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66" name="Freeform 25">
              <a:extLst>
                <a:ext uri="{FF2B5EF4-FFF2-40B4-BE49-F238E27FC236}">
                  <a16:creationId xmlns:a16="http://schemas.microsoft.com/office/drawing/2014/main" id="{84E1C91A-4B06-4852-918C-6380FA986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263F1397-2343-2547-B728-8971E66BDD01}"/>
              </a:ext>
            </a:extLst>
          </p:cNvPr>
          <p:cNvSpPr>
            <a:spLocks noGrp="1"/>
          </p:cNvSpPr>
          <p:nvPr>
            <p:ph type="title"/>
          </p:nvPr>
        </p:nvSpPr>
        <p:spPr>
          <a:xfrm>
            <a:off x="904877" y="795527"/>
            <a:ext cx="10488547" cy="1190912"/>
          </a:xfrm>
        </p:spPr>
        <p:txBody>
          <a:bodyPr>
            <a:normAutofit/>
          </a:bodyPr>
          <a:lstStyle/>
          <a:p>
            <a:r>
              <a:rPr lang="en-GB" dirty="0">
                <a:solidFill>
                  <a:schemeClr val="tx1"/>
                </a:solidFill>
              </a:rPr>
              <a:t>Threat today?</a:t>
            </a:r>
          </a:p>
        </p:txBody>
      </p:sp>
      <p:sp>
        <p:nvSpPr>
          <p:cNvPr id="10267" name="Rectangle 95">
            <a:extLst>
              <a:ext uri="{FF2B5EF4-FFF2-40B4-BE49-F238E27FC236}">
                <a16:creationId xmlns:a16="http://schemas.microsoft.com/office/drawing/2014/main" id="{E972DE0D-2E53-4159-ABD3-C601524262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030" y="2250281"/>
            <a:ext cx="4959318" cy="3678237"/>
          </a:xfrm>
          <a:prstGeom prst="rect">
            <a:avLst/>
          </a:prstGeom>
          <a:solidFill>
            <a:schemeClr val="bg1"/>
          </a:solidFill>
          <a:ln w="19050">
            <a:solidFill>
              <a:srgbClr val="5989C2"/>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2" name="Picture 2" descr="A person wearing a garment&#10;&#10;Description automatically generated with low confidence">
            <a:extLst>
              <a:ext uri="{FF2B5EF4-FFF2-40B4-BE49-F238E27FC236}">
                <a16:creationId xmlns:a16="http://schemas.microsoft.com/office/drawing/2014/main" id="{35C7AC57-E4BA-B54D-871D-9B12C77079F6}"/>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5440" r="-1" b="7"/>
          <a:stretch/>
        </p:blipFill>
        <p:spPr bwMode="auto">
          <a:xfrm>
            <a:off x="593726" y="2250281"/>
            <a:ext cx="5478834" cy="3766344"/>
          </a:xfrm>
          <a:prstGeom prst="rect">
            <a:avLst/>
          </a:prstGeom>
          <a:noFill/>
          <a:ln w="12700">
            <a:noFill/>
          </a:ln>
          <a:extLst>
            <a:ext uri="{909E8E84-426E-40DD-AFC4-6F175D3DCCD1}">
              <a14:hiddenFill xmlns:a14="http://schemas.microsoft.com/office/drawing/2010/main">
                <a:solidFill>
                  <a:srgbClr val="FFFFFF"/>
                </a:solidFill>
              </a14:hiddenFill>
            </a:ext>
          </a:extLst>
        </p:spPr>
      </p:pic>
      <p:graphicFrame>
        <p:nvGraphicFramePr>
          <p:cNvPr id="10269" name="Content Placeholder 2">
            <a:extLst>
              <a:ext uri="{FF2B5EF4-FFF2-40B4-BE49-F238E27FC236}">
                <a16:creationId xmlns:a16="http://schemas.microsoft.com/office/drawing/2014/main" id="{2D67E4F4-A13D-412C-9475-B91BE1E7E72F}"/>
              </a:ext>
            </a:extLst>
          </p:cNvPr>
          <p:cNvGraphicFramePr>
            <a:graphicFrameLocks noGrp="1"/>
          </p:cNvGraphicFramePr>
          <p:nvPr>
            <p:ph idx="1"/>
          </p:nvPr>
        </p:nvGraphicFramePr>
        <p:xfrm>
          <a:off x="6380703" y="2228850"/>
          <a:ext cx="5028928" cy="369966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pic>
        <p:nvPicPr>
          <p:cNvPr id="3" name="Audio 2">
            <a:hlinkClick r:id="" action="ppaction://media"/>
            <a:extLst>
              <a:ext uri="{FF2B5EF4-FFF2-40B4-BE49-F238E27FC236}">
                <a16:creationId xmlns:a16="http://schemas.microsoft.com/office/drawing/2014/main" id="{72503324-FB98-894B-8B4B-978E6E86D210}"/>
              </a:ext>
            </a:extLst>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538323" y="398190"/>
            <a:ext cx="812800" cy="8128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889226589"/>
      </p:ext>
    </p:extLst>
  </p:cSld>
  <p:clrMapOvr>
    <a:masterClrMapping/>
  </p:clrMapOvr>
  <mc:AlternateContent xmlns:mc="http://schemas.openxmlformats.org/markup-compatibility/2006">
    <mc:Choice xmlns:p14="http://schemas.microsoft.com/office/powerpoint/2010/main" Requires="p14">
      <p:transition spd="med" p14:dur="700" advTm="101937">
        <p:fade/>
      </p:transition>
    </mc:Choice>
    <mc:Fallback>
      <p:transition spd="med" advTm="10193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68" name="Rectangle 67">
            <a:extLst>
              <a:ext uri="{FF2B5EF4-FFF2-40B4-BE49-F238E27FC236}">
                <a16:creationId xmlns:a16="http://schemas.microsoft.com/office/drawing/2014/main" id="{48CAE4AE-A9DF-45AF-9A9C-1712BC634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0" name="Group 69">
            <a:extLst>
              <a:ext uri="{FF2B5EF4-FFF2-40B4-BE49-F238E27FC236}">
                <a16:creationId xmlns:a16="http://schemas.microsoft.com/office/drawing/2014/main" id="{6C272060-BC98-4C91-A58F-4DFEC566CF7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71" name="Freeform 5">
              <a:extLst>
                <a:ext uri="{FF2B5EF4-FFF2-40B4-BE49-F238E27FC236}">
                  <a16:creationId xmlns:a16="http://schemas.microsoft.com/office/drawing/2014/main" id="{8BA2DCB9-0DC0-4109-B2A2-56896E35E66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2" name="Freeform 6">
              <a:extLst>
                <a:ext uri="{FF2B5EF4-FFF2-40B4-BE49-F238E27FC236}">
                  <a16:creationId xmlns:a16="http://schemas.microsoft.com/office/drawing/2014/main" id="{64A33555-1142-4AD7-8084-1A99422A11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3" name="Freeform 7">
              <a:extLst>
                <a:ext uri="{FF2B5EF4-FFF2-40B4-BE49-F238E27FC236}">
                  <a16:creationId xmlns:a16="http://schemas.microsoft.com/office/drawing/2014/main" id="{BC6E4081-1A88-453E-8CCF-B97B0CE20D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4" name="Freeform 8">
              <a:extLst>
                <a:ext uri="{FF2B5EF4-FFF2-40B4-BE49-F238E27FC236}">
                  <a16:creationId xmlns:a16="http://schemas.microsoft.com/office/drawing/2014/main" id="{5B7E0935-6EE8-4C61-AED5-09B9A2A99AF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5" name="Freeform 9">
              <a:extLst>
                <a:ext uri="{FF2B5EF4-FFF2-40B4-BE49-F238E27FC236}">
                  <a16:creationId xmlns:a16="http://schemas.microsoft.com/office/drawing/2014/main" id="{EB962BD6-C878-48FF-A75E-DCC7BDA3C33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6" name="Freeform 10">
              <a:extLst>
                <a:ext uri="{FF2B5EF4-FFF2-40B4-BE49-F238E27FC236}">
                  <a16:creationId xmlns:a16="http://schemas.microsoft.com/office/drawing/2014/main" id="{CABF3786-BDE1-4FE5-9967-F6B6131A2CF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2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7" name="Freeform 11">
              <a:extLst>
                <a:ext uri="{FF2B5EF4-FFF2-40B4-BE49-F238E27FC236}">
                  <a16:creationId xmlns:a16="http://schemas.microsoft.com/office/drawing/2014/main" id="{4969707A-C75E-4F7F-A5C2-2991C654755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8" name="Freeform 12">
              <a:extLst>
                <a:ext uri="{FF2B5EF4-FFF2-40B4-BE49-F238E27FC236}">
                  <a16:creationId xmlns:a16="http://schemas.microsoft.com/office/drawing/2014/main" id="{0E293989-8389-48CD-85D3-CAEFD5E9637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9" name="Freeform 13">
              <a:extLst>
                <a:ext uri="{FF2B5EF4-FFF2-40B4-BE49-F238E27FC236}">
                  <a16:creationId xmlns:a16="http://schemas.microsoft.com/office/drawing/2014/main" id="{8DCF1E8B-9247-45E2-8641-90DA9F7D52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0" name="Freeform 14">
              <a:extLst>
                <a:ext uri="{FF2B5EF4-FFF2-40B4-BE49-F238E27FC236}">
                  <a16:creationId xmlns:a16="http://schemas.microsoft.com/office/drawing/2014/main" id="{48DF418F-91AD-4E55-AF3B-F28FF45961B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1" name="Freeform 15">
              <a:extLst>
                <a:ext uri="{FF2B5EF4-FFF2-40B4-BE49-F238E27FC236}">
                  <a16:creationId xmlns:a16="http://schemas.microsoft.com/office/drawing/2014/main" id="{EDBF35BD-D1DA-49B1-AE30-289189DACD5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2" name="Freeform 16">
              <a:extLst>
                <a:ext uri="{FF2B5EF4-FFF2-40B4-BE49-F238E27FC236}">
                  <a16:creationId xmlns:a16="http://schemas.microsoft.com/office/drawing/2014/main" id="{69198BEC-A3B6-4562-AB0F-3E7760026C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3" name="Freeform 17">
              <a:extLst>
                <a:ext uri="{FF2B5EF4-FFF2-40B4-BE49-F238E27FC236}">
                  <a16:creationId xmlns:a16="http://schemas.microsoft.com/office/drawing/2014/main" id="{9AB30D45-77AB-4323-83A2-1A637D07D54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4" name="Freeform 18">
              <a:extLst>
                <a:ext uri="{FF2B5EF4-FFF2-40B4-BE49-F238E27FC236}">
                  <a16:creationId xmlns:a16="http://schemas.microsoft.com/office/drawing/2014/main" id="{D1AD137E-7B63-434C-9D0D-5A64BB49685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5" name="Freeform 19">
              <a:extLst>
                <a:ext uri="{FF2B5EF4-FFF2-40B4-BE49-F238E27FC236}">
                  <a16:creationId xmlns:a16="http://schemas.microsoft.com/office/drawing/2014/main" id="{8B32BE2D-36DC-4BD0-952E-8FE32A70DB8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6" name="Freeform 20">
              <a:extLst>
                <a:ext uri="{FF2B5EF4-FFF2-40B4-BE49-F238E27FC236}">
                  <a16:creationId xmlns:a16="http://schemas.microsoft.com/office/drawing/2014/main" id="{930295E0-AD01-4DB0-9829-AD91BED608F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2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7" name="Freeform 21">
              <a:extLst>
                <a:ext uri="{FF2B5EF4-FFF2-40B4-BE49-F238E27FC236}">
                  <a16:creationId xmlns:a16="http://schemas.microsoft.com/office/drawing/2014/main" id="{29807E74-6BFD-4EA7-B3F3-92C0728A7D8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2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8" name="Freeform 22">
              <a:extLst>
                <a:ext uri="{FF2B5EF4-FFF2-40B4-BE49-F238E27FC236}">
                  <a16:creationId xmlns:a16="http://schemas.microsoft.com/office/drawing/2014/main" id="{C9EDBF49-4B87-4B6F-BEE6-DDC4A63CE60D}"/>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9" name="Freeform 23">
              <a:extLst>
                <a:ext uri="{FF2B5EF4-FFF2-40B4-BE49-F238E27FC236}">
                  <a16:creationId xmlns:a16="http://schemas.microsoft.com/office/drawing/2014/main" id="{7738C468-1405-4ED9-8392-F93FA995EE0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0" name="Freeform 24">
              <a:extLst>
                <a:ext uri="{FF2B5EF4-FFF2-40B4-BE49-F238E27FC236}">
                  <a16:creationId xmlns:a16="http://schemas.microsoft.com/office/drawing/2014/main" id="{F16402CF-F511-450A-8584-8C8A5B7E9D9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1" name="Freeform 25">
              <a:extLst>
                <a:ext uri="{FF2B5EF4-FFF2-40B4-BE49-F238E27FC236}">
                  <a16:creationId xmlns:a16="http://schemas.microsoft.com/office/drawing/2014/main" id="{85E5B49A-CFC2-4019-9BA6-528095F788CC}"/>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2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A904B362-FED4-0347-AF24-7B085B1A00D3}"/>
              </a:ext>
            </a:extLst>
          </p:cNvPr>
          <p:cNvSpPr>
            <a:spLocks noGrp="1"/>
          </p:cNvSpPr>
          <p:nvPr>
            <p:ph type="title"/>
          </p:nvPr>
        </p:nvSpPr>
        <p:spPr>
          <a:xfrm>
            <a:off x="7269686" y="537023"/>
            <a:ext cx="4123738" cy="1433323"/>
          </a:xfrm>
        </p:spPr>
        <p:txBody>
          <a:bodyPr>
            <a:normAutofit/>
          </a:bodyPr>
          <a:lstStyle/>
          <a:p>
            <a:pPr algn="l"/>
            <a:r>
              <a:rPr lang="en-GB" sz="3200" dirty="0">
                <a:solidFill>
                  <a:schemeClr val="tx1"/>
                </a:solidFill>
              </a:rPr>
              <a:t>Responses to Right Wing Terrorism in the UK</a:t>
            </a:r>
          </a:p>
        </p:txBody>
      </p:sp>
      <p:sp>
        <p:nvSpPr>
          <p:cNvPr id="93" name="Rectangle 92">
            <a:extLst>
              <a:ext uri="{FF2B5EF4-FFF2-40B4-BE49-F238E27FC236}">
                <a16:creationId xmlns:a16="http://schemas.microsoft.com/office/drawing/2014/main" id="{E972DE0D-2E53-4159-ABD3-C601524262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7720" y="795527"/>
            <a:ext cx="5970638" cy="5248847"/>
          </a:xfrm>
          <a:prstGeom prst="rect">
            <a:avLst/>
          </a:prstGeom>
          <a:solidFill>
            <a:schemeClr val="bg1"/>
          </a:solidFill>
          <a:ln w="19050">
            <a:solidFill>
              <a:schemeClr val="accent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Text, letter&#10;&#10;Description automatically generated">
            <a:extLst>
              <a:ext uri="{FF2B5EF4-FFF2-40B4-BE49-F238E27FC236}">
                <a16:creationId xmlns:a16="http://schemas.microsoft.com/office/drawing/2014/main" id="{0A91D584-73F6-5145-AE8C-BF6096AA9A77}"/>
              </a:ext>
            </a:extLst>
          </p:cNvPr>
          <p:cNvPicPr>
            <a:picLocks noChangeAspect="1"/>
          </p:cNvPicPr>
          <p:nvPr/>
        </p:nvPicPr>
        <p:blipFill>
          <a:blip r:embed="rId5"/>
          <a:stretch>
            <a:fillRect/>
          </a:stretch>
        </p:blipFill>
        <p:spPr>
          <a:xfrm>
            <a:off x="0" y="9525"/>
            <a:ext cx="7112000" cy="6834188"/>
          </a:xfrm>
          <a:prstGeom prst="rect">
            <a:avLst/>
          </a:prstGeom>
          <a:ln w="12700">
            <a:noFill/>
          </a:ln>
        </p:spPr>
      </p:pic>
      <p:sp>
        <p:nvSpPr>
          <p:cNvPr id="63" name="Content Placeholder 8">
            <a:extLst>
              <a:ext uri="{FF2B5EF4-FFF2-40B4-BE49-F238E27FC236}">
                <a16:creationId xmlns:a16="http://schemas.microsoft.com/office/drawing/2014/main" id="{E124C4AA-FE4A-43AA-B0C5-6FFCB21D3A65}"/>
              </a:ext>
            </a:extLst>
          </p:cNvPr>
          <p:cNvSpPr>
            <a:spLocks noGrp="1"/>
          </p:cNvSpPr>
          <p:nvPr>
            <p:ph idx="1"/>
          </p:nvPr>
        </p:nvSpPr>
        <p:spPr>
          <a:xfrm>
            <a:off x="7293817" y="2315794"/>
            <a:ext cx="4768008" cy="4269045"/>
          </a:xfrm>
        </p:spPr>
        <p:txBody>
          <a:bodyPr>
            <a:normAutofit fontScale="92500" lnSpcReduction="20000"/>
          </a:bodyPr>
          <a:lstStyle/>
          <a:p>
            <a:r>
              <a:rPr lang="en-US" sz="1900" dirty="0"/>
              <a:t>Rise in proscribed right-wing terror/extremist groups since 2016. </a:t>
            </a:r>
          </a:p>
          <a:p>
            <a:endParaRPr lang="en-US" sz="1900" dirty="0"/>
          </a:p>
          <a:p>
            <a:r>
              <a:rPr lang="en-US" sz="1900" dirty="0"/>
              <a:t>2018 CONTEST – </a:t>
            </a:r>
            <a:r>
              <a:rPr lang="en-GB" sz="1900" noProof="1"/>
              <a:t>recognised</a:t>
            </a:r>
            <a:r>
              <a:rPr lang="en-US" sz="1900" dirty="0"/>
              <a:t> the growing threat of right-wing terrorism and extremism. </a:t>
            </a:r>
          </a:p>
          <a:p>
            <a:endParaRPr lang="en-US" sz="1900" dirty="0"/>
          </a:p>
          <a:p>
            <a:r>
              <a:rPr lang="en-US" sz="1900" dirty="0"/>
              <a:t>Prevent – Channel – 45% referrals in 2018/2019 were related to far-right terrorism </a:t>
            </a:r>
          </a:p>
          <a:p>
            <a:endParaRPr lang="en-US" sz="1900" dirty="0"/>
          </a:p>
          <a:p>
            <a:r>
              <a:rPr lang="en-US" sz="1900" dirty="0"/>
              <a:t>Contesting the online space</a:t>
            </a:r>
          </a:p>
          <a:p>
            <a:endParaRPr lang="en-US" dirty="0"/>
          </a:p>
          <a:p>
            <a:endParaRPr lang="en-US" dirty="0"/>
          </a:p>
        </p:txBody>
      </p:sp>
      <p:pic>
        <p:nvPicPr>
          <p:cNvPr id="3" name="Audio 2">
            <a:hlinkClick r:id="" action="ppaction://media"/>
            <a:extLst>
              <a:ext uri="{FF2B5EF4-FFF2-40B4-BE49-F238E27FC236}">
                <a16:creationId xmlns:a16="http://schemas.microsoft.com/office/drawing/2014/main" id="{0A7460A4-1A75-E64A-88E3-402358E67F4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832255884"/>
      </p:ext>
    </p:extLst>
  </p:cSld>
  <p:clrMapOvr>
    <a:masterClrMapping/>
  </p:clrMapOvr>
  <mc:AlternateContent xmlns:mc="http://schemas.openxmlformats.org/markup-compatibility/2006">
    <mc:Choice xmlns:p14="http://schemas.microsoft.com/office/powerpoint/2010/main" Requires="p14">
      <p:transition spd="med" p14:dur="700" advTm="149866">
        <p:fade/>
      </p:transition>
    </mc:Choice>
    <mc:Fallback>
      <p:transition spd="med" advTm="14986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828D1E49-2A21-4A83-A0E0-FB1597B4B2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3" name="Group 72">
            <a:extLst>
              <a:ext uri="{FF2B5EF4-FFF2-40B4-BE49-F238E27FC236}">
                <a16:creationId xmlns:a16="http://schemas.microsoft.com/office/drawing/2014/main" id="{088B852E-5494-418B-A833-75CF016A9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74" name="Freeform 5">
              <a:extLst>
                <a:ext uri="{FF2B5EF4-FFF2-40B4-BE49-F238E27FC236}">
                  <a16:creationId xmlns:a16="http://schemas.microsoft.com/office/drawing/2014/main" id="{DF31E3C1-1A46-4329-9F80-B576692FEE4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5" name="Freeform 6">
              <a:extLst>
                <a:ext uri="{FF2B5EF4-FFF2-40B4-BE49-F238E27FC236}">
                  <a16:creationId xmlns:a16="http://schemas.microsoft.com/office/drawing/2014/main" id="{294B4592-99CA-47B1-816F-CE2D44F65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6" name="Freeform 7">
              <a:extLst>
                <a:ext uri="{FF2B5EF4-FFF2-40B4-BE49-F238E27FC236}">
                  <a16:creationId xmlns:a16="http://schemas.microsoft.com/office/drawing/2014/main" id="{BF690E4C-72F8-4AC5-AF99-562763CC67B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7" name="Freeform 8">
              <a:extLst>
                <a:ext uri="{FF2B5EF4-FFF2-40B4-BE49-F238E27FC236}">
                  <a16:creationId xmlns:a16="http://schemas.microsoft.com/office/drawing/2014/main" id="{F834CDD4-CAB8-4ACC-9AAC-5399C743DEC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8" name="Freeform 9">
              <a:extLst>
                <a:ext uri="{FF2B5EF4-FFF2-40B4-BE49-F238E27FC236}">
                  <a16:creationId xmlns:a16="http://schemas.microsoft.com/office/drawing/2014/main" id="{1AEB045A-6821-475B-A28E-047437ABEF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9" name="Freeform 10">
              <a:extLst>
                <a:ext uri="{FF2B5EF4-FFF2-40B4-BE49-F238E27FC236}">
                  <a16:creationId xmlns:a16="http://schemas.microsoft.com/office/drawing/2014/main" id="{D9B790C0-3D34-4626-BAFB-6EB473F40C7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0" name="Freeform 11">
              <a:extLst>
                <a:ext uri="{FF2B5EF4-FFF2-40B4-BE49-F238E27FC236}">
                  <a16:creationId xmlns:a16="http://schemas.microsoft.com/office/drawing/2014/main" id="{EDA4D87F-91A4-4628-9A6E-F01820A7EE5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1" name="Freeform 12">
              <a:extLst>
                <a:ext uri="{FF2B5EF4-FFF2-40B4-BE49-F238E27FC236}">
                  <a16:creationId xmlns:a16="http://schemas.microsoft.com/office/drawing/2014/main" id="{045DAB88-124C-459C-A889-DAE9C9BE285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2" name="Freeform 13">
              <a:extLst>
                <a:ext uri="{FF2B5EF4-FFF2-40B4-BE49-F238E27FC236}">
                  <a16:creationId xmlns:a16="http://schemas.microsoft.com/office/drawing/2014/main" id="{85D44010-1DAA-4CAC-B83F-7E3E8C455D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3" name="Freeform 14">
              <a:extLst>
                <a:ext uri="{FF2B5EF4-FFF2-40B4-BE49-F238E27FC236}">
                  <a16:creationId xmlns:a16="http://schemas.microsoft.com/office/drawing/2014/main" id="{E8C01D66-5C93-4A2E-AA74-DE97574EA4E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4" name="Freeform 15">
              <a:extLst>
                <a:ext uri="{FF2B5EF4-FFF2-40B4-BE49-F238E27FC236}">
                  <a16:creationId xmlns:a16="http://schemas.microsoft.com/office/drawing/2014/main" id="{E2E1A6E1-6C4A-47D3-81E2-9F8624F1BB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5" name="Freeform 16">
              <a:extLst>
                <a:ext uri="{FF2B5EF4-FFF2-40B4-BE49-F238E27FC236}">
                  <a16:creationId xmlns:a16="http://schemas.microsoft.com/office/drawing/2014/main" id="{3E849CB5-4526-49DC-B77B-A20FDB7FFDA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6" name="Freeform 17">
              <a:extLst>
                <a:ext uri="{FF2B5EF4-FFF2-40B4-BE49-F238E27FC236}">
                  <a16:creationId xmlns:a16="http://schemas.microsoft.com/office/drawing/2014/main" id="{5A18C8A4-FB2A-44C1-93D3-26C6DDFE0CC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7" name="Freeform 18">
              <a:extLst>
                <a:ext uri="{FF2B5EF4-FFF2-40B4-BE49-F238E27FC236}">
                  <a16:creationId xmlns:a16="http://schemas.microsoft.com/office/drawing/2014/main" id="{85D014FD-8C5A-4071-B19E-4910AAB6186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8" name="Freeform 19">
              <a:extLst>
                <a:ext uri="{FF2B5EF4-FFF2-40B4-BE49-F238E27FC236}">
                  <a16:creationId xmlns:a16="http://schemas.microsoft.com/office/drawing/2014/main" id="{A37D7262-3596-4026-9AD4-E94332E5260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9" name="Freeform 20">
              <a:extLst>
                <a:ext uri="{FF2B5EF4-FFF2-40B4-BE49-F238E27FC236}">
                  <a16:creationId xmlns:a16="http://schemas.microsoft.com/office/drawing/2014/main" id="{187E37E0-AAC3-4B33-AF36-334ACCBD33C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0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0" name="Freeform 21">
              <a:extLst>
                <a:ext uri="{FF2B5EF4-FFF2-40B4-BE49-F238E27FC236}">
                  <a16:creationId xmlns:a16="http://schemas.microsoft.com/office/drawing/2014/main" id="{409758BB-8A0E-4BEB-BC0C-F410AD98CDD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0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1" name="Freeform 22">
              <a:extLst>
                <a:ext uri="{FF2B5EF4-FFF2-40B4-BE49-F238E27FC236}">
                  <a16:creationId xmlns:a16="http://schemas.microsoft.com/office/drawing/2014/main" id="{97C4EFE2-9D25-4978-BD9A-873B4927021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2" name="Freeform 23">
              <a:extLst>
                <a:ext uri="{FF2B5EF4-FFF2-40B4-BE49-F238E27FC236}">
                  <a16:creationId xmlns:a16="http://schemas.microsoft.com/office/drawing/2014/main" id="{9CCAF82A-A0E0-4B55-A97B-EFFAE79AF7D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3" name="Freeform 24">
              <a:extLst>
                <a:ext uri="{FF2B5EF4-FFF2-40B4-BE49-F238E27FC236}">
                  <a16:creationId xmlns:a16="http://schemas.microsoft.com/office/drawing/2014/main" id="{4F800DD8-3954-4F73-8807-16F1CFAC1EB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4" name="Freeform 25">
              <a:extLst>
                <a:ext uri="{FF2B5EF4-FFF2-40B4-BE49-F238E27FC236}">
                  <a16:creationId xmlns:a16="http://schemas.microsoft.com/office/drawing/2014/main" id="{84E1C91A-4B06-4852-918C-6380FA986BB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70444A92-29F9-554E-A7C7-37FD0680BE3E}"/>
              </a:ext>
            </a:extLst>
          </p:cNvPr>
          <p:cNvSpPr>
            <a:spLocks noGrp="1"/>
          </p:cNvSpPr>
          <p:nvPr>
            <p:ph type="title"/>
          </p:nvPr>
        </p:nvSpPr>
        <p:spPr>
          <a:xfrm>
            <a:off x="904877" y="795527"/>
            <a:ext cx="10488547" cy="1190912"/>
          </a:xfrm>
        </p:spPr>
        <p:txBody>
          <a:bodyPr>
            <a:normAutofit/>
          </a:bodyPr>
          <a:lstStyle/>
          <a:p>
            <a:r>
              <a:rPr lang="en-GB" dirty="0">
                <a:solidFill>
                  <a:schemeClr val="tx1"/>
                </a:solidFill>
              </a:rPr>
              <a:t>Right Wing Terrorism and the internet</a:t>
            </a:r>
          </a:p>
        </p:txBody>
      </p:sp>
      <p:sp>
        <p:nvSpPr>
          <p:cNvPr id="96" name="Rectangle 95">
            <a:extLst>
              <a:ext uri="{FF2B5EF4-FFF2-40B4-BE49-F238E27FC236}">
                <a16:creationId xmlns:a16="http://schemas.microsoft.com/office/drawing/2014/main" id="{E972DE0D-2E53-4159-ABD3-C601524262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7030" y="2250281"/>
            <a:ext cx="4959318" cy="3678237"/>
          </a:xfrm>
          <a:prstGeom prst="rect">
            <a:avLst/>
          </a:prstGeom>
          <a:solidFill>
            <a:schemeClr val="bg1"/>
          </a:solidFill>
          <a:ln w="19050">
            <a:solidFill>
              <a:srgbClr val="40B65E"/>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266" name="Picture 2" descr="What is 8chan? - BBC News">
            <a:extLst>
              <a:ext uri="{FF2B5EF4-FFF2-40B4-BE49-F238E27FC236}">
                <a16:creationId xmlns:a16="http://schemas.microsoft.com/office/drawing/2014/main" id="{BC4C5349-BBD1-CA45-B0F3-9D0D65A10D6F}"/>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782369" y="2216816"/>
            <a:ext cx="5144984" cy="3733133"/>
          </a:xfrm>
          <a:prstGeom prst="rect">
            <a:avLst/>
          </a:prstGeom>
          <a:noFill/>
          <a:ln w="12700">
            <a:noFill/>
          </a:ln>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1DB87261-E045-2940-B3BC-89E68274C65F}"/>
              </a:ext>
            </a:extLst>
          </p:cNvPr>
          <p:cNvSpPr>
            <a:spLocks noGrp="1"/>
          </p:cNvSpPr>
          <p:nvPr>
            <p:ph idx="1"/>
          </p:nvPr>
        </p:nvSpPr>
        <p:spPr>
          <a:xfrm>
            <a:off x="6380703" y="2228850"/>
            <a:ext cx="5028928" cy="3699669"/>
          </a:xfrm>
        </p:spPr>
        <p:txBody>
          <a:bodyPr>
            <a:normAutofit/>
          </a:bodyPr>
          <a:lstStyle/>
          <a:p>
            <a:pPr>
              <a:lnSpc>
                <a:spcPct val="110000"/>
              </a:lnSpc>
              <a:buClr>
                <a:srgbClr val="40B65E"/>
              </a:buClr>
            </a:pPr>
            <a:r>
              <a:rPr lang="en-GB" sz="1700" dirty="0"/>
              <a:t>‘’The Internet: provides instant and anonymous access to propaganda that inspires and guides criminal activity,  helps more effectively coordinate their activities, offers new ways to make money ’’</a:t>
            </a:r>
            <a:br>
              <a:rPr lang="en-GB" sz="1700" dirty="0"/>
            </a:br>
            <a:r>
              <a:rPr lang="en-GB" sz="1700" dirty="0"/>
              <a:t>	(Anti Defemination League, 2013, p. 2).</a:t>
            </a:r>
          </a:p>
          <a:p>
            <a:pPr>
              <a:lnSpc>
                <a:spcPct val="110000"/>
              </a:lnSpc>
              <a:buClr>
                <a:srgbClr val="40B65E"/>
              </a:buClr>
            </a:pPr>
            <a:endParaRPr lang="en-GB" sz="1700" dirty="0"/>
          </a:p>
          <a:p>
            <a:pPr>
              <a:lnSpc>
                <a:spcPct val="110000"/>
              </a:lnSpc>
              <a:buClr>
                <a:srgbClr val="40B65E"/>
              </a:buClr>
            </a:pPr>
            <a:r>
              <a:rPr lang="en-GB" sz="1700" dirty="0"/>
              <a:t>Virtual Meetings. </a:t>
            </a:r>
          </a:p>
          <a:p>
            <a:pPr>
              <a:lnSpc>
                <a:spcPct val="110000"/>
              </a:lnSpc>
              <a:buClr>
                <a:srgbClr val="40B65E"/>
              </a:buClr>
            </a:pPr>
            <a:endParaRPr lang="en-GB" sz="1700" dirty="0"/>
          </a:p>
          <a:p>
            <a:pPr>
              <a:lnSpc>
                <a:spcPct val="110000"/>
              </a:lnSpc>
              <a:buClr>
                <a:srgbClr val="40B65E"/>
              </a:buClr>
            </a:pPr>
            <a:r>
              <a:rPr lang="en-GB" sz="1700" dirty="0"/>
              <a:t>Social Media – generic and small platforms.</a:t>
            </a:r>
          </a:p>
          <a:p>
            <a:pPr marL="0" indent="0">
              <a:lnSpc>
                <a:spcPct val="110000"/>
              </a:lnSpc>
              <a:buClr>
                <a:srgbClr val="40B65E"/>
              </a:buClr>
              <a:buNone/>
            </a:pPr>
            <a:endParaRPr lang="en-GB" sz="1500" dirty="0"/>
          </a:p>
          <a:p>
            <a:pPr marL="0" indent="0">
              <a:lnSpc>
                <a:spcPct val="110000"/>
              </a:lnSpc>
              <a:buClr>
                <a:srgbClr val="40B65E"/>
              </a:buClr>
              <a:buNone/>
            </a:pPr>
            <a:endParaRPr lang="en-GB" sz="1500" dirty="0"/>
          </a:p>
        </p:txBody>
      </p:sp>
      <p:pic>
        <p:nvPicPr>
          <p:cNvPr id="4" name="Audio 3">
            <a:hlinkClick r:id="" action="ppaction://media"/>
            <a:extLst>
              <a:ext uri="{FF2B5EF4-FFF2-40B4-BE49-F238E27FC236}">
                <a16:creationId xmlns:a16="http://schemas.microsoft.com/office/drawing/2014/main" id="{874AB849-3E5B-114C-BA68-D7C2184106D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442747" y="338449"/>
            <a:ext cx="812800" cy="8128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765786894"/>
      </p:ext>
    </p:extLst>
  </p:cSld>
  <p:clrMapOvr>
    <a:masterClrMapping/>
  </p:clrMapOvr>
  <mc:AlternateContent xmlns:mc="http://schemas.openxmlformats.org/markup-compatibility/2006">
    <mc:Choice xmlns:p14="http://schemas.microsoft.com/office/powerpoint/2010/main" Requires="p14">
      <p:transition spd="med" p14:dur="700" advTm="67940">
        <p:fade/>
      </p:transition>
    </mc:Choice>
    <mc:Fallback>
      <p:transition spd="med" advTm="6794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2413CC-69E6-4BDA-A88D-E4EF8F9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4F1F7357-8633-4CE7-BF80-475EE8A2F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2" name="Freeform 5">
              <a:extLst>
                <a:ext uri="{FF2B5EF4-FFF2-40B4-BE49-F238E27FC236}">
                  <a16:creationId xmlns:a16="http://schemas.microsoft.com/office/drawing/2014/main" id="{E402FE4E-C12D-497C-AF81-F08E4E02B4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59247B10-170D-4E62-849A-38FCB43C6A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89A587A7-1BEF-45AA-9EFC-6558A8749C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AC25B5A1-6EF7-44EC-A2F0-1EDC96A79B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id="{80B8582C-7E17-4115-9FF1-979C8405CB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10">
              <a:extLst>
                <a:ext uri="{FF2B5EF4-FFF2-40B4-BE49-F238E27FC236}">
                  <a16:creationId xmlns:a16="http://schemas.microsoft.com/office/drawing/2014/main" id="{F6C4AB66-7A18-4E51-935B-237F4CA827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1">
              <a:extLst>
                <a:ext uri="{FF2B5EF4-FFF2-40B4-BE49-F238E27FC236}">
                  <a16:creationId xmlns:a16="http://schemas.microsoft.com/office/drawing/2014/main" id="{CDF12911-A240-4580-8788-0C49DB1FED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2">
              <a:extLst>
                <a:ext uri="{FF2B5EF4-FFF2-40B4-BE49-F238E27FC236}">
                  <a16:creationId xmlns:a16="http://schemas.microsoft.com/office/drawing/2014/main" id="{EAE0F5DE-442D-4F6C-B02C-2568ED1958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3">
              <a:extLst>
                <a:ext uri="{FF2B5EF4-FFF2-40B4-BE49-F238E27FC236}">
                  <a16:creationId xmlns:a16="http://schemas.microsoft.com/office/drawing/2014/main" id="{4F24A002-AFDE-4034-85BE-CBF005AE92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4">
              <a:extLst>
                <a:ext uri="{FF2B5EF4-FFF2-40B4-BE49-F238E27FC236}">
                  <a16:creationId xmlns:a16="http://schemas.microsoft.com/office/drawing/2014/main" id="{36F0721E-B4B0-4A6C-A92C-F8DE92D3AC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5">
              <a:extLst>
                <a:ext uri="{FF2B5EF4-FFF2-40B4-BE49-F238E27FC236}">
                  <a16:creationId xmlns:a16="http://schemas.microsoft.com/office/drawing/2014/main" id="{54D2DC98-69F8-4F2F-9D45-BDFFA5E2BB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6">
              <a:extLst>
                <a:ext uri="{FF2B5EF4-FFF2-40B4-BE49-F238E27FC236}">
                  <a16:creationId xmlns:a16="http://schemas.microsoft.com/office/drawing/2014/main" id="{0A636E33-DC38-40B9-B941-037E5D8603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7">
              <a:extLst>
                <a:ext uri="{FF2B5EF4-FFF2-40B4-BE49-F238E27FC236}">
                  <a16:creationId xmlns:a16="http://schemas.microsoft.com/office/drawing/2014/main" id="{03D30690-68C2-4AEC-9789-1495D97E19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8">
              <a:extLst>
                <a:ext uri="{FF2B5EF4-FFF2-40B4-BE49-F238E27FC236}">
                  <a16:creationId xmlns:a16="http://schemas.microsoft.com/office/drawing/2014/main" id="{1020B1B9-821B-49FB-BDC9-57DA08CBC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9">
              <a:extLst>
                <a:ext uri="{FF2B5EF4-FFF2-40B4-BE49-F238E27FC236}">
                  <a16:creationId xmlns:a16="http://schemas.microsoft.com/office/drawing/2014/main" id="{720EDCE4-8B18-413F-989E-E79628E5AF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20">
              <a:extLst>
                <a:ext uri="{FF2B5EF4-FFF2-40B4-BE49-F238E27FC236}">
                  <a16:creationId xmlns:a16="http://schemas.microsoft.com/office/drawing/2014/main" id="{8563351E-0DDD-4FC8-8D0C-1E446E3C1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1">
              <a:extLst>
                <a:ext uri="{FF2B5EF4-FFF2-40B4-BE49-F238E27FC236}">
                  <a16:creationId xmlns:a16="http://schemas.microsoft.com/office/drawing/2014/main" id="{15E8B705-64E7-4513-B3CB-BF46C35732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5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2">
              <a:extLst>
                <a:ext uri="{FF2B5EF4-FFF2-40B4-BE49-F238E27FC236}">
                  <a16:creationId xmlns:a16="http://schemas.microsoft.com/office/drawing/2014/main" id="{30DAEE1C-EBB5-47F5-9E76-564FCFDBF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3">
              <a:extLst>
                <a:ext uri="{FF2B5EF4-FFF2-40B4-BE49-F238E27FC236}">
                  <a16:creationId xmlns:a16="http://schemas.microsoft.com/office/drawing/2014/main" id="{EDB255E9-A3E2-4098-99A1-FE38FAD15D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4">
              <a:extLst>
                <a:ext uri="{FF2B5EF4-FFF2-40B4-BE49-F238E27FC236}">
                  <a16:creationId xmlns:a16="http://schemas.microsoft.com/office/drawing/2014/main" id="{D2507F2A-27AF-4833-8273-5FC9A98863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5">
              <a:extLst>
                <a:ext uri="{FF2B5EF4-FFF2-40B4-BE49-F238E27FC236}">
                  <a16:creationId xmlns:a16="http://schemas.microsoft.com/office/drawing/2014/main" id="{8DFB8904-0CB8-45AD-ABD2-F7A582365E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EB3DE8F4-8845-CF43-8B9E-2D82CA5BDA43}"/>
              </a:ext>
            </a:extLst>
          </p:cNvPr>
          <p:cNvSpPr>
            <a:spLocks noGrp="1"/>
          </p:cNvSpPr>
          <p:nvPr>
            <p:ph type="title"/>
          </p:nvPr>
        </p:nvSpPr>
        <p:spPr>
          <a:xfrm>
            <a:off x="1759287" y="798881"/>
            <a:ext cx="8673427" cy="1048945"/>
          </a:xfrm>
        </p:spPr>
        <p:txBody>
          <a:bodyPr>
            <a:normAutofit/>
          </a:bodyPr>
          <a:lstStyle/>
          <a:p>
            <a:r>
              <a:rPr lang="en-GB">
                <a:solidFill>
                  <a:schemeClr val="tx1"/>
                </a:solidFill>
              </a:rPr>
              <a:t>Conclusion</a:t>
            </a:r>
          </a:p>
        </p:txBody>
      </p:sp>
      <p:graphicFrame>
        <p:nvGraphicFramePr>
          <p:cNvPr id="5" name="Content Placeholder 2">
            <a:extLst>
              <a:ext uri="{FF2B5EF4-FFF2-40B4-BE49-F238E27FC236}">
                <a16:creationId xmlns:a16="http://schemas.microsoft.com/office/drawing/2014/main" id="{EC7C1B56-1209-49D5-968B-143A12F224ED}"/>
              </a:ext>
            </a:extLst>
          </p:cNvPr>
          <p:cNvGraphicFramePr>
            <a:graphicFrameLocks noGrp="1"/>
          </p:cNvGraphicFramePr>
          <p:nvPr>
            <p:ph idx="1"/>
            <p:extLst>
              <p:ext uri="{D42A27DB-BD31-4B8C-83A1-F6EECF244321}">
                <p14:modId xmlns:p14="http://schemas.microsoft.com/office/powerpoint/2010/main" val="1932640411"/>
              </p:ext>
            </p:extLst>
          </p:nvPr>
        </p:nvGraphicFramePr>
        <p:xfrm>
          <a:off x="807722" y="1990976"/>
          <a:ext cx="10576558" cy="4175468"/>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3" name="Audio 2">
            <a:hlinkClick r:id="" action="ppaction://media"/>
            <a:extLst>
              <a:ext uri="{FF2B5EF4-FFF2-40B4-BE49-F238E27FC236}">
                <a16:creationId xmlns:a16="http://schemas.microsoft.com/office/drawing/2014/main" id="{32F06156-39AD-9B4F-B174-46309BEA7537}"/>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729566" y="376238"/>
            <a:ext cx="812800" cy="8128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157997513"/>
      </p:ext>
    </p:extLst>
  </p:cSld>
  <p:clrMapOvr>
    <a:masterClrMapping/>
  </p:clrMapOvr>
  <mc:AlternateContent xmlns:mc="http://schemas.openxmlformats.org/markup-compatibility/2006">
    <mc:Choice xmlns:p14="http://schemas.microsoft.com/office/powerpoint/2010/main" Requires="p14">
      <p:transition spd="med" p14:dur="700" advTm="68874">
        <p:fade/>
      </p:transition>
    </mc:Choice>
    <mc:Fallback>
      <p:transition spd="med" advTm="6887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F3C5918A-1DC5-4CF3-AA27-00AA3088AA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Shape 9">
            <a:extLst>
              <a:ext uri="{FF2B5EF4-FFF2-40B4-BE49-F238E27FC236}">
                <a16:creationId xmlns:a16="http://schemas.microsoft.com/office/drawing/2014/main" id="{B786683A-6FD6-4BF7-B3B0-DC39767739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274788" y="-15796"/>
            <a:ext cx="7911916" cy="6889592"/>
          </a:xfrm>
          <a:custGeom>
            <a:avLst/>
            <a:gdLst>
              <a:gd name="connsiteX0" fmla="*/ 1144064 w 7911916"/>
              <a:gd name="connsiteY0" fmla="*/ 0 h 6889592"/>
              <a:gd name="connsiteX1" fmla="*/ 7911916 w 7911916"/>
              <a:gd name="connsiteY1" fmla="*/ 0 h 6889592"/>
              <a:gd name="connsiteX2" fmla="*/ 7911916 w 7911916"/>
              <a:gd name="connsiteY2" fmla="*/ 6889592 h 6889592"/>
              <a:gd name="connsiteX3" fmla="*/ 1282780 w 7911916"/>
              <a:gd name="connsiteY3" fmla="*/ 6889592 h 6889592"/>
              <a:gd name="connsiteX4" fmla="*/ 1021588 w 7911916"/>
              <a:gd name="connsiteY4" fmla="*/ 6461391 h 6889592"/>
              <a:gd name="connsiteX5" fmla="*/ 841264 w 7911916"/>
              <a:gd name="connsiteY5" fmla="*/ 370936 h 6889592"/>
              <a:gd name="connsiteX6" fmla="*/ 1119707 w 7911916"/>
              <a:gd name="connsiteY6" fmla="*/ 26053 h 6889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911916" h="6889592">
                <a:moveTo>
                  <a:pt x="1144064" y="0"/>
                </a:moveTo>
                <a:lnTo>
                  <a:pt x="7911916" y="0"/>
                </a:lnTo>
                <a:lnTo>
                  <a:pt x="7911916" y="6889592"/>
                </a:lnTo>
                <a:lnTo>
                  <a:pt x="1282780" y="6889592"/>
                </a:lnTo>
                <a:lnTo>
                  <a:pt x="1021588" y="6461391"/>
                </a:lnTo>
                <a:cubicBezTo>
                  <a:pt x="-73086" y="4533675"/>
                  <a:pt x="-509682" y="2192905"/>
                  <a:pt x="841264" y="370936"/>
                </a:cubicBezTo>
                <a:cubicBezTo>
                  <a:pt x="928899" y="253509"/>
                  <a:pt x="1021859" y="138477"/>
                  <a:pt x="1119707" y="26053"/>
                </a:cubicBezTo>
                <a:close/>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Shape 11">
            <a:extLst>
              <a:ext uri="{FF2B5EF4-FFF2-40B4-BE49-F238E27FC236}">
                <a16:creationId xmlns:a16="http://schemas.microsoft.com/office/drawing/2014/main" id="{05169E50-59FB-4AEE-B61D-44A882A4C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6249750" y="-6726"/>
            <a:ext cx="5931659" cy="6871452"/>
          </a:xfrm>
          <a:custGeom>
            <a:avLst/>
            <a:gdLst>
              <a:gd name="connsiteX0" fmla="*/ 2429503 w 5931659"/>
              <a:gd name="connsiteY0" fmla="*/ 0 h 6871452"/>
              <a:gd name="connsiteX1" fmla="*/ 5931659 w 5931659"/>
              <a:gd name="connsiteY1" fmla="*/ 0 h 6871452"/>
              <a:gd name="connsiteX2" fmla="*/ 5931659 w 5931659"/>
              <a:gd name="connsiteY2" fmla="*/ 6871452 h 6871452"/>
              <a:gd name="connsiteX3" fmla="*/ 1302090 w 5931659"/>
              <a:gd name="connsiteY3" fmla="*/ 6871452 h 6871452"/>
              <a:gd name="connsiteX4" fmla="*/ 1257860 w 5931659"/>
              <a:gd name="connsiteY4" fmla="*/ 6820098 h 6871452"/>
              <a:gd name="connsiteX5" fmla="*/ 456609 w 5931659"/>
              <a:gd name="connsiteY5" fmla="*/ 1965059 h 6871452"/>
              <a:gd name="connsiteX6" fmla="*/ 2356353 w 5931659"/>
              <a:gd name="connsiteY6" fmla="*/ 42030 h 68714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31659" h="6871452">
                <a:moveTo>
                  <a:pt x="2429503" y="0"/>
                </a:moveTo>
                <a:lnTo>
                  <a:pt x="5931659" y="0"/>
                </a:lnTo>
                <a:lnTo>
                  <a:pt x="5931659" y="6871452"/>
                </a:lnTo>
                <a:lnTo>
                  <a:pt x="1302090" y="6871452"/>
                </a:lnTo>
                <a:lnTo>
                  <a:pt x="1257860" y="6820098"/>
                </a:lnTo>
                <a:cubicBezTo>
                  <a:pt x="121068" y="5395213"/>
                  <a:pt x="-469022" y="3541076"/>
                  <a:pt x="456609" y="1965059"/>
                </a:cubicBezTo>
                <a:cubicBezTo>
                  <a:pt x="919425" y="1178905"/>
                  <a:pt x="1583566" y="524859"/>
                  <a:pt x="2356353" y="42030"/>
                </a:cubicBezTo>
                <a:close/>
              </a:path>
            </a:pathLst>
          </a:custGeom>
          <a:noFill/>
          <a:ln w="9525" cap="flat">
            <a:solidFill>
              <a:schemeClr val="tx1">
                <a:alpha val="10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Shape 13">
            <a:extLst>
              <a:ext uri="{FF2B5EF4-FFF2-40B4-BE49-F238E27FC236}">
                <a16:creationId xmlns:a16="http://schemas.microsoft.com/office/drawing/2014/main" id="{117C30F0-5A38-4B60-B632-3AF7C2780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5433528" y="-3116"/>
            <a:ext cx="6766974" cy="6864232"/>
          </a:xfrm>
          <a:custGeom>
            <a:avLst/>
            <a:gdLst>
              <a:gd name="connsiteX0" fmla="*/ 2135088 w 6766974"/>
              <a:gd name="connsiteY0" fmla="*/ 0 h 6864232"/>
              <a:gd name="connsiteX1" fmla="*/ 6766974 w 6766974"/>
              <a:gd name="connsiteY1" fmla="*/ 0 h 6864232"/>
              <a:gd name="connsiteX2" fmla="*/ 6766974 w 6766974"/>
              <a:gd name="connsiteY2" fmla="*/ 6864232 h 6864232"/>
              <a:gd name="connsiteX3" fmla="*/ 1128977 w 6766974"/>
              <a:gd name="connsiteY3" fmla="*/ 6864232 h 6864232"/>
              <a:gd name="connsiteX4" fmla="*/ 1004776 w 6766974"/>
              <a:gd name="connsiteY4" fmla="*/ 6687663 h 6864232"/>
              <a:gd name="connsiteX5" fmla="*/ 709736 w 6766974"/>
              <a:gd name="connsiteY5" fmla="*/ 1521351 h 6864232"/>
              <a:gd name="connsiteX6" fmla="*/ 1896284 w 6766974"/>
              <a:gd name="connsiteY6" fmla="*/ 197391 h 68642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766974" h="6864232">
                <a:moveTo>
                  <a:pt x="2135088" y="0"/>
                </a:moveTo>
                <a:lnTo>
                  <a:pt x="6766974" y="0"/>
                </a:lnTo>
                <a:lnTo>
                  <a:pt x="6766974" y="6864232"/>
                </a:lnTo>
                <a:lnTo>
                  <a:pt x="1128977" y="6864232"/>
                </a:lnTo>
                <a:lnTo>
                  <a:pt x="1004776" y="6687663"/>
                </a:lnTo>
                <a:cubicBezTo>
                  <a:pt x="-54053" y="5122098"/>
                  <a:pt x="-463081" y="3202457"/>
                  <a:pt x="709736" y="1521351"/>
                </a:cubicBezTo>
                <a:cubicBezTo>
                  <a:pt x="1045443" y="1039181"/>
                  <a:pt x="1446565" y="592246"/>
                  <a:pt x="1896284" y="197391"/>
                </a:cubicBezTo>
                <a:close/>
              </a:path>
            </a:pathLst>
          </a:custGeom>
          <a:noFill/>
          <a:ln w="9525" cap="flat">
            <a:solidFill>
              <a:schemeClr val="tx1">
                <a:alpha val="10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Shape 15">
            <a:extLst>
              <a:ext uri="{FF2B5EF4-FFF2-40B4-BE49-F238E27FC236}">
                <a16:creationId xmlns:a16="http://schemas.microsoft.com/office/drawing/2014/main" id="{A200CBA5-3F2B-4AAC-9F86-99AFECC19C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3136" y="0"/>
            <a:ext cx="5238864" cy="6858000"/>
          </a:xfrm>
          <a:custGeom>
            <a:avLst/>
            <a:gdLst>
              <a:gd name="connsiteX0" fmla="*/ 2829115 w 5238864"/>
              <a:gd name="connsiteY0" fmla="*/ 0 h 6864726"/>
              <a:gd name="connsiteX1" fmla="*/ 5238864 w 5238864"/>
              <a:gd name="connsiteY1" fmla="*/ 0 h 6864726"/>
              <a:gd name="connsiteX2" fmla="*/ 5238864 w 5238864"/>
              <a:gd name="connsiteY2" fmla="*/ 6864726 h 6864726"/>
              <a:gd name="connsiteX3" fmla="*/ 1518091 w 5238864"/>
              <a:gd name="connsiteY3" fmla="*/ 6864726 h 6864726"/>
              <a:gd name="connsiteX4" fmla="*/ 1435414 w 5238864"/>
              <a:gd name="connsiteY4" fmla="*/ 6778879 h 6864726"/>
              <a:gd name="connsiteX5" fmla="*/ 406006 w 5238864"/>
              <a:gd name="connsiteY5" fmla="*/ 2093910 h 6864726"/>
              <a:gd name="connsiteX6" fmla="*/ 2559142 w 5238864"/>
              <a:gd name="connsiteY6" fmla="*/ 124487 h 68647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38864" h="6864726">
                <a:moveTo>
                  <a:pt x="2829115" y="0"/>
                </a:moveTo>
                <a:lnTo>
                  <a:pt x="5238864" y="0"/>
                </a:lnTo>
                <a:lnTo>
                  <a:pt x="5238864" y="6864726"/>
                </a:lnTo>
                <a:lnTo>
                  <a:pt x="1518091" y="6864726"/>
                </a:lnTo>
                <a:lnTo>
                  <a:pt x="1435414" y="6778879"/>
                </a:lnTo>
                <a:cubicBezTo>
                  <a:pt x="226066" y="5476104"/>
                  <a:pt x="-499346" y="3635393"/>
                  <a:pt x="406006" y="2093910"/>
                </a:cubicBezTo>
                <a:cubicBezTo>
                  <a:pt x="907547" y="1241972"/>
                  <a:pt x="1674986" y="564513"/>
                  <a:pt x="2559142" y="124487"/>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69D7F261-97AA-FC4F-B223-1E06F4DDAD0F}"/>
              </a:ext>
            </a:extLst>
          </p:cNvPr>
          <p:cNvSpPr>
            <a:spLocks noGrp="1"/>
          </p:cNvSpPr>
          <p:nvPr>
            <p:ph type="title"/>
          </p:nvPr>
        </p:nvSpPr>
        <p:spPr>
          <a:xfrm>
            <a:off x="7874928" y="1124998"/>
            <a:ext cx="3456122" cy="4589717"/>
          </a:xfrm>
        </p:spPr>
        <p:txBody>
          <a:bodyPr>
            <a:normAutofit/>
          </a:bodyPr>
          <a:lstStyle/>
          <a:p>
            <a:pPr algn="l"/>
            <a:r>
              <a:rPr lang="en-GB" sz="4800" u="sng"/>
              <a:t>TASK</a:t>
            </a:r>
            <a:r>
              <a:rPr lang="en-GB" sz="4800"/>
              <a:t> – For Workshop</a:t>
            </a:r>
          </a:p>
        </p:txBody>
      </p:sp>
      <p:sp>
        <p:nvSpPr>
          <p:cNvPr id="3" name="Content Placeholder 2">
            <a:extLst>
              <a:ext uri="{FF2B5EF4-FFF2-40B4-BE49-F238E27FC236}">
                <a16:creationId xmlns:a16="http://schemas.microsoft.com/office/drawing/2014/main" id="{51195F98-E442-1A42-8426-559366DEB155}"/>
              </a:ext>
            </a:extLst>
          </p:cNvPr>
          <p:cNvSpPr>
            <a:spLocks noGrp="1"/>
          </p:cNvSpPr>
          <p:nvPr>
            <p:ph idx="1"/>
          </p:nvPr>
        </p:nvSpPr>
        <p:spPr>
          <a:xfrm>
            <a:off x="5297" y="28476"/>
            <a:ext cx="6220418" cy="6858000"/>
          </a:xfrm>
        </p:spPr>
        <p:txBody>
          <a:bodyPr>
            <a:normAutofit/>
          </a:bodyPr>
          <a:lstStyle/>
          <a:p>
            <a:r>
              <a:rPr lang="en-GB" sz="2000" dirty="0"/>
              <a:t>Conway, M., Scrivens, R., and </a:t>
            </a:r>
            <a:r>
              <a:rPr lang="en-GB" sz="2000" dirty="0" err="1"/>
              <a:t>Macnair</a:t>
            </a:r>
            <a:r>
              <a:rPr lang="en-GB" sz="2000" dirty="0"/>
              <a:t>, L. (2019). ‘Right-Wing Extremists’ Persistent Online Presence: History and Contemporary Trends. URL:  </a:t>
            </a:r>
            <a:r>
              <a:rPr lang="en-GB" sz="2000" dirty="0">
                <a:hlinkClick r:id="rId5"/>
              </a:rPr>
              <a:t>https://icct.nl/app/uploads/2019/11/Right-Wing-Extremists-Persistent-Online-Presence.pdf</a:t>
            </a:r>
            <a:endParaRPr lang="en-GB" sz="2000" dirty="0"/>
          </a:p>
          <a:p>
            <a:endParaRPr lang="en-GB" sz="2000" dirty="0"/>
          </a:p>
          <a:p>
            <a:r>
              <a:rPr lang="en-GB" sz="2000" dirty="0"/>
              <a:t>Make notes and attempt to answer these questions for the workshop:</a:t>
            </a:r>
            <a:br>
              <a:rPr lang="en-GB" sz="2000" dirty="0"/>
            </a:br>
            <a:r>
              <a:rPr lang="en-GB" sz="2000" i="1" dirty="0"/>
              <a:t>1. What was the purpose of  Web 1.0 for right wing terrorists/extremists?</a:t>
            </a:r>
            <a:br>
              <a:rPr lang="en-GB" sz="2000" i="1" dirty="0"/>
            </a:br>
            <a:r>
              <a:rPr lang="en-GB" sz="2000" i="1" dirty="0"/>
              <a:t>2. How do RWT utilise social media platforms? Both generic and less prominent platforms such as Gab, Telegram, 8Chan and 4Chan.</a:t>
            </a:r>
          </a:p>
          <a:p>
            <a:endParaRPr lang="en-GB" sz="2000" i="1" dirty="0"/>
          </a:p>
          <a:p>
            <a:r>
              <a:rPr lang="en-GB" sz="2000" i="1" dirty="0"/>
              <a:t>Think about the prominence of the internet and RWT operations: Would RWT be the threat it is today without the internet?</a:t>
            </a:r>
          </a:p>
        </p:txBody>
      </p:sp>
      <p:pic>
        <p:nvPicPr>
          <p:cNvPr id="4" name="Audio 3">
            <a:hlinkClick r:id="" action="ppaction://media"/>
            <a:extLst>
              <a:ext uri="{FF2B5EF4-FFF2-40B4-BE49-F238E27FC236}">
                <a16:creationId xmlns:a16="http://schemas.microsoft.com/office/drawing/2014/main" id="{D0997F83-8C1C-4B4D-B98B-2D8DBF2A7B3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a:ln w="2286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2677592163"/>
      </p:ext>
    </p:extLst>
  </p:cSld>
  <p:clrMapOvr>
    <a:masterClrMapping/>
  </p:clrMapOvr>
  <mc:AlternateContent xmlns:mc="http://schemas.openxmlformats.org/markup-compatibility/2006">
    <mc:Choice xmlns:p14="http://schemas.microsoft.com/office/powerpoint/2010/main" Requires="p14">
      <p:transition spd="med" p14:dur="700" advTm="59248">
        <p:fade/>
      </p:transition>
    </mc:Choice>
    <mc:Fallback>
      <p:transition spd="med" advTm="5924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2413CC-69E6-4BDA-A88D-E4EF8F9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4F1F7357-8633-4CE7-BF80-475EE8A2F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2" name="Freeform 5">
              <a:extLst>
                <a:ext uri="{FF2B5EF4-FFF2-40B4-BE49-F238E27FC236}">
                  <a16:creationId xmlns:a16="http://schemas.microsoft.com/office/drawing/2014/main" id="{E402FE4E-C12D-497C-AF81-F08E4E02B4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59247B10-170D-4E62-849A-38FCB43C6A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89A587A7-1BEF-45AA-9EFC-6558A8749C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AC25B5A1-6EF7-44EC-A2F0-1EDC96A79B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id="{80B8582C-7E17-4115-9FF1-979C8405CB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10">
              <a:extLst>
                <a:ext uri="{FF2B5EF4-FFF2-40B4-BE49-F238E27FC236}">
                  <a16:creationId xmlns:a16="http://schemas.microsoft.com/office/drawing/2014/main" id="{F6C4AB66-7A18-4E51-935B-237F4CA827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1">
              <a:extLst>
                <a:ext uri="{FF2B5EF4-FFF2-40B4-BE49-F238E27FC236}">
                  <a16:creationId xmlns:a16="http://schemas.microsoft.com/office/drawing/2014/main" id="{CDF12911-A240-4580-8788-0C49DB1FED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2">
              <a:extLst>
                <a:ext uri="{FF2B5EF4-FFF2-40B4-BE49-F238E27FC236}">
                  <a16:creationId xmlns:a16="http://schemas.microsoft.com/office/drawing/2014/main" id="{EAE0F5DE-442D-4F6C-B02C-2568ED1958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3">
              <a:extLst>
                <a:ext uri="{FF2B5EF4-FFF2-40B4-BE49-F238E27FC236}">
                  <a16:creationId xmlns:a16="http://schemas.microsoft.com/office/drawing/2014/main" id="{4F24A002-AFDE-4034-85BE-CBF005AE92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4">
              <a:extLst>
                <a:ext uri="{FF2B5EF4-FFF2-40B4-BE49-F238E27FC236}">
                  <a16:creationId xmlns:a16="http://schemas.microsoft.com/office/drawing/2014/main" id="{36F0721E-B4B0-4A6C-A92C-F8DE92D3AC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5">
              <a:extLst>
                <a:ext uri="{FF2B5EF4-FFF2-40B4-BE49-F238E27FC236}">
                  <a16:creationId xmlns:a16="http://schemas.microsoft.com/office/drawing/2014/main" id="{54D2DC98-69F8-4F2F-9D45-BDFFA5E2BB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6">
              <a:extLst>
                <a:ext uri="{FF2B5EF4-FFF2-40B4-BE49-F238E27FC236}">
                  <a16:creationId xmlns:a16="http://schemas.microsoft.com/office/drawing/2014/main" id="{0A636E33-DC38-40B9-B941-037E5D8603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7">
              <a:extLst>
                <a:ext uri="{FF2B5EF4-FFF2-40B4-BE49-F238E27FC236}">
                  <a16:creationId xmlns:a16="http://schemas.microsoft.com/office/drawing/2014/main" id="{03D30690-68C2-4AEC-9789-1495D97E19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8">
              <a:extLst>
                <a:ext uri="{FF2B5EF4-FFF2-40B4-BE49-F238E27FC236}">
                  <a16:creationId xmlns:a16="http://schemas.microsoft.com/office/drawing/2014/main" id="{1020B1B9-821B-49FB-BDC9-57DA08CBC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9">
              <a:extLst>
                <a:ext uri="{FF2B5EF4-FFF2-40B4-BE49-F238E27FC236}">
                  <a16:creationId xmlns:a16="http://schemas.microsoft.com/office/drawing/2014/main" id="{720EDCE4-8B18-413F-989E-E79628E5AF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20">
              <a:extLst>
                <a:ext uri="{FF2B5EF4-FFF2-40B4-BE49-F238E27FC236}">
                  <a16:creationId xmlns:a16="http://schemas.microsoft.com/office/drawing/2014/main" id="{8563351E-0DDD-4FC8-8D0C-1E446E3C1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1">
              <a:extLst>
                <a:ext uri="{FF2B5EF4-FFF2-40B4-BE49-F238E27FC236}">
                  <a16:creationId xmlns:a16="http://schemas.microsoft.com/office/drawing/2014/main" id="{15E8B705-64E7-4513-B3CB-BF46C35732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5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2">
              <a:extLst>
                <a:ext uri="{FF2B5EF4-FFF2-40B4-BE49-F238E27FC236}">
                  <a16:creationId xmlns:a16="http://schemas.microsoft.com/office/drawing/2014/main" id="{30DAEE1C-EBB5-47F5-9E76-564FCFDBF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3">
              <a:extLst>
                <a:ext uri="{FF2B5EF4-FFF2-40B4-BE49-F238E27FC236}">
                  <a16:creationId xmlns:a16="http://schemas.microsoft.com/office/drawing/2014/main" id="{EDB255E9-A3E2-4098-99A1-FE38FAD15D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4">
              <a:extLst>
                <a:ext uri="{FF2B5EF4-FFF2-40B4-BE49-F238E27FC236}">
                  <a16:creationId xmlns:a16="http://schemas.microsoft.com/office/drawing/2014/main" id="{D2507F2A-27AF-4833-8273-5FC9A98863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5">
              <a:extLst>
                <a:ext uri="{FF2B5EF4-FFF2-40B4-BE49-F238E27FC236}">
                  <a16:creationId xmlns:a16="http://schemas.microsoft.com/office/drawing/2014/main" id="{8DFB8904-0CB8-45AD-ABD2-F7A582365E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2F892A2C-0A9D-B745-8AD1-11A4EE8CAB4B}"/>
              </a:ext>
            </a:extLst>
          </p:cNvPr>
          <p:cNvSpPr>
            <a:spLocks noGrp="1"/>
          </p:cNvSpPr>
          <p:nvPr>
            <p:ph type="title"/>
          </p:nvPr>
        </p:nvSpPr>
        <p:spPr>
          <a:xfrm>
            <a:off x="1759287" y="798881"/>
            <a:ext cx="8673427" cy="1048945"/>
          </a:xfrm>
        </p:spPr>
        <p:txBody>
          <a:bodyPr>
            <a:normAutofit/>
          </a:bodyPr>
          <a:lstStyle/>
          <a:p>
            <a:r>
              <a:rPr lang="en-GB">
                <a:solidFill>
                  <a:schemeClr val="tx1"/>
                </a:solidFill>
              </a:rPr>
              <a:t>Bibliography</a:t>
            </a:r>
          </a:p>
        </p:txBody>
      </p:sp>
      <p:sp>
        <p:nvSpPr>
          <p:cNvPr id="4" name="Content Placeholder 3">
            <a:extLst>
              <a:ext uri="{FF2B5EF4-FFF2-40B4-BE49-F238E27FC236}">
                <a16:creationId xmlns:a16="http://schemas.microsoft.com/office/drawing/2014/main" id="{069F6B61-368A-D546-9654-3F03EC9ADC09}"/>
              </a:ext>
            </a:extLst>
          </p:cNvPr>
          <p:cNvSpPr>
            <a:spLocks noGrp="1"/>
          </p:cNvSpPr>
          <p:nvPr>
            <p:ph idx="1"/>
          </p:nvPr>
        </p:nvSpPr>
        <p:spPr>
          <a:xfrm>
            <a:off x="-29857" y="1844675"/>
            <a:ext cx="11430177" cy="5022849"/>
          </a:xfrm>
        </p:spPr>
        <p:txBody>
          <a:bodyPr/>
          <a:lstStyle/>
          <a:p>
            <a:pPr lvl="0"/>
            <a:r>
              <a:rPr lang="en-GB" dirty="0">
                <a:hlinkClick r:id="rId3"/>
              </a:rPr>
              <a:t>https://www.jstor.org/stable/pdf/26918302.pdf?refreqid=excelsior%3A90141788069a84fe26a565238643d8e9</a:t>
            </a:r>
            <a:endParaRPr lang="en-US" dirty="0"/>
          </a:p>
          <a:p>
            <a:pPr lvl="0"/>
            <a:r>
              <a:rPr lang="en-GB" dirty="0">
                <a:hlinkClick r:id="rId4"/>
              </a:rPr>
              <a:t>https://crestresearch.ac.uk/resources/understanding-far-right-landscape/#:~:text=Guide%3A%20Understanding%20the,pdf%20-%20934%20kB</a:t>
            </a:r>
            <a:r>
              <a:rPr lang="en-GB" dirty="0"/>
              <a:t> </a:t>
            </a:r>
            <a:endParaRPr lang="en-US" dirty="0"/>
          </a:p>
          <a:p>
            <a:pPr lvl="0"/>
            <a:r>
              <a:rPr lang="en-GB" dirty="0">
                <a:hlinkClick r:id="rId5"/>
              </a:rPr>
              <a:t>https://assets.publishing.service.gov.uk/government/uploads/system/uploads/attachment_data/file/834424/Ben_Lee_-_Overview_of_the_far_right.pdf</a:t>
            </a:r>
            <a:r>
              <a:rPr lang="en-GB" dirty="0"/>
              <a:t> </a:t>
            </a:r>
            <a:endParaRPr lang="en-US" dirty="0"/>
          </a:p>
          <a:p>
            <a:pPr lvl="0"/>
            <a:r>
              <a:rPr lang="en-GB" dirty="0">
                <a:hlinkClick r:id="rId6"/>
              </a:rPr>
              <a:t>https://christchurchattack.royalcommission.nz/the-report/part-2-context/harmful-behaviours-right-wing-extremism-and-radicalisation/</a:t>
            </a:r>
            <a:r>
              <a:rPr lang="en-GB" dirty="0"/>
              <a:t> </a:t>
            </a:r>
            <a:endParaRPr lang="en-US" dirty="0"/>
          </a:p>
          <a:p>
            <a:pPr lvl="0"/>
            <a:r>
              <a:rPr lang="en-GB" dirty="0">
                <a:hlinkClick r:id="rId7"/>
              </a:rPr>
              <a:t>https://visionofhumanity.org/wp-content/uploads/2020/11/GTI-2020-web-1.pdf</a:t>
            </a:r>
            <a:r>
              <a:rPr lang="en-GB" dirty="0"/>
              <a:t> |</a:t>
            </a:r>
          </a:p>
          <a:p>
            <a:pPr lvl="0"/>
            <a:r>
              <a:rPr lang="en-US" dirty="0">
                <a:hlinkClick r:id="rId8"/>
              </a:rPr>
              <a:t>https://www.tandfonline.com/doi/epub/10.1080/1057610X.2021.1956063?needAccess=true</a:t>
            </a:r>
            <a:r>
              <a:rPr lang="en-US" dirty="0"/>
              <a:t> </a:t>
            </a:r>
          </a:p>
          <a:p>
            <a:pPr lvl="0"/>
            <a:r>
              <a:rPr lang="en-US" dirty="0">
                <a:hlinkClick r:id="rId9"/>
              </a:rPr>
              <a:t>https://assets.publishing.service.gov.uk/government/uploads/system/uploads/attachment_data/file/470088/51859_Cm9148_Accessible.pdf</a:t>
            </a:r>
            <a:r>
              <a:rPr lang="en-US" dirty="0"/>
              <a:t> </a:t>
            </a:r>
          </a:p>
        </p:txBody>
      </p:sp>
    </p:spTree>
    <p:extLst>
      <p:ext uri="{BB962C8B-B14F-4D97-AF65-F5344CB8AC3E}">
        <p14:creationId xmlns:p14="http://schemas.microsoft.com/office/powerpoint/2010/main" val="3349559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2413CC-69E6-4BDA-A88D-E4EF8F9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4F1F7357-8633-4CE7-BF80-475EE8A2F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2" name="Freeform 5">
              <a:extLst>
                <a:ext uri="{FF2B5EF4-FFF2-40B4-BE49-F238E27FC236}">
                  <a16:creationId xmlns:a16="http://schemas.microsoft.com/office/drawing/2014/main" id="{E402FE4E-C12D-497C-AF81-F08E4E02B4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59247B10-170D-4E62-849A-38FCB43C6A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89A587A7-1BEF-45AA-9EFC-6558A8749C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AC25B5A1-6EF7-44EC-A2F0-1EDC96A79B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id="{80B8582C-7E17-4115-9FF1-979C8405CB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10">
              <a:extLst>
                <a:ext uri="{FF2B5EF4-FFF2-40B4-BE49-F238E27FC236}">
                  <a16:creationId xmlns:a16="http://schemas.microsoft.com/office/drawing/2014/main" id="{F6C4AB66-7A18-4E51-935B-237F4CA827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1">
              <a:extLst>
                <a:ext uri="{FF2B5EF4-FFF2-40B4-BE49-F238E27FC236}">
                  <a16:creationId xmlns:a16="http://schemas.microsoft.com/office/drawing/2014/main" id="{CDF12911-A240-4580-8788-0C49DB1FED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2">
              <a:extLst>
                <a:ext uri="{FF2B5EF4-FFF2-40B4-BE49-F238E27FC236}">
                  <a16:creationId xmlns:a16="http://schemas.microsoft.com/office/drawing/2014/main" id="{EAE0F5DE-442D-4F6C-B02C-2568ED1958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3">
              <a:extLst>
                <a:ext uri="{FF2B5EF4-FFF2-40B4-BE49-F238E27FC236}">
                  <a16:creationId xmlns:a16="http://schemas.microsoft.com/office/drawing/2014/main" id="{4F24A002-AFDE-4034-85BE-CBF005AE92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4">
              <a:extLst>
                <a:ext uri="{FF2B5EF4-FFF2-40B4-BE49-F238E27FC236}">
                  <a16:creationId xmlns:a16="http://schemas.microsoft.com/office/drawing/2014/main" id="{36F0721E-B4B0-4A6C-A92C-F8DE92D3AC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5">
              <a:extLst>
                <a:ext uri="{FF2B5EF4-FFF2-40B4-BE49-F238E27FC236}">
                  <a16:creationId xmlns:a16="http://schemas.microsoft.com/office/drawing/2014/main" id="{54D2DC98-69F8-4F2F-9D45-BDFFA5E2BB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6">
              <a:extLst>
                <a:ext uri="{FF2B5EF4-FFF2-40B4-BE49-F238E27FC236}">
                  <a16:creationId xmlns:a16="http://schemas.microsoft.com/office/drawing/2014/main" id="{0A636E33-DC38-40B9-B941-037E5D8603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7">
              <a:extLst>
                <a:ext uri="{FF2B5EF4-FFF2-40B4-BE49-F238E27FC236}">
                  <a16:creationId xmlns:a16="http://schemas.microsoft.com/office/drawing/2014/main" id="{03D30690-68C2-4AEC-9789-1495D97E19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8">
              <a:extLst>
                <a:ext uri="{FF2B5EF4-FFF2-40B4-BE49-F238E27FC236}">
                  <a16:creationId xmlns:a16="http://schemas.microsoft.com/office/drawing/2014/main" id="{1020B1B9-821B-49FB-BDC9-57DA08CBC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9">
              <a:extLst>
                <a:ext uri="{FF2B5EF4-FFF2-40B4-BE49-F238E27FC236}">
                  <a16:creationId xmlns:a16="http://schemas.microsoft.com/office/drawing/2014/main" id="{720EDCE4-8B18-413F-989E-E79628E5AF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20">
              <a:extLst>
                <a:ext uri="{FF2B5EF4-FFF2-40B4-BE49-F238E27FC236}">
                  <a16:creationId xmlns:a16="http://schemas.microsoft.com/office/drawing/2014/main" id="{8563351E-0DDD-4FC8-8D0C-1E446E3C1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1">
              <a:extLst>
                <a:ext uri="{FF2B5EF4-FFF2-40B4-BE49-F238E27FC236}">
                  <a16:creationId xmlns:a16="http://schemas.microsoft.com/office/drawing/2014/main" id="{15E8B705-64E7-4513-B3CB-BF46C35732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5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2">
              <a:extLst>
                <a:ext uri="{FF2B5EF4-FFF2-40B4-BE49-F238E27FC236}">
                  <a16:creationId xmlns:a16="http://schemas.microsoft.com/office/drawing/2014/main" id="{30DAEE1C-EBB5-47F5-9E76-564FCFDBF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3">
              <a:extLst>
                <a:ext uri="{FF2B5EF4-FFF2-40B4-BE49-F238E27FC236}">
                  <a16:creationId xmlns:a16="http://schemas.microsoft.com/office/drawing/2014/main" id="{EDB255E9-A3E2-4098-99A1-FE38FAD15D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4">
              <a:extLst>
                <a:ext uri="{FF2B5EF4-FFF2-40B4-BE49-F238E27FC236}">
                  <a16:creationId xmlns:a16="http://schemas.microsoft.com/office/drawing/2014/main" id="{D2507F2A-27AF-4833-8273-5FC9A98863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5">
              <a:extLst>
                <a:ext uri="{FF2B5EF4-FFF2-40B4-BE49-F238E27FC236}">
                  <a16:creationId xmlns:a16="http://schemas.microsoft.com/office/drawing/2014/main" id="{8DFB8904-0CB8-45AD-ABD2-F7A582365E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2F892A2C-0A9D-B745-8AD1-11A4EE8CAB4B}"/>
              </a:ext>
            </a:extLst>
          </p:cNvPr>
          <p:cNvSpPr>
            <a:spLocks noGrp="1"/>
          </p:cNvSpPr>
          <p:nvPr>
            <p:ph type="title"/>
          </p:nvPr>
        </p:nvSpPr>
        <p:spPr>
          <a:xfrm>
            <a:off x="1759287" y="798881"/>
            <a:ext cx="8673427" cy="1048945"/>
          </a:xfrm>
        </p:spPr>
        <p:txBody>
          <a:bodyPr>
            <a:normAutofit/>
          </a:bodyPr>
          <a:lstStyle/>
          <a:p>
            <a:r>
              <a:rPr lang="en-GB">
                <a:solidFill>
                  <a:schemeClr val="tx1"/>
                </a:solidFill>
              </a:rPr>
              <a:t>Bibliography</a:t>
            </a:r>
          </a:p>
        </p:txBody>
      </p:sp>
      <p:sp>
        <p:nvSpPr>
          <p:cNvPr id="4" name="Content Placeholder 3">
            <a:extLst>
              <a:ext uri="{FF2B5EF4-FFF2-40B4-BE49-F238E27FC236}">
                <a16:creationId xmlns:a16="http://schemas.microsoft.com/office/drawing/2014/main" id="{CBCE5BA5-F743-B347-BB24-C96F05363F9A}"/>
              </a:ext>
            </a:extLst>
          </p:cNvPr>
          <p:cNvSpPr>
            <a:spLocks noGrp="1"/>
          </p:cNvSpPr>
          <p:nvPr>
            <p:ph idx="1"/>
          </p:nvPr>
        </p:nvSpPr>
        <p:spPr>
          <a:xfrm>
            <a:off x="481014" y="1844675"/>
            <a:ext cx="10920895" cy="4640238"/>
          </a:xfrm>
        </p:spPr>
        <p:txBody>
          <a:bodyPr>
            <a:normAutofit fontScale="77500" lnSpcReduction="20000"/>
          </a:bodyPr>
          <a:lstStyle/>
          <a:p>
            <a:pPr lvl="0"/>
            <a:r>
              <a:rPr lang="en-GB" dirty="0">
                <a:hlinkClick r:id="rId3"/>
              </a:rPr>
              <a:t>https://core.ac.uk/download/pdf/42492009.pdf</a:t>
            </a:r>
            <a:r>
              <a:rPr lang="en-GB" dirty="0"/>
              <a:t> </a:t>
            </a:r>
            <a:endParaRPr lang="en-US" dirty="0"/>
          </a:p>
          <a:p>
            <a:pPr lvl="0"/>
            <a:r>
              <a:rPr lang="en-GB" dirty="0">
                <a:hlinkClick r:id="rId4"/>
              </a:rPr>
              <a:t>https://www.opendemocracy.net/en/countering-radical-right/many-faces-neo-nazism-uk/</a:t>
            </a:r>
            <a:r>
              <a:rPr lang="en-GB" dirty="0"/>
              <a:t>  </a:t>
            </a:r>
            <a:endParaRPr lang="en-US" dirty="0"/>
          </a:p>
          <a:p>
            <a:pPr lvl="0"/>
            <a:r>
              <a:rPr lang="en-GB" dirty="0">
                <a:hlinkClick r:id="rId5"/>
              </a:rPr>
              <a:t>https://hopenothate.org.uk/research-old/investigations/briefing-national-action/</a:t>
            </a:r>
            <a:r>
              <a:rPr lang="en-GB" dirty="0"/>
              <a:t> </a:t>
            </a:r>
            <a:endParaRPr lang="en-US" dirty="0"/>
          </a:p>
          <a:p>
            <a:pPr lvl="0"/>
            <a:r>
              <a:rPr lang="en-GB" dirty="0">
                <a:hlinkClick r:id="rId6"/>
              </a:rPr>
              <a:t>https://www.jstor.org/stable/pdf/26544646.pdf?refreqid=excelsior%3Aa315c4c40cd3c6211f76dfe3b43f1eb5</a:t>
            </a:r>
            <a:r>
              <a:rPr lang="en-GB" dirty="0"/>
              <a:t> </a:t>
            </a:r>
            <a:endParaRPr lang="en-US" dirty="0"/>
          </a:p>
          <a:p>
            <a:pPr lvl="0"/>
            <a:r>
              <a:rPr lang="en-GB" dirty="0">
                <a:hlinkClick r:id="rId7"/>
              </a:rPr>
              <a:t>https://www.bbc.co.uk/news/uk-41414164</a:t>
            </a:r>
            <a:r>
              <a:rPr lang="en-GB" dirty="0"/>
              <a:t> </a:t>
            </a:r>
            <a:endParaRPr lang="en-US" dirty="0"/>
          </a:p>
          <a:p>
            <a:pPr lvl="0"/>
            <a:r>
              <a:rPr lang="en-GB" dirty="0">
                <a:hlinkClick r:id="rId8"/>
              </a:rPr>
              <a:t>https://www.theguardian.com/uk-news/2020/jun/09/four-uk-neo-nazis-jailed-for-membership-of-national-action</a:t>
            </a:r>
            <a:r>
              <a:rPr lang="en-GB" dirty="0"/>
              <a:t> </a:t>
            </a:r>
          </a:p>
          <a:p>
            <a:pPr lvl="0"/>
            <a:r>
              <a:rPr lang="en-US" dirty="0">
                <a:hlinkClick r:id="rId9"/>
              </a:rPr>
              <a:t>http://pure-oai.bham.ac.uk/ws/files/39736467/PQ_NATIONAL_ACTION_ChrisAllen_Janary_2017.pdf</a:t>
            </a:r>
            <a:r>
              <a:rPr lang="en-US" dirty="0"/>
              <a:t> </a:t>
            </a:r>
          </a:p>
          <a:p>
            <a:pPr lvl="0"/>
            <a:r>
              <a:rPr lang="en-US" dirty="0">
                <a:hlinkClick r:id="rId10"/>
              </a:rPr>
              <a:t>https://www.theguardian.com/uk-news/2016/nov/23/thomas-mair-found-guilty-of-jo-cox-murder</a:t>
            </a:r>
            <a:endParaRPr lang="en-US" dirty="0"/>
          </a:p>
          <a:p>
            <a:pPr lvl="0"/>
            <a:r>
              <a:rPr lang="en-US" dirty="0">
                <a:hlinkClick r:id="rId11"/>
              </a:rPr>
              <a:t>https://cwnc.omeka.chass.ncsu.edu/exhibits/show/kkk-methods/background/background</a:t>
            </a:r>
            <a:r>
              <a:rPr lang="en-US" dirty="0"/>
              <a:t> </a:t>
            </a:r>
          </a:p>
          <a:p>
            <a:pPr lvl="0"/>
            <a:r>
              <a:rPr lang="en-US" dirty="0">
                <a:hlinkClick r:id="rId12"/>
              </a:rPr>
              <a:t>https://www.nationalgeographic.org/article/ku-klux-klan/</a:t>
            </a:r>
            <a:r>
              <a:rPr lang="en-US" dirty="0"/>
              <a:t> </a:t>
            </a:r>
          </a:p>
          <a:p>
            <a:pPr lvl="0"/>
            <a:r>
              <a:rPr lang="en-US" dirty="0">
                <a:hlinkClick r:id="rId13"/>
              </a:rPr>
              <a:t>https://www.khanacademy.org/humanities/us-history/civil-war-era/reconstruction/a/the-first-kkk</a:t>
            </a:r>
            <a:r>
              <a:rPr lang="en-US" dirty="0"/>
              <a:t>  </a:t>
            </a:r>
          </a:p>
          <a:p>
            <a:pPr lvl="0"/>
            <a:r>
              <a:rPr lang="en-US" dirty="0">
                <a:hlinkClick r:id="rId14"/>
              </a:rPr>
              <a:t>https://smallstepsconsultants.com/the-far-right-threat/how-does-the-far-right-use-the-internet-to-recruit/</a:t>
            </a:r>
            <a:r>
              <a:rPr lang="en-US" dirty="0"/>
              <a:t> </a:t>
            </a:r>
          </a:p>
          <a:p>
            <a:pPr lvl="0"/>
            <a:r>
              <a:rPr lang="en-US" dirty="0">
                <a:hlinkClick r:id="rId15"/>
              </a:rPr>
              <a:t>https://www.adl.org/sites/default/files/documents/assets/pdf/combating-hate/The-Consequences-of-Right-Wing-Extremism-on-the-Internet.pdf</a:t>
            </a:r>
            <a:endParaRPr lang="en-US" dirty="0"/>
          </a:p>
        </p:txBody>
      </p:sp>
    </p:spTree>
    <p:extLst>
      <p:ext uri="{BB962C8B-B14F-4D97-AF65-F5344CB8AC3E}">
        <p14:creationId xmlns:p14="http://schemas.microsoft.com/office/powerpoint/2010/main" val="36488737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82413CC-69E6-4BDA-A88D-E4EF8F95B2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4F1F7357-8633-4CE7-BF80-475EE8A2FAE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2" name="Freeform 5">
              <a:extLst>
                <a:ext uri="{FF2B5EF4-FFF2-40B4-BE49-F238E27FC236}">
                  <a16:creationId xmlns:a16="http://schemas.microsoft.com/office/drawing/2014/main" id="{E402FE4E-C12D-497C-AF81-F08E4E02B45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306513" y="0"/>
              <a:ext cx="3862388" cy="6843713"/>
            </a:xfrm>
            <a:custGeom>
              <a:avLst/>
              <a:gdLst>
                <a:gd name="T0" fmla="*/ 813 w 813"/>
                <a:gd name="T1" fmla="*/ 0 h 1440"/>
                <a:gd name="T2" fmla="*/ 435 w 813"/>
                <a:gd name="T3" fmla="*/ 1440 h 1440"/>
              </a:gdLst>
              <a:ahLst/>
              <a:cxnLst>
                <a:cxn ang="0">
                  <a:pos x="T0" y="T1"/>
                </a:cxn>
                <a:cxn ang="0">
                  <a:pos x="T2" y="T3"/>
                </a:cxn>
              </a:cxnLst>
              <a:rect l="0" t="0" r="r" b="b"/>
              <a:pathLst>
                <a:path w="813" h="1440">
                  <a:moveTo>
                    <a:pt x="813" y="0"/>
                  </a:moveTo>
                  <a:cubicBezTo>
                    <a:pt x="331" y="221"/>
                    <a:pt x="0" y="1039"/>
                    <a:pt x="43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Freeform 6">
              <a:extLst>
                <a:ext uri="{FF2B5EF4-FFF2-40B4-BE49-F238E27FC236}">
                  <a16:creationId xmlns:a16="http://schemas.microsoft.com/office/drawing/2014/main" id="{59247B10-170D-4E62-849A-38FCB43C6AF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26725" y="9525"/>
              <a:ext cx="1539875" cy="555625"/>
            </a:xfrm>
            <a:custGeom>
              <a:avLst/>
              <a:gdLst>
                <a:gd name="T0" fmla="*/ 324 w 324"/>
                <a:gd name="T1" fmla="*/ 117 h 117"/>
                <a:gd name="T2" fmla="*/ 0 w 324"/>
                <a:gd name="T3" fmla="*/ 0 h 117"/>
              </a:gdLst>
              <a:ahLst/>
              <a:cxnLst>
                <a:cxn ang="0">
                  <a:pos x="T0" y="T1"/>
                </a:cxn>
                <a:cxn ang="0">
                  <a:pos x="T2" y="T3"/>
                </a:cxn>
              </a:cxnLst>
              <a:rect l="0" t="0" r="r" b="b"/>
              <a:pathLst>
                <a:path w="324" h="117">
                  <a:moveTo>
                    <a:pt x="324" y="117"/>
                  </a:moveTo>
                  <a:cubicBezTo>
                    <a:pt x="223" y="64"/>
                    <a:pt x="107" y="28"/>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4" name="Freeform 7">
              <a:extLst>
                <a:ext uri="{FF2B5EF4-FFF2-40B4-BE49-F238E27FC236}">
                  <a16:creationId xmlns:a16="http://schemas.microsoft.com/office/drawing/2014/main" id="{89A587A7-1BEF-45AA-9EFC-6558A8749CE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247313" y="5013325"/>
              <a:ext cx="1919288" cy="1830388"/>
            </a:xfrm>
            <a:custGeom>
              <a:avLst/>
              <a:gdLst>
                <a:gd name="T0" fmla="*/ 0 w 404"/>
                <a:gd name="T1" fmla="*/ 385 h 385"/>
                <a:gd name="T2" fmla="*/ 404 w 404"/>
                <a:gd name="T3" fmla="*/ 0 h 385"/>
              </a:gdLst>
              <a:ahLst/>
              <a:cxnLst>
                <a:cxn ang="0">
                  <a:pos x="T0" y="T1"/>
                </a:cxn>
                <a:cxn ang="0">
                  <a:pos x="T2" y="T3"/>
                </a:cxn>
              </a:cxnLst>
              <a:rect l="0" t="0" r="r" b="b"/>
              <a:pathLst>
                <a:path w="404" h="385">
                  <a:moveTo>
                    <a:pt x="0" y="385"/>
                  </a:moveTo>
                  <a:cubicBezTo>
                    <a:pt x="146" y="272"/>
                    <a:pt x="285" y="142"/>
                    <a:pt x="404"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Freeform 8">
              <a:extLst>
                <a:ext uri="{FF2B5EF4-FFF2-40B4-BE49-F238E27FC236}">
                  <a16:creationId xmlns:a16="http://schemas.microsoft.com/office/drawing/2014/main" id="{AC25B5A1-6EF7-44EC-A2F0-1EDC96A79B07}"/>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775" y="0"/>
              <a:ext cx="3676650" cy="6843713"/>
            </a:xfrm>
            <a:custGeom>
              <a:avLst/>
              <a:gdLst>
                <a:gd name="T0" fmla="*/ 774 w 774"/>
                <a:gd name="T1" fmla="*/ 0 h 1440"/>
                <a:gd name="T2" fmla="*/ 411 w 774"/>
                <a:gd name="T3" fmla="*/ 1440 h 1440"/>
              </a:gdLst>
              <a:ahLst/>
              <a:cxnLst>
                <a:cxn ang="0">
                  <a:pos x="T0" y="T1"/>
                </a:cxn>
                <a:cxn ang="0">
                  <a:pos x="T2" y="T3"/>
                </a:cxn>
              </a:cxnLst>
              <a:rect l="0" t="0" r="r" b="b"/>
              <a:pathLst>
                <a:path w="774" h="1440">
                  <a:moveTo>
                    <a:pt x="774" y="0"/>
                  </a:moveTo>
                  <a:cubicBezTo>
                    <a:pt x="312" y="240"/>
                    <a:pt x="0" y="1034"/>
                    <a:pt x="411" y="144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Freeform 9">
              <a:extLst>
                <a:ext uri="{FF2B5EF4-FFF2-40B4-BE49-F238E27FC236}">
                  <a16:creationId xmlns:a16="http://schemas.microsoft.com/office/drawing/2014/main" id="{80B8582C-7E17-4115-9FF1-979C8405CB5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02988" y="9525"/>
              <a:ext cx="963613" cy="366713"/>
            </a:xfrm>
            <a:custGeom>
              <a:avLst/>
              <a:gdLst>
                <a:gd name="T0" fmla="*/ 203 w 203"/>
                <a:gd name="T1" fmla="*/ 77 h 77"/>
                <a:gd name="T2" fmla="*/ 0 w 203"/>
                <a:gd name="T3" fmla="*/ 0 h 77"/>
              </a:gdLst>
              <a:ahLst/>
              <a:cxnLst>
                <a:cxn ang="0">
                  <a:pos x="T0" y="T1"/>
                </a:cxn>
                <a:cxn ang="0">
                  <a:pos x="T2" y="T3"/>
                </a:cxn>
              </a:cxnLst>
              <a:rect l="0" t="0" r="r" b="b"/>
              <a:pathLst>
                <a:path w="203" h="77">
                  <a:moveTo>
                    <a:pt x="203" y="77"/>
                  </a:moveTo>
                  <a:cubicBezTo>
                    <a:pt x="138" y="46"/>
                    <a:pt x="68" y="21"/>
                    <a:pt x="0"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7" name="Freeform 10">
              <a:extLst>
                <a:ext uri="{FF2B5EF4-FFF2-40B4-BE49-F238E27FC236}">
                  <a16:creationId xmlns:a16="http://schemas.microsoft.com/office/drawing/2014/main" id="{F6C4AB66-7A18-4E51-935B-237F4CA8272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494963" y="5275263"/>
              <a:ext cx="1666875" cy="1577975"/>
            </a:xfrm>
            <a:custGeom>
              <a:avLst/>
              <a:gdLst>
                <a:gd name="T0" fmla="*/ 0 w 351"/>
                <a:gd name="T1" fmla="*/ 332 h 332"/>
                <a:gd name="T2" fmla="*/ 351 w 351"/>
                <a:gd name="T3" fmla="*/ 0 h 332"/>
              </a:gdLst>
              <a:ahLst/>
              <a:cxnLst>
                <a:cxn ang="0">
                  <a:pos x="T0" y="T1"/>
                </a:cxn>
                <a:cxn ang="0">
                  <a:pos x="T2" y="T3"/>
                </a:cxn>
              </a:cxnLst>
              <a:rect l="0" t="0" r="r" b="b"/>
              <a:pathLst>
                <a:path w="351" h="332">
                  <a:moveTo>
                    <a:pt x="0" y="332"/>
                  </a:moveTo>
                  <a:cubicBezTo>
                    <a:pt x="125" y="232"/>
                    <a:pt x="245" y="121"/>
                    <a:pt x="351" y="0"/>
                  </a:cubicBezTo>
                </a:path>
              </a:pathLst>
            </a:custGeom>
            <a:noFill/>
            <a:ln w="9525" cap="flat">
              <a:solidFill>
                <a:schemeClr val="tx1">
                  <a:alpha val="15000"/>
                </a:schemeClr>
              </a:solidFill>
              <a:prstDash val="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8" name="Freeform 11">
              <a:extLst>
                <a:ext uri="{FF2B5EF4-FFF2-40B4-BE49-F238E27FC236}">
                  <a16:creationId xmlns:a16="http://schemas.microsoft.com/office/drawing/2014/main" id="{CDF12911-A240-4580-8788-0C49DB1FEDB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621088" cy="6843713"/>
            </a:xfrm>
            <a:custGeom>
              <a:avLst/>
              <a:gdLst>
                <a:gd name="T0" fmla="*/ 762 w 762"/>
                <a:gd name="T1" fmla="*/ 0 h 1440"/>
                <a:gd name="T2" fmla="*/ 403 w 762"/>
                <a:gd name="T3" fmla="*/ 1440 h 1440"/>
              </a:gdLst>
              <a:ahLst/>
              <a:cxnLst>
                <a:cxn ang="0">
                  <a:pos x="T0" y="T1"/>
                </a:cxn>
                <a:cxn ang="0">
                  <a:pos x="T2" y="T3"/>
                </a:cxn>
              </a:cxnLst>
              <a:rect l="0" t="0" r="r" b="b"/>
              <a:pathLst>
                <a:path w="762" h="1440">
                  <a:moveTo>
                    <a:pt x="762" y="0"/>
                  </a:moveTo>
                  <a:cubicBezTo>
                    <a:pt x="308" y="245"/>
                    <a:pt x="0" y="1033"/>
                    <a:pt x="403"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9" name="Freeform 12">
              <a:extLst>
                <a:ext uri="{FF2B5EF4-FFF2-40B4-BE49-F238E27FC236}">
                  <a16:creationId xmlns:a16="http://schemas.microsoft.com/office/drawing/2014/main" id="{EAE0F5DE-442D-4F6C-B02C-2568ED19585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501438" y="9525"/>
              <a:ext cx="665163" cy="257175"/>
            </a:xfrm>
            <a:custGeom>
              <a:avLst/>
              <a:gdLst>
                <a:gd name="T0" fmla="*/ 140 w 140"/>
                <a:gd name="T1" fmla="*/ 54 h 54"/>
                <a:gd name="T2" fmla="*/ 0 w 140"/>
                <a:gd name="T3" fmla="*/ 0 h 54"/>
              </a:gdLst>
              <a:ahLst/>
              <a:cxnLst>
                <a:cxn ang="0">
                  <a:pos x="T0" y="T1"/>
                </a:cxn>
                <a:cxn ang="0">
                  <a:pos x="T2" y="T3"/>
                </a:cxn>
              </a:cxnLst>
              <a:rect l="0" t="0" r="r" b="b"/>
              <a:pathLst>
                <a:path w="140" h="54">
                  <a:moveTo>
                    <a:pt x="140" y="54"/>
                  </a:moveTo>
                  <a:cubicBezTo>
                    <a:pt x="95" y="34"/>
                    <a:pt x="48" y="16"/>
                    <a:pt x="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0" name="Freeform 13">
              <a:extLst>
                <a:ext uri="{FF2B5EF4-FFF2-40B4-BE49-F238E27FC236}">
                  <a16:creationId xmlns:a16="http://schemas.microsoft.com/office/drawing/2014/main" id="{4F24A002-AFDE-4034-85BE-CBF005AE9238}"/>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641013" y="5408613"/>
              <a:ext cx="1525588" cy="1435100"/>
            </a:xfrm>
            <a:custGeom>
              <a:avLst/>
              <a:gdLst>
                <a:gd name="T0" fmla="*/ 0 w 321"/>
                <a:gd name="T1" fmla="*/ 302 h 302"/>
                <a:gd name="T2" fmla="*/ 321 w 321"/>
                <a:gd name="T3" fmla="*/ 0 h 302"/>
              </a:gdLst>
              <a:ahLst/>
              <a:cxnLst>
                <a:cxn ang="0">
                  <a:pos x="T0" y="T1"/>
                </a:cxn>
                <a:cxn ang="0">
                  <a:pos x="T2" y="T3"/>
                </a:cxn>
              </a:cxnLst>
              <a:rect l="0" t="0" r="r" b="b"/>
              <a:pathLst>
                <a:path w="321" h="302">
                  <a:moveTo>
                    <a:pt x="0" y="302"/>
                  </a:moveTo>
                  <a:cubicBezTo>
                    <a:pt x="114" y="210"/>
                    <a:pt x="223" y="109"/>
                    <a:pt x="321"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1" name="Freeform 14">
              <a:extLst>
                <a:ext uri="{FF2B5EF4-FFF2-40B4-BE49-F238E27FC236}">
                  <a16:creationId xmlns:a16="http://schemas.microsoft.com/office/drawing/2014/main" id="{36F0721E-B4B0-4A6C-A92C-F8DE92D3AC0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01713" y="0"/>
              <a:ext cx="3244850" cy="6843713"/>
            </a:xfrm>
            <a:custGeom>
              <a:avLst/>
              <a:gdLst>
                <a:gd name="T0" fmla="*/ 683 w 683"/>
                <a:gd name="T1" fmla="*/ 0 h 1440"/>
                <a:gd name="T2" fmla="*/ 355 w 683"/>
                <a:gd name="T3" fmla="*/ 1440 h 1440"/>
              </a:gdLst>
              <a:ahLst/>
              <a:cxnLst>
                <a:cxn ang="0">
                  <a:pos x="T0" y="T1"/>
                </a:cxn>
                <a:cxn ang="0">
                  <a:pos x="T2" y="T3"/>
                </a:cxn>
              </a:cxnLst>
              <a:rect l="0" t="0" r="r" b="b"/>
              <a:pathLst>
                <a:path w="683" h="1440">
                  <a:moveTo>
                    <a:pt x="683" y="0"/>
                  </a:moveTo>
                  <a:cubicBezTo>
                    <a:pt x="258" y="256"/>
                    <a:pt x="0" y="1041"/>
                    <a:pt x="355"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2" name="Freeform 15">
              <a:extLst>
                <a:ext uri="{FF2B5EF4-FFF2-40B4-BE49-F238E27FC236}">
                  <a16:creationId xmlns:a16="http://schemas.microsoft.com/office/drawing/2014/main" id="{54D2DC98-69F8-4F2F-9D45-BDFFA5E2BBB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802938" y="5518150"/>
              <a:ext cx="1363663" cy="1325563"/>
            </a:xfrm>
            <a:custGeom>
              <a:avLst/>
              <a:gdLst>
                <a:gd name="T0" fmla="*/ 0 w 287"/>
                <a:gd name="T1" fmla="*/ 279 h 279"/>
                <a:gd name="T2" fmla="*/ 287 w 287"/>
                <a:gd name="T3" fmla="*/ 0 h 279"/>
              </a:gdLst>
              <a:ahLst/>
              <a:cxnLst>
                <a:cxn ang="0">
                  <a:pos x="T0" y="T1"/>
                </a:cxn>
                <a:cxn ang="0">
                  <a:pos x="T2" y="T3"/>
                </a:cxn>
              </a:cxnLst>
              <a:rect l="0" t="0" r="r" b="b"/>
              <a:pathLst>
                <a:path w="287" h="279">
                  <a:moveTo>
                    <a:pt x="0" y="279"/>
                  </a:moveTo>
                  <a:cubicBezTo>
                    <a:pt x="101" y="193"/>
                    <a:pt x="198" y="100"/>
                    <a:pt x="287"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Freeform 16">
              <a:extLst>
                <a:ext uri="{FF2B5EF4-FFF2-40B4-BE49-F238E27FC236}">
                  <a16:creationId xmlns:a16="http://schemas.microsoft.com/office/drawing/2014/main" id="{0A636E33-DC38-40B9-B941-037E5D8603F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889000" y="0"/>
              <a:ext cx="3230563" cy="6843713"/>
            </a:xfrm>
            <a:custGeom>
              <a:avLst/>
              <a:gdLst>
                <a:gd name="T0" fmla="*/ 680 w 680"/>
                <a:gd name="T1" fmla="*/ 0 h 1440"/>
                <a:gd name="T2" fmla="*/ 337 w 680"/>
                <a:gd name="T3" fmla="*/ 1440 h 1440"/>
              </a:gdLst>
              <a:ahLst/>
              <a:cxnLst>
                <a:cxn ang="0">
                  <a:pos x="T0" y="T1"/>
                </a:cxn>
                <a:cxn ang="0">
                  <a:pos x="T2" y="T3"/>
                </a:cxn>
              </a:cxnLst>
              <a:rect l="0" t="0" r="r" b="b"/>
              <a:pathLst>
                <a:path w="680" h="1440">
                  <a:moveTo>
                    <a:pt x="680" y="0"/>
                  </a:moveTo>
                  <a:cubicBezTo>
                    <a:pt x="257" y="265"/>
                    <a:pt x="0" y="1026"/>
                    <a:pt x="337"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4" name="Freeform 17">
              <a:extLst>
                <a:ext uri="{FF2B5EF4-FFF2-40B4-BE49-F238E27FC236}">
                  <a16:creationId xmlns:a16="http://schemas.microsoft.com/office/drawing/2014/main" id="{03D30690-68C2-4AEC-9789-1495D97E194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0979150" y="5694363"/>
              <a:ext cx="1187450" cy="1149350"/>
            </a:xfrm>
            <a:custGeom>
              <a:avLst/>
              <a:gdLst>
                <a:gd name="T0" fmla="*/ 0 w 250"/>
                <a:gd name="T1" fmla="*/ 242 h 242"/>
                <a:gd name="T2" fmla="*/ 250 w 250"/>
                <a:gd name="T3" fmla="*/ 0 h 242"/>
              </a:gdLst>
              <a:ahLst/>
              <a:cxnLst>
                <a:cxn ang="0">
                  <a:pos x="T0" y="T1"/>
                </a:cxn>
                <a:cxn ang="0">
                  <a:pos x="T2" y="T3"/>
                </a:cxn>
              </a:cxnLst>
              <a:rect l="0" t="0" r="r" b="b"/>
              <a:pathLst>
                <a:path w="250" h="242">
                  <a:moveTo>
                    <a:pt x="0" y="242"/>
                  </a:moveTo>
                  <a:cubicBezTo>
                    <a:pt x="88" y="166"/>
                    <a:pt x="172" y="85"/>
                    <a:pt x="250"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5" name="Freeform 18">
              <a:extLst>
                <a:ext uri="{FF2B5EF4-FFF2-40B4-BE49-F238E27FC236}">
                  <a16:creationId xmlns:a16="http://schemas.microsoft.com/office/drawing/2014/main" id="{1020B1B9-821B-49FB-BDC9-57DA08CBC30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84188" y="0"/>
              <a:ext cx="3421063" cy="6843713"/>
            </a:xfrm>
            <a:custGeom>
              <a:avLst/>
              <a:gdLst>
                <a:gd name="T0" fmla="*/ 720 w 720"/>
                <a:gd name="T1" fmla="*/ 0 h 1440"/>
                <a:gd name="T2" fmla="*/ 362 w 720"/>
                <a:gd name="T3" fmla="*/ 1440 h 1440"/>
              </a:gdLst>
              <a:ahLst/>
              <a:cxnLst>
                <a:cxn ang="0">
                  <a:pos x="T0" y="T1"/>
                </a:cxn>
                <a:cxn ang="0">
                  <a:pos x="T2" y="T3"/>
                </a:cxn>
              </a:cxnLst>
              <a:rect l="0" t="0" r="r" b="b"/>
              <a:pathLst>
                <a:path w="720" h="1440">
                  <a:moveTo>
                    <a:pt x="720" y="0"/>
                  </a:moveTo>
                  <a:cubicBezTo>
                    <a:pt x="316" y="282"/>
                    <a:pt x="0" y="1018"/>
                    <a:pt x="362"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Freeform 19">
              <a:extLst>
                <a:ext uri="{FF2B5EF4-FFF2-40B4-BE49-F238E27FC236}">
                  <a16:creationId xmlns:a16="http://schemas.microsoft.com/office/drawing/2014/main" id="{720EDCE4-8B18-413F-989E-E79628E5AF1F}"/>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87125" y="6049963"/>
              <a:ext cx="879475" cy="793750"/>
            </a:xfrm>
            <a:custGeom>
              <a:avLst/>
              <a:gdLst>
                <a:gd name="T0" fmla="*/ 0 w 185"/>
                <a:gd name="T1" fmla="*/ 167 h 167"/>
                <a:gd name="T2" fmla="*/ 185 w 185"/>
                <a:gd name="T3" fmla="*/ 0 h 167"/>
              </a:gdLst>
              <a:ahLst/>
              <a:cxnLst>
                <a:cxn ang="0">
                  <a:pos x="T0" y="T1"/>
                </a:cxn>
                <a:cxn ang="0">
                  <a:pos x="T2" y="T3"/>
                </a:cxn>
              </a:cxnLst>
              <a:rect l="0" t="0" r="r" b="b"/>
              <a:pathLst>
                <a:path w="185" h="167">
                  <a:moveTo>
                    <a:pt x="0" y="167"/>
                  </a:moveTo>
                  <a:cubicBezTo>
                    <a:pt x="63" y="114"/>
                    <a:pt x="125" y="58"/>
                    <a:pt x="185" y="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Freeform 20">
              <a:extLst>
                <a:ext uri="{FF2B5EF4-FFF2-40B4-BE49-F238E27FC236}">
                  <a16:creationId xmlns:a16="http://schemas.microsoft.com/office/drawing/2014/main" id="{8563351E-0DDD-4FC8-8D0C-1E446E3C1B5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98488" y="0"/>
              <a:ext cx="2717800" cy="6843713"/>
            </a:xfrm>
            <a:custGeom>
              <a:avLst/>
              <a:gdLst>
                <a:gd name="T0" fmla="*/ 572 w 572"/>
                <a:gd name="T1" fmla="*/ 0 h 1440"/>
                <a:gd name="T2" fmla="*/ 164 w 572"/>
                <a:gd name="T3" fmla="*/ 1440 h 1440"/>
              </a:gdLst>
              <a:ahLst/>
              <a:cxnLst>
                <a:cxn ang="0">
                  <a:pos x="T0" y="T1"/>
                </a:cxn>
                <a:cxn ang="0">
                  <a:pos x="T2" y="T3"/>
                </a:cxn>
              </a:cxnLst>
              <a:rect l="0" t="0" r="r" b="b"/>
              <a:pathLst>
                <a:path w="572" h="1440">
                  <a:moveTo>
                    <a:pt x="572" y="0"/>
                  </a:moveTo>
                  <a:cubicBezTo>
                    <a:pt x="213" y="320"/>
                    <a:pt x="0" y="979"/>
                    <a:pt x="164" y="1440"/>
                  </a:cubicBezTo>
                </a:path>
              </a:pathLst>
            </a:custGeom>
            <a:noFill/>
            <a:ln w="12700" cap="flat">
              <a:solidFill>
                <a:schemeClr val="tx1">
                  <a:alpha val="15000"/>
                </a:schemeClr>
              </a:solidFill>
              <a:prstDash val="dashDot"/>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Freeform 21">
              <a:extLst>
                <a:ext uri="{FF2B5EF4-FFF2-40B4-BE49-F238E27FC236}">
                  <a16:creationId xmlns:a16="http://schemas.microsoft.com/office/drawing/2014/main" id="{15E8B705-64E7-4513-B3CB-BF46C35732B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261938" y="0"/>
              <a:ext cx="2944813" cy="6843713"/>
            </a:xfrm>
            <a:custGeom>
              <a:avLst/>
              <a:gdLst>
                <a:gd name="T0" fmla="*/ 620 w 620"/>
                <a:gd name="T1" fmla="*/ 0 h 1440"/>
                <a:gd name="T2" fmla="*/ 186 w 620"/>
                <a:gd name="T3" fmla="*/ 1440 h 1440"/>
              </a:gdLst>
              <a:ahLst/>
              <a:cxnLst>
                <a:cxn ang="0">
                  <a:pos x="T0" y="T1"/>
                </a:cxn>
                <a:cxn ang="0">
                  <a:pos x="T2" y="T3"/>
                </a:cxn>
              </a:cxnLst>
              <a:rect l="0" t="0" r="r" b="b"/>
              <a:pathLst>
                <a:path w="620" h="1440">
                  <a:moveTo>
                    <a:pt x="620" y="0"/>
                  </a:moveTo>
                  <a:cubicBezTo>
                    <a:pt x="248" y="325"/>
                    <a:pt x="0" y="960"/>
                    <a:pt x="186" y="1440"/>
                  </a:cubicBezTo>
                </a:path>
              </a:pathLst>
            </a:custGeom>
            <a:noFill/>
            <a:ln w="9525" cap="flat">
              <a:solidFill>
                <a:schemeClr val="tx1">
                  <a:alpha val="15000"/>
                </a:schemeClr>
              </a:solidFill>
              <a:prstDash val="lgDash"/>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Freeform 22">
              <a:extLst>
                <a:ext uri="{FF2B5EF4-FFF2-40B4-BE49-F238E27FC236}">
                  <a16:creationId xmlns:a16="http://schemas.microsoft.com/office/drawing/2014/main" id="{30DAEE1C-EBB5-47F5-9E76-564FCFDBFC2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17513" y="0"/>
              <a:ext cx="2403475" cy="6843713"/>
            </a:xfrm>
            <a:custGeom>
              <a:avLst/>
              <a:gdLst>
                <a:gd name="T0" fmla="*/ 506 w 506"/>
                <a:gd name="T1" fmla="*/ 0 h 1440"/>
                <a:gd name="T2" fmla="*/ 171 w 506"/>
                <a:gd name="T3" fmla="*/ 1440 h 1440"/>
              </a:gdLst>
              <a:ahLst/>
              <a:cxnLst>
                <a:cxn ang="0">
                  <a:pos x="T0" y="T1"/>
                </a:cxn>
                <a:cxn ang="0">
                  <a:pos x="T2" y="T3"/>
                </a:cxn>
              </a:cxnLst>
              <a:rect l="0" t="0" r="r" b="b"/>
              <a:pathLst>
                <a:path w="506" h="1440">
                  <a:moveTo>
                    <a:pt x="506" y="0"/>
                  </a:moveTo>
                  <a:cubicBezTo>
                    <a:pt x="109" y="356"/>
                    <a:pt x="0" y="943"/>
                    <a:pt x="171" y="1440"/>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Freeform 23">
              <a:extLst>
                <a:ext uri="{FF2B5EF4-FFF2-40B4-BE49-F238E27FC236}">
                  <a16:creationId xmlns:a16="http://schemas.microsoft.com/office/drawing/2014/main" id="{EDB255E9-A3E2-4098-99A1-FE38FAD15DA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9525"/>
              <a:ext cx="1771650" cy="3198813"/>
            </a:xfrm>
            <a:custGeom>
              <a:avLst/>
              <a:gdLst>
                <a:gd name="T0" fmla="*/ 373 w 373"/>
                <a:gd name="T1" fmla="*/ 0 h 673"/>
                <a:gd name="T2" fmla="*/ 0 w 373"/>
                <a:gd name="T3" fmla="*/ 673 h 673"/>
              </a:gdLst>
              <a:ahLst/>
              <a:cxnLst>
                <a:cxn ang="0">
                  <a:pos x="T0" y="T1"/>
                </a:cxn>
                <a:cxn ang="0">
                  <a:pos x="T2" y="T3"/>
                </a:cxn>
              </a:cxnLst>
              <a:rect l="0" t="0" r="r" b="b"/>
              <a:pathLst>
                <a:path w="373" h="673">
                  <a:moveTo>
                    <a:pt x="373" y="0"/>
                  </a:moveTo>
                  <a:cubicBezTo>
                    <a:pt x="175" y="183"/>
                    <a:pt x="51" y="409"/>
                    <a:pt x="0" y="673"/>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Freeform 24">
              <a:extLst>
                <a:ext uri="{FF2B5EF4-FFF2-40B4-BE49-F238E27FC236}">
                  <a16:creationId xmlns:a16="http://schemas.microsoft.com/office/drawing/2014/main" id="{D2507F2A-27AF-4833-8273-5FC9A9886392}"/>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763" y="6016625"/>
              <a:ext cx="214313" cy="827088"/>
            </a:xfrm>
            <a:custGeom>
              <a:avLst/>
              <a:gdLst>
                <a:gd name="T0" fmla="*/ 0 w 45"/>
                <a:gd name="T1" fmla="*/ 0 h 174"/>
                <a:gd name="T2" fmla="*/ 45 w 45"/>
                <a:gd name="T3" fmla="*/ 174 h 174"/>
              </a:gdLst>
              <a:ahLst/>
              <a:cxnLst>
                <a:cxn ang="0">
                  <a:pos x="T0" y="T1"/>
                </a:cxn>
                <a:cxn ang="0">
                  <a:pos x="T2" y="T3"/>
                </a:cxn>
              </a:cxnLst>
              <a:rect l="0" t="0" r="r" b="b"/>
              <a:pathLst>
                <a:path w="45" h="174">
                  <a:moveTo>
                    <a:pt x="0" y="0"/>
                  </a:moveTo>
                  <a:cubicBezTo>
                    <a:pt x="11" y="59"/>
                    <a:pt x="26" y="118"/>
                    <a:pt x="45" y="174"/>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2" name="Freeform 25">
              <a:extLst>
                <a:ext uri="{FF2B5EF4-FFF2-40B4-BE49-F238E27FC236}">
                  <a16:creationId xmlns:a16="http://schemas.microsoft.com/office/drawing/2014/main" id="{8DFB8904-0CB8-45AD-ABD2-F7A582365E8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4288" y="0"/>
              <a:ext cx="1562100" cy="2228850"/>
            </a:xfrm>
            <a:custGeom>
              <a:avLst/>
              <a:gdLst>
                <a:gd name="T0" fmla="*/ 329 w 329"/>
                <a:gd name="T1" fmla="*/ 0 h 469"/>
                <a:gd name="T2" fmla="*/ 0 w 329"/>
                <a:gd name="T3" fmla="*/ 469 h 469"/>
              </a:gdLst>
              <a:ahLst/>
              <a:cxnLst>
                <a:cxn ang="0">
                  <a:pos x="T0" y="T1"/>
                </a:cxn>
                <a:cxn ang="0">
                  <a:pos x="T2" y="T3"/>
                </a:cxn>
              </a:cxnLst>
              <a:rect l="0" t="0" r="r" b="b"/>
              <a:pathLst>
                <a:path w="329" h="469">
                  <a:moveTo>
                    <a:pt x="329" y="0"/>
                  </a:moveTo>
                  <a:cubicBezTo>
                    <a:pt x="189" y="133"/>
                    <a:pt x="69" y="288"/>
                    <a:pt x="0" y="469"/>
                  </a:cubicBezTo>
                </a:path>
              </a:pathLst>
            </a:custGeom>
            <a:noFill/>
            <a:ln w="9525" cap="flat">
              <a:solidFill>
                <a:schemeClr val="tx1">
                  <a:alpha val="1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1AA52F1B-0D05-7644-80C8-EA40D70CB88D}"/>
              </a:ext>
            </a:extLst>
          </p:cNvPr>
          <p:cNvSpPr>
            <a:spLocks noGrp="1"/>
          </p:cNvSpPr>
          <p:nvPr>
            <p:ph type="title"/>
          </p:nvPr>
        </p:nvSpPr>
        <p:spPr>
          <a:xfrm>
            <a:off x="1759287" y="798881"/>
            <a:ext cx="8673427" cy="1048945"/>
          </a:xfrm>
        </p:spPr>
        <p:txBody>
          <a:bodyPr>
            <a:normAutofit/>
          </a:bodyPr>
          <a:lstStyle/>
          <a:p>
            <a:r>
              <a:rPr lang="en-GB">
                <a:solidFill>
                  <a:schemeClr val="tx1"/>
                </a:solidFill>
              </a:rPr>
              <a:t>Bibliography</a:t>
            </a:r>
          </a:p>
        </p:txBody>
      </p:sp>
      <p:sp>
        <p:nvSpPr>
          <p:cNvPr id="4" name="Content Placeholder 3">
            <a:extLst>
              <a:ext uri="{FF2B5EF4-FFF2-40B4-BE49-F238E27FC236}">
                <a16:creationId xmlns:a16="http://schemas.microsoft.com/office/drawing/2014/main" id="{DB466D8E-0299-EC4B-99A0-A23BE39CF0C0}"/>
              </a:ext>
            </a:extLst>
          </p:cNvPr>
          <p:cNvSpPr>
            <a:spLocks noGrp="1"/>
          </p:cNvSpPr>
          <p:nvPr>
            <p:ph idx="1"/>
          </p:nvPr>
        </p:nvSpPr>
        <p:spPr>
          <a:xfrm>
            <a:off x="636589" y="1844674"/>
            <a:ext cx="10763731" cy="4207133"/>
          </a:xfrm>
        </p:spPr>
        <p:txBody>
          <a:bodyPr>
            <a:normAutofit fontScale="62500" lnSpcReduction="20000"/>
          </a:bodyPr>
          <a:lstStyle/>
          <a:p>
            <a:pPr lvl="0"/>
            <a:r>
              <a:rPr lang="en-GB" dirty="0">
                <a:hlinkClick r:id="rId3"/>
              </a:rPr>
              <a:t>https://www.lawfareblog.com/150-years-hate-resurgence-ku-klux-klan</a:t>
            </a:r>
            <a:r>
              <a:rPr lang="en-GB" dirty="0"/>
              <a:t> </a:t>
            </a:r>
            <a:endParaRPr lang="en-US" dirty="0"/>
          </a:p>
          <a:p>
            <a:pPr lvl="0"/>
            <a:r>
              <a:rPr lang="en-GB" dirty="0">
                <a:hlinkClick r:id="rId4"/>
              </a:rPr>
              <a:t>https://www.khanacademy.org/humanities/us-history/rise-to-world-power/1920s-america/a/the-reemergence-of-the-kkk</a:t>
            </a:r>
            <a:r>
              <a:rPr lang="en-GB" dirty="0"/>
              <a:t> </a:t>
            </a:r>
            <a:endParaRPr lang="en-US" dirty="0"/>
          </a:p>
          <a:p>
            <a:pPr lvl="0"/>
            <a:r>
              <a:rPr lang="en-GB" dirty="0">
                <a:hlinkClick r:id="rId5"/>
              </a:rPr>
              <a:t>https://www.history.com/topics/reconstruction/ku-klux-klan</a:t>
            </a:r>
            <a:r>
              <a:rPr lang="en-GB" dirty="0"/>
              <a:t> </a:t>
            </a:r>
            <a:endParaRPr lang="en-US" dirty="0"/>
          </a:p>
          <a:p>
            <a:pPr lvl="0"/>
            <a:r>
              <a:rPr lang="en-GB" dirty="0">
                <a:hlinkClick r:id="rId6"/>
              </a:rPr>
              <a:t>https://www.pbs.org/wgbh/americanexperience/features/flood-klan/</a:t>
            </a:r>
            <a:r>
              <a:rPr lang="en-GB" dirty="0"/>
              <a:t> </a:t>
            </a:r>
          </a:p>
          <a:p>
            <a:pPr lvl="0"/>
            <a:r>
              <a:rPr lang="en-US" dirty="0">
                <a:hlinkClick r:id="rId3"/>
              </a:rPr>
              <a:t>https://www.lawfareblog.com/150-years-hate-resurgence-ku-klux-klan</a:t>
            </a:r>
            <a:r>
              <a:rPr lang="en-US" dirty="0"/>
              <a:t> </a:t>
            </a:r>
          </a:p>
          <a:p>
            <a:pPr lvl="0"/>
            <a:r>
              <a:rPr lang="en-US" dirty="0">
                <a:hlinkClick r:id="rId7"/>
              </a:rPr>
              <a:t>https://credo.library.umass.edu/cgi-bin/pdf.cgi?id=scua:mums312-b009-i215</a:t>
            </a:r>
            <a:r>
              <a:rPr lang="en-US" dirty="0"/>
              <a:t> </a:t>
            </a:r>
          </a:p>
          <a:p>
            <a:pPr lvl="0"/>
            <a:r>
              <a:rPr lang="en-US" dirty="0">
                <a:hlinkClick r:id="rId8"/>
              </a:rPr>
              <a:t>https://www.readcube.com/articles/10.5130%2Fccs.v10.i3.6026</a:t>
            </a:r>
            <a:r>
              <a:rPr lang="en-US" dirty="0"/>
              <a:t> </a:t>
            </a:r>
          </a:p>
          <a:p>
            <a:pPr lvl="0"/>
            <a:r>
              <a:rPr lang="en-US" dirty="0">
                <a:hlinkClick r:id="rId9"/>
              </a:rPr>
              <a:t>https://www.splcenter.org/fighting-hate/extremist-files/group/knights-ku-klux-klan</a:t>
            </a:r>
            <a:endParaRPr lang="en-US" dirty="0"/>
          </a:p>
          <a:p>
            <a:pPr lvl="0"/>
            <a:r>
              <a:rPr lang="en-US" dirty="0">
                <a:hlinkClick r:id="rId10"/>
              </a:rPr>
              <a:t>https://www.adl.org/sites/default/files/documents/assets/pdf/combating-hate/tattered-robes-state-of-kkk-2016.pdf</a:t>
            </a:r>
            <a:r>
              <a:rPr lang="en-US" dirty="0"/>
              <a:t> </a:t>
            </a:r>
          </a:p>
          <a:p>
            <a:pPr lvl="0"/>
            <a:r>
              <a:rPr lang="en-US" dirty="0">
                <a:hlinkClick r:id="rId11"/>
              </a:rPr>
              <a:t>https://homeofficemedia.blog.gov.uk/2019/09/20/fact-sheet-right-wing-terrorism/</a:t>
            </a:r>
            <a:r>
              <a:rPr lang="en-US" dirty="0"/>
              <a:t> </a:t>
            </a:r>
          </a:p>
          <a:p>
            <a:pPr lvl="0"/>
            <a:r>
              <a:rPr lang="en-US" dirty="0">
                <a:hlinkClick r:id="rId12"/>
              </a:rPr>
              <a:t>https://assets.publishing.service.gov.uk/government/uploads/system/uploads/attachment_data/file/716907/140618_CCS207_CCS0218929798-1_CONTEST_3.0_WEB.pdf</a:t>
            </a:r>
            <a:r>
              <a:rPr lang="en-US" dirty="0"/>
              <a:t> </a:t>
            </a:r>
          </a:p>
          <a:p>
            <a:pPr lvl="0"/>
            <a:r>
              <a:rPr lang="en-US" dirty="0">
                <a:hlinkClick r:id="rId13"/>
              </a:rPr>
              <a:t>https://www.gov.uk/government/publications/proscribed-terror-groups-or-organisations--2/proscribed-terrorist-groups-or-organisations-accessible-version</a:t>
            </a:r>
            <a:r>
              <a:rPr lang="en-US" dirty="0"/>
              <a:t> </a:t>
            </a:r>
          </a:p>
          <a:p>
            <a:pPr lvl="0"/>
            <a:r>
              <a:rPr lang="en-US" dirty="0">
                <a:hlinkClick r:id="rId14"/>
              </a:rPr>
              <a:t>https://assets.publishing.service.gov.uk/government/uploads/system/uploads/attachment_data/file/470088/51859_Cm9148_Accessible.pdf</a:t>
            </a:r>
            <a:r>
              <a:rPr lang="en-US" dirty="0"/>
              <a:t> </a:t>
            </a:r>
          </a:p>
        </p:txBody>
      </p:sp>
    </p:spTree>
    <p:extLst>
      <p:ext uri="{BB962C8B-B14F-4D97-AF65-F5344CB8AC3E}">
        <p14:creationId xmlns:p14="http://schemas.microsoft.com/office/powerpoint/2010/main" val="5223627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Atlas">
  <a:themeElements>
    <a:clrScheme name="Atlas">
      <a:dk1>
        <a:sysClr val="windowText" lastClr="000000"/>
      </a:dk1>
      <a:lt1>
        <a:sysClr val="window" lastClr="FFFFFF"/>
      </a:lt1>
      <a:dk2>
        <a:srgbClr val="454545"/>
      </a:dk2>
      <a:lt2>
        <a:srgbClr val="E0E0E0"/>
      </a:lt2>
      <a:accent1>
        <a:srgbClr val="F81B02"/>
      </a:accent1>
      <a:accent2>
        <a:srgbClr val="FC7715"/>
      </a:accent2>
      <a:accent3>
        <a:srgbClr val="AFBF41"/>
      </a:accent3>
      <a:accent4>
        <a:srgbClr val="50C49F"/>
      </a:accent4>
      <a:accent5>
        <a:srgbClr val="3B95C4"/>
      </a:accent5>
      <a:accent6>
        <a:srgbClr val="B560D4"/>
      </a:accent6>
      <a:hlink>
        <a:srgbClr val="FC5A1A"/>
      </a:hlink>
      <a:folHlink>
        <a:srgbClr val="B49E74"/>
      </a:folHlink>
    </a:clrScheme>
    <a:fontScheme name="Atlas">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tlas">
      <a:fillStyleLst>
        <a:solidFill>
          <a:schemeClr val="phClr"/>
        </a:solidFill>
        <a:gradFill rotWithShape="1">
          <a:gsLst>
            <a:gs pos="0">
              <a:schemeClr val="phClr">
                <a:tint val="62000"/>
                <a:alpha val="60000"/>
                <a:satMod val="109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hade val="90000"/>
            </a:schemeClr>
          </a:solidFill>
          <a:prstDash val="solid"/>
        </a:ln>
        <a:ln w="15875" cap="flat" cmpd="sng" algn="ctr">
          <a:solidFill>
            <a:schemeClr val="phClr">
              <a:shade val="90000"/>
            </a:scheme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38100" dist="25400" dir="5400000" rotWithShape="0">
              <a:srgbClr val="000000">
                <a:alpha val="75000"/>
              </a:srgbClr>
            </a:outerShdw>
          </a:effectLst>
          <a:scene3d>
            <a:camera prst="orthographicFront">
              <a:rot lat="0" lon="0" rev="0"/>
            </a:camera>
            <a:lightRig rig="threePt" dir="tl"/>
          </a:scene3d>
          <a:sp3d>
            <a:bevelT w="0" h="0"/>
          </a:sp3d>
        </a:effectStyle>
      </a:effectStyleLst>
      <a:bgFillStyleLst>
        <a:solidFill>
          <a:schemeClr val="phClr"/>
        </a:solidFill>
        <a:solidFill>
          <a:schemeClr val="phClr"/>
        </a:solidFill>
        <a:gradFill rotWithShape="1">
          <a:gsLst>
            <a:gs pos="10000">
              <a:schemeClr val="phClr">
                <a:tint val="94000"/>
                <a:lumMod val="116000"/>
              </a:schemeClr>
            </a:gs>
            <a:gs pos="100000">
              <a:schemeClr val="phClr">
                <a:tint val="98000"/>
                <a:shade val="86000"/>
                <a:satMod val="90000"/>
                <a:lumMod val="88000"/>
              </a:schemeClr>
            </a:gs>
          </a:gsLst>
          <a:path path="circle">
            <a:fillToRect l="50000" t="15000" r="50000" b="169000"/>
          </a:path>
        </a:gradFill>
      </a:bgFillStyleLst>
    </a:fmtScheme>
  </a:themeElements>
  <a:objectDefaults/>
  <a:extraClrSchemeLst/>
  <a:extLst>
    <a:ext uri="{05A4C25C-085E-4340-85A3-A5531E510DB2}">
      <thm15:themeFamily xmlns:thm15="http://schemas.microsoft.com/office/thememl/2012/main" name="Atlas" id="{5156B0E4-0EB1-49FE-A26B-15F6F698AEC6}" vid="{508F7963-D0B5-43F7-BB2C-FCE3009C08E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4068</TotalTime>
  <Words>6494</Words>
  <Application>Microsoft Macintosh PowerPoint</Application>
  <PresentationFormat>Widescreen</PresentationFormat>
  <Paragraphs>378</Paragraphs>
  <Slides>30</Slides>
  <Notes>30</Notes>
  <HiddenSlides>0</HiddenSlides>
  <MMClips>27</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30</vt:i4>
      </vt:variant>
    </vt:vector>
  </HeadingPairs>
  <TitlesOfParts>
    <vt:vector size="36" baseType="lpstr">
      <vt:lpstr>Austin News Text Roman</vt:lpstr>
      <vt:lpstr>Calibri</vt:lpstr>
      <vt:lpstr>Calibri Light</vt:lpstr>
      <vt:lpstr>Rockwell</vt:lpstr>
      <vt:lpstr>Wingdings</vt:lpstr>
      <vt:lpstr>Atlas</vt:lpstr>
      <vt:lpstr>Terrorist groups and Organisations</vt:lpstr>
      <vt:lpstr>Aims</vt:lpstr>
      <vt:lpstr>Objectives</vt:lpstr>
      <vt:lpstr>What is Right Wing Terrorism?</vt:lpstr>
      <vt:lpstr>Challenges with defining Right Wing Terrorism</vt:lpstr>
      <vt:lpstr>The issue of Right-Wing Terrorism</vt:lpstr>
      <vt:lpstr>Ideologies</vt:lpstr>
      <vt:lpstr>Motives &amp; Goals</vt:lpstr>
      <vt:lpstr>Right Wing Terror Groups</vt:lpstr>
      <vt:lpstr>Right Wing Terrorist Attacks World Wide</vt:lpstr>
      <vt:lpstr>National Action</vt:lpstr>
      <vt:lpstr>Leaders</vt:lpstr>
      <vt:lpstr>Members and Convictions since 2016.</vt:lpstr>
      <vt:lpstr>Ideology, Motives and Goals</vt:lpstr>
      <vt:lpstr>Tactics</vt:lpstr>
      <vt:lpstr>Murder of Jo Cox</vt:lpstr>
      <vt:lpstr>The Ku Klux Klan</vt:lpstr>
      <vt:lpstr>The First KKK</vt:lpstr>
      <vt:lpstr>Revival of the Ku Klux Klan 1915.</vt:lpstr>
      <vt:lpstr>Ideology and Goals</vt:lpstr>
      <vt:lpstr>PowerPoint Presentation</vt:lpstr>
      <vt:lpstr>Tactics</vt:lpstr>
      <vt:lpstr>Threat today?</vt:lpstr>
      <vt:lpstr>Responses to Right Wing Terrorism in the UK</vt:lpstr>
      <vt:lpstr>Right Wing Terrorism and the internet</vt:lpstr>
      <vt:lpstr>Conclusion</vt:lpstr>
      <vt:lpstr>TASK – For Workshop</vt:lpstr>
      <vt:lpstr>Bibliography</vt:lpstr>
      <vt:lpstr>Bibliography</vt:lpstr>
      <vt:lpstr>Bibliography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Terrorist groups and Organisations</dc:title>
  <dc:creator>Sian Clare Wall (2110786)</dc:creator>
  <cp:lastModifiedBy>Sian Clare Wall (2110786)</cp:lastModifiedBy>
  <cp:revision>7</cp:revision>
  <cp:lastPrinted>2021-10-19T15:54:19Z</cp:lastPrinted>
  <dcterms:created xsi:type="dcterms:W3CDTF">2021-10-16T21:45:47Z</dcterms:created>
  <dcterms:modified xsi:type="dcterms:W3CDTF">2021-10-20T19:28:24Z</dcterms:modified>
</cp:coreProperties>
</file>