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302" r:id="rId3"/>
    <p:sldId id="303" r:id="rId4"/>
    <p:sldId id="304" r:id="rId5"/>
    <p:sldId id="305" r:id="rId6"/>
    <p:sldId id="306" r:id="rId7"/>
    <p:sldId id="311" r:id="rId8"/>
    <p:sldId id="310" r:id="rId9"/>
    <p:sldId id="308" r:id="rId10"/>
    <p:sldId id="30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2A844-9413-463C-9B5D-40CF030F3939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56E2B8-BE30-481F-B700-A33A40852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59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mbudsman.org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edical%20model%20group%20discussion.docx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Negative%20press.pptx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8.png"/><Relationship Id="rId5" Type="http://schemas.openxmlformats.org/officeDocument/2006/relationships/hyperlink" Target="../Social%20model%20group%20discussion.docx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catalogue.uwtsd.ac.uk/primo_library/libweb/action/search.do?fn=search&amp;ct=search&amp;initialSearch=true&amp;mode=Basic&amp;tab=tab1&amp;indx=1&amp;dum=true&amp;srt=rank&amp;vid=44WHELF_UWTSD_VU1&amp;frbg=&amp;tb=t&amp;vl%28freeText0%29=models+of+disability&amp;scp.scps=scope%3A%2844WHELF_UWTSD%29%2C44WHELF_UWTSD_Ebsco%2Cprimo_central_multiple_f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Life%20Stage%20Events%20and%20Sources%20of%20Support.doc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budsman.org.uk/__data/assets/pdf_file/0019/33337/FDN-218144-Introduction-to-the-Social-and-Medical-Models-of-Disability.pdf" TargetMode="External"/><Relationship Id="rId2" Type="http://schemas.openxmlformats.org/officeDocument/2006/relationships/hyperlink" Target="https://assemblyinbrief.wordpress.com/2015/10/14/committee-to-carry-out-pre-legislative-scrutiny-of-draft-aln-bill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ope.org.uk/support/professionals/learning-together/inclusive-learning/schools" TargetMode="External"/><Relationship Id="rId2" Type="http://schemas.openxmlformats.org/officeDocument/2006/relationships/hyperlink" Target="http://webarchive.nationalarchives.gov.uk/+/http:/www.cabinetoffice.gov.uk/media/cabinetoffice/strategy/assets/disabilit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definition-of-disability-under-equality-act-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SJSI4020 Understanding Additional Needs</a:t>
            </a:r>
            <a:br>
              <a:rPr lang="en-US" sz="3600" b="1" dirty="0" smtClean="0"/>
            </a:br>
            <a:r>
              <a:rPr lang="en-US" sz="3600" b="1" dirty="0" smtClean="0"/>
              <a:t>Models of Need and Disability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Ken Dicks </a:t>
            </a:r>
            <a:r>
              <a:rPr lang="en-GB" sz="2000" b="1" dirty="0" smtClean="0">
                <a:hlinkClick r:id="rId2"/>
              </a:rPr>
              <a:t>ken.dicks@uwtsd.ac.uk</a:t>
            </a:r>
            <a:r>
              <a:rPr lang="en-GB" sz="2000" b="1" dirty="0" smtClean="0"/>
              <a:t> 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979" y="605745"/>
            <a:ext cx="2806625" cy="16587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90364"/>
            <a:ext cx="1714511" cy="23488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309" y="3224334"/>
            <a:ext cx="1917450" cy="12783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238" y="581243"/>
            <a:ext cx="1366469" cy="1366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85686" y="2492896"/>
            <a:ext cx="5976664" cy="223224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Medical model of disability </a:t>
            </a:r>
          </a:p>
          <a:p>
            <a:r>
              <a:rPr lang="en-US" sz="2800" dirty="0" smtClean="0"/>
              <a:t>Social model of disability </a:t>
            </a:r>
          </a:p>
          <a:p>
            <a:r>
              <a:rPr lang="en-US" sz="2800" dirty="0" smtClean="0"/>
              <a:t>Implications for Policy and Practice </a:t>
            </a:r>
          </a:p>
          <a:p>
            <a:r>
              <a:rPr lang="en-US" sz="2800" dirty="0" smtClean="0"/>
              <a:t>Links to inclusive practice </a:t>
            </a:r>
          </a:p>
          <a:p>
            <a:endParaRPr lang="en-US" sz="2800" dirty="0"/>
          </a:p>
        </p:txBody>
      </p:sp>
      <p:sp>
        <p:nvSpPr>
          <p:cNvPr id="5" name="Subtitle 4"/>
          <p:cNvSpPr txBox="1">
            <a:spLocks/>
          </p:cNvSpPr>
          <p:nvPr/>
        </p:nvSpPr>
        <p:spPr>
          <a:xfrm>
            <a:off x="1331640" y="332656"/>
            <a:ext cx="6400800" cy="910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400" b="1" dirty="0" smtClean="0"/>
              <a:t>Models of Disability</a:t>
            </a:r>
            <a:endParaRPr lang="en-US" sz="4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24360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Models of disability define the way that disability is seen and treated within society and organisations.</a:t>
            </a:r>
            <a:endParaRPr lang="en-GB" sz="28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5218707"/>
            <a:ext cx="624633" cy="608086"/>
          </a:xfrm>
          <a:prstGeom prst="rect">
            <a:avLst/>
          </a:prstGeom>
        </p:spPr>
      </p:pic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2350" y="5374229"/>
            <a:ext cx="967113" cy="96711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956273" y="5218707"/>
            <a:ext cx="4991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Handout 1: Introduction to the Social and Medical Models of Disability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1556792"/>
            <a:ext cx="7848872" cy="345638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Individualistic model</a:t>
            </a:r>
          </a:p>
          <a:p>
            <a:r>
              <a:rPr lang="en-US" sz="3200" dirty="0" smtClean="0"/>
              <a:t>Deficit approach </a:t>
            </a:r>
          </a:p>
          <a:p>
            <a:r>
              <a:rPr lang="en-US" sz="3200" dirty="0" smtClean="0"/>
              <a:t>Emphasis on the impairment rather than the person </a:t>
            </a:r>
          </a:p>
          <a:p>
            <a:r>
              <a:rPr lang="en-US" sz="3200" dirty="0" smtClean="0"/>
              <a:t>Passive receivers of services </a:t>
            </a:r>
          </a:p>
          <a:p>
            <a:r>
              <a:rPr lang="en-US" sz="3200" dirty="0" smtClean="0"/>
              <a:t>Dependent on medical care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Medical Model </a:t>
            </a:r>
            <a:endParaRPr lang="en-US" sz="4900" b="1" dirty="0"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32040" y="501317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Larkin, 2011: 34-35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11760" y="573325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/>
              <a:t>What are advantages and disadvantages of a medical model of disability? </a:t>
            </a:r>
            <a:endParaRPr lang="en-GB" sz="2400" b="1" i="1" dirty="0"/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1998" y="5810532"/>
            <a:ext cx="676443" cy="6764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9592" y="1196752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Changes the focus away from the limitations caused by the impairment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Looks instead at the way that society creates disabling environments and barriers to participation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This includes: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835696" y="3717032"/>
            <a:ext cx="6984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Inaccessible education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Inaccessible working </a:t>
            </a:r>
            <a:r>
              <a:rPr lang="en-GB" sz="2800" dirty="0"/>
              <a:t>environments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Inaccessible transport &amp; public buildings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Negative images in the media </a:t>
            </a:r>
          </a:p>
        </p:txBody>
      </p:sp>
      <p:pic>
        <p:nvPicPr>
          <p:cNvPr id="7" name="Picture 6">
            <a:hlinkClick r:id="rId3" action="ppaction://hlinkpres?slideindex=1&amp;slidetitle=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4408" y="4912797"/>
            <a:ext cx="676443" cy="6764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11760" y="573325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/>
              <a:t>What are advantages and disadvantages of a social model of disability? </a:t>
            </a:r>
            <a:endParaRPr lang="en-GB" sz="2400" b="1" i="1" dirty="0"/>
          </a:p>
        </p:txBody>
      </p:sp>
      <p:pic>
        <p:nvPicPr>
          <p:cNvPr id="9" name="Picture 8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1998" y="5810532"/>
            <a:ext cx="676443" cy="6764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Voice of individuals heard </a:t>
            </a:r>
          </a:p>
          <a:p>
            <a:r>
              <a:rPr lang="en-US" dirty="0" smtClean="0"/>
              <a:t>Collective responsibility of society to address disabling environments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Transport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Built environment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Attitudes, beliefs and values </a:t>
            </a:r>
          </a:p>
          <a:p>
            <a:r>
              <a:rPr lang="en-US" dirty="0" smtClean="0"/>
              <a:t>Self defined goals </a:t>
            </a:r>
          </a:p>
          <a:p>
            <a:r>
              <a:rPr lang="en-US" dirty="0" err="1" smtClean="0"/>
              <a:t>Emancipatory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sz="2200" dirty="0" smtClean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4008" y="5980638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Larkin, 2011: 46)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US" dirty="0" smtClean="0"/>
              <a:t>Should be integral to government policy </a:t>
            </a:r>
          </a:p>
          <a:p>
            <a:r>
              <a:rPr lang="en-US" dirty="0" smtClean="0"/>
              <a:t>Not a denial of the value of appropriate medical intervention </a:t>
            </a:r>
          </a:p>
          <a:p>
            <a:r>
              <a:rPr lang="en-US" dirty="0" smtClean="0"/>
              <a:t>Draws attention to the limitations of individually based interventions in terms of empowerment and inclusion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48064" y="566124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Barnes 2007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Models of Disability</a:t>
            </a:r>
            <a:endParaRPr lang="en-GB" sz="4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96752"/>
            <a:ext cx="748451" cy="7484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051720" y="134076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 1: Researching Models of Disability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2420888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the Library Catalogue research the differences between the social and medical models of disability </a:t>
            </a:r>
            <a:r>
              <a:rPr lang="en-GB" sz="2800" b="1" i="1" dirty="0"/>
              <a:t>(N.B. make sure to record your sources of information)</a:t>
            </a:r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7406" y="5013176"/>
            <a:ext cx="757219" cy="75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00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/>
              <a:t>Life Stage Needs</a:t>
            </a:r>
            <a:endParaRPr lang="en-US" sz="4900" b="1" dirty="0"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1268760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We have already started to look at examples of life events that might mean that a person develops a need (e.g. bereavement)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3429000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types of life event that could result in a person needing support</a:t>
            </a:r>
            <a:endParaRPr lang="en-GB" sz="2800" dirty="0"/>
          </a:p>
        </p:txBody>
      </p:sp>
      <p:pic>
        <p:nvPicPr>
          <p:cNvPr id="8" name="Picture 7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823123"/>
            <a:ext cx="1152126" cy="1152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744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66738"/>
            <a:ext cx="8229600" cy="4525963"/>
          </a:xfrm>
        </p:spPr>
        <p:txBody>
          <a:bodyPr>
            <a:noAutofit/>
          </a:bodyPr>
          <a:lstStyle/>
          <a:p>
            <a:r>
              <a:rPr lang="en-US" sz="1800" dirty="0" smtClean="0"/>
              <a:t>Barnes C, (2007) </a:t>
            </a:r>
            <a:r>
              <a:rPr lang="en-US" sz="1800" i="1" dirty="0" smtClean="0"/>
              <a:t>Disability and Higher Education: Shaping the Future, Conference Presentation, Centre for Disability Studies </a:t>
            </a:r>
            <a:endParaRPr lang="en-US" sz="1800" dirty="0" smtClean="0"/>
          </a:p>
          <a:p>
            <a:r>
              <a:rPr lang="en-US" sz="1800" dirty="0" smtClean="0"/>
              <a:t>Booth T &amp; </a:t>
            </a:r>
            <a:r>
              <a:rPr lang="en-US" sz="1800" dirty="0" err="1" smtClean="0"/>
              <a:t>Ainscow</a:t>
            </a:r>
            <a:r>
              <a:rPr lang="en-US" sz="1800" dirty="0" smtClean="0"/>
              <a:t>. M, (2002) </a:t>
            </a:r>
            <a:r>
              <a:rPr lang="en-US" sz="1800" i="1" dirty="0" smtClean="0"/>
              <a:t>Index for Inclusion Bristol: </a:t>
            </a:r>
            <a:r>
              <a:rPr lang="en-US" sz="1800" i="1" dirty="0" err="1" smtClean="0"/>
              <a:t>CSIE</a:t>
            </a:r>
            <a:r>
              <a:rPr lang="en-US" sz="1800" i="1" dirty="0" smtClean="0"/>
              <a:t> </a:t>
            </a:r>
          </a:p>
          <a:p>
            <a:r>
              <a:rPr lang="en-US" sz="1800" dirty="0" err="1" smtClean="0"/>
              <a:t>Dauncey</a:t>
            </a:r>
            <a:r>
              <a:rPr lang="en-US" sz="1800" dirty="0" smtClean="0"/>
              <a:t>, M (2015) </a:t>
            </a:r>
            <a:r>
              <a:rPr lang="en-GB" sz="1800" i="1" dirty="0"/>
              <a:t>Committee to carry out pre-legislative scrutiny of Draft ALN </a:t>
            </a:r>
            <a:r>
              <a:rPr lang="en-GB" sz="1800" i="1" dirty="0" smtClean="0"/>
              <a:t>Bill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https://assemblyinbrief.wordpress.com/2015/10/14/committee-to-carry-out-pre-legislative-scrutiny-of-draft-aln-bill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[Accessed 28/10/2016]</a:t>
            </a:r>
            <a:endParaRPr lang="en-US" sz="1800" i="1" dirty="0" smtClean="0"/>
          </a:p>
          <a:p>
            <a:r>
              <a:rPr lang="en-US" sz="1800" dirty="0" smtClean="0"/>
              <a:t>Larkin, M (2011) </a:t>
            </a:r>
            <a:r>
              <a:rPr lang="en-US" sz="1800" i="1" dirty="0" smtClean="0"/>
              <a:t>Vulnerable Groups in Health and Social Care</a:t>
            </a:r>
            <a:r>
              <a:rPr lang="en-US" sz="1800" dirty="0" smtClean="0"/>
              <a:t>, London: Sage</a:t>
            </a:r>
          </a:p>
          <a:p>
            <a:r>
              <a:rPr lang="en-US" sz="1800" dirty="0" smtClean="0"/>
              <a:t>National Assembly for Wales (2015) </a:t>
            </a:r>
            <a:r>
              <a:rPr lang="en-GB" sz="1800" i="1" dirty="0" smtClean="0"/>
              <a:t>Special </a:t>
            </a:r>
            <a:r>
              <a:rPr lang="en-GB" sz="1800" i="1" dirty="0"/>
              <a:t>Educational Needs (SEN)/Additional Learning Needs (ALN) in Wales </a:t>
            </a:r>
            <a:r>
              <a:rPr lang="en-GB" sz="1800" dirty="0" smtClean="0"/>
              <a:t>Cardiff: June 2015</a:t>
            </a:r>
          </a:p>
          <a:p>
            <a:r>
              <a:rPr lang="en-US" sz="1800" dirty="0" smtClean="0"/>
              <a:t>Parliamentary and Health Service Ombudsman  (No Date) </a:t>
            </a:r>
            <a:r>
              <a:rPr lang="en-US" sz="1800" i="1" dirty="0" smtClean="0"/>
              <a:t>Introduction to the Social and Medical Models of Disability </a:t>
            </a:r>
            <a:r>
              <a:rPr lang="en-US" sz="1800" dirty="0"/>
              <a:t>Available at </a:t>
            </a:r>
            <a:r>
              <a:rPr lang="en-US" sz="1800" dirty="0">
                <a:hlinkClick r:id="rId3"/>
              </a:rPr>
              <a:t>http://www.ombudsman.org.uk/__</a:t>
            </a:r>
            <a:r>
              <a:rPr lang="en-US" sz="1800" dirty="0" smtClean="0">
                <a:hlinkClick r:id="rId3"/>
              </a:rPr>
              <a:t>data/assets/pdf_file/0019/33337/FDN-218144-Introduction-to-the-Social-and-Medical-Models-of-Disability.pdf</a:t>
            </a:r>
            <a:r>
              <a:rPr lang="en-US" sz="1800" dirty="0" smtClean="0"/>
              <a:t> [Accessed 12/11/2016]</a:t>
            </a:r>
            <a:endParaRPr lang="en-US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References </a:t>
            </a:r>
            <a:r>
              <a:rPr lang="en-US" sz="4400" dirty="0" smtClean="0">
                <a:effectLst/>
              </a:rPr>
              <a:t/>
            </a:r>
            <a:br>
              <a:rPr lang="en-US" sz="4400" dirty="0" smtClean="0">
                <a:effectLst/>
              </a:rPr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Prime Minister’s Strategy Unit (2005) </a:t>
            </a:r>
            <a:r>
              <a:rPr lang="en-GB" sz="2000" i="1" dirty="0"/>
              <a:t>Improving the life chances of disabled people </a:t>
            </a:r>
            <a:r>
              <a:rPr lang="en-GB" sz="2000" dirty="0"/>
              <a:t>Available at </a:t>
            </a:r>
            <a:r>
              <a:rPr lang="en-GB" sz="2000" dirty="0">
                <a:hlinkClick r:id="rId2"/>
              </a:rPr>
              <a:t>http://webarchive.nationalarchives.gov.uk/+/http:/www.cabinetoffice.gov.uk/media/cabinetoffice/strategy/assets/disability.pdf</a:t>
            </a:r>
            <a:r>
              <a:rPr lang="en-GB" sz="2000" dirty="0"/>
              <a:t> [Accessed 28/10/2016</a:t>
            </a:r>
            <a:r>
              <a:rPr lang="en-GB" sz="2000" dirty="0" smtClean="0"/>
              <a:t>]</a:t>
            </a:r>
            <a:endParaRPr lang="en-US" sz="2000" dirty="0" smtClean="0"/>
          </a:p>
          <a:p>
            <a:r>
              <a:rPr lang="en-US" sz="2000" dirty="0" err="1" smtClean="0"/>
              <a:t>Rieser</a:t>
            </a:r>
            <a:r>
              <a:rPr lang="en-US" sz="2000" dirty="0" smtClean="0"/>
              <a:t> R, (2002) </a:t>
            </a:r>
            <a:r>
              <a:rPr lang="en-US" sz="2000" i="1" dirty="0" smtClean="0"/>
              <a:t>Everybody In: Good Practice in the Identification and Inclusion of Disabled Children and those with SEN, London: Disability, Equality and Education &amp; UK Disability for European Affairs </a:t>
            </a:r>
          </a:p>
          <a:p>
            <a:r>
              <a:rPr lang="en-US" sz="2000" dirty="0" smtClean="0"/>
              <a:t>SCOPE (No Date) </a:t>
            </a:r>
            <a:r>
              <a:rPr lang="en-US" sz="2000" i="1" dirty="0" smtClean="0"/>
              <a:t>Inclusive Learning</a:t>
            </a:r>
            <a:r>
              <a:rPr lang="en-US" sz="2000" dirty="0"/>
              <a:t> Available at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www.scope.org.uk/support/professionals/learning-together/inclusive-learning/schools</a:t>
            </a:r>
            <a:r>
              <a:rPr lang="en-US" sz="2000" dirty="0" smtClean="0"/>
              <a:t> [Accessed 28/10/2016]</a:t>
            </a:r>
          </a:p>
          <a:p>
            <a:r>
              <a:rPr lang="en-US" sz="2000" dirty="0" smtClean="0"/>
              <a:t>UK</a:t>
            </a:r>
            <a:r>
              <a:rPr lang="en-US" sz="2000" dirty="0"/>
              <a:t> </a:t>
            </a:r>
            <a:r>
              <a:rPr lang="en-US" sz="2000" dirty="0" smtClean="0"/>
              <a:t>Government (updated 2016) ‘Definition of disability under the Equality Act’ Available at </a:t>
            </a:r>
            <a:r>
              <a:rPr lang="en-US" sz="2000" dirty="0" smtClean="0">
                <a:hlinkClick r:id="rId4"/>
              </a:rPr>
              <a:t>https://www.gov.uk/definition-of-disability-under-equality-act-2010</a:t>
            </a:r>
            <a:r>
              <a:rPr lang="en-US" sz="2000" dirty="0" smtClean="0"/>
              <a:t>  [Accessed 28/10/2106] </a:t>
            </a:r>
          </a:p>
          <a:p>
            <a:r>
              <a:rPr lang="en-US" sz="2000" dirty="0" smtClean="0"/>
              <a:t>Welsh Government (2011) </a:t>
            </a:r>
            <a:r>
              <a:rPr lang="en-US" sz="2000" i="1" dirty="0" smtClean="0"/>
              <a:t>Prevalence of disability in Wales, 2007-2010</a:t>
            </a:r>
            <a:r>
              <a:rPr lang="en-US" sz="2000" dirty="0" smtClean="0"/>
              <a:t>, Cardiff: Welsh Government</a:t>
            </a:r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900" dirty="0" smtClean="0">
                <a:effectLst/>
              </a:rPr>
              <a:t>References </a:t>
            </a:r>
            <a:br>
              <a:rPr lang="en-US" sz="4900" dirty="0" smtClean="0">
                <a:effectLst/>
              </a:rPr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829</TotalTime>
  <Words>566</Words>
  <Application>Microsoft Office PowerPoint</Application>
  <PresentationFormat>On-screen Show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UWTSD PPT Template</vt:lpstr>
      <vt:lpstr>SJSI4020 Understanding Additional Needs Models of Need and Disability</vt:lpstr>
      <vt:lpstr>PowerPoint Presentation</vt:lpstr>
      <vt:lpstr>Medical Model </vt:lpstr>
      <vt:lpstr>Social Model </vt:lpstr>
      <vt:lpstr>Social Model </vt:lpstr>
      <vt:lpstr>Social Model </vt:lpstr>
      <vt:lpstr>Models of Disability</vt:lpstr>
      <vt:lpstr>Life Stage Needs</vt:lpstr>
      <vt:lpstr> References  </vt:lpstr>
      <vt:lpstr>  References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59</cp:revision>
  <dcterms:created xsi:type="dcterms:W3CDTF">2016-09-29T11:33:04Z</dcterms:created>
  <dcterms:modified xsi:type="dcterms:W3CDTF">2018-02-18T13:08:21Z</dcterms:modified>
</cp:coreProperties>
</file>