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336" r:id="rId2"/>
    <p:sldId id="337" r:id="rId3"/>
    <p:sldId id="339" r:id="rId4"/>
    <p:sldId id="342" r:id="rId5"/>
    <p:sldId id="341" r:id="rId6"/>
    <p:sldId id="340" r:id="rId7"/>
    <p:sldId id="343" r:id="rId8"/>
    <p:sldId id="344" r:id="rId9"/>
    <p:sldId id="338" r:id="rId10"/>
    <p:sldId id="345" r:id="rId11"/>
    <p:sldId id="349" r:id="rId12"/>
    <p:sldId id="346" r:id="rId13"/>
    <p:sldId id="347" r:id="rId14"/>
    <p:sldId id="350" r:id="rId15"/>
    <p:sldId id="348" r:id="rId16"/>
    <p:sldId id="351" r:id="rId17"/>
    <p:sldId id="352" r:id="rId18"/>
    <p:sldId id="353" r:id="rId19"/>
    <p:sldId id="354" r:id="rId20"/>
    <p:sldId id="357" r:id="rId21"/>
    <p:sldId id="358" r:id="rId22"/>
    <p:sldId id="359" r:id="rId23"/>
    <p:sldId id="360" r:id="rId24"/>
    <p:sldId id="355" r:id="rId25"/>
    <p:sldId id="361" r:id="rId26"/>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modifyVerifier cryptProviderType="rsaAES" cryptAlgorithmClass="hash" cryptAlgorithmType="typeAny" cryptAlgorithmSid="14" spinCount="100000" saltData="zi1r2deOUhJMw+QxvjNPog==" hashData="lZJGAscIMPBxAnHBAnJYkUCzzyzVw0Cb0eYhkRAplOxghIFFr63UtR5YUYkW0a0R//hKFhFvMcf8zfeRI0Me+A=="/>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620"/>
    <p:restoredTop sz="50822" autoAdjust="0"/>
  </p:normalViewPr>
  <p:slideViewPr>
    <p:cSldViewPr>
      <p:cViewPr varScale="1">
        <p:scale>
          <a:sx n="116" d="100"/>
          <a:sy n="116" d="100"/>
        </p:scale>
        <p:origin x="2382" y="102"/>
      </p:cViewPr>
      <p:guideLst>
        <p:guide orient="horz" pos="2160"/>
        <p:guide pos="2880"/>
      </p:guideLst>
    </p:cSldViewPr>
  </p:slideViewPr>
  <p:notesTextViewPr>
    <p:cViewPr>
      <p:scale>
        <a:sx n="3" d="2"/>
        <a:sy n="3" d="2"/>
      </p:scale>
      <p:origin x="0" y="0"/>
    </p:cViewPr>
  </p:notesTextViewPr>
  <p:sorterViewPr>
    <p:cViewPr varScale="1">
      <p:scale>
        <a:sx n="100" d="100"/>
        <a:sy n="100" d="100"/>
      </p:scale>
      <p:origin x="0" y="0"/>
    </p:cViewPr>
  </p:sorterViewPr>
  <p:notesViewPr>
    <p:cSldViewPr>
      <p:cViewPr>
        <p:scale>
          <a:sx n="100" d="100"/>
          <a:sy n="100" d="100"/>
        </p:scale>
        <p:origin x="1890" y="-120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eaLnBrk="1" hangingPunct="1">
              <a:defRPr sz="1200">
                <a:latin typeface="Arial" panose="020B0604020202020204" pitchFamily="34" charset="0"/>
                <a:cs typeface="Arial" panose="020B0604020202020204" pitchFamily="34" charset="0"/>
              </a:defRPr>
            </a:lvl1pPr>
          </a:lstStyle>
          <a:p>
            <a:pPr>
              <a:defRPr/>
            </a:pP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eaLnBrk="1" hangingPunct="1">
              <a:defRPr sz="1200">
                <a:latin typeface="Arial" panose="020B0604020202020204" pitchFamily="34" charset="0"/>
                <a:cs typeface="Arial" panose="020B0604020202020204" pitchFamily="34" charset="0"/>
              </a:defRPr>
            </a:lvl1pPr>
          </a:lstStyle>
          <a:p>
            <a:pPr>
              <a:defRPr/>
            </a:pPr>
            <a:fld id="{73425054-BAB8-4E3C-8350-F4A3B24B835E}" type="datetimeFigureOut">
              <a:rPr lang="en-GB"/>
              <a:pPr>
                <a:defRPr/>
              </a:pPr>
              <a:t>20/02/2019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eaLnBrk="1" hangingPunct="1">
              <a:defRPr sz="1200">
                <a:latin typeface="Arial" panose="020B0604020202020204" pitchFamily="34" charset="0"/>
                <a:cs typeface="Arial" panose="020B0604020202020204" pitchFamily="34" charset="0"/>
              </a:defRPr>
            </a:lvl1pPr>
          </a:lstStyle>
          <a:p>
            <a:pPr>
              <a:defRPr/>
            </a:pPr>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4A6A74C-5ED0-47A7-8DC6-93CFFE31F520}" type="slidenum">
              <a:rPr lang="en-GB" altLang="en-US"/>
              <a:pPr>
                <a:defRPr/>
              </a:pPr>
              <a:t>‹#›</a:t>
            </a:fld>
            <a:endParaRPr lang="en-GB" altLang="en-US"/>
          </a:p>
        </p:txBody>
      </p:sp>
    </p:spTree>
    <p:extLst>
      <p:ext uri="{BB962C8B-B14F-4D97-AF65-F5344CB8AC3E}">
        <p14:creationId xmlns:p14="http://schemas.microsoft.com/office/powerpoint/2010/main" val="287681256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Learners who have successfully completed this lesson will be able to:</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nSpc>
                <a:spcPct val="100000"/>
              </a:lnSpc>
              <a:buFont typeface="Arial" panose="020B0604020202020204" pitchFamily="34" charset="0"/>
              <a:buChar char="•"/>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the legislation relating to </a:t>
            </a:r>
            <a:r>
              <a:rPr lang="en-GB" sz="1100" kern="1200" dirty="0" smtClean="0">
                <a:solidFill>
                  <a:schemeClr val="tx1"/>
                </a:solidFill>
                <a:effectLst/>
                <a:latin typeface="Arial" panose="020B0604020202020204" pitchFamily="34" charset="0"/>
                <a:ea typeface="+mn-ea"/>
                <a:cs typeface="Arial" panose="020B0604020202020204" pitchFamily="34" charset="0"/>
              </a:rPr>
              <a:t>Sec 1(1) Prevention of Crime Act 1953</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the legislation relating to </a:t>
            </a:r>
            <a:r>
              <a:rPr lang="en-GB" sz="1100" kern="1200" dirty="0" smtClean="0">
                <a:solidFill>
                  <a:schemeClr val="tx1"/>
                </a:solidFill>
                <a:effectLst/>
                <a:latin typeface="Arial" panose="020B0604020202020204" pitchFamily="34" charset="0"/>
                <a:ea typeface="+mn-ea"/>
                <a:cs typeface="Arial" panose="020B0604020202020204" pitchFamily="34" charset="0"/>
              </a:rPr>
              <a:t>Sec 139(1) Criminal Justice Act 1988.</a:t>
            </a:r>
          </a:p>
          <a:p>
            <a:pPr marL="17145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the legislation relating to </a:t>
            </a:r>
            <a:r>
              <a:rPr lang="en-GB" sz="1100" kern="1200" dirty="0" smtClean="0">
                <a:solidFill>
                  <a:schemeClr val="tx1"/>
                </a:solidFill>
                <a:effectLst/>
                <a:latin typeface="Arial" panose="020B0604020202020204" pitchFamily="34" charset="0"/>
                <a:ea typeface="+mn-ea"/>
                <a:cs typeface="Arial" panose="020B0604020202020204" pitchFamily="34" charset="0"/>
              </a:rPr>
              <a:t>Section 25(1) Theft Act 1968 </a:t>
            </a:r>
          </a:p>
          <a:p>
            <a:pPr marL="0" indent="0">
              <a:lnSpc>
                <a:spcPct val="100000"/>
              </a:lnSpc>
              <a:buFont typeface="Arial" panose="020B0604020202020204" pitchFamily="34" charset="0"/>
              <a:buNone/>
            </a:pPr>
            <a:endParaRPr lang="en-GB" altLang="en-US"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altLang="en-US" sz="1100" dirty="0" smtClean="0">
                <a:latin typeface="Arial" panose="020B0604020202020204" pitchFamily="34" charset="0"/>
                <a:cs typeface="Arial" panose="020B0604020202020204" pitchFamily="34" charset="0"/>
              </a:rPr>
              <a:t>One of the duties of a constable is to prevent crime. We are concerned here with what offences could be committed in future.</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‘Statutory Preventative Measures’ are a means that Parliament has given the police to help them in that duty. Most of these follow a general principle. It is that certain acts that could lead to a criminal offence being committed should themselves be offences.</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Some of these offences need proof of criminal intent or unlawful purpose to be complete.</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The carrying of weapons has become an issue of considerable concern over the years.</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The law has developed in an untidy fashion and in considering the different offences and restrictions, it is important to look at the </a:t>
            </a:r>
            <a:r>
              <a:rPr lang="en-GB" altLang="en-US" sz="1100" i="1" dirty="0" smtClean="0">
                <a:latin typeface="Arial" panose="020B0604020202020204" pitchFamily="34" charset="0"/>
                <a:cs typeface="Arial" panose="020B0604020202020204" pitchFamily="34" charset="0"/>
              </a:rPr>
              <a:t>particular weapons </a:t>
            </a:r>
            <a:r>
              <a:rPr lang="en-GB" altLang="en-US" sz="1100" dirty="0" smtClean="0">
                <a:latin typeface="Arial" panose="020B0604020202020204" pitchFamily="34" charset="0"/>
                <a:cs typeface="Arial" panose="020B0604020202020204" pitchFamily="34" charset="0"/>
              </a:rPr>
              <a:t>covered by each piece of legislation, together with the </a:t>
            </a:r>
            <a:r>
              <a:rPr lang="en-GB" altLang="en-US" sz="1100" i="1" dirty="0" smtClean="0">
                <a:latin typeface="Arial" panose="020B0604020202020204" pitchFamily="34" charset="0"/>
                <a:cs typeface="Arial" panose="020B0604020202020204" pitchFamily="34" charset="0"/>
              </a:rPr>
              <a:t>particular activity </a:t>
            </a:r>
            <a:r>
              <a:rPr lang="en-GB" altLang="en-US" sz="1100" dirty="0" smtClean="0">
                <a:latin typeface="Arial" panose="020B0604020202020204" pitchFamily="34" charset="0"/>
                <a:cs typeface="Arial" panose="020B0604020202020204" pitchFamily="34" charset="0"/>
              </a:rPr>
              <a:t>which parliament was seeking to control.</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a:t>
            </a:fld>
            <a:endParaRPr lang="en-GB" altLang="en-US"/>
          </a:p>
        </p:txBody>
      </p:sp>
    </p:spTree>
    <p:extLst>
      <p:ext uri="{BB962C8B-B14F-4D97-AF65-F5344CB8AC3E}">
        <p14:creationId xmlns:p14="http://schemas.microsoft.com/office/powerpoint/2010/main" val="1049778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Prevention of Crime Act 1953 was brought into force mainly to prevent people arming themselves with articles capable of causing injury, rather than to deal with them after the injury has been caused. </a:t>
            </a:r>
            <a:endParaRPr lang="en-GB" sz="1100" dirty="0" smtClean="0">
              <a:solidFill>
                <a:schemeClr val="tx2"/>
              </a:solidFill>
              <a:effectLst>
                <a:outerShdw blurRad="38100" dist="38100" dir="2700000" algn="tl">
                  <a:srgbClr val="C0C0C0"/>
                </a:outerShdw>
              </a:effectLst>
              <a:latin typeface="Arial" panose="020B0604020202020204" pitchFamily="34" charset="0"/>
              <a:cs typeface="Arial" panose="020B0604020202020204" pitchFamily="34" charset="0"/>
            </a:endParaRPr>
          </a:p>
          <a:p>
            <a:pPr>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As a preventative measure it is an offence to have an offensive weapon in a public place. </a:t>
            </a:r>
            <a:endParaRPr lang="en-GB" sz="1100" dirty="0" smtClean="0">
              <a:solidFill>
                <a:schemeClr val="tx2"/>
              </a:solidFill>
              <a:effectLst>
                <a:outerShdw blurRad="38100" dist="38100" dir="2700000" algn="tl">
                  <a:srgbClr val="C0C0C0"/>
                </a:outerShdw>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Lawful authority</a:t>
            </a:r>
          </a:p>
          <a:p>
            <a:pPr marL="0" marR="0" lvl="0" indent="0" algn="l" defTabSz="914400" rtl="0" eaLnBrk="0" fontAlgn="base" latinLnBrk="0" hangingPunct="0">
              <a:lnSpc>
                <a:spcPct val="100000"/>
              </a:lnSpc>
              <a:spcBef>
                <a:spcPct val="0"/>
              </a:spcBef>
              <a:spcAft>
                <a:spcPct val="0"/>
              </a:spcAft>
              <a:buClrTx/>
              <a:buSzTx/>
              <a:buFontTx/>
              <a:buNone/>
              <a:tabLst/>
              <a:defRPr/>
            </a:pPr>
            <a:endParaRPr lang="en-GB" altLang="en-US" sz="1100" dirty="0" smtClean="0">
              <a:latin typeface="Arial" panose="020B0604020202020204" pitchFamily="34" charset="0"/>
              <a:ea typeface="ＭＳ Ｐゴシック" panose="020B0600070205080204" pitchFamily="34" charset="-128"/>
            </a:endParaRPr>
          </a:p>
          <a:p>
            <a:pPr>
              <a:lnSpc>
                <a:spcPct val="100000"/>
              </a:lnSpc>
              <a:spcBef>
                <a:spcPct val="0"/>
              </a:spcBef>
            </a:pPr>
            <a:r>
              <a:rPr lang="en-GB" altLang="en-US" sz="1100" dirty="0" smtClean="0">
                <a:latin typeface="Arial" panose="020B0604020202020204" pitchFamily="34" charset="0"/>
                <a:cs typeface="Arial" panose="020B0604020202020204" pitchFamily="34" charset="0"/>
              </a:rPr>
              <a:t>Means the lawful authority to carry weapons when required to do so </a:t>
            </a:r>
            <a:r>
              <a:rPr lang="en-GB" altLang="en-US" sz="1100" b="1" dirty="0" smtClean="0">
                <a:latin typeface="Arial" panose="020B0604020202020204" pitchFamily="34" charset="0"/>
                <a:cs typeface="Arial" panose="020B0604020202020204" pitchFamily="34" charset="0"/>
              </a:rPr>
              <a:t>on duty </a:t>
            </a:r>
            <a:r>
              <a:rPr lang="en-GB" altLang="en-US" sz="1100" dirty="0" smtClean="0">
                <a:latin typeface="Arial" panose="020B0604020202020204" pitchFamily="34" charset="0"/>
                <a:cs typeface="Arial" panose="020B0604020202020204" pitchFamily="34" charset="0"/>
              </a:rPr>
              <a:t>as a police officer or member of the armed forces. e.g. a police officer carrying a baton or asp.</a:t>
            </a:r>
          </a:p>
          <a:p>
            <a:pPr>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a:lnSpc>
                <a:spcPct val="100000"/>
              </a:lnSpc>
              <a:spcBef>
                <a:spcPct val="0"/>
              </a:spcBef>
            </a:pPr>
            <a:r>
              <a:rPr lang="en-GB" altLang="en-US" sz="1100" dirty="0" smtClean="0">
                <a:latin typeface="Arial" panose="020B0604020202020204" pitchFamily="34" charset="0"/>
                <a:cs typeface="Arial" panose="020B0604020202020204" pitchFamily="34" charset="0"/>
              </a:rPr>
              <a:t>Lawful authority does not cover private security firms or door staff at night-clubs.</a:t>
            </a:r>
          </a:p>
          <a:p>
            <a:pPr marL="0" indent="0">
              <a:lnSpc>
                <a:spcPct val="100000"/>
              </a:lnSpc>
              <a:buFontTx/>
              <a:buNone/>
            </a:pPr>
            <a:endParaRPr lang="en-GB" altLang="en-US" sz="1100" b="0" dirty="0" smtClean="0">
              <a:latin typeface="Arial" panose="020B0604020202020204" pitchFamily="34" charset="0"/>
              <a:cs typeface="Arial" panose="020B0604020202020204" pitchFamily="34" charset="0"/>
            </a:endParaRPr>
          </a:p>
          <a:p>
            <a:pPr marL="0" indent="0">
              <a:lnSpc>
                <a:spcPct val="100000"/>
              </a:lnSpc>
              <a:buFontTx/>
              <a:buNone/>
            </a:pPr>
            <a:r>
              <a:rPr lang="en-GB" altLang="en-US" sz="1100" b="0" dirty="0" smtClean="0">
                <a:latin typeface="Arial" panose="020B0604020202020204" pitchFamily="34" charset="0"/>
                <a:cs typeface="Arial" panose="020B0604020202020204" pitchFamily="34" charset="0"/>
              </a:rPr>
              <a:t>If someone does not fall into this limited group, they may still have </a:t>
            </a:r>
            <a:r>
              <a:rPr lang="en-GB" altLang="en-US" sz="1100" b="1" dirty="0" smtClean="0">
                <a:latin typeface="Arial" panose="020B0604020202020204" pitchFamily="34" charset="0"/>
                <a:cs typeface="Arial" panose="020B0604020202020204" pitchFamily="34" charset="0"/>
              </a:rPr>
              <a:t>‘reasonable excuse</a:t>
            </a:r>
            <a:r>
              <a:rPr lang="en-GB" altLang="en-US" sz="1100" b="0" dirty="0" smtClean="0">
                <a:latin typeface="Arial" panose="020B0604020202020204" pitchFamily="34" charset="0"/>
                <a:cs typeface="Arial" panose="020B0604020202020204" pitchFamily="34" charset="0"/>
              </a:rPr>
              <a:t>’ for having the weapon.</a:t>
            </a:r>
            <a:r>
              <a:rPr lang="en-GB" altLang="en-US" sz="1100" dirty="0" smtClean="0">
                <a:latin typeface="Arial" panose="020B0604020202020204" pitchFamily="34" charset="0"/>
                <a:ea typeface="ＭＳ Ｐゴシック" panose="020B0600070205080204" pitchFamily="34" charset="-128"/>
              </a:rPr>
              <a:t> (see next slide) </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smtClean="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a:t>
            </a:fld>
            <a:endParaRPr lang="en-GB" altLang="en-US"/>
          </a:p>
        </p:txBody>
      </p:sp>
    </p:spTree>
    <p:extLst>
      <p:ext uri="{BB962C8B-B14F-4D97-AF65-F5344CB8AC3E}">
        <p14:creationId xmlns:p14="http://schemas.microsoft.com/office/powerpoint/2010/main" val="1043559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Reasonable Excuse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Would a reasonable person think it excusable in the circumstances to carry the weapon or article in question?</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Self Defence </a:t>
            </a: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person who claims that the article they have with them is for ‘self-defence’ cannot say they have a ‘reasonable excuse’ in most cases. If, however, they can prove there was some specific and immediate danger, they may have a reasonable excuse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 man fears for his safety and picks up a brick to defend himself if the need arises. Normally, this must be a threat to him which is likely to occur almost straight away (before he can escape or get help), but it will very much depend on the circumstances as to the length of time it would be reasonable to keep hold of the brick.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Individuals are not entitled to arm themselves simply because they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may</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be attacked by someone for example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carrying a weapon around because of the rough nature of a neighbourhood.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an individual is under constant threat then they must get the help of the police.</a:t>
            </a:r>
            <a:b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b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Instant Use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woman fears for her safety, picks up a brick and hits a youth who is threatening her.</a:t>
            </a:r>
            <a:r>
              <a:rPr lang="en-GB" sz="1100" dirty="0" smtClean="0">
                <a:latin typeface="Arial" panose="020B0604020202020204" pitchFamily="34" charset="0"/>
                <a:cs typeface="Arial" panose="020B0604020202020204" pitchFamily="34" charset="0"/>
              </a:rPr>
              <a:t> If the incident came about through instant use of an innocent article which was at hand, then no offence may be committed. (For example, if a butcher using his cleaver quite lawfully is attacked and uses it to defend himself or his property, he would not be guilty of possession of an offensive weapon, because this would be classed as 'instant use'). This is a clearly established principle, which the case of </a:t>
            </a:r>
            <a:r>
              <a:rPr lang="en-GB" sz="1100" dirty="0" err="1" smtClean="0">
                <a:latin typeface="Arial" panose="020B0604020202020204" pitchFamily="34" charset="0"/>
                <a:cs typeface="Arial" panose="020B0604020202020204" pitchFamily="34" charset="0"/>
              </a:rPr>
              <a:t>Ohlson</a:t>
            </a:r>
            <a:r>
              <a:rPr lang="en-GB" sz="1100" dirty="0" smtClean="0">
                <a:latin typeface="Arial" panose="020B0604020202020204" pitchFamily="34" charset="0"/>
                <a:cs typeface="Arial" panose="020B0604020202020204" pitchFamily="34" charset="0"/>
              </a:rPr>
              <a:t> v </a:t>
            </a:r>
            <a:r>
              <a:rPr lang="en-GB" sz="1100" dirty="0" err="1" smtClean="0">
                <a:latin typeface="Arial" panose="020B0604020202020204" pitchFamily="34" charset="0"/>
                <a:cs typeface="Arial" panose="020B0604020202020204" pitchFamily="34" charset="0"/>
              </a:rPr>
              <a:t>Hylton</a:t>
            </a:r>
            <a:r>
              <a:rPr lang="en-GB" sz="1100" dirty="0" smtClean="0">
                <a:latin typeface="Arial" panose="020B0604020202020204" pitchFamily="34" charset="0"/>
                <a:cs typeface="Arial" panose="020B0604020202020204" pitchFamily="34" charset="0"/>
              </a:rPr>
              <a:t> (see below) demonstrates quite well. Perhaps a little more borderline is the case of C v DPP [2002] Crim LR 322. In that case the police attended a reported incident of public disorder. When they arrived they approached a young woman with a dog on its lead who was acting in an excited manner. The woman put the dog over a garden wall, but retained the metal chain-link lead which then she used violently against police officers. The Court decided she formed the intent to use the lead as a weapon, as, or just after, she put the dog over the wall. However, because she had almost immediately swung out at the officer, there was an insufficient length of time between the forming of the intent and the use of the article as a weapon to have 'had it with her' intending to use it as an offensive weapon. Perhaps if she had seen the officers some way off, put the dog over the wall and taken a stance swinging the lead over her head shouting, 'come and get me if you dare', there would have been sufficient time for her to have 'had the weapon with her' with intent to injure. It would not need to be more than a few seconds, although every case will have to be judged on its facts. In the circumstances of this particular case, she was not guilty of the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r>
            <a:b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b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Innocent Reason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martial arts expert taking rice flails and other such weapons to his evening class.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r>
            <a:b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b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Forgetfulness </a:t>
            </a:r>
            <a:r>
              <a:rPr lang="en-GB" sz="1100" dirty="0" smtClean="0">
                <a:latin typeface="Arial" panose="020B0604020202020204" pitchFamily="34" charset="0"/>
                <a:cs typeface="Arial" panose="020B0604020202020204" pitchFamily="34" charset="0"/>
              </a:rPr>
              <a:t>the straight forward fact that the accused forgot he had the weapon with him is not in itself a reasonable excuse (R v </a:t>
            </a:r>
            <a:r>
              <a:rPr lang="en-GB" sz="1100" dirty="0" err="1" smtClean="0">
                <a:latin typeface="Arial" panose="020B0604020202020204" pitchFamily="34" charset="0"/>
                <a:cs typeface="Arial" panose="020B0604020202020204" pitchFamily="34" charset="0"/>
              </a:rPr>
              <a:t>McCalla</a:t>
            </a:r>
            <a:r>
              <a:rPr lang="en-GB" sz="1100" dirty="0" smtClean="0">
                <a:latin typeface="Arial" panose="020B0604020202020204" pitchFamily="34" charset="0"/>
                <a:cs typeface="Arial" panose="020B0604020202020204" pitchFamily="34" charset="0"/>
              </a:rPr>
              <a:t> (1988)) R (On the application of </a:t>
            </a:r>
            <a:r>
              <a:rPr lang="en-GB" sz="1100" dirty="0" err="1" smtClean="0">
                <a:latin typeface="Arial" panose="020B0604020202020204" pitchFamily="34" charset="0"/>
                <a:cs typeface="Arial" panose="020B0604020202020204" pitchFamily="34" charset="0"/>
              </a:rPr>
              <a:t>Bayliss</a:t>
            </a:r>
            <a:r>
              <a:rPr lang="en-GB" sz="1100" dirty="0" smtClean="0">
                <a:latin typeface="Arial" panose="020B0604020202020204" pitchFamily="34" charset="0"/>
                <a:cs typeface="Arial" panose="020B0604020202020204" pitchFamily="34" charset="0"/>
              </a:rPr>
              <a:t>) v DPP (2003) and R v </a:t>
            </a:r>
            <a:r>
              <a:rPr lang="en-GB" sz="1100" dirty="0" err="1" smtClean="0">
                <a:latin typeface="Arial" panose="020B0604020202020204" pitchFamily="34" charset="0"/>
                <a:cs typeface="Arial" panose="020B0604020202020204" pitchFamily="34" charset="0"/>
              </a:rPr>
              <a:t>Tsap</a:t>
            </a:r>
            <a:r>
              <a:rPr lang="en-GB" sz="1100" dirty="0" smtClean="0">
                <a:latin typeface="Arial" panose="020B0604020202020204" pitchFamily="34" charset="0"/>
                <a:cs typeface="Arial" panose="020B0604020202020204" pitchFamily="34" charset="0"/>
              </a:rPr>
              <a:t> (2008)(see below). However, in very specific circumstances, forgetfulness may be a factor the court can consider as a reasonable excuse for possession of an offensive weapon.</a:t>
            </a:r>
            <a:r>
              <a:rPr lang="en-GB" sz="1100" baseline="0" dirty="0" smtClean="0">
                <a:latin typeface="Arial" panose="020B0604020202020204" pitchFamily="34" charset="0"/>
                <a:cs typeface="Arial" panose="020B0604020202020204" pitchFamily="34" charset="0"/>
              </a:rPr>
              <a:t> A</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 to something in their possession which originally came into their possession in circumstances outside their control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 taxi driver finds a cosh in the back of his taxi, hides it under the seat intending to dispose of it later but forgets about it (R v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Glidewell</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1999);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Examples of Case Law involving ‘reasonable excuse’:</a:t>
            </a:r>
            <a:endPar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1"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Ohlson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v </a:t>
            </a:r>
            <a:r>
              <a:rPr kumimoji="0" lang="en-GB" altLang="en-US" sz="1100" b="0" i="1"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Hylton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1975 – People having tools with them in course of their trade –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have reasonable excuse…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Evans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v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Hughes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1972 –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reasonable to have a weapon with you as a precaution in case attacked…therefore, claiming that they have the article for self defence is not a reasonable excuse. Can not arm yourself when going to football match</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1"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Malnik</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v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DPP</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1989 – But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however be reasonable to have weapon if you have grounds to anticipate unprovoked or unlawful attack i.e. can prove a specific and immediate danger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a:lnSpc>
                <a:spcPct val="100000"/>
              </a:lnSpc>
            </a:pPr>
            <a:r>
              <a:rPr lang="en-GB" sz="1100" b="1" u="sng" dirty="0" smtClean="0">
                <a:latin typeface="Arial" panose="020B0604020202020204" pitchFamily="34" charset="0"/>
                <a:cs typeface="Arial" panose="020B0604020202020204" pitchFamily="34" charset="0"/>
              </a:rPr>
              <a:t>Not reasonable excuses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Ignorance - </a:t>
            </a:r>
            <a:r>
              <a:rPr lang="en-GB" sz="1100" dirty="0" smtClean="0">
                <a:latin typeface="Arial" panose="020B0604020202020204" pitchFamily="34" charset="0"/>
                <a:cs typeface="Arial" panose="020B0604020202020204" pitchFamily="34" charset="0"/>
              </a:rPr>
              <a:t>as to the nature of an object (e.g. thinking an extendible baton is an aerial (R v </a:t>
            </a:r>
            <a:r>
              <a:rPr lang="en-GB" sz="1100" dirty="0" err="1" smtClean="0">
                <a:latin typeface="Arial" panose="020B0604020202020204" pitchFamily="34" charset="0"/>
                <a:cs typeface="Arial" panose="020B0604020202020204" pitchFamily="34" charset="0"/>
              </a:rPr>
              <a:t>Densu</a:t>
            </a:r>
            <a:r>
              <a:rPr lang="en-GB" sz="1100" dirty="0" smtClean="0">
                <a:latin typeface="Arial" panose="020B0604020202020204" pitchFamily="34" charset="0"/>
                <a:cs typeface="Arial" panose="020B0604020202020204" pitchFamily="34" charset="0"/>
              </a:rPr>
              <a:t> [1998] 1 Cr. App. R. 400)) is not a reasonable excuse. (If the defence wish to claim that they had reasonable excuse or lawful authority, then they must satisfy the Court on the balance of probabilities. Officers should anticipate the possibility of such a defence arising and attempt to neutralise it through evidence or interview).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Possession to commit suicide </a:t>
            </a:r>
            <a:r>
              <a:rPr lang="en-GB" sz="1100" dirty="0" smtClean="0">
                <a:latin typeface="Arial" panose="020B0604020202020204" pitchFamily="34" charset="0"/>
                <a:cs typeface="Arial" panose="020B0604020202020204" pitchFamily="34" charset="0"/>
              </a:rPr>
              <a:t>- a woman with a broken milk bottle (which the court deemed to be an offensive weapon in the circumstances) who intended to use it to commit suicide, did not have a reasonable excuse for its possession (Bryan v Mott [1976] Crim LR 64).</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a:t>
            </a:fld>
            <a:endParaRPr lang="en-GB" altLang="en-US"/>
          </a:p>
        </p:txBody>
      </p:sp>
    </p:spTree>
    <p:extLst>
      <p:ext uri="{BB962C8B-B14F-4D97-AF65-F5344CB8AC3E}">
        <p14:creationId xmlns:p14="http://schemas.microsoft.com/office/powerpoint/2010/main" val="3957635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sz="1200" b="1" i="0" u="none" strike="noStrike" kern="1200" baseline="0" dirty="0" smtClean="0">
                <a:solidFill>
                  <a:schemeClr val="tx1"/>
                </a:solidFill>
                <a:latin typeface="Arial" panose="020B0604020202020204" pitchFamily="34" charset="0"/>
                <a:ea typeface="+mn-ea"/>
                <a:cs typeface="Arial" panose="020B0604020202020204" pitchFamily="34" charset="0"/>
              </a:rPr>
              <a:t>Proof whereof shall lie on him: </a:t>
            </a:r>
          </a:p>
          <a:p>
            <a:pPr eaLnBrk="1" hangingPunct="1">
              <a:spcBef>
                <a:spcPct val="0"/>
              </a:spcBef>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burden of proof is on the defendant regarding the defence of lawful authority or reasonable excuse. If a person is found with a cosh in their pocket and claims they have reasonable excuse to carry it, they must prove that reasonable excuse. </a:t>
            </a:r>
            <a:endParaRPr lang="en-GB" altLang="en-US" sz="1100" b="1"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a:t>
            </a:fld>
            <a:endParaRPr lang="en-GB" altLang="en-US"/>
          </a:p>
        </p:txBody>
      </p:sp>
    </p:spTree>
    <p:extLst>
      <p:ext uri="{BB962C8B-B14F-4D97-AF65-F5344CB8AC3E}">
        <p14:creationId xmlns:p14="http://schemas.microsoft.com/office/powerpoint/2010/main" val="652459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b="1" dirty="0" smtClean="0">
                <a:latin typeface="Arial" panose="020B0604020202020204" pitchFamily="34" charset="0"/>
                <a:cs typeface="Arial" panose="020B0604020202020204" pitchFamily="34" charset="0"/>
              </a:rPr>
              <a:t>Has with him </a:t>
            </a:r>
          </a:p>
          <a:p>
            <a:pPr marL="0" marR="0" indent="0" algn="l" defTabSz="914400" rtl="0" eaLnBrk="0" fontAlgn="base" latinLnBrk="0" hangingPunct="0">
              <a:lnSpc>
                <a:spcPct val="100000"/>
              </a:lnSpc>
              <a:spcBef>
                <a:spcPct val="0"/>
              </a:spcBef>
              <a:spcAft>
                <a:spcPct val="0"/>
              </a:spcAft>
              <a:buClrTx/>
              <a:buSzTx/>
              <a:buFontTx/>
              <a:buNone/>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Implies that there must be some form of immediate control over the item. </a:t>
            </a:r>
            <a:endParaRPr lang="en-GB" altLang="en-US" sz="110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offender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knowingly</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has the article in their possession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in their hand, being carried in a bag or in a coat pocket. It could also include an article that was in the glove box of a car or on the seat next to them. It would not apply if the article was in the boot of a car parked 50 metres away. </a:t>
            </a:r>
            <a:endParaRPr lang="en-GB" altLang="en-US" sz="1100" b="1"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Where the term is used there is a need to prove: </a:t>
            </a:r>
          </a:p>
          <a:p>
            <a:pPr>
              <a:lnSpc>
                <a:spcPct val="100000"/>
              </a:lnSpc>
            </a:pPr>
            <a:r>
              <a:rPr lang="en-GB" sz="1100" dirty="0" smtClean="0">
                <a:latin typeface="Arial" panose="020B0604020202020204" pitchFamily="34" charset="0"/>
                <a:cs typeface="Arial" panose="020B0604020202020204" pitchFamily="34" charset="0"/>
              </a:rPr>
              <a:t>•a </a:t>
            </a:r>
            <a:r>
              <a:rPr lang="en-GB" sz="1100" b="1" dirty="0" smtClean="0">
                <a:latin typeface="Arial" panose="020B0604020202020204" pitchFamily="34" charset="0"/>
                <a:cs typeface="Arial" panose="020B0604020202020204" pitchFamily="34" charset="0"/>
              </a:rPr>
              <a:t>knowledge</a:t>
            </a:r>
            <a:r>
              <a:rPr lang="en-GB" sz="1100" dirty="0" smtClean="0">
                <a:latin typeface="Arial" panose="020B0604020202020204" pitchFamily="34" charset="0"/>
                <a:cs typeface="Arial" panose="020B0604020202020204" pitchFamily="34" charset="0"/>
              </a:rPr>
              <a:t> of the existence of the article; and </a:t>
            </a:r>
          </a:p>
          <a:p>
            <a:pPr>
              <a:lnSpc>
                <a:spcPct val="100000"/>
              </a:lnSpc>
            </a:pPr>
            <a:r>
              <a:rPr lang="en-GB" sz="1100" dirty="0" smtClean="0">
                <a:latin typeface="Arial" panose="020B0604020202020204" pitchFamily="34" charset="0"/>
                <a:cs typeface="Arial" panose="020B0604020202020204" pitchFamily="34" charset="0"/>
              </a:rPr>
              <a:t>•that the article is </a:t>
            </a:r>
            <a:r>
              <a:rPr lang="en-GB" sz="1100" b="1" dirty="0" smtClean="0">
                <a:latin typeface="Arial" panose="020B0604020202020204" pitchFamily="34" charset="0"/>
                <a:cs typeface="Arial" panose="020B0604020202020204" pitchFamily="34" charset="0"/>
              </a:rPr>
              <a:t>'to hand and ready for use' </a:t>
            </a:r>
            <a:r>
              <a:rPr lang="en-GB" sz="1100" dirty="0" smtClean="0">
                <a:latin typeface="Arial" panose="020B0604020202020204" pitchFamily="34" charset="0"/>
                <a:cs typeface="Arial" panose="020B0604020202020204" pitchFamily="34" charset="0"/>
              </a:rPr>
              <a:t>(as well as holding the item, it may, for example,  ◦(</a:t>
            </a:r>
            <a:r>
              <a:rPr lang="en-GB" sz="1100" dirty="0" err="1" smtClean="0">
                <a:latin typeface="Arial" panose="020B0604020202020204" pitchFamily="34" charset="0"/>
                <a:cs typeface="Arial" panose="020B0604020202020204" pitchFamily="34" charset="0"/>
              </a:rPr>
              <a:t>i</a:t>
            </a:r>
            <a:r>
              <a:rPr lang="en-GB" sz="1100" dirty="0" smtClean="0">
                <a:latin typeface="Arial" panose="020B0604020202020204" pitchFamily="34" charset="0"/>
                <a:cs typeface="Arial" panose="020B0604020202020204" pitchFamily="34" charset="0"/>
              </a:rPr>
              <a:t>) be in the offender's pocket or backpack; </a:t>
            </a:r>
          </a:p>
          <a:p>
            <a:pPr>
              <a:lnSpc>
                <a:spcPct val="100000"/>
              </a:lnSpc>
            </a:pPr>
            <a:r>
              <a:rPr lang="en-GB" sz="1100" dirty="0" smtClean="0">
                <a:latin typeface="Arial" panose="020B0604020202020204" pitchFamily="34" charset="0"/>
                <a:cs typeface="Arial" panose="020B0604020202020204" pitchFamily="34" charset="0"/>
              </a:rPr>
              <a:t>◦(ii) in the offender's car parked on a side road next to a house targeted for a break in; or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◦(iii) hidden a few feet away under a bush). It does not always have to be physically on the offender's person and it will be for a jury to decide if s/he had it with him at the time of the offence. </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An officer would need to look at the reason why the defendant has the offensive weapon with them:-</a:t>
            </a:r>
          </a:p>
          <a:p>
            <a:pPr eaLnBrk="1" hangingPunct="1">
              <a:lnSpc>
                <a:spcPct val="100000"/>
              </a:lnSpc>
              <a:spcBef>
                <a:spcPct val="0"/>
              </a:spcBef>
            </a:pPr>
            <a:r>
              <a:rPr lang="en-GB" altLang="en-US" sz="1100" i="1" dirty="0" err="1" smtClean="0">
                <a:latin typeface="Arial" panose="020B0604020202020204" pitchFamily="34" charset="0"/>
                <a:cs typeface="Arial" panose="020B0604020202020204" pitchFamily="34" charset="0"/>
              </a:rPr>
              <a:t>Ohlson</a:t>
            </a:r>
            <a:r>
              <a:rPr lang="en-GB" altLang="en-US" sz="1100" dirty="0" smtClean="0">
                <a:latin typeface="Arial" panose="020B0604020202020204" pitchFamily="34" charset="0"/>
                <a:cs typeface="Arial" panose="020B0604020202020204" pitchFamily="34" charset="0"/>
              </a:rPr>
              <a:t> v </a:t>
            </a:r>
            <a:r>
              <a:rPr lang="en-GB" altLang="en-US" sz="1100" i="1" dirty="0" err="1" smtClean="0">
                <a:latin typeface="Arial" panose="020B0604020202020204" pitchFamily="34" charset="0"/>
                <a:cs typeface="Arial" panose="020B0604020202020204" pitchFamily="34" charset="0"/>
              </a:rPr>
              <a:t>Hylton</a:t>
            </a:r>
            <a:r>
              <a:rPr lang="en-GB" altLang="en-US" sz="1100" dirty="0" smtClean="0">
                <a:latin typeface="Arial" panose="020B0604020202020204" pitchFamily="34" charset="0"/>
                <a:cs typeface="Arial" panose="020B0604020202020204" pitchFamily="34" charset="0"/>
              </a:rPr>
              <a:t> 1975 – the defendant had a bag of tools with him which he used in the course of his trade. He produced a hammer from the bag to use to hit someone. The court held that, as the defendant had formed the intention to use the hammer as an offensive weapon </a:t>
            </a:r>
            <a:r>
              <a:rPr lang="en-GB" altLang="en-US" sz="1100" b="1" u="none" dirty="0" smtClean="0">
                <a:latin typeface="Arial" panose="020B0604020202020204" pitchFamily="34" charset="0"/>
                <a:cs typeface="Arial" panose="020B0604020202020204" pitchFamily="34" charset="0"/>
              </a:rPr>
              <a:t>after it came into his possession</a:t>
            </a:r>
            <a:r>
              <a:rPr lang="en-GB" altLang="en-US" sz="1100" dirty="0" smtClean="0">
                <a:latin typeface="Arial" panose="020B0604020202020204" pitchFamily="34" charset="0"/>
                <a:cs typeface="Arial" panose="020B0604020202020204" pitchFamily="34" charset="0"/>
              </a:rPr>
              <a:t>, the offence was not made out – </a:t>
            </a:r>
            <a:r>
              <a:rPr lang="en-GB" altLang="en-US" sz="1100" b="1" dirty="0" smtClean="0">
                <a:latin typeface="Arial" panose="020B0604020202020204" pitchFamily="34" charset="0"/>
                <a:cs typeface="Arial" panose="020B0604020202020204" pitchFamily="34" charset="0"/>
              </a:rPr>
              <a:t>this is known as instant arming. </a:t>
            </a:r>
            <a:r>
              <a:rPr lang="en-GB" altLang="en-US" sz="1100" b="0" dirty="0" smtClean="0">
                <a:latin typeface="Arial" panose="020B0604020202020204" pitchFamily="34" charset="0"/>
                <a:cs typeface="Arial" panose="020B0604020202020204" pitchFamily="34" charset="0"/>
              </a:rPr>
              <a:t>This</a:t>
            </a:r>
            <a:r>
              <a:rPr lang="en-GB" altLang="en-US" sz="1100" dirty="0" smtClean="0">
                <a:latin typeface="Arial" panose="020B0604020202020204" pitchFamily="34" charset="0"/>
                <a:cs typeface="Arial" panose="020B0604020202020204" pitchFamily="34" charset="0"/>
              </a:rPr>
              <a:t> judgement is looking as to as whether the hammer was an offensive weapon – if the defendant has used the hammer on someone, it would most likely be an assault</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i="1" dirty="0" smtClean="0">
                <a:latin typeface="Arial" panose="020B0604020202020204" pitchFamily="34" charset="0"/>
                <a:cs typeface="Arial" panose="020B0604020202020204" pitchFamily="34" charset="0"/>
              </a:rPr>
              <a:t>R</a:t>
            </a:r>
            <a:r>
              <a:rPr lang="en-GB" altLang="en-US" sz="1100" dirty="0" smtClean="0">
                <a:latin typeface="Arial" panose="020B0604020202020204" pitchFamily="34" charset="0"/>
                <a:cs typeface="Arial" panose="020B0604020202020204" pitchFamily="34" charset="0"/>
              </a:rPr>
              <a:t> v </a:t>
            </a:r>
            <a:r>
              <a:rPr lang="en-GB" altLang="en-US" sz="1100" i="1" dirty="0" smtClean="0">
                <a:latin typeface="Arial" panose="020B0604020202020204" pitchFamily="34" charset="0"/>
                <a:cs typeface="Arial" panose="020B0604020202020204" pitchFamily="34" charset="0"/>
              </a:rPr>
              <a:t>Edmonds</a:t>
            </a:r>
            <a:r>
              <a:rPr lang="en-GB" altLang="en-US" sz="1100" dirty="0" smtClean="0">
                <a:latin typeface="Arial" panose="020B0604020202020204" pitchFamily="34" charset="0"/>
                <a:cs typeface="Arial" panose="020B0604020202020204" pitchFamily="34" charset="0"/>
              </a:rPr>
              <a:t> 1963 – It is possible for </a:t>
            </a:r>
            <a:r>
              <a:rPr lang="en-GB" altLang="en-US" sz="1100" b="1" u="none" dirty="0" smtClean="0">
                <a:latin typeface="Arial" panose="020B0604020202020204" pitchFamily="34" charset="0"/>
                <a:cs typeface="Arial" panose="020B0604020202020204" pitchFamily="34" charset="0"/>
              </a:rPr>
              <a:t>more than one person </a:t>
            </a:r>
            <a:r>
              <a:rPr lang="en-GB" altLang="en-US" sz="1100" dirty="0" smtClean="0">
                <a:latin typeface="Arial" panose="020B0604020202020204" pitchFamily="34" charset="0"/>
                <a:cs typeface="Arial" panose="020B0604020202020204" pitchFamily="34" charset="0"/>
              </a:rPr>
              <a:t>to have the same weapon with them, provided it can be shown that they knew of its existence in the hands of the other person</a:t>
            </a:r>
          </a:p>
          <a:p>
            <a:pPr eaLnBrk="1" hangingPunct="1">
              <a:spcBef>
                <a:spcPct val="0"/>
              </a:spcBef>
            </a:pPr>
            <a:endParaRPr lang="en-GB" altLang="en-US" sz="1200" dirty="0" smtClean="0">
              <a:latin typeface="Arial" panose="020B0604020202020204" pitchFamily="34" charset="0"/>
              <a:cs typeface="Arial" panose="020B0604020202020204" pitchFamily="34" charset="0"/>
            </a:endParaRPr>
          </a:p>
          <a:p>
            <a:endParaRPr lang="en-GB" dirty="0" smtClean="0"/>
          </a:p>
          <a:p>
            <a:endParaRPr lang="en-GB" dirty="0" smtClean="0"/>
          </a:p>
          <a:p>
            <a:endParaRPr lang="en-GB" dirty="0" smtClean="0"/>
          </a:p>
          <a:p>
            <a:pPr eaLnBrk="1" hangingPunct="1">
              <a:spcBef>
                <a:spcPct val="0"/>
              </a:spcBef>
            </a:pPr>
            <a:endParaRPr lang="en-GB" altLang="en-US" sz="12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6</a:t>
            </a:fld>
            <a:endParaRPr lang="en-GB" altLang="en-US"/>
          </a:p>
        </p:txBody>
      </p:sp>
    </p:spTree>
    <p:extLst>
      <p:ext uri="{BB962C8B-B14F-4D97-AF65-F5344CB8AC3E}">
        <p14:creationId xmlns:p14="http://schemas.microsoft.com/office/powerpoint/2010/main" val="2143377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Public Place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includes any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highway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and any other premises or place which at the material time the public have or are permitted to have access to whether on payment or otherwise’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Highway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means: Street, pavement, footpaths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etc</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Place to which public have access on payment or otherwise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covers: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cinema during showing hours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sports ground during the time spectators are admitted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Shops, banks, pubs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etc</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during opening hours but only on public side of the counter.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Public parks or gardens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Communal areas of flats may be considered public places if people in general are free to go there unchallenged (may not apply if there are intervening doors or ‘private’ signs)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Public transport.</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7</a:t>
            </a:fld>
            <a:endParaRPr lang="en-GB" altLang="en-US"/>
          </a:p>
        </p:txBody>
      </p:sp>
    </p:spTree>
    <p:extLst>
      <p:ext uri="{BB962C8B-B14F-4D97-AF65-F5344CB8AC3E}">
        <p14:creationId xmlns:p14="http://schemas.microsoft.com/office/powerpoint/2010/main" val="20051280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Offensive weapon: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Any article which is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made</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or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adapted</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for </a:t>
            </a:r>
            <a:r>
              <a:rPr lang="en-GB" sz="1100" dirty="0" smtClean="0">
                <a:latin typeface="Arial" panose="020B0604020202020204" pitchFamily="34" charset="0"/>
                <a:cs typeface="Arial" panose="020B0604020202020204" pitchFamily="34" charset="0"/>
              </a:rPr>
              <a:t>the purpose of causing injury to the person</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or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intended</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by the person, having it with him for such use by him or some other person. (see next slide) </a:t>
            </a:r>
          </a:p>
          <a:p>
            <a:pPr eaLnBrk="1" hangingPunct="1">
              <a:spcBef>
                <a:spcPct val="0"/>
              </a:spcBef>
            </a:pPr>
            <a:endParaRPr lang="en-GB" alt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1" i="0" u="sng" strike="noStrike" kern="1200" baseline="0" dirty="0" smtClean="0">
                <a:solidFill>
                  <a:schemeClr val="tx1"/>
                </a:solidFill>
                <a:latin typeface="Arial" panose="020B0604020202020204" pitchFamily="34" charset="0"/>
                <a:ea typeface="+mn-ea"/>
                <a:cs typeface="Arial" panose="020B0604020202020204" pitchFamily="34" charset="0"/>
              </a:rPr>
              <a:t>Task</a:t>
            </a:r>
          </a:p>
          <a:p>
            <a:pPr eaLnBrk="1" hangingPunct="1">
              <a:spcBef>
                <a:spcPct val="0"/>
              </a:spcBef>
            </a:pPr>
            <a:endParaRPr lang="en-GB" alt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0" i="0" u="none" strike="noStrike" kern="1200" baseline="0" dirty="0" smtClean="0">
                <a:solidFill>
                  <a:schemeClr val="tx1"/>
                </a:solidFill>
                <a:latin typeface="Arial" panose="020B0604020202020204" pitchFamily="34" charset="0"/>
                <a:ea typeface="+mn-ea"/>
                <a:cs typeface="Arial" panose="020B0604020202020204" pitchFamily="34" charset="0"/>
              </a:rPr>
              <a:t>Students to list items they think would be an offensive weapon and trainer to write them on the white board. </a:t>
            </a:r>
          </a:p>
          <a:p>
            <a:pPr eaLnBrk="1" hangingPunct="1">
              <a:spcBef>
                <a:spcPct val="0"/>
              </a:spcBef>
            </a:pPr>
            <a:endParaRPr lang="en-GB" alt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0" i="0" u="none" strike="noStrike" kern="1200" baseline="0" dirty="0" smtClean="0">
                <a:solidFill>
                  <a:schemeClr val="tx1"/>
                </a:solidFill>
                <a:latin typeface="Arial" panose="020B0604020202020204" pitchFamily="34" charset="0"/>
                <a:ea typeface="+mn-ea"/>
                <a:cs typeface="Arial" panose="020B0604020202020204" pitchFamily="34" charset="0"/>
              </a:rPr>
              <a:t>Next slide shows the definition of an ‘offensive weapon’, following this, can students add to their list? </a:t>
            </a:r>
          </a:p>
          <a:p>
            <a:pPr eaLnBrk="1" hangingPunct="1">
              <a:spcBef>
                <a:spcPct val="0"/>
              </a:spcBef>
            </a:pPr>
            <a:endParaRPr lang="en-GB" alt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0" i="0" u="none" strike="noStrike" kern="1200" baseline="0" dirty="0" smtClean="0">
                <a:solidFill>
                  <a:schemeClr val="tx1"/>
                </a:solidFill>
                <a:latin typeface="Arial" panose="020B0604020202020204" pitchFamily="34" charset="0"/>
                <a:ea typeface="+mn-ea"/>
                <a:cs typeface="Arial" panose="020B0604020202020204" pitchFamily="34" charset="0"/>
              </a:rPr>
              <a:t>Trainer to then provide further examples </a:t>
            </a:r>
            <a:endParaRPr lang="en-GB" altLang="en-US" sz="1100" b="1"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8</a:t>
            </a:fld>
            <a:endParaRPr lang="en-GB" altLang="en-US"/>
          </a:p>
        </p:txBody>
      </p:sp>
    </p:spTree>
    <p:extLst>
      <p:ext uri="{BB962C8B-B14F-4D97-AF65-F5344CB8AC3E}">
        <p14:creationId xmlns:p14="http://schemas.microsoft.com/office/powerpoint/2010/main" val="1493391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0" dirty="0" smtClean="0">
                <a:latin typeface="Arial" panose="020B0604020202020204" pitchFamily="34" charset="0"/>
                <a:cs typeface="Arial" panose="020B0604020202020204" pitchFamily="34" charset="0"/>
              </a:rPr>
              <a:t>Examples: </a:t>
            </a:r>
          </a:p>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100" b="1" dirty="0" smtClean="0">
                <a:latin typeface="Arial" panose="020B0604020202020204" pitchFamily="34" charset="0"/>
                <a:cs typeface="Arial" panose="020B0604020202020204" pitchFamily="34" charset="0"/>
              </a:rPr>
              <a:t>Made </a:t>
            </a:r>
            <a:r>
              <a:rPr lang="en-GB" altLang="en-US" sz="1100" b="0" dirty="0" smtClean="0">
                <a:latin typeface="Arial" panose="020B0604020202020204" pitchFamily="34" charset="0"/>
                <a:cs typeface="Arial" panose="020B0604020202020204" pitchFamily="34" charset="0"/>
              </a:rPr>
              <a:t>for causing injury </a:t>
            </a:r>
            <a:r>
              <a:rPr lang="en-GB" altLang="en-US" sz="1100" dirty="0" smtClean="0">
                <a:latin typeface="Arial" panose="020B0604020202020204" pitchFamily="34" charset="0"/>
                <a:cs typeface="Arial" panose="020B0604020202020204" pitchFamily="34" charset="0"/>
              </a:rPr>
              <a:t>(known as offensive weapons </a:t>
            </a:r>
            <a:r>
              <a:rPr lang="en-GB" altLang="en-US" sz="1100" i="1" dirty="0" smtClean="0">
                <a:latin typeface="Arial" panose="020B0604020202020204" pitchFamily="34" charset="0"/>
                <a:cs typeface="Arial" panose="020B0604020202020204" pitchFamily="34" charset="0"/>
              </a:rPr>
              <a:t>per se</a:t>
            </a:r>
            <a:r>
              <a:rPr lang="en-GB" altLang="en-US" sz="1100" dirty="0" smtClean="0">
                <a:latin typeface="Arial" panose="020B0604020202020204" pitchFamily="34" charset="0"/>
                <a:cs typeface="Arial" panose="020B0604020202020204" pitchFamily="34" charset="0"/>
              </a:rPr>
              <a:t>) includes a knuckle duster, batons, bayonets, a swordstick, flick knives, butterfly knives -</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they have been manufactured for causing injury </a:t>
            </a:r>
          </a:p>
          <a:p>
            <a:pPr eaLnBrk="1" hangingPunct="1">
              <a:lnSpc>
                <a:spcPct val="100000"/>
              </a:lnSpc>
              <a:spcBef>
                <a:spcPct val="0"/>
              </a:spcBef>
            </a:pPr>
            <a:r>
              <a:rPr lang="en-GB" altLang="en-US" sz="1100" i="1" dirty="0" smtClean="0">
                <a:latin typeface="Arial" panose="020B0604020202020204" pitchFamily="34" charset="0"/>
                <a:cs typeface="Arial" panose="020B0604020202020204" pitchFamily="34" charset="0"/>
              </a:rPr>
              <a:t>Davis</a:t>
            </a:r>
            <a:r>
              <a:rPr lang="en-GB" altLang="en-US" sz="1100" dirty="0" smtClean="0">
                <a:latin typeface="Arial" panose="020B0604020202020204" pitchFamily="34" charset="0"/>
                <a:cs typeface="Arial" panose="020B0604020202020204" pitchFamily="34" charset="0"/>
              </a:rPr>
              <a:t> v </a:t>
            </a:r>
            <a:r>
              <a:rPr lang="en-GB" altLang="en-US" sz="1100" i="1" dirty="0" smtClean="0">
                <a:latin typeface="Arial" panose="020B0604020202020204" pitchFamily="34" charset="0"/>
                <a:cs typeface="Arial" panose="020B0604020202020204" pitchFamily="34" charset="0"/>
              </a:rPr>
              <a:t>Alexander</a:t>
            </a:r>
            <a:r>
              <a:rPr lang="en-GB" altLang="en-US" sz="1100" dirty="0" smtClean="0">
                <a:latin typeface="Arial" panose="020B0604020202020204" pitchFamily="34" charset="0"/>
                <a:cs typeface="Arial" panose="020B0604020202020204" pitchFamily="34" charset="0"/>
              </a:rPr>
              <a:t> 1970: once it has been shown that the article in question was in fact an offensive weapon per se, there is no need for prosecution to show any intention to use it for causing injury</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100" b="1" dirty="0" smtClean="0">
                <a:latin typeface="Arial" panose="020B0604020202020204" pitchFamily="34" charset="0"/>
                <a:cs typeface="Arial" panose="020B0604020202020204" pitchFamily="34" charset="0"/>
              </a:rPr>
              <a:t>Adapted </a:t>
            </a:r>
            <a:r>
              <a:rPr lang="en-GB" altLang="en-US" sz="1100" b="0" dirty="0" smtClean="0">
                <a:latin typeface="Arial" panose="020B0604020202020204" pitchFamily="34" charset="0"/>
                <a:cs typeface="Arial" panose="020B0604020202020204" pitchFamily="34" charset="0"/>
              </a:rPr>
              <a:t>for causing injury items such as: s</a:t>
            </a:r>
            <a:r>
              <a:rPr lang="en-GB" altLang="en-US" sz="1100" dirty="0" smtClean="0">
                <a:latin typeface="Arial" panose="020B0604020202020204" pitchFamily="34" charset="0"/>
                <a:cs typeface="Arial" panose="020B0604020202020204" pitchFamily="34" charset="0"/>
              </a:rPr>
              <a:t>harpened coins, an umbrella with a sharpened point, bottles or glasses deliberately broken to create a jagged edge,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razor blades protruding from a potato or concealed in a glove. </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Intended</a:t>
            </a:r>
            <a:r>
              <a:rPr lang="en-GB" altLang="en-US" sz="1100" dirty="0" smtClean="0">
                <a:latin typeface="Arial" panose="020B0604020202020204" pitchFamily="34" charset="0"/>
                <a:cs typeface="Arial" panose="020B0604020202020204" pitchFamily="34" charset="0"/>
              </a:rPr>
              <a:t> - everyday items that are being carried specifically with the intent to cause injury to a person e.g. baseball bat, a hammer, a golf club, snooker cue, a key. The </a:t>
            </a:r>
            <a:r>
              <a:rPr lang="en-GB" altLang="en-US" sz="1100" b="1" i="0" dirty="0" smtClean="0">
                <a:latin typeface="Arial" panose="020B0604020202020204" pitchFamily="34" charset="0"/>
                <a:cs typeface="Arial" panose="020B0604020202020204" pitchFamily="34" charset="0"/>
              </a:rPr>
              <a:t>intention</a:t>
            </a:r>
            <a:r>
              <a:rPr lang="en-GB" altLang="en-US" sz="1100" dirty="0" smtClean="0">
                <a:latin typeface="Arial" panose="020B0604020202020204" pitchFamily="34" charset="0"/>
                <a:cs typeface="Arial" panose="020B0604020202020204" pitchFamily="34" charset="0"/>
              </a:rPr>
              <a:t> of the person carrying it is relevant and a specific intent to cause </a:t>
            </a:r>
            <a:r>
              <a:rPr lang="en-GB" altLang="en-US" sz="1100" b="1" dirty="0" smtClean="0">
                <a:latin typeface="Arial" panose="020B0604020202020204" pitchFamily="34" charset="0"/>
                <a:cs typeface="Arial" panose="020B0604020202020204" pitchFamily="34" charset="0"/>
              </a:rPr>
              <a:t>injury</a:t>
            </a:r>
            <a:r>
              <a:rPr lang="en-GB" altLang="en-US" sz="1100" dirty="0" smtClean="0">
                <a:latin typeface="Arial" panose="020B0604020202020204" pitchFamily="34" charset="0"/>
                <a:cs typeface="Arial" panose="020B0604020202020204" pitchFamily="34" charset="0"/>
              </a:rPr>
              <a:t> with the item must be proved.</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 </a:t>
            </a: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Police Powers </a:t>
            </a:r>
          </a:p>
          <a:p>
            <a:pPr marL="0" marR="0" indent="0" algn="l" defTabSz="914400" rtl="0" eaLnBrk="1" fontAlgn="base" latinLnBrk="0" hangingPunct="1">
              <a:lnSpc>
                <a:spcPct val="100000"/>
              </a:lnSpc>
              <a:spcBef>
                <a:spcPct val="0"/>
              </a:spcBef>
              <a:spcAft>
                <a:spcPct val="0"/>
              </a:spcAft>
              <a:buClrTx/>
              <a:buSzTx/>
              <a:buFontTx/>
              <a:buNone/>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If an officer has reasonable grounds to suspect a person has an offensive weapon with them in a public place, they have the power to stop and search them under Section 1 of the Police and Criminal Evidence Act 1984. If an offensive weapon is found it may be seized. </a:t>
            </a:r>
            <a:endParaRPr lang="en-GB" altLang="en-US"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Examples include:</a:t>
            </a:r>
          </a:p>
          <a:p>
            <a:pPr>
              <a:lnSpc>
                <a:spcPct val="100000"/>
              </a:lnSpc>
            </a:pPr>
            <a:r>
              <a:rPr lang="en-GB" sz="1100" dirty="0" smtClean="0">
                <a:latin typeface="Arial" panose="020B0604020202020204" pitchFamily="34" charset="0"/>
                <a:cs typeface="Arial" panose="020B0604020202020204" pitchFamily="34" charset="0"/>
              </a:rPr>
              <a:t>•flick knives - where the blade is hidden inside the handle and shoots out when a button is pressed - these are also called switchblades or automatic knives</a:t>
            </a:r>
          </a:p>
          <a:p>
            <a:pPr>
              <a:lnSpc>
                <a:spcPct val="100000"/>
              </a:lnSpc>
            </a:pPr>
            <a:r>
              <a:rPr lang="en-GB" sz="1100" dirty="0" smtClean="0">
                <a:latin typeface="Arial" panose="020B0604020202020204" pitchFamily="34" charset="0"/>
                <a:cs typeface="Arial" panose="020B0604020202020204" pitchFamily="34" charset="0"/>
              </a:rPr>
              <a:t>•butterfly knives - where the blade is hidden inside a handle that splits in two around it, like wings or the handles swing around the blade to open or close it</a:t>
            </a:r>
          </a:p>
          <a:p>
            <a:pPr>
              <a:lnSpc>
                <a:spcPct val="100000"/>
              </a:lnSpc>
            </a:pPr>
            <a:r>
              <a:rPr lang="en-GB" sz="1100" dirty="0" smtClean="0">
                <a:latin typeface="Arial" panose="020B0604020202020204" pitchFamily="34" charset="0"/>
                <a:cs typeface="Arial" panose="020B0604020202020204" pitchFamily="34" charset="0"/>
              </a:rPr>
              <a:t>•disguised knives - where the blade is hidden inside something, like a belt buckle or fake mobile phone</a:t>
            </a:r>
          </a:p>
          <a:p>
            <a:pPr>
              <a:lnSpc>
                <a:spcPct val="100000"/>
              </a:lnSpc>
            </a:pPr>
            <a:r>
              <a:rPr lang="en-GB" sz="1100" dirty="0" smtClean="0">
                <a:latin typeface="Arial" panose="020B0604020202020204" pitchFamily="34" charset="0"/>
                <a:cs typeface="Arial" panose="020B0604020202020204" pitchFamily="34" charset="0"/>
              </a:rPr>
              <a:t>•push daggers</a:t>
            </a:r>
          </a:p>
          <a:p>
            <a:pPr>
              <a:lnSpc>
                <a:spcPct val="100000"/>
              </a:lnSpc>
            </a:pPr>
            <a:r>
              <a:rPr lang="en-GB" sz="1100" dirty="0" smtClean="0">
                <a:latin typeface="Arial" panose="020B0604020202020204" pitchFamily="34" charset="0"/>
                <a:cs typeface="Arial" panose="020B0604020202020204" pitchFamily="34" charset="0"/>
              </a:rPr>
              <a:t>•gravity knives</a:t>
            </a:r>
          </a:p>
          <a:p>
            <a:pPr>
              <a:lnSpc>
                <a:spcPct val="100000"/>
              </a:lnSpc>
            </a:pPr>
            <a:r>
              <a:rPr lang="en-GB" sz="1100" dirty="0" smtClean="0">
                <a:latin typeface="Arial" panose="020B0604020202020204" pitchFamily="34" charset="0"/>
                <a:cs typeface="Arial" panose="020B0604020202020204" pitchFamily="34" charset="0"/>
              </a:rPr>
              <a:t>•'airport' or stealth knives</a:t>
            </a:r>
          </a:p>
          <a:p>
            <a:pPr>
              <a:lnSpc>
                <a:spcPct val="100000"/>
              </a:lnSpc>
            </a:pPr>
            <a:r>
              <a:rPr lang="en-GB" sz="1100" dirty="0" smtClean="0">
                <a:latin typeface="Arial" panose="020B0604020202020204" pitchFamily="34" charset="0"/>
                <a:cs typeface="Arial" panose="020B0604020202020204" pitchFamily="34" charset="0"/>
              </a:rPr>
              <a:t>•sword-sticks</a:t>
            </a:r>
          </a:p>
          <a:p>
            <a:pPr>
              <a:lnSpc>
                <a:spcPct val="100000"/>
              </a:lnSpc>
            </a:pPr>
            <a:r>
              <a:rPr lang="en-GB" sz="1100" dirty="0" smtClean="0">
                <a:latin typeface="Arial" panose="020B0604020202020204" pitchFamily="34" charset="0"/>
                <a:cs typeface="Arial" panose="020B0604020202020204" pitchFamily="34" charset="0"/>
              </a:rPr>
              <a:t>•samurai swords</a:t>
            </a:r>
          </a:p>
          <a:p>
            <a:pPr>
              <a:lnSpc>
                <a:spcPct val="100000"/>
              </a:lnSpc>
            </a:pPr>
            <a:r>
              <a:rPr lang="en-GB" sz="1100" dirty="0" smtClean="0">
                <a:latin typeface="Arial" panose="020B0604020202020204" pitchFamily="34" charset="0"/>
                <a:cs typeface="Arial" panose="020B0604020202020204" pitchFamily="34" charset="0"/>
              </a:rPr>
              <a:t>•knuckle-dusters</a:t>
            </a:r>
          </a:p>
          <a:p>
            <a:pPr>
              <a:lnSpc>
                <a:spcPct val="100000"/>
              </a:lnSpc>
            </a:pPr>
            <a:r>
              <a:rPr lang="en-GB" sz="1100" dirty="0" smtClean="0">
                <a:latin typeface="Arial" panose="020B0604020202020204" pitchFamily="34" charset="0"/>
                <a:cs typeface="Arial" panose="020B0604020202020204" pitchFamily="34" charset="0"/>
              </a:rPr>
              <a:t>•hand-claws</a:t>
            </a:r>
          </a:p>
          <a:p>
            <a:pPr>
              <a:lnSpc>
                <a:spcPct val="100000"/>
              </a:lnSpc>
            </a:pPr>
            <a:r>
              <a:rPr lang="en-GB" sz="1100" dirty="0" smtClean="0">
                <a:latin typeface="Arial" panose="020B0604020202020204" pitchFamily="34" charset="0"/>
                <a:cs typeface="Arial" panose="020B0604020202020204" pitchFamily="34" charset="0"/>
              </a:rPr>
              <a:t>•foot-claws</a:t>
            </a:r>
          </a:p>
          <a:p>
            <a:pPr>
              <a:lnSpc>
                <a:spcPct val="100000"/>
              </a:lnSpc>
            </a:pPr>
            <a:r>
              <a:rPr lang="en-GB" sz="1100" dirty="0" smtClean="0">
                <a:latin typeface="Arial" panose="020B0604020202020204" pitchFamily="34" charset="0"/>
                <a:cs typeface="Arial" panose="020B0604020202020204" pitchFamily="34" charset="0"/>
              </a:rPr>
              <a:t>•blowpipes or guns</a:t>
            </a:r>
          </a:p>
          <a:p>
            <a:pPr>
              <a:lnSpc>
                <a:spcPct val="100000"/>
              </a:lnSpc>
            </a:pPr>
            <a:r>
              <a:rPr lang="en-GB" sz="1100" dirty="0" smtClean="0">
                <a:latin typeface="Arial" panose="020B0604020202020204" pitchFamily="34" charset="0"/>
                <a:cs typeface="Arial" panose="020B0604020202020204" pitchFamily="34" charset="0"/>
              </a:rPr>
              <a:t>•</a:t>
            </a:r>
            <a:r>
              <a:rPr lang="en-GB" sz="1100" dirty="0" err="1" smtClean="0">
                <a:latin typeface="Arial" panose="020B0604020202020204" pitchFamily="34" charset="0"/>
                <a:cs typeface="Arial" panose="020B0604020202020204" pitchFamily="34" charset="0"/>
              </a:rPr>
              <a:t>kubotan</a:t>
            </a:r>
            <a:r>
              <a:rPr lang="en-GB" sz="1100" dirty="0" smtClean="0">
                <a:latin typeface="Arial" panose="020B0604020202020204" pitchFamily="34" charset="0"/>
                <a:cs typeface="Arial" panose="020B0604020202020204" pitchFamily="34" charset="0"/>
              </a:rPr>
              <a:t> (cylindrical container holding spikes)</a:t>
            </a:r>
          </a:p>
          <a:p>
            <a:pPr>
              <a:lnSpc>
                <a:spcPct val="100000"/>
              </a:lnSpc>
            </a:pPr>
            <a:r>
              <a:rPr lang="en-GB" sz="1100" dirty="0" smtClean="0">
                <a:latin typeface="Arial" panose="020B0604020202020204" pitchFamily="34" charset="0"/>
                <a:cs typeface="Arial" panose="020B0604020202020204" pitchFamily="34" charset="0"/>
              </a:rPr>
              <a:t>•shuriken (also known as death stars or throwing stars)</a:t>
            </a:r>
          </a:p>
          <a:p>
            <a:pPr>
              <a:lnSpc>
                <a:spcPct val="100000"/>
              </a:lnSpc>
            </a:pPr>
            <a:r>
              <a:rPr lang="en-GB" sz="1100" dirty="0" smtClean="0">
                <a:latin typeface="Arial" panose="020B0604020202020204" pitchFamily="34" charset="0"/>
                <a:cs typeface="Arial" panose="020B0604020202020204" pitchFamily="34" charset="0"/>
              </a:rPr>
              <a:t>•telescopic truncheons (automatically extending)</a:t>
            </a:r>
          </a:p>
          <a:p>
            <a:pPr>
              <a:lnSpc>
                <a:spcPct val="100000"/>
              </a:lnSpc>
            </a:pPr>
            <a:r>
              <a:rPr lang="en-GB" sz="1100" dirty="0" smtClean="0">
                <a:latin typeface="Arial" panose="020B0604020202020204" pitchFamily="34" charset="0"/>
                <a:cs typeface="Arial" panose="020B0604020202020204" pitchFamily="34" charset="0"/>
              </a:rPr>
              <a:t>•</a:t>
            </a:r>
            <a:r>
              <a:rPr lang="en-GB" sz="1100" dirty="0" err="1" smtClean="0">
                <a:latin typeface="Arial" panose="020B0604020202020204" pitchFamily="34" charset="0"/>
                <a:cs typeface="Arial" panose="020B0604020202020204" pitchFamily="34" charset="0"/>
              </a:rPr>
              <a:t>kusari-gama</a:t>
            </a:r>
            <a:r>
              <a:rPr lang="en-GB" sz="1100" dirty="0" smtClean="0">
                <a:latin typeface="Arial" panose="020B0604020202020204" pitchFamily="34" charset="0"/>
                <a:cs typeface="Arial" panose="020B0604020202020204" pitchFamily="34" charset="0"/>
              </a:rPr>
              <a:t> (sickle attached to a rope, cord or wire)</a:t>
            </a:r>
          </a:p>
          <a:p>
            <a:pPr>
              <a:lnSpc>
                <a:spcPct val="100000"/>
              </a:lnSpc>
            </a:pPr>
            <a:r>
              <a:rPr lang="en-GB" sz="1100" dirty="0" smtClean="0">
                <a:latin typeface="Arial" panose="020B0604020202020204" pitchFamily="34" charset="0"/>
                <a:cs typeface="Arial" panose="020B0604020202020204" pitchFamily="34" charset="0"/>
              </a:rPr>
              <a:t>•</a:t>
            </a:r>
            <a:r>
              <a:rPr lang="en-GB" sz="1100" dirty="0" err="1" smtClean="0">
                <a:latin typeface="Arial" panose="020B0604020202020204" pitchFamily="34" charset="0"/>
                <a:cs typeface="Arial" panose="020B0604020202020204" pitchFamily="34" charset="0"/>
              </a:rPr>
              <a:t>kyoketsu</a:t>
            </a:r>
            <a:r>
              <a:rPr lang="en-GB" sz="1100" dirty="0" smtClean="0">
                <a:latin typeface="Arial" panose="020B0604020202020204" pitchFamily="34" charset="0"/>
                <a:cs typeface="Arial" panose="020B0604020202020204" pitchFamily="34" charset="0"/>
              </a:rPr>
              <a:t> </a:t>
            </a:r>
            <a:r>
              <a:rPr lang="en-GB" sz="1100" dirty="0" err="1" smtClean="0">
                <a:latin typeface="Arial" panose="020B0604020202020204" pitchFamily="34" charset="0"/>
                <a:cs typeface="Arial" panose="020B0604020202020204" pitchFamily="34" charset="0"/>
              </a:rPr>
              <a:t>shoge</a:t>
            </a:r>
            <a:r>
              <a:rPr lang="en-GB" sz="1100" dirty="0" smtClean="0">
                <a:latin typeface="Arial" panose="020B0604020202020204" pitchFamily="34" charset="0"/>
                <a:cs typeface="Arial" panose="020B0604020202020204" pitchFamily="34" charset="0"/>
              </a:rPr>
              <a:t> (hook-knife attached to a rope, cord or wire)</a:t>
            </a:r>
          </a:p>
          <a:p>
            <a:pPr>
              <a:lnSpc>
                <a:spcPct val="100000"/>
              </a:lnSpc>
            </a:pPr>
            <a:r>
              <a:rPr lang="en-GB" sz="1100" dirty="0" smtClean="0">
                <a:latin typeface="Arial" panose="020B0604020202020204" pitchFamily="34" charset="0"/>
                <a:cs typeface="Arial" panose="020B0604020202020204" pitchFamily="34" charset="0"/>
              </a:rPr>
              <a:t>•</a:t>
            </a:r>
            <a:r>
              <a:rPr lang="en-GB" sz="1100" dirty="0" err="1" smtClean="0">
                <a:latin typeface="Arial" panose="020B0604020202020204" pitchFamily="34" charset="0"/>
                <a:cs typeface="Arial" panose="020B0604020202020204" pitchFamily="34" charset="0"/>
              </a:rPr>
              <a:t>kusari</a:t>
            </a:r>
            <a:r>
              <a:rPr lang="en-GB" sz="1100" dirty="0" smtClean="0">
                <a:latin typeface="Arial" panose="020B0604020202020204" pitchFamily="34" charset="0"/>
                <a:cs typeface="Arial" panose="020B0604020202020204" pitchFamily="34" charset="0"/>
              </a:rPr>
              <a:t> (weight attached to a rope, cord or wire)</a:t>
            </a:r>
          </a:p>
          <a:p>
            <a:pPr>
              <a:lnSpc>
                <a:spcPct val="100000"/>
              </a:lnSpc>
            </a:pPr>
            <a:r>
              <a:rPr lang="en-GB" sz="1100" dirty="0" smtClean="0">
                <a:latin typeface="Arial" panose="020B0604020202020204" pitchFamily="34" charset="0"/>
                <a:cs typeface="Arial" panose="020B0604020202020204" pitchFamily="34" charset="0"/>
              </a:rPr>
              <a:t>•straight, side handled or friction-lock truncheons</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9</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previous legislation is not suitable for the prosecution of persons in possession of articles that are not specifically made or adapted for causing injury, such as kitchen knives or Stanley knives. For these offences the legislation relating to bladed and sharply pointed articles under the </a:t>
            </a:r>
            <a:r>
              <a:rPr lang="en-GB" altLang="en-US" sz="1100" dirty="0" smtClean="0">
                <a:solidFill>
                  <a:srgbClr val="002060"/>
                </a:solidFill>
                <a:latin typeface="Arial" panose="020B0604020202020204" pitchFamily="34" charset="0"/>
                <a:cs typeface="Arial" panose="020B0604020202020204" pitchFamily="34" charset="0"/>
              </a:rPr>
              <a:t>Criminal Justice Act 1988 would be considered.</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a:t>
            </a:r>
            <a:endParaRPr lang="en-GB" altLang="en-US" sz="1100" b="0" dirty="0" smtClean="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b="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0" dirty="0" smtClean="0">
                <a:latin typeface="Arial" panose="020B0604020202020204" pitchFamily="34" charset="0"/>
                <a:cs typeface="Arial" panose="020B0604020202020204" pitchFamily="34" charset="0"/>
              </a:rPr>
              <a:t>The terms ‘have with him ‘ ‘in a public place’ &amp; ’lawful authority’ have the same meaning as for offensive weapons and as such have been covered in the previous slides.</a:t>
            </a:r>
            <a:endParaRPr lang="en-GB"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10</a:t>
            </a:fld>
            <a:endParaRPr lang="en-GB" altLang="en-US"/>
          </a:p>
        </p:txBody>
      </p:sp>
    </p:spTree>
    <p:extLst>
      <p:ext uri="{BB962C8B-B14F-4D97-AF65-F5344CB8AC3E}">
        <p14:creationId xmlns:p14="http://schemas.microsoft.com/office/powerpoint/2010/main" val="33676659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0" dirty="0" smtClean="0">
                <a:latin typeface="Arial" panose="020B0604020202020204" pitchFamily="34" charset="0"/>
                <a:cs typeface="Arial" panose="020B0604020202020204" pitchFamily="34" charset="0"/>
              </a:rPr>
              <a:t>Example: any knife at all from one manufactured as an offensive weapon to a tool or a kitchen knife.</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11</a:t>
            </a:fld>
            <a:endParaRPr lang="en-GB" altLang="en-US"/>
          </a:p>
        </p:txBody>
      </p:sp>
    </p:spTree>
    <p:extLst>
      <p:ext uri="{BB962C8B-B14F-4D97-AF65-F5344CB8AC3E}">
        <p14:creationId xmlns:p14="http://schemas.microsoft.com/office/powerpoint/2010/main" val="318555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Any sharply pointed article or any article having a blade: </a:t>
            </a:r>
          </a:p>
          <a:p>
            <a:pPr eaLnBrk="1" hangingPunct="1">
              <a:lnSpc>
                <a:spcPct val="100000"/>
              </a:lnSpc>
              <a:spcBef>
                <a:spcPct val="0"/>
              </a:spcBef>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This will include all sorts of knives.</a:t>
            </a:r>
          </a:p>
          <a:p>
            <a:pPr eaLnBrk="1" hangingPunct="1">
              <a:lnSpc>
                <a:spcPct val="100000"/>
              </a:lnSpc>
              <a:spcBef>
                <a:spcPct val="0"/>
              </a:spcBef>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Home-made items with a blade or are sharply pointed are covered as well as some screwdrivers and chisels.</a:t>
            </a:r>
          </a:p>
          <a:p>
            <a:pPr eaLnBrk="1" hangingPunct="1">
              <a:lnSpc>
                <a:spcPct val="100000"/>
              </a:lnSpc>
              <a:spcBef>
                <a:spcPct val="0"/>
              </a:spcBef>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Items that have been adapted, such as the sharpened end of an umbrella are included.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0" dirty="0" smtClean="0">
                <a:latin typeface="Arial" panose="020B0604020202020204" pitchFamily="34" charset="0"/>
                <a:cs typeface="Arial" panose="020B0604020202020204" pitchFamily="34" charset="0"/>
              </a:rPr>
              <a:t>Examples could include; a </a:t>
            </a:r>
            <a:r>
              <a:rPr lang="en-GB" altLang="en-US" sz="1100" b="1" u="none" dirty="0" smtClean="0">
                <a:latin typeface="Arial" panose="020B0604020202020204" pitchFamily="34" charset="0"/>
                <a:cs typeface="Arial" panose="020B0604020202020204" pitchFamily="34" charset="0"/>
              </a:rPr>
              <a:t>sharpened </a:t>
            </a:r>
            <a:r>
              <a:rPr lang="en-GB" altLang="en-US" sz="1100" b="0" dirty="0" smtClean="0">
                <a:latin typeface="Arial" panose="020B0604020202020204" pitchFamily="34" charset="0"/>
                <a:cs typeface="Arial" panose="020B0604020202020204" pitchFamily="34" charset="0"/>
              </a:rPr>
              <a:t>screwdriver, a sword stick, a spear </a:t>
            </a:r>
          </a:p>
          <a:p>
            <a:endParaRPr lang="en-GB" altLang="en-US" dirty="0" smtClean="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12</a:t>
            </a:fld>
            <a:endParaRPr lang="en-GB" altLang="en-US"/>
          </a:p>
        </p:txBody>
      </p:sp>
    </p:spTree>
    <p:extLst>
      <p:ext uri="{BB962C8B-B14F-4D97-AF65-F5344CB8AC3E}">
        <p14:creationId xmlns:p14="http://schemas.microsoft.com/office/powerpoint/2010/main" val="28184289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A lock knife is not a folding pocket-knife and this legislation will therefore apply regardless of the length of the blade; Harris v DPP 1993, confirmed by R v Deegan 1998.</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Possession of a multi-tool incorporating a prohibited blade/pointed article is capable of being an offence under this section even if there are other tools on the instrument which may be of use to a person having it in a public place (e.g. it may have a bottle opener).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It is for the suspect to prove on the balance of probabilities that he had good reason for possession. (e.g. he was going to a party and needed the bottle opener with him/her) (R v Giles 2003).</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13</a:t>
            </a:fld>
            <a:endParaRPr lang="en-GB" altLang="en-US"/>
          </a:p>
        </p:txBody>
      </p:sp>
    </p:spTree>
    <p:extLst>
      <p:ext uri="{BB962C8B-B14F-4D97-AF65-F5344CB8AC3E}">
        <p14:creationId xmlns:p14="http://schemas.microsoft.com/office/powerpoint/2010/main" val="2656751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Good reason:</a:t>
            </a:r>
          </a:p>
          <a:p>
            <a:pPr eaLnBrk="1" hangingPunct="1">
              <a:spcBef>
                <a:spcPct val="0"/>
              </a:spcBef>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This is similar to reasonable excuse and is something for the person to prove on the ‘balance of probabilities’. </a:t>
            </a:r>
          </a:p>
          <a:p>
            <a:pPr eaLnBrk="1" hangingPunct="1">
              <a:spcBef>
                <a:spcPct val="0"/>
              </a:spcBef>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person found in a public place in possession of a bladed or sharply pointed article covered by the offence, must satisfy an officer and eventually a court that they have a good reason for having it. </a:t>
            </a:r>
          </a:p>
          <a:p>
            <a:pPr eaLnBrk="1" hangingPunct="1">
              <a:spcBef>
                <a:spcPct val="0"/>
              </a:spcBef>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 example could be a parent taking a knife from their child. </a:t>
            </a:r>
            <a:endParaRPr lang="en-GB" altLang="en-US" sz="1100" b="1" dirty="0" smtClean="0">
              <a:latin typeface="Arial" panose="020B0604020202020204" pitchFamily="34" charset="0"/>
              <a:cs typeface="Arial" panose="020B0604020202020204" pitchFamily="34" charset="0"/>
            </a:endParaRP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i="1" dirty="0" smtClean="0">
                <a:latin typeface="Arial" panose="020B0604020202020204" pitchFamily="34" charset="0"/>
                <a:cs typeface="Arial" panose="020B0604020202020204" pitchFamily="34" charset="0"/>
              </a:rPr>
              <a:t>Mohammed</a:t>
            </a:r>
            <a:r>
              <a:rPr lang="en-GB" altLang="en-US" sz="1100" dirty="0" smtClean="0">
                <a:latin typeface="Arial" panose="020B0604020202020204" pitchFamily="34" charset="0"/>
                <a:cs typeface="Arial" panose="020B0604020202020204" pitchFamily="34" charset="0"/>
              </a:rPr>
              <a:t> v </a:t>
            </a:r>
            <a:r>
              <a:rPr lang="en-GB" altLang="en-US" sz="1100" i="1" dirty="0" smtClean="0">
                <a:latin typeface="Arial" panose="020B0604020202020204" pitchFamily="34" charset="0"/>
                <a:cs typeface="Arial" panose="020B0604020202020204" pitchFamily="34" charset="0"/>
              </a:rPr>
              <a:t>CC South Yorkshire Police </a:t>
            </a:r>
            <a:r>
              <a:rPr lang="en-GB" altLang="en-US" sz="1100" dirty="0" smtClean="0">
                <a:latin typeface="Arial" panose="020B0604020202020204" pitchFamily="34" charset="0"/>
                <a:cs typeface="Arial" panose="020B0604020202020204" pitchFamily="34" charset="0"/>
              </a:rPr>
              <a:t>2002 – Defendant stopped in van. Meat cleaver under seat which defendant admitted putting there previous evening. Used as part of his business in his take away. He claimed he was taking it to be sharpened on Monday so had ‘good reason’. The court held that the reason for possession was too distant from the time being caught with the article and there was no reason for him not to have taken the cleaver on the Monday.</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14</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As well as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good reason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or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lawful authority</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For use at work - a</a:t>
            </a:r>
            <a:r>
              <a:rPr lang="en-GB" altLang="en-US" sz="1100" dirty="0" smtClean="0">
                <a:latin typeface="Arial" panose="020B0604020202020204" pitchFamily="34" charset="0"/>
                <a:cs typeface="Arial" panose="020B0604020202020204" pitchFamily="34" charset="0"/>
              </a:rPr>
              <a:t> Stanley knife could be used by a carpet layer, a chef could use sharp knives.</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For religious reasons – a </a:t>
            </a:r>
            <a:r>
              <a:rPr lang="en-GB" altLang="en-US" sz="1100" dirty="0" smtClean="0">
                <a:latin typeface="Arial" panose="020B0604020202020204" pitchFamily="34" charset="0"/>
                <a:cs typeface="Arial" panose="020B0604020202020204" pitchFamily="34" charset="0"/>
              </a:rPr>
              <a:t>Sikh </a:t>
            </a:r>
            <a:r>
              <a:rPr lang="en-GB" altLang="en-US" sz="1100" dirty="0" err="1" smtClean="0">
                <a:latin typeface="Arial" panose="020B0604020202020204" pitchFamily="34" charset="0"/>
                <a:cs typeface="Arial" panose="020B0604020202020204" pitchFamily="34" charset="0"/>
              </a:rPr>
              <a:t>kirpan</a:t>
            </a:r>
            <a:endParaRPr lang="en-GB" altLang="en-US"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As part of a national costume - a </a:t>
            </a:r>
            <a:r>
              <a:rPr lang="en-GB" altLang="en-US" sz="1100" dirty="0" err="1" smtClean="0">
                <a:latin typeface="Arial" panose="020B0604020202020204" pitchFamily="34" charset="0"/>
                <a:cs typeface="Arial" panose="020B0604020202020204" pitchFamily="34" charset="0"/>
              </a:rPr>
              <a:t>skean</a:t>
            </a:r>
            <a:r>
              <a:rPr lang="en-GB" altLang="en-US" sz="1100" dirty="0" smtClean="0">
                <a:latin typeface="Arial" panose="020B0604020202020204" pitchFamily="34" charset="0"/>
                <a:cs typeface="Arial" panose="020B0604020202020204" pitchFamily="34" charset="0"/>
              </a:rPr>
              <a:t> </a:t>
            </a:r>
            <a:r>
              <a:rPr lang="en-GB" altLang="en-US" sz="1100" dirty="0" err="1" smtClean="0">
                <a:latin typeface="Arial" panose="020B0604020202020204" pitchFamily="34" charset="0"/>
                <a:cs typeface="Arial" panose="020B0604020202020204" pitchFamily="34" charset="0"/>
              </a:rPr>
              <a:t>dhu</a:t>
            </a:r>
            <a:r>
              <a:rPr lang="en-GB" altLang="en-US" sz="1100" dirty="0" smtClean="0">
                <a:latin typeface="Arial" panose="020B0604020202020204" pitchFamily="34" charset="0"/>
                <a:cs typeface="Arial" panose="020B0604020202020204" pitchFamily="34" charset="0"/>
              </a:rPr>
              <a:t> in highland dress</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Police Powers</a:t>
            </a:r>
          </a:p>
          <a:p>
            <a:pPr eaLnBrk="1" hangingPunct="1">
              <a:lnSpc>
                <a:spcPct val="100000"/>
              </a:lnSpc>
              <a:spcBef>
                <a:spcPct val="0"/>
              </a:spcBef>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If a constable has reasonable grounds to suspect someone of this offence they have the power to stop and search them under Section 1 of the Police and Criminal Evidence Act 1984.    </a:t>
            </a:r>
          </a:p>
          <a:p>
            <a:pPr eaLnBrk="1" hangingPunct="1">
              <a:lnSpc>
                <a:spcPct val="100000"/>
              </a:lnSpc>
              <a:spcBef>
                <a:spcPct val="0"/>
              </a:spcBef>
            </a:pPr>
            <a:endParaRPr lang="en-GB" altLang="en-US"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The search conducted under s. 1 of PACE should comply with the requirements of Code A of the PACE Codes of Practice.</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 police constable may </a:t>
            </a:r>
            <a:r>
              <a:rPr lang="en-GB" sz="1100" b="1" kern="1200" dirty="0" smtClean="0">
                <a:solidFill>
                  <a:schemeClr val="tx1"/>
                </a:solidFill>
                <a:effectLst/>
                <a:latin typeface="Arial" panose="020B0604020202020204" pitchFamily="34" charset="0"/>
                <a:ea typeface="+mn-ea"/>
                <a:cs typeface="Arial" panose="020B0604020202020204" pitchFamily="34" charset="0"/>
              </a:rPr>
              <a:t>detain</a:t>
            </a:r>
            <a:r>
              <a:rPr lang="en-GB" sz="1100" kern="1200" dirty="0" smtClean="0">
                <a:solidFill>
                  <a:schemeClr val="tx1"/>
                </a:solidFill>
                <a:effectLst/>
                <a:latin typeface="Arial" panose="020B0604020202020204" pitchFamily="34" charset="0"/>
                <a:ea typeface="+mn-ea"/>
                <a:cs typeface="Arial" panose="020B0604020202020204" pitchFamily="34" charset="0"/>
              </a:rPr>
              <a:t> in order to search:</a:t>
            </a:r>
          </a:p>
          <a:p>
            <a:pPr lvl="0">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any person</a:t>
            </a:r>
            <a:r>
              <a:rPr lang="en-GB" sz="1100" kern="1200" dirty="0" smtClean="0">
                <a:solidFill>
                  <a:schemeClr val="tx1"/>
                </a:solidFill>
                <a:effectLst/>
                <a:latin typeface="Arial" panose="020B0604020202020204" pitchFamily="34" charset="0"/>
                <a:ea typeface="+mn-ea"/>
                <a:cs typeface="Arial" panose="020B0604020202020204" pitchFamily="34" charset="0"/>
              </a:rPr>
              <a:t> or </a:t>
            </a:r>
            <a:r>
              <a:rPr lang="en-GB" sz="1100" b="1" kern="1200" dirty="0" smtClean="0">
                <a:solidFill>
                  <a:schemeClr val="tx1"/>
                </a:solidFill>
                <a:effectLst/>
                <a:latin typeface="Arial" panose="020B0604020202020204" pitchFamily="34" charset="0"/>
                <a:ea typeface="+mn-ea"/>
                <a:cs typeface="Arial" panose="020B0604020202020204" pitchFamily="34" charset="0"/>
              </a:rPr>
              <a:t>vehicle</a:t>
            </a:r>
            <a:r>
              <a:rPr lang="en-GB" sz="1100" kern="1200" dirty="0" smtClean="0">
                <a:solidFill>
                  <a:schemeClr val="tx1"/>
                </a:solidFill>
                <a:effectLst/>
                <a:latin typeface="Arial" panose="020B0604020202020204" pitchFamily="34" charset="0"/>
                <a:ea typeface="+mn-ea"/>
                <a:cs typeface="Arial" panose="020B0604020202020204" pitchFamily="34" charset="0"/>
              </a:rPr>
              <a:t> or anything which is in or on a vehicle, </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in any place to which the public has access </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if he or she has </a:t>
            </a:r>
            <a:r>
              <a:rPr lang="en-GB" sz="1100" b="1" kern="1200" dirty="0" smtClean="0">
                <a:solidFill>
                  <a:schemeClr val="tx1"/>
                </a:solidFill>
                <a:effectLst/>
                <a:latin typeface="Arial" panose="020B0604020202020204" pitchFamily="34" charset="0"/>
                <a:ea typeface="+mn-ea"/>
                <a:cs typeface="Arial" panose="020B0604020202020204" pitchFamily="34" charset="0"/>
              </a:rPr>
              <a:t>reasonable grounds for suspecting</a:t>
            </a: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that </a:t>
            </a:r>
            <a:r>
              <a:rPr lang="en-GB" sz="1100" b="1" kern="1200" dirty="0" smtClean="0">
                <a:solidFill>
                  <a:schemeClr val="tx1"/>
                </a:solidFill>
                <a:effectLst/>
                <a:latin typeface="Arial" panose="020B0604020202020204" pitchFamily="34" charset="0"/>
                <a:ea typeface="+mn-ea"/>
                <a:cs typeface="Arial" panose="020B0604020202020204" pitchFamily="34" charset="0"/>
              </a:rPr>
              <a:t>stolen or prohibited article</a:t>
            </a:r>
            <a:r>
              <a:rPr lang="en-GB" sz="1100" kern="1200" dirty="0" smtClean="0">
                <a:solidFill>
                  <a:schemeClr val="tx1"/>
                </a:solidFill>
                <a:effectLst/>
                <a:latin typeface="Arial" panose="020B0604020202020204" pitchFamily="34" charset="0"/>
                <a:ea typeface="+mn-ea"/>
                <a:cs typeface="Arial" panose="020B0604020202020204" pitchFamily="34" charset="0"/>
              </a:rPr>
              <a:t>, prohibited </a:t>
            </a:r>
            <a:r>
              <a:rPr lang="en-GB" sz="1100" b="1" kern="1200" dirty="0" smtClean="0">
                <a:solidFill>
                  <a:schemeClr val="tx1"/>
                </a:solidFill>
                <a:effectLst/>
                <a:latin typeface="Arial" panose="020B0604020202020204" pitchFamily="34" charset="0"/>
                <a:ea typeface="+mn-ea"/>
                <a:cs typeface="Arial" panose="020B0604020202020204" pitchFamily="34" charset="0"/>
              </a:rPr>
              <a:t>firework </a:t>
            </a:r>
            <a:r>
              <a:rPr lang="en-GB" sz="1100" kern="1200" dirty="0" smtClean="0">
                <a:solidFill>
                  <a:schemeClr val="tx1"/>
                </a:solidFill>
                <a:effectLst/>
                <a:latin typeface="Arial" panose="020B0604020202020204" pitchFamily="34" charset="0"/>
                <a:ea typeface="+mn-ea"/>
                <a:cs typeface="Arial" panose="020B0604020202020204" pitchFamily="34" charset="0"/>
              </a:rPr>
              <a:t>or </a:t>
            </a:r>
            <a:r>
              <a:rPr lang="en-GB" sz="1100" b="1" kern="1200" dirty="0" smtClean="0">
                <a:solidFill>
                  <a:schemeClr val="tx1"/>
                </a:solidFill>
                <a:effectLst/>
                <a:latin typeface="Arial" panose="020B0604020202020204" pitchFamily="34" charset="0"/>
                <a:ea typeface="+mn-ea"/>
                <a:cs typeface="Arial" panose="020B0604020202020204" pitchFamily="34" charset="0"/>
              </a:rPr>
              <a:t>bladed or sharply pointed article</a:t>
            </a:r>
            <a:r>
              <a:rPr lang="en-GB" sz="1100" kern="1200" dirty="0" smtClean="0">
                <a:solidFill>
                  <a:schemeClr val="tx1"/>
                </a:solidFill>
                <a:effectLst/>
                <a:latin typeface="Arial" panose="020B0604020202020204" pitchFamily="34" charset="0"/>
                <a:ea typeface="+mn-ea"/>
                <a:cs typeface="Arial" panose="020B0604020202020204" pitchFamily="34" charset="0"/>
              </a:rPr>
              <a:t> will be found.</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Any such article found during a search may be seized.</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15</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both offences the onus of proof is on the carrier. </a:t>
            </a:r>
            <a:endParaRPr lang="en-GB" sz="1100" b="1"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b="1" dirty="0" smtClean="0">
                <a:latin typeface="Arial" panose="020B0604020202020204" pitchFamily="34" charset="0"/>
                <a:cs typeface="Arial" panose="020B0604020202020204" pitchFamily="34" charset="0"/>
              </a:rPr>
              <a:t>School premises</a:t>
            </a: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Land used for the purpose of a school </a:t>
            </a:r>
            <a:r>
              <a:rPr lang="en-GB" sz="1100" b="1" dirty="0" smtClean="0">
                <a:latin typeface="Arial" panose="020B0604020202020204" pitchFamily="34" charset="0"/>
                <a:cs typeface="Arial" panose="020B0604020202020204" pitchFamily="34" charset="0"/>
              </a:rPr>
              <a:t>excluding</a:t>
            </a:r>
            <a:r>
              <a:rPr lang="en-GB" sz="1100" dirty="0" smtClean="0">
                <a:latin typeface="Arial" panose="020B0604020202020204" pitchFamily="34" charset="0"/>
                <a:cs typeface="Arial" panose="020B0604020202020204" pitchFamily="34" charset="0"/>
              </a:rPr>
              <a:t> any land occupied solely as a dwelling by a person employed at the school. This includes primary and  secondary schools but not further or higher education establishments.</a:t>
            </a: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 </a:t>
            </a:r>
          </a:p>
          <a:p>
            <a:pPr eaLnBrk="1" fontAlgn="auto" hangingPunct="1">
              <a:spcBef>
                <a:spcPts val="0"/>
              </a:spcBef>
              <a:spcAft>
                <a:spcPts val="0"/>
              </a:spcAft>
              <a:defRPr/>
            </a:pPr>
            <a:r>
              <a:rPr lang="en-GB" sz="1100" b="1" dirty="0" smtClean="0">
                <a:latin typeface="Arial" panose="020B0604020202020204" pitchFamily="34" charset="0"/>
                <a:cs typeface="Arial" panose="020B0604020202020204" pitchFamily="34" charset="0"/>
              </a:rPr>
              <a:t>Police Powers</a:t>
            </a:r>
            <a:r>
              <a:rPr lang="en-GB" sz="1100" dirty="0" smtClean="0">
                <a:latin typeface="Arial" panose="020B0604020202020204" pitchFamily="34" charset="0"/>
                <a:cs typeface="Arial" panose="020B0604020202020204" pitchFamily="34" charset="0"/>
              </a:rPr>
              <a:t> </a:t>
            </a:r>
          </a:p>
          <a:p>
            <a:pPr marL="342900" indent="-342900"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Constable may </a:t>
            </a:r>
            <a:r>
              <a:rPr lang="en-GB" sz="1100" b="1" dirty="0" smtClean="0">
                <a:latin typeface="Arial" panose="020B0604020202020204" pitchFamily="34" charset="0"/>
                <a:cs typeface="Arial" panose="020B0604020202020204" pitchFamily="34" charset="0"/>
              </a:rPr>
              <a:t>enter</a:t>
            </a:r>
            <a:r>
              <a:rPr lang="en-GB" sz="1100" dirty="0" smtClean="0">
                <a:latin typeface="Arial" panose="020B0604020202020204" pitchFamily="34" charset="0"/>
                <a:cs typeface="Arial" panose="020B0604020202020204" pitchFamily="34" charset="0"/>
              </a:rPr>
              <a:t> school premises and search those premises and any person on those premises for above articles and seize and retain anything found.</a:t>
            </a:r>
          </a:p>
          <a:p>
            <a:pPr marL="342900" indent="-342900"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Further powers for teachers to search pupils for such articles…</a:t>
            </a:r>
          </a:p>
          <a:p>
            <a:pPr eaLnBrk="1" fontAlgn="auto" hangingPunct="1">
              <a:spcBef>
                <a:spcPts val="0"/>
              </a:spcBef>
              <a:spcAft>
                <a:spcPts val="0"/>
              </a:spcAft>
              <a:defRPr/>
            </a:pPr>
            <a:r>
              <a:rPr lang="en-GB" sz="1100" b="1" dirty="0" smtClean="0">
                <a:latin typeface="Arial" panose="020B0604020202020204" pitchFamily="34" charset="0"/>
                <a:cs typeface="Arial" panose="020B0604020202020204" pitchFamily="34" charset="0"/>
              </a:rPr>
              <a:t>Note</a:t>
            </a:r>
            <a:r>
              <a:rPr lang="en-GB" sz="1100" dirty="0" smtClean="0">
                <a:latin typeface="Arial" panose="020B0604020202020204" pitchFamily="34" charset="0"/>
                <a:cs typeface="Arial" panose="020B0604020202020204" pitchFamily="34" charset="0"/>
              </a:rPr>
              <a:t> – the power can be used if the person is there lawfully </a:t>
            </a:r>
            <a:r>
              <a:rPr lang="en-GB" sz="1100" b="1" dirty="0" smtClean="0">
                <a:latin typeface="Arial" panose="020B0604020202020204" pitchFamily="34" charset="0"/>
                <a:cs typeface="Arial" panose="020B0604020202020204" pitchFamily="34" charset="0"/>
              </a:rPr>
              <a:t>or</a:t>
            </a:r>
            <a:r>
              <a:rPr lang="en-GB" sz="1100" dirty="0" smtClean="0">
                <a:latin typeface="Arial" panose="020B0604020202020204" pitchFamily="34" charset="0"/>
                <a:cs typeface="Arial" panose="020B0604020202020204" pitchFamily="34" charset="0"/>
              </a:rPr>
              <a:t> unlawfully (as a trespasser)</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16</a:t>
            </a:fld>
            <a:endParaRPr lang="en-GB" altLang="en-US"/>
          </a:p>
        </p:txBody>
      </p:sp>
    </p:spTree>
    <p:extLst>
      <p:ext uri="{BB962C8B-B14F-4D97-AF65-F5344CB8AC3E}">
        <p14:creationId xmlns:p14="http://schemas.microsoft.com/office/powerpoint/2010/main" val="13069489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search can be conducted without the pupil’s consent, using reasonable force if necessary &amp; can seize and retain anything which they have reasonable grounds for suspecting to be a bladed or sharply pointed article or any other thing which he/she has reasonable grounds for suspecting is evidence in relation to an offence. </a:t>
            </a:r>
          </a:p>
          <a:p>
            <a:pPr eaLnBrk="1" fontAlgn="auto" hangingPunct="1">
              <a:lnSpc>
                <a:spcPct val="100000"/>
              </a:lnSpc>
              <a:spcBef>
                <a:spcPts val="0"/>
              </a:spcBef>
              <a:spcAft>
                <a:spcPts val="0"/>
              </a:spcAft>
              <a:defRP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Education Act 1996 provides a power, not a duty to carry out such a search. The power is exercisable only when staff and pupil are on the school premises or whenever they have lawful control or charge of the pupil, for example, on a school trip.</a:t>
            </a: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a:t>
            </a: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Any article seized must be delivered to a constable as soon is reasonably practicable. </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17</a:t>
            </a:fld>
            <a:endParaRPr lang="en-GB" altLang="en-US"/>
          </a:p>
        </p:txBody>
      </p:sp>
    </p:spTree>
    <p:extLst>
      <p:ext uri="{BB962C8B-B14F-4D97-AF65-F5344CB8AC3E}">
        <p14:creationId xmlns:p14="http://schemas.microsoft.com/office/powerpoint/2010/main" val="85880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Section 139AA Criminal Justice Act 1988 </a:t>
            </a: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in a public place or on school premises: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person has an article with a blade or point, or an offensive weapon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Unlawfully and intentionally threatens another person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Does so in such a way that there is an immediate risk of serious physical harm to that other person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Section 139B of the Criminal Justice Act 1988</a:t>
            </a:r>
            <a:r>
              <a:rPr lang="en-GB" sz="1100" dirty="0" smtClean="0">
                <a:latin typeface="Arial" panose="020B0604020202020204" pitchFamily="34" charset="0"/>
                <a:cs typeface="Arial" panose="020B0604020202020204" pitchFamily="34" charset="0"/>
              </a:rPr>
              <a:t>, provides a </a:t>
            </a:r>
            <a:r>
              <a:rPr lang="en-GB" sz="1100" b="1" dirty="0" smtClean="0">
                <a:latin typeface="Arial" panose="020B0604020202020204" pitchFamily="34" charset="0"/>
                <a:cs typeface="Arial" panose="020B0604020202020204" pitchFamily="34" charset="0"/>
              </a:rPr>
              <a:t>power of entry </a:t>
            </a:r>
            <a:r>
              <a:rPr lang="en-GB" sz="1100" dirty="0" smtClean="0">
                <a:latin typeface="Arial" panose="020B0604020202020204" pitchFamily="34" charset="0"/>
                <a:cs typeface="Arial" panose="020B0604020202020204" pitchFamily="34" charset="0"/>
              </a:rPr>
              <a:t>to school premises to search for offensive weapons or articles with a blade or sharp point, in connection with the investigation of offences under section 139A. </a:t>
            </a:r>
          </a:p>
          <a:p>
            <a:pPr>
              <a:lnSpc>
                <a:spcPct val="100000"/>
              </a:lnSpc>
            </a:pPr>
            <a:r>
              <a:rPr lang="en-GB" sz="1100" dirty="0" smtClean="0">
                <a:latin typeface="Arial" panose="020B0604020202020204" pitchFamily="34" charset="0"/>
                <a:cs typeface="Arial" panose="020B0604020202020204" pitchFamily="34" charset="0"/>
              </a:rPr>
              <a:t>139B(1) A constable may enter school premises and search those premises and any person on those premises for -</a:t>
            </a:r>
          </a:p>
          <a:p>
            <a:pPr>
              <a:lnSpc>
                <a:spcPct val="100000"/>
              </a:lnSpc>
            </a:pPr>
            <a:r>
              <a:rPr lang="en-GB" sz="1100" dirty="0" smtClean="0">
                <a:latin typeface="Arial" panose="020B0604020202020204" pitchFamily="34" charset="0"/>
                <a:cs typeface="Arial" panose="020B0604020202020204" pitchFamily="34" charset="0"/>
              </a:rPr>
              <a:t>(a) any article to which section 139 of this Act applies, or</a:t>
            </a:r>
          </a:p>
          <a:p>
            <a:pPr>
              <a:lnSpc>
                <a:spcPct val="100000"/>
              </a:lnSpc>
            </a:pPr>
            <a:r>
              <a:rPr lang="en-GB" sz="1100" dirty="0" smtClean="0">
                <a:latin typeface="Arial" panose="020B0604020202020204" pitchFamily="34" charset="0"/>
                <a:cs typeface="Arial" panose="020B0604020202020204" pitchFamily="34" charset="0"/>
              </a:rPr>
              <a:t>(b) any offensive weapon within the meaning of section 1 of the Prevention of Crime Act 1953, </a:t>
            </a:r>
          </a:p>
          <a:p>
            <a:pPr>
              <a:lnSpc>
                <a:spcPct val="100000"/>
              </a:lnSpc>
            </a:pPr>
            <a:r>
              <a:rPr lang="en-GB" sz="1100" dirty="0" smtClean="0">
                <a:latin typeface="Arial" panose="020B0604020202020204" pitchFamily="34" charset="0"/>
                <a:cs typeface="Arial" panose="020B0604020202020204" pitchFamily="34" charset="0"/>
              </a:rPr>
              <a:t>if he has reasonable grounds for suspecting that an offence under section 139A or 139AA of this Act is being, or has been, committed.</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u="sng" dirty="0" smtClean="0">
                <a:latin typeface="Arial" panose="020B0604020202020204" pitchFamily="34" charset="0"/>
                <a:cs typeface="Arial" panose="020B0604020202020204" pitchFamily="34" charset="0"/>
              </a:rPr>
              <a:t>Defences</a:t>
            </a:r>
          </a:p>
          <a:p>
            <a:pPr>
              <a:lnSpc>
                <a:spcPct val="100000"/>
              </a:lnSpc>
            </a:pPr>
            <a:r>
              <a:rPr lang="en-GB" sz="1100" dirty="0" smtClean="0">
                <a:latin typeface="Arial" panose="020B0604020202020204" pitchFamily="34" charset="0"/>
                <a:cs typeface="Arial" panose="020B0604020202020204" pitchFamily="34" charset="0"/>
              </a:rPr>
              <a:t>139A(3) It shall be a defence for a person charged with an offence under subsection (1) or (2) above to prove that he had good reason or lawful authority for having the article or weapon with him on the premises in question</a:t>
            </a:r>
          </a:p>
          <a:p>
            <a:pPr>
              <a:lnSpc>
                <a:spcPct val="100000"/>
              </a:lnSpc>
            </a:pPr>
            <a:r>
              <a:rPr lang="en-GB" sz="1100" dirty="0" smtClean="0">
                <a:latin typeface="Arial" panose="020B0604020202020204" pitchFamily="34" charset="0"/>
                <a:cs typeface="Arial" panose="020B0604020202020204" pitchFamily="34" charset="0"/>
              </a:rPr>
              <a:t>139A(4) it shall be a defence for a person charged with an offence under subsection (1) or (2) above to prove that he had the article or weapon in question with him -</a:t>
            </a:r>
          </a:p>
          <a:p>
            <a:pPr>
              <a:lnSpc>
                <a:spcPct val="100000"/>
              </a:lnSpc>
            </a:pPr>
            <a:r>
              <a:rPr lang="en-GB" sz="1100" dirty="0" smtClean="0">
                <a:latin typeface="Arial" panose="020B0604020202020204" pitchFamily="34" charset="0"/>
                <a:cs typeface="Arial" panose="020B0604020202020204" pitchFamily="34" charset="0"/>
              </a:rPr>
              <a:t>(a) for use at work,</a:t>
            </a:r>
          </a:p>
          <a:p>
            <a:pPr>
              <a:lnSpc>
                <a:spcPct val="100000"/>
              </a:lnSpc>
            </a:pPr>
            <a:r>
              <a:rPr lang="en-GB" sz="1100" b="0" u="sng" dirty="0" smtClean="0">
                <a:latin typeface="Arial" panose="020B0604020202020204" pitchFamily="34" charset="0"/>
                <a:cs typeface="Arial" panose="020B0604020202020204" pitchFamily="34" charset="0"/>
              </a:rPr>
              <a:t>(b) for educational purposes,</a:t>
            </a:r>
          </a:p>
          <a:p>
            <a:pPr>
              <a:lnSpc>
                <a:spcPct val="100000"/>
              </a:lnSpc>
            </a:pPr>
            <a:r>
              <a:rPr lang="en-GB" sz="1100" dirty="0" smtClean="0">
                <a:latin typeface="Arial" panose="020B0604020202020204" pitchFamily="34" charset="0"/>
                <a:cs typeface="Arial" panose="020B0604020202020204" pitchFamily="34" charset="0"/>
              </a:rPr>
              <a:t>(c) for religious reasons, or</a:t>
            </a:r>
          </a:p>
          <a:p>
            <a:pPr>
              <a:lnSpc>
                <a:spcPct val="100000"/>
              </a:lnSpc>
            </a:pPr>
            <a:r>
              <a:rPr lang="en-GB" sz="1100" dirty="0" smtClean="0">
                <a:latin typeface="Arial" panose="020B0604020202020204" pitchFamily="34" charset="0"/>
                <a:cs typeface="Arial" panose="020B0604020202020204" pitchFamily="34" charset="0"/>
              </a:rPr>
              <a:t>(d) as part of any national costume.</a:t>
            </a:r>
          </a:p>
          <a:p>
            <a:pPr>
              <a:lnSpc>
                <a:spcPct val="100000"/>
              </a:lnSpc>
            </a:pPr>
            <a:endParaRPr lang="en-GB" sz="1100" dirty="0" smtClean="0">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Section 1A of the Prevention of Crime Act 1953 </a:t>
            </a:r>
            <a:r>
              <a:rPr kumimoji="0" lang="en-GB"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similar to the above, however, it does not include school premises.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person commits this offence if they threaten with an offensive weapon in public and: </a:t>
            </a:r>
            <a:r>
              <a:rPr kumimoji="0" lang="en-GB"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has an offensive weapon with him or her in a public place,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unlawfully and intentionally threatens another person with the weapon, and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does so in such a way that there is an immediate risk of serious physical harm to that person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Section 141 Criminal Justice Act 1988 </a:t>
            </a: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Any person who manufactures, sells or hires or offers for sale or hire, exposes or has in his possession for the purpose of sale or hire, or lends or gives to any other person a weapon to which this section applies shall be guilty of an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section applies to all offensive weapons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made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 causing injury e.g. knuckledusters, swordsticks, belt buckle knife, flick knives samurai swords, death stars, disguised knives, truncheons, stealth knives.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Section 141A Criminal Justice Act 1988 </a:t>
            </a: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Offence to sell knives, knife blades, razor blades, any axe or any other article which has a blade or is sharply pointed and which is made or adapted for causing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injury to anyone under the age of 18 years.  </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18</a:t>
            </a:fld>
            <a:endParaRPr lang="en-GB" altLang="en-US"/>
          </a:p>
        </p:txBody>
      </p:sp>
    </p:spTree>
    <p:extLst>
      <p:ext uri="{BB962C8B-B14F-4D97-AF65-F5344CB8AC3E}">
        <p14:creationId xmlns:p14="http://schemas.microsoft.com/office/powerpoint/2010/main" val="36898695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Going Equipped is another Statutory Preventative Measure – the offence was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created to try and prevent the full offences of burglary or theft being committed. </a:t>
            </a:r>
            <a:r>
              <a:rPr lang="en-GB" altLang="en-US" sz="1100" dirty="0" smtClean="0">
                <a:latin typeface="Arial" panose="020B0604020202020204" pitchFamily="34" charset="0"/>
                <a:cs typeface="Arial" panose="020B0604020202020204" pitchFamily="34" charset="0"/>
              </a:rPr>
              <a:t> </a:t>
            </a:r>
          </a:p>
          <a:p>
            <a:pPr eaLnBrk="1" hangingPunct="1">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spcBef>
                <a:spcPct val="0"/>
              </a:spcBef>
            </a:pPr>
            <a:r>
              <a:rPr lang="en-GB" altLang="en-US" sz="1100" b="0" dirty="0" smtClean="0">
                <a:latin typeface="Arial" panose="020B0604020202020204" pitchFamily="34" charset="0"/>
                <a:cs typeface="Arial" panose="020B0604020202020204" pitchFamily="34" charset="0"/>
              </a:rPr>
              <a:t>Triable either way: 3 years maximum imprisonment</a:t>
            </a:r>
          </a:p>
          <a:p>
            <a:pPr eaLnBrk="1" hangingPunct="1">
              <a:spcBef>
                <a:spcPct val="0"/>
              </a:spcBef>
            </a:pPr>
            <a:endParaRPr lang="en-GB" altLang="en-US" sz="1100" b="1" dirty="0" smtClean="0">
              <a:latin typeface="Arial" panose="020B0604020202020204" pitchFamily="34" charset="0"/>
              <a:cs typeface="Arial" panose="020B0604020202020204" pitchFamily="34" charset="0"/>
            </a:endParaRPr>
          </a:p>
          <a:p>
            <a:pPr marL="268288" indent="-268288"/>
            <a:r>
              <a:rPr lang="en-GB" altLang="en-US" sz="1100" dirty="0" smtClean="0">
                <a:latin typeface="Arial" panose="020B0604020202020204" pitchFamily="34" charset="0"/>
                <a:cs typeface="Arial" panose="020B0604020202020204" pitchFamily="34" charset="0"/>
              </a:rPr>
              <a:t>Points to Prove – when not at his place of abode – has with him – any article used in connection with – Burglary or Theft – Theft specifically includes taking a </a:t>
            </a:r>
          </a:p>
          <a:p>
            <a:pPr marL="268288" indent="-268288"/>
            <a:r>
              <a:rPr lang="en-GB" altLang="en-US" sz="1100" dirty="0" smtClean="0">
                <a:latin typeface="Arial" panose="020B0604020202020204" pitchFamily="34" charset="0"/>
                <a:cs typeface="Arial" panose="020B0604020202020204" pitchFamily="34" charset="0"/>
              </a:rPr>
              <a:t>conveyance without the owners consent (TWOC)</a:t>
            </a:r>
          </a:p>
          <a:p>
            <a:pPr marL="268288" indent="-268288"/>
            <a:endParaRPr lang="en-GB" altLang="en-US" sz="1100" dirty="0" smtClean="0">
              <a:latin typeface="Arial" panose="020B0604020202020204" pitchFamily="34" charset="0"/>
              <a:cs typeface="Arial" panose="020B0604020202020204" pitchFamily="34" charset="0"/>
            </a:endParaRPr>
          </a:p>
          <a:p>
            <a:pPr marL="268288" indent="-268288"/>
            <a:r>
              <a:rPr lang="en-GB" altLang="en-US" sz="1100" dirty="0" smtClean="0">
                <a:latin typeface="Arial" panose="020B0604020202020204" pitchFamily="34" charset="0"/>
                <a:cs typeface="Arial" panose="020B0604020202020204" pitchFamily="34" charset="0"/>
              </a:rPr>
              <a:t>It is not necessary to prove which particular burglary or theft the suspect was going to commit.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19</a:t>
            </a:fld>
            <a:endParaRPr lang="en-GB" altLang="en-US"/>
          </a:p>
        </p:txBody>
      </p:sp>
    </p:spTree>
    <p:extLst>
      <p:ext uri="{BB962C8B-B14F-4D97-AF65-F5344CB8AC3E}">
        <p14:creationId xmlns:p14="http://schemas.microsoft.com/office/powerpoint/2010/main" val="21446375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Place of abode -  </a:t>
            </a:r>
            <a:r>
              <a:rPr lang="en-GB" altLang="en-US" sz="1100" dirty="0" smtClean="0">
                <a:latin typeface="Arial" panose="020B0604020202020204" pitchFamily="34" charset="0"/>
                <a:cs typeface="Arial" panose="020B0604020202020204" pitchFamily="34" charset="0"/>
              </a:rPr>
              <a:t>Where they reside.</a:t>
            </a:r>
          </a:p>
          <a:p>
            <a:pPr eaLnBrk="1" hangingPunct="1">
              <a:lnSpc>
                <a:spcPct val="100000"/>
              </a:lnSpc>
              <a:spcBef>
                <a:spcPct val="0"/>
              </a:spcBef>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Includes a house or flat and can include a caravan or boat as well as.</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i="1" dirty="0" smtClean="0">
                <a:latin typeface="Arial" panose="020B0604020202020204" pitchFamily="34" charset="0"/>
                <a:cs typeface="Arial" panose="020B0604020202020204" pitchFamily="34" charset="0"/>
              </a:rPr>
              <a:t>R</a:t>
            </a:r>
            <a:r>
              <a:rPr lang="en-GB" altLang="en-US" sz="1100" dirty="0" smtClean="0">
                <a:latin typeface="Arial" panose="020B0604020202020204" pitchFamily="34" charset="0"/>
                <a:cs typeface="Arial" panose="020B0604020202020204" pitchFamily="34" charset="0"/>
              </a:rPr>
              <a:t> v </a:t>
            </a:r>
            <a:r>
              <a:rPr lang="en-GB" altLang="en-US" sz="1100" i="1" dirty="0" smtClean="0">
                <a:latin typeface="Arial" panose="020B0604020202020204" pitchFamily="34" charset="0"/>
                <a:cs typeface="Arial" panose="020B0604020202020204" pitchFamily="34" charset="0"/>
              </a:rPr>
              <a:t>Bundy</a:t>
            </a:r>
            <a:r>
              <a:rPr lang="en-GB" altLang="en-US" sz="1100" dirty="0" smtClean="0">
                <a:latin typeface="Arial" panose="020B0604020202020204" pitchFamily="34" charset="0"/>
                <a:cs typeface="Arial" panose="020B0604020202020204" pitchFamily="34" charset="0"/>
              </a:rPr>
              <a:t> 1977: a place of abode does </a:t>
            </a:r>
            <a:r>
              <a:rPr lang="en-GB" altLang="en-US" sz="1100" b="1" dirty="0" smtClean="0">
                <a:latin typeface="Arial" panose="020B0604020202020204" pitchFamily="34" charset="0"/>
                <a:cs typeface="Arial" panose="020B0604020202020204" pitchFamily="34" charset="0"/>
              </a:rPr>
              <a:t>not</a:t>
            </a:r>
            <a:r>
              <a:rPr lang="en-GB" altLang="en-US" sz="1100" dirty="0" smtClean="0">
                <a:latin typeface="Arial" panose="020B0604020202020204" pitchFamily="34" charset="0"/>
                <a:cs typeface="Arial" panose="020B0604020202020204" pitchFamily="34" charset="0"/>
              </a:rPr>
              <a:t> include their place of business (unless they happen to live and work in the same place)</a:t>
            </a:r>
          </a:p>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100" dirty="0" smtClean="0">
                <a:latin typeface="Arial" panose="020B0604020202020204" pitchFamily="34" charset="0"/>
                <a:cs typeface="Arial" panose="020B0604020202020204" pitchFamily="34" charset="0"/>
              </a:rPr>
              <a:t>A </a:t>
            </a:r>
            <a:r>
              <a:rPr lang="en-GB" altLang="en-US" sz="1100" u="none" dirty="0" smtClean="0">
                <a:latin typeface="Arial" panose="020B0604020202020204" pitchFamily="34" charset="0"/>
                <a:cs typeface="Arial" panose="020B0604020202020204" pitchFamily="34" charset="0"/>
              </a:rPr>
              <a:t>vehicle</a:t>
            </a:r>
            <a:r>
              <a:rPr lang="en-GB" altLang="en-US" sz="1100" dirty="0" smtClean="0">
                <a:latin typeface="Arial" panose="020B0604020202020204" pitchFamily="34" charset="0"/>
                <a:cs typeface="Arial" panose="020B0604020202020204" pitchFamily="34" charset="0"/>
              </a:rPr>
              <a:t> can be regarded as a place of abode if it is where a person resides - i</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 a person lives in a camper van then the camper van is only a place of abode when it is parked at the place where the person intends to live for example on a camp site. </a:t>
            </a: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B was living rough, in his car. He was stopped one day after a woman complained that he was following her. When his car was searched a pipe wrench, 3 pieces of stocking, a hammer and some pipe were found. He was charged with 'going equipped' and convicted. He appealed on the grounds that his car was his 'place of abode'. HELD. Appeal dismissed. Conviction upheld.</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Although B's car was his abode, he did not intend to occupy it as such at the place where he was stopped. He was in fact in transit from one site to another and was therefore in transit at the time of commission of this offence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20</a:t>
            </a:fld>
            <a:endParaRPr lang="en-GB" altLang="en-US"/>
          </a:p>
        </p:txBody>
      </p:sp>
    </p:spTree>
    <p:extLst>
      <p:ext uri="{BB962C8B-B14F-4D97-AF65-F5344CB8AC3E}">
        <p14:creationId xmlns:p14="http://schemas.microsoft.com/office/powerpoint/2010/main" val="10714225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smtClean="0">
                <a:latin typeface="Arial" panose="020B0604020202020204" pitchFamily="34" charset="0"/>
                <a:cs typeface="Arial" panose="020B0604020202020204" pitchFamily="34" charset="0"/>
              </a:rPr>
              <a:t>Has with him </a:t>
            </a:r>
            <a:endParaRPr lang="en-GB" altLang="en-US" sz="1100" dirty="0" smtClean="0">
              <a:latin typeface="Arial" panose="020B0604020202020204" pitchFamily="34" charset="0"/>
              <a:cs typeface="Arial" panose="020B0604020202020204" pitchFamily="34" charset="0"/>
            </a:endParaRPr>
          </a:p>
          <a:p>
            <a:pPr>
              <a:lnSpc>
                <a:spcPct val="100000"/>
              </a:lnSpc>
              <a:spcBef>
                <a:spcPct val="0"/>
              </a:spcBef>
            </a:pPr>
            <a:r>
              <a:rPr lang="en-US" altLang="en-US" sz="1100" dirty="0" smtClean="0">
                <a:solidFill>
                  <a:srgbClr val="002060"/>
                </a:solidFill>
                <a:latin typeface="Arial" panose="020B0604020202020204" pitchFamily="34" charset="0"/>
                <a:cs typeface="Arial" panose="020B0604020202020204" pitchFamily="34" charset="0"/>
              </a:rPr>
              <a:t>Generally means the article must be readily available, with some degree of immediate control </a:t>
            </a:r>
            <a:r>
              <a:rPr lang="en-US" altLang="en-US" sz="1100" dirty="0" err="1" smtClean="0">
                <a:solidFill>
                  <a:srgbClr val="002060"/>
                </a:solidFill>
                <a:latin typeface="Arial" panose="020B0604020202020204" pitchFamily="34" charset="0"/>
                <a:cs typeface="Arial" panose="020B0604020202020204" pitchFamily="34" charset="0"/>
              </a:rPr>
              <a:t>eg</a:t>
            </a:r>
            <a:r>
              <a:rPr lang="en-US" altLang="en-US" sz="1100" dirty="0" smtClean="0">
                <a:solidFill>
                  <a:srgbClr val="002060"/>
                </a:solidFill>
                <a:latin typeface="Arial" panose="020B0604020202020204" pitchFamily="34" charset="0"/>
                <a:cs typeface="Arial" panose="020B0604020202020204" pitchFamily="34" charset="0"/>
              </a:rPr>
              <a:t> in their bag, hand, pocket or in a vehicle. </a:t>
            </a:r>
          </a:p>
          <a:p>
            <a:pPr>
              <a:lnSpc>
                <a:spcPct val="100000"/>
              </a:lnSpc>
              <a:spcBef>
                <a:spcPct val="0"/>
              </a:spcBef>
            </a:pPr>
            <a:r>
              <a:rPr lang="en-US" altLang="en-US" sz="1100" dirty="0" smtClean="0">
                <a:solidFill>
                  <a:srgbClr val="002060"/>
                </a:solidFill>
                <a:latin typeface="Arial" panose="020B0604020202020204" pitchFamily="34" charset="0"/>
                <a:cs typeface="Arial" panose="020B0604020202020204" pitchFamily="34" charset="0"/>
              </a:rPr>
              <a:t>Person must know of the presence of the article - if it is slipped into their bag without their knowledge - no offence but once they know of its presence - offence committed</a:t>
            </a:r>
          </a:p>
          <a:p>
            <a:pPr>
              <a:lnSpc>
                <a:spcPct val="100000"/>
              </a:lnSpc>
              <a:spcBef>
                <a:spcPct val="0"/>
              </a:spcBef>
            </a:pPr>
            <a:endParaRPr lang="en-US" altLang="en-US" sz="1100" dirty="0" smtClean="0">
              <a:solidFill>
                <a:srgbClr val="002060"/>
              </a:solidFill>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b="1" dirty="0" smtClean="0">
                <a:latin typeface="Arial" panose="020B0604020202020204" pitchFamily="34" charset="0"/>
                <a:cs typeface="Arial" panose="020B0604020202020204" pitchFamily="34" charset="0"/>
              </a:rPr>
              <a:t>Notes </a:t>
            </a:r>
            <a:r>
              <a:rPr lang="en-GB" altLang="en-US" sz="1100" dirty="0" smtClean="0">
                <a:latin typeface="Arial" panose="020B0604020202020204" pitchFamily="34" charset="0"/>
                <a:cs typeface="Arial" panose="020B0604020202020204" pitchFamily="34" charset="0"/>
              </a:rPr>
              <a:t/>
            </a:r>
            <a:br>
              <a:rPr lang="en-GB" altLang="en-US" sz="1100" dirty="0" smtClean="0">
                <a:latin typeface="Arial" panose="020B0604020202020204" pitchFamily="34" charset="0"/>
                <a:cs typeface="Arial" panose="020B0604020202020204" pitchFamily="34" charset="0"/>
              </a:rPr>
            </a:br>
            <a:r>
              <a:rPr lang="en-GB" altLang="en-US" sz="1100" b="1" dirty="0" smtClean="0">
                <a:latin typeface="Arial" panose="020B0604020202020204" pitchFamily="34" charset="0"/>
                <a:cs typeface="Arial" panose="020B0604020202020204" pitchFamily="34" charset="0"/>
              </a:rPr>
              <a:t>R v </a:t>
            </a:r>
            <a:r>
              <a:rPr lang="en-GB" altLang="en-US" sz="1100" b="1" dirty="0" err="1" smtClean="0">
                <a:latin typeface="Arial" panose="020B0604020202020204" pitchFamily="34" charset="0"/>
                <a:cs typeface="Arial" panose="020B0604020202020204" pitchFamily="34" charset="0"/>
              </a:rPr>
              <a:t>Ellames</a:t>
            </a:r>
            <a:endParaRPr lang="en-GB" altLang="en-US" sz="1100" b="1"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dirty="0" smtClean="0">
                <a:latin typeface="Arial" panose="020B0604020202020204" pitchFamily="34" charset="0"/>
                <a:cs typeface="Arial" panose="020B0604020202020204" pitchFamily="34" charset="0"/>
              </a:rPr>
              <a:t>It is not necessary to prove that the accused intended the article to be used in the course of or in connection with any specific burglary or theft, it is enough to prove a general intention that it could be used for some such purpose.</a:t>
            </a:r>
          </a:p>
          <a:p>
            <a:pPr marL="0" marR="0" indent="0" algn="l" defTabSz="914400" rtl="0" eaLnBrk="0" fontAlgn="base" latinLnBrk="0" hangingPunct="0">
              <a:lnSpc>
                <a:spcPct val="100000"/>
              </a:lnSpc>
              <a:spcBef>
                <a:spcPct val="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In this case, the defendant had a sawn-off shotgun, a wig, three woollen hats, two masks, a pair of goggles, a boiler suit, a motor vehicle, two containers and a quantity of ammonia, gloves and shot-gun cartridges. </a:t>
            </a:r>
          </a:p>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dirty="0" smtClean="0">
                <a:latin typeface="Arial" panose="020B0604020202020204" pitchFamily="34" charset="0"/>
                <a:cs typeface="Arial" panose="020B0604020202020204" pitchFamily="34" charset="0"/>
              </a:rPr>
              <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Furthermore, it is not necessary to prove that the accused intended to use the article himself; it is enough to prove that he had it with him with the intention that it should be used by someone else.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21</a:t>
            </a:fld>
            <a:endParaRPr lang="en-GB" altLang="en-US"/>
          </a:p>
        </p:txBody>
      </p:sp>
    </p:spTree>
    <p:extLst>
      <p:ext uri="{BB962C8B-B14F-4D97-AF65-F5344CB8AC3E}">
        <p14:creationId xmlns:p14="http://schemas.microsoft.com/office/powerpoint/2010/main" val="42521572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lnSpc>
                <a:spcPct val="100000"/>
              </a:lnSpc>
              <a:spcBef>
                <a:spcPts val="0"/>
              </a:spcBef>
              <a:spcAft>
                <a:spcPts val="0"/>
              </a:spcAft>
              <a:defRPr/>
            </a:pPr>
            <a:r>
              <a:rPr lang="en-GB" sz="1100" b="1" dirty="0" smtClean="0">
                <a:latin typeface="Arial" panose="020B0604020202020204" pitchFamily="34" charset="0"/>
                <a:cs typeface="Arial" panose="020B0604020202020204" pitchFamily="34" charset="0"/>
              </a:rPr>
              <a:t>Any article </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u="none" dirty="0" smtClean="0">
                <a:latin typeface="Arial" panose="020B0604020202020204" pitchFamily="34" charset="0"/>
                <a:cs typeface="Arial" panose="020B0604020202020204" pitchFamily="34" charset="0"/>
              </a:rPr>
              <a:t>Any article </a:t>
            </a:r>
            <a:r>
              <a:rPr lang="en-GB" altLang="en-US" sz="1100" dirty="0" smtClean="0">
                <a:latin typeface="Arial" panose="020B0604020202020204" pitchFamily="34" charset="0"/>
                <a:cs typeface="Arial" panose="020B0604020202020204" pitchFamily="34" charset="0"/>
              </a:rPr>
              <a:t>for use in the course of, or in connection with means that it does not have to be for the person carrying it as long as its proved it was for use in connection etc. Article means almost anything but </a:t>
            </a:r>
            <a:r>
              <a:rPr lang="en-GB" altLang="en-US" sz="1100" b="1" dirty="0" smtClean="0">
                <a:latin typeface="Arial" panose="020B0604020202020204" pitchFamily="34" charset="0"/>
                <a:cs typeface="Arial" panose="020B0604020202020204" pitchFamily="34" charset="0"/>
              </a:rPr>
              <a:t>does not include </a:t>
            </a:r>
            <a:r>
              <a:rPr lang="en-GB" altLang="en-US" sz="1100" dirty="0" smtClean="0">
                <a:latin typeface="Arial" panose="020B0604020202020204" pitchFamily="34" charset="0"/>
                <a:cs typeface="Arial" panose="020B0604020202020204" pitchFamily="34" charset="0"/>
              </a:rPr>
              <a:t>animate objects (trained monkeys - </a:t>
            </a:r>
            <a:r>
              <a:rPr lang="en-GB" sz="1100" i="1" dirty="0" smtClean="0">
                <a:latin typeface="Arial" panose="020B0604020202020204" pitchFamily="34" charset="0"/>
                <a:cs typeface="Arial" panose="020B0604020202020204" pitchFamily="34" charset="0"/>
              </a:rPr>
              <a:t>Daly</a:t>
            </a:r>
            <a:r>
              <a:rPr lang="en-GB" sz="1100" dirty="0" smtClean="0">
                <a:latin typeface="Arial" panose="020B0604020202020204" pitchFamily="34" charset="0"/>
                <a:cs typeface="Arial" panose="020B0604020202020204" pitchFamily="34" charset="0"/>
              </a:rPr>
              <a:t> v </a:t>
            </a:r>
            <a:r>
              <a:rPr lang="en-GB" sz="1100" i="1" dirty="0" smtClean="0">
                <a:latin typeface="Arial" panose="020B0604020202020204" pitchFamily="34" charset="0"/>
                <a:cs typeface="Arial" panose="020B0604020202020204" pitchFamily="34" charset="0"/>
              </a:rPr>
              <a:t>Cannon</a:t>
            </a:r>
            <a:r>
              <a:rPr lang="en-GB" sz="1100" dirty="0" smtClean="0">
                <a:latin typeface="Arial" panose="020B0604020202020204" pitchFamily="34" charset="0"/>
                <a:cs typeface="Arial" panose="020B0604020202020204" pitchFamily="34" charset="0"/>
              </a:rPr>
              <a:t>)</a:t>
            </a:r>
          </a:p>
          <a:p>
            <a:pPr>
              <a:lnSpc>
                <a:spcPct val="100000"/>
              </a:lnSpc>
            </a:pPr>
            <a:r>
              <a:rPr lang="en-GB" altLang="en-US" sz="1100" dirty="0" smtClean="0">
                <a:latin typeface="Arial" panose="020B0604020202020204" pitchFamily="34" charset="0"/>
                <a:cs typeface="Arial" panose="020B0604020202020204" pitchFamily="34" charset="0"/>
              </a:rPr>
              <a:t>Examples: </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 group of young men found in possession of a rubber tube and two empty petrol cans, having forced off the petrol tank of a car apparently with the intention of stealing petrol</a:t>
            </a:r>
            <a:r>
              <a:rPr lang="en-GB" altLang="en-US" sz="1100" baseline="3000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 </a:t>
            </a:r>
          </a:p>
          <a:p>
            <a:pPr marL="0" indent="0">
              <a:lnSpc>
                <a:spcPct val="100000"/>
              </a:lnSpc>
              <a:buFont typeface="Arial" panose="020B0604020202020204" pitchFamily="34" charset="0"/>
              <a:buNone/>
            </a:pPr>
            <a:r>
              <a:rPr lang="en-GB" altLang="en-US" sz="1100" dirty="0" smtClean="0">
                <a:latin typeface="Arial" panose="020B0604020202020204" pitchFamily="34" charset="0"/>
                <a:cs typeface="Arial" panose="020B0604020202020204" pitchFamily="34" charset="0"/>
              </a:rPr>
              <a:t>This offence would also be committed should a person be found in possession of:</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 laptop computer, PDA, or notebook containing bank account details, </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 ATM bank card skimming device, </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 stand-alone bank card skimming device, or </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 stolen bank card, etc. </a:t>
            </a:r>
          </a:p>
          <a:p>
            <a:pPr marL="0" indent="0" eaLnBrk="1" fontAlgn="auto" hangingPunct="1">
              <a:lnSpc>
                <a:spcPct val="100000"/>
              </a:lnSpc>
              <a:spcBef>
                <a:spcPts val="0"/>
              </a:spcBef>
              <a:spcAft>
                <a:spcPts val="0"/>
              </a:spcAft>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Almost any physical object, such as a bunch of skeleton keys (</a:t>
            </a:r>
            <a:r>
              <a:rPr lang="en-GB" sz="1100" i="1" dirty="0" smtClean="0">
                <a:latin typeface="Arial" panose="020B0604020202020204" pitchFamily="34" charset="0"/>
                <a:cs typeface="Arial" panose="020B0604020202020204" pitchFamily="34" charset="0"/>
              </a:rPr>
              <a:t>R</a:t>
            </a:r>
            <a:r>
              <a:rPr lang="en-GB" sz="1100" dirty="0" smtClean="0">
                <a:latin typeface="Arial" panose="020B0604020202020204" pitchFamily="34" charset="0"/>
                <a:cs typeface="Arial" panose="020B0604020202020204" pitchFamily="34" charset="0"/>
              </a:rPr>
              <a:t> v </a:t>
            </a:r>
            <a:r>
              <a:rPr lang="en-GB" sz="1100" i="1" dirty="0" smtClean="0">
                <a:latin typeface="Arial" panose="020B0604020202020204" pitchFamily="34" charset="0"/>
                <a:cs typeface="Arial" panose="020B0604020202020204" pitchFamily="34" charset="0"/>
              </a:rPr>
              <a:t>Metcalfe</a:t>
            </a:r>
            <a:r>
              <a:rPr lang="en-GB" sz="1100" dirty="0" smtClean="0">
                <a:latin typeface="Arial" panose="020B0604020202020204" pitchFamily="34" charset="0"/>
                <a:cs typeface="Arial" panose="020B0604020202020204" pitchFamily="34" charset="0"/>
              </a:rPr>
              <a:t> 1971) or a torch and screwdriver (</a:t>
            </a:r>
            <a:r>
              <a:rPr lang="en-GB" sz="1100" i="1" dirty="0" smtClean="0">
                <a:latin typeface="Arial" panose="020B0604020202020204" pitchFamily="34" charset="0"/>
                <a:cs typeface="Arial" panose="020B0604020202020204" pitchFamily="34" charset="0"/>
              </a:rPr>
              <a:t>R</a:t>
            </a:r>
            <a:r>
              <a:rPr lang="en-GB" sz="1100" dirty="0" smtClean="0">
                <a:latin typeface="Arial" panose="020B0604020202020204" pitchFamily="34" charset="0"/>
                <a:cs typeface="Arial" panose="020B0604020202020204" pitchFamily="34" charset="0"/>
              </a:rPr>
              <a:t> v </a:t>
            </a:r>
            <a:r>
              <a:rPr lang="en-GB" sz="1100" i="1" dirty="0" smtClean="0">
                <a:latin typeface="Arial" panose="020B0604020202020204" pitchFamily="34" charset="0"/>
                <a:cs typeface="Arial" panose="020B0604020202020204" pitchFamily="34" charset="0"/>
              </a:rPr>
              <a:t>Harrison</a:t>
            </a:r>
            <a:r>
              <a:rPr lang="en-GB" sz="1100" dirty="0" smtClean="0">
                <a:latin typeface="Arial" panose="020B0604020202020204" pitchFamily="34" charset="0"/>
                <a:cs typeface="Arial" panose="020B0604020202020204" pitchFamily="34" charset="0"/>
              </a:rPr>
              <a:t> 1970).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22</a:t>
            </a:fld>
            <a:endParaRPr lang="en-GB" altLang="en-US"/>
          </a:p>
        </p:txBody>
      </p:sp>
    </p:spTree>
    <p:extLst>
      <p:ext uri="{BB962C8B-B14F-4D97-AF65-F5344CB8AC3E}">
        <p14:creationId xmlns:p14="http://schemas.microsoft.com/office/powerpoint/2010/main" val="36835067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In the course of and in connection with: effectively mean that the possession of the articles must occur before the commission of the target offence (see R v </a:t>
            </a:r>
            <a:r>
              <a:rPr lang="en-GB" sz="1100" dirty="0" err="1" smtClean="0">
                <a:latin typeface="Arial" panose="020B0604020202020204" pitchFamily="34" charset="0"/>
                <a:cs typeface="Arial" panose="020B0604020202020204" pitchFamily="34" charset="0"/>
              </a:rPr>
              <a:t>Ellames</a:t>
            </a:r>
            <a:r>
              <a:rPr lang="en-GB" sz="1100" dirty="0" smtClean="0">
                <a:latin typeface="Arial" panose="020B0604020202020204" pitchFamily="34" charset="0"/>
                <a:cs typeface="Arial" panose="020B0604020202020204" pitchFamily="34" charset="0"/>
              </a:rPr>
              <a:t> 1974 below).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Once the intended offence is committed, that offence should be charged (obviously if there was evidence that the offender was still in possession of the articles because s/he was going on to commit further burglaries or thefts [or taking conveyances), 'going equipped' could be charged in respect of those offences).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direct connection to a specific act of burglary or theft (or taking a conveyance) need not be established. All that is required is proof that the article was to be used for such purposes in a future crime, not necessarily by the accused.</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The offence is directed against acts preparatory to the offences of burglary and theft and includes </a:t>
            </a:r>
            <a:r>
              <a:rPr lang="en-GB" altLang="en-US" sz="1100" b="1" dirty="0" smtClean="0">
                <a:latin typeface="Arial" panose="020B0604020202020204" pitchFamily="34" charset="0"/>
                <a:cs typeface="Arial" panose="020B0604020202020204" pitchFamily="34" charset="0"/>
              </a:rPr>
              <a:t>taking a conveyance without the owner’s consent </a:t>
            </a:r>
            <a:r>
              <a:rPr lang="en-GB" altLang="en-US" sz="1100" b="0" dirty="0" smtClean="0">
                <a:latin typeface="Arial" panose="020B0604020202020204" pitchFamily="34" charset="0"/>
                <a:cs typeface="Arial" panose="020B0604020202020204" pitchFamily="34" charset="0"/>
              </a:rPr>
              <a:t>(TWOC) </a:t>
            </a:r>
            <a:r>
              <a:rPr lang="en-GB" altLang="en-US" sz="1100" dirty="0" smtClean="0">
                <a:latin typeface="Arial" panose="020B0604020202020204" pitchFamily="34" charset="0"/>
                <a:cs typeface="Arial" panose="020B0604020202020204" pitchFamily="34" charset="0"/>
              </a:rPr>
              <a:t>and robbery.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23</a:t>
            </a:fld>
            <a:endParaRPr lang="en-GB" altLang="en-US"/>
          </a:p>
        </p:txBody>
      </p:sp>
    </p:spTree>
    <p:extLst>
      <p:ext uri="{BB962C8B-B14F-4D97-AF65-F5344CB8AC3E}">
        <p14:creationId xmlns:p14="http://schemas.microsoft.com/office/powerpoint/2010/main" val="12790748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split class into pairs. Students to attempt the questions and share their findings with the rest of the class. </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24</a:t>
            </a:fld>
            <a:endParaRPr lang="en-GB" altLang="en-US"/>
          </a:p>
        </p:txBody>
      </p:sp>
    </p:spTree>
    <p:extLst>
      <p:ext uri="{BB962C8B-B14F-4D97-AF65-F5344CB8AC3E}">
        <p14:creationId xmlns:p14="http://schemas.microsoft.com/office/powerpoint/2010/main" val="24957408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25</a:t>
            </a:fld>
            <a:endParaRPr lang="en-GB" altLang="en-US"/>
          </a:p>
        </p:txBody>
      </p:sp>
    </p:spTree>
    <p:extLst>
      <p:ext uri="{BB962C8B-B14F-4D97-AF65-F5344CB8AC3E}">
        <p14:creationId xmlns:p14="http://schemas.microsoft.com/office/powerpoint/2010/main" val="507562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79602067"/>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3259630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76279721"/>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67017071"/>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64777529"/>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34998605"/>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50523560"/>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71349924"/>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26233830"/>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7694348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75362914"/>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28708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8.jp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3.pn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3.jpg"/><Relationship Id="rId7"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16.jpeg"/><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jpg"/><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6.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1196752"/>
            <a:ext cx="3413927" cy="2631490"/>
          </a:xfrm>
          <a:prstGeom prst="rect">
            <a:avLst/>
          </a:prstGeom>
          <a:noFill/>
        </p:spPr>
        <p:txBody>
          <a:bodyPr wrap="square" rtlCol="0">
            <a:spAutoFit/>
          </a:bodyPr>
          <a:lstStyle/>
          <a:p>
            <a:pPr algn="ctr" defTabSz="685800" eaLnBrk="1" fontAlgn="auto" hangingPunct="1">
              <a:spcBef>
                <a:spcPts val="0"/>
              </a:spcBef>
              <a:spcAft>
                <a:spcPts val="0"/>
              </a:spcAft>
            </a:pPr>
            <a:r>
              <a:rPr lang="en-GB" sz="3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Offensive Weapons, Bladed Articles &amp; Going Equipped </a:t>
            </a:r>
            <a:endParaRPr lang="en-GB" sz="3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79512" y="188640"/>
            <a:ext cx="594412" cy="717866"/>
          </a:xfrm>
          <a:prstGeom prst="rect">
            <a:avLst/>
          </a:prstGeom>
        </p:spPr>
      </p:pic>
    </p:spTree>
    <p:extLst>
      <p:ext uri="{BB962C8B-B14F-4D97-AF65-F5344CB8AC3E}">
        <p14:creationId xmlns:p14="http://schemas.microsoft.com/office/powerpoint/2010/main" val="16082133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647564" y="1489631"/>
            <a:ext cx="7848872" cy="301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32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Any person who,</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without lawful</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authority</a:t>
            </a:r>
            <a:endParaRPr lang="en-GB" altLang="en-US" sz="2800" dirty="0">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or</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reasonable excuse, the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shall</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lie on him,</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has</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 him in any public</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place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any</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offensive weapon,</a:t>
            </a:r>
            <a:r>
              <a:rPr lang="en-GB" altLang="en-US" sz="2800" dirty="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shall be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guilty of an</a:t>
            </a:r>
            <a:r>
              <a:rPr kumimoji="0" lang="en-GB" altLang="en-US" sz="2800" b="0" i="0" u="none" strike="noStrike" kern="1200" cap="none" spc="0" normalizeH="0" noProof="0" dirty="0" smtClean="0">
                <a:ln>
                  <a:noFill/>
                </a:ln>
                <a:effectLst/>
                <a:uLnTx/>
                <a:uFillTx/>
                <a:latin typeface="Arial"/>
                <a:cs typeface="Arial"/>
              </a:rPr>
              <a:t> </a:t>
            </a:r>
            <a:r>
              <a:rPr lang="en-GB" altLang="en-US" sz="2800" dirty="0" smtClean="0">
                <a:latin typeface="Arial"/>
                <a:cs typeface="Arial"/>
              </a:rPr>
              <a:t>o</a:t>
            </a:r>
            <a:r>
              <a:rPr kumimoji="0" lang="en-GB" altLang="en-US" sz="2800" b="0" i="0" u="none" strike="noStrike" kern="1200" cap="none" spc="0" normalizeH="0" baseline="0" noProof="0" dirty="0" err="1" smtClean="0">
                <a:ln>
                  <a:noFill/>
                </a:ln>
                <a:effectLst/>
                <a:uLnTx/>
                <a:uFillTx/>
                <a:latin typeface="Arial"/>
                <a:cs typeface="Arial"/>
              </a:rPr>
              <a:t>ffence</a:t>
            </a:r>
            <a:r>
              <a:rPr kumimoji="0" lang="en-GB" altLang="en-US" sz="2800" b="0" i="0" u="none" strike="noStrike" kern="1200" cap="none" spc="0" normalizeH="0" baseline="0" noProof="0" dirty="0" smtClean="0">
                <a:ln>
                  <a:noFill/>
                </a:ln>
                <a:effectLst/>
                <a:uLnTx/>
                <a:uFillTx/>
                <a:latin typeface="Arial"/>
                <a:cs typeface="Arial"/>
              </a:rPr>
              <a:t>.</a:t>
            </a:r>
            <a:endParaRPr kumimoji="0" lang="en-GB" altLang="en-US" sz="2800" b="1" i="0" u="none" strike="noStrike" kern="1200" cap="none" spc="0" normalizeH="0" baseline="0" noProof="0" dirty="0" smtClean="0">
              <a:ln>
                <a:noFill/>
              </a:ln>
              <a:effectLst/>
              <a:uLnTx/>
              <a:uFillTx/>
              <a:latin typeface="Arial"/>
              <a:cs typeface="Arial"/>
            </a:endParaRPr>
          </a:p>
          <a:p>
            <a:pPr marL="342900" marR="0" lvl="0" indent="-342900" algn="l"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p:txBody>
      </p:sp>
      <p:sp>
        <p:nvSpPr>
          <p:cNvPr id="4" name="Rectangle 2"/>
          <p:cNvSpPr txBox="1">
            <a:spLocks noChangeArrowheads="1"/>
          </p:cNvSpPr>
          <p:nvPr/>
        </p:nvSpPr>
        <p:spPr bwMode="auto">
          <a:xfrm>
            <a:off x="1304465" y="4797152"/>
            <a:ext cx="6480720"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 Prevention Of Crime Act 1953</a:t>
            </a:r>
          </a:p>
        </p:txBody>
      </p:sp>
      <p:sp>
        <p:nvSpPr>
          <p:cNvPr id="5" name="TextBox 4"/>
          <p:cNvSpPr txBox="1"/>
          <p:nvPr/>
        </p:nvSpPr>
        <p:spPr>
          <a:xfrm>
            <a:off x="457200" y="678379"/>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Having an Offensive Weapons in a Public Place</a:t>
            </a:r>
            <a:endParaRPr lang="en-GB" sz="2800" b="1" dirty="0">
              <a:solidFill>
                <a:schemeClr val="bg1"/>
              </a:solidFill>
            </a:endParaRPr>
          </a:p>
        </p:txBody>
      </p:sp>
    </p:spTree>
    <p:extLst>
      <p:ext uri="{BB962C8B-B14F-4D97-AF65-F5344CB8AC3E}">
        <p14:creationId xmlns:p14="http://schemas.microsoft.com/office/powerpoint/2010/main" val="12499478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10" descr="C:\Users\305910\AppData\Local\Microsoft\Windows\Temporary Internet Files\Content.IE5\QY603DR0\8369787827_eb444947a1_z[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212" y="2173088"/>
            <a:ext cx="1475941" cy="269769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11" descr="C:\Users\305910\AppData\Local\Microsoft\Windows\Temporary Internet Files\Content.IE5\CWDYX8SJ\R%20Taser_tcm4-19191[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84121" y="3924029"/>
            <a:ext cx="1175504" cy="946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2" descr="C:\Users\305910\AppData\Local\Microsoft\Windows\Temporary Internet Files\Content.IE5\K03J692P\8ps_lar_pepper_spray[1].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312" r="21383"/>
          <a:stretch/>
        </p:blipFill>
        <p:spPr>
          <a:xfrm>
            <a:off x="7985744" y="2202499"/>
            <a:ext cx="535875" cy="1024515"/>
          </a:xfrm>
          <a:prstGeom prst="rect">
            <a:avLst/>
          </a:prstGeom>
          <a:noFill/>
          <a:extLst>
            <a:ext uri="{909E8E84-426E-40DD-AFC4-6F175D3DCCD1}">
              <a14:hiddenFill xmlns:a14="http://schemas.microsoft.com/office/drawing/2010/main">
                <a:solidFill>
                  <a:srgbClr val="FFFFFF"/>
                </a:solidFill>
              </a14:hiddenFill>
            </a:ext>
            <a:ext uri="{FAA26D3D-D897-4be2-8F04-BA451C77F1D7}"/>
          </a:extLst>
        </p:spPr>
      </p:pic>
      <p:sp>
        <p:nvSpPr>
          <p:cNvPr id="8" name="TextBox 7"/>
          <p:cNvSpPr txBox="1"/>
          <p:nvPr/>
        </p:nvSpPr>
        <p:spPr>
          <a:xfrm>
            <a:off x="430025" y="551069"/>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Having an Offensive Weapons in a Public Place</a:t>
            </a:r>
            <a:endParaRPr lang="en-GB" sz="2800" b="1" dirty="0">
              <a:solidFill>
                <a:schemeClr val="bg1"/>
              </a:solidFill>
            </a:endParaRPr>
          </a:p>
        </p:txBody>
      </p:sp>
      <p:sp>
        <p:nvSpPr>
          <p:cNvPr id="9" name="Rectangle 3"/>
          <p:cNvSpPr txBox="1">
            <a:spLocks noChangeArrowheads="1"/>
          </p:cNvSpPr>
          <p:nvPr/>
        </p:nvSpPr>
        <p:spPr bwMode="auto">
          <a:xfrm>
            <a:off x="1779153" y="1652707"/>
            <a:ext cx="5805473" cy="342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Any person who,</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without</a:t>
            </a:r>
            <a:endParaRPr lang="en-GB" altLang="en-US" sz="2800" dirty="0">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1" i="0" u="none" strike="noStrike" kern="1200" cap="none" spc="0" normalizeH="0" baseline="0" noProof="0" dirty="0" smtClean="0">
                <a:ln>
                  <a:noFill/>
                </a:ln>
                <a:solidFill>
                  <a:srgbClr val="C00000"/>
                </a:solidFill>
                <a:effectLst/>
                <a:uLnTx/>
                <a:uFillTx/>
                <a:latin typeface="Arial"/>
                <a:cs typeface="Arial"/>
              </a:rPr>
              <a:t>lawful</a:t>
            </a:r>
            <a:r>
              <a:rPr kumimoji="0" lang="en-GB" altLang="en-US" sz="2800" b="1" i="0" u="none" strike="noStrike" kern="1200" cap="none" spc="0" normalizeH="0" noProof="0" dirty="0" smtClean="0">
                <a:ln>
                  <a:noFill/>
                </a:ln>
                <a:solidFill>
                  <a:srgbClr val="C00000"/>
                </a:solidFill>
                <a:effectLst/>
                <a:uLnTx/>
                <a:uFillTx/>
                <a:latin typeface="Arial"/>
                <a:cs typeface="Arial"/>
              </a:rPr>
              <a:t> </a:t>
            </a:r>
            <a:r>
              <a:rPr kumimoji="0" lang="en-GB" altLang="en-US" sz="2800" b="1" i="0" u="none" strike="noStrike" kern="1200" cap="none" spc="0" normalizeH="0" baseline="0" noProof="0" dirty="0" smtClean="0">
                <a:ln>
                  <a:noFill/>
                </a:ln>
                <a:solidFill>
                  <a:srgbClr val="C00000"/>
                </a:solidFill>
                <a:effectLst/>
                <a:uLnTx/>
                <a:uFillTx/>
                <a:latin typeface="Arial"/>
                <a:cs typeface="Arial"/>
              </a:rPr>
              <a:t>authority</a:t>
            </a:r>
            <a:r>
              <a:rPr lang="en-GB" altLang="en-US" sz="2800" b="1" noProof="0" dirty="0" smtClean="0">
                <a:solidFill>
                  <a:srgbClr val="C00000"/>
                </a:solidFill>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or</a:t>
            </a:r>
            <a:r>
              <a:rPr lang="en-GB" altLang="en-US" sz="2800" noProof="0" dirty="0" smtClean="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reasonable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excuse, the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proof</a:t>
            </a:r>
            <a:r>
              <a:rPr kumimoji="0" lang="en-GB" altLang="en-US" sz="2800" b="0" i="0" u="none" strike="noStrike" kern="1200" cap="none" spc="0" normalizeH="0" noProof="0" dirty="0" smtClean="0">
                <a:ln>
                  <a:noFill/>
                </a:ln>
                <a:effectLst/>
                <a:uLnTx/>
                <a:uFillTx/>
                <a:latin typeface="Arial"/>
                <a:cs typeface="Arial"/>
              </a:rPr>
              <a:t> </a:t>
            </a:r>
            <a:r>
              <a:rPr lang="en-GB" altLang="en-US" sz="2800" dirty="0" smtClean="0">
                <a:latin typeface="Arial"/>
                <a:cs typeface="Arial"/>
              </a:rPr>
              <a:t>w</a:t>
            </a:r>
            <a:r>
              <a:rPr kumimoji="0" lang="en-GB" altLang="en-US" sz="2800" b="0" i="0" u="none" strike="noStrike" kern="1200" cap="none" spc="0" normalizeH="0" baseline="0" noProof="0" dirty="0" smtClean="0">
                <a:ln>
                  <a:noFill/>
                </a:ln>
                <a:effectLst/>
                <a:uLnTx/>
                <a:uFillTx/>
                <a:latin typeface="Arial"/>
                <a:cs typeface="Arial"/>
              </a:rPr>
              <a:t>hereof</a:t>
            </a:r>
            <a:r>
              <a:rPr lang="en-GB" altLang="en-US" sz="2800" dirty="0" smtClean="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shall</a:t>
            </a:r>
            <a:endParaRPr lang="en-GB" altLang="en-US" sz="2800" dirty="0">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lie on him,</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has</a:t>
            </a:r>
            <a:r>
              <a:rPr lang="en-GB" altLang="en-US" sz="2800" noProof="0" dirty="0" smtClean="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 him 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public</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place</a:t>
            </a:r>
            <a:r>
              <a:rPr lang="en-GB" altLang="en-US" sz="2800" noProof="0" dirty="0" smtClean="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any</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offensive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weapon,</a:t>
            </a:r>
            <a:r>
              <a:rPr lang="en-GB" altLang="en-US" sz="2800" dirty="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shall</a:t>
            </a:r>
            <a:r>
              <a:rPr kumimoji="0" lang="en-GB" altLang="en-US" sz="2800" b="0" i="0" u="none" strike="noStrike" kern="1200" cap="none" spc="0" normalizeH="0" noProof="0" dirty="0" smtClean="0">
                <a:ln>
                  <a:noFill/>
                </a:ln>
                <a:effectLst/>
                <a:uLnTx/>
                <a:uFillTx/>
                <a:latin typeface="Arial"/>
                <a:cs typeface="Arial"/>
              </a:rPr>
              <a:t> </a:t>
            </a:r>
            <a:r>
              <a:rPr lang="en-GB" altLang="en-US" sz="2800" dirty="0" smtClean="0">
                <a:latin typeface="Arial"/>
                <a:cs typeface="Arial"/>
              </a:rPr>
              <a:t>b</a:t>
            </a:r>
            <a:r>
              <a:rPr kumimoji="0" lang="en-GB" altLang="en-US" sz="2800" b="0" i="0" u="none" strike="noStrike" kern="1200" cap="none" spc="0" normalizeH="0" baseline="0" noProof="0" dirty="0" smtClean="0">
                <a:ln>
                  <a:noFill/>
                </a:ln>
                <a:effectLst/>
                <a:uLnTx/>
                <a:uFillTx/>
                <a:latin typeface="Arial"/>
                <a:cs typeface="Arial"/>
              </a:rPr>
              <a:t>e</a:t>
            </a:r>
            <a:r>
              <a:rPr lang="en-GB" altLang="en-US" sz="2800" dirty="0" smtClean="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guilty of an</a:t>
            </a:r>
            <a:endParaRPr lang="en-GB" altLang="en-US" sz="2800" dirty="0">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800" dirty="0" smtClean="0">
                <a:latin typeface="Arial"/>
                <a:cs typeface="Arial"/>
              </a:rPr>
              <a:t>o</a:t>
            </a:r>
            <a:r>
              <a:rPr kumimoji="0" lang="en-GB" altLang="en-US" sz="2800" b="0" i="0" u="none" strike="noStrike" kern="1200" cap="none" spc="0" normalizeH="0" baseline="0" noProof="0" dirty="0" err="1" smtClean="0">
                <a:ln>
                  <a:noFill/>
                </a:ln>
                <a:effectLst/>
                <a:uLnTx/>
                <a:uFillTx/>
                <a:latin typeface="Arial"/>
                <a:cs typeface="Arial"/>
              </a:rPr>
              <a:t>ffence</a:t>
            </a:r>
            <a:r>
              <a:rPr kumimoji="0" lang="en-GB" altLang="en-US" sz="2800" b="0" i="0" u="none" strike="noStrike" kern="1200" cap="none" spc="0" normalizeH="0" baseline="0" noProof="0" dirty="0" smtClean="0">
                <a:ln>
                  <a:noFill/>
                </a:ln>
                <a:effectLst/>
                <a:uLnTx/>
                <a:uFillTx/>
                <a:latin typeface="Arial"/>
                <a:cs typeface="Arial"/>
              </a:rPr>
              <a:t>.</a:t>
            </a:r>
            <a:endParaRPr kumimoji="0" lang="en-GB" altLang="en-US" sz="2800" b="1" i="0" u="none" strike="noStrike" kern="1200" cap="none" spc="0" normalizeH="0" baseline="0" noProof="0" dirty="0" smtClean="0">
              <a:ln>
                <a:noFill/>
              </a:ln>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p:txBody>
      </p:sp>
      <p:sp>
        <p:nvSpPr>
          <p:cNvPr id="10" name="Rectangle 2"/>
          <p:cNvSpPr txBox="1">
            <a:spLocks noChangeArrowheads="1"/>
          </p:cNvSpPr>
          <p:nvPr/>
        </p:nvSpPr>
        <p:spPr bwMode="auto">
          <a:xfrm>
            <a:off x="1304465" y="5276107"/>
            <a:ext cx="6480720"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 Prevention Of Crime Act 1953</a:t>
            </a:r>
          </a:p>
        </p:txBody>
      </p:sp>
    </p:spTree>
    <p:extLst>
      <p:ext uri="{BB962C8B-B14F-4D97-AF65-F5344CB8AC3E}">
        <p14:creationId xmlns:p14="http://schemas.microsoft.com/office/powerpoint/2010/main" val="16605788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430025" y="678379"/>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Having an Offensive Weapons in a Public Place</a:t>
            </a:r>
            <a:endParaRPr lang="en-GB" sz="2800" b="1" dirty="0">
              <a:solidFill>
                <a:schemeClr val="bg1"/>
              </a:solidFill>
            </a:endParaRPr>
          </a:p>
        </p:txBody>
      </p:sp>
      <p:sp>
        <p:nvSpPr>
          <p:cNvPr id="6" name="Rectangle 3"/>
          <p:cNvSpPr txBox="1">
            <a:spLocks noChangeArrowheads="1"/>
          </p:cNvSpPr>
          <p:nvPr/>
        </p:nvSpPr>
        <p:spPr bwMode="auto">
          <a:xfrm>
            <a:off x="647564" y="1489631"/>
            <a:ext cx="7848872" cy="301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Any person who,</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without lawful</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authority</a:t>
            </a:r>
            <a:endParaRPr lang="en-GB" altLang="en-US" sz="2800" dirty="0">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or</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1" i="0" u="none" strike="noStrike" kern="1200" cap="none" spc="0" normalizeH="0" baseline="0" noProof="0" dirty="0" smtClean="0">
                <a:ln>
                  <a:noFill/>
                </a:ln>
                <a:solidFill>
                  <a:srgbClr val="C00000"/>
                </a:solidFill>
                <a:effectLst/>
                <a:uLnTx/>
                <a:uFillTx/>
                <a:latin typeface="Arial"/>
                <a:cs typeface="Arial"/>
              </a:rPr>
              <a:t>reasonable excuse</a:t>
            </a:r>
            <a:r>
              <a:rPr kumimoji="0" lang="en-GB" altLang="en-US" sz="2800" b="0" i="0" u="none" strike="noStrike" kern="1200" cap="none" spc="0" normalizeH="0" baseline="0" noProof="0" dirty="0" smtClean="0">
                <a:ln>
                  <a:noFill/>
                </a:ln>
                <a:effectLst/>
                <a:uLnTx/>
                <a:uFillTx/>
                <a:latin typeface="Arial"/>
                <a:cs typeface="Arial"/>
              </a:rPr>
              <a:t>, the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shall</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lie on him,</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has</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 him in any public</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place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any</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offensive weapon,</a:t>
            </a:r>
            <a:r>
              <a:rPr lang="en-GB" altLang="en-US" sz="2800" dirty="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shall be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guilty of an</a:t>
            </a:r>
            <a:r>
              <a:rPr kumimoji="0" lang="en-GB" altLang="en-US" sz="2800" b="0" i="0" u="none" strike="noStrike" kern="1200" cap="none" spc="0" normalizeH="0" noProof="0" dirty="0" smtClean="0">
                <a:ln>
                  <a:noFill/>
                </a:ln>
                <a:effectLst/>
                <a:uLnTx/>
                <a:uFillTx/>
                <a:latin typeface="Arial"/>
                <a:cs typeface="Arial"/>
              </a:rPr>
              <a:t> </a:t>
            </a:r>
            <a:r>
              <a:rPr lang="en-GB" altLang="en-US" sz="2800" dirty="0" smtClean="0">
                <a:latin typeface="Arial"/>
                <a:cs typeface="Arial"/>
              </a:rPr>
              <a:t>o</a:t>
            </a:r>
            <a:r>
              <a:rPr kumimoji="0" lang="en-GB" altLang="en-US" sz="2800" b="0" i="0" u="none" strike="noStrike" kern="1200" cap="none" spc="0" normalizeH="0" baseline="0" noProof="0" dirty="0" err="1" smtClean="0">
                <a:ln>
                  <a:noFill/>
                </a:ln>
                <a:effectLst/>
                <a:uLnTx/>
                <a:uFillTx/>
                <a:latin typeface="Arial"/>
                <a:cs typeface="Arial"/>
              </a:rPr>
              <a:t>ffence</a:t>
            </a:r>
            <a:r>
              <a:rPr kumimoji="0" lang="en-GB" altLang="en-US" sz="2800" b="0" i="0" u="none" strike="noStrike" kern="1200" cap="none" spc="0" normalizeH="0" baseline="0" noProof="0" dirty="0" smtClean="0">
                <a:ln>
                  <a:noFill/>
                </a:ln>
                <a:effectLst/>
                <a:uLnTx/>
                <a:uFillTx/>
                <a:latin typeface="Arial"/>
                <a:cs typeface="Arial"/>
              </a:rPr>
              <a:t>.</a:t>
            </a:r>
            <a:endParaRPr kumimoji="0" lang="en-GB" altLang="en-US" sz="2800" b="1" i="0" u="none" strike="noStrike" kern="1200" cap="none" spc="0" normalizeH="0" baseline="0" noProof="0" dirty="0" smtClean="0">
              <a:ln>
                <a:noFill/>
              </a:ln>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p:txBody>
      </p:sp>
      <p:sp>
        <p:nvSpPr>
          <p:cNvPr id="7" name="Rectangle 2"/>
          <p:cNvSpPr txBox="1">
            <a:spLocks noChangeArrowheads="1"/>
          </p:cNvSpPr>
          <p:nvPr/>
        </p:nvSpPr>
        <p:spPr bwMode="auto">
          <a:xfrm>
            <a:off x="1304465" y="4797152"/>
            <a:ext cx="6480720"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8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 Prevention Of Crime Act 1953</a:t>
            </a:r>
          </a:p>
        </p:txBody>
      </p:sp>
    </p:spTree>
    <p:extLst>
      <p:ext uri="{BB962C8B-B14F-4D97-AF65-F5344CB8AC3E}">
        <p14:creationId xmlns:p14="http://schemas.microsoft.com/office/powerpoint/2010/main" val="30297809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457200" y="822395"/>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Having an Offensive Weapons in a Public Place</a:t>
            </a:r>
            <a:endParaRPr lang="en-GB" sz="2800" b="1" dirty="0">
              <a:solidFill>
                <a:schemeClr val="bg1"/>
              </a:solidFill>
            </a:endParaRPr>
          </a:p>
        </p:txBody>
      </p:sp>
      <p:sp>
        <p:nvSpPr>
          <p:cNvPr id="6" name="Rectangle 3"/>
          <p:cNvSpPr txBox="1">
            <a:spLocks noChangeArrowheads="1"/>
          </p:cNvSpPr>
          <p:nvPr/>
        </p:nvSpPr>
        <p:spPr bwMode="auto">
          <a:xfrm>
            <a:off x="647564" y="1489631"/>
            <a:ext cx="7848872" cy="301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Any person who,</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without lawful</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authority</a:t>
            </a:r>
            <a:endParaRPr lang="en-GB" altLang="en-US" sz="2800" dirty="0">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or</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reasonable excuse, </a:t>
            </a:r>
            <a:r>
              <a:rPr kumimoji="0" lang="en-GB" altLang="en-US" sz="2800" b="0" i="0" u="none" strike="noStrike" kern="1200" cap="none" spc="0" normalizeH="0" baseline="0" noProof="0" dirty="0" smtClean="0">
                <a:ln>
                  <a:noFill/>
                </a:ln>
                <a:effectLst/>
                <a:uLnTx/>
                <a:uFillTx/>
                <a:latin typeface="Arial"/>
                <a:cs typeface="Arial"/>
              </a:rPr>
              <a:t>the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1" i="0" u="none" strike="noStrike" kern="1200" cap="none" spc="0" normalizeH="0" baseline="0" noProof="0" dirty="0" smtClean="0">
                <a:ln>
                  <a:noFill/>
                </a:ln>
                <a:solidFill>
                  <a:srgbClr val="C00000"/>
                </a:solidFill>
                <a:effectLst/>
                <a:uLnTx/>
                <a:uFillTx/>
                <a:latin typeface="Arial"/>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1" i="0" u="none" strike="noStrike" kern="1200" cap="none" spc="0" normalizeH="0" baseline="0" noProof="0" dirty="0" smtClean="0">
                <a:ln>
                  <a:noFill/>
                </a:ln>
                <a:solidFill>
                  <a:srgbClr val="C00000"/>
                </a:solidFill>
                <a:effectLst/>
                <a:uLnTx/>
                <a:uFillTx/>
                <a:latin typeface="Arial"/>
                <a:cs typeface="Arial"/>
              </a:rPr>
              <a:t>shall</a:t>
            </a:r>
            <a:r>
              <a:rPr kumimoji="0" lang="en-GB" altLang="en-US" sz="2800" b="1" i="0" u="none" strike="noStrike" kern="1200" cap="none" spc="0" normalizeH="0" noProof="0" dirty="0" smtClean="0">
                <a:ln>
                  <a:noFill/>
                </a:ln>
                <a:solidFill>
                  <a:srgbClr val="C00000"/>
                </a:solidFill>
                <a:effectLst/>
                <a:uLnTx/>
                <a:uFillTx/>
                <a:latin typeface="Arial"/>
                <a:cs typeface="Arial"/>
              </a:rPr>
              <a:t> </a:t>
            </a:r>
            <a:r>
              <a:rPr kumimoji="0" lang="en-GB" altLang="en-US" sz="2800" b="1" i="0" u="none" strike="noStrike" kern="1200" cap="none" spc="0" normalizeH="0" baseline="0" noProof="0" dirty="0" smtClean="0">
                <a:ln>
                  <a:noFill/>
                </a:ln>
                <a:solidFill>
                  <a:srgbClr val="C00000"/>
                </a:solidFill>
                <a:effectLst/>
                <a:uLnTx/>
                <a:uFillTx/>
                <a:latin typeface="Arial"/>
                <a:cs typeface="Arial"/>
              </a:rPr>
              <a:t>lie on him</a:t>
            </a:r>
            <a:r>
              <a:rPr kumimoji="0" lang="en-GB" altLang="en-US" sz="2800" b="0" i="0" u="none" strike="noStrike" kern="1200" cap="none" spc="0" normalizeH="0" baseline="0" noProof="0" dirty="0" smtClean="0">
                <a:ln>
                  <a:noFill/>
                </a:ln>
                <a:effectLst/>
                <a:uLnTx/>
                <a:uFillTx/>
                <a:latin typeface="Arial"/>
                <a:cs typeface="Arial"/>
              </a:rPr>
              <a:t>,</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has</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 him 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800" dirty="0">
                <a:latin typeface="Arial"/>
                <a:cs typeface="Arial"/>
              </a:rPr>
              <a:t>p</a:t>
            </a:r>
            <a:r>
              <a:rPr kumimoji="0" lang="en-GB" altLang="en-US" sz="2800" b="0" i="0" u="none" strike="noStrike" kern="1200" cap="none" spc="0" normalizeH="0" baseline="0" noProof="0" dirty="0" err="1" smtClean="0">
                <a:ln>
                  <a:noFill/>
                </a:ln>
                <a:effectLst/>
                <a:uLnTx/>
                <a:uFillTx/>
                <a:latin typeface="Arial"/>
                <a:cs typeface="Arial"/>
              </a:rPr>
              <a:t>ublic</a:t>
            </a:r>
            <a:r>
              <a:rPr kumimoji="0" lang="en-GB" altLang="en-US" sz="2800" b="0" i="0" u="none" strike="noStrike" kern="1200" cap="none" spc="0" normalizeH="0" baseline="0" noProof="0" dirty="0" smtClean="0">
                <a:ln>
                  <a:noFill/>
                </a:ln>
                <a:effectLst/>
                <a:uLnTx/>
                <a:uFillTx/>
                <a:latin typeface="Arial"/>
                <a:cs typeface="Arial"/>
              </a:rPr>
              <a:t> place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any</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offensive weapon,</a:t>
            </a:r>
            <a:r>
              <a:rPr lang="en-GB" altLang="en-US" sz="2800" dirty="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shall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800" dirty="0">
                <a:latin typeface="Arial"/>
                <a:cs typeface="Arial"/>
              </a:rPr>
              <a:t>b</a:t>
            </a:r>
            <a:r>
              <a:rPr kumimoji="0" lang="en-GB" altLang="en-US" sz="2800" b="0" i="0" u="none" strike="noStrike" kern="1200" cap="none" spc="0" normalizeH="0" baseline="0" noProof="0" dirty="0" smtClean="0">
                <a:ln>
                  <a:noFill/>
                </a:ln>
                <a:effectLst/>
                <a:uLnTx/>
                <a:uFillTx/>
                <a:latin typeface="Arial"/>
                <a:cs typeface="Arial"/>
              </a:rPr>
              <a:t>e</a:t>
            </a:r>
            <a:r>
              <a:rPr lang="en-GB" altLang="en-US" sz="2800" dirty="0" smtClean="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guilty of an</a:t>
            </a:r>
            <a:r>
              <a:rPr kumimoji="0" lang="en-GB" altLang="en-US" sz="2800" b="0" i="0" u="none" strike="noStrike" kern="1200" cap="none" spc="0" normalizeH="0" noProof="0" dirty="0" smtClean="0">
                <a:ln>
                  <a:noFill/>
                </a:ln>
                <a:effectLst/>
                <a:uLnTx/>
                <a:uFillTx/>
                <a:latin typeface="Arial"/>
                <a:cs typeface="Arial"/>
              </a:rPr>
              <a:t> </a:t>
            </a:r>
            <a:r>
              <a:rPr lang="en-GB" altLang="en-US" sz="2800" dirty="0" smtClean="0">
                <a:latin typeface="Arial"/>
                <a:cs typeface="Arial"/>
              </a:rPr>
              <a:t>o</a:t>
            </a:r>
            <a:r>
              <a:rPr kumimoji="0" lang="en-GB" altLang="en-US" sz="2800" b="0" i="0" u="none" strike="noStrike" kern="1200" cap="none" spc="0" normalizeH="0" baseline="0" noProof="0" dirty="0" err="1" smtClean="0">
                <a:ln>
                  <a:noFill/>
                </a:ln>
                <a:effectLst/>
                <a:uLnTx/>
                <a:uFillTx/>
                <a:latin typeface="Arial"/>
                <a:cs typeface="Arial"/>
              </a:rPr>
              <a:t>ffence</a:t>
            </a:r>
            <a:r>
              <a:rPr kumimoji="0" lang="en-GB" altLang="en-US" sz="2800" b="0" i="0" u="none" strike="noStrike" kern="1200" cap="none" spc="0" normalizeH="0" baseline="0" noProof="0" dirty="0" smtClean="0">
                <a:ln>
                  <a:noFill/>
                </a:ln>
                <a:effectLst/>
                <a:uLnTx/>
                <a:uFillTx/>
                <a:latin typeface="Arial"/>
                <a:cs typeface="Arial"/>
              </a:rPr>
              <a:t>.</a:t>
            </a:r>
            <a:endParaRPr kumimoji="0" lang="en-GB" altLang="en-US" sz="2800" b="1" i="0" u="none" strike="noStrike" kern="1200" cap="none" spc="0" normalizeH="0" baseline="0" noProof="0" dirty="0" smtClean="0">
              <a:ln>
                <a:noFill/>
              </a:ln>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p:txBody>
      </p:sp>
      <p:sp>
        <p:nvSpPr>
          <p:cNvPr id="7" name="Rectangle 2"/>
          <p:cNvSpPr txBox="1">
            <a:spLocks noChangeArrowheads="1"/>
          </p:cNvSpPr>
          <p:nvPr/>
        </p:nvSpPr>
        <p:spPr bwMode="auto">
          <a:xfrm>
            <a:off x="1304465" y="4797152"/>
            <a:ext cx="6480720"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 Prevention Of Crime Act 1953</a:t>
            </a:r>
          </a:p>
        </p:txBody>
      </p:sp>
    </p:spTree>
    <p:extLst>
      <p:ext uri="{BB962C8B-B14F-4D97-AF65-F5344CB8AC3E}">
        <p14:creationId xmlns:p14="http://schemas.microsoft.com/office/powerpoint/2010/main" val="35380050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457200" y="822395"/>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Having an Offensive Weapons in a Public Place</a:t>
            </a:r>
            <a:endParaRPr lang="en-GB" sz="2800" b="1" dirty="0">
              <a:solidFill>
                <a:schemeClr val="bg1"/>
              </a:solidFill>
            </a:endParaRPr>
          </a:p>
        </p:txBody>
      </p:sp>
      <p:sp>
        <p:nvSpPr>
          <p:cNvPr id="6" name="Rectangle 3"/>
          <p:cNvSpPr txBox="1">
            <a:spLocks noChangeArrowheads="1"/>
          </p:cNvSpPr>
          <p:nvPr/>
        </p:nvSpPr>
        <p:spPr bwMode="auto">
          <a:xfrm>
            <a:off x="647564" y="1489631"/>
            <a:ext cx="7848872" cy="301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Any person who,</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without lawful</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authority</a:t>
            </a:r>
            <a:endParaRPr lang="en-GB" altLang="en-US" sz="2800" dirty="0">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or</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reasonable excuse, </a:t>
            </a:r>
            <a:r>
              <a:rPr kumimoji="0" lang="en-GB" altLang="en-US" sz="2800" b="0" i="0" u="none" strike="noStrike" kern="1200" cap="none" spc="0" normalizeH="0" baseline="0" noProof="0" dirty="0" smtClean="0">
                <a:ln>
                  <a:noFill/>
                </a:ln>
                <a:effectLst/>
                <a:uLnTx/>
                <a:uFillTx/>
                <a:latin typeface="Arial"/>
                <a:cs typeface="Arial"/>
              </a:rPr>
              <a:t>the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i="0" u="none" strike="noStrike" kern="1200" cap="none" spc="0" normalizeH="0" baseline="0" noProof="0" dirty="0" smtClean="0">
                <a:ln>
                  <a:noFill/>
                </a:ln>
                <a:effectLst/>
                <a:uLnTx/>
                <a:uFillTx/>
                <a:latin typeface="Arial"/>
                <a:cs typeface="Arial"/>
              </a:rPr>
              <a:t>shall</a:t>
            </a:r>
            <a:r>
              <a:rPr kumimoji="0" lang="en-GB" altLang="en-US" sz="280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lie on him</a:t>
            </a:r>
            <a:r>
              <a:rPr kumimoji="0" lang="en-GB" altLang="en-US" sz="2800" b="0" i="0" u="none" strike="noStrike" kern="1200" cap="none" spc="0" normalizeH="0" baseline="0" noProof="0" dirty="0" smtClean="0">
                <a:ln>
                  <a:noFill/>
                </a:ln>
                <a:effectLst/>
                <a:uLnTx/>
                <a:uFillTx/>
                <a:latin typeface="Arial"/>
                <a:cs typeface="Arial"/>
              </a:rPr>
              <a:t>,</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1" i="0" u="none" strike="noStrike" kern="1200" cap="none" spc="0" normalizeH="0" baseline="0" noProof="0" dirty="0" smtClean="0">
                <a:ln>
                  <a:noFill/>
                </a:ln>
                <a:solidFill>
                  <a:srgbClr val="C00000"/>
                </a:solidFill>
                <a:effectLst/>
                <a:uLnTx/>
                <a:uFillTx/>
                <a:latin typeface="Arial"/>
                <a:cs typeface="Arial"/>
              </a:rPr>
              <a:t>has</a:t>
            </a:r>
            <a:r>
              <a:rPr kumimoji="0" lang="en-GB" altLang="en-US" sz="2800" b="1" i="0" u="none" strike="noStrike" kern="1200" cap="none" spc="0" normalizeH="0" noProof="0" dirty="0" smtClean="0">
                <a:ln>
                  <a:noFill/>
                </a:ln>
                <a:solidFill>
                  <a:srgbClr val="C00000"/>
                </a:solidFill>
                <a:effectLst/>
                <a:uLnTx/>
                <a:uFillTx/>
                <a:latin typeface="Arial"/>
                <a:cs typeface="Arial"/>
              </a:rPr>
              <a:t> </a:t>
            </a:r>
            <a:r>
              <a:rPr kumimoji="0" lang="en-GB" altLang="en-US" sz="2800" b="1" i="0" u="none" strike="noStrike" kern="1200" cap="none" spc="0" normalizeH="0" baseline="0" noProof="0" dirty="0" smtClean="0">
                <a:ln>
                  <a:noFill/>
                </a:ln>
                <a:solidFill>
                  <a:srgbClr val="C00000"/>
                </a:solidFill>
                <a:effectLst/>
                <a:uLnTx/>
                <a:uFillTx/>
                <a:latin typeface="Arial"/>
                <a:cs typeface="Arial"/>
              </a:rPr>
              <a:t>with him</a:t>
            </a:r>
            <a:r>
              <a:rPr kumimoji="0" lang="en-GB" altLang="en-US" sz="2800" b="0" i="0" u="none" strike="noStrike" kern="1200" cap="none" spc="0" normalizeH="0" baseline="0" noProof="0" dirty="0" smtClean="0">
                <a:ln>
                  <a:noFill/>
                </a:ln>
                <a:effectLst/>
                <a:uLnTx/>
                <a:uFillTx/>
                <a:latin typeface="Arial"/>
                <a:cs typeface="Arial"/>
              </a:rPr>
              <a:t> 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800" dirty="0">
                <a:latin typeface="Arial"/>
                <a:cs typeface="Arial"/>
              </a:rPr>
              <a:t>p</a:t>
            </a:r>
            <a:r>
              <a:rPr kumimoji="0" lang="en-GB" altLang="en-US" sz="2800" b="0" i="0" u="none" strike="noStrike" kern="1200" cap="none" spc="0" normalizeH="0" baseline="0" noProof="0" dirty="0" err="1" smtClean="0">
                <a:ln>
                  <a:noFill/>
                </a:ln>
                <a:effectLst/>
                <a:uLnTx/>
                <a:uFillTx/>
                <a:latin typeface="Arial"/>
                <a:cs typeface="Arial"/>
              </a:rPr>
              <a:t>ublic</a:t>
            </a:r>
            <a:r>
              <a:rPr kumimoji="0" lang="en-GB" altLang="en-US" sz="2800" b="0" i="0" u="none" strike="noStrike" kern="1200" cap="none" spc="0" normalizeH="0" baseline="0" noProof="0" dirty="0" smtClean="0">
                <a:ln>
                  <a:noFill/>
                </a:ln>
                <a:effectLst/>
                <a:uLnTx/>
                <a:uFillTx/>
                <a:latin typeface="Arial"/>
                <a:cs typeface="Arial"/>
              </a:rPr>
              <a:t> place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any</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offensive weapon,</a:t>
            </a:r>
            <a:r>
              <a:rPr lang="en-GB" altLang="en-US" sz="2800" dirty="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shall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800" dirty="0">
                <a:latin typeface="Arial"/>
                <a:cs typeface="Arial"/>
              </a:rPr>
              <a:t>b</a:t>
            </a:r>
            <a:r>
              <a:rPr kumimoji="0" lang="en-GB" altLang="en-US" sz="2800" b="0" i="0" u="none" strike="noStrike" kern="1200" cap="none" spc="0" normalizeH="0" baseline="0" noProof="0" dirty="0" smtClean="0">
                <a:ln>
                  <a:noFill/>
                </a:ln>
                <a:effectLst/>
                <a:uLnTx/>
                <a:uFillTx/>
                <a:latin typeface="Arial"/>
                <a:cs typeface="Arial"/>
              </a:rPr>
              <a:t>e</a:t>
            </a:r>
            <a:r>
              <a:rPr lang="en-GB" altLang="en-US" sz="2800" dirty="0" smtClean="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guilty of an</a:t>
            </a:r>
            <a:r>
              <a:rPr kumimoji="0" lang="en-GB" altLang="en-US" sz="2800" b="0" i="0" u="none" strike="noStrike" kern="1200" cap="none" spc="0" normalizeH="0" noProof="0" dirty="0" smtClean="0">
                <a:ln>
                  <a:noFill/>
                </a:ln>
                <a:effectLst/>
                <a:uLnTx/>
                <a:uFillTx/>
                <a:latin typeface="Arial"/>
                <a:cs typeface="Arial"/>
              </a:rPr>
              <a:t> </a:t>
            </a:r>
            <a:r>
              <a:rPr lang="en-GB" altLang="en-US" sz="2800" dirty="0" smtClean="0">
                <a:latin typeface="Arial"/>
                <a:cs typeface="Arial"/>
              </a:rPr>
              <a:t>o</a:t>
            </a:r>
            <a:r>
              <a:rPr kumimoji="0" lang="en-GB" altLang="en-US" sz="2800" b="0" i="0" u="none" strike="noStrike" kern="1200" cap="none" spc="0" normalizeH="0" baseline="0" noProof="0" dirty="0" err="1" smtClean="0">
                <a:ln>
                  <a:noFill/>
                </a:ln>
                <a:effectLst/>
                <a:uLnTx/>
                <a:uFillTx/>
                <a:latin typeface="Arial"/>
                <a:cs typeface="Arial"/>
              </a:rPr>
              <a:t>ffence</a:t>
            </a:r>
            <a:r>
              <a:rPr kumimoji="0" lang="en-GB" altLang="en-US" sz="2800" b="0" i="0" u="none" strike="noStrike" kern="1200" cap="none" spc="0" normalizeH="0" baseline="0" noProof="0" dirty="0" smtClean="0">
                <a:ln>
                  <a:noFill/>
                </a:ln>
                <a:effectLst/>
                <a:uLnTx/>
                <a:uFillTx/>
                <a:latin typeface="Arial"/>
                <a:cs typeface="Arial"/>
              </a:rPr>
              <a:t>.</a:t>
            </a:r>
            <a:endParaRPr kumimoji="0" lang="en-GB" altLang="en-US" sz="2800" b="1" i="0" u="none" strike="noStrike" kern="1200" cap="none" spc="0" normalizeH="0" baseline="0" noProof="0" dirty="0" smtClean="0">
              <a:ln>
                <a:noFill/>
              </a:ln>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p:txBody>
      </p:sp>
      <p:sp>
        <p:nvSpPr>
          <p:cNvPr id="7" name="Rectangle 2"/>
          <p:cNvSpPr txBox="1">
            <a:spLocks noChangeArrowheads="1"/>
          </p:cNvSpPr>
          <p:nvPr/>
        </p:nvSpPr>
        <p:spPr bwMode="auto">
          <a:xfrm>
            <a:off x="1304465" y="4797152"/>
            <a:ext cx="6480720"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 Prevention Of Crime Act 1953</a:t>
            </a:r>
          </a:p>
        </p:txBody>
      </p:sp>
    </p:spTree>
    <p:extLst>
      <p:ext uri="{BB962C8B-B14F-4D97-AF65-F5344CB8AC3E}">
        <p14:creationId xmlns:p14="http://schemas.microsoft.com/office/powerpoint/2010/main" val="28189981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457200" y="822395"/>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Having an Offensive Weapons in a Public Place</a:t>
            </a:r>
            <a:endParaRPr lang="en-GB" sz="2800" b="1" dirty="0">
              <a:solidFill>
                <a:schemeClr val="bg1"/>
              </a:solidFill>
            </a:endParaRPr>
          </a:p>
        </p:txBody>
      </p:sp>
      <p:sp>
        <p:nvSpPr>
          <p:cNvPr id="6" name="Rectangle 3"/>
          <p:cNvSpPr txBox="1">
            <a:spLocks noChangeArrowheads="1"/>
          </p:cNvSpPr>
          <p:nvPr/>
        </p:nvSpPr>
        <p:spPr bwMode="auto">
          <a:xfrm>
            <a:off x="647564" y="1489631"/>
            <a:ext cx="7848872" cy="301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Any person who,</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without lawful</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authority</a:t>
            </a:r>
            <a:endParaRPr lang="en-GB" altLang="en-US" sz="2800" dirty="0">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or</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reasonable excuse, </a:t>
            </a:r>
            <a:r>
              <a:rPr kumimoji="0" lang="en-GB" altLang="en-US" sz="2800" b="0" i="0" u="none" strike="noStrike" kern="1200" cap="none" spc="0" normalizeH="0" baseline="0" noProof="0" dirty="0" smtClean="0">
                <a:ln>
                  <a:noFill/>
                </a:ln>
                <a:effectLst/>
                <a:uLnTx/>
                <a:uFillTx/>
                <a:latin typeface="Arial"/>
                <a:cs typeface="Arial"/>
              </a:rPr>
              <a:t>the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i="0" u="none" strike="noStrike" kern="1200" cap="none" spc="0" normalizeH="0" baseline="0" noProof="0" dirty="0" smtClean="0">
                <a:ln>
                  <a:noFill/>
                </a:ln>
                <a:effectLst/>
                <a:uLnTx/>
                <a:uFillTx/>
                <a:latin typeface="Arial"/>
                <a:cs typeface="Arial"/>
              </a:rPr>
              <a:t>shall</a:t>
            </a:r>
            <a:r>
              <a:rPr kumimoji="0" lang="en-GB" altLang="en-US" sz="280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lie on him</a:t>
            </a:r>
            <a:r>
              <a:rPr kumimoji="0" lang="en-GB" altLang="en-US" sz="2800" b="0" i="0" u="none" strike="noStrike" kern="1200" cap="none" spc="0" normalizeH="0" baseline="0" noProof="0" dirty="0" smtClean="0">
                <a:ln>
                  <a:noFill/>
                </a:ln>
                <a:effectLst/>
                <a:uLnTx/>
                <a:uFillTx/>
                <a:latin typeface="Arial"/>
                <a:cs typeface="Arial"/>
              </a:rPr>
              <a:t>,</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has</a:t>
            </a:r>
            <a:r>
              <a:rPr kumimoji="0" lang="en-GB" altLang="en-US" sz="280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with him </a:t>
            </a:r>
            <a:r>
              <a:rPr kumimoji="0" lang="en-GB" altLang="en-US" sz="2800" b="0" i="0" u="none" strike="noStrike" kern="1200" cap="none" spc="0" normalizeH="0" baseline="0" noProof="0" dirty="0" smtClean="0">
                <a:ln>
                  <a:noFill/>
                </a:ln>
                <a:effectLst/>
                <a:uLnTx/>
                <a:uFillTx/>
                <a:latin typeface="Arial"/>
                <a:cs typeface="Arial"/>
              </a:rPr>
              <a:t>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800" b="1" dirty="0">
                <a:solidFill>
                  <a:srgbClr val="C00000"/>
                </a:solidFill>
                <a:latin typeface="Arial"/>
                <a:cs typeface="Arial"/>
              </a:rPr>
              <a:t>p</a:t>
            </a:r>
            <a:r>
              <a:rPr kumimoji="0" lang="en-GB" altLang="en-US" sz="2800" b="1" i="0" u="none" strike="noStrike" kern="1200" cap="none" spc="0" normalizeH="0" baseline="0" noProof="0" dirty="0" err="1" smtClean="0">
                <a:ln>
                  <a:noFill/>
                </a:ln>
                <a:solidFill>
                  <a:srgbClr val="C00000"/>
                </a:solidFill>
                <a:effectLst/>
                <a:uLnTx/>
                <a:uFillTx/>
                <a:latin typeface="Arial"/>
                <a:cs typeface="Arial"/>
              </a:rPr>
              <a:t>ublic</a:t>
            </a:r>
            <a:r>
              <a:rPr kumimoji="0" lang="en-GB" altLang="en-US" sz="2800" b="1" i="0" u="none" strike="noStrike" kern="1200" cap="none" spc="0" normalizeH="0" baseline="0" noProof="0" dirty="0" smtClean="0">
                <a:ln>
                  <a:noFill/>
                </a:ln>
                <a:solidFill>
                  <a:srgbClr val="C00000"/>
                </a:solidFill>
                <a:effectLst/>
                <a:uLnTx/>
                <a:uFillTx/>
                <a:latin typeface="Arial"/>
                <a:cs typeface="Arial"/>
              </a:rPr>
              <a:t> place</a:t>
            </a:r>
            <a:r>
              <a:rPr kumimoji="0" lang="en-GB" altLang="en-US" sz="2800" b="1" i="0" u="none" strike="noStrike" kern="1200" cap="none" spc="0" normalizeH="0" noProof="0" dirty="0" smtClean="0">
                <a:ln>
                  <a:noFill/>
                </a:ln>
                <a:solidFill>
                  <a:srgbClr val="C00000"/>
                </a:solidFill>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any</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offensive weapon,</a:t>
            </a:r>
            <a:r>
              <a:rPr lang="en-GB" altLang="en-US" sz="2800" dirty="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shall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800" dirty="0">
                <a:latin typeface="Arial"/>
                <a:cs typeface="Arial"/>
              </a:rPr>
              <a:t>b</a:t>
            </a:r>
            <a:r>
              <a:rPr kumimoji="0" lang="en-GB" altLang="en-US" sz="2800" b="0" i="0" u="none" strike="noStrike" kern="1200" cap="none" spc="0" normalizeH="0" baseline="0" noProof="0" dirty="0" smtClean="0">
                <a:ln>
                  <a:noFill/>
                </a:ln>
                <a:effectLst/>
                <a:uLnTx/>
                <a:uFillTx/>
                <a:latin typeface="Arial"/>
                <a:cs typeface="Arial"/>
              </a:rPr>
              <a:t>e</a:t>
            </a:r>
            <a:r>
              <a:rPr lang="en-GB" altLang="en-US" sz="2800" dirty="0" smtClean="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guilty of an</a:t>
            </a:r>
            <a:r>
              <a:rPr kumimoji="0" lang="en-GB" altLang="en-US" sz="2800" b="0" i="0" u="none" strike="noStrike" kern="1200" cap="none" spc="0" normalizeH="0" noProof="0" dirty="0" smtClean="0">
                <a:ln>
                  <a:noFill/>
                </a:ln>
                <a:effectLst/>
                <a:uLnTx/>
                <a:uFillTx/>
                <a:latin typeface="Arial"/>
                <a:cs typeface="Arial"/>
              </a:rPr>
              <a:t> </a:t>
            </a:r>
            <a:r>
              <a:rPr lang="en-GB" altLang="en-US" sz="2800" dirty="0" smtClean="0">
                <a:latin typeface="Arial"/>
                <a:cs typeface="Arial"/>
              </a:rPr>
              <a:t>o</a:t>
            </a:r>
            <a:r>
              <a:rPr kumimoji="0" lang="en-GB" altLang="en-US" sz="2800" b="0" i="0" u="none" strike="noStrike" kern="1200" cap="none" spc="0" normalizeH="0" baseline="0" noProof="0" dirty="0" err="1" smtClean="0">
                <a:ln>
                  <a:noFill/>
                </a:ln>
                <a:effectLst/>
                <a:uLnTx/>
                <a:uFillTx/>
                <a:latin typeface="Arial"/>
                <a:cs typeface="Arial"/>
              </a:rPr>
              <a:t>ffence</a:t>
            </a:r>
            <a:r>
              <a:rPr kumimoji="0" lang="en-GB" altLang="en-US" sz="2800" b="0" i="0" u="none" strike="noStrike" kern="1200" cap="none" spc="0" normalizeH="0" baseline="0" noProof="0" dirty="0" smtClean="0">
                <a:ln>
                  <a:noFill/>
                </a:ln>
                <a:effectLst/>
                <a:uLnTx/>
                <a:uFillTx/>
                <a:latin typeface="Arial"/>
                <a:cs typeface="Arial"/>
              </a:rPr>
              <a:t>.</a:t>
            </a:r>
            <a:endParaRPr kumimoji="0" lang="en-GB" altLang="en-US" sz="2800" b="1" i="0" u="none" strike="noStrike" kern="1200" cap="none" spc="0" normalizeH="0" baseline="0" noProof="0" dirty="0" smtClean="0">
              <a:ln>
                <a:noFill/>
              </a:ln>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p:txBody>
      </p:sp>
      <p:sp>
        <p:nvSpPr>
          <p:cNvPr id="7" name="Rectangle 2"/>
          <p:cNvSpPr txBox="1">
            <a:spLocks noChangeArrowheads="1"/>
          </p:cNvSpPr>
          <p:nvPr/>
        </p:nvSpPr>
        <p:spPr bwMode="auto">
          <a:xfrm>
            <a:off x="1304465" y="4797152"/>
            <a:ext cx="6480720"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 Prevention Of Crime Act 1953</a:t>
            </a:r>
          </a:p>
        </p:txBody>
      </p:sp>
    </p:spTree>
    <p:extLst>
      <p:ext uri="{BB962C8B-B14F-4D97-AF65-F5344CB8AC3E}">
        <p14:creationId xmlns:p14="http://schemas.microsoft.com/office/powerpoint/2010/main" val="32858321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Content Placeholder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67766" y="3957935"/>
            <a:ext cx="1240488" cy="1240488"/>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80312" y="3972086"/>
            <a:ext cx="1390837" cy="1044595"/>
          </a:xfrm>
          <a:prstGeom prst="rect">
            <a:avLst/>
          </a:prstGeom>
        </p:spPr>
      </p:pic>
      <p:sp>
        <p:nvSpPr>
          <p:cNvPr id="7" name="TextBox 6"/>
          <p:cNvSpPr txBox="1"/>
          <p:nvPr/>
        </p:nvSpPr>
        <p:spPr>
          <a:xfrm>
            <a:off x="430024" y="692805"/>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Having an Offensive Weapons in a Public Place</a:t>
            </a:r>
            <a:endParaRPr lang="en-GB" sz="2800" b="1" dirty="0">
              <a:solidFill>
                <a:schemeClr val="bg1"/>
              </a:solidFill>
            </a:endParaRPr>
          </a:p>
        </p:txBody>
      </p:sp>
      <p:sp>
        <p:nvSpPr>
          <p:cNvPr id="8" name="Rectangle 3"/>
          <p:cNvSpPr txBox="1">
            <a:spLocks noChangeArrowheads="1"/>
          </p:cNvSpPr>
          <p:nvPr/>
        </p:nvSpPr>
        <p:spPr bwMode="auto">
          <a:xfrm>
            <a:off x="647564" y="1345460"/>
            <a:ext cx="7848872" cy="301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Any person who,</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without lawful</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authority</a:t>
            </a:r>
            <a:endParaRPr lang="en-GB" altLang="en-US" sz="2800" dirty="0">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Arial"/>
                <a:cs typeface="Arial"/>
              </a:rPr>
              <a:t>or</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reasonable excuse, </a:t>
            </a:r>
            <a:r>
              <a:rPr kumimoji="0" lang="en-GB" altLang="en-US" sz="2800" b="0" i="0" u="none" strike="noStrike" kern="1200" cap="none" spc="0" normalizeH="0" baseline="0" noProof="0" dirty="0" smtClean="0">
                <a:ln>
                  <a:noFill/>
                </a:ln>
                <a:effectLst/>
                <a:uLnTx/>
                <a:uFillTx/>
                <a:latin typeface="Arial"/>
                <a:cs typeface="Arial"/>
              </a:rPr>
              <a:t>the</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i="0" u="none" strike="noStrike" kern="1200" cap="none" spc="0" normalizeH="0" baseline="0" noProof="0" dirty="0" smtClean="0">
                <a:ln>
                  <a:noFill/>
                </a:ln>
                <a:effectLst/>
                <a:uLnTx/>
                <a:uFillTx/>
                <a:latin typeface="Arial"/>
                <a:cs typeface="Arial"/>
              </a:rPr>
              <a:t>shall</a:t>
            </a:r>
            <a:r>
              <a:rPr kumimoji="0" lang="en-GB" altLang="en-US" sz="280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lie on him</a:t>
            </a:r>
            <a:r>
              <a:rPr kumimoji="0" lang="en-GB" altLang="en-US" sz="2800" b="0" i="0" u="none" strike="noStrike" kern="1200" cap="none" spc="0" normalizeH="0" baseline="0" noProof="0" dirty="0" smtClean="0">
                <a:ln>
                  <a:noFill/>
                </a:ln>
                <a:effectLst/>
                <a:uLnTx/>
                <a:uFillTx/>
                <a:latin typeface="Arial"/>
                <a:cs typeface="Arial"/>
              </a:rPr>
              <a:t>,</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has</a:t>
            </a:r>
            <a:r>
              <a:rPr kumimoji="0" lang="en-GB" altLang="en-US" sz="2800" i="0" u="none" strike="noStrike" kern="1200" cap="none" spc="0" normalizeH="0" noProof="0" dirty="0" smtClean="0">
                <a:ln>
                  <a:noFill/>
                </a:ln>
                <a:effectLst/>
                <a:uLnTx/>
                <a:uFillTx/>
                <a:latin typeface="Arial"/>
                <a:cs typeface="Arial"/>
              </a:rPr>
              <a:t> </a:t>
            </a:r>
            <a:r>
              <a:rPr kumimoji="0" lang="en-GB" altLang="en-US" sz="2800" i="0" u="none" strike="noStrike" kern="1200" cap="none" spc="0" normalizeH="0" baseline="0" noProof="0" dirty="0" smtClean="0">
                <a:ln>
                  <a:noFill/>
                </a:ln>
                <a:effectLst/>
                <a:uLnTx/>
                <a:uFillTx/>
                <a:latin typeface="Arial"/>
                <a:cs typeface="Arial"/>
              </a:rPr>
              <a:t>with him </a:t>
            </a:r>
            <a:r>
              <a:rPr kumimoji="0" lang="en-GB" altLang="en-US" sz="2800" b="0" i="0" u="none" strike="noStrike" kern="1200" cap="none" spc="0" normalizeH="0" baseline="0" noProof="0" dirty="0" smtClean="0">
                <a:ln>
                  <a:noFill/>
                </a:ln>
                <a:effectLst/>
                <a:uLnTx/>
                <a:uFillTx/>
                <a:latin typeface="Arial"/>
                <a:cs typeface="Arial"/>
              </a:rPr>
              <a:t>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800" dirty="0">
                <a:latin typeface="Arial"/>
                <a:cs typeface="Arial"/>
              </a:rPr>
              <a:t>p</a:t>
            </a:r>
            <a:r>
              <a:rPr kumimoji="0" lang="en-GB" altLang="en-US" sz="2800" i="0" u="none" strike="noStrike" kern="1200" cap="none" spc="0" normalizeH="0" baseline="0" noProof="0" dirty="0" err="1" smtClean="0">
                <a:ln>
                  <a:noFill/>
                </a:ln>
                <a:effectLst/>
                <a:uLnTx/>
                <a:uFillTx/>
                <a:latin typeface="Arial"/>
                <a:cs typeface="Arial"/>
              </a:rPr>
              <a:t>ublic</a:t>
            </a:r>
            <a:r>
              <a:rPr kumimoji="0" lang="en-GB" altLang="en-US" sz="2800" i="0" u="none" strike="noStrike" kern="1200" cap="none" spc="0" normalizeH="0" baseline="0" noProof="0" dirty="0" smtClean="0">
                <a:ln>
                  <a:noFill/>
                </a:ln>
                <a:effectLst/>
                <a:uLnTx/>
                <a:uFillTx/>
                <a:latin typeface="Arial"/>
                <a:cs typeface="Arial"/>
              </a:rPr>
              <a:t> place</a:t>
            </a:r>
            <a:r>
              <a:rPr kumimoji="0" lang="en-GB" altLang="en-US" sz="2800" i="0" u="none" strike="noStrike" kern="1200" cap="none" spc="0" normalizeH="0" noProof="0" dirty="0" smtClean="0">
                <a:ln>
                  <a:noFill/>
                </a:ln>
                <a:effectLst/>
                <a:uLnTx/>
                <a:uFillTx/>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any</a:t>
            </a:r>
            <a:r>
              <a:rPr kumimoji="0" lang="en-GB" altLang="en-US" sz="2800" b="0" i="0" u="none" strike="noStrike" kern="1200" cap="none" spc="0" normalizeH="0" noProof="0" dirty="0" smtClean="0">
                <a:ln>
                  <a:noFill/>
                </a:ln>
                <a:effectLst/>
                <a:uLnTx/>
                <a:uFillTx/>
                <a:latin typeface="Arial"/>
                <a:cs typeface="Arial"/>
              </a:rPr>
              <a:t> </a:t>
            </a:r>
            <a:r>
              <a:rPr kumimoji="0" lang="en-GB" altLang="en-US" sz="2800" b="1" i="0" u="none" strike="noStrike" kern="1200" cap="none" spc="0" normalizeH="0" baseline="0" noProof="0" dirty="0" smtClean="0">
                <a:ln>
                  <a:noFill/>
                </a:ln>
                <a:solidFill>
                  <a:srgbClr val="C00000"/>
                </a:solidFill>
                <a:effectLst/>
                <a:uLnTx/>
                <a:uFillTx/>
                <a:latin typeface="Arial"/>
                <a:cs typeface="Arial"/>
              </a:rPr>
              <a:t>offensive weapon</a:t>
            </a:r>
            <a:r>
              <a:rPr kumimoji="0" lang="en-GB" altLang="en-US" sz="2800" b="0" i="0" u="none" strike="noStrike" kern="1200" cap="none" spc="0" normalizeH="0" baseline="0" noProof="0" dirty="0" smtClean="0">
                <a:ln>
                  <a:noFill/>
                </a:ln>
                <a:effectLst/>
                <a:uLnTx/>
                <a:uFillTx/>
                <a:latin typeface="Arial"/>
                <a:cs typeface="Arial"/>
              </a:rPr>
              <a:t>,</a:t>
            </a:r>
            <a:r>
              <a:rPr lang="en-GB" altLang="en-US" sz="2800" dirty="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shall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800" dirty="0">
                <a:latin typeface="Arial"/>
                <a:cs typeface="Arial"/>
              </a:rPr>
              <a:t>b</a:t>
            </a:r>
            <a:r>
              <a:rPr kumimoji="0" lang="en-GB" altLang="en-US" sz="2800" b="0" i="0" u="none" strike="noStrike" kern="1200" cap="none" spc="0" normalizeH="0" baseline="0" noProof="0" dirty="0" smtClean="0">
                <a:ln>
                  <a:noFill/>
                </a:ln>
                <a:effectLst/>
                <a:uLnTx/>
                <a:uFillTx/>
                <a:latin typeface="Arial"/>
                <a:cs typeface="Arial"/>
              </a:rPr>
              <a:t>e</a:t>
            </a:r>
            <a:r>
              <a:rPr lang="en-GB" altLang="en-US" sz="2800" dirty="0" smtClean="0">
                <a:latin typeface="Arial"/>
                <a:cs typeface="Arial"/>
              </a:rPr>
              <a:t> </a:t>
            </a:r>
            <a:r>
              <a:rPr kumimoji="0" lang="en-GB" altLang="en-US" sz="2800" b="0" i="0" u="none" strike="noStrike" kern="1200" cap="none" spc="0" normalizeH="0" baseline="0" noProof="0" dirty="0" smtClean="0">
                <a:ln>
                  <a:noFill/>
                </a:ln>
                <a:effectLst/>
                <a:uLnTx/>
                <a:uFillTx/>
                <a:latin typeface="Arial"/>
                <a:cs typeface="Arial"/>
              </a:rPr>
              <a:t>guilty of an</a:t>
            </a:r>
            <a:r>
              <a:rPr kumimoji="0" lang="en-GB" altLang="en-US" sz="2800" b="0" i="0" u="none" strike="noStrike" kern="1200" cap="none" spc="0" normalizeH="0" noProof="0" dirty="0" smtClean="0">
                <a:ln>
                  <a:noFill/>
                </a:ln>
                <a:effectLst/>
                <a:uLnTx/>
                <a:uFillTx/>
                <a:latin typeface="Arial"/>
                <a:cs typeface="Arial"/>
              </a:rPr>
              <a:t> </a:t>
            </a:r>
            <a:r>
              <a:rPr lang="en-GB" altLang="en-US" sz="2800" dirty="0" smtClean="0">
                <a:latin typeface="Arial"/>
                <a:cs typeface="Arial"/>
              </a:rPr>
              <a:t>o</a:t>
            </a:r>
            <a:r>
              <a:rPr kumimoji="0" lang="en-GB" altLang="en-US" sz="2800" b="0" i="0" u="none" strike="noStrike" kern="1200" cap="none" spc="0" normalizeH="0" baseline="0" noProof="0" dirty="0" err="1" smtClean="0">
                <a:ln>
                  <a:noFill/>
                </a:ln>
                <a:effectLst/>
                <a:uLnTx/>
                <a:uFillTx/>
                <a:latin typeface="Arial"/>
                <a:cs typeface="Arial"/>
              </a:rPr>
              <a:t>ffence</a:t>
            </a:r>
            <a:r>
              <a:rPr kumimoji="0" lang="en-GB" altLang="en-US" sz="2800" b="0" i="0" u="none" strike="noStrike" kern="1200" cap="none" spc="0" normalizeH="0" baseline="0" noProof="0" dirty="0" smtClean="0">
                <a:ln>
                  <a:noFill/>
                </a:ln>
                <a:effectLst/>
                <a:uLnTx/>
                <a:uFillTx/>
                <a:latin typeface="Arial"/>
                <a:cs typeface="Arial"/>
              </a:rPr>
              <a:t>.</a:t>
            </a:r>
            <a:endParaRPr kumimoji="0" lang="en-GB" altLang="en-US" sz="2800" b="1" i="0" u="none" strike="noStrike" kern="1200" cap="none" spc="0" normalizeH="0" baseline="0" noProof="0" dirty="0" smtClean="0">
              <a:ln>
                <a:noFill/>
              </a:ln>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p:txBody>
      </p:sp>
      <p:sp>
        <p:nvSpPr>
          <p:cNvPr id="9" name="Rectangle 2"/>
          <p:cNvSpPr txBox="1">
            <a:spLocks noChangeArrowheads="1"/>
          </p:cNvSpPr>
          <p:nvPr/>
        </p:nvSpPr>
        <p:spPr bwMode="auto">
          <a:xfrm>
            <a:off x="1808520" y="4578179"/>
            <a:ext cx="5472609"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 Prevention Of Crime Act 1953</a:t>
            </a:r>
          </a:p>
        </p:txBody>
      </p:sp>
    </p:spTree>
    <p:extLst>
      <p:ext uri="{BB962C8B-B14F-4D97-AF65-F5344CB8AC3E}">
        <p14:creationId xmlns:p14="http://schemas.microsoft.com/office/powerpoint/2010/main" val="4244861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3246200" y="1105939"/>
            <a:ext cx="28797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80000"/>
              </a:lnSpc>
              <a:spcBef>
                <a:spcPct val="20000"/>
              </a:spcBef>
              <a:spcAft>
                <a:spcPct val="0"/>
              </a:spcAft>
              <a:buClrTx/>
              <a:buSzTx/>
              <a:buFontTx/>
              <a:buNone/>
              <a:tabLst/>
              <a:defRPr/>
            </a:pPr>
            <a:r>
              <a:rPr kumimoji="0" lang="en-GB" altLang="en-US" sz="3200" b="1" i="0" u="none" strike="noStrike" kern="1200" cap="none" spc="0" normalizeH="0" baseline="0" noProof="0" dirty="0" smtClean="0">
                <a:ln>
                  <a:noFill/>
                </a:ln>
                <a:solidFill>
                  <a:srgbClr val="0070C0"/>
                </a:solidFill>
                <a:effectLst/>
                <a:uLnTx/>
                <a:uFillTx/>
                <a:latin typeface="Arial"/>
                <a:ea typeface="+mn-ea"/>
                <a:cs typeface="Arial"/>
              </a:rPr>
              <a:t>3 categories:</a:t>
            </a: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p:txBody>
      </p:sp>
      <p:sp>
        <p:nvSpPr>
          <p:cNvPr id="4" name="Rectangle 3"/>
          <p:cNvSpPr txBox="1">
            <a:spLocks noChangeArrowheads="1"/>
          </p:cNvSpPr>
          <p:nvPr/>
        </p:nvSpPr>
        <p:spPr bwMode="auto">
          <a:xfrm>
            <a:off x="3233811" y="1841490"/>
            <a:ext cx="4218509"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Those </a:t>
            </a: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made</a:t>
            </a:r>
            <a:r>
              <a:rPr kumimoji="0" lang="en-GB" altLang="en-US"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 </a:t>
            </a: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for</a:t>
            </a:r>
            <a:r>
              <a:rPr kumimoji="0" lang="en-GB" altLang="en-US" sz="2400" b="0" i="0" u="none" strike="noStrike" kern="0" cap="none" spc="0" normalizeH="0" noProof="0" dirty="0" smtClean="0">
                <a:ln>
                  <a:noFill/>
                </a:ln>
                <a:effectLst/>
                <a:uLnTx/>
                <a:uFillTx/>
                <a:latin typeface="Arial" panose="020B0604020202020204" pitchFamily="34" charset="0"/>
                <a:cs typeface="Arial" panose="020B0604020202020204" pitchFamily="34" charset="0"/>
              </a:rPr>
              <a:t> </a:t>
            </a: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causing injury.</a:t>
            </a:r>
            <a:endPar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5" name="Rectangle 3"/>
          <p:cNvSpPr txBox="1">
            <a:spLocks noChangeArrowheads="1"/>
          </p:cNvSpPr>
          <p:nvPr/>
        </p:nvSpPr>
        <p:spPr bwMode="auto">
          <a:xfrm>
            <a:off x="3607424" y="3362574"/>
            <a:ext cx="3896612" cy="732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Those </a:t>
            </a: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adapted</a:t>
            </a:r>
            <a:r>
              <a:rPr kumimoji="0" lang="en-GB" altLang="en-US"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 </a:t>
            </a: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for</a:t>
            </a:r>
            <a:r>
              <a:rPr kumimoji="0" lang="en-GB" altLang="en-US" sz="2400" b="0" i="0" u="none" strike="noStrike" kern="0" cap="none" spc="0" normalizeH="0" noProof="0" dirty="0" smtClean="0">
                <a:ln>
                  <a:noFill/>
                </a:ln>
                <a:effectLst/>
                <a:uLnTx/>
                <a:uFillTx/>
                <a:latin typeface="Arial" panose="020B0604020202020204" pitchFamily="34" charset="0"/>
                <a:cs typeface="Arial" panose="020B0604020202020204" pitchFamily="34" charset="0"/>
              </a:rPr>
              <a:t> </a:t>
            </a: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causing injury.</a:t>
            </a:r>
            <a:endParaRPr kumimoji="0" lang="en-GB" altLang="en-US" sz="2400" b="0" i="0" u="none" strike="noStrike" kern="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None/>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6" name="Rectangle 3"/>
          <p:cNvSpPr txBox="1">
            <a:spLocks noChangeArrowheads="1"/>
          </p:cNvSpPr>
          <p:nvPr/>
        </p:nvSpPr>
        <p:spPr bwMode="auto">
          <a:xfrm>
            <a:off x="3923928" y="4501192"/>
            <a:ext cx="4532697" cy="1488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Those </a:t>
            </a: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intended</a:t>
            </a:r>
            <a:r>
              <a:rPr kumimoji="0" lang="en-GB" altLang="en-US"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 by </a:t>
            </a: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a</a:t>
            </a:r>
            <a:r>
              <a:rPr lang="en-GB" altLang="en-US" sz="2400" kern="0" dirty="0"/>
              <a:t> </a:t>
            </a:r>
            <a:r>
              <a:rPr lang="en-GB" altLang="en-US" sz="2400" kern="0" dirty="0" smtClean="0"/>
              <a:t>p</a:t>
            </a:r>
            <a:r>
              <a:rPr kumimoji="0" lang="en-GB" altLang="en-US" sz="2400" b="0" i="0" u="none" strike="noStrike" kern="0" cap="none" spc="0" normalizeH="0" baseline="0" noProof="0" dirty="0" err="1" smtClean="0">
                <a:ln>
                  <a:noFill/>
                </a:ln>
                <a:effectLst/>
                <a:uLnTx/>
                <a:uFillTx/>
                <a:latin typeface="Arial" panose="020B0604020202020204" pitchFamily="34" charset="0"/>
                <a:cs typeface="Arial" panose="020B0604020202020204" pitchFamily="34" charset="0"/>
              </a:rPr>
              <a:t>erson</a:t>
            </a: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who </a:t>
            </a:r>
            <a:r>
              <a:rPr kumimoji="0" lang="en-GB" altLang="en-US"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has </a:t>
            </a: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it for use by</a:t>
            </a: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themselves or some other </a:t>
            </a:r>
          </a:p>
          <a:p>
            <a:pPr marL="0" marR="0" lvl="0" indent="0" algn="ctr" defTabSz="914400" eaLnBrk="1" fontAlgn="auto" latinLnBrk="0" hangingPunct="1">
              <a:lnSpc>
                <a:spcPct val="80000"/>
              </a:lnSpc>
              <a:spcBef>
                <a:spcPct val="20000"/>
              </a:spcBef>
              <a:spcAft>
                <a:spcPts val="0"/>
              </a:spcAft>
              <a:buClrTx/>
              <a:buSzTx/>
              <a:buFontTx/>
              <a:buNone/>
              <a:tabLst/>
              <a:defRPr/>
            </a:pPr>
            <a:r>
              <a:rPr lang="en-GB" altLang="en-US" sz="2400" kern="0" dirty="0"/>
              <a:t>p</a:t>
            </a:r>
            <a:r>
              <a:rPr kumimoji="0" lang="en-GB" altLang="en-US" sz="2400" b="0" i="0" u="none" strike="noStrike" kern="0" cap="none" spc="0" normalizeH="0" baseline="0" noProof="0" dirty="0" err="1" smtClean="0">
                <a:ln>
                  <a:noFill/>
                </a:ln>
                <a:effectLst/>
                <a:uLnTx/>
                <a:uFillTx/>
                <a:latin typeface="Arial" panose="020B0604020202020204" pitchFamily="34" charset="0"/>
                <a:cs typeface="Arial" panose="020B0604020202020204" pitchFamily="34" charset="0"/>
              </a:rPr>
              <a:t>erson</a:t>
            </a:r>
            <a:r>
              <a:rPr kumimoji="0" lang="en-GB" altLang="en-US"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to causing injury. </a:t>
            </a:r>
            <a:endParaRPr kumimoji="0" lang="en-GB" altLang="en-US" sz="2400" b="0" i="0" u="none" strike="noStrike" kern="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None/>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0302" y="1622791"/>
            <a:ext cx="2250769" cy="1240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46029" y="3140681"/>
            <a:ext cx="2193655" cy="117653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444767" y="4657087"/>
            <a:ext cx="2193655" cy="117653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40302" y="379784"/>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Offensive Weapons</a:t>
            </a:r>
            <a:endParaRPr lang="en-GB" sz="2800" b="1" dirty="0">
              <a:solidFill>
                <a:schemeClr val="bg1"/>
              </a:solidFill>
            </a:endParaRPr>
          </a:p>
        </p:txBody>
      </p:sp>
    </p:spTree>
    <p:extLst>
      <p:ext uri="{BB962C8B-B14F-4D97-AF65-F5344CB8AC3E}">
        <p14:creationId xmlns:p14="http://schemas.microsoft.com/office/powerpoint/2010/main" val="42556863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30025" y="1871898"/>
            <a:ext cx="8229600" cy="2997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It is an offence for a person</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to have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sz="2800" dirty="0">
                <a:latin typeface="Arial"/>
                <a:cs typeface="Arial"/>
              </a:rPr>
              <a:t>a</a:t>
            </a:r>
            <a:r>
              <a:rPr kumimoji="0" lang="en-GB" sz="2800" b="0" i="0" u="none" strike="noStrike" kern="1200" cap="none" spc="0" normalizeH="0" baseline="0" noProof="0" dirty="0" err="1" smtClean="0">
                <a:ln>
                  <a:noFill/>
                </a:ln>
                <a:effectLst/>
                <a:uLnTx/>
                <a:uFillTx/>
                <a:latin typeface="Arial"/>
                <a:cs typeface="Arial"/>
              </a:rPr>
              <a:t>ny</a:t>
            </a:r>
            <a:r>
              <a:rPr lang="en-GB" sz="2800" dirty="0" smtClean="0">
                <a:latin typeface="Arial"/>
                <a:cs typeface="Arial"/>
              </a:rPr>
              <a:t> </a:t>
            </a:r>
            <a:r>
              <a:rPr kumimoji="0" lang="en-GB" sz="2800" b="0" i="0" u="none" strike="noStrike" kern="1200" cap="none" spc="0" normalizeH="0" baseline="0" noProof="0" dirty="0" smtClean="0">
                <a:ln>
                  <a:noFill/>
                </a:ln>
                <a:effectLst/>
                <a:uLnTx/>
                <a:uFillTx/>
                <a:latin typeface="Arial"/>
                <a:cs typeface="Arial"/>
              </a:rPr>
              <a:t>article which has a blade or is sharply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pointed, except</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a folding pocket knife,</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in a</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public place without</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good</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reason or lawful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authority,</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the onus of proof being on</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the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carrier. </a:t>
            </a:r>
            <a:endParaRPr kumimoji="0" lang="en-GB" altLang="en-US" sz="2800" b="0" i="0" u="none" strike="noStrike" kern="1200" cap="none" spc="0" normalizeH="0" baseline="0" noProof="0" dirty="0" smtClean="0">
              <a:ln>
                <a:noFill/>
              </a:ln>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a:p>
            <a:pPr marL="342900" marR="0" lvl="0" indent="-342900" algn="ctr"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cs typeface="Arial"/>
            </a:endParaRPr>
          </a:p>
        </p:txBody>
      </p:sp>
      <p:sp>
        <p:nvSpPr>
          <p:cNvPr id="4" name="Rectangle 2"/>
          <p:cNvSpPr txBox="1">
            <a:spLocks noChangeArrowheads="1"/>
          </p:cNvSpPr>
          <p:nvPr/>
        </p:nvSpPr>
        <p:spPr bwMode="auto">
          <a:xfrm>
            <a:off x="1435192" y="4948212"/>
            <a:ext cx="6219265"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139 Criminal Justice Act 1988</a:t>
            </a:r>
          </a:p>
        </p:txBody>
      </p:sp>
      <p:sp>
        <p:nvSpPr>
          <p:cNvPr id="5" name="TextBox 4"/>
          <p:cNvSpPr txBox="1"/>
          <p:nvPr/>
        </p:nvSpPr>
        <p:spPr>
          <a:xfrm>
            <a:off x="441786" y="764704"/>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Bladed or Sharply Pointed Articles</a:t>
            </a:r>
            <a:endParaRPr lang="en-GB" sz="2800" b="1" dirty="0">
              <a:solidFill>
                <a:schemeClr val="bg1"/>
              </a:solidFill>
            </a:endParaRPr>
          </a:p>
        </p:txBody>
      </p:sp>
    </p:spTree>
    <p:extLst>
      <p:ext uri="{BB962C8B-B14F-4D97-AF65-F5344CB8AC3E}">
        <p14:creationId xmlns:p14="http://schemas.microsoft.com/office/powerpoint/2010/main" val="15758327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8"/>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47725" y="1493838"/>
            <a:ext cx="1905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707904" y="1630794"/>
            <a:ext cx="2638425"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679458" y="3140503"/>
            <a:ext cx="2884488" cy="1512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283916" y="4041860"/>
            <a:ext cx="2847975"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334346" y="589206"/>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Bladed Articles</a:t>
            </a:r>
            <a:endParaRPr lang="en-GB" sz="2800" b="1" dirty="0">
              <a:solidFill>
                <a:schemeClr val="bg1"/>
              </a:solidFill>
            </a:endParaRPr>
          </a:p>
        </p:txBody>
      </p:sp>
    </p:spTree>
    <p:extLst>
      <p:ext uri="{BB962C8B-B14F-4D97-AF65-F5344CB8AC3E}">
        <p14:creationId xmlns:p14="http://schemas.microsoft.com/office/powerpoint/2010/main" val="10526096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1600" y="1628800"/>
            <a:ext cx="2000570" cy="1296144"/>
          </a:xfrm>
          <a:prstGeom prst="rect">
            <a:avLst/>
          </a:prstGeom>
        </p:spPr>
      </p:pic>
      <p:pic>
        <p:nvPicPr>
          <p:cNvPr id="4"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563888" y="1605425"/>
            <a:ext cx="2093473" cy="1568084"/>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242076" y="2181422"/>
            <a:ext cx="2039839" cy="1451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547664" y="3651264"/>
            <a:ext cx="3211149" cy="2003757"/>
          </a:xfrm>
          <a:prstGeom prst="rect">
            <a:avLst/>
          </a:prstGeom>
        </p:spPr>
      </p:pic>
      <p:pic>
        <p:nvPicPr>
          <p:cNvPr id="7" name="Content Placeholder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48064" y="4311537"/>
            <a:ext cx="2532048" cy="1363411"/>
          </a:xfrm>
          <a:prstGeom prst="rect">
            <a:avLst/>
          </a:prstGeom>
        </p:spPr>
      </p:pic>
      <p:sp>
        <p:nvSpPr>
          <p:cNvPr id="8" name="TextBox 7"/>
          <p:cNvSpPr txBox="1"/>
          <p:nvPr/>
        </p:nvSpPr>
        <p:spPr>
          <a:xfrm>
            <a:off x="495824" y="403354"/>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Sharply Pointed Articles</a:t>
            </a:r>
            <a:endParaRPr lang="en-GB" sz="2800" b="1" dirty="0">
              <a:solidFill>
                <a:schemeClr val="bg1"/>
              </a:solidFill>
            </a:endParaRPr>
          </a:p>
        </p:txBody>
      </p:sp>
    </p:spTree>
    <p:extLst>
      <p:ext uri="{BB962C8B-B14F-4D97-AF65-F5344CB8AC3E}">
        <p14:creationId xmlns:p14="http://schemas.microsoft.com/office/powerpoint/2010/main" val="17483421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74333" y="1750360"/>
            <a:ext cx="5116586" cy="47358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lvl="0" indent="0" algn="ctr" eaLnBrk="1" fontAlgn="auto" hangingPunct="1">
              <a:lnSpc>
                <a:spcPct val="80000"/>
              </a:lnSpc>
              <a:spcAft>
                <a:spcPts val="0"/>
              </a:spcAft>
              <a:buNone/>
              <a:defRPr/>
            </a:pPr>
            <a:r>
              <a:rPr lang="en-GB" altLang="en-US" sz="2800" b="1" kern="0" dirty="0"/>
              <a:t>Remember</a:t>
            </a:r>
            <a:r>
              <a:rPr lang="en-GB" altLang="en-US" sz="2800" kern="0" dirty="0"/>
              <a:t>: </a:t>
            </a:r>
          </a:p>
          <a:p>
            <a:pPr marL="0" lvl="0" indent="0" algn="ctr" eaLnBrk="1" fontAlgn="auto" hangingPunct="1">
              <a:lnSpc>
                <a:spcPct val="80000"/>
              </a:lnSpc>
              <a:spcAft>
                <a:spcPts val="0"/>
              </a:spcAft>
              <a:buNone/>
              <a:defRPr/>
            </a:pPr>
            <a:endParaRPr lang="en-GB" altLang="en-US" sz="2800" kern="0" dirty="0"/>
          </a:p>
          <a:p>
            <a:pPr marL="0" lvl="0" indent="0" algn="ctr" eaLnBrk="1" fontAlgn="auto" hangingPunct="1">
              <a:lnSpc>
                <a:spcPct val="80000"/>
              </a:lnSpc>
              <a:spcAft>
                <a:spcPts val="0"/>
              </a:spcAft>
              <a:buNone/>
              <a:defRPr/>
            </a:pPr>
            <a:r>
              <a:rPr lang="en-GB" altLang="en-US" sz="2800" kern="0" dirty="0"/>
              <a:t>Folding pocket knives </a:t>
            </a:r>
          </a:p>
          <a:p>
            <a:pPr marL="0" lvl="0" indent="0" algn="ctr" eaLnBrk="1" fontAlgn="auto" hangingPunct="1">
              <a:lnSpc>
                <a:spcPct val="80000"/>
              </a:lnSpc>
              <a:spcAft>
                <a:spcPts val="0"/>
              </a:spcAft>
              <a:buNone/>
              <a:defRPr/>
            </a:pPr>
            <a:r>
              <a:rPr lang="en-GB" altLang="en-US" sz="2800" kern="0" dirty="0"/>
              <a:t>that have a blade where </a:t>
            </a:r>
          </a:p>
          <a:p>
            <a:pPr marL="0" lvl="0" indent="0" algn="ctr" eaLnBrk="1" fontAlgn="auto" hangingPunct="1">
              <a:lnSpc>
                <a:spcPct val="80000"/>
              </a:lnSpc>
              <a:spcAft>
                <a:spcPts val="0"/>
              </a:spcAft>
              <a:buNone/>
              <a:defRPr/>
            </a:pPr>
            <a:r>
              <a:rPr lang="en-GB" altLang="en-US" sz="2800" kern="0" dirty="0"/>
              <a:t>the cutting edge is less </a:t>
            </a:r>
          </a:p>
          <a:p>
            <a:pPr marL="0" lvl="0" indent="0" algn="ctr" eaLnBrk="1" fontAlgn="auto" hangingPunct="1">
              <a:lnSpc>
                <a:spcPct val="80000"/>
              </a:lnSpc>
              <a:spcAft>
                <a:spcPts val="0"/>
              </a:spcAft>
              <a:buNone/>
              <a:defRPr/>
            </a:pPr>
            <a:r>
              <a:rPr lang="en-GB" altLang="en-US" sz="2800" kern="0" dirty="0"/>
              <a:t>than 7.62 cm (3 inches)</a:t>
            </a:r>
          </a:p>
          <a:p>
            <a:pPr marL="0" lvl="0" indent="0" algn="ctr" eaLnBrk="1" fontAlgn="auto" hangingPunct="1">
              <a:lnSpc>
                <a:spcPct val="80000"/>
              </a:lnSpc>
              <a:spcAft>
                <a:spcPts val="0"/>
              </a:spcAft>
              <a:buNone/>
              <a:defRPr/>
            </a:pPr>
            <a:r>
              <a:rPr lang="en-GB" altLang="en-US" sz="2800" kern="0" dirty="0"/>
              <a:t>long are </a:t>
            </a:r>
            <a:r>
              <a:rPr lang="en-GB" altLang="en-US" sz="2800" b="1" u="sng" kern="0" dirty="0">
                <a:solidFill>
                  <a:srgbClr val="C00000"/>
                </a:solidFill>
              </a:rPr>
              <a:t>excluded. </a:t>
            </a:r>
          </a:p>
          <a:p>
            <a:pPr marL="342900" marR="0" lvl="0" indent="-342900" algn="ctr"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06384" y="1750360"/>
            <a:ext cx="1229316" cy="1247404"/>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47090" y="3880495"/>
            <a:ext cx="2193020" cy="2193020"/>
          </a:xfrm>
          <a:prstGeom prst="rect">
            <a:avLst/>
          </a:prstGeom>
        </p:spPr>
      </p:pic>
      <p:pic>
        <p:nvPicPr>
          <p:cNvPr id="6" name="Content Placeholder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69359" y="2239408"/>
            <a:ext cx="1941501" cy="1516713"/>
          </a:xfrm>
          <a:prstGeom prst="rect">
            <a:avLst/>
          </a:prstGeom>
        </p:spPr>
      </p:pic>
      <p:sp>
        <p:nvSpPr>
          <p:cNvPr id="7" name="TextBox 6"/>
          <p:cNvSpPr txBox="1"/>
          <p:nvPr/>
        </p:nvSpPr>
        <p:spPr>
          <a:xfrm>
            <a:off x="467544" y="535217"/>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Folding Pocket Knives</a:t>
            </a:r>
            <a:endParaRPr lang="en-GB" sz="2800" b="1" dirty="0">
              <a:solidFill>
                <a:schemeClr val="bg1"/>
              </a:solidFill>
            </a:endParaRPr>
          </a:p>
        </p:txBody>
      </p:sp>
    </p:spTree>
    <p:extLst>
      <p:ext uri="{BB962C8B-B14F-4D97-AF65-F5344CB8AC3E}">
        <p14:creationId xmlns:p14="http://schemas.microsoft.com/office/powerpoint/2010/main" val="31006099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1435192" y="5228979"/>
            <a:ext cx="6219265"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139 Criminal Justice Act 1988</a:t>
            </a:r>
          </a:p>
        </p:txBody>
      </p:sp>
      <p:sp>
        <p:nvSpPr>
          <p:cNvPr id="5" name="TextBox 4"/>
          <p:cNvSpPr txBox="1"/>
          <p:nvPr/>
        </p:nvSpPr>
        <p:spPr>
          <a:xfrm>
            <a:off x="430025" y="620688"/>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Bladed or Sharply Pointed Articles</a:t>
            </a:r>
            <a:endParaRPr lang="en-GB" sz="2800" b="1" dirty="0">
              <a:solidFill>
                <a:schemeClr val="bg1"/>
              </a:solidFill>
            </a:endParaRPr>
          </a:p>
        </p:txBody>
      </p:sp>
      <p:sp>
        <p:nvSpPr>
          <p:cNvPr id="6" name="Rectangle 3"/>
          <p:cNvSpPr txBox="1">
            <a:spLocks noChangeArrowheads="1"/>
          </p:cNvSpPr>
          <p:nvPr/>
        </p:nvSpPr>
        <p:spPr bwMode="auto">
          <a:xfrm>
            <a:off x="430025" y="1871898"/>
            <a:ext cx="8229600" cy="2997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It is an offence for a person</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to have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sz="2800" dirty="0">
                <a:latin typeface="Arial"/>
                <a:cs typeface="Arial"/>
              </a:rPr>
              <a:t>a</a:t>
            </a:r>
            <a:r>
              <a:rPr kumimoji="0" lang="en-GB" sz="2800" b="0" i="0" u="none" strike="noStrike" kern="1200" cap="none" spc="0" normalizeH="0" baseline="0" noProof="0" dirty="0" err="1" smtClean="0">
                <a:ln>
                  <a:noFill/>
                </a:ln>
                <a:effectLst/>
                <a:uLnTx/>
                <a:uFillTx/>
                <a:latin typeface="Arial"/>
                <a:cs typeface="Arial"/>
              </a:rPr>
              <a:t>ny</a:t>
            </a:r>
            <a:r>
              <a:rPr lang="en-GB" sz="2800" dirty="0" smtClean="0">
                <a:latin typeface="Arial"/>
                <a:cs typeface="Arial"/>
              </a:rPr>
              <a:t> </a:t>
            </a:r>
            <a:r>
              <a:rPr kumimoji="0" lang="en-GB" sz="2800" b="0" i="0" u="none" strike="noStrike" kern="1200" cap="none" spc="0" normalizeH="0" baseline="0" noProof="0" dirty="0" smtClean="0">
                <a:ln>
                  <a:noFill/>
                </a:ln>
                <a:effectLst/>
                <a:uLnTx/>
                <a:uFillTx/>
                <a:latin typeface="Arial"/>
                <a:cs typeface="Arial"/>
              </a:rPr>
              <a:t>article which has a blade or is sharply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pointed, except</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a folding pocket knife,</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in a</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public place without</a:t>
            </a:r>
            <a:r>
              <a:rPr kumimoji="0" lang="en-GB" sz="2800" b="0" i="0" u="none" strike="noStrike" kern="1200" cap="none" spc="0" normalizeH="0" noProof="0" dirty="0" smtClean="0">
                <a:ln>
                  <a:noFill/>
                </a:ln>
                <a:effectLst/>
                <a:uLnTx/>
                <a:uFillTx/>
                <a:latin typeface="Arial"/>
                <a:cs typeface="Arial"/>
              </a:rPr>
              <a:t> </a:t>
            </a:r>
            <a:r>
              <a:rPr kumimoji="0" lang="en-GB" sz="2800" b="1" i="0" u="none" strike="noStrike" kern="1200" cap="none" spc="0" normalizeH="0" baseline="0" noProof="0" dirty="0" smtClean="0">
                <a:ln>
                  <a:noFill/>
                </a:ln>
                <a:solidFill>
                  <a:srgbClr val="C00000"/>
                </a:solidFill>
                <a:effectLst/>
                <a:uLnTx/>
                <a:uFillTx/>
                <a:latin typeface="Arial"/>
                <a:cs typeface="Arial"/>
              </a:rPr>
              <a:t>good</a:t>
            </a:r>
            <a:r>
              <a:rPr kumimoji="0" lang="en-GB" sz="2800" b="1" i="0" u="none" strike="noStrike" kern="1200" cap="none" spc="0" normalizeH="0" noProof="0" dirty="0" smtClean="0">
                <a:ln>
                  <a:noFill/>
                </a:ln>
                <a:solidFill>
                  <a:srgbClr val="C00000"/>
                </a:solidFill>
                <a:effectLst/>
                <a:uLnTx/>
                <a:uFillTx/>
                <a:latin typeface="Arial"/>
                <a:cs typeface="Arial"/>
              </a:rPr>
              <a:t> </a:t>
            </a:r>
            <a:r>
              <a:rPr kumimoji="0" lang="en-GB" sz="2800" b="1" i="0" u="none" strike="noStrike" kern="1200" cap="none" spc="0" normalizeH="0" baseline="0" noProof="0" dirty="0" smtClean="0">
                <a:ln>
                  <a:noFill/>
                </a:ln>
                <a:solidFill>
                  <a:srgbClr val="C00000"/>
                </a:solidFill>
                <a:effectLst/>
                <a:uLnTx/>
                <a:uFillTx/>
                <a:latin typeface="Arial"/>
                <a:cs typeface="Arial"/>
              </a:rPr>
              <a:t>reason </a:t>
            </a:r>
            <a:r>
              <a:rPr kumimoji="0" lang="en-GB" sz="2800" b="0" i="0" u="none" strike="noStrike" kern="1200" cap="none" spc="0" normalizeH="0" baseline="0" noProof="0" dirty="0" smtClean="0">
                <a:ln>
                  <a:noFill/>
                </a:ln>
                <a:effectLst/>
                <a:uLnTx/>
                <a:uFillTx/>
                <a:latin typeface="Arial"/>
                <a:cs typeface="Arial"/>
              </a:rPr>
              <a:t>or lawful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authority,</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the onus of proof being on</a:t>
            </a:r>
            <a:r>
              <a:rPr kumimoji="0" lang="en-GB" sz="2800" b="0" i="0" u="none" strike="noStrike" kern="1200" cap="none" spc="0" normalizeH="0" noProof="0" dirty="0" smtClean="0">
                <a:ln>
                  <a:noFill/>
                </a:ln>
                <a:effectLst/>
                <a:uLnTx/>
                <a:uFillTx/>
                <a:latin typeface="Arial"/>
                <a:cs typeface="Arial"/>
              </a:rPr>
              <a:t> </a:t>
            </a:r>
            <a:r>
              <a:rPr kumimoji="0" lang="en-GB" sz="2800" b="0" i="0" u="none" strike="noStrike" kern="1200" cap="none" spc="0" normalizeH="0" baseline="0" noProof="0" dirty="0" smtClean="0">
                <a:ln>
                  <a:noFill/>
                </a:ln>
                <a:effectLst/>
                <a:uLnTx/>
                <a:uFillTx/>
                <a:latin typeface="Arial"/>
                <a:cs typeface="Arial"/>
              </a:rPr>
              <a:t>the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cs typeface="Arial"/>
              </a:rPr>
              <a:t>carrier. </a:t>
            </a:r>
            <a:endParaRPr kumimoji="0" lang="en-GB" altLang="en-US" sz="2800" b="0" i="0" u="none" strike="noStrike" kern="1200" cap="none" spc="0" normalizeH="0" baseline="0" noProof="0" dirty="0" smtClean="0">
              <a:ln>
                <a:noFill/>
              </a:ln>
              <a:effectLst/>
              <a:uLnTx/>
              <a:uFillTx/>
              <a:latin typeface="Arial"/>
              <a:cs typeface="Arial"/>
            </a:endParaRPr>
          </a:p>
        </p:txBody>
      </p:sp>
    </p:spTree>
    <p:extLst>
      <p:ext uri="{BB962C8B-B14F-4D97-AF65-F5344CB8AC3E}">
        <p14:creationId xmlns:p14="http://schemas.microsoft.com/office/powerpoint/2010/main" val="34253566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30295" y="1149847"/>
            <a:ext cx="317976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defTabSz="914400" eaLnBrk="1" fontAlgn="auto" latinLnBrk="0" hangingPunct="1">
              <a:lnSpc>
                <a:spcPct val="80000"/>
              </a:lnSpc>
              <a:spcBef>
                <a:spcPct val="20000"/>
              </a:spcBef>
              <a:spcAft>
                <a:spcPts val="0"/>
              </a:spcAft>
              <a:buClrTx/>
              <a:buSzTx/>
              <a:buFontTx/>
              <a:buNone/>
              <a:tabLst/>
              <a:defRPr/>
            </a:pPr>
            <a:r>
              <a:rPr kumimoji="0" lang="en-GB" altLang="en-US" sz="2800" b="1" i="0" u="none" strike="noStrike" kern="0" cap="none" spc="0" normalizeH="0" baseline="0" noProof="0" dirty="0">
                <a:ln>
                  <a:noFill/>
                </a:ln>
                <a:effectLst/>
                <a:uLnTx/>
                <a:uFillTx/>
                <a:latin typeface="Arial" panose="020B0604020202020204" pitchFamily="34" charset="0"/>
                <a:cs typeface="Arial" panose="020B0604020202020204" pitchFamily="34" charset="0"/>
              </a:rPr>
              <a:t>Had the </a:t>
            </a: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article</a:t>
            </a:r>
            <a:r>
              <a:rPr kumimoji="0" lang="en-GB" altLang="en-US" sz="2800" b="1" i="0" u="none" strike="noStrike" kern="0" cap="none" spc="0" normalizeH="0" baseline="0" noProof="0" dirty="0">
                <a:ln>
                  <a:noFill/>
                </a:ln>
                <a:effectLst/>
                <a:uLnTx/>
                <a:uFillTx/>
                <a:latin typeface="Arial" panose="020B0604020202020204" pitchFamily="34" charset="0"/>
                <a:cs typeface="Arial" panose="020B0604020202020204" pitchFamily="34" charset="0"/>
              </a:rPr>
              <a:t>:</a:t>
            </a:r>
          </a:p>
        </p:txBody>
      </p:sp>
      <p:sp>
        <p:nvSpPr>
          <p:cNvPr id="4" name="Rectangle 3"/>
          <p:cNvSpPr txBox="1">
            <a:spLocks noChangeArrowheads="1"/>
          </p:cNvSpPr>
          <p:nvPr/>
        </p:nvSpPr>
        <p:spPr bwMode="auto">
          <a:xfrm>
            <a:off x="483576" y="4543236"/>
            <a:ext cx="2511339"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None/>
              <a:tabLst/>
              <a:defRPr/>
            </a:pPr>
            <a:r>
              <a:rPr kumimoji="0" lang="en-GB" altLang="en-US" sz="2800" b="1" i="0" u="none" strike="noStrike" kern="0" cap="none" spc="0" normalizeH="0" baseline="0" noProof="0" dirty="0">
                <a:ln>
                  <a:noFill/>
                </a:ln>
                <a:effectLst/>
                <a:uLnTx/>
                <a:uFillTx/>
                <a:latin typeface="Arial" panose="020B0604020202020204" pitchFamily="34" charset="0"/>
                <a:cs typeface="Arial" panose="020B0604020202020204" pitchFamily="34" charset="0"/>
              </a:rPr>
              <a:t>For use </a:t>
            </a:r>
            <a:r>
              <a:rPr kumimoji="0" lang="en-GB" altLang="en-US" sz="28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in  work</a:t>
            </a:r>
            <a:endParaRPr kumimoji="0" lang="en-GB" altLang="en-US" sz="2800"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490269" y="1737392"/>
            <a:ext cx="2511340" cy="2504539"/>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40201" y="1737393"/>
            <a:ext cx="2497953" cy="2553912"/>
          </a:xfrm>
          <a:prstGeom prst="rect">
            <a:avLst/>
          </a:prstGeom>
        </p:spPr>
      </p:pic>
      <p:pic>
        <p:nvPicPr>
          <p:cNvPr id="9" name="Picture 8"/>
          <p:cNvPicPr>
            <a:picLocks noChangeAspect="1"/>
          </p:cNvPicPr>
          <p:nvPr/>
        </p:nvPicPr>
        <p:blipFill>
          <a:blip r:embed="rId6"/>
          <a:stretch>
            <a:fillRect/>
          </a:stretch>
        </p:blipFill>
        <p:spPr>
          <a:xfrm>
            <a:off x="6176746" y="1737392"/>
            <a:ext cx="2497953" cy="2590861"/>
          </a:xfrm>
          <a:prstGeom prst="rect">
            <a:avLst/>
          </a:prstGeom>
        </p:spPr>
      </p:pic>
      <p:sp>
        <p:nvSpPr>
          <p:cNvPr id="10" name="TextBox 9"/>
          <p:cNvSpPr txBox="1"/>
          <p:nvPr/>
        </p:nvSpPr>
        <p:spPr>
          <a:xfrm>
            <a:off x="430295" y="411644"/>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Defences</a:t>
            </a:r>
            <a:endParaRPr lang="en-GB" sz="2800" b="1" dirty="0">
              <a:solidFill>
                <a:schemeClr val="bg1"/>
              </a:solidFill>
            </a:endParaRPr>
          </a:p>
        </p:txBody>
      </p:sp>
      <p:sp>
        <p:nvSpPr>
          <p:cNvPr id="11" name="Rectangle 3"/>
          <p:cNvSpPr txBox="1">
            <a:spLocks noChangeArrowheads="1"/>
          </p:cNvSpPr>
          <p:nvPr/>
        </p:nvSpPr>
        <p:spPr bwMode="auto">
          <a:xfrm>
            <a:off x="3326815" y="4543236"/>
            <a:ext cx="2511339"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None/>
              <a:tabLst/>
              <a:defRPr/>
            </a:pPr>
            <a:r>
              <a:rPr kumimoji="0" lang="en-GB" altLang="en-US" sz="2800" b="1" i="0" u="none" strike="noStrike" kern="0" cap="none" spc="0" normalizeH="0" baseline="0" noProof="0" dirty="0">
                <a:ln>
                  <a:noFill/>
                </a:ln>
                <a:effectLst/>
                <a:uLnTx/>
                <a:uFillTx/>
                <a:latin typeface="Arial" panose="020B0604020202020204" pitchFamily="34" charset="0"/>
                <a:cs typeface="Arial" panose="020B0604020202020204" pitchFamily="34" charset="0"/>
              </a:rPr>
              <a:t>For </a:t>
            </a:r>
            <a:r>
              <a:rPr kumimoji="0" lang="en-GB" altLang="en-US" sz="28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religious reasons</a:t>
            </a:r>
            <a:endParaRPr kumimoji="0" lang="en-GB" altLang="en-US" sz="2800"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2" name="Rectangle 3"/>
          <p:cNvSpPr txBox="1">
            <a:spLocks noChangeArrowheads="1"/>
          </p:cNvSpPr>
          <p:nvPr/>
        </p:nvSpPr>
        <p:spPr bwMode="auto">
          <a:xfrm>
            <a:off x="6170054" y="4543236"/>
            <a:ext cx="2511339" cy="1080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None/>
              <a:tabLst/>
              <a:defRPr/>
            </a:pPr>
            <a:r>
              <a:rPr kumimoji="0" lang="en-GB" altLang="en-US" sz="28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As part of a national costume</a:t>
            </a:r>
            <a:endParaRPr kumimoji="0" lang="en-GB" altLang="en-US" sz="2800"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11" grpId="0"/>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325934" y="1189111"/>
            <a:ext cx="4198042" cy="4464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smtClean="0">
                <a:ln>
                  <a:noFill/>
                </a:ln>
                <a:effectLst/>
                <a:uLnTx/>
                <a:uFillTx/>
                <a:latin typeface="Arial"/>
                <a:ea typeface="+mn-ea"/>
                <a:cs typeface="Arial"/>
              </a:rPr>
              <a:t>Any person who has</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smtClean="0">
                <a:ln>
                  <a:noFill/>
                </a:ln>
                <a:effectLst/>
                <a:uLnTx/>
                <a:uFillTx/>
                <a:latin typeface="Arial"/>
                <a:ea typeface="+mn-ea"/>
                <a:cs typeface="Arial"/>
              </a:rPr>
              <a:t> an article which has</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smtClean="0">
                <a:ln>
                  <a:noFill/>
                </a:ln>
                <a:effectLst/>
                <a:uLnTx/>
                <a:uFillTx/>
                <a:latin typeface="Arial"/>
                <a:ea typeface="+mn-ea"/>
                <a:cs typeface="Arial"/>
              </a:rPr>
              <a:t> a blade or is sharply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smtClean="0">
                <a:ln>
                  <a:noFill/>
                </a:ln>
                <a:effectLst/>
                <a:uLnTx/>
                <a:uFillTx/>
                <a:latin typeface="Arial"/>
                <a:ea typeface="+mn-ea"/>
                <a:cs typeface="Arial"/>
              </a:rPr>
              <a:t> pointed with them on</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smtClean="0">
                <a:ln>
                  <a:noFill/>
                </a:ln>
                <a:effectLst/>
                <a:uLnTx/>
                <a:uFillTx/>
                <a:latin typeface="Arial"/>
                <a:ea typeface="+mn-ea"/>
                <a:cs typeface="Arial"/>
              </a:rPr>
              <a:t> school premises, without</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smtClean="0">
                <a:ln>
                  <a:noFill/>
                </a:ln>
                <a:effectLst/>
                <a:uLnTx/>
                <a:uFillTx/>
                <a:latin typeface="Arial"/>
                <a:ea typeface="+mn-ea"/>
                <a:cs typeface="Arial"/>
              </a:rPr>
              <a:t>good reason</a:t>
            </a:r>
            <a:r>
              <a:rPr kumimoji="0" lang="en-GB" sz="2400" b="0" i="0" u="none" strike="noStrike" kern="1200" cap="none" spc="0" normalizeH="0" noProof="0" dirty="0" smtClean="0">
                <a:ln>
                  <a:noFill/>
                </a:ln>
                <a:effectLst/>
                <a:uLnTx/>
                <a:uFillTx/>
                <a:latin typeface="Arial"/>
                <a:ea typeface="+mn-ea"/>
                <a:cs typeface="Arial"/>
              </a:rPr>
              <a:t> </a:t>
            </a:r>
            <a:r>
              <a:rPr kumimoji="0" lang="en-GB" sz="2400" b="0" i="0" u="none" strike="noStrike" kern="1200" cap="none" spc="0" normalizeH="0" baseline="0" noProof="0" dirty="0" smtClean="0">
                <a:ln>
                  <a:noFill/>
                </a:ln>
                <a:effectLst/>
                <a:uLnTx/>
                <a:uFillTx/>
                <a:latin typeface="Arial"/>
                <a:ea typeface="+mn-ea"/>
                <a:cs typeface="Arial"/>
              </a:rPr>
              <a:t>or lawful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smtClean="0">
                <a:ln>
                  <a:noFill/>
                </a:ln>
                <a:effectLst/>
                <a:uLnTx/>
                <a:uFillTx/>
                <a:latin typeface="Arial"/>
                <a:ea typeface="+mn-ea"/>
                <a:cs typeface="Arial"/>
              </a:rPr>
              <a:t>authority, commits an</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smtClean="0">
                <a:ln>
                  <a:noFill/>
                </a:ln>
                <a:effectLst/>
                <a:uLnTx/>
                <a:uFillTx/>
                <a:latin typeface="Arial"/>
                <a:ea typeface="+mn-ea"/>
                <a:cs typeface="Arial"/>
              </a:rPr>
              <a:t>offence. </a:t>
            </a:r>
            <a:endParaRPr kumimoji="0" lang="en-GB" altLang="en-US" sz="2400" b="0" i="0" u="none" strike="noStrike" kern="1200" cap="none" spc="0" normalizeH="0" baseline="0" noProof="0" dirty="0" smtClean="0">
              <a:ln>
                <a:noFill/>
              </a:ln>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sz="2800" b="0" i="0" u="none" strike="noStrike" kern="1200" cap="none" spc="0" normalizeH="0" baseline="0" noProof="0" dirty="0" smtClean="0">
              <a:ln>
                <a:noFill/>
              </a:ln>
              <a:solidFill>
                <a:srgbClr val="002060"/>
              </a:solidFill>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p:txBody>
      </p:sp>
      <p:sp>
        <p:nvSpPr>
          <p:cNvPr id="5" name="Rectangle 3"/>
          <p:cNvSpPr txBox="1">
            <a:spLocks noChangeArrowheads="1"/>
          </p:cNvSpPr>
          <p:nvPr/>
        </p:nvSpPr>
        <p:spPr bwMode="auto">
          <a:xfrm>
            <a:off x="4628067" y="1189111"/>
            <a:ext cx="4069084" cy="39610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Any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person who has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an</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offensive weapon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with</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them on </a:t>
            </a:r>
            <a:r>
              <a:rPr kumimoji="0" lang="en-GB" sz="24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school </a:t>
            </a:r>
            <a:endParaRPr kumimoji="0" lang="en-GB" sz="24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premises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commits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an</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offence. </a:t>
            </a:r>
            <a:endParaRPr kumimoji="0" lang="en-GB" altLang="en-US" sz="2400" b="0" i="0" u="none" strike="noStrike" kern="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GB" altLang="en-US"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80000"/>
              </a:lnSpc>
              <a:spcBef>
                <a:spcPct val="20000"/>
              </a:spcBef>
              <a:spcAft>
                <a:spcPts val="0"/>
              </a:spcAft>
              <a:buClrTx/>
              <a:buSzTx/>
              <a:buNone/>
              <a:tabLst/>
              <a:defRPr/>
            </a:pPr>
            <a:endParaRPr kumimoji="0" lang="en-GB" altLang="en-US" sz="2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6" name="Rectangle 2"/>
          <p:cNvSpPr txBox="1">
            <a:spLocks noChangeArrowheads="1"/>
          </p:cNvSpPr>
          <p:nvPr/>
        </p:nvSpPr>
        <p:spPr bwMode="auto">
          <a:xfrm>
            <a:off x="430025" y="4358098"/>
            <a:ext cx="4063007"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139A(1)                              Criminal Justice Act 1988</a:t>
            </a:r>
          </a:p>
        </p:txBody>
      </p:sp>
      <p:sp>
        <p:nvSpPr>
          <p:cNvPr id="8" name="TextBox 7"/>
          <p:cNvSpPr txBox="1"/>
          <p:nvPr/>
        </p:nvSpPr>
        <p:spPr>
          <a:xfrm>
            <a:off x="430025" y="188640"/>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Further Offences</a:t>
            </a:r>
            <a:endParaRPr lang="en-GB" sz="2800" b="1" dirty="0">
              <a:solidFill>
                <a:schemeClr val="bg1"/>
              </a:solidFill>
            </a:endParaRPr>
          </a:p>
        </p:txBody>
      </p:sp>
      <p:sp>
        <p:nvSpPr>
          <p:cNvPr id="9" name="Rectangle 2"/>
          <p:cNvSpPr txBox="1">
            <a:spLocks noChangeArrowheads="1"/>
          </p:cNvSpPr>
          <p:nvPr/>
        </p:nvSpPr>
        <p:spPr bwMode="auto">
          <a:xfrm>
            <a:off x="4669235" y="4358098"/>
            <a:ext cx="4063007" cy="561975"/>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effectLst/>
                <a:uLnTx/>
                <a:uFillTx/>
                <a:latin typeface="Arial" panose="020B0604020202020204" pitchFamily="34" charset="0"/>
                <a:cs typeface="Arial" panose="020B0604020202020204" pitchFamily="34" charset="0"/>
              </a:rPr>
              <a:t>Sec. </a:t>
            </a:r>
            <a:r>
              <a:rPr kumimoji="0" lang="en-GB" altLang="en-US" sz="20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139A(2)                              </a:t>
            </a:r>
            <a:r>
              <a:rPr kumimoji="0" lang="en-GB" altLang="en-US" sz="2000" b="1" i="0" u="none" strike="noStrike" kern="0" cap="none" spc="0" normalizeH="0" baseline="0" noProof="0" dirty="0">
                <a:ln>
                  <a:noFill/>
                </a:ln>
                <a:effectLst/>
                <a:uLnTx/>
                <a:uFillTx/>
                <a:latin typeface="Arial" panose="020B0604020202020204" pitchFamily="34" charset="0"/>
                <a:cs typeface="Arial" panose="020B0604020202020204" pitchFamily="34" charset="0"/>
              </a:rPr>
              <a:t>Criminal Justice Act 1988</a:t>
            </a:r>
          </a:p>
        </p:txBody>
      </p:sp>
    </p:spTree>
    <p:extLst>
      <p:ext uri="{BB962C8B-B14F-4D97-AF65-F5344CB8AC3E}">
        <p14:creationId xmlns:p14="http://schemas.microsoft.com/office/powerpoint/2010/main" val="3013419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21196" y="1412776"/>
            <a:ext cx="8229600" cy="4221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Head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teachers, or members of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staff</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authorised by the head teacher,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have a power</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to search a pupil and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their belongings</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if they have reasonable grounds to </a:t>
            </a:r>
            <a:r>
              <a:rPr kumimoji="0" lang="en-GB" sz="24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suspect</a:t>
            </a:r>
            <a:r>
              <a:rPr kumimoji="0" lang="en-GB"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that</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the pupil may have with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them,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or in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their </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possessions</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 an article to which Section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139</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Criminal Justice Act 1988 applies, or an </a:t>
            </a:r>
            <a:endPar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endParaRP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offensive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weapon under Section 1 Prevention </a:t>
            </a: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of</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4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effectLst/>
                <a:uLnTx/>
                <a:uFillTx/>
                <a:latin typeface="Arial" panose="020B0604020202020204" pitchFamily="34" charset="0"/>
                <a:cs typeface="Arial" panose="020B0604020202020204" pitchFamily="34" charset="0"/>
              </a:rPr>
              <a:t>Crime Act 1953. </a:t>
            </a:r>
            <a:endPar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827584" y="5085184"/>
            <a:ext cx="7416824" cy="707886"/>
          </a:xfrm>
          <a:prstGeom prst="rect">
            <a:avLst/>
          </a:prstGeom>
          <a:solidFill>
            <a:schemeClr val="accent1">
              <a:lumMod val="20000"/>
              <a:lumOff val="80000"/>
            </a:schemeClr>
          </a:solid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smtClean="0">
                <a:ln>
                  <a:noFill/>
                </a:ln>
                <a:effectLst/>
                <a:uLnTx/>
                <a:uFillTx/>
              </a:rPr>
              <a:t>Sections 550ZA (England) and 550AA (Wales)</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smtClean="0">
                <a:ln>
                  <a:noFill/>
                </a:ln>
                <a:effectLst/>
                <a:uLnTx/>
                <a:uFillTx/>
              </a:rPr>
              <a:t> Education Act 1996 </a:t>
            </a:r>
          </a:p>
        </p:txBody>
      </p:sp>
      <p:sp>
        <p:nvSpPr>
          <p:cNvPr id="5" name="TextBox 4"/>
          <p:cNvSpPr txBox="1"/>
          <p:nvPr/>
        </p:nvSpPr>
        <p:spPr>
          <a:xfrm>
            <a:off x="426633" y="476672"/>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Search of Pupils by a Member of Staff</a:t>
            </a:r>
            <a:endParaRPr lang="en-GB" sz="2800" b="1" dirty="0">
              <a:solidFill>
                <a:schemeClr val="bg1"/>
              </a:solidFill>
            </a:endParaRPr>
          </a:p>
        </p:txBody>
      </p:sp>
    </p:spTree>
    <p:extLst>
      <p:ext uri="{BB962C8B-B14F-4D97-AF65-F5344CB8AC3E}">
        <p14:creationId xmlns:p14="http://schemas.microsoft.com/office/powerpoint/2010/main" val="408806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611560" y="1124744"/>
            <a:ext cx="7992888" cy="482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FontTx/>
              <a:buNone/>
              <a:tabLst/>
              <a:defRPr/>
            </a:pPr>
            <a:endParaRPr kumimoji="0" lang="en-GB" altLang="en-US" sz="20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0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Threatening with </a:t>
            </a:r>
            <a:r>
              <a:rPr kumimoji="0" lang="en-GB" altLang="en-US" sz="2000" b="0" i="0" u="none" strike="noStrike" kern="0" cap="none" spc="0" normalizeH="0" baseline="0" noProof="0" dirty="0">
                <a:ln>
                  <a:noFill/>
                </a:ln>
                <a:effectLst/>
                <a:uLnTx/>
                <a:uFillTx/>
                <a:latin typeface="Arial" panose="020B0604020202020204" pitchFamily="34" charset="0"/>
                <a:cs typeface="Arial" panose="020B0604020202020204" pitchFamily="34" charset="0"/>
              </a:rPr>
              <a:t>a bladed </a:t>
            </a:r>
            <a:r>
              <a:rPr kumimoji="0" lang="en-GB" altLang="en-US" sz="20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or sharply</a:t>
            </a: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0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effectLst/>
                <a:uLnTx/>
                <a:uFillTx/>
                <a:latin typeface="Arial" panose="020B0604020202020204" pitchFamily="34" charset="0"/>
                <a:cs typeface="Arial" panose="020B0604020202020204" pitchFamily="34" charset="0"/>
              </a:rPr>
              <a:t>pointed </a:t>
            </a:r>
            <a:r>
              <a:rPr kumimoji="0" lang="en-GB" altLang="en-US" sz="20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article. </a:t>
            </a: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sz="20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(Section </a:t>
            </a:r>
            <a:r>
              <a:rPr kumimoji="0" lang="en-GB" sz="20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139AA </a:t>
            </a:r>
            <a:r>
              <a:rPr kumimoji="0" lang="en-GB" sz="20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Criminal </a:t>
            </a:r>
            <a:r>
              <a:rPr kumimoji="0" lang="en-GB" sz="20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Justice Act </a:t>
            </a:r>
            <a:r>
              <a:rPr kumimoji="0" lang="en-GB" sz="20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1988) </a:t>
            </a:r>
            <a:endParaRPr kumimoji="0" lang="en-GB" altLang="en-US" sz="20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80000"/>
              </a:lnSpc>
              <a:spcBef>
                <a:spcPct val="20000"/>
              </a:spcBef>
              <a:spcAft>
                <a:spcPts val="0"/>
              </a:spcAft>
              <a:buClrTx/>
              <a:buSzTx/>
              <a:buFontTx/>
              <a:buNone/>
              <a:tabLst/>
              <a:defRPr/>
            </a:pPr>
            <a:endParaRPr kumimoji="0" lang="en-GB" altLang="en-US" sz="20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0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Threatening with an offensive weapon.</a:t>
            </a: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sz="20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(Section 1A Prevention of Crime Act 1953) </a:t>
            </a:r>
            <a:endParaRPr kumimoji="0" lang="en-GB" altLang="en-US" sz="20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80000"/>
              </a:lnSpc>
              <a:spcBef>
                <a:spcPct val="20000"/>
              </a:spcBef>
              <a:spcAft>
                <a:spcPts val="0"/>
              </a:spcAft>
              <a:buClrTx/>
              <a:buSzTx/>
              <a:buFontTx/>
              <a:buNone/>
              <a:tabLst/>
              <a:defRPr/>
            </a:pPr>
            <a:endParaRPr kumimoji="0" lang="en-GB" altLang="en-US" sz="20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0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Manufacture</a:t>
            </a:r>
            <a:r>
              <a:rPr kumimoji="0" lang="en-GB" altLang="en-US" sz="2000" b="0" i="0" u="none" strike="noStrike" kern="0" cap="none" spc="0" normalizeH="0" baseline="0" noProof="0" dirty="0">
                <a:ln>
                  <a:noFill/>
                </a:ln>
                <a:effectLst/>
                <a:uLnTx/>
                <a:uFillTx/>
                <a:latin typeface="Arial" panose="020B0604020202020204" pitchFamily="34" charset="0"/>
                <a:cs typeface="Arial" panose="020B0604020202020204" pitchFamily="34" charset="0"/>
              </a:rPr>
              <a:t>, sale and hire of offensive </a:t>
            </a:r>
            <a:r>
              <a:rPr kumimoji="0" lang="en-GB" altLang="en-US" sz="20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weapons.</a:t>
            </a: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sz="20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(Section </a:t>
            </a:r>
            <a:r>
              <a:rPr kumimoji="0" lang="en-GB" sz="20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141 Criminal Justice Act </a:t>
            </a:r>
            <a:r>
              <a:rPr kumimoji="0" lang="en-GB" sz="20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1988) </a:t>
            </a:r>
          </a:p>
          <a:p>
            <a:pPr marL="0" marR="0" lvl="0" indent="0" algn="ctr" defTabSz="914400" eaLnBrk="1" fontAlgn="auto" latinLnBrk="0" hangingPunct="1">
              <a:lnSpc>
                <a:spcPct val="80000"/>
              </a:lnSpc>
              <a:spcBef>
                <a:spcPct val="20000"/>
              </a:spcBef>
              <a:spcAft>
                <a:spcPts val="0"/>
              </a:spcAft>
              <a:buClrTx/>
              <a:buSzTx/>
              <a:buFontTx/>
              <a:buNone/>
              <a:tabLst/>
              <a:defRPr/>
            </a:pPr>
            <a:endParaRPr kumimoji="0" lang="en-GB" altLang="en-US" sz="20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cs typeface="Arial" panose="020B0604020202020204" pitchFamily="34" charset="0"/>
              </a:rPr>
              <a:t>Selling knives, knife blades, razor blades, axes </a:t>
            </a:r>
            <a:r>
              <a:rPr kumimoji="0" lang="en-GB" altLang="en-US" sz="20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to</a:t>
            </a: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000" b="0"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effectLst/>
                <a:uLnTx/>
                <a:uFillTx/>
                <a:latin typeface="Arial" panose="020B0604020202020204" pitchFamily="34" charset="0"/>
                <a:cs typeface="Arial" panose="020B0604020202020204" pitchFamily="34" charset="0"/>
              </a:rPr>
              <a:t>anyone under the age of 18 years.</a:t>
            </a:r>
          </a:p>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sz="20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(Section </a:t>
            </a:r>
            <a:r>
              <a:rPr kumimoji="0" lang="en-GB" sz="20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141A of the Criminal Justice Act </a:t>
            </a:r>
            <a:r>
              <a:rPr kumimoji="0" lang="en-GB" sz="20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1988) </a:t>
            </a:r>
            <a:endParaRPr kumimoji="0" lang="en-GB" altLang="en-US" sz="20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595790" y="579325"/>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Further Offences</a:t>
            </a:r>
            <a:endParaRPr lang="en-GB" sz="2800" b="1" dirty="0">
              <a:solidFill>
                <a:schemeClr val="bg1"/>
              </a:solidFill>
            </a:endParaRPr>
          </a:p>
        </p:txBody>
      </p:sp>
    </p:spTree>
    <p:extLst>
      <p:ext uri="{BB962C8B-B14F-4D97-AF65-F5344CB8AC3E}">
        <p14:creationId xmlns:p14="http://schemas.microsoft.com/office/powerpoint/2010/main" val="979678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448482" y="1111955"/>
            <a:ext cx="8229600" cy="471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his place of abode,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he 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any article 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burglary or theft. </a:t>
            </a:r>
            <a:endParaRPr kumimoji="0" lang="en-GB" altLang="en-US" sz="2800" b="0" i="0" u="none" strike="noStrike" kern="1200" cap="none" spc="0" normalizeH="0" baseline="0" noProof="0" dirty="0" smtClean="0">
              <a:ln>
                <a:noFill/>
              </a:ln>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p:txBody>
      </p:sp>
      <p:sp>
        <p:nvSpPr>
          <p:cNvPr id="6" name="Rectangle 2"/>
          <p:cNvSpPr txBox="1">
            <a:spLocks noChangeArrowheads="1"/>
          </p:cNvSpPr>
          <p:nvPr/>
        </p:nvSpPr>
        <p:spPr bwMode="auto">
          <a:xfrm>
            <a:off x="2105575" y="5013176"/>
            <a:ext cx="4915415" cy="840619"/>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S25 </a:t>
            </a: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Theft Act 1968</a:t>
            </a:r>
          </a:p>
        </p:txBody>
      </p:sp>
      <p:sp>
        <p:nvSpPr>
          <p:cNvPr id="7" name="TextBox 6"/>
          <p:cNvSpPr txBox="1"/>
          <p:nvPr/>
        </p:nvSpPr>
        <p:spPr>
          <a:xfrm>
            <a:off x="448483" y="392711"/>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Going Equipped</a:t>
            </a:r>
            <a:endParaRPr lang="en-GB" sz="2800" b="1" dirty="0">
              <a:solidFill>
                <a:schemeClr val="bg1"/>
              </a:solidFill>
            </a:endParaRPr>
          </a:p>
        </p:txBody>
      </p:sp>
    </p:spTree>
    <p:extLst>
      <p:ext uri="{BB962C8B-B14F-4D97-AF65-F5344CB8AC3E}">
        <p14:creationId xmlns:p14="http://schemas.microsoft.com/office/powerpoint/2010/main" val="1532354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433406" y="896526"/>
            <a:ext cx="8229600" cy="471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his </a:t>
            </a:r>
            <a:r>
              <a:rPr kumimoji="0" lang="en-GB" sz="2800" b="0" i="0" u="none" strike="noStrike" kern="1200" cap="none" spc="0" normalizeH="0" baseline="0" noProof="0" dirty="0" smtClean="0">
                <a:ln>
                  <a:noFill/>
                </a:ln>
                <a:solidFill>
                  <a:srgbClr val="FF0000"/>
                </a:solidFill>
                <a:effectLst/>
                <a:uLnTx/>
                <a:uFillTx/>
                <a:latin typeface="Arial"/>
                <a:ea typeface="+mn-ea"/>
                <a:cs typeface="Arial"/>
              </a:rPr>
              <a:t>place of abode,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solidFill>
                  <a:srgbClr val="002060"/>
                </a:solidFill>
                <a:effectLst/>
                <a:uLnTx/>
                <a:uFillTx/>
                <a:latin typeface="Arial"/>
                <a:ea typeface="+mn-ea"/>
                <a:cs typeface="Arial"/>
              </a:rPr>
              <a:t> </a:t>
            </a:r>
            <a:r>
              <a:rPr kumimoji="0" lang="en-GB" sz="2800" b="0" i="0" u="none" strike="noStrike" kern="1200" cap="none" spc="0" normalizeH="0" baseline="0" noProof="0" dirty="0" smtClean="0">
                <a:ln>
                  <a:noFill/>
                </a:ln>
                <a:effectLst/>
                <a:uLnTx/>
                <a:uFillTx/>
                <a:latin typeface="Arial"/>
                <a:ea typeface="+mn-ea"/>
                <a:cs typeface="Arial"/>
              </a:rPr>
              <a:t>he 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any article 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burglary or theft.</a:t>
            </a:r>
            <a:endParaRPr kumimoji="0" lang="en-GB" altLang="en-US" sz="2800" b="0" i="0" u="none" strike="noStrike" kern="1200" cap="none" spc="0" normalizeH="0" baseline="0" noProof="0" dirty="0" smtClean="0">
              <a:ln>
                <a:noFill/>
              </a:ln>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p:txBody>
      </p:sp>
      <p:sp>
        <p:nvSpPr>
          <p:cNvPr id="8" name="TextBox 7"/>
          <p:cNvSpPr txBox="1"/>
          <p:nvPr/>
        </p:nvSpPr>
        <p:spPr>
          <a:xfrm>
            <a:off x="430025" y="188640"/>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Going Equipped</a:t>
            </a:r>
            <a:endParaRPr lang="en-GB" sz="2800" b="1" dirty="0">
              <a:solidFill>
                <a:schemeClr val="bg1"/>
              </a:solidFill>
            </a:endParaRPr>
          </a:p>
        </p:txBody>
      </p:sp>
      <p:sp>
        <p:nvSpPr>
          <p:cNvPr id="9" name="Rectangle 2"/>
          <p:cNvSpPr txBox="1">
            <a:spLocks noChangeArrowheads="1"/>
          </p:cNvSpPr>
          <p:nvPr/>
        </p:nvSpPr>
        <p:spPr bwMode="auto">
          <a:xfrm>
            <a:off x="2105575" y="5013176"/>
            <a:ext cx="4915415" cy="840619"/>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S25 </a:t>
            </a: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Theft Act 1968</a:t>
            </a:r>
          </a:p>
        </p:txBody>
      </p:sp>
    </p:spTree>
    <p:extLst>
      <p:ext uri="{BB962C8B-B14F-4D97-AF65-F5344CB8AC3E}">
        <p14:creationId xmlns:p14="http://schemas.microsoft.com/office/powerpoint/2010/main" val="19137956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430025" y="896526"/>
            <a:ext cx="8229600" cy="471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his place of abode,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he </a:t>
            </a:r>
            <a:r>
              <a:rPr kumimoji="0" lang="en-GB" sz="2800" b="0" i="0" u="none" strike="noStrike" kern="1200" cap="none" spc="0" normalizeH="0" baseline="0" noProof="0" dirty="0" smtClean="0">
                <a:ln>
                  <a:noFill/>
                </a:ln>
                <a:solidFill>
                  <a:srgbClr val="FF0000"/>
                </a:solidFill>
                <a:effectLst/>
                <a:uLnTx/>
                <a:uFillTx/>
                <a:latin typeface="Arial"/>
                <a:ea typeface="+mn-ea"/>
                <a:cs typeface="Arial"/>
              </a:rPr>
              <a:t>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any article 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burglary or theft. </a:t>
            </a:r>
            <a:endParaRPr kumimoji="0" lang="en-GB" altLang="en-US" sz="2800" b="0" i="0" u="none" strike="noStrike" kern="1200" cap="none" spc="0" normalizeH="0" baseline="0" noProof="0" dirty="0" smtClean="0">
              <a:ln>
                <a:noFill/>
              </a:ln>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p:txBody>
      </p:sp>
      <p:sp>
        <p:nvSpPr>
          <p:cNvPr id="8" name="Rectangle 2"/>
          <p:cNvSpPr txBox="1">
            <a:spLocks noChangeArrowheads="1"/>
          </p:cNvSpPr>
          <p:nvPr/>
        </p:nvSpPr>
        <p:spPr bwMode="auto">
          <a:xfrm>
            <a:off x="2105575" y="5013176"/>
            <a:ext cx="4915415" cy="840619"/>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S25 </a:t>
            </a: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Theft Act 1968</a:t>
            </a:r>
          </a:p>
        </p:txBody>
      </p:sp>
      <p:sp>
        <p:nvSpPr>
          <p:cNvPr id="9" name="TextBox 8"/>
          <p:cNvSpPr txBox="1"/>
          <p:nvPr/>
        </p:nvSpPr>
        <p:spPr>
          <a:xfrm>
            <a:off x="430025" y="188640"/>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Going Equipped</a:t>
            </a:r>
            <a:endParaRPr lang="en-GB" sz="2800" b="1" dirty="0">
              <a:solidFill>
                <a:schemeClr val="bg1"/>
              </a:solidFill>
            </a:endParaRPr>
          </a:p>
        </p:txBody>
      </p:sp>
    </p:spTree>
    <p:extLst>
      <p:ext uri="{BB962C8B-B14F-4D97-AF65-F5344CB8AC3E}">
        <p14:creationId xmlns:p14="http://schemas.microsoft.com/office/powerpoint/2010/main" val="38065967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425089" y="889156"/>
            <a:ext cx="8229600" cy="471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his place of abode,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he 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solidFill>
                  <a:srgbClr val="FF0000"/>
                </a:solidFill>
                <a:effectLst/>
                <a:uLnTx/>
                <a:uFillTx/>
                <a:latin typeface="Arial"/>
                <a:ea typeface="+mn-ea"/>
                <a:cs typeface="Arial"/>
              </a:rPr>
              <a:t> any article </a:t>
            </a:r>
            <a:r>
              <a:rPr kumimoji="0" lang="en-GB" sz="2800" b="0" i="0" u="none" strike="noStrike" kern="1200" cap="none" spc="0" normalizeH="0" baseline="0" noProof="0" dirty="0" smtClean="0">
                <a:ln>
                  <a:noFill/>
                </a:ln>
                <a:effectLst/>
                <a:uLnTx/>
                <a:uFillTx/>
                <a:latin typeface="Arial"/>
                <a:ea typeface="+mn-ea"/>
                <a:cs typeface="Arial"/>
              </a:rPr>
              <a:t>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burglary or theft. </a:t>
            </a:r>
            <a:endParaRPr kumimoji="0" lang="en-GB" altLang="en-US" sz="2800" b="0" i="0" u="none" strike="noStrike" kern="1200" cap="none" spc="0" normalizeH="0" baseline="0" noProof="0" dirty="0" smtClean="0">
              <a:ln>
                <a:noFill/>
              </a:ln>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p:txBody>
      </p:sp>
      <p:sp>
        <p:nvSpPr>
          <p:cNvPr id="7" name="TextBox 6"/>
          <p:cNvSpPr txBox="1"/>
          <p:nvPr/>
        </p:nvSpPr>
        <p:spPr>
          <a:xfrm>
            <a:off x="448482" y="393828"/>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Going Equipped</a:t>
            </a:r>
            <a:endParaRPr lang="en-GB" sz="2800" b="1" dirty="0">
              <a:solidFill>
                <a:schemeClr val="bg1"/>
              </a:solidFill>
            </a:endParaRPr>
          </a:p>
        </p:txBody>
      </p:sp>
      <p:sp>
        <p:nvSpPr>
          <p:cNvPr id="8" name="Rectangle 2"/>
          <p:cNvSpPr txBox="1">
            <a:spLocks noChangeArrowheads="1"/>
          </p:cNvSpPr>
          <p:nvPr/>
        </p:nvSpPr>
        <p:spPr bwMode="auto">
          <a:xfrm>
            <a:off x="2105575" y="5013176"/>
            <a:ext cx="4915415" cy="840619"/>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S25 </a:t>
            </a: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Theft Act 1968</a:t>
            </a:r>
          </a:p>
        </p:txBody>
      </p:sp>
    </p:spTree>
    <p:extLst>
      <p:ext uri="{BB962C8B-B14F-4D97-AF65-F5344CB8AC3E}">
        <p14:creationId xmlns:p14="http://schemas.microsoft.com/office/powerpoint/2010/main" val="23738151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430025" y="1134407"/>
            <a:ext cx="8229600" cy="471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his place of abode,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he 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 any article 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effectLst/>
                <a:uLnTx/>
                <a:uFillTx/>
                <a:latin typeface="Arial"/>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800" b="0" i="0" u="none" strike="noStrike" kern="1200" cap="none" spc="0" normalizeH="0" baseline="0" noProof="0" dirty="0" smtClean="0">
                <a:ln>
                  <a:noFill/>
                </a:ln>
                <a:solidFill>
                  <a:srgbClr val="FF0000"/>
                </a:solidFill>
                <a:effectLst/>
                <a:uLnTx/>
                <a:uFillTx/>
                <a:latin typeface="Arial"/>
                <a:ea typeface="+mn-ea"/>
                <a:cs typeface="Arial"/>
              </a:rPr>
              <a:t>burglary or theft.</a:t>
            </a:r>
            <a:endParaRPr kumimoji="0" lang="en-GB" altLang="en-US" sz="2800" b="0" i="0" u="none" strike="noStrike" kern="1200" cap="none" spc="0" normalizeH="0" baseline="0" noProof="0" dirty="0" smtClean="0">
              <a:ln>
                <a:noFill/>
              </a:ln>
              <a:solidFill>
                <a:srgbClr val="FF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smtClean="0">
              <a:ln>
                <a:noFill/>
              </a:ln>
              <a:solidFill>
                <a:srgbClr val="000000"/>
              </a:solidFill>
              <a:effectLst/>
              <a:uLnTx/>
              <a:uFillTx/>
              <a:latin typeface="Arial"/>
              <a:ea typeface="+mn-ea"/>
              <a:cs typeface="Arial"/>
            </a:endParaRPr>
          </a:p>
        </p:txBody>
      </p:sp>
      <p:sp>
        <p:nvSpPr>
          <p:cNvPr id="6" name="Rectangle 2"/>
          <p:cNvSpPr txBox="1">
            <a:spLocks noChangeArrowheads="1"/>
          </p:cNvSpPr>
          <p:nvPr/>
        </p:nvSpPr>
        <p:spPr bwMode="auto">
          <a:xfrm>
            <a:off x="342845" y="5013176"/>
            <a:ext cx="8784530" cy="840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S25 </a:t>
            </a: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Theft Act 1968</a:t>
            </a:r>
          </a:p>
        </p:txBody>
      </p:sp>
      <p:sp>
        <p:nvSpPr>
          <p:cNvPr id="7" name="Rectangle 2"/>
          <p:cNvSpPr txBox="1">
            <a:spLocks noChangeArrowheads="1"/>
          </p:cNvSpPr>
          <p:nvPr/>
        </p:nvSpPr>
        <p:spPr bwMode="auto">
          <a:xfrm>
            <a:off x="2105575" y="5013176"/>
            <a:ext cx="4915415" cy="840619"/>
          </a:xfrm>
          <a:prstGeom prst="rect">
            <a:avLst/>
          </a:prstGeom>
          <a:solidFill>
            <a:schemeClr val="accent1">
              <a:lumMod val="20000"/>
              <a:lumOff val="80000"/>
            </a:schemeClr>
          </a:solidFill>
          <a:ln>
            <a:noFill/>
          </a:ln>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smtClean="0">
                <a:ln>
                  <a:noFill/>
                </a:ln>
                <a:effectLst/>
                <a:uLnTx/>
                <a:uFillTx/>
                <a:latin typeface="Arial" panose="020B0604020202020204" pitchFamily="34" charset="0"/>
                <a:cs typeface="Arial" panose="020B0604020202020204" pitchFamily="34" charset="0"/>
              </a:rPr>
              <a:t>S25 </a:t>
            </a:r>
            <a:r>
              <a:rPr kumimoji="0" lang="en-GB" altLang="en-US" sz="2400" b="1" i="0" u="none" strike="noStrike" kern="0" cap="none" spc="0" normalizeH="0" baseline="0" noProof="0" dirty="0">
                <a:ln>
                  <a:noFill/>
                </a:ln>
                <a:effectLst/>
                <a:uLnTx/>
                <a:uFillTx/>
                <a:latin typeface="Arial" panose="020B0604020202020204" pitchFamily="34" charset="0"/>
                <a:cs typeface="Arial" panose="020B0604020202020204" pitchFamily="34" charset="0"/>
              </a:rPr>
              <a:t>Theft Act 1968</a:t>
            </a:r>
          </a:p>
        </p:txBody>
      </p:sp>
      <p:sp>
        <p:nvSpPr>
          <p:cNvPr id="8" name="TextBox 7"/>
          <p:cNvSpPr txBox="1"/>
          <p:nvPr/>
        </p:nvSpPr>
        <p:spPr>
          <a:xfrm>
            <a:off x="464986" y="476672"/>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Going Equipped</a:t>
            </a:r>
            <a:endParaRPr lang="en-GB" sz="2800" b="1" dirty="0">
              <a:solidFill>
                <a:schemeClr val="bg1"/>
              </a:solidFill>
            </a:endParaRPr>
          </a:p>
        </p:txBody>
      </p:sp>
    </p:spTree>
    <p:extLst>
      <p:ext uri="{BB962C8B-B14F-4D97-AF65-F5344CB8AC3E}">
        <p14:creationId xmlns:p14="http://schemas.microsoft.com/office/powerpoint/2010/main" val="17482031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srcRect t="25316"/>
          <a:stretch/>
        </p:blipFill>
        <p:spPr>
          <a:xfrm>
            <a:off x="971600" y="1628800"/>
            <a:ext cx="6912768" cy="4248472"/>
          </a:xfrm>
          <a:prstGeom prst="rect">
            <a:avLst/>
          </a:prstGeom>
        </p:spPr>
      </p:pic>
      <p:sp>
        <p:nvSpPr>
          <p:cNvPr id="4" name="TextBox 3"/>
          <p:cNvSpPr txBox="1"/>
          <p:nvPr/>
        </p:nvSpPr>
        <p:spPr>
          <a:xfrm>
            <a:off x="539552" y="836712"/>
            <a:ext cx="8229600" cy="523220"/>
          </a:xfrm>
          <a:prstGeom prst="rect">
            <a:avLst/>
          </a:prstGeom>
          <a:solidFill>
            <a:srgbClr val="002060"/>
          </a:solidFill>
        </p:spPr>
        <p:txBody>
          <a:bodyPr wrap="square" rtlCol="0">
            <a:spAutoFit/>
          </a:bodyPr>
          <a:lstStyle/>
          <a:p>
            <a:pPr algn="ctr"/>
            <a:r>
              <a:rPr lang="en-GB" sz="2800" b="1" dirty="0" smtClean="0">
                <a:solidFill>
                  <a:schemeClr val="bg1"/>
                </a:solidFill>
              </a:rPr>
              <a:t>Offensive Weapons &amp; Going Equipped</a:t>
            </a:r>
            <a:endParaRPr lang="en-GB" sz="2800" b="1" dirty="0">
              <a:solidFill>
                <a:schemeClr val="bg1"/>
              </a:solidFill>
            </a:endParaRPr>
          </a:p>
        </p:txBody>
      </p:sp>
    </p:spTree>
    <p:extLst>
      <p:ext uri="{BB962C8B-B14F-4D97-AF65-F5344CB8AC3E}">
        <p14:creationId xmlns:p14="http://schemas.microsoft.com/office/powerpoint/2010/main" val="11223487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3688" y="1412776"/>
            <a:ext cx="5780634" cy="3661436"/>
          </a:xfrm>
          <a:prstGeom prst="rect">
            <a:avLst/>
          </a:prstGeom>
        </p:spPr>
      </p:pic>
    </p:spTree>
    <p:extLst>
      <p:ext uri="{BB962C8B-B14F-4D97-AF65-F5344CB8AC3E}">
        <p14:creationId xmlns:p14="http://schemas.microsoft.com/office/powerpoint/2010/main" val="168382160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2374</TotalTime>
  <Words>4779</Words>
  <Application>Microsoft Office PowerPoint</Application>
  <PresentationFormat>On-screen Show (4:3)</PresentationFormat>
  <Paragraphs>473</Paragraphs>
  <Slides>25</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ＭＳ Ｐゴシック</vt: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STATUTORY PREVENTATIVE MEASURES</dc:title>
  <dc:creator>nagle</dc:creator>
  <cp:lastModifiedBy>Jones,Sarah swp5354</cp:lastModifiedBy>
  <cp:revision>210</cp:revision>
  <cp:lastPrinted>2018-09-26T14:18:21Z</cp:lastPrinted>
  <dcterms:created xsi:type="dcterms:W3CDTF">2005-03-04T13:08:18Z</dcterms:created>
  <dcterms:modified xsi:type="dcterms:W3CDTF">2019-02-20T15:05:28Z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4240dfab-2e01-4deb-81eb-42976487659f</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