
<file path=[Content_Types].xml><?xml version="1.0" encoding="utf-8"?>
<Types xmlns="http://schemas.openxmlformats.org/package/2006/content-types">
  <Default ContentType="image/jpeg" Extension="jpg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29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28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4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20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21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25.xml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0.xml"/>
  <Override ContentType="application/vnd.openxmlformats-officedocument.presentationml.notesSlide+xml" PartName="/ppt/notesSlides/notesSlide22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6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31.xml"/>
  <Override ContentType="application/vnd.openxmlformats-officedocument.presentationml.notesSlide+xml" PartName="/ppt/notesSlides/notesSlide19.xml"/>
  <Override ContentType="application/vnd.openxmlformats-officedocument.presentationml.notesSlide+xml" PartName="/ppt/notesSlides/notesSlide27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3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binary" PartName="/ppt/metadata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30.xml"/>
  <Override ContentType="application/vnd.openxmlformats-officedocument.presentationml.slide+xml" PartName="/ppt/slides/slide22.xml"/>
  <Override ContentType="application/vnd.openxmlformats-officedocument.presentationml.slide+xml" PartName="/ppt/slides/slide26.xml"/>
  <Override ContentType="application/vnd.openxmlformats-officedocument.presentationml.slide+xml" PartName="/ppt/slides/slide19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25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29.xml"/>
  <Override ContentType="application/vnd.openxmlformats-officedocument.presentationml.slide+xml" PartName="/ppt/slides/slide2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28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31.xml"/>
  <Override ContentType="application/vnd.openxmlformats-officedocument.presentationml.slide+xml" PartName="/ppt/slides/slide23.xml"/>
  <Override ContentType="application/vnd.openxmlformats-officedocument.presentationml.slide+xml" PartName="/ppt/slides/slide27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48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  <p:sldId id="279" r:id="rId29"/>
    <p:sldId id="280" r:id="rId30"/>
    <p:sldId id="281" r:id="rId31"/>
    <p:sldId id="282" r:id="rId32"/>
    <p:sldId id="283" r:id="rId33"/>
    <p:sldId id="284" r:id="rId34"/>
    <p:sldId id="285" r:id="rId35"/>
    <p:sldId id="286" r:id="rId36"/>
  </p:sldIdLst>
  <p:sldSz cy="5143500" cx="9144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000000"/>
          </p15:clr>
        </p15:guide>
        <p15:guide id="2" pos="2880">
          <p15:clr>
            <a:srgbClr val="000000"/>
          </p15:clr>
        </p15:guide>
      </p15:sldGuideLst>
    </p:ext>
    <p:ext uri="GoogleSlidesCustomDataVersion2">
      <go:slidesCustomData xmlns:go="http://customooxmlschemas.google.com/" r:id="rId37" roundtripDataSignature="AMtx7mi0aaTZi/po+wi39VP04nd3zLVZBQ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5.xml"/><Relationship Id="rId22" Type="http://schemas.openxmlformats.org/officeDocument/2006/relationships/slide" Target="slides/slide17.xml"/><Relationship Id="rId21" Type="http://schemas.openxmlformats.org/officeDocument/2006/relationships/slide" Target="slides/slide16.xml"/><Relationship Id="rId24" Type="http://schemas.openxmlformats.org/officeDocument/2006/relationships/slide" Target="slides/slide19.xml"/><Relationship Id="rId23" Type="http://schemas.openxmlformats.org/officeDocument/2006/relationships/slide" Target="slides/slide18.xml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26" Type="http://schemas.openxmlformats.org/officeDocument/2006/relationships/slide" Target="slides/slide21.xml"/><Relationship Id="rId25" Type="http://schemas.openxmlformats.org/officeDocument/2006/relationships/slide" Target="slides/slide20.xml"/><Relationship Id="rId28" Type="http://schemas.openxmlformats.org/officeDocument/2006/relationships/slide" Target="slides/slide23.xml"/><Relationship Id="rId27" Type="http://schemas.openxmlformats.org/officeDocument/2006/relationships/slide" Target="slides/slide22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29" Type="http://schemas.openxmlformats.org/officeDocument/2006/relationships/slide" Target="slides/slide24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31" Type="http://schemas.openxmlformats.org/officeDocument/2006/relationships/slide" Target="slides/slide26.xml"/><Relationship Id="rId30" Type="http://schemas.openxmlformats.org/officeDocument/2006/relationships/slide" Target="slides/slide25.xml"/><Relationship Id="rId11" Type="http://schemas.openxmlformats.org/officeDocument/2006/relationships/slide" Target="slides/slide6.xml"/><Relationship Id="rId33" Type="http://schemas.openxmlformats.org/officeDocument/2006/relationships/slide" Target="slides/slide28.xml"/><Relationship Id="rId10" Type="http://schemas.openxmlformats.org/officeDocument/2006/relationships/slide" Target="slides/slide5.xml"/><Relationship Id="rId32" Type="http://schemas.openxmlformats.org/officeDocument/2006/relationships/slide" Target="slides/slide27.xml"/><Relationship Id="rId13" Type="http://schemas.openxmlformats.org/officeDocument/2006/relationships/slide" Target="slides/slide8.xml"/><Relationship Id="rId35" Type="http://schemas.openxmlformats.org/officeDocument/2006/relationships/slide" Target="slides/slide30.xml"/><Relationship Id="rId12" Type="http://schemas.openxmlformats.org/officeDocument/2006/relationships/slide" Target="slides/slide7.xml"/><Relationship Id="rId34" Type="http://schemas.openxmlformats.org/officeDocument/2006/relationships/slide" Target="slides/slide29.xml"/><Relationship Id="rId15" Type="http://schemas.openxmlformats.org/officeDocument/2006/relationships/slide" Target="slides/slide10.xml"/><Relationship Id="rId37" Type="http://customschemas.google.com/relationships/presentationmetadata" Target="metadata"/><Relationship Id="rId14" Type="http://schemas.openxmlformats.org/officeDocument/2006/relationships/slide" Target="slides/slide9.xml"/><Relationship Id="rId36" Type="http://schemas.openxmlformats.org/officeDocument/2006/relationships/slide" Target="slides/slide31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19" Type="http://schemas.openxmlformats.org/officeDocument/2006/relationships/slide" Target="slides/slide14.xml"/><Relationship Id="rId18" Type="http://schemas.openxmlformats.org/officeDocument/2006/relationships/slide" Target="slides/slide1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8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0" name="Google Shape;60;p1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4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p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6" name="Google Shape;66;p2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0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p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2" name="Google Shape;72;p3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6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Google Shape;77;g3c7b6ee27b0_0_84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8" name="Google Shape;78;g3c7b6ee27b0_0_844:notes"/>
          <p:cNvSpPr/>
          <p:nvPr>
            <p:ph idx="2" type="sldImg"/>
          </p:nvPr>
        </p:nvSpPr>
        <p:spPr>
          <a:xfrm>
            <a:off x="381175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2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Google Shape;83;g3c7df503f3a_0_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4" name="Google Shape;84;g3c7df503f3a_0_9:notes"/>
          <p:cNvSpPr/>
          <p:nvPr>
            <p:ph idx="2" type="sldImg"/>
          </p:nvPr>
        </p:nvSpPr>
        <p:spPr>
          <a:xfrm>
            <a:off x="381175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8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p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0" name="Google Shape;90;p4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4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6" name="Google Shape;96;p5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0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g3c7df503f3a_0_1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2" name="Google Shape;102;g3c7df503f3a_0_14:notes"/>
          <p:cNvSpPr/>
          <p:nvPr>
            <p:ph idx="2" type="sldImg"/>
          </p:nvPr>
        </p:nvSpPr>
        <p:spPr>
          <a:xfrm>
            <a:off x="381175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6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g3c7b6ee27b0_0_85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8" name="Google Shape;108;g3c7b6ee27b0_0_850:notes"/>
          <p:cNvSpPr/>
          <p:nvPr>
            <p:ph idx="2" type="sldImg"/>
          </p:nvPr>
        </p:nvSpPr>
        <p:spPr>
          <a:xfrm>
            <a:off x="381175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2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p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4" name="Google Shape;114;p6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8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p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0" name="Google Shape;120;p7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4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125;g3c7df503f3a_0_1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6" name="Google Shape;126;g3c7df503f3a_0_19:notes"/>
          <p:cNvSpPr/>
          <p:nvPr>
            <p:ph idx="2" type="sldImg"/>
          </p:nvPr>
        </p:nvSpPr>
        <p:spPr>
          <a:xfrm>
            <a:off x="381175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0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2" name="Google Shape;132;p8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6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g3c7b6ee27b0_0_85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8" name="Google Shape;138;g3c7b6ee27b0_0_856:notes"/>
          <p:cNvSpPr/>
          <p:nvPr>
            <p:ph idx="2" type="sldImg"/>
          </p:nvPr>
        </p:nvSpPr>
        <p:spPr>
          <a:xfrm>
            <a:off x="381175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2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Google Shape;143;g3c7df503f3a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4" name="Google Shape;144;g3c7df503f3a_0_0:notes"/>
          <p:cNvSpPr/>
          <p:nvPr>
            <p:ph idx="2" type="sldImg"/>
          </p:nvPr>
        </p:nvSpPr>
        <p:spPr>
          <a:xfrm>
            <a:off x="381175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0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Google Shape;151;g3c7df503f3a_0_2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2" name="Google Shape;152;g3c7df503f3a_0_24:notes"/>
          <p:cNvSpPr/>
          <p:nvPr>
            <p:ph idx="2" type="sldImg"/>
          </p:nvPr>
        </p:nvSpPr>
        <p:spPr>
          <a:xfrm>
            <a:off x="381175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6" name="Shape 1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Google Shape;157;p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8" name="Google Shape;158;p9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2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Google Shape;163;p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4" name="Google Shape;164;p10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8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Google Shape;169;p1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0" name="Google Shape;170;p11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4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g3c7df503f3a_0_2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6" name="Google Shape;176;g3c7df503f3a_0_29:notes"/>
          <p:cNvSpPr/>
          <p:nvPr>
            <p:ph idx="2" type="sldImg"/>
          </p:nvPr>
        </p:nvSpPr>
        <p:spPr>
          <a:xfrm>
            <a:off x="381175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0" name="Shape 1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" name="Google Shape;181;g3c7b6ee27b0_0_86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2" name="Google Shape;182;g3c7b6ee27b0_0_862:notes"/>
          <p:cNvSpPr/>
          <p:nvPr>
            <p:ph idx="2" type="sldImg"/>
          </p:nvPr>
        </p:nvSpPr>
        <p:spPr>
          <a:xfrm>
            <a:off x="381175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6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Google Shape;187;g3c7b6ee27b0_0_86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8" name="Google Shape;188;g3c7b6ee27b0_0_868:notes"/>
          <p:cNvSpPr/>
          <p:nvPr>
            <p:ph idx="2" type="sldImg"/>
          </p:nvPr>
        </p:nvSpPr>
        <p:spPr>
          <a:xfrm>
            <a:off x="381175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2" name="Shape 1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Google Shape;193;p1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4" name="Google Shape;194;p12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8" name="Shape 1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Google Shape;199;p1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0" name="Google Shape;200;p13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4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Google Shape;205;p1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6" name="Google Shape;206;p14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0" name="Shape 2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1" name="Google Shape;211;p1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2" name="Google Shape;212;p15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6" name="Shape 2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" name="Google Shape;217;p1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8" name="Google Shape;218;p16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2" name="Shape 2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3" name="Google Shape;223;p1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4" name="Google Shape;224;p17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8" name="Shape 2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" name="Google Shape;229;p1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30" name="Google Shape;230;p18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34" name="Shape 2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" name="Google Shape;235;p1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36" name="Google Shape;236;p19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40" name="Shape 2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1" name="Google Shape;241;p2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42" name="Google Shape;242;p20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1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g3c7b6ee27b0_0_794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FFF2CC"/>
              </a:buClr>
              <a:buSzPts val="5200"/>
              <a:buNone/>
              <a:defRPr sz="5200">
                <a:solidFill>
                  <a:srgbClr val="FFF2CC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3" name="Google Shape;13;g3c7b6ee27b0_0_794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4" name="Google Shape;14;g3c7b6ee27b0_0_79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5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g3c7b6ee27b0_0_798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FFF2CC"/>
              </a:buClr>
              <a:buSzPts val="3600"/>
              <a:buNone/>
              <a:defRPr sz="3600">
                <a:solidFill>
                  <a:srgbClr val="FFF2CC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7" name="Google Shape;17;g3c7b6ee27b0_0_79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8" name="Shape 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Google Shape;19;g3c7b6ee27b0_0_80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0" name="Google Shape;20;g3c7b6ee27b0_0_80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21" name="Google Shape;21;g3c7b6ee27b0_0_80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2" name="Shape 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Google Shape;23;g3c7b6ee27b0_0_80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4" name="Google Shape;24;g3c7b6ee27b0_0_80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5" name="Google Shape;25;g3c7b6ee27b0_0_805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6" name="Google Shape;26;g3c7b6ee27b0_0_80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7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g3c7b6ee27b0_0_810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9" name="Google Shape;29;g3c7b6ee27b0_0_8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30" name="Shape 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Google Shape;31;g3c7b6ee27b0_0_813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2" name="Google Shape;32;g3c7b6ee27b0_0_813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3" name="Google Shape;33;g3c7b6ee27b0_0_81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4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Google Shape;35;g3c7b6ee27b0_0_817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6" name="Google Shape;36;g3c7b6ee27b0_0_81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7" name="Shape 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Google Shape;38;g3c7b6ee27b0_0_820"/>
          <p:cNvSpPr/>
          <p:nvPr/>
        </p:nvSpPr>
        <p:spPr>
          <a:xfrm>
            <a:off x="4572000" y="25"/>
            <a:ext cx="4572000" cy="51435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9" name="Google Shape;39;g3c7b6ee27b0_0_820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40" name="Google Shape;40;g3c7b6ee27b0_0_820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41" name="Google Shape;41;g3c7b6ee27b0_0_820"/>
          <p:cNvSpPr txBox="1"/>
          <p:nvPr>
            <p:ph idx="2" type="body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  <a:defRPr>
                <a:solidFill>
                  <a:schemeClr val="dk1"/>
                </a:solidFill>
              </a:defRPr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42" name="Google Shape;42;g3c7b6ee27b0_0_82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3" name="Shape 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Google Shape;44;g3c7b6ee27b0_0_826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5" name="Google Shape;45;g3c7b6ee27b0_0_82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6" name="Shape 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Google Shape;47;g3c7b6ee27b0_0_829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8" name="Google Shape;48;g3c7b6ee27b0_0_829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9" name="Google Shape;49;g3c7b6ee27b0_0_82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g3c7b6ee27b0_0_83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type="obj">
  <p:cSld name="OBJECT">
    <p:spTree>
      <p:nvGrpSpPr>
        <p:cNvPr id="52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Google Shape;53;g3c7b6ee27b0_0_835"/>
          <p:cNvSpPr txBox="1"/>
          <p:nvPr>
            <p:ph type="title"/>
          </p:nvPr>
        </p:nvSpPr>
        <p:spPr>
          <a:xfrm>
            <a:off x="457200" y="205978"/>
            <a:ext cx="8229600" cy="857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54" name="Google Shape;54;g3c7b6ee27b0_0_835"/>
          <p:cNvSpPr txBox="1"/>
          <p:nvPr>
            <p:ph idx="1" type="body"/>
          </p:nvPr>
        </p:nvSpPr>
        <p:spPr>
          <a:xfrm>
            <a:off x="457200" y="1200150"/>
            <a:ext cx="8229600" cy="3394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  <a:defRPr/>
            </a:lvl1pPr>
            <a:lvl2pPr indent="-342900" lvl="1" marL="91440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○"/>
              <a:defRPr/>
            </a:lvl2pPr>
            <a:lvl3pPr indent="-342900" lvl="2" marL="137160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■"/>
              <a:defRPr/>
            </a:lvl3pPr>
            <a:lvl4pPr indent="-342900" lvl="3" marL="182880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  <a:defRPr/>
            </a:lvl4pPr>
            <a:lvl5pPr indent="-342900" lvl="4" marL="228600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○"/>
              <a:defRPr/>
            </a:lvl5pPr>
            <a:lvl6pPr indent="-342900" lvl="5" marL="274320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■"/>
              <a:defRPr/>
            </a:lvl6pPr>
            <a:lvl7pPr indent="-342900" lvl="6" marL="320040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  <a:defRPr/>
            </a:lvl7pPr>
            <a:lvl8pPr indent="-342900" lvl="7" marL="365760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○"/>
              <a:defRPr/>
            </a:lvl8pPr>
            <a:lvl9pPr indent="-342900" lvl="8" marL="4114800" algn="l">
              <a:spcBef>
                <a:spcPts val="1200"/>
              </a:spcBef>
              <a:spcAft>
                <a:spcPts val="1200"/>
              </a:spcAft>
              <a:buClr>
                <a:schemeClr val="dk1"/>
              </a:buClr>
              <a:buSzPts val="1800"/>
              <a:buChar char="■"/>
              <a:defRPr/>
            </a:lvl9pPr>
          </a:lstStyle>
          <a:p/>
        </p:txBody>
      </p:sp>
      <p:sp>
        <p:nvSpPr>
          <p:cNvPr id="55" name="Google Shape;55;g3c7b6ee27b0_0_835"/>
          <p:cNvSpPr txBox="1"/>
          <p:nvPr>
            <p:ph idx="10" type="dt"/>
          </p:nvPr>
        </p:nvSpPr>
        <p:spPr>
          <a:xfrm>
            <a:off x="457200" y="4767263"/>
            <a:ext cx="2133600" cy="273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6" name="Google Shape;56;g3c7b6ee27b0_0_835"/>
          <p:cNvSpPr txBox="1"/>
          <p:nvPr>
            <p:ph idx="11" type="ftr"/>
          </p:nvPr>
        </p:nvSpPr>
        <p:spPr>
          <a:xfrm>
            <a:off x="3124200" y="4767263"/>
            <a:ext cx="2895600" cy="273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7" name="Google Shape;57;g3c7b6ee27b0_0_835"/>
          <p:cNvSpPr txBox="1"/>
          <p:nvPr>
            <p:ph idx="12" type="sldNum"/>
          </p:nvPr>
        </p:nvSpPr>
        <p:spPr>
          <a:xfrm>
            <a:off x="6553200" y="4767263"/>
            <a:ext cx="2133600" cy="273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1" Type="http://schemas.openxmlformats.org/officeDocument/2006/relationships/slideLayout" Target="../slideLayouts/slideLayout8.xml"/><Relationship Id="rId10" Type="http://schemas.openxmlformats.org/officeDocument/2006/relationships/slideLayout" Target="../slideLayouts/slideLayout7.xml"/><Relationship Id="rId13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9.xml"/><Relationship Id="rId1" Type="http://schemas.openxmlformats.org/officeDocument/2006/relationships/image" Target="../media/image1.jpg"/><Relationship Id="rId2" Type="http://schemas.openxmlformats.org/officeDocument/2006/relationships/image" Target="../media/image8.png"/><Relationship Id="rId3" Type="http://schemas.openxmlformats.org/officeDocument/2006/relationships/image" Target="../media/image2.png"/><Relationship Id="rId4" Type="http://schemas.openxmlformats.org/officeDocument/2006/relationships/slideLayout" Target="../slideLayouts/slideLayout1.xml"/><Relationship Id="rId9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2.xml"/><Relationship Id="rId14" Type="http://schemas.openxmlformats.org/officeDocument/2006/relationships/slideLayout" Target="../slideLayouts/slideLayout11.xml"/><Relationship Id="rId16" Type="http://schemas.openxmlformats.org/officeDocument/2006/relationships/theme" Target="../theme/theme1.xml"/><Relationship Id="rId5" Type="http://schemas.openxmlformats.org/officeDocument/2006/relationships/slideLayout" Target="../slideLayouts/slideLayout2.xml"/><Relationship Id="rId6" Type="http://schemas.openxmlformats.org/officeDocument/2006/relationships/slideLayout" Target="../slideLayouts/slideLayout3.xml"/><Relationship Id="rId7" Type="http://schemas.openxmlformats.org/officeDocument/2006/relationships/slideLayout" Target="../slideLayouts/slideLayout4.xml"/><Relationship Id="rId8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dark-2">
    <p:bg>
      <p:bgPr>
        <a:blipFill>
          <a:blip r:embed="rId1">
            <a:alphaModFix/>
          </a:blip>
          <a:stretch>
            <a:fillRect/>
          </a:stretch>
        </a:blip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oogle Shape;6;g3c7b6ee27b0_0_790" title="BA5_4009.JPG"/>
          <p:cNvPicPr preferRelativeResize="0"/>
          <p:nvPr/>
        </p:nvPicPr>
        <p:blipFill rotWithShape="1">
          <a:blip r:embed="rId2">
            <a:alphaModFix/>
          </a:blip>
          <a:srcRect b="10" l="12562" r="12570" t="0"/>
          <a:stretch/>
        </p:blipFill>
        <p:spPr>
          <a:xfrm>
            <a:off x="0" y="0"/>
            <a:ext cx="9144003" cy="5143499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Google Shape;7;g3c7b6ee27b0_0_790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rgbClr val="FFF2CC"/>
              </a:buClr>
              <a:buSzPts val="2800"/>
              <a:buNone/>
              <a:defRPr sz="2800">
                <a:solidFill>
                  <a:srgbClr val="FFF2CC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8" name="Google Shape;8;g3c7b6ee27b0_0_790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Char char="●"/>
              <a:defRPr sz="1800">
                <a:solidFill>
                  <a:schemeClr val="lt2"/>
                </a:solidFill>
              </a:defRPr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Char char="○"/>
              <a:defRPr>
                <a:solidFill>
                  <a:schemeClr val="lt2"/>
                </a:solidFill>
              </a:defRPr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Char char="■"/>
              <a:defRPr>
                <a:solidFill>
                  <a:schemeClr val="lt2"/>
                </a:solidFill>
              </a:defRPr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Char char="●"/>
              <a:defRPr>
                <a:solidFill>
                  <a:schemeClr val="lt2"/>
                </a:solidFill>
              </a:defRPr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Char char="○"/>
              <a:defRPr>
                <a:solidFill>
                  <a:schemeClr val="lt2"/>
                </a:solidFill>
              </a:defRPr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Char char="■"/>
              <a:defRPr>
                <a:solidFill>
                  <a:schemeClr val="lt2"/>
                </a:solidFill>
              </a:defRPr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Char char="●"/>
              <a:defRPr>
                <a:solidFill>
                  <a:schemeClr val="lt2"/>
                </a:solidFill>
              </a:defRPr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Char char="○"/>
              <a:defRPr>
                <a:solidFill>
                  <a:schemeClr val="lt2"/>
                </a:solidFill>
              </a:defRPr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Char char="■"/>
              <a:defRPr>
                <a:solidFill>
                  <a:schemeClr val="lt2"/>
                </a:solidFill>
              </a:defRPr>
            </a:lvl9pPr>
          </a:lstStyle>
          <a:p/>
        </p:txBody>
      </p:sp>
      <p:sp>
        <p:nvSpPr>
          <p:cNvPr id="9" name="Google Shape;9;g3c7b6ee27b0_0_79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lt2"/>
                </a:solidFill>
              </a:defRPr>
            </a:lvl1pPr>
            <a:lvl2pPr lvl="1" algn="r">
              <a:buNone/>
              <a:defRPr sz="1000">
                <a:solidFill>
                  <a:schemeClr val="lt2"/>
                </a:solidFill>
              </a:defRPr>
            </a:lvl2pPr>
            <a:lvl3pPr lvl="2" algn="r">
              <a:buNone/>
              <a:defRPr sz="1000">
                <a:solidFill>
                  <a:schemeClr val="lt2"/>
                </a:solidFill>
              </a:defRPr>
            </a:lvl3pPr>
            <a:lvl4pPr lvl="3" algn="r">
              <a:buNone/>
              <a:defRPr sz="1000">
                <a:solidFill>
                  <a:schemeClr val="lt2"/>
                </a:solidFill>
              </a:defRPr>
            </a:lvl4pPr>
            <a:lvl5pPr lvl="4" algn="r">
              <a:buNone/>
              <a:defRPr sz="1000">
                <a:solidFill>
                  <a:schemeClr val="lt2"/>
                </a:solidFill>
              </a:defRPr>
            </a:lvl5pPr>
            <a:lvl6pPr lvl="5" algn="r">
              <a:buNone/>
              <a:defRPr sz="1000">
                <a:solidFill>
                  <a:schemeClr val="lt2"/>
                </a:solidFill>
              </a:defRPr>
            </a:lvl6pPr>
            <a:lvl7pPr lvl="6" algn="r">
              <a:buNone/>
              <a:defRPr sz="1000">
                <a:solidFill>
                  <a:schemeClr val="lt2"/>
                </a:solidFill>
              </a:defRPr>
            </a:lvl7pPr>
            <a:lvl8pPr lvl="7" algn="r">
              <a:buNone/>
              <a:defRPr sz="1000">
                <a:solidFill>
                  <a:schemeClr val="lt2"/>
                </a:solidFill>
              </a:defRPr>
            </a:lvl8pPr>
            <a:lvl9pPr lvl="8" algn="r">
              <a:buNone/>
              <a:defRPr sz="1000">
                <a:solidFill>
                  <a:schemeClr val="lt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pic>
        <p:nvPicPr>
          <p:cNvPr descr="File:Nikon Logo.svg - Wikipedia" id="10" name="Google Shape;10;g3c7b6ee27b0_0_79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8228600" y="4462332"/>
            <a:ext cx="594412" cy="594412"/>
          </a:xfrm>
          <a:prstGeom prst="rect">
            <a:avLst/>
          </a:prstGeom>
          <a:noFill/>
          <a:ln>
            <a:noFill/>
          </a:ln>
        </p:spPr>
      </p:pic>
    </p:spTree>
  </p:cSld>
  <p:clrMap accent1="accent1" accent2="accent2" accent3="accent3" accent4="accent4" accent5="accent5" accent6="accent6" bg1="lt1" bg2="dk2" tx1="dk1" tx2="lt2" folHlink="folHlink" hlink="hlink"/>
  <p:sldLayoutIdLst>
    <p:sldLayoutId id="2147483649" r:id="rId4"/>
    <p:sldLayoutId id="2147483650" r:id="rId5"/>
    <p:sldLayoutId id="2147483651" r:id="rId6"/>
    <p:sldLayoutId id="2147483652" r:id="rId7"/>
    <p:sldLayoutId id="2147483653" r:id="rId8"/>
    <p:sldLayoutId id="2147483654" r:id="rId9"/>
    <p:sldLayoutId id="2147483655" r:id="rId10"/>
    <p:sldLayoutId id="2147483656" r:id="rId11"/>
    <p:sldLayoutId id="2147483657" r:id="rId12"/>
    <p:sldLayoutId id="2147483658" r:id="rId13"/>
    <p:sldLayoutId id="2147483659" r:id="rId14"/>
    <p:sldLayoutId id="2147483660" r:id="rId15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4.xml"/><Relationship Id="rId3" Type="http://schemas.openxmlformats.org/officeDocument/2006/relationships/hyperlink" Target="http://www.youtube.com/watch?v=ogj_2nXbB0Q" TargetMode="External"/><Relationship Id="rId4" Type="http://schemas.openxmlformats.org/officeDocument/2006/relationships/image" Target="../media/image4.jp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9.xml"/><Relationship Id="rId3" Type="http://schemas.openxmlformats.org/officeDocument/2006/relationships/hyperlink" Target="http://www.youtube.com/watch?v=roLhORyU_as" TargetMode="External"/><Relationship Id="rId4" Type="http://schemas.openxmlformats.org/officeDocument/2006/relationships/image" Target="../media/image3.jp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4.xml"/><Relationship Id="rId3" Type="http://schemas.openxmlformats.org/officeDocument/2006/relationships/hyperlink" Target="http://www.youtube.com/watch?v=8h3AEqy5Wgo" TargetMode="External"/><Relationship Id="rId4" Type="http://schemas.openxmlformats.org/officeDocument/2006/relationships/image" Target="../media/image6.jpg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5.xml"/><Relationship Id="rId3" Type="http://schemas.openxmlformats.org/officeDocument/2006/relationships/hyperlink" Target="https://nikonrumors.com/2026/02/05/photonstophotos-released-sensor-measurements-for-the-nikon-z50ii-camera.aspx/" TargetMode="External"/><Relationship Id="rId4" Type="http://schemas.openxmlformats.org/officeDocument/2006/relationships/image" Target="../media/image7.png"/><Relationship Id="rId5" Type="http://schemas.openxmlformats.org/officeDocument/2006/relationships/image" Target="../media/image5.png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_rels/slide2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21.xml"/><Relationship Id="rId3" Type="http://schemas.openxmlformats.org/officeDocument/2006/relationships/hyperlink" Target="https://viewer-ebscohost-com.uwtsd.idm.oclc.org/content/v1/checkout/eyJrZXlJZCI6ImFybjphd3M6a21zOnVzLWVhc3QtMTozMDc2MzU0MTg1MDM6YWxpYXMvYm9va3MtY2hlY2tvdXRzLWttcy1rZXkiLCJleHBpcnkiOiIyMDI2LTAyLTEyVDE5OjUzOjE1LjA1NDY4MDRaIiwiY2hlY2tvdXRUeXBlIjoxLCJjaGVja291dEV4cGlyeSI6IjIwMjYtMDItMTJUMjA6MTg6MTQuOTk1ODQ0OFoiLCJib29rSWQiOiIzNTc4MjE0IiwidXNlcklkIjoiLTY4MTg3MyIsImlzRHJtRnJlZSI6ZmFsc2V9.RkBDM7qTQhU32IvULR2RxJLoixvP7k5nZQmhYtoKmBUY3OVgZJHLKq4x1ZAdW9KBpnpRCw_xCH_LiVq7EEt682ydPVqDmi84eBOoU_PSMfRkeV2e1g_PiGsfTupcnNfP_jJrfOGZXA--G6OJBYV4-EpBl0XqcMLsrENPKRB_Zox9RCaPqDr5Xfur6WQdo1g_Hhm4kh7OZBlWs0HXNyd5lK1vr2guF-MiTNYXedpOSw2S-Fq-EGS708BVUQK3KdIPU4jL_ON-Ah_Jsuq4ps_97kSiiUWSSFIIEBlRQee7yn_AJpS6lcH-WmJ7UtHjt44XwjY4OBOBUjDlnR7iFV7cqg/artifact/NL$3578214$EPUB/5012/357a63cb/OEBPS/63d2b1faa94b79.html#fn_25" TargetMode="External"/></Relationships>
</file>

<file path=ppt/slides/_rels/slide2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22.xml"/><Relationship Id="rId3" Type="http://schemas.openxmlformats.org/officeDocument/2006/relationships/hyperlink" Target="https://viewer-ebscohost-com.uwtsd.idm.oclc.org/content/v1/checkout/eyJrZXlJZCI6ImFybjphd3M6a21zOnVzLWVhc3QtMTozMDc2MzU0MTg1MDM6YWxpYXMvYm9va3MtY2hlY2tvdXRzLWttcy1rZXkiLCJleHBpcnkiOiIyMDI2LTAyLTEyVDE5OjUzOjE1LjA1NDY4MDRaIiwiY2hlY2tvdXRUeXBlIjoxLCJjaGVja291dEV4cGlyeSI6IjIwMjYtMDItMTJUMjA6MTg6MTQuOTk1ODQ0OFoiLCJib29rSWQiOiIzNTc4MjE0IiwidXNlcklkIjoiLTY4MTg3MyIsImlzRHJtRnJlZSI6ZmFsc2V9.RkBDM7qTQhU32IvULR2RxJLoixvP7k5nZQmhYtoKmBUY3OVgZJHLKq4x1ZAdW9KBpnpRCw_xCH_LiVq7EEt682ydPVqDmi84eBOoU_PSMfRkeV2e1g_PiGsfTupcnNfP_jJrfOGZXA--G6OJBYV4-EpBl0XqcMLsrENPKRB_Zox9RCaPqDr5Xfur6WQdo1g_Hhm4kh7OZBlWs0HXNyd5lK1vr2guF-MiTNYXedpOSw2S-Fq-EGS708BVUQK3KdIPU4jL_ON-Ah_Jsuq4ps_97kSiiUWSSFIIEBlRQee7yn_AJpS6lcH-WmJ7UtHjt44XwjY4OBOBUjDlnR7iFV7cqg/artifact/NL$3578214$EPUB/5012/357a63cb/OEBPS/63d2b1faa94b79.html#fn_26" TargetMode="External"/></Relationships>
</file>

<file path=ppt/slides/_rels/slide2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23.xml"/></Relationships>
</file>

<file path=ppt/slides/_rels/slide2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24.xml"/></Relationships>
</file>

<file path=ppt/slides/_rels/slide2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25.xml"/></Relationships>
</file>

<file path=ppt/slides/_rels/slide2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26.xml"/></Relationships>
</file>

<file path=ppt/slides/_rels/slide2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27.xml"/></Relationships>
</file>

<file path=ppt/slides/_rels/slide2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28.xml"/></Relationships>
</file>

<file path=ppt/slides/_rels/slide2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29.xml"/></Relationships>
</file>

<file path=ppt/slides/_rels/slide3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30.xml"/></Relationships>
</file>

<file path=ppt/slides/_rels/slide3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31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"/>
          <p:cNvSpPr txBox="1"/>
          <p:nvPr>
            <p:ph type="ctrTitle"/>
          </p:nvPr>
        </p:nvSpPr>
        <p:spPr>
          <a:xfrm>
            <a:off x="311708" y="51777"/>
            <a:ext cx="8520600" cy="2052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b="1" i="1" lang="en-US" sz="4400">
                <a:solidFill>
                  <a:srgbClr val="FFE100"/>
                </a:solidFill>
                <a:latin typeface="Calibri"/>
                <a:ea typeface="Calibri"/>
                <a:cs typeface="Calibri"/>
                <a:sym typeface="Calibri"/>
              </a:rPr>
              <a:t>Researching and Marketing the Nikon Camera Brand</a:t>
            </a:r>
            <a:endParaRPr b="1" i="1">
              <a:solidFill>
                <a:srgbClr val="FFE100"/>
              </a:solidFill>
            </a:endParaRPr>
          </a:p>
        </p:txBody>
      </p:sp>
      <p:sp>
        <p:nvSpPr>
          <p:cNvPr id="63" name="Google Shape;63;p1"/>
          <p:cNvSpPr txBox="1"/>
          <p:nvPr>
            <p:ph idx="1" type="subTitle"/>
          </p:nvPr>
        </p:nvSpPr>
        <p:spPr>
          <a:xfrm>
            <a:off x="311700" y="4198727"/>
            <a:ext cx="8520600" cy="792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</a:pPr>
            <a:r>
              <a:rPr lang="en-US">
                <a:solidFill>
                  <a:schemeClr val="accent2"/>
                </a:solidFill>
              </a:rPr>
              <a:t>Brand Analysis and Marketing Strategy</a:t>
            </a:r>
            <a:endParaRPr>
              <a:solidFill>
                <a:schemeClr val="accent2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7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p2"/>
          <p:cNvSpPr txBox="1"/>
          <p:nvPr>
            <p:ph type="title"/>
          </p:nvPr>
        </p:nvSpPr>
        <p:spPr>
          <a:xfrm>
            <a:off x="457200" y="205978"/>
            <a:ext cx="8229600" cy="857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Introduction to Nikon</a:t>
            </a:r>
            <a:endParaRPr/>
          </a:p>
        </p:txBody>
      </p:sp>
      <p:sp>
        <p:nvSpPr>
          <p:cNvPr id="69" name="Google Shape;69;p2"/>
          <p:cNvSpPr txBox="1"/>
          <p:nvPr>
            <p:ph idx="1" type="body"/>
          </p:nvPr>
        </p:nvSpPr>
        <p:spPr>
          <a:xfrm>
            <a:off x="457200" y="1200150"/>
            <a:ext cx="8229600" cy="3394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342900" lvl="0" marL="3429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Founded in 1917 in Japan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Global leader in imaging and optics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Known for quality, reliability, and innovation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120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Strong reputation among professionals and enthusiasts</a:t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3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Google Shape;74;p3"/>
          <p:cNvSpPr txBox="1"/>
          <p:nvPr>
            <p:ph type="title"/>
          </p:nvPr>
        </p:nvSpPr>
        <p:spPr>
          <a:xfrm>
            <a:off x="457200" y="205978"/>
            <a:ext cx="8229600" cy="857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Nikon Brand Identity</a:t>
            </a:r>
            <a:endParaRPr/>
          </a:p>
        </p:txBody>
      </p:sp>
      <p:sp>
        <p:nvSpPr>
          <p:cNvPr id="75" name="Google Shape;75;p3"/>
          <p:cNvSpPr txBox="1"/>
          <p:nvPr>
            <p:ph idx="1" type="body"/>
          </p:nvPr>
        </p:nvSpPr>
        <p:spPr>
          <a:xfrm>
            <a:off x="457200" y="1200150"/>
            <a:ext cx="8229600" cy="3394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342900" lvl="0" marL="3429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Brand values: precision, trust, innovation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Slogan: </a:t>
            </a:r>
            <a:r>
              <a:rPr i="1"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Keep Inspiring</a:t>
            </a:r>
            <a:endParaRPr i="1"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Focus on craftsmanship and performance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120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Strong heritage and technical expertise</a:t>
            </a: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9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g3c7b6ee27b0_0_844"/>
          <p:cNvSpPr txBox="1"/>
          <p:nvPr>
            <p:ph type="title"/>
          </p:nvPr>
        </p:nvSpPr>
        <p:spPr>
          <a:xfrm>
            <a:off x="457200" y="205978"/>
            <a:ext cx="8229600" cy="857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Nikon Brand Identity</a:t>
            </a:r>
            <a:endParaRPr/>
          </a:p>
        </p:txBody>
      </p:sp>
      <p:pic>
        <p:nvPicPr>
          <p:cNvPr descr="Keep Inspiring. This isn't just a slogan—it's a commitment to empowering each and every one of our community of image-makers to continually evolve, inspire, and make your unique impact on the world. It's a celebration of our collective journey as a Nikon Family, with our Ambassadors and Creators at the heart of everything we do.&#10;&#10;Explore the newly launched Ambassador and Creator pages: https://www.nikon.co.uk/en_GB/learn-and-explore/nikon-family?utm_source=youtube&amp;utm_medium=social&amp;utm_campaign=202401_nikonfamily&amp;utm_content=en_gb_youtube_social_202401_nikonfamily_manifesto_main&#10;&#10;What inspires you? Take part in our challenge to win Nikon Store vouchers + other great prizes over on our Instagram channel, starting soon: https://www.instagram.com/nikoneurope/ &#10;&#10;Follow us:&#10;Instagram - https://www.instagram.com/nikoneurope/  &#10;TikTok - https://www.tiktok.com/@nikon.eu  &#10;Facebook - https://www.facebook.com/NikonUKNordic/  &#10;Twitter - https://twitter.com/uknikon/&#10;&#10;#nikonkeepinspiring #nikon" id="81" name="Google Shape;81;g3c7b6ee27b0_0_844" title="Nikon Presents: Keep Inspiring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793925" y="1063382"/>
            <a:ext cx="5556150" cy="31253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5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g3c7df503f3a_0_9"/>
          <p:cNvSpPr txBox="1"/>
          <p:nvPr>
            <p:ph type="ctrTitle"/>
          </p:nvPr>
        </p:nvSpPr>
        <p:spPr>
          <a:xfrm>
            <a:off x="311708" y="51777"/>
            <a:ext cx="8520600" cy="2052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b="1" i="1" lang="en-US" sz="4400">
                <a:solidFill>
                  <a:srgbClr val="FFE100"/>
                </a:solidFill>
                <a:latin typeface="Calibri"/>
                <a:ea typeface="Calibri"/>
                <a:cs typeface="Calibri"/>
                <a:sym typeface="Calibri"/>
              </a:rPr>
              <a:t>What is your opinion of the brand?</a:t>
            </a:r>
            <a:endParaRPr b="1" i="1">
              <a:solidFill>
                <a:srgbClr val="FFE100"/>
              </a:solidFill>
            </a:endParaRPr>
          </a:p>
        </p:txBody>
      </p:sp>
      <p:sp>
        <p:nvSpPr>
          <p:cNvPr id="87" name="Google Shape;87;g3c7df503f3a_0_9"/>
          <p:cNvSpPr txBox="1"/>
          <p:nvPr>
            <p:ph idx="1" type="subTitle"/>
          </p:nvPr>
        </p:nvSpPr>
        <p:spPr>
          <a:xfrm>
            <a:off x="311700" y="4198727"/>
            <a:ext cx="8520600" cy="792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</a:pPr>
            <a:r>
              <a:rPr lang="en-US">
                <a:solidFill>
                  <a:schemeClr val="accent2"/>
                </a:solidFill>
              </a:rPr>
              <a:t>Brand Analysis and Marketing Strategy</a:t>
            </a:r>
            <a:endParaRPr>
              <a:solidFill>
                <a:schemeClr val="accent2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p4"/>
          <p:cNvSpPr txBox="1"/>
          <p:nvPr>
            <p:ph type="title"/>
          </p:nvPr>
        </p:nvSpPr>
        <p:spPr>
          <a:xfrm>
            <a:off x="457200" y="205978"/>
            <a:ext cx="8229600" cy="857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Nikon Product Range</a:t>
            </a:r>
            <a:endParaRPr/>
          </a:p>
        </p:txBody>
      </p:sp>
      <p:sp>
        <p:nvSpPr>
          <p:cNvPr id="93" name="Google Shape;93;p4"/>
          <p:cNvSpPr txBox="1"/>
          <p:nvPr>
            <p:ph idx="1" type="body"/>
          </p:nvPr>
        </p:nvSpPr>
        <p:spPr>
          <a:xfrm>
            <a:off x="457200" y="1200150"/>
            <a:ext cx="8229600" cy="3394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342900" lvl="0" marL="3429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b="1"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Past-</a:t>
            </a: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DSLR cameras (e.g., D850, D7500), </a:t>
            </a: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Compact cameras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b="1"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Present-</a:t>
            </a: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Mirrorless cameras (Z Series)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Professional lenses and accessories</a:t>
            </a:r>
            <a:endParaRPr sz="3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42900" lvl="0" marL="342900" rtl="0" algn="l">
              <a:spcBef>
                <a:spcPts val="1200"/>
              </a:spcBef>
              <a:spcAft>
                <a:spcPts val="1200"/>
              </a:spcAft>
              <a:buClr>
                <a:schemeClr val="dk1"/>
              </a:buClr>
              <a:buSzPts val="3200"/>
              <a:buFont typeface="Calibri"/>
              <a:buChar char="●"/>
            </a:pPr>
            <a:r>
              <a:rPr b="1"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Future-</a:t>
            </a: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Red and Cinema</a:t>
            </a:r>
            <a:endParaRPr sz="3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7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p5"/>
          <p:cNvSpPr txBox="1"/>
          <p:nvPr>
            <p:ph type="title"/>
          </p:nvPr>
        </p:nvSpPr>
        <p:spPr>
          <a:xfrm>
            <a:off x="457200" y="205978"/>
            <a:ext cx="8229600" cy="857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Target Market</a:t>
            </a:r>
            <a:endParaRPr/>
          </a:p>
        </p:txBody>
      </p:sp>
      <p:sp>
        <p:nvSpPr>
          <p:cNvPr id="99" name="Google Shape;99;p5"/>
          <p:cNvSpPr txBox="1"/>
          <p:nvPr>
            <p:ph idx="1" type="body"/>
          </p:nvPr>
        </p:nvSpPr>
        <p:spPr>
          <a:xfrm>
            <a:off x="457200" y="1200150"/>
            <a:ext cx="8229600" cy="3394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342900" lvl="0" marL="3429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Professional photographers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Photography enthusiasts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Content creators and vloggers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Beginners and students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120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Wildlife and sports photographers</a:t>
            </a:r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3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Google Shape;104;g3c7df503f3a_0_14"/>
          <p:cNvSpPr txBox="1"/>
          <p:nvPr>
            <p:ph type="ctrTitle"/>
          </p:nvPr>
        </p:nvSpPr>
        <p:spPr>
          <a:xfrm>
            <a:off x="311708" y="51777"/>
            <a:ext cx="8520600" cy="2052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b="1" i="1" lang="en-US" sz="4400">
                <a:solidFill>
                  <a:srgbClr val="FFE100"/>
                </a:solidFill>
                <a:latin typeface="Calibri"/>
                <a:ea typeface="Calibri"/>
                <a:cs typeface="Calibri"/>
                <a:sym typeface="Calibri"/>
              </a:rPr>
              <a:t>In an adventure context</a:t>
            </a:r>
            <a:endParaRPr b="1" i="1">
              <a:solidFill>
                <a:srgbClr val="FFE100"/>
              </a:solidFill>
            </a:endParaRPr>
          </a:p>
        </p:txBody>
      </p:sp>
      <p:sp>
        <p:nvSpPr>
          <p:cNvPr id="105" name="Google Shape;105;g3c7df503f3a_0_14"/>
          <p:cNvSpPr txBox="1"/>
          <p:nvPr>
            <p:ph idx="1" type="subTitle"/>
          </p:nvPr>
        </p:nvSpPr>
        <p:spPr>
          <a:xfrm>
            <a:off x="311700" y="4198727"/>
            <a:ext cx="8520600" cy="792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</a:pPr>
            <a:r>
              <a:rPr lang="en-US">
                <a:solidFill>
                  <a:schemeClr val="accent2"/>
                </a:solidFill>
              </a:rPr>
              <a:t>Brand Analysis and Marketing Strategy</a:t>
            </a:r>
            <a:endParaRPr>
              <a:solidFill>
                <a:schemeClr val="accent2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9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g3c7b6ee27b0_0_850"/>
          <p:cNvSpPr txBox="1"/>
          <p:nvPr>
            <p:ph type="title"/>
          </p:nvPr>
        </p:nvSpPr>
        <p:spPr>
          <a:xfrm>
            <a:off x="457200" y="205978"/>
            <a:ext cx="8229600" cy="857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Target Market</a:t>
            </a:r>
            <a:endParaRPr/>
          </a:p>
        </p:txBody>
      </p:sp>
      <p:pic>
        <p:nvPicPr>
          <p:cNvPr descr="When adventure calls, you need a camera that keeps up. Nature &amp; Travel Photographer Ian Harland relies on the Nikon Z50II — a compact, lightweight camera built for capturing fast-moving, dynamic scenes in ever-changing environments.&#10;&#10;Hear some of his favorite features, like the advanced autofocus, color grading with Imaging Recipes and SnapBridge connectivity — helping him capture, edit, and share stunning images while staying in the moment.&#10;&#10;Experience the Z50II for yourself: https://www.nikonusa.com/z50ii&#10;&#10;Catch more tips and short films from Nikon Creators around the world: https://youtube.com/playlist?list=PLrTWTpnPJnyyK7BLXzDMZrhwwT5QL_2jY&amp;si=fLcAd9FHhw5Oc-7R&#10;&#10;Subscribe to Nikon USA’s channel:  https://www.youtube.com/NikonUSA?sub_confirmation=1&#10;&#10;More Nikon Channels:&#10;Website: https://www.nikonusa.com&#10;Instagram:  https://www.instagram.com/nikonusa&#10;Threads: https://www.threads.net/@nikonusa&#10;TikTok:  https://www.tiktok.com/@nikonusa&#10;Facebook:  https://www.facebook.com/nikonusa&#10;Twitter:  https://www.twitter.com/nikonusa&#10;&#10;#NikonCreators  #NikonZ50II  #TravelPhotography #AdventurePhotography #PhotographyTips" id="111" name="Google Shape;111;g3c7b6ee27b0_0_850" title="Shot on the Nikon Z50II: Adventure Photography Tips with Ian Harland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772925" y="1146069"/>
            <a:ext cx="5598131" cy="314893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5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6"/>
          <p:cNvSpPr txBox="1"/>
          <p:nvPr>
            <p:ph type="title"/>
          </p:nvPr>
        </p:nvSpPr>
        <p:spPr>
          <a:xfrm>
            <a:off x="457200" y="205978"/>
            <a:ext cx="8229600" cy="857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Market Positioning</a:t>
            </a:r>
            <a:endParaRPr/>
          </a:p>
        </p:txBody>
      </p:sp>
      <p:sp>
        <p:nvSpPr>
          <p:cNvPr id="117" name="Google Shape;117;p6"/>
          <p:cNvSpPr txBox="1"/>
          <p:nvPr>
            <p:ph idx="1" type="body"/>
          </p:nvPr>
        </p:nvSpPr>
        <p:spPr>
          <a:xfrm>
            <a:off x="457200" y="1200150"/>
            <a:ext cx="8229600" cy="3394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342900" lvl="0" marL="3429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Premium and mid-range positioning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Competes with Canon, Sony, Fujifilm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Strong presence in professional photography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120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Growing focus on mirrorless market</a:t>
            </a:r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p7"/>
          <p:cNvSpPr txBox="1"/>
          <p:nvPr>
            <p:ph type="title"/>
          </p:nvPr>
        </p:nvSpPr>
        <p:spPr>
          <a:xfrm>
            <a:off x="457200" y="205978"/>
            <a:ext cx="8229600" cy="857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Customer Needs and Expectations</a:t>
            </a:r>
            <a:endParaRPr/>
          </a:p>
        </p:txBody>
      </p:sp>
      <p:sp>
        <p:nvSpPr>
          <p:cNvPr id="123" name="Google Shape;123;p7"/>
          <p:cNvSpPr txBox="1"/>
          <p:nvPr>
            <p:ph idx="1" type="body"/>
          </p:nvPr>
        </p:nvSpPr>
        <p:spPr>
          <a:xfrm>
            <a:off x="457200" y="1200150"/>
            <a:ext cx="8229600" cy="3394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342900" lvl="0" marL="3429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High image quality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Durability and reliability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User-friendly controls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Advanced autofocus and video features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120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Good customer support</a:t>
            </a:r>
            <a:endParaRPr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7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Google Shape;128;g3c7df503f3a_0_19"/>
          <p:cNvSpPr txBox="1"/>
          <p:nvPr>
            <p:ph type="ctrTitle"/>
          </p:nvPr>
        </p:nvSpPr>
        <p:spPr>
          <a:xfrm>
            <a:off x="311708" y="51777"/>
            <a:ext cx="8520600" cy="2052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b="1" i="1" lang="en-US" sz="4400">
                <a:solidFill>
                  <a:srgbClr val="FFE100"/>
                </a:solidFill>
                <a:latin typeface="Calibri"/>
                <a:ea typeface="Calibri"/>
                <a:cs typeface="Calibri"/>
                <a:sym typeface="Calibri"/>
              </a:rPr>
              <a:t>What are the competitor’s equivalent to the Z50 ii?</a:t>
            </a:r>
            <a:endParaRPr b="1" i="1">
              <a:solidFill>
                <a:srgbClr val="FFE100"/>
              </a:solidFill>
            </a:endParaRPr>
          </a:p>
        </p:txBody>
      </p:sp>
      <p:sp>
        <p:nvSpPr>
          <p:cNvPr id="129" name="Google Shape;129;g3c7df503f3a_0_19"/>
          <p:cNvSpPr txBox="1"/>
          <p:nvPr>
            <p:ph idx="1" type="subTitle"/>
          </p:nvPr>
        </p:nvSpPr>
        <p:spPr>
          <a:xfrm>
            <a:off x="311700" y="4198727"/>
            <a:ext cx="8520600" cy="792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</a:pPr>
            <a:r>
              <a:rPr lang="en-US">
                <a:solidFill>
                  <a:schemeClr val="accent2"/>
                </a:solidFill>
              </a:rPr>
              <a:t>Brand Analysis and Marketing Strategy</a:t>
            </a:r>
            <a:endParaRPr>
              <a:solidFill>
                <a:schemeClr val="accent2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3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p8"/>
          <p:cNvSpPr txBox="1"/>
          <p:nvPr>
            <p:ph type="title"/>
          </p:nvPr>
        </p:nvSpPr>
        <p:spPr>
          <a:xfrm>
            <a:off x="457200" y="205978"/>
            <a:ext cx="8229600" cy="857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Competitor Analysis</a:t>
            </a:r>
            <a:endParaRPr/>
          </a:p>
        </p:txBody>
      </p:sp>
      <p:sp>
        <p:nvSpPr>
          <p:cNvPr id="135" name="Google Shape;135;p8"/>
          <p:cNvSpPr txBox="1"/>
          <p:nvPr>
            <p:ph idx="1" type="body"/>
          </p:nvPr>
        </p:nvSpPr>
        <p:spPr>
          <a:xfrm>
            <a:off x="457200" y="1200150"/>
            <a:ext cx="8229600" cy="3394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342900" lvl="0" marL="3429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Canon: strong brand loyalty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Sony: leading mirrorless technology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Fujifilm: retro design and colour science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120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Panasonic: strong video performance</a:t>
            </a:r>
            <a:endParaRPr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9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g3c7b6ee27b0_0_856"/>
          <p:cNvSpPr txBox="1"/>
          <p:nvPr>
            <p:ph type="title"/>
          </p:nvPr>
        </p:nvSpPr>
        <p:spPr>
          <a:xfrm>
            <a:off x="457200" y="205978"/>
            <a:ext cx="8229600" cy="857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Competitor Analysis</a:t>
            </a:r>
            <a:endParaRPr/>
          </a:p>
        </p:txBody>
      </p:sp>
      <p:pic>
        <p:nvPicPr>
          <p:cNvPr descr="Nikon Northern Europe Marketing Director, Julian Harvie put the Nikon Z50II to the test, pushing himself and the camera to its limits while running a 5-day 210km ultramarathon through the harsh desert of Namibia.&#10;&#10;While Julian is an experienced long-distance runner, this was his first time vlogging!&#10;&#10;In this honest interview with Nikon School’s Ricci Chera, Julian reveals how he found using the Z50II mirrorless camera for the first time, whilst on the move in such punishing conditions.&#10;&#10;Find out more: https://www.nikon.co.uk/en_GB/product/cameras/z50ii?utm_source=youtube&amp;utm_medium=social&amp;utm_campaign=202412&#10;&#10;Follow us: &#10;Instagram - https://www.instagram.com/nikoneurope&#10;TikTok - https://www.tiktok.com/@nikon.eu  &#10;Facebook - https://www.facebook.com/NikonUKNordic/  &#10;Twitter/X - https://twitter.com/uknikon/  &#10;&#10;Photo credit: Julian Harvie on the Nikon Z50II&#10;BTS Photo credit: James Appleton Photography&#10; &#10;#Z50II #DX #mirrorless #Nikon #vlogging #contentcreation #videography #livestreaming #nikonkeepinspiring" id="141" name="Google Shape;141;g3c7b6ee27b0_0_856" title="Nikon Z50II | Discover how a Nikon employee took camera testing to the next level!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746688" y="1063382"/>
            <a:ext cx="5650613" cy="317846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5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Google Shape;146;g3c7df503f3a_0_0"/>
          <p:cNvSpPr txBox="1"/>
          <p:nvPr>
            <p:ph type="title"/>
          </p:nvPr>
        </p:nvSpPr>
        <p:spPr>
          <a:xfrm>
            <a:off x="457200" y="205974"/>
            <a:ext cx="8229600" cy="1153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 fontScale="90000"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Calibri"/>
              <a:buNone/>
            </a:pPr>
            <a:r>
              <a:rPr lang="en-US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Competitor Analysis</a:t>
            </a:r>
            <a:endParaRPr sz="44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838">
                <a:solidFill>
                  <a:schemeClr val="accent2"/>
                </a:solidFill>
              </a:rPr>
              <a:t>PhotonsToPhotos released sensor measurements for the Nikon Z50II camera</a:t>
            </a:r>
            <a:endParaRPr b="1" sz="1838">
              <a:solidFill>
                <a:schemeClr val="accent2"/>
              </a:solidFill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Calibri"/>
              <a:buNone/>
            </a:pPr>
            <a:r>
              <a:t/>
            </a:r>
            <a:endParaRPr sz="44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7" name="Google Shape;147;g3c7df503f3a_0_0"/>
          <p:cNvSpPr txBox="1"/>
          <p:nvPr>
            <p:ph idx="1" type="body"/>
          </p:nvPr>
        </p:nvSpPr>
        <p:spPr>
          <a:xfrm>
            <a:off x="240775" y="4608863"/>
            <a:ext cx="8229600" cy="199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 fontScale="70000"/>
          </a:bodyPr>
          <a:lstStyle/>
          <a:p>
            <a:pPr indent="0" lvl="0" marL="0" rtl="0" algn="l">
              <a:spcBef>
                <a:spcPts val="640"/>
              </a:spcBef>
              <a:spcAft>
                <a:spcPts val="1200"/>
              </a:spcAft>
              <a:buNone/>
            </a:pPr>
            <a:r>
              <a:rPr lang="en-US" sz="1000" u="sng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3"/>
              </a:rPr>
              <a:t>https://nikonrumors.com/2026/02/05/photonstophotos-released-sensor-measurements-for-the-nikon-z50ii-camera.aspx/</a:t>
            </a:r>
            <a:endParaRPr sz="1000"/>
          </a:p>
        </p:txBody>
      </p:sp>
      <p:pic>
        <p:nvPicPr>
          <p:cNvPr id="148" name="Google Shape;148;g3c7df503f3a_0_0"/>
          <p:cNvPicPr preferRelativeResize="0"/>
          <p:nvPr/>
        </p:nvPicPr>
        <p:blipFill rotWithShape="1">
          <a:blip r:embed="rId4">
            <a:alphaModFix/>
          </a:blip>
          <a:srcRect b="0" l="11824" r="11394" t="0"/>
          <a:stretch/>
        </p:blipFill>
        <p:spPr>
          <a:xfrm>
            <a:off x="603112" y="1359475"/>
            <a:ext cx="3187571" cy="2578391"/>
          </a:xfrm>
          <a:prstGeom prst="rect">
            <a:avLst/>
          </a:prstGeom>
          <a:noFill/>
          <a:ln>
            <a:noFill/>
          </a:ln>
        </p:spPr>
      </p:pic>
      <p:pic>
        <p:nvPicPr>
          <p:cNvPr id="149" name="Google Shape;149;g3c7df503f3a_0_0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3797831" y="1359482"/>
            <a:ext cx="4743057" cy="25783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3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g3c7df503f3a_0_24"/>
          <p:cNvSpPr txBox="1"/>
          <p:nvPr>
            <p:ph type="ctrTitle"/>
          </p:nvPr>
        </p:nvSpPr>
        <p:spPr>
          <a:xfrm>
            <a:off x="311708" y="51777"/>
            <a:ext cx="8520600" cy="2052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 fontScale="90000"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Calibri"/>
              <a:buNone/>
            </a:pPr>
            <a:r>
              <a:rPr b="1" i="1" lang="en-US" sz="4400">
                <a:solidFill>
                  <a:srgbClr val="FFE100"/>
                </a:solidFill>
                <a:latin typeface="Calibri"/>
                <a:ea typeface="Calibri"/>
                <a:cs typeface="Calibri"/>
                <a:sym typeface="Calibri"/>
              </a:rPr>
              <a:t>Turn this data into something more </a:t>
            </a:r>
            <a:r>
              <a:rPr b="1" i="1" lang="en-US" sz="4400">
                <a:solidFill>
                  <a:srgbClr val="FFE100"/>
                </a:solidFill>
                <a:latin typeface="Calibri"/>
                <a:ea typeface="Calibri"/>
                <a:cs typeface="Calibri"/>
                <a:sym typeface="Calibri"/>
              </a:rPr>
              <a:t>palatable</a:t>
            </a:r>
            <a:r>
              <a:rPr b="1" i="1" lang="en-US" sz="4400">
                <a:solidFill>
                  <a:srgbClr val="FFE100"/>
                </a:solidFill>
                <a:latin typeface="Calibri"/>
                <a:ea typeface="Calibri"/>
                <a:cs typeface="Calibri"/>
                <a:sym typeface="Calibri"/>
              </a:rPr>
              <a:t> and appealing to promote the Nikon</a:t>
            </a:r>
            <a:r>
              <a:rPr b="1" i="1" lang="en-US" sz="4400">
                <a:solidFill>
                  <a:srgbClr val="FFE100"/>
                </a:solidFill>
                <a:latin typeface="Calibri"/>
                <a:ea typeface="Calibri"/>
                <a:cs typeface="Calibri"/>
                <a:sym typeface="Calibri"/>
              </a:rPr>
              <a:t> Z50 ii</a:t>
            </a:r>
            <a:endParaRPr b="1" i="1">
              <a:solidFill>
                <a:srgbClr val="FFE100"/>
              </a:solidFill>
            </a:endParaRPr>
          </a:p>
        </p:txBody>
      </p:sp>
      <p:sp>
        <p:nvSpPr>
          <p:cNvPr id="155" name="Google Shape;155;g3c7df503f3a_0_24"/>
          <p:cNvSpPr txBox="1"/>
          <p:nvPr>
            <p:ph idx="1" type="subTitle"/>
          </p:nvPr>
        </p:nvSpPr>
        <p:spPr>
          <a:xfrm>
            <a:off x="311700" y="4198727"/>
            <a:ext cx="8520600" cy="792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</a:pPr>
            <a:r>
              <a:rPr lang="en-US">
                <a:solidFill>
                  <a:schemeClr val="accent2"/>
                </a:solidFill>
              </a:rPr>
              <a:t>Brand Analysis and Marketing Strategy</a:t>
            </a:r>
            <a:endParaRPr>
              <a:solidFill>
                <a:schemeClr val="accent2"/>
              </a:solidFill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9" name="Shape 1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Google Shape;160;p9"/>
          <p:cNvSpPr txBox="1"/>
          <p:nvPr>
            <p:ph type="title"/>
          </p:nvPr>
        </p:nvSpPr>
        <p:spPr>
          <a:xfrm>
            <a:off x="457200" y="205978"/>
            <a:ext cx="8229600" cy="857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Current Marketing Strategies</a:t>
            </a:r>
            <a:endParaRPr/>
          </a:p>
        </p:txBody>
      </p:sp>
      <p:sp>
        <p:nvSpPr>
          <p:cNvPr id="161" name="Google Shape;161;p9"/>
          <p:cNvSpPr txBox="1"/>
          <p:nvPr>
            <p:ph idx="1" type="body"/>
          </p:nvPr>
        </p:nvSpPr>
        <p:spPr>
          <a:xfrm>
            <a:off x="457200" y="1200150"/>
            <a:ext cx="8229600" cy="3394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342900" lvl="0" marL="3429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Professional ambassador programs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Online advertising and social media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Product launch events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Photography competitions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120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Partnerships with creators</a:t>
            </a:r>
            <a:endParaRPr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5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Google Shape;166;p10"/>
          <p:cNvSpPr txBox="1"/>
          <p:nvPr>
            <p:ph type="title"/>
          </p:nvPr>
        </p:nvSpPr>
        <p:spPr>
          <a:xfrm>
            <a:off x="457200" y="205978"/>
            <a:ext cx="8229600" cy="857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Digital Marketing and Social Media</a:t>
            </a:r>
            <a:endParaRPr/>
          </a:p>
        </p:txBody>
      </p:sp>
      <p:sp>
        <p:nvSpPr>
          <p:cNvPr id="167" name="Google Shape;167;p10"/>
          <p:cNvSpPr txBox="1"/>
          <p:nvPr>
            <p:ph idx="1" type="body"/>
          </p:nvPr>
        </p:nvSpPr>
        <p:spPr>
          <a:xfrm>
            <a:off x="457200" y="1200150"/>
            <a:ext cx="8229600" cy="3394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342900" lvl="0" marL="3429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Instagram and YouTube campaigns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Influencer collaborations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Tutorial and review videos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User-generated content sharing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120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Hashtag campaigns</a:t>
            </a:r>
            <a:endParaRPr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" name="Google Shape;172;p11"/>
          <p:cNvSpPr txBox="1"/>
          <p:nvPr>
            <p:ph type="title"/>
          </p:nvPr>
        </p:nvSpPr>
        <p:spPr>
          <a:xfrm>
            <a:off x="457200" y="205978"/>
            <a:ext cx="8229600" cy="857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Content Marketing</a:t>
            </a:r>
            <a:endParaRPr/>
          </a:p>
        </p:txBody>
      </p:sp>
      <p:sp>
        <p:nvSpPr>
          <p:cNvPr id="173" name="Google Shape;173;p11"/>
          <p:cNvSpPr txBox="1"/>
          <p:nvPr>
            <p:ph idx="1" type="body"/>
          </p:nvPr>
        </p:nvSpPr>
        <p:spPr>
          <a:xfrm>
            <a:off x="457200" y="1200150"/>
            <a:ext cx="8229600" cy="3394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342900" lvl="0" marL="3429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Photography blogs and guides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Educational videos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Behind-the-scenes content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Showcasing real photographers’ work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120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Storytelling through images</a:t>
            </a:r>
            <a:endParaRPr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7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Google Shape;178;g3c7df503f3a_0_29"/>
          <p:cNvSpPr txBox="1"/>
          <p:nvPr>
            <p:ph type="ctrTitle"/>
          </p:nvPr>
        </p:nvSpPr>
        <p:spPr>
          <a:xfrm>
            <a:off x="311708" y="51777"/>
            <a:ext cx="8520600" cy="2052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b="1" i="1" lang="en-US" sz="4400">
                <a:solidFill>
                  <a:srgbClr val="FFE100"/>
                </a:solidFill>
                <a:latin typeface="Calibri"/>
                <a:ea typeface="Calibri"/>
                <a:cs typeface="Calibri"/>
                <a:sym typeface="Calibri"/>
              </a:rPr>
              <a:t>What is your </a:t>
            </a:r>
            <a:r>
              <a:rPr b="1" i="1" lang="en-US" sz="4400">
                <a:solidFill>
                  <a:srgbClr val="FFE100"/>
                </a:solidFill>
                <a:latin typeface="Calibri"/>
                <a:ea typeface="Calibri"/>
                <a:cs typeface="Calibri"/>
                <a:sym typeface="Calibri"/>
              </a:rPr>
              <a:t>preferred</a:t>
            </a:r>
            <a:r>
              <a:rPr b="1" i="1" lang="en-US" sz="4400">
                <a:solidFill>
                  <a:srgbClr val="FFE100"/>
                </a:solidFill>
                <a:latin typeface="Calibri"/>
                <a:ea typeface="Calibri"/>
                <a:cs typeface="Calibri"/>
                <a:sym typeface="Calibri"/>
              </a:rPr>
              <a:t> video advert/showcase for the Z50 ii?</a:t>
            </a:r>
            <a:endParaRPr b="1" i="1">
              <a:solidFill>
                <a:srgbClr val="FFE100"/>
              </a:solidFill>
            </a:endParaRPr>
          </a:p>
        </p:txBody>
      </p:sp>
      <p:sp>
        <p:nvSpPr>
          <p:cNvPr id="179" name="Google Shape;179;g3c7df503f3a_0_29"/>
          <p:cNvSpPr txBox="1"/>
          <p:nvPr>
            <p:ph idx="1" type="subTitle"/>
          </p:nvPr>
        </p:nvSpPr>
        <p:spPr>
          <a:xfrm>
            <a:off x="311700" y="4198727"/>
            <a:ext cx="8520600" cy="792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</a:pPr>
            <a:r>
              <a:rPr lang="en-US">
                <a:solidFill>
                  <a:schemeClr val="accent2"/>
                </a:solidFill>
              </a:rPr>
              <a:t>Brand Analysis and Marketing Strategy</a:t>
            </a:r>
            <a:endParaRPr>
              <a:solidFill>
                <a:schemeClr val="accent2"/>
              </a:solidFill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3" name="Shape 1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" name="Google Shape;184;g3c7b6ee27b0_0_862"/>
          <p:cNvSpPr txBox="1"/>
          <p:nvPr>
            <p:ph type="title"/>
          </p:nvPr>
        </p:nvSpPr>
        <p:spPr>
          <a:xfrm>
            <a:off x="457200" y="205978"/>
            <a:ext cx="8229600" cy="857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Content Marketing</a:t>
            </a:r>
            <a:endParaRPr/>
          </a:p>
        </p:txBody>
      </p:sp>
      <p:sp>
        <p:nvSpPr>
          <p:cNvPr id="185" name="Google Shape;185;g3c7b6ee27b0_0_862"/>
          <p:cNvSpPr txBox="1"/>
          <p:nvPr>
            <p:ph idx="1" type="body"/>
          </p:nvPr>
        </p:nvSpPr>
        <p:spPr>
          <a:xfrm>
            <a:off x="457200" y="938419"/>
            <a:ext cx="8229600" cy="3925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400050" lvl="0" marL="342900" rtl="0" algn="just">
              <a:lnSpc>
                <a:spcPct val="100000"/>
              </a:lnSpc>
              <a:spcBef>
                <a:spcPts val="1500"/>
              </a:spcBef>
              <a:spcAft>
                <a:spcPts val="0"/>
              </a:spcAft>
              <a:buClr>
                <a:schemeClr val="accent2"/>
              </a:buClr>
              <a:buSzPts val="2700"/>
              <a:buChar char="●"/>
            </a:pPr>
            <a:r>
              <a:rPr lang="en-US" sz="2700">
                <a:solidFill>
                  <a:schemeClr val="accent2"/>
                </a:solidFill>
              </a:rPr>
              <a:t>Online video has become the key way for people to meet their information and entertainment needs.</a:t>
            </a:r>
            <a:endParaRPr sz="2700">
              <a:solidFill>
                <a:schemeClr val="accent2"/>
              </a:solidFill>
            </a:endParaRPr>
          </a:p>
          <a:p>
            <a:pPr indent="0" lvl="0" marL="342900" rtl="0" algn="just">
              <a:lnSpc>
                <a:spcPct val="100000"/>
              </a:lnSpc>
              <a:spcBef>
                <a:spcPts val="1500"/>
              </a:spcBef>
              <a:spcAft>
                <a:spcPts val="0"/>
              </a:spcAft>
              <a:buNone/>
            </a:pPr>
            <a:r>
              <a:t/>
            </a:r>
            <a:endParaRPr sz="2700">
              <a:solidFill>
                <a:schemeClr val="accent2"/>
              </a:solidFill>
            </a:endParaRPr>
          </a:p>
          <a:p>
            <a:pPr indent="-400050" lvl="0" marL="342900" rtl="0" algn="just">
              <a:lnSpc>
                <a:spcPct val="100000"/>
              </a:lnSpc>
              <a:spcBef>
                <a:spcPts val="1500"/>
              </a:spcBef>
              <a:spcAft>
                <a:spcPts val="0"/>
              </a:spcAft>
              <a:buClr>
                <a:schemeClr val="accent2"/>
              </a:buClr>
              <a:buSzPts val="2700"/>
              <a:buChar char="●"/>
            </a:pPr>
            <a:r>
              <a:rPr lang="en-US" sz="2700">
                <a:solidFill>
                  <a:schemeClr val="accent2"/>
                </a:solidFill>
              </a:rPr>
              <a:t>Watching online videos plays an increasingly </a:t>
            </a:r>
            <a:r>
              <a:rPr i="1" lang="en-US" sz="2700">
                <a:solidFill>
                  <a:schemeClr val="accent2"/>
                </a:solidFill>
              </a:rPr>
              <a:t>personal</a:t>
            </a:r>
            <a:r>
              <a:rPr lang="en-US" sz="2700">
                <a:solidFill>
                  <a:schemeClr val="accent2"/>
                </a:solidFill>
              </a:rPr>
              <a:t> role in people’s lives. Research by Google found that six out of ten people would rather watch online videos over television. (Google, 2020)</a:t>
            </a:r>
            <a:r>
              <a:rPr baseline="30000" lang="en-US" sz="2700">
                <a:solidFill>
                  <a:schemeClr val="accent2"/>
                </a:solidFill>
                <a:uFill>
                  <a:noFill/>
                </a:uFill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25</a:t>
            </a:r>
            <a:r>
              <a:rPr lang="en-US" sz="2700">
                <a:solidFill>
                  <a:schemeClr val="accent2"/>
                </a:solidFill>
              </a:rPr>
              <a:t> </a:t>
            </a:r>
            <a:endParaRPr sz="2700">
              <a:solidFill>
                <a:schemeClr val="accent2"/>
              </a:solidFill>
            </a:endParaRPr>
          </a:p>
          <a:p>
            <a:pPr indent="0" lvl="0" marL="342900" rtl="0" algn="just">
              <a:lnSpc>
                <a:spcPct val="100000"/>
              </a:lnSpc>
              <a:spcBef>
                <a:spcPts val="1500"/>
              </a:spcBef>
              <a:spcAft>
                <a:spcPts val="0"/>
              </a:spcAft>
              <a:buNone/>
            </a:pPr>
            <a:r>
              <a:t/>
            </a:r>
            <a:endParaRPr sz="2700">
              <a:solidFill>
                <a:schemeClr val="accent2"/>
              </a:solidFill>
            </a:endParaRPr>
          </a:p>
          <a:p>
            <a:pPr indent="-400050" lvl="0" marL="342900" rtl="0" algn="just">
              <a:lnSpc>
                <a:spcPct val="100000"/>
              </a:lnSpc>
              <a:spcBef>
                <a:spcPts val="1500"/>
              </a:spcBef>
              <a:spcAft>
                <a:spcPts val="0"/>
              </a:spcAft>
              <a:buClr>
                <a:schemeClr val="accent2"/>
              </a:buClr>
              <a:buSzPts val="2700"/>
              <a:buChar char="●"/>
            </a:pPr>
            <a:r>
              <a:rPr lang="en-US" sz="2700">
                <a:solidFill>
                  <a:schemeClr val="accent2"/>
                </a:solidFill>
              </a:rPr>
              <a:t>Why is this?</a:t>
            </a:r>
            <a:endParaRPr sz="2700">
              <a:solidFill>
                <a:schemeClr val="accent2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9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Google Shape;190;g3c7b6ee27b0_0_868"/>
          <p:cNvSpPr txBox="1"/>
          <p:nvPr>
            <p:ph type="title"/>
          </p:nvPr>
        </p:nvSpPr>
        <p:spPr>
          <a:xfrm>
            <a:off x="457200" y="205978"/>
            <a:ext cx="8229600" cy="857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Content Marketing</a:t>
            </a:r>
            <a:endParaRPr/>
          </a:p>
        </p:txBody>
      </p:sp>
      <p:sp>
        <p:nvSpPr>
          <p:cNvPr id="191" name="Google Shape;191;g3c7b6ee27b0_0_868"/>
          <p:cNvSpPr txBox="1"/>
          <p:nvPr>
            <p:ph idx="1" type="body"/>
          </p:nvPr>
        </p:nvSpPr>
        <p:spPr>
          <a:xfrm>
            <a:off x="457200" y="938419"/>
            <a:ext cx="8229600" cy="3925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87350" lvl="0" marL="342900" rtl="0" algn="just">
              <a:lnSpc>
                <a:spcPct val="100000"/>
              </a:lnSpc>
              <a:spcBef>
                <a:spcPts val="1500"/>
              </a:spcBef>
              <a:spcAft>
                <a:spcPts val="0"/>
              </a:spcAft>
              <a:buClr>
                <a:schemeClr val="accent2"/>
              </a:buClr>
              <a:buSzPts val="2500"/>
              <a:buChar char="●"/>
            </a:pPr>
            <a:r>
              <a:rPr lang="en-US" sz="2500">
                <a:solidFill>
                  <a:schemeClr val="accent2"/>
                </a:solidFill>
              </a:rPr>
              <a:t>1. It’s more </a:t>
            </a:r>
            <a:r>
              <a:rPr b="1" lang="en-US" sz="2500">
                <a:solidFill>
                  <a:schemeClr val="accent2"/>
                </a:solidFill>
              </a:rPr>
              <a:t>convenient</a:t>
            </a:r>
            <a:r>
              <a:rPr lang="en-US" sz="2500">
                <a:solidFill>
                  <a:schemeClr val="accent2"/>
                </a:solidFill>
              </a:rPr>
              <a:t>: now they can see what they want on their schedule.</a:t>
            </a:r>
            <a:endParaRPr sz="2500">
              <a:solidFill>
                <a:schemeClr val="accent2"/>
              </a:solidFill>
            </a:endParaRPr>
          </a:p>
          <a:p>
            <a:pPr indent="0" lvl="0" marL="342900" rtl="0" algn="just">
              <a:lnSpc>
                <a:spcPct val="100000"/>
              </a:lnSpc>
              <a:spcBef>
                <a:spcPts val="1500"/>
              </a:spcBef>
              <a:spcAft>
                <a:spcPts val="0"/>
              </a:spcAft>
              <a:buNone/>
            </a:pPr>
            <a:r>
              <a:t/>
            </a:r>
            <a:endParaRPr sz="200">
              <a:solidFill>
                <a:schemeClr val="accent2"/>
              </a:solidFill>
            </a:endParaRPr>
          </a:p>
          <a:p>
            <a:pPr indent="-387350" lvl="0" marL="342900" rtl="0" algn="just">
              <a:lnSpc>
                <a:spcPct val="100000"/>
              </a:lnSpc>
              <a:spcBef>
                <a:spcPts val="1500"/>
              </a:spcBef>
              <a:spcAft>
                <a:spcPts val="0"/>
              </a:spcAft>
              <a:buClr>
                <a:schemeClr val="accent2"/>
              </a:buClr>
              <a:buSzPts val="2500"/>
              <a:buChar char="●"/>
            </a:pPr>
            <a:r>
              <a:rPr lang="en-US" sz="2500">
                <a:solidFill>
                  <a:schemeClr val="accent2"/>
                </a:solidFill>
              </a:rPr>
              <a:t>2. Videos allow people to </a:t>
            </a:r>
            <a:r>
              <a:rPr b="1" lang="en-US" sz="2500">
                <a:solidFill>
                  <a:schemeClr val="accent2"/>
                </a:solidFill>
              </a:rPr>
              <a:t>connect on a more human level</a:t>
            </a:r>
            <a:r>
              <a:rPr lang="en-US" sz="2500">
                <a:solidFill>
                  <a:schemeClr val="accent2"/>
                </a:solidFill>
              </a:rPr>
              <a:t> than a faceless email or a more generic video. Video communication enables empathy. It will enable real people to tell real stories in ways that text or pictures simply can’t.</a:t>
            </a:r>
            <a:endParaRPr sz="2500">
              <a:solidFill>
                <a:schemeClr val="accent2"/>
              </a:solidFill>
            </a:endParaRPr>
          </a:p>
          <a:p>
            <a:pPr indent="0" lvl="0" marL="342900" rtl="0" algn="just">
              <a:lnSpc>
                <a:spcPct val="100000"/>
              </a:lnSpc>
              <a:spcBef>
                <a:spcPts val="1500"/>
              </a:spcBef>
              <a:spcAft>
                <a:spcPts val="0"/>
              </a:spcAft>
              <a:buNone/>
            </a:pPr>
            <a:r>
              <a:t/>
            </a:r>
            <a:endParaRPr sz="200">
              <a:solidFill>
                <a:schemeClr val="accent2"/>
              </a:solidFill>
            </a:endParaRPr>
          </a:p>
          <a:p>
            <a:pPr indent="-387350" lvl="0" marL="342900" rtl="0" algn="just">
              <a:lnSpc>
                <a:spcPct val="100000"/>
              </a:lnSpc>
              <a:spcBef>
                <a:spcPts val="1500"/>
              </a:spcBef>
              <a:spcAft>
                <a:spcPts val="0"/>
              </a:spcAft>
              <a:buClr>
                <a:schemeClr val="accent2"/>
              </a:buClr>
              <a:buSzPts val="2500"/>
              <a:buChar char="●"/>
            </a:pPr>
            <a:r>
              <a:rPr lang="en-US" sz="2500">
                <a:solidFill>
                  <a:schemeClr val="accent2"/>
                </a:solidFill>
              </a:rPr>
              <a:t>3. According to Google, 70% of global viewers say that their </a:t>
            </a:r>
            <a:r>
              <a:rPr b="1" lang="en-US" sz="2500">
                <a:solidFill>
                  <a:schemeClr val="accent2"/>
                </a:solidFill>
              </a:rPr>
              <a:t>moods dictate their content choices</a:t>
            </a:r>
            <a:r>
              <a:rPr lang="en-US" sz="2500">
                <a:solidFill>
                  <a:schemeClr val="accent2"/>
                </a:solidFill>
              </a:rPr>
              <a:t>. “Many say they ‘don’t know how they’d get through life without it’.” (Google, 2020)</a:t>
            </a:r>
            <a:r>
              <a:rPr baseline="30000" lang="en-US" sz="2500">
                <a:solidFill>
                  <a:schemeClr val="accent2"/>
                </a:solidFill>
                <a:uFill>
                  <a:noFill/>
                </a:uFill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26</a:t>
            </a:r>
            <a:endParaRPr sz="2500">
              <a:solidFill>
                <a:schemeClr val="accent2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just">
              <a:lnSpc>
                <a:spcPct val="100000"/>
              </a:lnSpc>
              <a:spcBef>
                <a:spcPts val="150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accent2"/>
                </a:solidFill>
                <a:latin typeface="Calibri"/>
                <a:ea typeface="Calibri"/>
                <a:cs typeface="Calibri"/>
                <a:sym typeface="Calibri"/>
              </a:rPr>
              <a:t>Willaerts, C. (2021) </a:t>
            </a:r>
            <a:r>
              <a:rPr i="1" lang="en-US">
                <a:solidFill>
                  <a:schemeClr val="accent2"/>
                </a:solidFill>
                <a:latin typeface="Calibri"/>
                <a:ea typeface="Calibri"/>
                <a:cs typeface="Calibri"/>
                <a:sym typeface="Calibri"/>
              </a:rPr>
              <a:t>Video Marketing Like A Pro.</a:t>
            </a:r>
            <a:endParaRPr i="1">
              <a:solidFill>
                <a:schemeClr val="accent2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5" name="Shape 1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Google Shape;196;p12"/>
          <p:cNvSpPr txBox="1"/>
          <p:nvPr>
            <p:ph type="title"/>
          </p:nvPr>
        </p:nvSpPr>
        <p:spPr>
          <a:xfrm>
            <a:off x="457200" y="205978"/>
            <a:ext cx="8229600" cy="857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Retail and In-Store Marketing</a:t>
            </a:r>
            <a:endParaRPr/>
          </a:p>
        </p:txBody>
      </p:sp>
      <p:sp>
        <p:nvSpPr>
          <p:cNvPr id="197" name="Google Shape;197;p12"/>
          <p:cNvSpPr txBox="1"/>
          <p:nvPr>
            <p:ph idx="1" type="body"/>
          </p:nvPr>
        </p:nvSpPr>
        <p:spPr>
          <a:xfrm>
            <a:off x="457200" y="1200150"/>
            <a:ext cx="8229600" cy="3394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342900" lvl="0" marL="3429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Product demonstrations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Interactive displays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Trained sales staff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Workshops and events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120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Try-before-you-buy programs</a:t>
            </a:r>
            <a:endParaRPr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0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Google Shape;202;p13"/>
          <p:cNvSpPr txBox="1"/>
          <p:nvPr>
            <p:ph type="title"/>
          </p:nvPr>
        </p:nvSpPr>
        <p:spPr>
          <a:xfrm>
            <a:off x="457200" y="205978"/>
            <a:ext cx="8229600" cy="857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Pricing and Promotion Strategies</a:t>
            </a:r>
            <a:endParaRPr/>
          </a:p>
        </p:txBody>
      </p:sp>
      <p:sp>
        <p:nvSpPr>
          <p:cNvPr id="203" name="Google Shape;203;p13"/>
          <p:cNvSpPr txBox="1"/>
          <p:nvPr>
            <p:ph idx="1" type="body"/>
          </p:nvPr>
        </p:nvSpPr>
        <p:spPr>
          <a:xfrm>
            <a:off x="457200" y="1200150"/>
            <a:ext cx="8229600" cy="3394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342900" lvl="0" marL="3429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Student and seasonal discounts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Bundle deals with lenses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Trade-in offers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Cashback promotions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120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Loyalty rewards</a:t>
            </a:r>
            <a:endParaRPr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07" name="Shape 2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Google Shape;208;p14"/>
          <p:cNvSpPr txBox="1"/>
          <p:nvPr>
            <p:ph type="title"/>
          </p:nvPr>
        </p:nvSpPr>
        <p:spPr>
          <a:xfrm>
            <a:off x="457200" y="205978"/>
            <a:ext cx="8229600" cy="857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Marketing to Young Creators</a:t>
            </a:r>
            <a:endParaRPr/>
          </a:p>
        </p:txBody>
      </p:sp>
      <p:sp>
        <p:nvSpPr>
          <p:cNvPr id="209" name="Google Shape;209;p14"/>
          <p:cNvSpPr txBox="1"/>
          <p:nvPr>
            <p:ph idx="1" type="body"/>
          </p:nvPr>
        </p:nvSpPr>
        <p:spPr>
          <a:xfrm>
            <a:off x="457200" y="1200150"/>
            <a:ext cx="8229600" cy="3394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342900" lvl="0" marL="3429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Focus on video and vlogging features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TikTok and short-form content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Affordable starter kits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Campus and student partnerships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120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Online learning platforms</a:t>
            </a:r>
            <a:endParaRPr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13" name="Shape 2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" name="Google Shape;214;p15"/>
          <p:cNvSpPr txBox="1"/>
          <p:nvPr>
            <p:ph type="title"/>
          </p:nvPr>
        </p:nvSpPr>
        <p:spPr>
          <a:xfrm>
            <a:off x="457200" y="205978"/>
            <a:ext cx="8229600" cy="857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Sustainability and Brand Image</a:t>
            </a:r>
            <a:endParaRPr/>
          </a:p>
        </p:txBody>
      </p:sp>
      <p:sp>
        <p:nvSpPr>
          <p:cNvPr id="215" name="Google Shape;215;p15"/>
          <p:cNvSpPr txBox="1"/>
          <p:nvPr>
            <p:ph idx="1" type="body"/>
          </p:nvPr>
        </p:nvSpPr>
        <p:spPr>
          <a:xfrm>
            <a:off x="457200" y="1200150"/>
            <a:ext cx="8229600" cy="3394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342900" lvl="0" marL="3429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Eco-friendly packaging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Long-lasting products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Repair and recycling programs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Corporate social responsibility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120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Positive brand reputation</a:t>
            </a:r>
            <a:endParaRPr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19" name="Shape 2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0" name="Google Shape;220;p16"/>
          <p:cNvSpPr txBox="1"/>
          <p:nvPr>
            <p:ph type="title"/>
          </p:nvPr>
        </p:nvSpPr>
        <p:spPr>
          <a:xfrm>
            <a:off x="457200" y="205978"/>
            <a:ext cx="8229600" cy="857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SWOT Analysis</a:t>
            </a:r>
            <a:endParaRPr/>
          </a:p>
        </p:txBody>
      </p:sp>
      <p:sp>
        <p:nvSpPr>
          <p:cNvPr id="221" name="Google Shape;221;p16"/>
          <p:cNvSpPr txBox="1"/>
          <p:nvPr>
            <p:ph idx="1" type="body"/>
          </p:nvPr>
        </p:nvSpPr>
        <p:spPr>
          <a:xfrm>
            <a:off x="457200" y="1200150"/>
            <a:ext cx="8229600" cy="3394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 fontScale="92500" lnSpcReduction="20000"/>
          </a:bodyPr>
          <a:lstStyle/>
          <a:p>
            <a:pPr indent="-327660" lvl="0" marL="3429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b="1"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Strengths:</a:t>
            </a: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strong brand, quality products, increased sales for low cost cameras</a:t>
            </a:r>
            <a:endParaRPr/>
          </a:p>
          <a:p>
            <a:pPr indent="-32766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b="1"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Weaknesses: </a:t>
            </a: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slower mirrorless adoption, success of low cost cameras hit profits</a:t>
            </a:r>
            <a:endParaRPr/>
          </a:p>
          <a:p>
            <a:pPr indent="-32766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b="1"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Opportunities: </a:t>
            </a: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content creators market</a:t>
            </a:r>
            <a:endParaRPr/>
          </a:p>
          <a:p>
            <a:pPr indent="-327660" lvl="0" marL="342900" rtl="0" algn="l">
              <a:spcBef>
                <a:spcPts val="640"/>
              </a:spcBef>
              <a:spcAft>
                <a:spcPts val="1200"/>
              </a:spcAft>
              <a:buClr>
                <a:schemeClr val="dk1"/>
              </a:buClr>
              <a:buSzPct val="100000"/>
              <a:buChar char="●"/>
            </a:pPr>
            <a:r>
              <a:rPr b="1"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Threats:</a:t>
            </a: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intense competition, smartphones, cost of living crisis</a:t>
            </a:r>
            <a:endParaRPr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25" name="Shape 2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" name="Google Shape;226;p17"/>
          <p:cNvSpPr txBox="1"/>
          <p:nvPr>
            <p:ph type="title"/>
          </p:nvPr>
        </p:nvSpPr>
        <p:spPr>
          <a:xfrm>
            <a:off x="457200" y="205978"/>
            <a:ext cx="8229600" cy="857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Future Marketing Opportunities</a:t>
            </a:r>
            <a:endParaRPr/>
          </a:p>
        </p:txBody>
      </p:sp>
      <p:sp>
        <p:nvSpPr>
          <p:cNvPr id="227" name="Google Shape;227;p17"/>
          <p:cNvSpPr txBox="1"/>
          <p:nvPr>
            <p:ph idx="1" type="body"/>
          </p:nvPr>
        </p:nvSpPr>
        <p:spPr>
          <a:xfrm>
            <a:off x="457200" y="1200150"/>
            <a:ext cx="8229600" cy="3394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342900" lvl="0" marL="3429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Expand mirrorless promotions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AI-powered camera features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Virtual events and launches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Stronger community platforms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120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Personalised marketing</a:t>
            </a:r>
            <a:endParaRPr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31" name="Shape 2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Google Shape;232;p18"/>
          <p:cNvSpPr txBox="1"/>
          <p:nvPr>
            <p:ph type="title"/>
          </p:nvPr>
        </p:nvSpPr>
        <p:spPr>
          <a:xfrm>
            <a:off x="457200" y="205978"/>
            <a:ext cx="8229600" cy="857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Proposed Marketing Campaign</a:t>
            </a:r>
            <a:endParaRPr/>
          </a:p>
        </p:txBody>
      </p:sp>
      <p:sp>
        <p:nvSpPr>
          <p:cNvPr id="233" name="Google Shape;233;p18"/>
          <p:cNvSpPr txBox="1"/>
          <p:nvPr>
            <p:ph idx="1" type="body"/>
          </p:nvPr>
        </p:nvSpPr>
        <p:spPr>
          <a:xfrm>
            <a:off x="457200" y="1200150"/>
            <a:ext cx="8229600" cy="3394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342900" lvl="0" marL="3429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Campaign name: Capture Your Story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Focus on real user stories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Multi-platform promotion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Workshops and online challenges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120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Hashtag engagement</a:t>
            </a:r>
            <a:endParaRPr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37" name="Shape 2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8" name="Google Shape;238;p19"/>
          <p:cNvSpPr txBox="1"/>
          <p:nvPr>
            <p:ph type="title"/>
          </p:nvPr>
        </p:nvSpPr>
        <p:spPr>
          <a:xfrm>
            <a:off x="457200" y="205978"/>
            <a:ext cx="8229600" cy="857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Measuring Marketing Success</a:t>
            </a:r>
            <a:endParaRPr/>
          </a:p>
        </p:txBody>
      </p:sp>
      <p:sp>
        <p:nvSpPr>
          <p:cNvPr id="239" name="Google Shape;239;p19"/>
          <p:cNvSpPr txBox="1"/>
          <p:nvPr>
            <p:ph idx="1" type="body"/>
          </p:nvPr>
        </p:nvSpPr>
        <p:spPr>
          <a:xfrm>
            <a:off x="457200" y="1200150"/>
            <a:ext cx="8229600" cy="3394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342900" lvl="0" marL="3429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Sales growth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Website traffic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Social media engagement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Customer feedback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120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Brand awareness surveys</a:t>
            </a:r>
            <a:endParaRPr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43" name="Shape 2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4" name="Google Shape;244;p20"/>
          <p:cNvSpPr txBox="1"/>
          <p:nvPr>
            <p:ph type="title"/>
          </p:nvPr>
        </p:nvSpPr>
        <p:spPr>
          <a:xfrm>
            <a:off x="457200" y="205978"/>
            <a:ext cx="8229600" cy="857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Conclusion</a:t>
            </a:r>
            <a:endParaRPr/>
          </a:p>
        </p:txBody>
      </p:sp>
      <p:sp>
        <p:nvSpPr>
          <p:cNvPr id="245" name="Google Shape;245;p20"/>
          <p:cNvSpPr txBox="1"/>
          <p:nvPr>
            <p:ph idx="1" type="body"/>
          </p:nvPr>
        </p:nvSpPr>
        <p:spPr>
          <a:xfrm>
            <a:off x="457200" y="1200150"/>
            <a:ext cx="8229600" cy="3394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342900" lvl="0" marL="3429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Nikon has a strong global reputation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Research helps understand their customers and competitors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Effective marketing builds loyalty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120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Innovation and creativity drive future success</a:t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Simple Dark">
  <a:themeElements>
    <a:clrScheme name="Simple Dark">
      <a:dk1>
        <a:srgbClr val="FFFFFF"/>
      </a:dk1>
      <a:lt1>
        <a:srgbClr val="212121"/>
      </a:lt1>
      <a:dk2>
        <a:srgbClr val="303030"/>
      </a:dk2>
      <a:lt2>
        <a:srgbClr val="ADADAD"/>
      </a:lt2>
      <a:accent1>
        <a:srgbClr val="009688"/>
      </a:accent1>
      <a:accent2>
        <a:srgbClr val="EEEEEE"/>
      </a:accent2>
      <a:accent3>
        <a:srgbClr val="78909C"/>
      </a:accent3>
      <a:accent4>
        <a:srgbClr val="FFAB40"/>
      </a:accent4>
      <a:accent5>
        <a:srgbClr val="4DD0E1"/>
      </a:accent5>
      <a:accent6>
        <a:srgbClr val="EEFF41"/>
      </a:accent6>
      <a:hlink>
        <a:srgbClr val="4DD0E1"/>
      </a:hlink>
      <a:folHlink>
        <a:srgbClr val="4DD0E1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2013-01-27T09:14:16Z</dcterms:created>
</cp:coreProperties>
</file>