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heme/themeOverride1.xml" ContentType="application/vnd.openxmlformats-officedocument.themeOverr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3"/>
  </p:notesMasterIdLst>
  <p:handoutMasterIdLst>
    <p:handoutMasterId r:id="rId34"/>
  </p:handoutMasterIdLst>
  <p:sldIdLst>
    <p:sldId id="320" r:id="rId2"/>
    <p:sldId id="319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299" r:id="rId17"/>
    <p:sldId id="300" r:id="rId18"/>
    <p:sldId id="301" r:id="rId19"/>
    <p:sldId id="302" r:id="rId20"/>
    <p:sldId id="303" r:id="rId21"/>
    <p:sldId id="304" r:id="rId22"/>
    <p:sldId id="305" r:id="rId23"/>
    <p:sldId id="306" r:id="rId24"/>
    <p:sldId id="307" r:id="rId25"/>
    <p:sldId id="308" r:id="rId26"/>
    <p:sldId id="309" r:id="rId27"/>
    <p:sldId id="310" r:id="rId28"/>
    <p:sldId id="311" r:id="rId29"/>
    <p:sldId id="312" r:id="rId30"/>
    <p:sldId id="313" r:id="rId31"/>
    <p:sldId id="314" r:id="rId32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619A0C-4B2B-442F-92C4-28FEA00D9016}" v="221" dt="2023-03-27T18:49:05.0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220" autoAdjust="0"/>
    <p:restoredTop sz="93425" autoAdjust="0"/>
  </p:normalViewPr>
  <p:slideViewPr>
    <p:cSldViewPr>
      <p:cViewPr varScale="1">
        <p:scale>
          <a:sx n="113" d="100"/>
          <a:sy n="113" d="100"/>
        </p:scale>
        <p:origin x="101" y="115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370E75F-87CA-4498-9E60-DB985E821A67}" type="slidenum">
              <a:rPr lang="en-GB" altLang="en-US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03398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23/10/2025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23/10/2025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23/10/2025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1424" y="1556792"/>
            <a:ext cx="10945216" cy="252028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GB" sz="6600" dirty="0">
                <a:solidFill>
                  <a:schemeClr val="accent2"/>
                </a:solidFill>
                <a:ea typeface="ＭＳ Ｐゴシック" charset="0"/>
              </a:rPr>
              <a:t>LCMB7002</a:t>
            </a:r>
            <a:br>
              <a:rPr lang="en-GB" sz="660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5400" b="1">
                <a:solidFill>
                  <a:schemeClr val="accent2"/>
                </a:solidFill>
                <a:ea typeface="ＭＳ Ｐゴシック" charset="0"/>
              </a:rPr>
              <a:t>FINANCIAL MANAGEMENT </a:t>
            </a:r>
            <a:br>
              <a:rPr lang="en-GB" sz="5400" b="1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5400" b="1">
                <a:solidFill>
                  <a:schemeClr val="accent2"/>
                </a:solidFill>
                <a:ea typeface="ＭＳ Ｐゴシック" charset="0"/>
              </a:rPr>
              <a:t>WEEK 8</a:t>
            </a:r>
            <a:br>
              <a:rPr lang="en-GB" sz="5400" b="1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5400" b="1">
                <a:solidFill>
                  <a:schemeClr val="accent2"/>
                </a:solidFill>
                <a:ea typeface="ＭＳ Ｐゴシック" charset="0"/>
              </a:rPr>
              <a:t>Part 1</a:t>
            </a:r>
            <a:br>
              <a:rPr lang="en-GB" sz="5400" b="1" cap="none" dirty="0">
                <a:solidFill>
                  <a:schemeClr val="accent2"/>
                </a:solidFill>
                <a:ea typeface="ＭＳ Ｐゴシック" charset="0"/>
              </a:rPr>
            </a:br>
            <a:br>
              <a:rPr lang="en-GB" cap="none" dirty="0">
                <a:solidFill>
                  <a:schemeClr val="accent2"/>
                </a:solidFill>
                <a:ea typeface="ＭＳ Ｐゴシック" charset="0"/>
              </a:rPr>
            </a:br>
            <a:endParaRPr lang="en-GB" dirty="0">
              <a:solidFill>
                <a:schemeClr val="accent2"/>
              </a:solidFill>
              <a:ea typeface="ＭＳ Ｐゴシック" charset="0"/>
            </a:endParaRPr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855640" y="4653136"/>
            <a:ext cx="6480720" cy="576064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endParaRPr lang="en-GB" b="1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en-GB" cap="none" dirty="0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0093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F3CF4B8-91C4-4BEB-8750-18CFDAA1F7BB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400"/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ea typeface="ＭＳ Ｐゴシック" panose="020B0600070205080204" pitchFamily="34" charset="-128"/>
              </a:rPr>
              <a:t>Learning outcomes </a:t>
            </a:r>
          </a:p>
        </p:txBody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04248"/>
            <a:ext cx="9601200" cy="3917032"/>
          </a:xfrm>
        </p:spPr>
        <p:txBody>
          <a:bodyPr/>
          <a:lstStyle/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GB" altLang="en-US" dirty="0">
                <a:ea typeface="ＭＳ Ｐゴシック" panose="020B0600070205080204" pitchFamily="34" charset="-128"/>
              </a:rPr>
              <a:t>Various investment decisions </a:t>
            </a:r>
          </a:p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GB" altLang="en-US" dirty="0">
                <a:ea typeface="ＭＳ Ｐゴシック" panose="020B0600070205080204" pitchFamily="34" charset="-128"/>
              </a:rPr>
              <a:t>Importance of investment decisions </a:t>
            </a:r>
          </a:p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GB" altLang="en-US" b="1" dirty="0">
                <a:ea typeface="ＭＳ Ｐゴシック" panose="020B0600070205080204" pitchFamily="34" charset="-128"/>
              </a:rPr>
              <a:t>Methods of evaluating projects</a:t>
            </a:r>
          </a:p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GB" altLang="en-US" b="1" dirty="0">
                <a:ea typeface="ＭＳ Ｐゴシック" panose="020B0600070205080204" pitchFamily="34" charset="-128"/>
              </a:rPr>
              <a:t>Advantages</a:t>
            </a:r>
            <a:r>
              <a:rPr lang="en-GB" altLang="en-US" dirty="0">
                <a:ea typeface="ＭＳ Ｐゴシック" panose="020B0600070205080204" pitchFamily="34" charset="-128"/>
              </a:rPr>
              <a:t> and </a:t>
            </a:r>
            <a:r>
              <a:rPr lang="en-GB" altLang="en-US" b="1" dirty="0">
                <a:ea typeface="ＭＳ Ｐゴシック" panose="020B0600070205080204" pitchFamily="34" charset="-128"/>
              </a:rPr>
              <a:t>disadvantages</a:t>
            </a:r>
            <a:r>
              <a:rPr lang="en-GB" altLang="en-US" dirty="0">
                <a:ea typeface="ＭＳ Ｐゴシック" panose="020B0600070205080204" pitchFamily="34" charset="-128"/>
              </a:rPr>
              <a:t> of </a:t>
            </a:r>
            <a:r>
              <a:rPr lang="en-GB" altLang="en-US" b="1" dirty="0">
                <a:ea typeface="ＭＳ Ｐゴシック" panose="020B0600070205080204" pitchFamily="34" charset="-128"/>
              </a:rPr>
              <a:t>each method</a:t>
            </a:r>
          </a:p>
        </p:txBody>
      </p:sp>
    </p:spTree>
    <p:extLst>
      <p:ext uri="{BB962C8B-B14F-4D97-AF65-F5344CB8AC3E}">
        <p14:creationId xmlns:p14="http://schemas.microsoft.com/office/powerpoint/2010/main" val="2965552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AD7892F-510A-4233-9BB0-47E6D881CCF6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400" dirty="0"/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ea typeface="ＭＳ Ｐゴシック" panose="020B0600070205080204" pitchFamily="34" charset="-128"/>
              </a:rPr>
              <a:t>INVESTMENT APPRAISAL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17638"/>
            <a:ext cx="9601200" cy="391703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b="1" dirty="0">
                <a:ea typeface="ＭＳ Ｐゴシック" panose="020B0600070205080204" pitchFamily="34" charset="-128"/>
              </a:rPr>
              <a:t>Investment decisions: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Expansion of product lines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New products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New production methods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Replacement of fixed assets</a:t>
            </a:r>
          </a:p>
          <a:p>
            <a:pPr eaLnBrk="1" hangingPunct="1">
              <a:lnSpc>
                <a:spcPct val="90000"/>
              </a:lnSpc>
              <a:spcBef>
                <a:spcPts val="2400"/>
              </a:spcBef>
              <a:buNone/>
            </a:pPr>
            <a:r>
              <a:rPr lang="en-GB" altLang="en-US" sz="2800" b="1" dirty="0">
                <a:ea typeface="ＭＳ Ｐゴシック" panose="020B0600070205080204" pitchFamily="34" charset="-128"/>
              </a:rPr>
              <a:t>Other decisions: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Prioritising alternative projects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Financing</a:t>
            </a:r>
          </a:p>
        </p:txBody>
      </p:sp>
      <p:pic>
        <p:nvPicPr>
          <p:cNvPr id="6149" name="Picture 5" descr="C:\Users\ImahSidi\AppData\Local\Microsoft\Windows\Temporary Internet Files\Content.IE5\6R6O96E7\MC90030302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9963" y="2492375"/>
            <a:ext cx="2938462" cy="261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3460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1884110" y="187231"/>
            <a:ext cx="8229600" cy="1143000"/>
          </a:xfrm>
        </p:spPr>
        <p:txBody>
          <a:bodyPr/>
          <a:lstStyle/>
          <a:p>
            <a:r>
              <a:rPr lang="en-GB" altLang="en-US" b="1" dirty="0">
                <a:ea typeface="ＭＳ Ｐゴシック" panose="020B0600070205080204" pitchFamily="34" charset="-128"/>
              </a:rPr>
              <a:t>	</a:t>
            </a:r>
            <a:r>
              <a:rPr lang="en-GB" altLang="en-US" b="1" u="sng" dirty="0">
                <a:ea typeface="ＭＳ Ｐゴシック" panose="020B0600070205080204" pitchFamily="34" charset="-128"/>
              </a:rPr>
              <a:t>INVESTMENT APPRAISAL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623392" y="1251362"/>
            <a:ext cx="10959008" cy="3917032"/>
          </a:xfrm>
        </p:spPr>
        <p:txBody>
          <a:bodyPr/>
          <a:lstStyle/>
          <a:p>
            <a:r>
              <a:rPr lang="en-GB" altLang="en-US" b="1" dirty="0">
                <a:ea typeface="ＭＳ Ｐゴシック" panose="020B0600070205080204" pitchFamily="34" charset="-128"/>
              </a:rPr>
              <a:t>Why is it important?</a:t>
            </a:r>
          </a:p>
          <a:p>
            <a:pPr lvl="1"/>
            <a:r>
              <a:rPr lang="en-GB" altLang="en-US" dirty="0">
                <a:ea typeface="ＭＳ Ｐゴシック" panose="020B0600070205080204" pitchFamily="34" charset="-128"/>
              </a:rPr>
              <a:t>Large amounts of resources are often invested</a:t>
            </a:r>
          </a:p>
          <a:p>
            <a:pPr lvl="1"/>
            <a:r>
              <a:rPr lang="en-GB" altLang="en-US" dirty="0">
                <a:ea typeface="ＭＳ Ｐゴシック" panose="020B0600070205080204" pitchFamily="34" charset="-128"/>
              </a:rPr>
              <a:t>Often difficult/expensive to bail out of the investment once started</a:t>
            </a:r>
          </a:p>
          <a:p>
            <a:pPr>
              <a:spcBef>
                <a:spcPts val="2400"/>
              </a:spcBef>
            </a:pPr>
            <a:r>
              <a:rPr lang="en-GB" altLang="en-US" dirty="0">
                <a:ea typeface="ＭＳ Ｐゴシック" panose="020B0600070205080204" pitchFamily="34" charset="-128"/>
              </a:rPr>
              <a:t>Investments decisions </a:t>
            </a:r>
            <a:r>
              <a:rPr lang="en-GB" altLang="en-US" b="1" dirty="0">
                <a:ea typeface="ＭＳ Ｐゴシック" panose="020B0600070205080204" pitchFamily="34" charset="-128"/>
              </a:rPr>
              <a:t>must be consistent</a:t>
            </a:r>
            <a:r>
              <a:rPr lang="en-GB" altLang="en-US" dirty="0">
                <a:ea typeface="ＭＳ Ｐゴシック" panose="020B0600070205080204" pitchFamily="34" charset="-128"/>
              </a:rPr>
              <a:t> with </a:t>
            </a:r>
            <a:r>
              <a:rPr lang="en-GB" altLang="en-US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the objectives of the business</a:t>
            </a:r>
          </a:p>
          <a:p>
            <a:pPr lvl="1"/>
            <a:r>
              <a:rPr lang="en-GB" altLang="en-US" b="1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Maximising the wealth of the owner/s of the business</a:t>
            </a:r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1796B15-D4C4-41F3-99DB-29D6700DD090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993248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415EE55-48BE-44F3-90A6-B6842433A01C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400"/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METHODS OF EVALUATING PROJECTS</a:t>
            </a:r>
          </a:p>
        </p:txBody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7408" y="1664494"/>
            <a:ext cx="9443392" cy="3529012"/>
          </a:xfrm>
        </p:spPr>
        <p:txBody>
          <a:bodyPr/>
          <a:lstStyle/>
          <a:p>
            <a:pPr eaLnBrk="1" hangingPunct="1"/>
            <a:r>
              <a:rPr lang="en-GB" altLang="en-US" sz="2800" b="1" dirty="0">
                <a:ea typeface="ＭＳ Ｐゴシック" panose="020B0600070205080204" pitchFamily="34" charset="-128"/>
              </a:rPr>
              <a:t>Payback period </a:t>
            </a:r>
            <a:r>
              <a:rPr lang="en-GB" altLang="en-US" sz="2800" dirty="0">
                <a:ea typeface="ＭＳ Ｐゴシック" panose="020B0600070205080204" pitchFamily="34" charset="-128"/>
              </a:rPr>
              <a:t>(discounted or non-discounted)</a:t>
            </a:r>
          </a:p>
          <a:p>
            <a:pPr eaLnBrk="1" hangingPunct="1"/>
            <a:r>
              <a:rPr lang="en-GB" altLang="en-US" sz="2800" b="1" dirty="0">
                <a:ea typeface="ＭＳ Ｐゴシック" panose="020B0600070205080204" pitchFamily="34" charset="-128"/>
              </a:rPr>
              <a:t>Accounting rate of return - ARR </a:t>
            </a:r>
            <a:r>
              <a:rPr lang="en-GB" altLang="en-US" sz="2800" dirty="0">
                <a:ea typeface="ＭＳ Ｐゴシック" panose="020B0600070205080204" pitchFamily="34" charset="-128"/>
              </a:rPr>
              <a:t>(based on average investment or initial investment)</a:t>
            </a:r>
          </a:p>
          <a:p>
            <a:pPr eaLnBrk="1" hangingPunct="1"/>
            <a:r>
              <a:rPr lang="en-GB" altLang="en-US" sz="2800" b="1" dirty="0">
                <a:ea typeface="ＭＳ Ｐゴシック" panose="020B0600070205080204" pitchFamily="34" charset="-128"/>
              </a:rPr>
              <a:t>Net present value - NPV </a:t>
            </a:r>
          </a:p>
          <a:p>
            <a:pPr eaLnBrk="1" hangingPunct="1"/>
            <a:r>
              <a:rPr lang="en-GB" altLang="en-US" sz="2800" b="1" dirty="0">
                <a:ea typeface="ＭＳ Ｐゴシック" panose="020B0600070205080204" pitchFamily="34" charset="-128"/>
              </a:rPr>
              <a:t>Internal rate of return - IRR</a:t>
            </a:r>
          </a:p>
        </p:txBody>
      </p:sp>
    </p:spTree>
    <p:extLst>
      <p:ext uri="{BB962C8B-B14F-4D97-AF65-F5344CB8AC3E}">
        <p14:creationId xmlns:p14="http://schemas.microsoft.com/office/powerpoint/2010/main" val="1297916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263352" y="333375"/>
            <a:ext cx="11161240" cy="1366838"/>
          </a:xfrm>
        </p:spPr>
        <p:txBody>
          <a:bodyPr/>
          <a:lstStyle/>
          <a:p>
            <a:br>
              <a:rPr lang="en-GB" altLang="en-US" sz="3600" u="sng" dirty="0">
                <a:ea typeface="ＭＳ Ｐゴシック" panose="020B0600070205080204" pitchFamily="34" charset="-128"/>
              </a:rPr>
            </a:br>
            <a:r>
              <a:rPr lang="en-GB" altLang="en-US" sz="3600" b="1" u="sng" dirty="0">
                <a:ea typeface="ＭＳ Ｐゴシック" panose="020B0600070205080204" pitchFamily="34" charset="-128"/>
              </a:rPr>
              <a:t>METHODS OF EVALUATING </a:t>
            </a:r>
            <a:br>
              <a:rPr lang="en-GB" altLang="en-US" sz="3600" b="1" u="sng" dirty="0">
                <a:ea typeface="ＭＳ Ｐゴシック" panose="020B0600070205080204" pitchFamily="34" charset="-128"/>
              </a:rPr>
            </a:br>
            <a:r>
              <a:rPr lang="en-GB" altLang="en-US" sz="3600" b="1" u="sng" dirty="0">
                <a:ea typeface="ＭＳ Ｐゴシック" panose="020B0600070205080204" pitchFamily="34" charset="-128"/>
              </a:rPr>
              <a:t>PROJECTS</a:t>
            </a:r>
            <a:br>
              <a:rPr lang="en-GB" altLang="en-US" sz="3600" b="1" dirty="0">
                <a:ea typeface="ＭＳ Ｐゴシック" panose="020B0600070205080204" pitchFamily="34" charset="-128"/>
              </a:rPr>
            </a:br>
            <a:endParaRPr lang="en-GB" altLang="en-US" sz="3600" b="1" dirty="0">
              <a:ea typeface="ＭＳ Ｐゴシック" panose="020B0600070205080204" pitchFamily="34" charset="-128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3611626"/>
              </p:ext>
            </p:extLst>
          </p:nvPr>
        </p:nvGraphicFramePr>
        <p:xfrm>
          <a:off x="1820570" y="1700213"/>
          <a:ext cx="8496746" cy="38908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677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290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78146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Consider the changing value of money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Ignores the changing value of money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7439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Discounted Payback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Payback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6336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NPV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ARR</a:t>
                      </a:r>
                      <a:r>
                        <a:rPr lang="en-GB" sz="3200" baseline="0" dirty="0">
                          <a:solidFill>
                            <a:schemeClr val="tx1"/>
                          </a:solidFill>
                        </a:rPr>
                        <a:t> based on average investment</a:t>
                      </a:r>
                      <a:endParaRPr lang="en-GB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16336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IRR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ARR based on initial investment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923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E89BC2F-4307-47E7-BF2C-A76BC298F899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138144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1981200" y="134283"/>
            <a:ext cx="8229600" cy="1143000"/>
          </a:xfrm>
        </p:spPr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EXAMPLE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479376" y="1166046"/>
            <a:ext cx="11449272" cy="1431637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600" dirty="0">
                <a:ea typeface="ＭＳ Ｐゴシック" panose="020B0600070205080204" pitchFamily="34" charset="-128"/>
              </a:rPr>
              <a:t>A haulage company has three potential projects planned. Each will require investment in a refrigerated vehicle at a total cost of £120,000. The vehicle has a three year life. At the end it can be sold for £30,000. The company has already spent £6,000 on market research. The company has a cost of capital of 10%. The three projects are: </a:t>
            </a:r>
          </a:p>
        </p:txBody>
      </p:sp>
      <p:sp>
        <p:nvSpPr>
          <p:cNvPr id="1024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1A74812-A09D-47EB-8368-584C6A5A5B9E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40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5378674"/>
              </p:ext>
            </p:extLst>
          </p:nvPr>
        </p:nvGraphicFramePr>
        <p:xfrm>
          <a:off x="1524000" y="3395140"/>
          <a:ext cx="9144000" cy="2973061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2180578">
                  <a:extLst>
                    <a:ext uri="{9D8B030D-6E8A-4147-A177-3AD203B41FA5}">
                      <a16:colId xmlns:a16="http://schemas.microsoft.com/office/drawing/2014/main" val="1344101602"/>
                    </a:ext>
                  </a:extLst>
                </a:gridCol>
                <a:gridCol w="6963422">
                  <a:extLst>
                    <a:ext uri="{9D8B030D-6E8A-4147-A177-3AD203B41FA5}">
                      <a16:colId xmlns:a16="http://schemas.microsoft.com/office/drawing/2014/main" val="3462691194"/>
                    </a:ext>
                  </a:extLst>
                </a:gridCol>
              </a:tblGrid>
              <a:tr h="77657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Project A</a:t>
                      </a:r>
                      <a:endParaRPr kumimoji="0" lang="en-GB" alt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91437" marR="91437" marT="45715" marB="45715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Expected cash inflow after deducting all expected cash outflows are £60,000 per annum.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91437" marR="91437" marT="45715" marB="45715" anchor="ctr" horzOverflow="overflow"/>
                </a:tc>
                <a:extLst>
                  <a:ext uri="{0D108BD9-81ED-4DB2-BD59-A6C34878D82A}">
                    <a16:rowId xmlns:a16="http://schemas.microsoft.com/office/drawing/2014/main" val="134759404"/>
                  </a:ext>
                </a:extLst>
              </a:tr>
              <a:tr h="77657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Project B</a:t>
                      </a:r>
                      <a:endParaRPr kumimoji="0" lang="en-GB" alt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91437" marR="91437" marT="45715" marB="45715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Expected cash inflow after deducting all expected cash outflows are £45,000 per annum.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91437" marR="91437" marT="45715" marB="45715" anchor="ctr" horzOverflow="overflow"/>
                </a:tc>
                <a:extLst>
                  <a:ext uri="{0D108BD9-81ED-4DB2-BD59-A6C34878D82A}">
                    <a16:rowId xmlns:a16="http://schemas.microsoft.com/office/drawing/2014/main" val="1636226555"/>
                  </a:ext>
                </a:extLst>
              </a:tr>
              <a:tr h="132716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Project C</a:t>
                      </a:r>
                      <a:endParaRPr kumimoji="0" lang="en-GB" alt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91437" marR="91437" marT="45715" marB="45715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Expected cash inflow after deducting all expected cash outflows are £40,000 in year 1, £70,000 in year 2 and £80,000 in year 3.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91437" marR="91437" marT="45715" marB="45715" anchor="ctr" horzOverflow="overflow"/>
                </a:tc>
                <a:extLst>
                  <a:ext uri="{0D108BD9-81ED-4DB2-BD59-A6C34878D82A}">
                    <a16:rowId xmlns:a16="http://schemas.microsoft.com/office/drawing/2014/main" val="21499209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4034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RELEVANT COSTS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609600" y="1341438"/>
            <a:ext cx="9601200" cy="439181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Which of these 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costs and revenues </a:t>
            </a:r>
            <a:r>
              <a:rPr lang="en-GB" altLang="en-US" sz="2800" dirty="0">
                <a:ea typeface="ＭＳ Ｐゴシック" panose="020B0600070205080204" pitchFamily="34" charset="-128"/>
              </a:rPr>
              <a:t>will 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influence our decisions?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The cost of the vehicle?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The inflows generated by each project?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The market research cost?</a:t>
            </a:r>
          </a:p>
          <a:p>
            <a:pPr eaLnBrk="1" hangingPunct="1">
              <a:lnSpc>
                <a:spcPct val="90000"/>
              </a:lnSpc>
              <a:spcBef>
                <a:spcPts val="1800"/>
              </a:spcBef>
            </a:pPr>
            <a:r>
              <a:rPr lang="en-GB" altLang="en-US" sz="2800" b="1" dirty="0">
                <a:ea typeface="ＭＳ Ｐゴシック" panose="020B0600070205080204" pitchFamily="34" charset="-128"/>
              </a:rPr>
              <a:t>The cost of capital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Cost to the business of the finance needed to fund the project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Normally a mixture of funds (shareholders</a:t>
            </a:r>
            <a:r>
              <a:rPr lang="ja-JP" altLang="en-GB" sz="2400" dirty="0">
                <a:ea typeface="ＭＳ Ｐゴシック" panose="020B0600070205080204" pitchFamily="34" charset="-128"/>
              </a:rPr>
              <a:t>’</a:t>
            </a:r>
            <a:r>
              <a:rPr lang="en-GB" altLang="ja-JP" sz="2400" dirty="0">
                <a:ea typeface="ＭＳ Ｐゴシック" panose="020B0600070205080204" pitchFamily="34" charset="-128"/>
              </a:rPr>
              <a:t> and borrowings)</a:t>
            </a:r>
            <a:endParaRPr lang="en-GB" altLang="en-US" sz="2400" dirty="0">
              <a:ea typeface="ＭＳ Ｐゴシック" panose="020B0600070205080204" pitchFamily="34" charset="-128"/>
            </a:endParaRPr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52D186D-5285-4319-9C4D-5FF477B3464E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7825601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26CE213-2446-4056-A5FE-BC733CB9808A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400"/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PAYBACK PERIOD</a:t>
            </a:r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94284" y="1463676"/>
            <a:ext cx="9803432" cy="3600450"/>
          </a:xfrm>
        </p:spPr>
        <p:txBody>
          <a:bodyPr/>
          <a:lstStyle/>
          <a:p>
            <a:pPr marL="0" indent="0" algn="just" eaLnBrk="1" hangingPunct="1"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The payback period is the length of time it takes for an initial investment to be repaid out of the net cash inflows of a project.</a:t>
            </a:r>
          </a:p>
        </p:txBody>
      </p:sp>
    </p:spTree>
    <p:extLst>
      <p:ext uri="{BB962C8B-B14F-4D97-AF65-F5344CB8AC3E}">
        <p14:creationId xmlns:p14="http://schemas.microsoft.com/office/powerpoint/2010/main" val="15400757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084119" y="135195"/>
            <a:ext cx="8229600" cy="1143000"/>
          </a:xfrm>
        </p:spPr>
        <p:txBody>
          <a:bodyPr/>
          <a:lstStyle/>
          <a:p>
            <a:r>
              <a:rPr lang="en-GB" altLang="en-US" sz="4000" b="1" u="sng" dirty="0">
                <a:ea typeface="ＭＳ Ｐゴシック" panose="020B0600070205080204" pitchFamily="34" charset="-128"/>
              </a:rPr>
              <a:t>CALCULATIONS FOR PAYBACK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8468623"/>
              </p:ext>
            </p:extLst>
          </p:nvPr>
        </p:nvGraphicFramePr>
        <p:xfrm>
          <a:off x="1631504" y="1234400"/>
          <a:ext cx="8928993" cy="4389200"/>
        </p:xfrm>
        <a:graphic>
          <a:graphicData uri="http://schemas.openxmlformats.org/drawingml/2006/table">
            <a:tbl>
              <a:tblPr/>
              <a:tblGrid>
                <a:gridCol w="24337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20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286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5453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2603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CASH FLOWS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PROJECT A (£000)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PROJECT B (£000)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PROJECT C (£000)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33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OUTLAY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120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120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120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33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CASH INFLOW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ea typeface="ＭＳ Ｐゴシック" charset="0"/>
                        <a:cs typeface="Arial" charset="0"/>
                      </a:endParaRP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charset="0"/>
                        <a:cs typeface="Arial" charset="0"/>
                      </a:endParaRP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charset="0"/>
                        <a:cs typeface="Arial" charset="0"/>
                      </a:endParaRP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33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YEAR 1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60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45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40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33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YEAR 2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60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45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70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33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YEAR 3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60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45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80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2603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PAYBACK PERIOD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2 YEARS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2 YEARS 244 DAYS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2 YEARS 46 DAYS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033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WORKINGS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60+60 = 120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45+45+30/45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40+70+10/80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1336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AB59CAE-98C9-481F-B5DF-3125225CCD59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2523696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822F5A1-C885-473F-A254-CBC232721585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400"/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ADVANTAGES OF PAYBACK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 anchor="t"/>
          <a:lstStyle/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Quick and easy to calculate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Easily understood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Concentrates on earlier cash flows</a:t>
            </a:r>
          </a:p>
          <a:p>
            <a:pPr lvl="1"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Accuracy</a:t>
            </a:r>
          </a:p>
          <a:p>
            <a:pPr lvl="1"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Economically more attractive</a:t>
            </a:r>
          </a:p>
        </p:txBody>
      </p:sp>
    </p:spTree>
    <p:extLst>
      <p:ext uri="{BB962C8B-B14F-4D97-AF65-F5344CB8AC3E}">
        <p14:creationId xmlns:p14="http://schemas.microsoft.com/office/powerpoint/2010/main" val="22719589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C11052D-2DD9-4223-9301-A6B7AAEC0129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400"/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DISADVANTAGES OF PAYBACK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7408" y="1700807"/>
            <a:ext cx="9237712" cy="3456385"/>
          </a:xfrm>
        </p:spPr>
        <p:txBody>
          <a:bodyPr anchor="t"/>
          <a:lstStyle/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Ignores timing within payback period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Ignores cash flows after payback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Not concerned with profitability</a:t>
            </a:r>
          </a:p>
        </p:txBody>
      </p:sp>
    </p:spTree>
    <p:extLst>
      <p:ext uri="{BB962C8B-B14F-4D97-AF65-F5344CB8AC3E}">
        <p14:creationId xmlns:p14="http://schemas.microsoft.com/office/powerpoint/2010/main" val="36283077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E1094D5-11DF-4F04-B016-535885CB7037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400"/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ARR ON INITIAL INVESTMENT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ARR is calculated by taking the average annual profits expected from a project as a percentage of the capital invested.</a:t>
            </a:r>
          </a:p>
          <a:p>
            <a:pPr algn="just" eaLnBrk="1" hangingPunct="1">
              <a:spcAft>
                <a:spcPts val="1200"/>
              </a:spcAft>
            </a:pPr>
            <a:r>
              <a:rPr lang="en-GB" altLang="en-US" b="1" dirty="0">
                <a:ea typeface="ＭＳ Ｐゴシック" panose="020B0600070205080204" pitchFamily="34" charset="-128"/>
              </a:rPr>
              <a:t>Profit</a:t>
            </a:r>
            <a:r>
              <a:rPr lang="en-GB" altLang="en-US" dirty="0">
                <a:ea typeface="ＭＳ Ｐゴシック" panose="020B0600070205080204" pitchFamily="34" charset="-128"/>
              </a:rPr>
              <a:t> is </a:t>
            </a:r>
            <a:r>
              <a:rPr lang="en-GB" altLang="en-US" b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NOT the same </a:t>
            </a:r>
            <a:r>
              <a:rPr lang="en-GB" altLang="en-US" dirty="0">
                <a:ea typeface="ＭＳ Ｐゴシック" panose="020B0600070205080204" pitchFamily="34" charset="-128"/>
              </a:rPr>
              <a:t>as </a:t>
            </a:r>
            <a:r>
              <a:rPr lang="en-GB" altLang="en-US" b="1" dirty="0">
                <a:ea typeface="ＭＳ Ｐゴシック" panose="020B0600070205080204" pitchFamily="34" charset="-128"/>
              </a:rPr>
              <a:t>cash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b="1" dirty="0">
                <a:ea typeface="ＭＳ Ｐゴシック" panose="020B0600070205080204" pitchFamily="34" charset="-128"/>
              </a:rPr>
              <a:t>flow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</a:p>
          <a:p>
            <a:pPr eaLnBrk="1" hangingPunct="1">
              <a:buFontTx/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eaLnBrk="1" hangingPunct="1">
              <a:buFontTx/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069C4F-DB94-9224-AB42-8CB0710683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3" t="-2352" r="1420" b="1"/>
          <a:stretch/>
        </p:blipFill>
        <p:spPr>
          <a:xfrm>
            <a:off x="1559496" y="4323227"/>
            <a:ext cx="9073008" cy="934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2111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335360" y="404664"/>
            <a:ext cx="11665296" cy="648072"/>
          </a:xfrm>
        </p:spPr>
        <p:txBody>
          <a:bodyPr/>
          <a:lstStyle/>
          <a:p>
            <a:r>
              <a:rPr lang="en-GB" altLang="en-US" sz="3600" b="1" u="sng" dirty="0">
                <a:ea typeface="ＭＳ Ｐゴシック" panose="020B0600070205080204" pitchFamily="34" charset="-128"/>
              </a:rPr>
              <a:t>CALCULATIONS OF ARR ON INITIAL INVESTMENT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2475222"/>
              </p:ext>
            </p:extLst>
          </p:nvPr>
        </p:nvGraphicFramePr>
        <p:xfrm>
          <a:off x="1524001" y="1268760"/>
          <a:ext cx="9144001" cy="5589242"/>
        </p:xfrm>
        <a:graphic>
          <a:graphicData uri="http://schemas.openxmlformats.org/drawingml/2006/table">
            <a:tbl>
              <a:tblPr/>
              <a:tblGrid>
                <a:gridCol w="31599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911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911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017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0060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CASH FLOWS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PROJECT A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PROJECT B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PROJECT C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71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OUTLAY (a)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£120,000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£120,000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£120,000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735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PROFIT( after depreciation)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charset="0"/>
                        <a:cs typeface="Arial" charset="0"/>
                      </a:endParaRP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charset="0"/>
                        <a:cs typeface="Arial" charset="0"/>
                      </a:endParaRP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charset="0"/>
                        <a:cs typeface="Arial" charset="0"/>
                      </a:endParaRP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71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YEAR 1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£30,000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£15,000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71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YEAR 2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£30,000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£15,000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£40,000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71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YEAR 3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£30,000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£15,000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£50,000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2387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AVERAGE PROFIT(b)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£30,000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15,000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33,333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371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ARR -  (b/a) x 100%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25%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12.5%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27.8%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09410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1991544" y="146939"/>
            <a:ext cx="8362950" cy="1143000"/>
          </a:xfrm>
        </p:spPr>
        <p:txBody>
          <a:bodyPr/>
          <a:lstStyle/>
          <a:p>
            <a:r>
              <a:rPr lang="en-GB" altLang="en-US" sz="3600" b="1" u="sng" dirty="0">
                <a:ea typeface="ＭＳ Ｐゴシック" panose="020B0600070205080204" pitchFamily="34" charset="-128"/>
              </a:rPr>
              <a:t>CALCULATIONS OF ARR ON AVERAGE INVESTMENT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3054091"/>
              </p:ext>
            </p:extLst>
          </p:nvPr>
        </p:nvGraphicFramePr>
        <p:xfrm>
          <a:off x="1517134" y="1417638"/>
          <a:ext cx="9144000" cy="5440724"/>
        </p:xfrm>
        <a:graphic>
          <a:graphicData uri="http://schemas.openxmlformats.org/drawingml/2006/table">
            <a:tbl>
              <a:tblPr/>
              <a:tblGrid>
                <a:gridCol w="3291417">
                  <a:extLst>
                    <a:ext uri="{9D8B030D-6E8A-4147-A177-3AD203B41FA5}">
                      <a16:colId xmlns:a16="http://schemas.microsoft.com/office/drawing/2014/main" val="1244260677"/>
                    </a:ext>
                  </a:extLst>
                </a:gridCol>
                <a:gridCol w="1920876">
                  <a:extLst>
                    <a:ext uri="{9D8B030D-6E8A-4147-A177-3AD203B41FA5}">
                      <a16:colId xmlns:a16="http://schemas.microsoft.com/office/drawing/2014/main" val="997912829"/>
                    </a:ext>
                  </a:extLst>
                </a:gridCol>
                <a:gridCol w="1919111">
                  <a:extLst>
                    <a:ext uri="{9D8B030D-6E8A-4147-A177-3AD203B41FA5}">
                      <a16:colId xmlns:a16="http://schemas.microsoft.com/office/drawing/2014/main" val="2859610528"/>
                    </a:ext>
                  </a:extLst>
                </a:gridCol>
                <a:gridCol w="2012596">
                  <a:extLst>
                    <a:ext uri="{9D8B030D-6E8A-4147-A177-3AD203B41FA5}">
                      <a16:colId xmlns:a16="http://schemas.microsoft.com/office/drawing/2014/main" val="1269962218"/>
                    </a:ext>
                  </a:extLst>
                </a:gridCol>
              </a:tblGrid>
              <a:tr h="5943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CASH FLOWS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PROJECT A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PROJECT B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PROJECT C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0718702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OUTLAY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£120,000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£120,000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£120,000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8886325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SALVAGE VALUE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3572874"/>
                  </a:ext>
                </a:extLst>
              </a:tr>
              <a:tr h="112589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AVERAGE INVESTMENT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(120+30)/2 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(a)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£75,000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£75,000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£75,000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4392137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PROFIT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2350330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YEAR 1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4705590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YEAR 2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£40,000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8853309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YEAR 3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£50,000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1301469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AVERAGE PROFIT 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(b)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£33,333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0020105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ARR – (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b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/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a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) x 100%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40%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20%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44%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50087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51988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0225C97-C7E4-49A2-9566-F047242301B1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400"/>
          </a:p>
        </p:txBody>
      </p:sp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ADVANTAGES OF ARR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Simple to calculate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Widely understood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Consistent with measuring the overall performance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Ensures profitability</a:t>
            </a:r>
          </a:p>
        </p:txBody>
      </p:sp>
    </p:spTree>
    <p:extLst>
      <p:ext uri="{BB962C8B-B14F-4D97-AF65-F5344CB8AC3E}">
        <p14:creationId xmlns:p14="http://schemas.microsoft.com/office/powerpoint/2010/main" val="23590792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74C7A27-D520-4881-87D6-B5428D643F91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400"/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DISADVANTAGES OF ARR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22283" y="1417638"/>
            <a:ext cx="9601200" cy="3528393"/>
          </a:xfrm>
        </p:spPr>
        <p:txBody>
          <a:bodyPr/>
          <a:lstStyle/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Ignores time factor of money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Based on accounting profits not cash flow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Takes no account of size of investment</a:t>
            </a:r>
          </a:p>
        </p:txBody>
      </p:sp>
    </p:spTree>
    <p:extLst>
      <p:ext uri="{BB962C8B-B14F-4D97-AF65-F5344CB8AC3E}">
        <p14:creationId xmlns:p14="http://schemas.microsoft.com/office/powerpoint/2010/main" val="28746644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C98918F-3D44-43A9-9B9A-5C05089AAA2F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400"/>
          </a:p>
        </p:txBody>
      </p:sp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TIME VALUE OF MONEY</a:t>
            </a:r>
          </a:p>
        </p:txBody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17638"/>
            <a:ext cx="10058400" cy="4315618"/>
          </a:xfrm>
        </p:spPr>
        <p:txBody>
          <a:bodyPr/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Let’s think about time value of money</a:t>
            </a:r>
          </a:p>
          <a:p>
            <a:pPr lvl="1" eaLnBrk="1" hangingPunct="1"/>
            <a:r>
              <a:rPr lang="en-GB" altLang="en-US" dirty="0">
                <a:ea typeface="ＭＳ Ｐゴシック" panose="020B0600070205080204" pitchFamily="34" charset="-128"/>
              </a:rPr>
              <a:t>If £100 is invested at 10% per annum then it will grow to £110 by the end of the year</a:t>
            </a:r>
          </a:p>
          <a:p>
            <a:pPr lvl="1" eaLnBrk="1" hangingPunct="1"/>
            <a:r>
              <a:rPr lang="en-GB" altLang="en-US" dirty="0">
                <a:ea typeface="ＭＳ Ｐゴシック" panose="020B0600070205080204" pitchFamily="34" charset="-128"/>
              </a:rPr>
              <a:t>If the £100 is spent on buying machinery for business the interest is lost</a:t>
            </a:r>
          </a:p>
          <a:p>
            <a:pPr lvl="2" eaLnBrk="1" hangingPunct="1"/>
            <a:r>
              <a:rPr lang="en-GB" altLang="en-US" dirty="0">
                <a:ea typeface="ＭＳ Ｐゴシック" panose="020B0600070205080204" pitchFamily="34" charset="-128"/>
              </a:rPr>
              <a:t>Lost opportunity of earning interest on an investment</a:t>
            </a:r>
          </a:p>
          <a:p>
            <a:pPr marL="0" lvl="2" indent="0" eaLnBrk="1" hangingPunct="1">
              <a:spcBef>
                <a:spcPts val="1800"/>
              </a:spcBef>
              <a:spcAft>
                <a:spcPts val="600"/>
              </a:spcAft>
              <a:buNone/>
            </a:pPr>
            <a:r>
              <a:rPr lang="en-GB" altLang="en-US" sz="2800" b="1" dirty="0">
                <a:ea typeface="ＭＳ Ｐゴシック" panose="020B0600070205080204" pitchFamily="34" charset="-128"/>
              </a:rPr>
              <a:t>Time value of money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recognising</a:t>
            </a:r>
            <a:r>
              <a:rPr lang="en-GB" altLang="en-US" sz="2800" dirty="0">
                <a:ea typeface="ＭＳ Ｐゴシック" panose="020B0600070205080204" pitchFamily="34" charset="-128"/>
              </a:rPr>
              <a:t> that a project 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needs to compensate</a:t>
            </a:r>
            <a:r>
              <a:rPr lang="en-GB" altLang="en-US" sz="2800" dirty="0">
                <a:ea typeface="ＭＳ Ｐゴシック" panose="020B0600070205080204" pitchFamily="34" charset="-128"/>
              </a:rPr>
              <a:t> the business for the 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lost opportunity</a:t>
            </a:r>
            <a:r>
              <a:rPr lang="en-GB" altLang="en-US" sz="2800" dirty="0">
                <a:ea typeface="ＭＳ Ｐゴシック" panose="020B0600070205080204" pitchFamily="34" charset="-128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824568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2007468" y="201672"/>
            <a:ext cx="8229600" cy="1143000"/>
          </a:xfrm>
        </p:spPr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TIME VALUE OF MONEY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>
          <a:xfrm>
            <a:off x="623392" y="1196752"/>
            <a:ext cx="10959008" cy="4464496"/>
          </a:xfrm>
        </p:spPr>
        <p:txBody>
          <a:bodyPr/>
          <a:lstStyle/>
          <a:p>
            <a:pPr marL="0" indent="0">
              <a:spcAft>
                <a:spcPts val="600"/>
              </a:spcAft>
              <a:buNone/>
            </a:pPr>
            <a:r>
              <a:rPr lang="en-GB" altLang="en-US" sz="3000" dirty="0">
                <a:ea typeface="ＭＳ Ｐゴシック" panose="020B0600070205080204" pitchFamily="34" charset="-128"/>
              </a:rPr>
              <a:t>You are given a written promise of £100 to be received in one year’</a:t>
            </a:r>
            <a:r>
              <a:rPr lang="en-GB" altLang="ja-JP" sz="3000" dirty="0">
                <a:ea typeface="ＭＳ Ｐゴシック" panose="020B0600070205080204" pitchFamily="34" charset="-128"/>
              </a:rPr>
              <a:t>s time. Interest rates are 10%.</a:t>
            </a:r>
          </a:p>
          <a:p>
            <a:pPr lvl="1">
              <a:spcAft>
                <a:spcPts val="600"/>
              </a:spcAft>
            </a:pPr>
            <a:r>
              <a:rPr lang="en-GB" altLang="en-US" sz="2600" dirty="0">
                <a:ea typeface="ＭＳ Ｐゴシック" panose="020B0600070205080204" pitchFamily="34" charset="-128"/>
              </a:rPr>
              <a:t>What is the price for which you could sell that promise?</a:t>
            </a:r>
          </a:p>
          <a:p>
            <a:pPr lvl="1">
              <a:spcAft>
                <a:spcPts val="600"/>
              </a:spcAft>
            </a:pPr>
            <a:r>
              <a:rPr lang="en-GB" altLang="en-US" sz="2600" dirty="0">
                <a:ea typeface="ＭＳ Ｐゴシック" panose="020B0600070205080204" pitchFamily="34" charset="-128"/>
              </a:rPr>
              <a:t>The answer is £90.91</a:t>
            </a:r>
          </a:p>
          <a:p>
            <a:pPr lvl="1">
              <a:spcAft>
                <a:spcPts val="600"/>
              </a:spcAft>
            </a:pPr>
            <a:r>
              <a:rPr lang="en-GB" altLang="en-US" sz="2600" dirty="0">
                <a:ea typeface="ＭＳ Ｐゴシック" panose="020B0600070205080204" pitchFamily="34" charset="-128"/>
              </a:rPr>
              <a:t>The invested amount now at 10%, would grow to £100 in one year</a:t>
            </a:r>
            <a:r>
              <a:rPr lang="ja-JP" altLang="en-GB" sz="2600" dirty="0">
                <a:ea typeface="ＭＳ Ｐゴシック" panose="020B0600070205080204" pitchFamily="34" charset="-128"/>
              </a:rPr>
              <a:t>’</a:t>
            </a:r>
            <a:r>
              <a:rPr lang="en-GB" altLang="ja-JP" sz="2600" dirty="0">
                <a:ea typeface="ＭＳ Ｐゴシック" panose="020B0600070205080204" pitchFamily="34" charset="-128"/>
              </a:rPr>
              <a:t>s time</a:t>
            </a:r>
          </a:p>
          <a:p>
            <a:pPr marL="263525" lvl="1" indent="0">
              <a:spcAft>
                <a:spcPts val="600"/>
              </a:spcAft>
              <a:buNone/>
            </a:pPr>
            <a:r>
              <a:rPr lang="en-GB" altLang="en-US" sz="3000" dirty="0">
                <a:ea typeface="ＭＳ Ｐゴシック" panose="020B0600070205080204" pitchFamily="34" charset="-128"/>
              </a:rPr>
              <a:t>Both </a:t>
            </a:r>
            <a:r>
              <a:rPr lang="en-GB" altLang="en-US" sz="3000" b="1" dirty="0">
                <a:ea typeface="ＭＳ Ｐゴシック" panose="020B0600070205080204" pitchFamily="34" charset="-128"/>
              </a:rPr>
              <a:t>the</a:t>
            </a:r>
            <a:r>
              <a:rPr lang="en-GB" altLang="en-US" sz="3000" dirty="0">
                <a:ea typeface="ＭＳ Ｐゴシック" panose="020B0600070205080204" pitchFamily="34" charset="-128"/>
              </a:rPr>
              <a:t> </a:t>
            </a:r>
            <a:r>
              <a:rPr lang="en-GB" altLang="en-US" sz="3000" b="1" dirty="0">
                <a:ea typeface="ＭＳ Ｐゴシック" panose="020B0600070205080204" pitchFamily="34" charset="-128"/>
              </a:rPr>
              <a:t>buyer</a:t>
            </a:r>
            <a:r>
              <a:rPr lang="en-GB" altLang="en-US" sz="3000" dirty="0">
                <a:ea typeface="ＭＳ Ｐゴシック" panose="020B0600070205080204" pitchFamily="34" charset="-128"/>
              </a:rPr>
              <a:t> and </a:t>
            </a:r>
            <a:r>
              <a:rPr lang="en-GB" altLang="en-US" sz="3000" b="1" dirty="0">
                <a:ea typeface="ＭＳ Ｐゴシック" panose="020B0600070205080204" pitchFamily="34" charset="-128"/>
              </a:rPr>
              <a:t>the</a:t>
            </a:r>
            <a:r>
              <a:rPr lang="en-GB" altLang="en-US" sz="3000" dirty="0">
                <a:ea typeface="ＭＳ Ｐゴシック" panose="020B0600070205080204" pitchFamily="34" charset="-128"/>
              </a:rPr>
              <a:t> </a:t>
            </a:r>
            <a:r>
              <a:rPr lang="en-GB" altLang="en-US" sz="3000" b="1" dirty="0">
                <a:ea typeface="ＭＳ Ｐゴシック" panose="020B0600070205080204" pitchFamily="34" charset="-128"/>
              </a:rPr>
              <a:t>seller</a:t>
            </a:r>
            <a:r>
              <a:rPr lang="en-GB" altLang="en-US" sz="3000" dirty="0">
                <a:ea typeface="ＭＳ Ｐゴシック" panose="020B0600070205080204" pitchFamily="34" charset="-128"/>
              </a:rPr>
              <a:t> would be </a:t>
            </a:r>
            <a:r>
              <a:rPr lang="en-GB" altLang="en-US" sz="3000" b="1" dirty="0">
                <a:ea typeface="ＭＳ Ｐゴシック" panose="020B0600070205080204" pitchFamily="34" charset="-128"/>
              </a:rPr>
              <a:t>equally satisfied</a:t>
            </a:r>
            <a:r>
              <a:rPr lang="en-GB" altLang="en-US" sz="3000" dirty="0">
                <a:ea typeface="ＭＳ Ｐゴシック" panose="020B0600070205080204" pitchFamily="34" charset="-128"/>
              </a:rPr>
              <a:t>.</a:t>
            </a: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CBC1591-98E5-4F21-8FC3-EA1A2485A56A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40696592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TIME VALUE OF MONEY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spcAft>
                <a:spcPts val="600"/>
              </a:spcAft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You are given a promise of £100 for payment in two years’ time</a:t>
            </a:r>
          </a:p>
          <a:p>
            <a:pPr lvl="1" algn="just">
              <a:spcAft>
                <a:spcPts val="6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What is the price for which you could sell that promise now?</a:t>
            </a:r>
          </a:p>
          <a:p>
            <a:pPr lvl="1" algn="just">
              <a:spcAft>
                <a:spcPts val="6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The answer is £82.65</a:t>
            </a:r>
          </a:p>
          <a:p>
            <a:pPr lvl="1" algn="just">
              <a:spcAft>
                <a:spcPts val="6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£82.65 would grow at 10% to £90.92 and the end of year one and to £100 at the end of year  two</a:t>
            </a: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9B09BE6-84AF-46D9-9732-8AD16703713D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0199888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TIME VALUE OF MONEY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479376" y="1417639"/>
            <a:ext cx="10972800" cy="3883570"/>
          </a:xfrm>
        </p:spPr>
        <p:txBody>
          <a:bodyPr/>
          <a:lstStyle/>
          <a:p>
            <a:r>
              <a:rPr lang="en-GB" altLang="en-US" sz="3600" dirty="0">
                <a:ea typeface="ＭＳ Ｐゴシック" panose="020B0600070205080204" pitchFamily="34" charset="-128"/>
              </a:rPr>
              <a:t>This leads to the idea of compounding and discounting.</a:t>
            </a:r>
          </a:p>
          <a:p>
            <a:pPr lvl="1"/>
            <a:r>
              <a:rPr lang="en-GB" altLang="en-US" sz="3200" b="1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Compounding</a:t>
            </a:r>
          </a:p>
          <a:p>
            <a:pPr lvl="2"/>
            <a:r>
              <a:rPr lang="en-GB" altLang="en-US" sz="2800" dirty="0">
                <a:ea typeface="ＭＳ Ｐゴシック" panose="020B0600070205080204" pitchFamily="34" charset="-128"/>
              </a:rPr>
              <a:t>How much will an amount </a:t>
            </a:r>
            <a:r>
              <a:rPr lang="en-GB" altLang="en-US" sz="2800" b="1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NOW</a:t>
            </a:r>
            <a:r>
              <a:rPr lang="en-GB" altLang="en-US" sz="2800" dirty="0">
                <a:ea typeface="ＭＳ Ｐゴシック" panose="020B0600070205080204" pitchFamily="34" charset="-128"/>
              </a:rPr>
              <a:t> be worth in the </a:t>
            </a:r>
            <a:r>
              <a:rPr lang="en-GB" altLang="en-US" sz="2800" b="1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FUTURE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</a:p>
          <a:p>
            <a:pPr lvl="1"/>
            <a:r>
              <a:rPr lang="en-GB" altLang="en-US" sz="3200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Discounting </a:t>
            </a:r>
          </a:p>
          <a:p>
            <a:pPr lvl="2"/>
            <a:r>
              <a:rPr lang="en-GB" altLang="en-US" sz="2800" dirty="0">
                <a:ea typeface="ＭＳ Ｐゴシック" panose="020B0600070205080204" pitchFamily="34" charset="-128"/>
              </a:rPr>
              <a:t>How much will an amount receivable in the </a:t>
            </a:r>
            <a:r>
              <a:rPr lang="en-GB" altLang="en-US" sz="2800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FUTURE</a:t>
            </a:r>
            <a:r>
              <a:rPr lang="en-GB" altLang="en-US" sz="2800" dirty="0">
                <a:ea typeface="ＭＳ Ｐゴシック" panose="020B0600070205080204" pitchFamily="34" charset="-128"/>
              </a:rPr>
              <a:t> be worth </a:t>
            </a:r>
            <a:r>
              <a:rPr lang="en-GB" altLang="en-US" sz="2800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NOW (PRESENT VALUE)</a:t>
            </a: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F47F9FE-1973-43FE-96FB-5F248B2C88F9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1604610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F2768BB-F066-40A2-9E31-39DD18F573DC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400"/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ea typeface="ＭＳ Ｐゴシック" panose="020B0600070205080204" pitchFamily="34" charset="-128"/>
              </a:rPr>
              <a:t>PRESENT VALUE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12876"/>
            <a:ext cx="11103024" cy="49688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To calculate a present value, we need a </a:t>
            </a:r>
            <a:r>
              <a:rPr lang="en-GB" altLang="en-US" sz="2800" b="1" dirty="0">
                <a:solidFill>
                  <a:schemeClr val="accent6">
                    <a:lumMod val="75000"/>
                  </a:schemeClr>
                </a:solidFill>
                <a:ea typeface="ＭＳ Ｐゴシック" panose="020B0600070205080204" pitchFamily="34" charset="-128"/>
              </a:rPr>
              <a:t>DISCOUNT FACTOR/DISCOUNT RATE</a:t>
            </a:r>
          </a:p>
          <a:p>
            <a:pPr lvl="2" eaLnBrk="1" hangingPunct="1">
              <a:lnSpc>
                <a:spcPct val="80000"/>
              </a:lnSpc>
              <a:spcBef>
                <a:spcPts val="1800"/>
              </a:spcBef>
            </a:pPr>
            <a:r>
              <a:rPr lang="en-GB" altLang="en-US" dirty="0">
                <a:ea typeface="ＭＳ Ｐゴシック" panose="020B0600070205080204" pitchFamily="34" charset="-128"/>
              </a:rPr>
              <a:t>The cash equivalent now of a sum receivable or payable at a future date</a:t>
            </a:r>
          </a:p>
          <a:p>
            <a:pPr algn="just" eaLnBrk="1" hangingPunct="1">
              <a:lnSpc>
                <a:spcPct val="80000"/>
              </a:lnSpc>
              <a:spcBef>
                <a:spcPts val="8400"/>
              </a:spcBef>
              <a:buNone/>
            </a:pPr>
            <a:r>
              <a:rPr lang="en-GB" altLang="en-US" sz="2400" dirty="0">
                <a:ea typeface="ＭＳ Ｐゴシック" panose="020B0600070205080204" pitchFamily="34" charset="-128"/>
              </a:rPr>
              <a:t>PV – present value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>
                <a:ea typeface="ＭＳ Ｐゴシック" panose="020B0600070205080204" pitchFamily="34" charset="-128"/>
              </a:rPr>
              <a:t>FV – future value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 i="1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400" dirty="0">
                <a:ea typeface="ＭＳ Ｐゴシック" panose="020B0600070205080204" pitchFamily="34" charset="-128"/>
              </a:rPr>
              <a:t> – represents the annual rate of interest (discount rate)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 i="1" dirty="0">
                <a:ea typeface="ＭＳ Ｐゴシック" panose="020B0600070205080204" pitchFamily="34" charset="-128"/>
              </a:rPr>
              <a:t>n</a:t>
            </a:r>
            <a:r>
              <a:rPr lang="en-GB" altLang="en-US" sz="2400" dirty="0">
                <a:ea typeface="ＭＳ Ｐゴシック" panose="020B0600070205080204" pitchFamily="34" charset="-128"/>
              </a:rPr>
              <a:t> – represents the time period when the cash flow will be received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4DC8D0-11ED-C6D8-AC61-BC202D1027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3873" y="3223258"/>
            <a:ext cx="2619375" cy="771525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C0074523-5B22-61C2-89E1-7532F98CF61A}"/>
              </a:ext>
            </a:extLst>
          </p:cNvPr>
          <p:cNvSpPr/>
          <p:nvPr/>
        </p:nvSpPr>
        <p:spPr>
          <a:xfrm>
            <a:off x="6307303" y="3068960"/>
            <a:ext cx="1255945" cy="1143000"/>
          </a:xfrm>
          <a:prstGeom prst="ellipse">
            <a:avLst/>
          </a:prstGeom>
          <a:noFill/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655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13FFC25-727D-46AB-BC8C-52D6BAD95C3B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400"/>
          </a:p>
        </p:txBody>
      </p:sp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u="sng" dirty="0">
                <a:ea typeface="ＭＳ Ｐゴシック" panose="020B0600070205080204" pitchFamily="34" charset="-128"/>
              </a:rPr>
              <a:t>DETERMINATION OF DISCOUNT RATE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55440" y="1772816"/>
            <a:ext cx="10081120" cy="4065588"/>
          </a:xfrm>
        </p:spPr>
        <p:txBody>
          <a:bodyPr/>
          <a:lstStyle/>
          <a:p>
            <a:pPr eaLnBrk="1" hangingPunct="1">
              <a:spcAft>
                <a:spcPts val="1200"/>
              </a:spcAft>
            </a:pPr>
            <a:r>
              <a:rPr lang="en-GB" altLang="en-US" sz="3600" dirty="0">
                <a:ea typeface="ＭＳ Ｐゴシック" panose="020B0600070205080204" pitchFamily="34" charset="-128"/>
              </a:rPr>
              <a:t>Discount rate should be cost of capital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sz="3600" u="sng" dirty="0">
                <a:ea typeface="ＭＳ Ｐゴシック" panose="020B0600070205080204" pitchFamily="34" charset="-128"/>
              </a:rPr>
              <a:t>Depends on</a:t>
            </a:r>
          </a:p>
          <a:p>
            <a:pPr lvl="1" eaLnBrk="1" hangingPunct="1">
              <a:spcBef>
                <a:spcPts val="0"/>
              </a:spcBef>
              <a:spcAft>
                <a:spcPts val="1200"/>
              </a:spcAft>
            </a:pPr>
            <a:r>
              <a:rPr lang="en-GB" altLang="en-US" sz="3200" dirty="0">
                <a:ea typeface="ＭＳ Ｐゴシック" panose="020B0600070205080204" pitchFamily="34" charset="-128"/>
              </a:rPr>
              <a:t>Financing structure</a:t>
            </a:r>
          </a:p>
          <a:p>
            <a:pPr lvl="1" eaLnBrk="1" hangingPunct="1">
              <a:spcBef>
                <a:spcPts val="0"/>
              </a:spcBef>
              <a:spcAft>
                <a:spcPts val="1200"/>
              </a:spcAft>
            </a:pPr>
            <a:r>
              <a:rPr lang="en-GB" altLang="en-US" sz="3200" dirty="0">
                <a:ea typeface="ＭＳ Ｐゴシック" panose="020B0600070205080204" pitchFamily="34" charset="-128"/>
              </a:rPr>
              <a:t>Interest rates</a:t>
            </a:r>
          </a:p>
          <a:p>
            <a:pPr lvl="1" eaLnBrk="1" hangingPunct="1">
              <a:spcBef>
                <a:spcPts val="0"/>
              </a:spcBef>
              <a:spcAft>
                <a:spcPts val="1200"/>
              </a:spcAft>
            </a:pPr>
            <a:r>
              <a:rPr lang="en-GB" altLang="en-US" sz="3200" dirty="0">
                <a:ea typeface="ＭＳ Ｐゴシック" panose="020B0600070205080204" pitchFamily="34" charset="-128"/>
              </a:rPr>
              <a:t>Risk</a:t>
            </a:r>
          </a:p>
        </p:txBody>
      </p:sp>
    </p:spTree>
    <p:extLst>
      <p:ext uri="{BB962C8B-B14F-4D97-AF65-F5344CB8AC3E}">
        <p14:creationId xmlns:p14="http://schemas.microsoft.com/office/powerpoint/2010/main" val="6303164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NET PRESENT VALUE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>
          <a:xfrm>
            <a:off x="479376" y="1417638"/>
            <a:ext cx="11103024" cy="4637088"/>
          </a:xfrm>
        </p:spPr>
        <p:txBody>
          <a:bodyPr/>
          <a:lstStyle/>
          <a:p>
            <a:pPr algn="just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It takes into account all cash flows over the life of the project and makes allowance for the time value of money.</a:t>
            </a:r>
          </a:p>
          <a:p>
            <a:pPr algn="just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The net present value of a project is equal to the present value of the cash inflows minus the present value of the cash outflows, all discounted at the cost of capital.</a:t>
            </a: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52E910A-7BE3-4860-AB2E-AF483729F5A7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6554229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1878360" y="332656"/>
            <a:ext cx="8435280" cy="1210146"/>
          </a:xfrm>
        </p:spPr>
        <p:txBody>
          <a:bodyPr/>
          <a:lstStyle/>
          <a:p>
            <a:r>
              <a:rPr lang="en-GB" altLang="en-US" sz="4000" b="1" u="sng" dirty="0">
                <a:ea typeface="ＭＳ Ｐゴシック" panose="020B0600070205080204" pitchFamily="34" charset="-128"/>
              </a:rPr>
              <a:t>CALCULATION OF NPV PROJECT A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3925300"/>
              </p:ext>
            </p:extLst>
          </p:nvPr>
        </p:nvGraphicFramePr>
        <p:xfrm>
          <a:off x="2084040" y="1535966"/>
          <a:ext cx="8229600" cy="40539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5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4259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40151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END</a:t>
                      </a:r>
                      <a:r>
                        <a:rPr lang="en-GB" sz="2800" baseline="0" dirty="0">
                          <a:solidFill>
                            <a:schemeClr val="tx1"/>
                          </a:solidFill>
                        </a:rPr>
                        <a:t> OF YEAR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CASH FLOW £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DISCOUNT</a:t>
                      </a:r>
                      <a:r>
                        <a:rPr lang="en-GB" sz="2800" baseline="0" dirty="0">
                          <a:solidFill>
                            <a:schemeClr val="tx1"/>
                          </a:solidFill>
                        </a:rPr>
                        <a:t> FACTOR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PRESENT VALUE £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(120,000)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(120,000)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60,000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0.909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54,540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60,000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0.826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49,560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60,000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0.751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45,060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0.751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22,530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81">
                <a:tc gridSpan="3"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NET</a:t>
                      </a:r>
                      <a:r>
                        <a:rPr lang="en-GB" sz="2800" b="1" baseline="0" dirty="0">
                          <a:solidFill>
                            <a:schemeClr val="tx1"/>
                          </a:solidFill>
                        </a:rPr>
                        <a:t> PRESENT VALUE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+</a:t>
                      </a:r>
                      <a:r>
                        <a:rPr lang="en-GB" sz="2800" b="1" baseline="0" dirty="0">
                          <a:solidFill>
                            <a:schemeClr val="tx1"/>
                          </a:solidFill>
                        </a:rPr>
                        <a:t>£51,690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973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CCA0F7C-E1CF-4AF3-9BF1-E82D10230C0B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7270931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>
          <a:xfrm>
            <a:off x="1842356" y="136525"/>
            <a:ext cx="8507288" cy="1282700"/>
          </a:xfrm>
        </p:spPr>
        <p:txBody>
          <a:bodyPr/>
          <a:lstStyle/>
          <a:p>
            <a:r>
              <a:rPr lang="en-GB" altLang="en-US" sz="4000" b="1" u="sng" dirty="0">
                <a:ea typeface="ＭＳ Ｐゴシック" panose="020B0600070205080204" pitchFamily="34" charset="-128"/>
              </a:rPr>
              <a:t>CALCULATION OF NPV PROJECT B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8607475"/>
              </p:ext>
            </p:extLst>
          </p:nvPr>
        </p:nvGraphicFramePr>
        <p:xfrm>
          <a:off x="1981200" y="1402045"/>
          <a:ext cx="8229600" cy="40539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5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4259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40151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END</a:t>
                      </a:r>
                      <a:r>
                        <a:rPr lang="en-GB" sz="2800" baseline="0" dirty="0">
                          <a:solidFill>
                            <a:schemeClr val="tx1"/>
                          </a:solidFill>
                        </a:rPr>
                        <a:t> OF YEAR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CASH FLOW £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DISCOUNT</a:t>
                      </a:r>
                      <a:r>
                        <a:rPr lang="en-GB" sz="2800" baseline="0" dirty="0">
                          <a:solidFill>
                            <a:schemeClr val="tx1"/>
                          </a:solidFill>
                        </a:rPr>
                        <a:t> FACTOR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PRESENT VALUE £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(120,000)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(120,000)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45,000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0.909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40,905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45,000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0.826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37,170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45,000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0.751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33,795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0.751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22,530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81">
                <a:tc gridSpan="3"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NET</a:t>
                      </a:r>
                      <a:r>
                        <a:rPr lang="en-GB" sz="2800" b="1" baseline="0" dirty="0">
                          <a:solidFill>
                            <a:schemeClr val="tx1"/>
                          </a:solidFill>
                        </a:rPr>
                        <a:t> PRESENT VALUE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+</a:t>
                      </a:r>
                      <a:r>
                        <a:rPr lang="en-GB" sz="2800" b="1" baseline="0" dirty="0">
                          <a:solidFill>
                            <a:schemeClr val="tx1"/>
                          </a:solidFill>
                        </a:rPr>
                        <a:t>14,400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0763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1282423-4A75-468A-9106-6BEC62150856}" type="slidenum">
              <a:rPr lang="en-GB" altLang="en-US" sz="1400">
                <a:solidFill>
                  <a:srgbClr val="000000"/>
                </a:solidFill>
              </a:rPr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GB" altLang="en-US" sz="1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51330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1846920" y="476672"/>
            <a:ext cx="8498160" cy="943546"/>
          </a:xfrm>
        </p:spPr>
        <p:txBody>
          <a:bodyPr/>
          <a:lstStyle/>
          <a:p>
            <a:r>
              <a:rPr lang="en-GB" altLang="en-US" sz="4000" b="1" u="sng" dirty="0">
                <a:ea typeface="ＭＳ Ｐゴシック" panose="020B0600070205080204" pitchFamily="34" charset="-128"/>
              </a:rPr>
              <a:t>CALCULATION OF NPV PROJECT C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2560650"/>
              </p:ext>
            </p:extLst>
          </p:nvPr>
        </p:nvGraphicFramePr>
        <p:xfrm>
          <a:off x="1861200" y="1560196"/>
          <a:ext cx="8363272" cy="40539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31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94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416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7901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95986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END</a:t>
                      </a:r>
                      <a:r>
                        <a:rPr lang="en-GB" sz="2800" baseline="0" dirty="0">
                          <a:solidFill>
                            <a:schemeClr val="tx1"/>
                          </a:solidFill>
                        </a:rPr>
                        <a:t> OF YEAR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CASH FLOW £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DISCOUNT</a:t>
                      </a:r>
                      <a:r>
                        <a:rPr lang="en-GB" sz="2800" baseline="0" dirty="0">
                          <a:solidFill>
                            <a:schemeClr val="tx1"/>
                          </a:solidFill>
                        </a:rPr>
                        <a:t> FACTOR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PRESENT VALUE £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(120,000)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(120,000)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40,000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0.909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36,360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70,000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0.826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57,820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80,000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0.751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60,080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0.751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22,530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81">
                <a:tc gridSpan="3"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NET</a:t>
                      </a:r>
                      <a:r>
                        <a:rPr lang="en-GB" sz="2800" b="1" baseline="0" dirty="0">
                          <a:solidFill>
                            <a:schemeClr val="tx1"/>
                          </a:solidFill>
                        </a:rPr>
                        <a:t> PRESENT VALUE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+</a:t>
                      </a:r>
                      <a:r>
                        <a:rPr lang="en-GB" sz="2800" b="1" baseline="0" dirty="0">
                          <a:solidFill>
                            <a:schemeClr val="tx1"/>
                          </a:solidFill>
                        </a:rPr>
                        <a:t>56,790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1787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777987E-73B2-439A-89F9-99EDB79D6598}" type="slidenum">
              <a:rPr lang="en-GB" altLang="en-US" sz="1400">
                <a:solidFill>
                  <a:srgbClr val="000000"/>
                </a:solidFill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GB" altLang="en-US" sz="1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033377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NPV DECISION RULE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171602"/>
          </a:xfrm>
        </p:spPr>
        <p:txBody>
          <a:bodyPr/>
          <a:lstStyle/>
          <a:p>
            <a:pPr>
              <a:spcAft>
                <a:spcPts val="18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Where the </a:t>
            </a:r>
            <a:r>
              <a:rPr lang="en-GB" altLang="en-US" b="1" dirty="0">
                <a:ea typeface="ＭＳ Ｐゴシック" panose="020B0600070205080204" pitchFamily="34" charset="-128"/>
              </a:rPr>
              <a:t>NPV</a:t>
            </a:r>
            <a:r>
              <a:rPr lang="en-GB" altLang="en-US" dirty="0">
                <a:ea typeface="ＭＳ Ｐゴシック" panose="020B0600070205080204" pitchFamily="34" charset="-128"/>
              </a:rPr>
              <a:t> of the project is </a:t>
            </a:r>
            <a:r>
              <a:rPr lang="en-GB" altLang="en-US" b="1" u="sng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positive</a:t>
            </a:r>
            <a:r>
              <a:rPr lang="en-GB" altLang="en-US" dirty="0">
                <a:ea typeface="ＭＳ Ｐゴシック" panose="020B0600070205080204" pitchFamily="34" charset="-128"/>
              </a:rPr>
              <a:t>, </a:t>
            </a:r>
            <a:r>
              <a:rPr lang="en-GB" altLang="en-US" b="1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accept the project</a:t>
            </a:r>
            <a:r>
              <a:rPr lang="en-GB" altLang="en-US" dirty="0">
                <a:ea typeface="ＭＳ Ｐゴシック" panose="020B0600070205080204" pitchFamily="34" charset="-128"/>
              </a:rPr>
              <a:t>.</a:t>
            </a:r>
          </a:p>
          <a:p>
            <a:pPr>
              <a:spcAft>
                <a:spcPts val="18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Where the </a:t>
            </a:r>
            <a:r>
              <a:rPr lang="en-GB" altLang="en-US" b="1" dirty="0">
                <a:ea typeface="ＭＳ Ｐゴシック" panose="020B0600070205080204" pitchFamily="34" charset="-128"/>
              </a:rPr>
              <a:t>NPV</a:t>
            </a:r>
            <a:r>
              <a:rPr lang="en-GB" altLang="en-US" dirty="0">
                <a:ea typeface="ＭＳ Ｐゴシック" panose="020B0600070205080204" pitchFamily="34" charset="-128"/>
              </a:rPr>
              <a:t> of the project is </a:t>
            </a:r>
            <a:r>
              <a:rPr lang="en-GB" altLang="en-US" b="1" u="sng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negative</a:t>
            </a:r>
            <a:r>
              <a:rPr lang="en-GB" altLang="en-US" dirty="0">
                <a:ea typeface="ＭＳ Ｐゴシック" panose="020B0600070205080204" pitchFamily="34" charset="-128"/>
              </a:rPr>
              <a:t>, </a:t>
            </a:r>
            <a:r>
              <a:rPr lang="en-GB" altLang="en-US" b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reject the project.</a:t>
            </a:r>
          </a:p>
          <a:p>
            <a:pPr>
              <a:spcAft>
                <a:spcPts val="18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Where </a:t>
            </a:r>
            <a:r>
              <a:rPr lang="en-GB" altLang="en-US" b="1" dirty="0">
                <a:ea typeface="ＭＳ Ｐゴシック" panose="020B0600070205080204" pitchFamily="34" charset="-128"/>
              </a:rPr>
              <a:t>NPV</a:t>
            </a:r>
            <a:r>
              <a:rPr lang="en-GB" altLang="en-US" dirty="0">
                <a:ea typeface="ＭＳ Ｐゴシック" panose="020B0600070205080204" pitchFamily="34" charset="-128"/>
              </a:rPr>
              <a:t> of the project is </a:t>
            </a:r>
            <a:r>
              <a:rPr lang="en-GB" altLang="en-US" b="1" u="sng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zero</a:t>
            </a:r>
            <a:r>
              <a:rPr lang="en-GB" altLang="en-US" dirty="0">
                <a:ea typeface="ＭＳ Ｐゴシック" panose="020B0600070205080204" pitchFamily="34" charset="-128"/>
              </a:rPr>
              <a:t>, the project is </a:t>
            </a:r>
            <a:r>
              <a:rPr lang="en-GB" altLang="en-US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acceptable</a:t>
            </a:r>
            <a:r>
              <a:rPr lang="en-GB" altLang="en-US" dirty="0">
                <a:ea typeface="ＭＳ Ｐゴシック" panose="020B0600070205080204" pitchFamily="34" charset="-128"/>
              </a:rPr>
              <a:t> in meeting the cost of capital but gives no surplus to its owners.</a:t>
            </a: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74E5730-140C-4C3E-B32C-6CCEE8856431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28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7754036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BA2BE65-7F32-4030-8CE6-1A510AC3DE5B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29</a:t>
            </a:fld>
            <a:endParaRPr lang="en-GB" altLang="en-US" sz="1400"/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ea typeface="ＭＳ Ｐゴシック" panose="020B0600070205080204" pitchFamily="34" charset="-128"/>
              </a:rPr>
              <a:t>ASSESSMENT OF NPV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b="1" u="sng" dirty="0">
                <a:ea typeface="ＭＳ Ｐゴシック" panose="020B0600070205080204" pitchFamily="34" charset="-128"/>
              </a:rPr>
              <a:t>Advantages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ea typeface="ＭＳ Ｐゴシック" panose="020B0600070205080204" pitchFamily="34" charset="-128"/>
              </a:rPr>
              <a:t>Takes timing of cash flows into account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ea typeface="ＭＳ Ｐゴシック" panose="020B0600070205080204" pitchFamily="34" charset="-128"/>
              </a:rPr>
              <a:t>Includes all relevant cash flows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ea typeface="ＭＳ Ｐゴシック" panose="020B0600070205080204" pitchFamily="34" charset="-128"/>
              </a:rPr>
              <a:t>Aligned to interests of owners</a:t>
            </a:r>
          </a:p>
          <a:p>
            <a:pPr eaLnBrk="1" hangingPunct="1">
              <a:lnSpc>
                <a:spcPct val="90000"/>
              </a:lnSpc>
              <a:spcBef>
                <a:spcPts val="3600"/>
              </a:spcBef>
              <a:buNone/>
            </a:pPr>
            <a:r>
              <a:rPr lang="en-GB" altLang="en-US" b="1" u="sng" dirty="0">
                <a:ea typeface="ＭＳ Ｐゴシック" panose="020B0600070205080204" pitchFamily="34" charset="-128"/>
              </a:rPr>
              <a:t>Disadvantages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ea typeface="ＭＳ Ｐゴシック" panose="020B0600070205080204" pitchFamily="34" charset="-128"/>
              </a:rPr>
              <a:t>More difficult to understand</a:t>
            </a:r>
          </a:p>
        </p:txBody>
      </p:sp>
    </p:spTree>
    <p:extLst>
      <p:ext uri="{BB962C8B-B14F-4D97-AF65-F5344CB8AC3E}">
        <p14:creationId xmlns:p14="http://schemas.microsoft.com/office/powerpoint/2010/main" val="3654054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u="sng" dirty="0">
                <a:ea typeface="ＭＳ Ｐゴシック" panose="020B0600070205080204" pitchFamily="34" charset="-128"/>
              </a:rPr>
              <a:t>DISCOUNTED PAYBACK PERIOD</a:t>
            </a:r>
          </a:p>
        </p:txBody>
      </p:sp>
      <p:sp>
        <p:nvSpPr>
          <p:cNvPr id="3481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26298B6-8438-44F5-BE16-1CE331F1EAA3}" type="slidenum">
              <a:rPr lang="en-GB" altLang="en-US" sz="1400">
                <a:solidFill>
                  <a:srgbClr val="000000"/>
                </a:solidFill>
              </a:rPr>
              <a:pPr>
                <a:spcBef>
                  <a:spcPct val="0"/>
                </a:spcBef>
                <a:buFontTx/>
                <a:buNone/>
              </a:pPr>
              <a:t>30</a:t>
            </a:fld>
            <a:endParaRPr lang="en-GB" altLang="en-US" sz="1400" dirty="0">
              <a:solidFill>
                <a:srgbClr val="000000"/>
              </a:solidFill>
            </a:endParaRPr>
          </a:p>
        </p:txBody>
      </p:sp>
      <p:sp>
        <p:nvSpPr>
          <p:cNvPr id="34820" name="Content Placeholder 2"/>
          <p:cNvSpPr>
            <a:spLocks noGrp="1"/>
          </p:cNvSpPr>
          <p:nvPr>
            <p:ph idx="1"/>
          </p:nvPr>
        </p:nvSpPr>
        <p:spPr>
          <a:xfrm>
            <a:off x="1981200" y="1340768"/>
            <a:ext cx="8229600" cy="3917032"/>
          </a:xfrm>
        </p:spPr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Initial investment is £120,000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Ignore the scrap value</a:t>
            </a:r>
          </a:p>
          <a:p>
            <a:pPr>
              <a:buFontTx/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3482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3481" y="2636912"/>
            <a:ext cx="8705039" cy="30628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794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>
          <a:xfrm>
            <a:off x="1967478" y="93495"/>
            <a:ext cx="8229600" cy="1143000"/>
          </a:xfrm>
        </p:spPr>
        <p:txBody>
          <a:bodyPr/>
          <a:lstStyle/>
          <a:p>
            <a:r>
              <a:rPr lang="en-GB" altLang="en-US" b="1" dirty="0">
                <a:ea typeface="ＭＳ Ｐゴシック" panose="020B0600070205080204" pitchFamily="34" charset="-128"/>
              </a:rPr>
              <a:t>EVALUATION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7887210"/>
              </p:ext>
            </p:extLst>
          </p:nvPr>
        </p:nvGraphicFramePr>
        <p:xfrm>
          <a:off x="1524000" y="1236495"/>
          <a:ext cx="9144000" cy="43850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718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02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02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7168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57932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RANKINGS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PROJECT A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PROJECT B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PROJECT C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6641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PAYBACK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st</a:t>
                      </a:r>
                      <a:r>
                        <a:rPr lang="en-GB" sz="2400" baseline="0" dirty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rd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en-GB" sz="2400" kern="1200" baseline="300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nd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57932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ARR ON INITIAL</a:t>
                      </a:r>
                      <a:r>
                        <a:rPr lang="en-GB" sz="2400" b="1" baseline="0" dirty="0">
                          <a:solidFill>
                            <a:schemeClr val="tx1"/>
                          </a:solidFill>
                        </a:rPr>
                        <a:t> INV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nd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rd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st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57932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ARR ON AVERAGE INV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nd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rd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st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57932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DISCOUNTED PAYBACK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st</a:t>
                      </a:r>
                      <a:r>
                        <a:rPr lang="en-GB" sz="2400" baseline="0" dirty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rd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nd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6641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NPV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nd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rd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st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588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3C8122-E8CF-4485-BE34-D72B72EDA58E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31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840298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1425</Words>
  <Application>Microsoft Office PowerPoint</Application>
  <PresentationFormat>Widescreen</PresentationFormat>
  <Paragraphs>363</Paragraphs>
  <Slides>31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ＭＳ Ｐゴシック</vt:lpstr>
      <vt:lpstr>Myriad Pro</vt:lpstr>
      <vt:lpstr>Arial</vt:lpstr>
      <vt:lpstr>Verdana</vt:lpstr>
      <vt:lpstr>Wingdings</vt:lpstr>
      <vt:lpstr>20140311PresentationUWTSDTemplate</vt:lpstr>
      <vt:lpstr>LCMB7002 FINANCIAL MANAGEMENT  WEEK 8 Part 1  </vt:lpstr>
      <vt:lpstr>Learning outcomes </vt:lpstr>
      <vt:lpstr>INVESTMENT APPRAISAL</vt:lpstr>
      <vt:lpstr> INVESTMENT APPRAISAL</vt:lpstr>
      <vt:lpstr>METHODS OF EVALUATING PROJECTS</vt:lpstr>
      <vt:lpstr> METHODS OF EVALUATING  PROJECTS </vt:lpstr>
      <vt:lpstr>EXAMPLE</vt:lpstr>
      <vt:lpstr>RELEVANT COSTS</vt:lpstr>
      <vt:lpstr>PAYBACK PERIOD</vt:lpstr>
      <vt:lpstr>CALCULATIONS FOR PAYBACK</vt:lpstr>
      <vt:lpstr>ADVANTAGES OF PAYBACK</vt:lpstr>
      <vt:lpstr>DISADVANTAGES OF PAYBACK</vt:lpstr>
      <vt:lpstr>ARR ON INITIAL INVESTMENT</vt:lpstr>
      <vt:lpstr>CALCULATIONS OF ARR ON INITIAL INVESTMENT</vt:lpstr>
      <vt:lpstr>CALCULATIONS OF ARR ON AVERAGE INVESTMENT</vt:lpstr>
      <vt:lpstr>ADVANTAGES OF ARR</vt:lpstr>
      <vt:lpstr>DISADVANTAGES OF ARR</vt:lpstr>
      <vt:lpstr>TIME VALUE OF MONEY</vt:lpstr>
      <vt:lpstr>TIME VALUE OF MONEY</vt:lpstr>
      <vt:lpstr>TIME VALUE OF MONEY</vt:lpstr>
      <vt:lpstr>TIME VALUE OF MONEY</vt:lpstr>
      <vt:lpstr>PRESENT VALUE</vt:lpstr>
      <vt:lpstr>DETERMINATION OF DISCOUNT RATE</vt:lpstr>
      <vt:lpstr>NET PRESENT VALUE</vt:lpstr>
      <vt:lpstr>CALCULATION OF NPV PROJECT A</vt:lpstr>
      <vt:lpstr>CALCULATION OF NPV PROJECT B</vt:lpstr>
      <vt:lpstr>CALCULATION OF NPV PROJECT C</vt:lpstr>
      <vt:lpstr>NPV DECISION RULE</vt:lpstr>
      <vt:lpstr>ASSESSMENT OF NPV</vt:lpstr>
      <vt:lpstr>DISCOUNTED PAYBACK PERIOD</vt:lpstr>
      <vt:lpstr>EVALUATION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Patrick Yeboah</cp:lastModifiedBy>
  <cp:revision>182</cp:revision>
  <cp:lastPrinted>2018-07-09T15:27:01Z</cp:lastPrinted>
  <dcterms:created xsi:type="dcterms:W3CDTF">2002-10-07T19:43:58Z</dcterms:created>
  <dcterms:modified xsi:type="dcterms:W3CDTF">2025-10-23T19:22:57Z</dcterms:modified>
</cp:coreProperties>
</file>