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316" r:id="rId5"/>
    <p:sldId id="261" r:id="rId6"/>
    <p:sldId id="257" r:id="rId7"/>
    <p:sldId id="349" r:id="rId8"/>
    <p:sldId id="351" r:id="rId9"/>
    <p:sldId id="352" r:id="rId10"/>
    <p:sldId id="332" r:id="rId11"/>
    <p:sldId id="339" r:id="rId12"/>
    <p:sldId id="279" r:id="rId13"/>
    <p:sldId id="333" r:id="rId14"/>
    <p:sldId id="340" r:id="rId15"/>
    <p:sldId id="336" r:id="rId16"/>
    <p:sldId id="338" r:id="rId17"/>
    <p:sldId id="342" r:id="rId18"/>
    <p:sldId id="303" r:id="rId19"/>
    <p:sldId id="306" r:id="rId20"/>
    <p:sldId id="304" r:id="rId21"/>
    <p:sldId id="262" r:id="rId22"/>
    <p:sldId id="305" r:id="rId23"/>
    <p:sldId id="263" r:id="rId24"/>
    <p:sldId id="278" r:id="rId25"/>
    <p:sldId id="350" r:id="rId26"/>
    <p:sldId id="343" r:id="rId27"/>
    <p:sldId id="271" r:id="rId28"/>
    <p:sldId id="272" r:id="rId29"/>
    <p:sldId id="264" r:id="rId30"/>
    <p:sldId id="335" r:id="rId31"/>
    <p:sldId id="273" r:id="rId32"/>
    <p:sldId id="314" r:id="rId33"/>
    <p:sldId id="344" r:id="rId34"/>
    <p:sldId id="345" r:id="rId35"/>
    <p:sldId id="346" r:id="rId36"/>
    <p:sldId id="347" r:id="rId37"/>
    <p:sldId id="348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80"/>
    <p:restoredTop sz="86410" autoAdjust="0"/>
  </p:normalViewPr>
  <p:slideViewPr>
    <p:cSldViewPr>
      <p:cViewPr varScale="1">
        <p:scale>
          <a:sx n="82" d="100"/>
          <a:sy n="82" d="100"/>
        </p:scale>
        <p:origin x="108" y="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177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61981F-7B4E-4B7E-A1DC-AD4C15507A23}" type="datetimeFigureOut">
              <a:rPr lang="en-GB" smtClean="0"/>
              <a:t>10/10/2018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DD7E4C-2468-480E-93BB-3C01AF869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89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D7E4C-2468-480E-93BB-3C01AF869EA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660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5ED323-C9FC-4693-841E-8FF4E5F06871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765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2DA54-88BD-413E-961B-CF47CB0F48DD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804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DD7E4C-2468-480E-93BB-3C01AF869EA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625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14A484D-BE89-4C2D-A226-587B48FDC038}" type="datetime1">
              <a:rPr lang="en-GB" smtClean="0"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AEFE0-F28D-4C67-9BC8-451A3B85A1AB}" type="datetime1">
              <a:rPr lang="en-GB" smtClean="0"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21588" y="315151"/>
            <a:ext cx="730424" cy="340503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067F-4D8C-4941-A58B-88918DB2AAB4}" type="datetime1">
              <a:rPr lang="en-GB" smtClean="0"/>
              <a:t>10/10/2018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DDC26-080F-401F-A621-8599F83FE682}" type="datetime1">
              <a:rPr lang="en-GB" smtClean="0"/>
              <a:t>10/10/2018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91F5F-B9C2-4F50-AF86-5D816C4B8BEA}" type="datetime1">
              <a:rPr lang="en-GB" smtClean="0"/>
              <a:t>10/10/2018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B17C0-EE8B-4CB3-96AE-E11C55B54C0D}" type="datetime1">
              <a:rPr lang="en-GB" smtClean="0"/>
              <a:t>10/10/2018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6529A-3093-498E-893F-16E85A0C3A87}" type="datetime1">
              <a:rPr lang="en-GB" smtClean="0"/>
              <a:t>10/10/2018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94971-D8E9-410C-AE14-C1DA60BB0A6A}" type="datetime1">
              <a:rPr lang="en-GB" smtClean="0"/>
              <a:t>10/10/2018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686ED-248C-4319-B893-085FF8DF88F2}" type="datetime1">
              <a:rPr lang="en-GB" smtClean="0"/>
              <a:t>10/10/2018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2BAFD-6285-46A3-A2B2-AE27FBCC61AA}" type="datetime1">
              <a:rPr lang="en-GB" smtClean="0"/>
              <a:t>10/10/2018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741E0-5130-429A-9C64-205775FCFA2A}" type="datetime1">
              <a:rPr lang="en-GB" smtClean="0"/>
              <a:t>10/10/2018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9D2BC-9A83-4BDD-AD20-C4F0C5EE27A8}" type="datetime1">
              <a:rPr lang="en-GB" smtClean="0"/>
              <a:t>10/10/2018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yg_BLNSYZ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yg_BLNSYZ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9yg_BLNSYZU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rmagazine.co.uk/article-details/the-future-of-work-hr-capability-diversity-and-technology-key-concerns" TargetMode="External"/><Relationship Id="rId3" Type="http://schemas.openxmlformats.org/officeDocument/2006/relationships/hyperlink" Target="http://www.hrmagazine.co.uk/article-details/a-new-hr-blueprint-from-hr-admin-to-employee-services" TargetMode="External"/><Relationship Id="rId7" Type="http://schemas.openxmlformats.org/officeDocument/2006/relationships/hyperlink" Target="https://creelmanlambert.files.wordpress.com/2011/10/a-board-capable-hr-leader-what-to-look-for.pdf" TargetMode="External"/><Relationship Id="rId12" Type="http://schemas.openxmlformats.org/officeDocument/2006/relationships/hyperlink" Target="http://www.hrmagazine.co.uk/article-details/will-ai-augment-or-replace-hr/350381/" TargetMode="External"/><Relationship Id="rId2" Type="http://schemas.openxmlformats.org/officeDocument/2006/relationships/hyperlink" Target="http://www.hrmagazine.co.uk/article-details/a-blueprint-for-hr-now-and-in-the-futu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elmanlambert.wordpress.com/boards-and-hr-how-oversight-of-human-capital-works/" TargetMode="External"/><Relationship Id="rId11" Type="http://schemas.openxmlformats.org/officeDocument/2006/relationships/hyperlink" Target="http://www2.cipd.co.uk/pm/peoplemanagement/b/weblog/archive/2015/03/24/the-future-of-hr-is-about-relationships.aspx" TargetMode="External"/><Relationship Id="rId5" Type="http://schemas.openxmlformats.org/officeDocument/2006/relationships/hyperlink" Target="http://www.hrmagazine.co.uk/article-details/a-new-hr-blueprint-capabilities-and-careers" TargetMode="External"/><Relationship Id="rId10" Type="http://schemas.openxmlformats.org/officeDocument/2006/relationships/hyperlink" Target="http://www.hrmagazine.co.uk/article-details/improving-the-hr-talent-pool" TargetMode="External"/><Relationship Id="rId4" Type="http://schemas.openxmlformats.org/officeDocument/2006/relationships/hyperlink" Target="http://www.hrmagazine.co.uk/article-details/a-new-hr-blueprint-organisational-effectiveness" TargetMode="External"/><Relationship Id="rId9" Type="http://schemas.openxmlformats.org/officeDocument/2006/relationships/hyperlink" Target="http://www.hrmagazine.co.uk/article-details/have-data-and-technology-really-made-hr-smarter/335240/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Managing People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Lecture 2: 10</a:t>
            </a:r>
            <a:r>
              <a:rPr lang="en-GB" baseline="30000" dirty="0"/>
              <a:t>th</a:t>
            </a:r>
            <a:r>
              <a:rPr lang="en-GB" dirty="0"/>
              <a:t> October 2018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3447" y="3717032"/>
            <a:ext cx="7451104" cy="17526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Internal &amp; External Environment, &amp; influence on HR strategy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236296" y="332656"/>
            <a:ext cx="13773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M5X00856: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A4DA1-663E-4C7C-8190-872532CC15B8}"/>
              </a:ext>
            </a:extLst>
          </p:cNvPr>
          <p:cNvSpPr txBox="1"/>
          <p:nvPr/>
        </p:nvSpPr>
        <p:spPr>
          <a:xfrm>
            <a:off x="1988860" y="5301208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</a:rPr>
              <a:t>Felicity Healey-Benson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5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79512" y="1556792"/>
            <a:ext cx="8640960" cy="4165923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539750" indent="-360363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identify and analyse environmental </a:t>
            </a:r>
            <a:r>
              <a:rPr lang="en-GB" sz="2800" dirty="0" smtClean="0">
                <a:latin typeface="Calibri" panose="020F0502020204030204" pitchFamily="34" charset="0"/>
                <a:cs typeface="Arial" charset="0"/>
              </a:rPr>
              <a:t>factors/ </a:t>
            </a:r>
            <a:r>
              <a:rPr lang="en-GB" sz="2800" dirty="0">
                <a:latin typeface="Calibri" panose="020F0502020204030204" pitchFamily="34" charset="0"/>
                <a:cs typeface="Arial" charset="0"/>
              </a:rPr>
              <a:t>conditions which impact on people resourcing and development strategy </a:t>
            </a:r>
          </a:p>
          <a:p>
            <a:pPr marL="539750" indent="-360363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endParaRPr lang="en-GB" sz="2800" dirty="0">
              <a:latin typeface="Calibri" panose="020F0502020204030204" pitchFamily="34" charset="0"/>
              <a:cs typeface="Arial" charset="0"/>
            </a:endParaRPr>
          </a:p>
          <a:p>
            <a:pPr marL="539750" indent="-360363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Supports HR planning decisions which  are concerned with organisational efficiency &amp; effectiveness</a:t>
            </a:r>
          </a:p>
          <a:p>
            <a:pPr marL="539750" indent="-360363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endParaRPr lang="en-GB" sz="2800" dirty="0">
              <a:latin typeface="Calibri" panose="020F0502020204030204" pitchFamily="34" charset="0"/>
              <a:cs typeface="Arial" charset="0"/>
            </a:endParaRPr>
          </a:p>
          <a:p>
            <a:pPr marL="539750" indent="-360363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identify </a:t>
            </a:r>
            <a:r>
              <a:rPr lang="en-GB" sz="2800" dirty="0" smtClean="0">
                <a:latin typeface="Calibri" panose="020F0502020204030204" pitchFamily="34" charset="0"/>
                <a:cs typeface="Arial" charset="0"/>
              </a:rPr>
              <a:t>strategies/tools </a:t>
            </a:r>
            <a:r>
              <a:rPr lang="en-GB" sz="2800" dirty="0">
                <a:latin typeface="Calibri" panose="020F0502020204030204" pitchFamily="34" charset="0"/>
                <a:cs typeface="Arial" charset="0"/>
              </a:rPr>
              <a:t>to assist in this process</a:t>
            </a:r>
          </a:p>
          <a:p>
            <a:pPr marL="539750" indent="-360363">
              <a:lnSpc>
                <a:spcPct val="90000"/>
              </a:lnSpc>
              <a:buClr>
                <a:schemeClr val="accent3"/>
              </a:buClr>
              <a:buFont typeface="Wingdings" pitchFamily="2" charset="2"/>
              <a:buChar char="Ø"/>
              <a:defRPr/>
            </a:pPr>
            <a:endParaRPr lang="en-GB" sz="2200" dirty="0">
              <a:latin typeface="Arial" charset="0"/>
              <a:cs typeface="Arial" charset="0"/>
            </a:endParaRPr>
          </a:p>
          <a:p>
            <a:pPr>
              <a:buNone/>
            </a:pP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76509" y="34439"/>
            <a:ext cx="8229600" cy="864096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/>
            </a:r>
            <a:br>
              <a:rPr lang="en-GB" sz="2800" dirty="0"/>
            </a:br>
            <a:r>
              <a:rPr lang="en-GB" sz="4000" dirty="0">
                <a:latin typeface="Calibri" panose="020F0502020204030204" pitchFamily="34" charset="0"/>
                <a:cs typeface="Arial" pitchFamily="34" charset="0"/>
              </a:rPr>
              <a:t>Environmental analysis: </a:t>
            </a:r>
            <a:br>
              <a:rPr lang="en-GB" sz="4000" dirty="0">
                <a:latin typeface="Calibri" panose="020F0502020204030204" pitchFamily="34" charset="0"/>
                <a:cs typeface="Arial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Arial" pitchFamily="34" charset="0"/>
              </a:rPr>
              <a:t>why it’s important to HR </a:t>
            </a:r>
            <a:r>
              <a:rPr lang="en-GB" sz="4000" dirty="0" smtClean="0">
                <a:latin typeface="Calibri" panose="020F0502020204030204" pitchFamily="34" charset="0"/>
                <a:cs typeface="Arial" pitchFamily="34" charset="0"/>
              </a:rPr>
              <a:t>planning</a:t>
            </a:r>
            <a:endParaRPr lang="en-GB" sz="3100" dirty="0">
              <a:solidFill>
                <a:srgbClr val="4910D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36848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4000" dirty="0">
                <a:latin typeface="Calibri" panose="020F0502020204030204" pitchFamily="34" charset="0"/>
              </a:rPr>
              <a:t>Factors influencing HRM: the basics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412776"/>
            <a:ext cx="8229600" cy="3917032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</a:rPr>
              <a:t>EXTERNAL</a:t>
            </a:r>
          </a:p>
          <a:p>
            <a:pPr eaLnBrk="1" hangingPunct="1">
              <a:buFontTx/>
              <a:buNone/>
            </a:pPr>
            <a:endParaRPr lang="en-GB" altLang="en-US" sz="2400" b="1" dirty="0">
              <a:latin typeface="Calibri" panose="020F0502020204030204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Factors beyond the workplace e.g.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Product markets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Calibri" panose="020F0502020204030204" pitchFamily="34" charset="0"/>
              </a:rPr>
              <a:t>Labour markets and technology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Calibri" panose="020F0502020204030204" pitchFamily="34" charset="0"/>
              </a:rPr>
              <a:t>Global pressures and </a:t>
            </a:r>
            <a:r>
              <a:rPr lang="en-US" altLang="en-US" sz="2400" dirty="0" err="1">
                <a:latin typeface="Calibri" panose="020F0502020204030204" pitchFamily="34" charset="0"/>
              </a:rPr>
              <a:t>globalisation</a:t>
            </a:r>
            <a:endParaRPr lang="en-US" altLang="en-US" sz="2400" dirty="0">
              <a:latin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Calibri" panose="020F0502020204030204" pitchFamily="34" charset="0"/>
              </a:rPr>
              <a:t>Patterns of employment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Calibri" panose="020F0502020204030204" pitchFamily="34" charset="0"/>
              </a:rPr>
              <a:t>Flexibility and fragmentation at work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Calibri" panose="020F0502020204030204" pitchFamily="34" charset="0"/>
              </a:rPr>
              <a:t>The legal environment for employment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Calibri" panose="020F0502020204030204" pitchFamily="34" charset="0"/>
              </a:rPr>
              <a:t>Institutional factors</a:t>
            </a:r>
          </a:p>
          <a:p>
            <a:pPr eaLnBrk="1" hangingPunct="1">
              <a:buFontTx/>
              <a:buNone/>
            </a:pPr>
            <a:endParaRPr lang="en-GB" altLang="en-US" sz="2400" b="1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b="1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b="1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</a:rPr>
              <a:t>                                        </a:t>
            </a:r>
          </a:p>
        </p:txBody>
      </p:sp>
      <p:sp>
        <p:nvSpPr>
          <p:cNvPr id="2" name="Rectangle 1"/>
          <p:cNvSpPr/>
          <p:nvPr/>
        </p:nvSpPr>
        <p:spPr>
          <a:xfrm>
            <a:off x="5364088" y="1802433"/>
            <a:ext cx="4572000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b="1" dirty="0">
                <a:latin typeface="Calibri" panose="020F0502020204030204" pitchFamily="34" charset="0"/>
              </a:rPr>
              <a:t>INTERNAL</a:t>
            </a:r>
          </a:p>
          <a:p>
            <a:r>
              <a:rPr lang="en-GB" altLang="en-US" sz="2800" b="1" dirty="0">
                <a:latin typeface="Calibri" panose="020F0502020204030204" pitchFamily="34" charset="0"/>
              </a:rPr>
              <a:t>                                                         </a:t>
            </a:r>
          </a:p>
          <a:p>
            <a:r>
              <a:rPr lang="en-GB" altLang="en-US" sz="2800" b="1" dirty="0">
                <a:latin typeface="Calibri" panose="020F0502020204030204" pitchFamily="34" charset="0"/>
              </a:rPr>
              <a:t> </a:t>
            </a:r>
            <a:r>
              <a:rPr lang="en-GB" altLang="en-US" sz="2800" dirty="0">
                <a:latin typeface="Calibri" panose="020F0502020204030204" pitchFamily="34" charset="0"/>
              </a:rPr>
              <a:t>Organisational factors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6AB1A-28DD-4087-BF72-5E8D7D3C1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553D7-EE8C-4087-853B-1FBD8F01B9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C90B9B-9B7E-409E-83F0-0B0DFB42D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930" y="404664"/>
            <a:ext cx="7153275" cy="45624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C0AB174-2EA7-4E5B-BECD-F6813924C088}"/>
              </a:ext>
            </a:extLst>
          </p:cNvPr>
          <p:cNvSpPr/>
          <p:nvPr/>
        </p:nvSpPr>
        <p:spPr>
          <a:xfrm>
            <a:off x="179512" y="5014917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https://www.managers.org.uk/~/media/Angela-Media-Library/pdfs/Research/Environmental_Scanning_World_in_2018_Executive_Summary.pdf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66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A64BB-EEE1-4CEE-AD12-C29ECD448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012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Scope of influence (CMI, 2018)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F974-7617-4CB9-AD10-291D052ED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294" y="1470484"/>
            <a:ext cx="8229600" cy="3917032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Trends influencing the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world of work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– explores trends that are influencing the broader world of work i.e. the impact of globalisation and the emergence of the knowledge economy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Trends influencing the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structure of work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– examines those trends that will influence how organisations structure the workplace, looking at the impact of multigenerational working and the impact of regulation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Trends influencing the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way people work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– the final section looks at trends that may drive individual attitudes to work, examining concepts such as changing expectations of the nature of work and the options available for employment.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0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   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  </a:t>
            </a:r>
            <a:r>
              <a:rPr lang="en-US" b="1" dirty="0" smtClean="0"/>
              <a:t>WE LIVE IN A VUCU WORLD</a:t>
            </a:r>
            <a:endParaRPr lang="en-US" b="1" dirty="0"/>
          </a:p>
        </p:txBody>
      </p:sp>
      <p:sp>
        <p:nvSpPr>
          <p:cNvPr id="4" name="Rectangle 3"/>
          <p:cNvSpPr/>
          <p:nvPr/>
        </p:nvSpPr>
        <p:spPr>
          <a:xfrm>
            <a:off x="2123728" y="42210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https://www.youtube.com/watch?v=9yg_BLNSYZU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0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090C8C0-F51B-45C6-8516-15F64B098C57}"/>
              </a:ext>
            </a:extLst>
          </p:cNvPr>
          <p:cNvSpPr txBox="1">
            <a:spLocks/>
          </p:cNvSpPr>
          <p:nvPr/>
        </p:nvSpPr>
        <p:spPr>
          <a:xfrm>
            <a:off x="-612576" y="72557"/>
            <a:ext cx="9144000" cy="10695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IE" dirty="0"/>
              <a:t>	</a:t>
            </a:r>
            <a:r>
              <a:rPr lang="en-IE" sz="4000" dirty="0">
                <a:latin typeface="Calibri" panose="020F0502020204030204" pitchFamily="34" charset="0"/>
                <a:cs typeface="Calibri" panose="020F0502020204030204" pitchFamily="34" charset="0"/>
              </a:rPr>
              <a:t>Drivers of change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FEF0C6F-CFFB-4879-A2DE-A008FEB81F20}"/>
              </a:ext>
            </a:extLst>
          </p:cNvPr>
          <p:cNvSpPr/>
          <p:nvPr/>
        </p:nvSpPr>
        <p:spPr>
          <a:xfrm>
            <a:off x="3275856" y="3111351"/>
            <a:ext cx="2448272" cy="136815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6" name="Rounded Rectangle 6">
            <a:extLst>
              <a:ext uri="{FF2B5EF4-FFF2-40B4-BE49-F238E27FC236}">
                <a16:creationId xmlns:a16="http://schemas.microsoft.com/office/drawing/2014/main" id="{2B1EAA80-9B1B-4B0F-9AF9-49B26D058671}"/>
              </a:ext>
            </a:extLst>
          </p:cNvPr>
          <p:cNvSpPr/>
          <p:nvPr/>
        </p:nvSpPr>
        <p:spPr>
          <a:xfrm>
            <a:off x="755576" y="1959223"/>
            <a:ext cx="2232247" cy="10081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7" name="Rounded Rectangle 7">
            <a:extLst>
              <a:ext uri="{FF2B5EF4-FFF2-40B4-BE49-F238E27FC236}">
                <a16:creationId xmlns:a16="http://schemas.microsoft.com/office/drawing/2014/main" id="{A16B4A9E-1E7B-4A26-B88B-ECC6DD4BE102}"/>
              </a:ext>
            </a:extLst>
          </p:cNvPr>
          <p:cNvSpPr/>
          <p:nvPr/>
        </p:nvSpPr>
        <p:spPr>
          <a:xfrm>
            <a:off x="6156176" y="1959223"/>
            <a:ext cx="2160240" cy="9995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8" name="Rounded Rectangle 8">
            <a:extLst>
              <a:ext uri="{FF2B5EF4-FFF2-40B4-BE49-F238E27FC236}">
                <a16:creationId xmlns:a16="http://schemas.microsoft.com/office/drawing/2014/main" id="{369A1C9C-EE73-45CA-9833-649BA81FAF88}"/>
              </a:ext>
            </a:extLst>
          </p:cNvPr>
          <p:cNvSpPr/>
          <p:nvPr/>
        </p:nvSpPr>
        <p:spPr>
          <a:xfrm>
            <a:off x="428474" y="4748243"/>
            <a:ext cx="2491322" cy="102740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9" name="Rounded Rectangle 9">
            <a:extLst>
              <a:ext uri="{FF2B5EF4-FFF2-40B4-BE49-F238E27FC236}">
                <a16:creationId xmlns:a16="http://schemas.microsoft.com/office/drawing/2014/main" id="{6578C680-6FCE-447A-86CA-0862EE51F19C}"/>
              </a:ext>
            </a:extLst>
          </p:cNvPr>
          <p:cNvSpPr/>
          <p:nvPr/>
        </p:nvSpPr>
        <p:spPr>
          <a:xfrm>
            <a:off x="6123298" y="4748243"/>
            <a:ext cx="2193118" cy="10274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CFE817-C1AE-4ACC-94E9-AD1476D25DF4}"/>
              </a:ext>
            </a:extLst>
          </p:cNvPr>
          <p:cNvSpPr txBox="1"/>
          <p:nvPr/>
        </p:nvSpPr>
        <p:spPr>
          <a:xfrm>
            <a:off x="1115616" y="2175247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dirty="0"/>
              <a:t>1. VUCA </a:t>
            </a:r>
          </a:p>
          <a:p>
            <a:r>
              <a:rPr lang="en-IE" b="1" dirty="0"/>
              <a:t>environment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82C325-D07B-4338-B8C8-51CE6DD7C72E}"/>
              </a:ext>
            </a:extLst>
          </p:cNvPr>
          <p:cNvSpPr txBox="1"/>
          <p:nvPr/>
        </p:nvSpPr>
        <p:spPr>
          <a:xfrm>
            <a:off x="6280627" y="2140113"/>
            <a:ext cx="1695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dirty="0"/>
              <a:t>2. Technology &amp; analytics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9C07CC-33F2-4E38-A94D-C8A59FF2DF7E}"/>
              </a:ext>
            </a:extLst>
          </p:cNvPr>
          <p:cNvSpPr txBox="1"/>
          <p:nvPr/>
        </p:nvSpPr>
        <p:spPr>
          <a:xfrm>
            <a:off x="6247747" y="4938779"/>
            <a:ext cx="1924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dirty="0"/>
              <a:t>3, Workforce &amp; </a:t>
            </a:r>
          </a:p>
          <a:p>
            <a:r>
              <a:rPr lang="en-IE" b="1" dirty="0"/>
              <a:t>nature of 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A509D0-8912-42D9-BE81-933A0C697CF7}"/>
              </a:ext>
            </a:extLst>
          </p:cNvPr>
          <p:cNvSpPr txBox="1"/>
          <p:nvPr/>
        </p:nvSpPr>
        <p:spPr>
          <a:xfrm>
            <a:off x="428474" y="4938779"/>
            <a:ext cx="2491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dirty="0"/>
              <a:t>4, Cost-effectiveness &amp; innovation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CA66E8-AFF8-459D-ABCE-687AD03F69E6}"/>
              </a:ext>
            </a:extLst>
          </p:cNvPr>
          <p:cNvSpPr txBox="1"/>
          <p:nvPr/>
        </p:nvSpPr>
        <p:spPr>
          <a:xfrm>
            <a:off x="3779912" y="333376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dirty="0"/>
              <a:t>HR’s purpose, staffing and  </a:t>
            </a:r>
          </a:p>
          <a:p>
            <a:r>
              <a:rPr lang="en-IE" b="1" dirty="0"/>
              <a:t>structure</a:t>
            </a:r>
          </a:p>
        </p:txBody>
      </p:sp>
      <p:sp>
        <p:nvSpPr>
          <p:cNvPr id="15" name="Right Arrow 17">
            <a:extLst>
              <a:ext uri="{FF2B5EF4-FFF2-40B4-BE49-F238E27FC236}">
                <a16:creationId xmlns:a16="http://schemas.microsoft.com/office/drawing/2014/main" id="{F4809649-8A3A-4E8D-B5D3-8745083C7723}"/>
              </a:ext>
            </a:extLst>
          </p:cNvPr>
          <p:cNvSpPr/>
          <p:nvPr/>
        </p:nvSpPr>
        <p:spPr>
          <a:xfrm rot="1974816">
            <a:off x="2987823" y="2967335"/>
            <a:ext cx="57606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/>
          </a:p>
        </p:txBody>
      </p:sp>
      <p:sp>
        <p:nvSpPr>
          <p:cNvPr id="16" name="Right Arrow 18">
            <a:extLst>
              <a:ext uri="{FF2B5EF4-FFF2-40B4-BE49-F238E27FC236}">
                <a16:creationId xmlns:a16="http://schemas.microsoft.com/office/drawing/2014/main" id="{D3EC0D50-8221-4DBD-A188-C83E4934ECBC}"/>
              </a:ext>
            </a:extLst>
          </p:cNvPr>
          <p:cNvSpPr/>
          <p:nvPr/>
        </p:nvSpPr>
        <p:spPr>
          <a:xfrm rot="1974816">
            <a:off x="2987822" y="2967336"/>
            <a:ext cx="57606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sp>
        <p:nvSpPr>
          <p:cNvPr id="17" name="Right Arrow 19">
            <a:extLst>
              <a:ext uri="{FF2B5EF4-FFF2-40B4-BE49-F238E27FC236}">
                <a16:creationId xmlns:a16="http://schemas.microsoft.com/office/drawing/2014/main" id="{211A0E6D-C1B1-48C7-A3B4-CB6EE95438DF}"/>
              </a:ext>
            </a:extLst>
          </p:cNvPr>
          <p:cNvSpPr/>
          <p:nvPr/>
        </p:nvSpPr>
        <p:spPr>
          <a:xfrm rot="9058955">
            <a:off x="5546408" y="3013747"/>
            <a:ext cx="57606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sp>
        <p:nvSpPr>
          <p:cNvPr id="18" name="Right Arrow 20">
            <a:extLst>
              <a:ext uri="{FF2B5EF4-FFF2-40B4-BE49-F238E27FC236}">
                <a16:creationId xmlns:a16="http://schemas.microsoft.com/office/drawing/2014/main" id="{347269D4-E8F5-425A-814D-2B6420E9FC66}"/>
              </a:ext>
            </a:extLst>
          </p:cNvPr>
          <p:cNvSpPr/>
          <p:nvPr/>
        </p:nvSpPr>
        <p:spPr>
          <a:xfrm rot="19549122">
            <a:off x="2981170" y="4456188"/>
            <a:ext cx="57606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sp>
        <p:nvSpPr>
          <p:cNvPr id="19" name="Right Arrow 21">
            <a:extLst>
              <a:ext uri="{FF2B5EF4-FFF2-40B4-BE49-F238E27FC236}">
                <a16:creationId xmlns:a16="http://schemas.microsoft.com/office/drawing/2014/main" id="{CB6B3C23-60B8-460D-BBD8-CD00000FFAA0}"/>
              </a:ext>
            </a:extLst>
          </p:cNvPr>
          <p:cNvSpPr/>
          <p:nvPr/>
        </p:nvSpPr>
        <p:spPr>
          <a:xfrm rot="13249051">
            <a:off x="5436094" y="4463703"/>
            <a:ext cx="576065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E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CB52840-4073-4AE4-85E8-01845BE858ED}"/>
              </a:ext>
            </a:extLst>
          </p:cNvPr>
          <p:cNvSpPr txBox="1"/>
          <p:nvPr/>
        </p:nvSpPr>
        <p:spPr>
          <a:xfrm>
            <a:off x="428473" y="1048922"/>
            <a:ext cx="900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E" b="1" i="1" dirty="0">
                <a:solidFill>
                  <a:srgbClr val="C00000"/>
                </a:solidFill>
              </a:rPr>
              <a:t>‘</a:t>
            </a:r>
            <a:r>
              <a:rPr lang="en-IE" sz="2400" b="1" i="1" dirty="0">
                <a:solidFill>
                  <a:srgbClr val="C00000"/>
                </a:solidFill>
              </a:rPr>
              <a:t>People’ are central to strategic &amp; operational challenges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E79FAA-1E71-418A-8585-008E7279B8E9}"/>
              </a:ext>
            </a:extLst>
          </p:cNvPr>
          <p:cNvSpPr/>
          <p:nvPr/>
        </p:nvSpPr>
        <p:spPr>
          <a:xfrm>
            <a:off x="377387" y="3181624"/>
            <a:ext cx="1961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https://www.youtube.com/watch?v=9yg_BLNSYZU</a:t>
            </a:r>
            <a:endParaRPr lang="en-GB" dirty="0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D7E5D303-78B3-4641-9F18-79D953B40EA5}"/>
              </a:ext>
            </a:extLst>
          </p:cNvPr>
          <p:cNvSpPr/>
          <p:nvPr/>
        </p:nvSpPr>
        <p:spPr>
          <a:xfrm>
            <a:off x="6660232" y="3423419"/>
            <a:ext cx="2448272" cy="8336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Let’s explore these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0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D5A1E82-556A-4A94-BE15-3C1EEF376FD5}"/>
              </a:ext>
            </a:extLst>
          </p:cNvPr>
          <p:cNvSpPr/>
          <p:nvPr/>
        </p:nvSpPr>
        <p:spPr>
          <a:xfrm>
            <a:off x="6516216" y="4392791"/>
            <a:ext cx="1961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https://www.youtube.com/watch?v=9yg_BLNSYZU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0EBB49-BA1A-4FC4-95CF-63D93C6235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-315416"/>
            <a:ext cx="5835394" cy="56315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7DB2FE-CA65-4C14-8AD5-8C922C1F247F}"/>
              </a:ext>
            </a:extLst>
          </p:cNvPr>
          <p:cNvSpPr txBox="1"/>
          <p:nvPr/>
        </p:nvSpPr>
        <p:spPr>
          <a:xfrm>
            <a:off x="6228184" y="76470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1. VUCA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60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Class Activity </a:t>
            </a:r>
            <a:r>
              <a:rPr lang="en-GB" sz="32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today </a:t>
            </a:r>
            <a:br>
              <a:rPr lang="en-GB" sz="3200" b="1" dirty="0" smtClean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#1</a:t>
            </a:r>
            <a:endParaRPr lang="en-GB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700808"/>
            <a:ext cx="8003232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Think about the business environment your selected organisation (or an organisation you are familiar with) operates in…</a:t>
            </a:r>
          </a:p>
          <a:p>
            <a:pPr lvl="1"/>
            <a:r>
              <a:rPr lang="en-GB" altLang="en-US" sz="2400" dirty="0">
                <a:latin typeface="Calibri" panose="020F0502020204030204" pitchFamily="34" charset="0"/>
              </a:rPr>
              <a:t>what are the key trends?</a:t>
            </a:r>
          </a:p>
          <a:p>
            <a:pPr lvl="1"/>
            <a:r>
              <a:rPr lang="en-GB" altLang="en-US" sz="2400" dirty="0">
                <a:latin typeface="Calibri" panose="020F0502020204030204" pitchFamily="34" charset="0"/>
              </a:rPr>
              <a:t>what are the main challenges</a:t>
            </a:r>
            <a:r>
              <a:rPr lang="en-GB" altLang="en-US" sz="2400" dirty="0" smtClean="0">
                <a:latin typeface="Calibri" panose="020F0502020204030204" pitchFamily="34" charset="0"/>
              </a:rPr>
              <a:t>?</a:t>
            </a:r>
          </a:p>
          <a:p>
            <a:pPr marL="457200" lvl="1" indent="0">
              <a:buNone/>
            </a:pPr>
            <a:r>
              <a:rPr lang="en-GB" altLang="en-US" sz="2400" dirty="0" smtClean="0">
                <a:latin typeface="Calibri" panose="020F0502020204030204" pitchFamily="34" charset="0"/>
              </a:rPr>
              <a:t>Capture this through a PESTLE</a:t>
            </a:r>
            <a:endParaRPr lang="en-GB" altLang="en-US" sz="2400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endParaRPr lang="en-GB" altLang="en-US" sz="2400" dirty="0" smtClean="0">
              <a:latin typeface="Calibri" panose="020F0502020204030204" pitchFamily="34" charset="0"/>
            </a:endParaRPr>
          </a:p>
          <a:p>
            <a:pPr marL="57150" indent="0">
              <a:buNone/>
            </a:pPr>
            <a:r>
              <a:rPr lang="en-GB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#2</a:t>
            </a:r>
            <a:endParaRPr lang="en-GB" altLang="en-US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r>
              <a:rPr lang="en-GB" altLang="en-US" sz="2400" dirty="0" smtClean="0">
                <a:latin typeface="Calibri" panose="020F0502020204030204" pitchFamily="34" charset="0"/>
              </a:rPr>
              <a:t>what </a:t>
            </a:r>
            <a:r>
              <a:rPr lang="en-GB" altLang="en-US" sz="2400" dirty="0">
                <a:latin typeface="Calibri" panose="020F0502020204030204" pitchFamily="34" charset="0"/>
              </a:rPr>
              <a:t>are the implications for the management of people?</a:t>
            </a:r>
          </a:p>
          <a:p>
            <a:pPr marL="457200" lvl="1" indent="0"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84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B85A812-DEE4-4D7A-8FCB-793CD09B6412}"/>
              </a:ext>
            </a:extLst>
          </p:cNvPr>
          <p:cNvSpPr/>
          <p:nvPr/>
        </p:nvSpPr>
        <p:spPr>
          <a:xfrm>
            <a:off x="0" y="5733256"/>
            <a:ext cx="903649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11B35E-A7E4-412D-B349-89AB51B96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78"/>
            <a:ext cx="9144000" cy="1069514"/>
          </a:xfrm>
        </p:spPr>
        <p:txBody>
          <a:bodyPr>
            <a:normAutofit/>
          </a:bodyPr>
          <a:lstStyle/>
          <a:p>
            <a:r>
              <a:rPr lang="en-IE" dirty="0"/>
              <a:t>	VUCA world for leaders (&amp; HR)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739239E1-9F28-4C4D-B177-CA09175BA635}"/>
              </a:ext>
            </a:extLst>
          </p:cNvPr>
          <p:cNvSpPr txBox="1">
            <a:spLocks/>
          </p:cNvSpPr>
          <p:nvPr/>
        </p:nvSpPr>
        <p:spPr>
          <a:xfrm>
            <a:off x="251520" y="3816424"/>
            <a:ext cx="9144000" cy="29249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</a:rPr>
              <a:t>Globalisation – economic and labour markets, 24 hour pressures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</a:rPr>
              <a:t>Geo-political instabilities and conflicts; ‘world order’ challenged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</a:rPr>
              <a:t>Societal change – decline in deference, demand for transparency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</a:rPr>
              <a:t>Technology acceleration – leaders, strategies, regulators etc struggle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</a:rPr>
              <a:t>Poor leadership and governance exposed easier and quicker</a:t>
            </a:r>
          </a:p>
          <a:p>
            <a:pPr algn="l"/>
            <a:endParaRPr lang="en-IE" sz="800" dirty="0">
              <a:solidFill>
                <a:schemeClr val="tx1"/>
              </a:solidFill>
            </a:endParaRPr>
          </a:p>
          <a:p>
            <a:endParaRPr lang="en-IE" sz="2000" b="1" dirty="0">
              <a:solidFill>
                <a:srgbClr val="C00000"/>
              </a:solidFill>
            </a:endParaRPr>
          </a:p>
          <a:p>
            <a:r>
              <a:rPr lang="en-IE" sz="2000" b="1" dirty="0">
                <a:solidFill>
                  <a:srgbClr val="C00000"/>
                </a:solidFill>
              </a:rPr>
              <a:t>Operating in the digital world demands new skills, strategic focus, </a:t>
            </a:r>
          </a:p>
          <a:p>
            <a:r>
              <a:rPr lang="en-IE" sz="2000" b="1" dirty="0">
                <a:solidFill>
                  <a:srgbClr val="C00000"/>
                </a:solidFill>
              </a:rPr>
              <a:t>organisation models and leadership philosophies</a:t>
            </a:r>
          </a:p>
          <a:p>
            <a:endParaRPr lang="en-IE" sz="2000" dirty="0"/>
          </a:p>
        </p:txBody>
      </p:sp>
      <p:pic>
        <p:nvPicPr>
          <p:cNvPr id="9" name="Picture 9" descr="volcano &amp; storm">
            <a:extLst>
              <a:ext uri="{FF2B5EF4-FFF2-40B4-BE49-F238E27FC236}">
                <a16:creationId xmlns:a16="http://schemas.microsoft.com/office/drawing/2014/main" id="{CBD642A7-E977-4150-8FAB-9115776BEEB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28" y="1199367"/>
            <a:ext cx="7282040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6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FC41C-EFC1-4550-AFA4-D4B064857F8D}"/>
              </a:ext>
            </a:extLst>
          </p:cNvPr>
          <p:cNvSpPr txBox="1">
            <a:spLocks/>
          </p:cNvSpPr>
          <p:nvPr/>
        </p:nvSpPr>
        <p:spPr>
          <a:xfrm>
            <a:off x="467544" y="189507"/>
            <a:ext cx="9144000" cy="106951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E" dirty="0"/>
              <a:t>	2. Technology/analytics</a:t>
            </a:r>
          </a:p>
        </p:txBody>
      </p:sp>
      <p:pic>
        <p:nvPicPr>
          <p:cNvPr id="3" name="Content Placeholder 10">
            <a:extLst>
              <a:ext uri="{FF2B5EF4-FFF2-40B4-BE49-F238E27FC236}">
                <a16:creationId xmlns:a16="http://schemas.microsoft.com/office/drawing/2014/main" id="{C0C88CCC-08FB-4DDE-A77E-C937CF0FDC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84"/>
            <a:ext cx="2123728" cy="1584176"/>
          </a:xfrm>
          <a:prstGeom prst="rect">
            <a:avLst/>
          </a:prstGeom>
        </p:spPr>
      </p:pic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A93727CD-2C9B-4516-B7E3-F27540037FB3}"/>
              </a:ext>
            </a:extLst>
          </p:cNvPr>
          <p:cNvSpPr txBox="1">
            <a:spLocks/>
          </p:cNvSpPr>
          <p:nvPr/>
        </p:nvSpPr>
        <p:spPr>
          <a:xfrm>
            <a:off x="2075983" y="332656"/>
            <a:ext cx="7020272" cy="57332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000" indent="-28575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Mobile </a:t>
            </a:r>
          </a:p>
          <a:p>
            <a:pPr marL="108000" indent="-28575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Integrated &amp; shared platforms</a:t>
            </a:r>
          </a:p>
          <a:p>
            <a:pPr marL="108000" indent="-28575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and </a:t>
            </a:r>
            <a:r>
              <a:rPr lang="en-IE" sz="2600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consumerised</a:t>
            </a:r>
            <a:endParaRPr lang="en-IE" sz="2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08000" indent="-28575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AI and automation </a:t>
            </a:r>
          </a:p>
          <a:p>
            <a:pPr marL="108000" indent="-28575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Cyber security – attitude &amp; systems</a:t>
            </a:r>
          </a:p>
          <a:p>
            <a:pPr marL="108000" indent="-285750">
              <a:buFont typeface="Arial" pitchFamily="34" charset="0"/>
              <a:buChar char="•"/>
            </a:pPr>
            <a:endParaRPr lang="en-IE" sz="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E" sz="32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Analytics revolution</a:t>
            </a:r>
            <a:endParaRPr lang="en-IE" sz="2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080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Managing information overload</a:t>
            </a:r>
          </a:p>
          <a:p>
            <a:pPr marL="1080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Insight not numbers - intelligence</a:t>
            </a:r>
          </a:p>
          <a:p>
            <a:pPr marL="1080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Big and ‘little’ data</a:t>
            </a:r>
          </a:p>
          <a:p>
            <a:pPr marL="1080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Self-service – game-changer for HR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F5A76B-02BA-43AC-BED9-37046B66C2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8268"/>
            <a:ext cx="2123728" cy="18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55F28-F246-4AD0-8C7D-307E0B06864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1" y="3354509"/>
            <a:ext cx="2042969" cy="12241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D34E93-BD47-4E43-920A-80ACC2F9E08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597962"/>
            <a:ext cx="2087724" cy="1148703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63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0E88C-92F4-42C3-ADDB-894BFBAE7328}"/>
              </a:ext>
            </a:extLst>
          </p:cNvPr>
          <p:cNvSpPr txBox="1">
            <a:spLocks/>
          </p:cNvSpPr>
          <p:nvPr/>
        </p:nvSpPr>
        <p:spPr>
          <a:xfrm>
            <a:off x="323528" y="249118"/>
            <a:ext cx="9144000" cy="106951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E" dirty="0"/>
              <a:t>	3. Workforce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681D8DBC-AE0D-4DD5-8E2E-2792BCF126B4}"/>
              </a:ext>
            </a:extLst>
          </p:cNvPr>
          <p:cNvSpPr txBox="1">
            <a:spLocks/>
          </p:cNvSpPr>
          <p:nvPr/>
        </p:nvSpPr>
        <p:spPr>
          <a:xfrm>
            <a:off x="2471308" y="548680"/>
            <a:ext cx="6672692" cy="57332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en-IE" sz="27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Managing multiple generations…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7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…but Millennials will take over!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7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Diversity</a:t>
            </a:r>
          </a:p>
          <a:p>
            <a:pPr marL="285750" indent="-285750">
              <a:buFont typeface="Arial" pitchFamily="34" charset="0"/>
              <a:buChar char="•"/>
            </a:pPr>
            <a:endParaRPr lang="en-IE" sz="8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E" sz="32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Changing nature of work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Projects, fluid structures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Digital capability, numeracy…</a:t>
            </a:r>
            <a:r>
              <a:rPr lang="en-IE" sz="26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Soft skills: collaboration, learning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Skills redundancy – need adaptable           self-transformers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6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‘Gig economy’</a:t>
            </a:r>
          </a:p>
        </p:txBody>
      </p:sp>
      <p:pic>
        <p:nvPicPr>
          <p:cNvPr id="4" name="Picture 2" descr="C:\Users\Andrew\Documents\Work\Clients\European careers meeting 22-3.6.17\Pics\Managing-Multigenerations_GenericImage.jpg">
            <a:extLst>
              <a:ext uri="{FF2B5EF4-FFF2-40B4-BE49-F238E27FC236}">
                <a16:creationId xmlns:a16="http://schemas.microsoft.com/office/drawing/2014/main" id="{BB73DAAC-18F7-4FD7-9AA2-88F777221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7" y="44624"/>
            <a:ext cx="2483768" cy="206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ndrew\Documents\Work\Clients\European careers meeting 22-3.6.17\Pics\multicult.jpg">
            <a:extLst>
              <a:ext uri="{FF2B5EF4-FFF2-40B4-BE49-F238E27FC236}">
                <a16:creationId xmlns:a16="http://schemas.microsoft.com/office/drawing/2014/main" id="{DFE904DA-CCDE-44AB-B166-C1B9E81DA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2105417"/>
            <a:ext cx="2471308" cy="173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Andrew\Documents\Work\Clients\European careers meeting 22-3.6.17\Pics\soft-skills-1.jpg">
            <a:extLst>
              <a:ext uri="{FF2B5EF4-FFF2-40B4-BE49-F238E27FC236}">
                <a16:creationId xmlns:a16="http://schemas.microsoft.com/office/drawing/2014/main" id="{0E478F9F-9A84-4FB2-906B-ECBD1F9C41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3839239"/>
            <a:ext cx="2555776" cy="201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4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03B14C-54B8-42AA-B976-4AF4A0DAC16F}"/>
              </a:ext>
            </a:extLst>
          </p:cNvPr>
          <p:cNvSpPr txBox="1">
            <a:spLocks/>
          </p:cNvSpPr>
          <p:nvPr/>
        </p:nvSpPr>
        <p:spPr>
          <a:xfrm>
            <a:off x="1619672" y="16778"/>
            <a:ext cx="7524328" cy="13239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E" dirty="0"/>
              <a:t>   4.  Cost-effectiveness &amp; innovation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7ADF1DE-3828-4B0A-A6C1-BB4F4FF62048}"/>
              </a:ext>
            </a:extLst>
          </p:cNvPr>
          <p:cNvSpPr txBox="1">
            <a:spLocks/>
          </p:cNvSpPr>
          <p:nvPr/>
        </p:nvSpPr>
        <p:spPr>
          <a:xfrm>
            <a:off x="2535506" y="2002590"/>
            <a:ext cx="6642197" cy="49137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New business models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Re-purposing – why use us, work for us?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 more with less – ‘lean’, ‘agile’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Shrink back-offices (’bureaucracy’)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Justify (and find) funding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Continuous change is the norm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Innovate, re-invent… or die</a:t>
            </a:r>
          </a:p>
          <a:p>
            <a:endParaRPr lang="en-IE" sz="800" b="1" dirty="0"/>
          </a:p>
          <a:p>
            <a:r>
              <a:rPr lang="en-IE" sz="2800" b="1" i="1" dirty="0">
                <a:solidFill>
                  <a:srgbClr val="C00000"/>
                </a:solidFill>
              </a:rPr>
              <a:t>Often applies to public sector &amp;</a:t>
            </a:r>
          </a:p>
          <a:p>
            <a:r>
              <a:rPr lang="en-IE" sz="2800" b="1" i="1" dirty="0">
                <a:solidFill>
                  <a:srgbClr val="C00000"/>
                </a:solidFill>
              </a:rPr>
              <a:t>NGOs as much as to commerce</a:t>
            </a:r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</p:txBody>
      </p:sp>
      <p:pic>
        <p:nvPicPr>
          <p:cNvPr id="6" name="Picture 3" descr="C:\Users\Andrew\Documents\Work\Clients\European careers meeting 22-3.6.17\Pics\Cost-effectiveness 1.jpg">
            <a:extLst>
              <a:ext uri="{FF2B5EF4-FFF2-40B4-BE49-F238E27FC236}">
                <a16:creationId xmlns:a16="http://schemas.microsoft.com/office/drawing/2014/main" id="{E3FB7613-E683-447C-81B7-8BB8224FCB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" y="-27384"/>
            <a:ext cx="2495550" cy="178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Andrew\Documents\Work\Clients\European careers meeting 22-3.6.17\Pics\innovation 1.jpg">
            <a:extLst>
              <a:ext uri="{FF2B5EF4-FFF2-40B4-BE49-F238E27FC236}">
                <a16:creationId xmlns:a16="http://schemas.microsoft.com/office/drawing/2014/main" id="{C3BBD50D-EC12-4315-8D9A-A5EC23C17E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" y="3658774"/>
            <a:ext cx="2524125" cy="204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Andrew\Documents\Work\Clients\European careers meeting 22-3.6.17\Pics\innovation 3.jpg">
            <a:extLst>
              <a:ext uri="{FF2B5EF4-FFF2-40B4-BE49-F238E27FC236}">
                <a16:creationId xmlns:a16="http://schemas.microsoft.com/office/drawing/2014/main" id="{66C67238-B609-42C2-83FE-69CD2E238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" y="2002590"/>
            <a:ext cx="249554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8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7DC4CAB-402A-41AA-8E2A-7C36896994DA}"/>
              </a:ext>
            </a:extLst>
          </p:cNvPr>
          <p:cNvSpPr/>
          <p:nvPr/>
        </p:nvSpPr>
        <p:spPr>
          <a:xfrm>
            <a:off x="539552" y="2613436"/>
            <a:ext cx="381642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IE" sz="2400" dirty="0">
                <a:latin typeface="Calibri" panose="020F0502020204030204" pitchFamily="34" charset="0"/>
                <a:cs typeface="Calibri" panose="020F0502020204030204" pitchFamily="34" charset="0"/>
              </a:rPr>
              <a:t>Re-shape their organisations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400" dirty="0">
                <a:latin typeface="Calibri" panose="020F0502020204030204" pitchFamily="34" charset="0"/>
                <a:cs typeface="Calibri" panose="020F0502020204030204" pitchFamily="34" charset="0"/>
              </a:rPr>
              <a:t>Manage their key people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400" dirty="0">
                <a:latin typeface="Calibri" panose="020F0502020204030204" pitchFamily="34" charset="0"/>
                <a:cs typeface="Calibri" panose="020F0502020204030204" pitchFamily="34" charset="0"/>
              </a:rPr>
              <a:t>Sustain the ‘brand’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400" dirty="0">
                <a:latin typeface="Calibri" panose="020F0502020204030204" pitchFamily="34" charset="0"/>
                <a:cs typeface="Calibri" panose="020F0502020204030204" pitchFamily="34" charset="0"/>
              </a:rPr>
              <a:t>Prepare for and handle their own pressures and needs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26B727-1CC3-4CE8-A264-89EDF881B4C1}"/>
              </a:ext>
            </a:extLst>
          </p:cNvPr>
          <p:cNvSpPr txBox="1"/>
          <p:nvPr/>
        </p:nvSpPr>
        <p:spPr>
          <a:xfrm>
            <a:off x="971601" y="755412"/>
            <a:ext cx="23042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Leaders need help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27884F-2357-4597-A451-CE167914C318}"/>
              </a:ext>
            </a:extLst>
          </p:cNvPr>
          <p:cNvSpPr/>
          <p:nvPr/>
        </p:nvSpPr>
        <p:spPr>
          <a:xfrm>
            <a:off x="5906440" y="801578"/>
            <a:ext cx="281499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E" sz="3200" dirty="0">
                <a:latin typeface="Calibri" panose="020F0502020204030204" pitchFamily="34" charset="0"/>
                <a:cs typeface="Calibri" panose="020F0502020204030204" pitchFamily="34" charset="0"/>
              </a:rPr>
              <a:t>Managers need help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382EEDE-09F8-48E4-8CF8-4196A37FEEC4}"/>
              </a:ext>
            </a:extLst>
          </p:cNvPr>
          <p:cNvSpPr txBox="1">
            <a:spLocks/>
          </p:cNvSpPr>
          <p:nvPr/>
        </p:nvSpPr>
        <p:spPr>
          <a:xfrm>
            <a:off x="4341730" y="1224136"/>
            <a:ext cx="4896544" cy="57332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Leaders at their level </a:t>
            </a:r>
          </a:p>
          <a:p>
            <a:pPr algn="l"/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- Supported, empowered? Role-models?</a:t>
            </a:r>
          </a:p>
          <a:p>
            <a:pPr algn="l"/>
            <a:endParaRPr lang="en-IE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Managers responsible for people (not HR)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E4025E-E437-4F5D-9BE7-4D1E22EDD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2009" y="127390"/>
            <a:ext cx="2463613" cy="2425594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7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INTERNAL ENVIRONMENT/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ORGANISATIONAL ANALYSIS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/>
              <a:t>also known as internal scanning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4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8" y="20132"/>
            <a:ext cx="9133301" cy="5641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41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700808"/>
            <a:ext cx="7632848" cy="33670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3400" indent="-533400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Internal strengths &amp; weaknesses may be linked to:</a:t>
            </a:r>
          </a:p>
          <a:p>
            <a:pPr marL="533400" indent="-533400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v"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Resources e.g. staff (skills, expertise, numbers) management structure &amp; style,  equipment, buildings </a:t>
            </a:r>
            <a:r>
              <a:rPr lang="en-GB" sz="2800" dirty="0" err="1">
                <a:latin typeface="Calibri" panose="020F0502020204030204" pitchFamily="34" charset="0"/>
                <a:cs typeface="Arial" charset="0"/>
              </a:rPr>
              <a:t>etc</a:t>
            </a:r>
            <a:endParaRPr lang="en-GB" sz="2800" dirty="0">
              <a:latin typeface="Calibri" panose="020F0502020204030204" pitchFamily="34" charset="0"/>
              <a:cs typeface="Arial" charset="0"/>
            </a:endParaRPr>
          </a:p>
          <a:p>
            <a:pPr marL="533400" indent="-533400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v"/>
            </a:pPr>
            <a:r>
              <a:rPr lang="en-GB" sz="2800" dirty="0">
                <a:latin typeface="Calibri" panose="020F0502020204030204" pitchFamily="34" charset="0"/>
                <a:cs typeface="Arial" charset="0"/>
              </a:rPr>
              <a:t>Organisational culture e.g. staff flexibility, commitment &amp; motivation, attitudes to change, management style, conditions of service/contractual arrangements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7899" y="548680"/>
            <a:ext cx="687098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latin typeface="Calibri" panose="020F0502020204030204" pitchFamily="34" charset="0"/>
                <a:cs typeface="Arial" charset="0"/>
              </a:rPr>
              <a:t>Assessing the internal environment 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8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0673F7-F15E-4861-AF2E-BA5CBB9528F2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393056" y="260648"/>
            <a:ext cx="8072437" cy="7920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ctr"/>
          <a:lstStyle/>
          <a:p>
            <a:pPr eaLnBrk="1" hangingPunct="1"/>
            <a:r>
              <a:rPr lang="en-GB" sz="3600" dirty="0">
                <a:latin typeface="Calibri" panose="020F0502020204030204" pitchFamily="34" charset="0"/>
                <a:cs typeface="Arial" charset="0"/>
              </a:rPr>
              <a:t>Assessing the internal environment   </a:t>
            </a:r>
          </a:p>
        </p:txBody>
      </p:sp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539750" y="1844675"/>
            <a:ext cx="8115300" cy="4583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79512" y="1412776"/>
            <a:ext cx="8712967" cy="2204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63500" tIns="25400" rIns="63500" bIns="25400">
            <a:spAutoFit/>
          </a:bodyPr>
          <a:lstStyle/>
          <a:p>
            <a:pPr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r>
              <a:rPr lang="en-GB" sz="2200" dirty="0">
                <a:latin typeface="Calibri" panose="020F0502020204030204" pitchFamily="34" charset="0"/>
                <a:cs typeface="Arial" charset="0"/>
              </a:rPr>
              <a:t>Internal analysis is important to:</a:t>
            </a:r>
            <a:endParaRPr lang="en-GB" sz="1200" dirty="0">
              <a:latin typeface="Calibri" panose="020F0502020204030204" pitchFamily="34" charset="0"/>
              <a:cs typeface="Arial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cs typeface="Arial" charset="0"/>
              </a:rPr>
              <a:t>assess &amp; develop organisational &amp;/or functional </a:t>
            </a:r>
            <a:r>
              <a:rPr lang="en-GB" sz="2200" dirty="0">
                <a:solidFill>
                  <a:srgbClr val="92D050"/>
                </a:solidFill>
                <a:latin typeface="Calibri" panose="020F0502020204030204" pitchFamily="34" charset="0"/>
                <a:cs typeface="Arial" charset="0"/>
              </a:rPr>
              <a:t>strengths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cs typeface="Arial" charset="0"/>
              </a:rPr>
              <a:t>identify &amp; eliminate or reduce any </a:t>
            </a:r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Arial" charset="0"/>
              </a:rPr>
              <a:t>weaknesses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cs typeface="Arial" charset="0"/>
              </a:rPr>
              <a:t>highlight &amp; exploit </a:t>
            </a:r>
            <a:r>
              <a:rPr lang="en-GB" sz="2200" dirty="0">
                <a:solidFill>
                  <a:srgbClr val="92D050"/>
                </a:solidFill>
                <a:latin typeface="Calibri" panose="020F0502020204030204" pitchFamily="34" charset="0"/>
                <a:cs typeface="Arial" charset="0"/>
              </a:rPr>
              <a:t>opportunities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>
                <a:latin typeface="Calibri" panose="020F0502020204030204" pitchFamily="34" charset="0"/>
                <a:cs typeface="Arial" charset="0"/>
              </a:rPr>
              <a:t>identify &amp; take action to minimise the impact of any </a:t>
            </a:r>
            <a:r>
              <a:rPr lang="en-GB" sz="2200" dirty="0">
                <a:solidFill>
                  <a:srgbClr val="FF0000"/>
                </a:solidFill>
                <a:latin typeface="Calibri" panose="020F0502020204030204" pitchFamily="34" charset="0"/>
                <a:cs typeface="Arial" charset="0"/>
              </a:rPr>
              <a:t>threats </a:t>
            </a:r>
            <a:r>
              <a:rPr lang="en-GB" sz="2200" dirty="0">
                <a:latin typeface="Calibri" panose="020F0502020204030204" pitchFamily="34" charset="0"/>
                <a:cs typeface="Arial" charset="0"/>
              </a:rPr>
              <a:t> 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endParaRPr lang="en-GB" sz="900" dirty="0">
              <a:latin typeface="Calibri" panose="020F0502020204030204" pitchFamily="34" charset="0"/>
              <a:cs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39750" y="4335925"/>
            <a:ext cx="33931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Arial" charset="0"/>
              </a:rPr>
              <a:t>(</a:t>
            </a:r>
            <a:r>
              <a:rPr lang="en-GB" i="1" dirty="0">
                <a:latin typeface="Calibri" panose="020F0502020204030204" pitchFamily="34" charset="0"/>
                <a:cs typeface="Arial" charset="0"/>
              </a:rPr>
              <a:t>can use SWOT analysis</a:t>
            </a:r>
            <a:r>
              <a:rPr lang="en-GB" dirty="0">
                <a:latin typeface="Calibri" panose="020F0502020204030204" pitchFamily="34" charset="0"/>
                <a:cs typeface="Arial" charset="0"/>
              </a:rPr>
              <a:t>)                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783" y="3406901"/>
            <a:ext cx="4830497" cy="2261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al 3"/>
          <p:cNvSpPr/>
          <p:nvPr/>
        </p:nvSpPr>
        <p:spPr>
          <a:xfrm>
            <a:off x="3419872" y="3406901"/>
            <a:ext cx="5235178" cy="160627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1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EXTERNAL ENVIRONMENT ANALYSIS</a:t>
            </a:r>
          </a:p>
          <a:p>
            <a:pPr marL="0" indent="0" algn="ctr">
              <a:buNone/>
            </a:pPr>
            <a:endParaRPr lang="en-GB" b="1" dirty="0"/>
          </a:p>
        </p:txBody>
      </p:sp>
      <p:pic>
        <p:nvPicPr>
          <p:cNvPr id="4" name="Picture 2" descr="http://images.flatworldknowledge.com/portolesedias/portolesedias-fig02_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234" y="548680"/>
            <a:ext cx="4258816" cy="471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25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39952" y="836712"/>
            <a:ext cx="4733925" cy="478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844824"/>
            <a:ext cx="8229600" cy="4389438"/>
          </a:xfrm>
        </p:spPr>
        <p:txBody>
          <a:bodyPr>
            <a:normAutofit/>
          </a:bodyPr>
          <a:lstStyle/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P</a:t>
            </a:r>
            <a:r>
              <a:rPr lang="en-GB" dirty="0">
                <a:latin typeface="Arial" pitchFamily="34" charset="0"/>
                <a:cs typeface="Arial" pitchFamily="34" charset="0"/>
              </a:rPr>
              <a:t>olitical</a:t>
            </a:r>
          </a:p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E</a:t>
            </a:r>
            <a:r>
              <a:rPr lang="en-GB" dirty="0">
                <a:latin typeface="Arial" pitchFamily="34" charset="0"/>
                <a:cs typeface="Arial" pitchFamily="34" charset="0"/>
              </a:rPr>
              <a:t>conomic</a:t>
            </a:r>
          </a:p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S</a:t>
            </a:r>
            <a:r>
              <a:rPr lang="en-GB" dirty="0">
                <a:latin typeface="Arial" pitchFamily="34" charset="0"/>
                <a:cs typeface="Arial" pitchFamily="34" charset="0"/>
              </a:rPr>
              <a:t>ocial-cultural</a:t>
            </a:r>
          </a:p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T</a:t>
            </a:r>
            <a:r>
              <a:rPr lang="en-GB" dirty="0">
                <a:latin typeface="Arial" pitchFamily="34" charset="0"/>
                <a:cs typeface="Arial" pitchFamily="34" charset="0"/>
              </a:rPr>
              <a:t>echnological</a:t>
            </a:r>
          </a:p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L</a:t>
            </a:r>
            <a:r>
              <a:rPr lang="en-GB" dirty="0">
                <a:latin typeface="Arial" pitchFamily="34" charset="0"/>
                <a:cs typeface="Arial" pitchFamily="34" charset="0"/>
              </a:rPr>
              <a:t>egal</a:t>
            </a:r>
          </a:p>
          <a:p>
            <a:pPr marL="539750" indent="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E</a:t>
            </a:r>
            <a:r>
              <a:rPr lang="en-GB" dirty="0">
                <a:latin typeface="Arial" pitchFamily="34" charset="0"/>
                <a:cs typeface="Arial" pitchFamily="34" charset="0"/>
              </a:rPr>
              <a:t>nvironmental</a:t>
            </a:r>
          </a:p>
          <a:p>
            <a:pPr marL="719138" indent="-449263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/>
          </a:p>
          <a:p>
            <a:pPr marL="269875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17FB4-B71A-4758-AE01-E8D66A2CCBC3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-396552" y="136393"/>
            <a:ext cx="9793088" cy="7239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sz="4000" dirty="0">
                <a:latin typeface="Calibri" panose="020F0502020204030204" pitchFamily="34" charset="0"/>
                <a:cs typeface="Arial" charset="0"/>
              </a:rPr>
              <a:t>External Environmental Factor Scanning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B02F76-4399-4807-9C78-CBAB498B59D0}"/>
              </a:ext>
            </a:extLst>
          </p:cNvPr>
          <p:cNvSpPr txBox="1"/>
          <p:nvPr/>
        </p:nvSpPr>
        <p:spPr>
          <a:xfrm>
            <a:off x="467544" y="105273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COMMON TOOL</a:t>
            </a:r>
          </a:p>
        </p:txBody>
      </p:sp>
    </p:spTree>
    <p:extLst>
      <p:ext uri="{BB962C8B-B14F-4D97-AF65-F5344CB8AC3E}">
        <p14:creationId xmlns:p14="http://schemas.microsoft.com/office/powerpoint/2010/main" val="22803370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latin typeface="Verdana" pitchFamily="34" charset="0"/>
              </a:rPr>
              <a:t>The macro environment</a:t>
            </a: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3276600" y="3054846"/>
            <a:ext cx="2447925" cy="627063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b="1">
                <a:latin typeface="Verdana" pitchFamily="34" charset="0"/>
              </a:rPr>
              <a:t>The organisation</a:t>
            </a:r>
          </a:p>
        </p:txBody>
      </p:sp>
      <p:sp>
        <p:nvSpPr>
          <p:cNvPr id="8219" name="Rectangle 27"/>
          <p:cNvSpPr>
            <a:spLocks noChangeArrowheads="1"/>
          </p:cNvSpPr>
          <p:nvPr/>
        </p:nvSpPr>
        <p:spPr bwMode="auto">
          <a:xfrm>
            <a:off x="539750" y="4134346"/>
            <a:ext cx="2447925" cy="163353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b="1">
                <a:latin typeface="Verdana" pitchFamily="34" charset="0"/>
              </a:rPr>
              <a:t>Technological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Internet 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Communications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Production processes</a:t>
            </a:r>
          </a:p>
          <a:p>
            <a:pPr>
              <a:buFontTx/>
              <a:buChar char="•"/>
            </a:pPr>
            <a:endParaRPr lang="en-GB" altLang="en-US" sz="1400">
              <a:latin typeface="Verdana" pitchFamily="34" charset="0"/>
            </a:endParaRPr>
          </a:p>
        </p:txBody>
      </p:sp>
      <p:sp>
        <p:nvSpPr>
          <p:cNvPr id="8220" name="Rectangle 28"/>
          <p:cNvSpPr>
            <a:spLocks noChangeArrowheads="1"/>
          </p:cNvSpPr>
          <p:nvPr/>
        </p:nvSpPr>
        <p:spPr bwMode="auto">
          <a:xfrm>
            <a:off x="3348038" y="1110159"/>
            <a:ext cx="2447925" cy="163353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b="1">
                <a:latin typeface="Verdana" pitchFamily="34" charset="0"/>
              </a:rPr>
              <a:t>Economic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Levels of employment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Exchange rates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Inflation rates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Earnings</a:t>
            </a:r>
          </a:p>
        </p:txBody>
      </p:sp>
      <p:sp>
        <p:nvSpPr>
          <p:cNvPr id="8221" name="Rectangle 29"/>
          <p:cNvSpPr>
            <a:spLocks noChangeArrowheads="1"/>
          </p:cNvSpPr>
          <p:nvPr/>
        </p:nvSpPr>
        <p:spPr bwMode="auto">
          <a:xfrm>
            <a:off x="6300788" y="1110159"/>
            <a:ext cx="2447925" cy="163353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b="1">
                <a:latin typeface="Verdana" pitchFamily="34" charset="0"/>
              </a:rPr>
              <a:t>Social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Demographic trends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Consumer patterns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Attitudes to work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Mobility</a:t>
            </a:r>
          </a:p>
        </p:txBody>
      </p:sp>
      <p:sp>
        <p:nvSpPr>
          <p:cNvPr id="8222" name="Rectangle 30"/>
          <p:cNvSpPr>
            <a:spLocks noChangeArrowheads="1"/>
          </p:cNvSpPr>
          <p:nvPr/>
        </p:nvSpPr>
        <p:spPr bwMode="auto">
          <a:xfrm>
            <a:off x="6227763" y="4134346"/>
            <a:ext cx="2447925" cy="163353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b="1">
                <a:latin typeface="Verdana" pitchFamily="34" charset="0"/>
              </a:rPr>
              <a:t>Environmental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Protection laws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Re-cycling and waste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Resources</a:t>
            </a:r>
          </a:p>
          <a:p>
            <a:endParaRPr lang="en-GB" altLang="en-US" sz="1400">
              <a:latin typeface="Verdana" pitchFamily="34" charset="0"/>
            </a:endParaRPr>
          </a:p>
        </p:txBody>
      </p:sp>
      <p:sp>
        <p:nvSpPr>
          <p:cNvPr id="8223" name="Rectangle 31"/>
          <p:cNvSpPr>
            <a:spLocks noChangeArrowheads="1"/>
          </p:cNvSpPr>
          <p:nvPr/>
        </p:nvSpPr>
        <p:spPr bwMode="auto">
          <a:xfrm>
            <a:off x="3348038" y="4134346"/>
            <a:ext cx="2447925" cy="1633538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1">
                <a:latin typeface="Verdana" pitchFamily="34" charset="0"/>
              </a:rPr>
              <a:t>Legal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Corporate law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Employment law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European law</a:t>
            </a:r>
          </a:p>
          <a:p>
            <a:pPr>
              <a:buFontTx/>
              <a:buChar char="•"/>
            </a:pPr>
            <a:endParaRPr lang="en-GB" altLang="en-US" sz="1400">
              <a:latin typeface="Verdana" pitchFamily="34" charset="0"/>
            </a:endParaRPr>
          </a:p>
        </p:txBody>
      </p:sp>
      <p:sp>
        <p:nvSpPr>
          <p:cNvPr id="8224" name="Rectangle 32"/>
          <p:cNvSpPr>
            <a:spLocks noChangeArrowheads="1"/>
          </p:cNvSpPr>
          <p:nvPr/>
        </p:nvSpPr>
        <p:spPr bwMode="auto">
          <a:xfrm>
            <a:off x="395288" y="1110159"/>
            <a:ext cx="2447925" cy="1633537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b="1">
                <a:latin typeface="Verdana" pitchFamily="34" charset="0"/>
              </a:rPr>
              <a:t>Political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Government orthodoxy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Legislation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International law</a:t>
            </a:r>
          </a:p>
          <a:p>
            <a:pPr>
              <a:buFontTx/>
              <a:buChar char="•"/>
            </a:pPr>
            <a:r>
              <a:rPr lang="en-GB" altLang="en-US" sz="1400">
                <a:latin typeface="Verdana" pitchFamily="34" charset="0"/>
              </a:rPr>
              <a:t>Social policies</a:t>
            </a:r>
          </a:p>
        </p:txBody>
      </p:sp>
      <p:sp>
        <p:nvSpPr>
          <p:cNvPr id="8225" name="Line 33"/>
          <p:cNvSpPr>
            <a:spLocks noChangeShapeType="1"/>
          </p:cNvSpPr>
          <p:nvPr/>
        </p:nvSpPr>
        <p:spPr bwMode="auto">
          <a:xfrm>
            <a:off x="1524000" y="2743696"/>
            <a:ext cx="1752600" cy="3635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6" name="Line 34"/>
          <p:cNvSpPr>
            <a:spLocks noChangeShapeType="1"/>
          </p:cNvSpPr>
          <p:nvPr/>
        </p:nvSpPr>
        <p:spPr bwMode="auto">
          <a:xfrm>
            <a:off x="4427538" y="2767509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7" name="Line 35"/>
          <p:cNvSpPr>
            <a:spLocks noChangeShapeType="1"/>
          </p:cNvSpPr>
          <p:nvPr/>
        </p:nvSpPr>
        <p:spPr bwMode="auto">
          <a:xfrm flipH="1">
            <a:off x="5724525" y="2767509"/>
            <a:ext cx="18002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8" name="Line 36"/>
          <p:cNvSpPr>
            <a:spLocks noChangeShapeType="1"/>
          </p:cNvSpPr>
          <p:nvPr/>
        </p:nvSpPr>
        <p:spPr bwMode="auto">
          <a:xfrm flipV="1">
            <a:off x="1676400" y="3631109"/>
            <a:ext cx="160020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29" name="Line 37"/>
          <p:cNvSpPr>
            <a:spLocks noChangeShapeType="1"/>
          </p:cNvSpPr>
          <p:nvPr/>
        </p:nvSpPr>
        <p:spPr bwMode="auto">
          <a:xfrm flipV="1">
            <a:off x="4419600" y="3664446"/>
            <a:ext cx="7938" cy="469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30" name="Line 38"/>
          <p:cNvSpPr>
            <a:spLocks noChangeShapeType="1"/>
          </p:cNvSpPr>
          <p:nvPr/>
        </p:nvSpPr>
        <p:spPr bwMode="auto">
          <a:xfrm flipH="1" flipV="1">
            <a:off x="5715000" y="3677146"/>
            <a:ext cx="1804988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89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14D6C8-4C50-475F-8780-3A4FCA093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692696"/>
            <a:ext cx="3636640" cy="49898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4DD558-7FA4-45FE-867C-0042FE26C5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4272" y="476672"/>
            <a:ext cx="3636640" cy="52231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E2B546-1A31-474A-A39D-44B8B329679A}"/>
              </a:ext>
            </a:extLst>
          </p:cNvPr>
          <p:cNvSpPr txBox="1"/>
          <p:nvPr/>
        </p:nvSpPr>
        <p:spPr>
          <a:xfrm>
            <a:off x="467544" y="10967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CMI (2018) Extract from the ‘CMI environmental scanning report’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73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B7FD4-8E5F-42C7-81B0-EC5CFF193CAF}"/>
              </a:ext>
            </a:extLst>
          </p:cNvPr>
          <p:cNvSpPr txBox="1">
            <a:spLocks/>
          </p:cNvSpPr>
          <p:nvPr/>
        </p:nvSpPr>
        <p:spPr>
          <a:xfrm>
            <a:off x="-2124744" y="347250"/>
            <a:ext cx="8316416" cy="106951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E" dirty="0"/>
              <a:t>Other trends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51809B24-8A7C-4E3B-985A-4731DD4F6A8F}"/>
              </a:ext>
            </a:extLst>
          </p:cNvPr>
          <p:cNvSpPr txBox="1">
            <a:spLocks/>
          </p:cNvSpPr>
          <p:nvPr/>
        </p:nvSpPr>
        <p:spPr>
          <a:xfrm>
            <a:off x="251520" y="1038142"/>
            <a:ext cx="9036496" cy="54726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itchFamily="34" charset="0"/>
              <a:buChar char="•"/>
            </a:pPr>
            <a:r>
              <a:rPr lang="en-IE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Smart automation of selection, assessment and recruitment, supported by AI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Employee-friendly policies </a:t>
            </a:r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fit to individual needs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Relationship management – tech enabled</a:t>
            </a:r>
          </a:p>
          <a:p>
            <a:pPr algn="l"/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Lifecycle from first contact to alumni</a:t>
            </a:r>
          </a:p>
          <a:p>
            <a:pPr algn="l"/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Boomerang workers</a:t>
            </a:r>
          </a:p>
          <a:p>
            <a:pPr algn="l"/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Contingent workers (blended workforce)</a:t>
            </a:r>
          </a:p>
          <a:p>
            <a:pPr algn="l"/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Employer brand management is critical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7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Onboarding integrated into onward development</a:t>
            </a:r>
          </a:p>
          <a:p>
            <a:pPr algn="l"/>
            <a:endParaRPr lang="en-IE" sz="2700" b="1" dirty="0"/>
          </a:p>
          <a:p>
            <a:pPr algn="l"/>
            <a:endParaRPr lang="en-IE" sz="2400" b="1" dirty="0"/>
          </a:p>
          <a:p>
            <a:pPr marL="285750" indent="-285750" algn="l">
              <a:buFont typeface="Arial" pitchFamily="34" charset="0"/>
              <a:buChar char="•"/>
            </a:pPr>
            <a:endParaRPr lang="en-IE" sz="24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9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External environment - internal organisation link</a:t>
            </a:r>
          </a:p>
        </p:txBody>
      </p:sp>
      <p:sp>
        <p:nvSpPr>
          <p:cNvPr id="4" name="Rectangle 3"/>
          <p:cNvSpPr/>
          <p:nvPr/>
        </p:nvSpPr>
        <p:spPr>
          <a:xfrm>
            <a:off x="827584" y="2780928"/>
            <a:ext cx="2448272" cy="1490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External environmental factors, trends and development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5868144" y="2708920"/>
            <a:ext cx="2847260" cy="1490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Internal organisation structures, processes and behaviours</a:t>
            </a:r>
          </a:p>
        </p:txBody>
      </p:sp>
      <p:sp>
        <p:nvSpPr>
          <p:cNvPr id="6" name="Right Arrow 5"/>
          <p:cNvSpPr/>
          <p:nvPr/>
        </p:nvSpPr>
        <p:spPr>
          <a:xfrm>
            <a:off x="3563888" y="2780928"/>
            <a:ext cx="2232248" cy="14401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Leads to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Change in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956376" y="5876916"/>
            <a:ext cx="730424" cy="340503"/>
          </a:xfrm>
        </p:spPr>
        <p:txBody>
          <a:bodyPr/>
          <a:lstStyle/>
          <a:p>
            <a:fld id="{97503B6A-4DA5-4756-B58A-8B28CBAE0F46}" type="slidenum">
              <a:rPr lang="en-GB" sz="2400" smtClean="0">
                <a:latin typeface="Calibri" panose="020F0502020204030204" pitchFamily="34" charset="0"/>
                <a:cs typeface="Calibri" panose="020F0502020204030204" pitchFamily="34" charset="0"/>
              </a:rPr>
              <a:pPr/>
              <a:t>24</a:t>
            </a:fld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1125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09588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2800" b="1" dirty="0">
                <a:solidFill>
                  <a:srgbClr val="4910D6"/>
                </a:solidFill>
                <a:latin typeface="Arial" charset="0"/>
                <a:cs typeface="Arial" charset="0"/>
              </a:rPr>
              <a:t>Environmental considerations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73141"/>
          </a:xfrm>
          <a:ln w="3175">
            <a:solidFill>
              <a:srgbClr val="0070C0"/>
            </a:solidFill>
          </a:ln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en-GB" dirty="0"/>
          </a:p>
          <a:p>
            <a:pPr eaLnBrk="1" hangingPunct="1">
              <a:buFont typeface="Wingdings 2" pitchFamily="18" charset="2"/>
              <a:buNone/>
            </a:pP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395536" y="2708921"/>
            <a:ext cx="2429445" cy="237626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Values </a:t>
            </a:r>
          </a:p>
          <a:p>
            <a:pPr algn="ctr">
              <a:defRPr/>
            </a:pPr>
            <a:endParaRPr lang="en-GB" sz="1200" dirty="0"/>
          </a:p>
          <a:p>
            <a:pPr algn="ctr">
              <a:defRPr/>
            </a:pPr>
            <a:r>
              <a:rPr lang="en-GB" dirty="0"/>
              <a:t>Goals</a:t>
            </a:r>
          </a:p>
          <a:p>
            <a:pPr algn="ctr">
              <a:defRPr/>
            </a:pPr>
            <a:endParaRPr lang="en-GB" sz="1200" dirty="0"/>
          </a:p>
          <a:p>
            <a:pPr algn="ctr">
              <a:defRPr/>
            </a:pPr>
            <a:r>
              <a:rPr lang="en-GB" dirty="0"/>
              <a:t>Resources &amp; Capabilities </a:t>
            </a:r>
          </a:p>
          <a:p>
            <a:pPr algn="ctr">
              <a:defRPr/>
            </a:pPr>
            <a:endParaRPr lang="en-GB" sz="1200" dirty="0"/>
          </a:p>
          <a:p>
            <a:pPr algn="ctr">
              <a:defRPr/>
            </a:pPr>
            <a:r>
              <a:rPr lang="en-GB" dirty="0"/>
              <a:t>Structure &amp; Processes  </a:t>
            </a:r>
          </a:p>
        </p:txBody>
      </p:sp>
      <p:sp>
        <p:nvSpPr>
          <p:cNvPr id="7" name="Oval 6"/>
          <p:cNvSpPr/>
          <p:nvPr/>
        </p:nvSpPr>
        <p:spPr>
          <a:xfrm>
            <a:off x="6228184" y="2780928"/>
            <a:ext cx="2304256" cy="221456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General Environment </a:t>
            </a:r>
          </a:p>
          <a:p>
            <a:pPr algn="ctr">
              <a:defRPr/>
            </a:pPr>
            <a:endParaRPr lang="en-GB" sz="1200" dirty="0"/>
          </a:p>
          <a:p>
            <a:pPr algn="ctr">
              <a:defRPr/>
            </a:pPr>
            <a:r>
              <a:rPr lang="en-GB" dirty="0"/>
              <a:t>Competitive</a:t>
            </a:r>
          </a:p>
          <a:p>
            <a:pPr algn="ctr">
              <a:defRPr/>
            </a:pPr>
            <a:r>
              <a:rPr lang="en-GB" dirty="0"/>
              <a:t>Environment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3275856" y="2132856"/>
            <a:ext cx="2428875" cy="5726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STAKEHOLDERS </a:t>
            </a:r>
          </a:p>
        </p:txBody>
      </p:sp>
      <p:sp>
        <p:nvSpPr>
          <p:cNvPr id="9" name="Rectangle 8"/>
          <p:cNvSpPr/>
          <p:nvPr/>
        </p:nvSpPr>
        <p:spPr>
          <a:xfrm>
            <a:off x="3491880" y="3573016"/>
            <a:ext cx="2016224" cy="714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dirty="0">
                <a:latin typeface="Arial" pitchFamily="34" charset="0"/>
                <a:cs typeface="Arial" pitchFamily="34" charset="0"/>
              </a:rPr>
              <a:t>ORGANISATIONAL STRATEGY 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1772816"/>
            <a:ext cx="1928812" cy="6175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Internal Environment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084168" y="1772816"/>
            <a:ext cx="2214562" cy="6429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External Environment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67544" y="5445224"/>
            <a:ext cx="2714625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Strengths &amp; Weaknesses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012160" y="5517232"/>
            <a:ext cx="2643188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Opportunities &amp; Threats </a:t>
            </a:r>
          </a:p>
        </p:txBody>
      </p:sp>
      <p:cxnSp>
        <p:nvCxnSpPr>
          <p:cNvPr id="17" name="Straight Connector 16"/>
          <p:cNvCxnSpPr>
            <a:stCxn id="4" idx="7"/>
          </p:cNvCxnSpPr>
          <p:nvPr/>
        </p:nvCxnSpPr>
        <p:spPr>
          <a:xfrm flipV="1">
            <a:off x="2469197" y="2564912"/>
            <a:ext cx="734652" cy="492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>
            <a:stCxn id="8" idx="3"/>
            <a:endCxn id="7" idx="1"/>
          </p:cNvCxnSpPr>
          <p:nvPr/>
        </p:nvCxnSpPr>
        <p:spPr>
          <a:xfrm>
            <a:off x="5704731" y="2419177"/>
            <a:ext cx="860904" cy="686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3995936" y="2786063"/>
            <a:ext cx="4566" cy="7149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5004048" y="2708920"/>
            <a:ext cx="15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4" idx="4"/>
          </p:cNvCxnSpPr>
          <p:nvPr/>
        </p:nvCxnSpPr>
        <p:spPr>
          <a:xfrm>
            <a:off x="1610259" y="5085184"/>
            <a:ext cx="9414" cy="3600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endCxn id="15" idx="0"/>
          </p:cNvCxnSpPr>
          <p:nvPr/>
        </p:nvCxnSpPr>
        <p:spPr>
          <a:xfrm rot="16200000" flipH="1">
            <a:off x="7105005" y="5288483"/>
            <a:ext cx="432048" cy="25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flipV="1">
            <a:off x="2627784" y="4293096"/>
            <a:ext cx="936104" cy="11521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H="1" flipV="1">
            <a:off x="5436096" y="4293096"/>
            <a:ext cx="1016099" cy="11606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Left-Right Arrow 48"/>
          <p:cNvSpPr/>
          <p:nvPr/>
        </p:nvSpPr>
        <p:spPr>
          <a:xfrm flipV="1">
            <a:off x="2843808" y="3717032"/>
            <a:ext cx="576064" cy="3571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9" name="Left-Right Arrow 28"/>
          <p:cNvSpPr/>
          <p:nvPr/>
        </p:nvSpPr>
        <p:spPr>
          <a:xfrm flipV="1">
            <a:off x="5580112" y="3717032"/>
            <a:ext cx="576064" cy="3571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832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4" grpId="0" build="p" animBg="1"/>
      <p:bldP spid="7" grpId="0" build="p" animBg="1"/>
      <p:bldP spid="8" grpId="0" build="p" animBg="1"/>
      <p:bldP spid="9" grpId="0" build="p" animBg="1"/>
      <p:bldP spid="10" grpId="0" build="p" animBg="1"/>
      <p:bldP spid="13" grpId="0" build="p" animBg="1"/>
      <p:bldP spid="14" grpId="0" build="p" animBg="1"/>
      <p:bldP spid="15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56376" y="5790918"/>
            <a:ext cx="730424" cy="340503"/>
          </a:xfrm>
        </p:spPr>
        <p:txBody>
          <a:bodyPr/>
          <a:lstStyle/>
          <a:p>
            <a:fld id="{8C7F6797-A6F5-4FF2-A844-5FA035C13C4B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24" name="Title 23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GB" sz="2500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analytical</a:t>
            </a:r>
            <a:r>
              <a:rPr lang="en-GB" sz="2400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> process</a:t>
            </a:r>
          </a:p>
        </p:txBody>
      </p:sp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685800" y="5658346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3124200" y="5658346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2339752" y="822722"/>
            <a:ext cx="4279900" cy="4579938"/>
            <a:chOff x="1499" y="630"/>
            <a:chExt cx="2696" cy="2885"/>
          </a:xfrm>
        </p:grpSpPr>
        <p:sp>
          <p:nvSpPr>
            <p:cNvPr id="6151" name="Freeform 5"/>
            <p:cNvSpPr>
              <a:spLocks/>
            </p:cNvSpPr>
            <p:nvPr/>
          </p:nvSpPr>
          <p:spPr bwMode="auto">
            <a:xfrm>
              <a:off x="1560" y="1194"/>
              <a:ext cx="2635" cy="1686"/>
            </a:xfrm>
            <a:custGeom>
              <a:avLst/>
              <a:gdLst>
                <a:gd name="T0" fmla="*/ 0 w 2635"/>
                <a:gd name="T1" fmla="*/ 6 h 1686"/>
                <a:gd name="T2" fmla="*/ 1014 w 2635"/>
                <a:gd name="T3" fmla="*/ 1685 h 1686"/>
                <a:gd name="T4" fmla="*/ 1638 w 2635"/>
                <a:gd name="T5" fmla="*/ 1685 h 1686"/>
                <a:gd name="T6" fmla="*/ 2634 w 2635"/>
                <a:gd name="T7" fmla="*/ 0 h 1686"/>
                <a:gd name="T8" fmla="*/ 0 w 2635"/>
                <a:gd name="T9" fmla="*/ 6 h 16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35"/>
                <a:gd name="T16" fmla="*/ 0 h 1686"/>
                <a:gd name="T17" fmla="*/ 2635 w 2635"/>
                <a:gd name="T18" fmla="*/ 1686 h 168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35" h="1686">
                  <a:moveTo>
                    <a:pt x="0" y="6"/>
                  </a:moveTo>
                  <a:lnTo>
                    <a:pt x="1014" y="1685"/>
                  </a:lnTo>
                  <a:lnTo>
                    <a:pt x="1638" y="1685"/>
                  </a:lnTo>
                  <a:lnTo>
                    <a:pt x="2634" y="0"/>
                  </a:lnTo>
                  <a:lnTo>
                    <a:pt x="0" y="6"/>
                  </a:lnTo>
                </a:path>
              </a:pathLst>
            </a:custGeom>
            <a:solidFill>
              <a:srgbClr val="E5EBFF"/>
            </a:solidFill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2" name="Freeform 6"/>
            <p:cNvSpPr>
              <a:spLocks/>
            </p:cNvSpPr>
            <p:nvPr/>
          </p:nvSpPr>
          <p:spPr bwMode="auto">
            <a:xfrm>
              <a:off x="2342" y="2708"/>
              <a:ext cx="1091" cy="807"/>
            </a:xfrm>
            <a:custGeom>
              <a:avLst/>
              <a:gdLst>
                <a:gd name="T0" fmla="*/ 233 w 1091"/>
                <a:gd name="T1" fmla="*/ 183 h 807"/>
                <a:gd name="T2" fmla="*/ 233 w 1091"/>
                <a:gd name="T3" fmla="*/ 460 h 807"/>
                <a:gd name="T4" fmla="*/ 0 w 1091"/>
                <a:gd name="T5" fmla="*/ 460 h 807"/>
                <a:gd name="T6" fmla="*/ 545 w 1091"/>
                <a:gd name="T7" fmla="*/ 806 h 807"/>
                <a:gd name="T8" fmla="*/ 1090 w 1091"/>
                <a:gd name="T9" fmla="*/ 460 h 807"/>
                <a:gd name="T10" fmla="*/ 857 w 1091"/>
                <a:gd name="T11" fmla="*/ 460 h 807"/>
                <a:gd name="T12" fmla="*/ 857 w 1091"/>
                <a:gd name="T13" fmla="*/ 177 h 807"/>
                <a:gd name="T14" fmla="*/ 843 w 1091"/>
                <a:gd name="T15" fmla="*/ 160 h 807"/>
                <a:gd name="T16" fmla="*/ 829 w 1091"/>
                <a:gd name="T17" fmla="*/ 144 h 807"/>
                <a:gd name="T18" fmla="*/ 815 w 1091"/>
                <a:gd name="T19" fmla="*/ 129 h 807"/>
                <a:gd name="T20" fmla="*/ 801 w 1091"/>
                <a:gd name="T21" fmla="*/ 115 h 807"/>
                <a:gd name="T22" fmla="*/ 787 w 1091"/>
                <a:gd name="T23" fmla="*/ 102 h 807"/>
                <a:gd name="T24" fmla="*/ 773 w 1091"/>
                <a:gd name="T25" fmla="*/ 90 h 807"/>
                <a:gd name="T26" fmla="*/ 759 w 1091"/>
                <a:gd name="T27" fmla="*/ 79 h 807"/>
                <a:gd name="T28" fmla="*/ 745 w 1091"/>
                <a:gd name="T29" fmla="*/ 68 h 807"/>
                <a:gd name="T30" fmla="*/ 732 w 1091"/>
                <a:gd name="T31" fmla="*/ 60 h 807"/>
                <a:gd name="T32" fmla="*/ 718 w 1091"/>
                <a:gd name="T33" fmla="*/ 51 h 807"/>
                <a:gd name="T34" fmla="*/ 704 w 1091"/>
                <a:gd name="T35" fmla="*/ 43 h 807"/>
                <a:gd name="T36" fmla="*/ 691 w 1091"/>
                <a:gd name="T37" fmla="*/ 36 h 807"/>
                <a:gd name="T38" fmla="*/ 678 w 1091"/>
                <a:gd name="T39" fmla="*/ 29 h 807"/>
                <a:gd name="T40" fmla="*/ 664 w 1091"/>
                <a:gd name="T41" fmla="*/ 23 h 807"/>
                <a:gd name="T42" fmla="*/ 651 w 1091"/>
                <a:gd name="T43" fmla="*/ 18 h 807"/>
                <a:gd name="T44" fmla="*/ 638 w 1091"/>
                <a:gd name="T45" fmla="*/ 14 h 807"/>
                <a:gd name="T46" fmla="*/ 626 w 1091"/>
                <a:gd name="T47" fmla="*/ 10 h 807"/>
                <a:gd name="T48" fmla="*/ 613 w 1091"/>
                <a:gd name="T49" fmla="*/ 7 h 807"/>
                <a:gd name="T50" fmla="*/ 601 w 1091"/>
                <a:gd name="T51" fmla="*/ 4 h 807"/>
                <a:gd name="T52" fmla="*/ 588 w 1091"/>
                <a:gd name="T53" fmla="*/ 2 h 807"/>
                <a:gd name="T54" fmla="*/ 564 w 1091"/>
                <a:gd name="T55" fmla="*/ 0 h 807"/>
                <a:gd name="T56" fmla="*/ 552 w 1091"/>
                <a:gd name="T57" fmla="*/ 0 h 807"/>
                <a:gd name="T58" fmla="*/ 540 w 1091"/>
                <a:gd name="T59" fmla="*/ 0 h 807"/>
                <a:gd name="T60" fmla="*/ 527 w 1091"/>
                <a:gd name="T61" fmla="*/ 1 h 807"/>
                <a:gd name="T62" fmla="*/ 515 w 1091"/>
                <a:gd name="T63" fmla="*/ 2 h 807"/>
                <a:gd name="T64" fmla="*/ 504 w 1091"/>
                <a:gd name="T65" fmla="*/ 3 h 807"/>
                <a:gd name="T66" fmla="*/ 493 w 1091"/>
                <a:gd name="T67" fmla="*/ 5 h 807"/>
                <a:gd name="T68" fmla="*/ 481 w 1091"/>
                <a:gd name="T69" fmla="*/ 8 h 807"/>
                <a:gd name="T70" fmla="*/ 471 w 1091"/>
                <a:gd name="T71" fmla="*/ 11 h 807"/>
                <a:gd name="T72" fmla="*/ 460 w 1091"/>
                <a:gd name="T73" fmla="*/ 14 h 807"/>
                <a:gd name="T74" fmla="*/ 450 w 1091"/>
                <a:gd name="T75" fmla="*/ 18 h 807"/>
                <a:gd name="T76" fmla="*/ 430 w 1091"/>
                <a:gd name="T77" fmla="*/ 26 h 807"/>
                <a:gd name="T78" fmla="*/ 420 w 1091"/>
                <a:gd name="T79" fmla="*/ 30 h 807"/>
                <a:gd name="T80" fmla="*/ 410 w 1091"/>
                <a:gd name="T81" fmla="*/ 35 h 807"/>
                <a:gd name="T82" fmla="*/ 391 w 1091"/>
                <a:gd name="T83" fmla="*/ 45 h 807"/>
                <a:gd name="T84" fmla="*/ 373 w 1091"/>
                <a:gd name="T85" fmla="*/ 56 h 807"/>
                <a:gd name="T86" fmla="*/ 355 w 1091"/>
                <a:gd name="T87" fmla="*/ 67 h 807"/>
                <a:gd name="T88" fmla="*/ 339 w 1091"/>
                <a:gd name="T89" fmla="*/ 78 h 807"/>
                <a:gd name="T90" fmla="*/ 323 w 1091"/>
                <a:gd name="T91" fmla="*/ 90 h 807"/>
                <a:gd name="T92" fmla="*/ 309 w 1091"/>
                <a:gd name="T93" fmla="*/ 102 h 807"/>
                <a:gd name="T94" fmla="*/ 283 w 1091"/>
                <a:gd name="T95" fmla="*/ 126 h 807"/>
                <a:gd name="T96" fmla="*/ 273 w 1091"/>
                <a:gd name="T97" fmla="*/ 138 h 807"/>
                <a:gd name="T98" fmla="*/ 262 w 1091"/>
                <a:gd name="T99" fmla="*/ 149 h 807"/>
                <a:gd name="T100" fmla="*/ 253 w 1091"/>
                <a:gd name="T101" fmla="*/ 159 h 807"/>
                <a:gd name="T102" fmla="*/ 245 w 1091"/>
                <a:gd name="T103" fmla="*/ 168 h 807"/>
                <a:gd name="T104" fmla="*/ 239 w 1091"/>
                <a:gd name="T105" fmla="*/ 176 h 807"/>
                <a:gd name="T106" fmla="*/ 233 w 1091"/>
                <a:gd name="T107" fmla="*/ 183 h 807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091"/>
                <a:gd name="T163" fmla="*/ 0 h 807"/>
                <a:gd name="T164" fmla="*/ 1091 w 1091"/>
                <a:gd name="T165" fmla="*/ 807 h 807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091" h="807">
                  <a:moveTo>
                    <a:pt x="233" y="183"/>
                  </a:moveTo>
                  <a:lnTo>
                    <a:pt x="233" y="460"/>
                  </a:lnTo>
                  <a:lnTo>
                    <a:pt x="0" y="460"/>
                  </a:lnTo>
                  <a:lnTo>
                    <a:pt x="545" y="806"/>
                  </a:lnTo>
                  <a:lnTo>
                    <a:pt x="1090" y="460"/>
                  </a:lnTo>
                  <a:lnTo>
                    <a:pt x="857" y="460"/>
                  </a:lnTo>
                  <a:lnTo>
                    <a:pt x="857" y="177"/>
                  </a:lnTo>
                  <a:lnTo>
                    <a:pt x="843" y="160"/>
                  </a:lnTo>
                  <a:lnTo>
                    <a:pt x="829" y="144"/>
                  </a:lnTo>
                  <a:lnTo>
                    <a:pt x="815" y="129"/>
                  </a:lnTo>
                  <a:lnTo>
                    <a:pt x="801" y="115"/>
                  </a:lnTo>
                  <a:lnTo>
                    <a:pt x="787" y="102"/>
                  </a:lnTo>
                  <a:lnTo>
                    <a:pt x="773" y="90"/>
                  </a:lnTo>
                  <a:lnTo>
                    <a:pt x="759" y="79"/>
                  </a:lnTo>
                  <a:lnTo>
                    <a:pt x="745" y="68"/>
                  </a:lnTo>
                  <a:lnTo>
                    <a:pt x="732" y="60"/>
                  </a:lnTo>
                  <a:lnTo>
                    <a:pt x="718" y="51"/>
                  </a:lnTo>
                  <a:lnTo>
                    <a:pt x="704" y="43"/>
                  </a:lnTo>
                  <a:lnTo>
                    <a:pt x="691" y="36"/>
                  </a:lnTo>
                  <a:lnTo>
                    <a:pt x="678" y="29"/>
                  </a:lnTo>
                  <a:lnTo>
                    <a:pt x="664" y="23"/>
                  </a:lnTo>
                  <a:lnTo>
                    <a:pt x="651" y="18"/>
                  </a:lnTo>
                  <a:lnTo>
                    <a:pt x="638" y="14"/>
                  </a:lnTo>
                  <a:lnTo>
                    <a:pt x="626" y="10"/>
                  </a:lnTo>
                  <a:lnTo>
                    <a:pt x="613" y="7"/>
                  </a:lnTo>
                  <a:lnTo>
                    <a:pt x="601" y="4"/>
                  </a:lnTo>
                  <a:lnTo>
                    <a:pt x="588" y="2"/>
                  </a:lnTo>
                  <a:lnTo>
                    <a:pt x="564" y="0"/>
                  </a:lnTo>
                  <a:lnTo>
                    <a:pt x="552" y="0"/>
                  </a:lnTo>
                  <a:lnTo>
                    <a:pt x="540" y="0"/>
                  </a:lnTo>
                  <a:lnTo>
                    <a:pt x="527" y="1"/>
                  </a:lnTo>
                  <a:lnTo>
                    <a:pt x="515" y="2"/>
                  </a:lnTo>
                  <a:lnTo>
                    <a:pt x="504" y="3"/>
                  </a:lnTo>
                  <a:lnTo>
                    <a:pt x="493" y="5"/>
                  </a:lnTo>
                  <a:lnTo>
                    <a:pt x="481" y="8"/>
                  </a:lnTo>
                  <a:lnTo>
                    <a:pt x="471" y="11"/>
                  </a:lnTo>
                  <a:lnTo>
                    <a:pt x="460" y="14"/>
                  </a:lnTo>
                  <a:lnTo>
                    <a:pt x="450" y="18"/>
                  </a:lnTo>
                  <a:lnTo>
                    <a:pt x="430" y="26"/>
                  </a:lnTo>
                  <a:lnTo>
                    <a:pt x="420" y="30"/>
                  </a:lnTo>
                  <a:lnTo>
                    <a:pt x="410" y="35"/>
                  </a:lnTo>
                  <a:lnTo>
                    <a:pt x="391" y="45"/>
                  </a:lnTo>
                  <a:lnTo>
                    <a:pt x="373" y="56"/>
                  </a:lnTo>
                  <a:lnTo>
                    <a:pt x="355" y="67"/>
                  </a:lnTo>
                  <a:lnTo>
                    <a:pt x="339" y="78"/>
                  </a:lnTo>
                  <a:lnTo>
                    <a:pt x="323" y="90"/>
                  </a:lnTo>
                  <a:lnTo>
                    <a:pt x="309" y="102"/>
                  </a:lnTo>
                  <a:lnTo>
                    <a:pt x="283" y="126"/>
                  </a:lnTo>
                  <a:lnTo>
                    <a:pt x="273" y="138"/>
                  </a:lnTo>
                  <a:lnTo>
                    <a:pt x="262" y="149"/>
                  </a:lnTo>
                  <a:lnTo>
                    <a:pt x="253" y="159"/>
                  </a:lnTo>
                  <a:lnTo>
                    <a:pt x="245" y="168"/>
                  </a:lnTo>
                  <a:lnTo>
                    <a:pt x="239" y="176"/>
                  </a:lnTo>
                  <a:lnTo>
                    <a:pt x="233" y="183"/>
                  </a:lnTo>
                </a:path>
              </a:pathLst>
            </a:custGeom>
            <a:solidFill>
              <a:srgbClr val="E5EBFF"/>
            </a:solidFill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Line 7"/>
            <p:cNvSpPr>
              <a:spLocks noChangeShapeType="1"/>
            </p:cNvSpPr>
            <p:nvPr/>
          </p:nvSpPr>
          <p:spPr bwMode="auto">
            <a:xfrm flipH="1" flipV="1">
              <a:off x="1550" y="1195"/>
              <a:ext cx="1034" cy="1701"/>
            </a:xfrm>
            <a:prstGeom prst="line">
              <a:avLst/>
            </a:prstGeom>
            <a:noFill/>
            <a:ln w="12700">
              <a:solidFill>
                <a:srgbClr val="001A6B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4" name="Line 8"/>
            <p:cNvSpPr>
              <a:spLocks noChangeShapeType="1"/>
            </p:cNvSpPr>
            <p:nvPr/>
          </p:nvSpPr>
          <p:spPr bwMode="auto">
            <a:xfrm flipV="1">
              <a:off x="3202" y="1195"/>
              <a:ext cx="988" cy="1692"/>
            </a:xfrm>
            <a:prstGeom prst="line">
              <a:avLst/>
            </a:prstGeom>
            <a:noFill/>
            <a:ln w="12700">
              <a:solidFill>
                <a:srgbClr val="001A6B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5" name="Freeform 9"/>
            <p:cNvSpPr>
              <a:spLocks/>
            </p:cNvSpPr>
            <p:nvPr/>
          </p:nvSpPr>
          <p:spPr bwMode="auto">
            <a:xfrm>
              <a:off x="1554" y="630"/>
              <a:ext cx="2641" cy="570"/>
            </a:xfrm>
            <a:custGeom>
              <a:avLst/>
              <a:gdLst>
                <a:gd name="T0" fmla="*/ 0 w 2641"/>
                <a:gd name="T1" fmla="*/ 567 h 570"/>
                <a:gd name="T2" fmla="*/ 14 w 2641"/>
                <a:gd name="T3" fmla="*/ 556 h 570"/>
                <a:gd name="T4" fmla="*/ 55 w 2641"/>
                <a:gd name="T5" fmla="*/ 520 h 570"/>
                <a:gd name="T6" fmla="*/ 122 w 2641"/>
                <a:gd name="T7" fmla="*/ 463 h 570"/>
                <a:gd name="T8" fmla="*/ 213 w 2641"/>
                <a:gd name="T9" fmla="*/ 394 h 570"/>
                <a:gd name="T10" fmla="*/ 268 w 2641"/>
                <a:gd name="T11" fmla="*/ 356 h 570"/>
                <a:gd name="T12" fmla="*/ 326 w 2641"/>
                <a:gd name="T13" fmla="*/ 316 h 570"/>
                <a:gd name="T14" fmla="*/ 392 w 2641"/>
                <a:gd name="T15" fmla="*/ 277 h 570"/>
                <a:gd name="T16" fmla="*/ 462 w 2641"/>
                <a:gd name="T17" fmla="*/ 237 h 570"/>
                <a:gd name="T18" fmla="*/ 537 w 2641"/>
                <a:gd name="T19" fmla="*/ 197 h 570"/>
                <a:gd name="T20" fmla="*/ 617 w 2641"/>
                <a:gd name="T21" fmla="*/ 160 h 570"/>
                <a:gd name="T22" fmla="*/ 701 w 2641"/>
                <a:gd name="T23" fmla="*/ 124 h 570"/>
                <a:gd name="T24" fmla="*/ 789 w 2641"/>
                <a:gd name="T25" fmla="*/ 92 h 570"/>
                <a:gd name="T26" fmla="*/ 882 w 2641"/>
                <a:gd name="T27" fmla="*/ 63 h 570"/>
                <a:gd name="T28" fmla="*/ 978 w 2641"/>
                <a:gd name="T29" fmla="*/ 39 h 570"/>
                <a:gd name="T30" fmla="*/ 1028 w 2641"/>
                <a:gd name="T31" fmla="*/ 29 h 570"/>
                <a:gd name="T32" fmla="*/ 1078 w 2641"/>
                <a:gd name="T33" fmla="*/ 21 h 570"/>
                <a:gd name="T34" fmla="*/ 1130 w 2641"/>
                <a:gd name="T35" fmla="*/ 14 h 570"/>
                <a:gd name="T36" fmla="*/ 1183 w 2641"/>
                <a:gd name="T37" fmla="*/ 8 h 570"/>
                <a:gd name="T38" fmla="*/ 1234 w 2641"/>
                <a:gd name="T39" fmla="*/ 3 h 570"/>
                <a:gd name="T40" fmla="*/ 1289 w 2641"/>
                <a:gd name="T41" fmla="*/ 1 h 570"/>
                <a:gd name="T42" fmla="*/ 1346 w 2641"/>
                <a:gd name="T43" fmla="*/ 0 h 570"/>
                <a:gd name="T44" fmla="*/ 1402 w 2641"/>
                <a:gd name="T45" fmla="*/ 2 h 570"/>
                <a:gd name="T46" fmla="*/ 1458 w 2641"/>
                <a:gd name="T47" fmla="*/ 4 h 570"/>
                <a:gd name="T48" fmla="*/ 1515 w 2641"/>
                <a:gd name="T49" fmla="*/ 10 h 570"/>
                <a:gd name="T50" fmla="*/ 1631 w 2641"/>
                <a:gd name="T51" fmla="*/ 27 h 570"/>
                <a:gd name="T52" fmla="*/ 1690 w 2641"/>
                <a:gd name="T53" fmla="*/ 40 h 570"/>
                <a:gd name="T54" fmla="*/ 1750 w 2641"/>
                <a:gd name="T55" fmla="*/ 55 h 570"/>
                <a:gd name="T56" fmla="*/ 1811 w 2641"/>
                <a:gd name="T57" fmla="*/ 72 h 570"/>
                <a:gd name="T58" fmla="*/ 1870 w 2641"/>
                <a:gd name="T59" fmla="*/ 92 h 570"/>
                <a:gd name="T60" fmla="*/ 1932 w 2641"/>
                <a:gd name="T61" fmla="*/ 115 h 570"/>
                <a:gd name="T62" fmla="*/ 1995 w 2641"/>
                <a:gd name="T63" fmla="*/ 141 h 570"/>
                <a:gd name="T64" fmla="*/ 2058 w 2641"/>
                <a:gd name="T65" fmla="*/ 168 h 570"/>
                <a:gd name="T66" fmla="*/ 2121 w 2641"/>
                <a:gd name="T67" fmla="*/ 199 h 570"/>
                <a:gd name="T68" fmla="*/ 2184 w 2641"/>
                <a:gd name="T69" fmla="*/ 234 h 570"/>
                <a:gd name="T70" fmla="*/ 2248 w 2641"/>
                <a:gd name="T71" fmla="*/ 272 h 570"/>
                <a:gd name="T72" fmla="*/ 2313 w 2641"/>
                <a:gd name="T73" fmla="*/ 312 h 570"/>
                <a:gd name="T74" fmla="*/ 2377 w 2641"/>
                <a:gd name="T75" fmla="*/ 356 h 570"/>
                <a:gd name="T76" fmla="*/ 2443 w 2641"/>
                <a:gd name="T77" fmla="*/ 405 h 570"/>
                <a:gd name="T78" fmla="*/ 2508 w 2641"/>
                <a:gd name="T79" fmla="*/ 456 h 570"/>
                <a:gd name="T80" fmla="*/ 2574 w 2641"/>
                <a:gd name="T81" fmla="*/ 510 h 570"/>
                <a:gd name="T82" fmla="*/ 2640 w 2641"/>
                <a:gd name="T83" fmla="*/ 569 h 5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2641"/>
                <a:gd name="T127" fmla="*/ 0 h 570"/>
                <a:gd name="T128" fmla="*/ 2641 w 2641"/>
                <a:gd name="T129" fmla="*/ 570 h 5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2641" h="570">
                  <a:moveTo>
                    <a:pt x="0" y="567"/>
                  </a:moveTo>
                  <a:lnTo>
                    <a:pt x="14" y="556"/>
                  </a:lnTo>
                  <a:lnTo>
                    <a:pt x="55" y="520"/>
                  </a:lnTo>
                  <a:lnTo>
                    <a:pt x="122" y="463"/>
                  </a:lnTo>
                  <a:lnTo>
                    <a:pt x="213" y="394"/>
                  </a:lnTo>
                  <a:lnTo>
                    <a:pt x="268" y="356"/>
                  </a:lnTo>
                  <a:lnTo>
                    <a:pt x="326" y="316"/>
                  </a:lnTo>
                  <a:lnTo>
                    <a:pt x="392" y="277"/>
                  </a:lnTo>
                  <a:lnTo>
                    <a:pt x="462" y="237"/>
                  </a:lnTo>
                  <a:lnTo>
                    <a:pt x="537" y="197"/>
                  </a:lnTo>
                  <a:lnTo>
                    <a:pt x="617" y="160"/>
                  </a:lnTo>
                  <a:lnTo>
                    <a:pt x="701" y="124"/>
                  </a:lnTo>
                  <a:lnTo>
                    <a:pt x="789" y="92"/>
                  </a:lnTo>
                  <a:lnTo>
                    <a:pt x="882" y="63"/>
                  </a:lnTo>
                  <a:lnTo>
                    <a:pt x="978" y="39"/>
                  </a:lnTo>
                  <a:lnTo>
                    <a:pt x="1028" y="29"/>
                  </a:lnTo>
                  <a:lnTo>
                    <a:pt x="1078" y="21"/>
                  </a:lnTo>
                  <a:lnTo>
                    <a:pt x="1130" y="14"/>
                  </a:lnTo>
                  <a:lnTo>
                    <a:pt x="1183" y="8"/>
                  </a:lnTo>
                  <a:lnTo>
                    <a:pt x="1234" y="3"/>
                  </a:lnTo>
                  <a:lnTo>
                    <a:pt x="1289" y="1"/>
                  </a:lnTo>
                  <a:lnTo>
                    <a:pt x="1346" y="0"/>
                  </a:lnTo>
                  <a:lnTo>
                    <a:pt x="1402" y="2"/>
                  </a:lnTo>
                  <a:lnTo>
                    <a:pt x="1458" y="4"/>
                  </a:lnTo>
                  <a:lnTo>
                    <a:pt x="1515" y="10"/>
                  </a:lnTo>
                  <a:lnTo>
                    <a:pt x="1631" y="27"/>
                  </a:lnTo>
                  <a:lnTo>
                    <a:pt x="1690" y="40"/>
                  </a:lnTo>
                  <a:lnTo>
                    <a:pt x="1750" y="55"/>
                  </a:lnTo>
                  <a:lnTo>
                    <a:pt x="1811" y="72"/>
                  </a:lnTo>
                  <a:lnTo>
                    <a:pt x="1870" y="92"/>
                  </a:lnTo>
                  <a:lnTo>
                    <a:pt x="1932" y="115"/>
                  </a:lnTo>
                  <a:lnTo>
                    <a:pt x="1995" y="141"/>
                  </a:lnTo>
                  <a:lnTo>
                    <a:pt x="2058" y="168"/>
                  </a:lnTo>
                  <a:lnTo>
                    <a:pt x="2121" y="199"/>
                  </a:lnTo>
                  <a:lnTo>
                    <a:pt x="2184" y="234"/>
                  </a:lnTo>
                  <a:lnTo>
                    <a:pt x="2248" y="272"/>
                  </a:lnTo>
                  <a:lnTo>
                    <a:pt x="2313" y="312"/>
                  </a:lnTo>
                  <a:lnTo>
                    <a:pt x="2377" y="356"/>
                  </a:lnTo>
                  <a:lnTo>
                    <a:pt x="2443" y="405"/>
                  </a:lnTo>
                  <a:lnTo>
                    <a:pt x="2508" y="456"/>
                  </a:lnTo>
                  <a:lnTo>
                    <a:pt x="2574" y="510"/>
                  </a:lnTo>
                  <a:lnTo>
                    <a:pt x="2640" y="569"/>
                  </a:lnTo>
                </a:path>
              </a:pathLst>
            </a:custGeom>
            <a:solidFill>
              <a:srgbClr val="E5EBFF"/>
            </a:solidFill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6" name="Freeform 10"/>
            <p:cNvSpPr>
              <a:spLocks/>
            </p:cNvSpPr>
            <p:nvPr/>
          </p:nvSpPr>
          <p:spPr bwMode="auto">
            <a:xfrm>
              <a:off x="1499" y="634"/>
              <a:ext cx="2626" cy="2255"/>
            </a:xfrm>
            <a:custGeom>
              <a:avLst/>
              <a:gdLst>
                <a:gd name="T0" fmla="*/ 761 w 2626"/>
                <a:gd name="T1" fmla="*/ 1835 h 2255"/>
                <a:gd name="T2" fmla="*/ 253 w 2626"/>
                <a:gd name="T3" fmla="*/ 996 h 2255"/>
                <a:gd name="T4" fmla="*/ 1 w 2626"/>
                <a:gd name="T5" fmla="*/ 578 h 2255"/>
                <a:gd name="T6" fmla="*/ 15 w 2626"/>
                <a:gd name="T7" fmla="*/ 567 h 2255"/>
                <a:gd name="T8" fmla="*/ 88 w 2626"/>
                <a:gd name="T9" fmla="*/ 504 h 2255"/>
                <a:gd name="T10" fmla="*/ 169 w 2626"/>
                <a:gd name="T11" fmla="*/ 440 h 2255"/>
                <a:gd name="T12" fmla="*/ 219 w 2626"/>
                <a:gd name="T13" fmla="*/ 403 h 2255"/>
                <a:gd name="T14" fmla="*/ 273 w 2626"/>
                <a:gd name="T15" fmla="*/ 364 h 2255"/>
                <a:gd name="T16" fmla="*/ 334 w 2626"/>
                <a:gd name="T17" fmla="*/ 323 h 2255"/>
                <a:gd name="T18" fmla="*/ 400 w 2626"/>
                <a:gd name="T19" fmla="*/ 282 h 2255"/>
                <a:gd name="T20" fmla="*/ 471 w 2626"/>
                <a:gd name="T21" fmla="*/ 241 h 2255"/>
                <a:gd name="T22" fmla="*/ 546 w 2626"/>
                <a:gd name="T23" fmla="*/ 201 h 2255"/>
                <a:gd name="T24" fmla="*/ 627 w 2626"/>
                <a:gd name="T25" fmla="*/ 164 h 2255"/>
                <a:gd name="T26" fmla="*/ 711 w 2626"/>
                <a:gd name="T27" fmla="*/ 128 h 2255"/>
                <a:gd name="T28" fmla="*/ 800 w 2626"/>
                <a:gd name="T29" fmla="*/ 95 h 2255"/>
                <a:gd name="T30" fmla="*/ 893 w 2626"/>
                <a:gd name="T31" fmla="*/ 65 h 2255"/>
                <a:gd name="T32" fmla="*/ 990 w 2626"/>
                <a:gd name="T33" fmla="*/ 40 h 2255"/>
                <a:gd name="T34" fmla="*/ 1091 w 2626"/>
                <a:gd name="T35" fmla="*/ 21 h 2255"/>
                <a:gd name="T36" fmla="*/ 1194 w 2626"/>
                <a:gd name="T37" fmla="*/ 7 h 2255"/>
                <a:gd name="T38" fmla="*/ 1301 w 2626"/>
                <a:gd name="T39" fmla="*/ 1 h 2255"/>
                <a:gd name="T40" fmla="*/ 1412 w 2626"/>
                <a:gd name="T41" fmla="*/ 1 h 2255"/>
                <a:gd name="T42" fmla="*/ 1525 w 2626"/>
                <a:gd name="T43" fmla="*/ 10 h 2255"/>
                <a:gd name="T44" fmla="*/ 1639 w 2626"/>
                <a:gd name="T45" fmla="*/ 28 h 2255"/>
                <a:gd name="T46" fmla="*/ 1757 w 2626"/>
                <a:gd name="T47" fmla="*/ 55 h 2255"/>
                <a:gd name="T48" fmla="*/ 1876 w 2626"/>
                <a:gd name="T49" fmla="*/ 93 h 2255"/>
                <a:gd name="T50" fmla="*/ 1997 w 2626"/>
                <a:gd name="T51" fmla="*/ 142 h 2255"/>
                <a:gd name="T52" fmla="*/ 2120 w 2626"/>
                <a:gd name="T53" fmla="*/ 201 h 2255"/>
                <a:gd name="T54" fmla="*/ 2245 w 2626"/>
                <a:gd name="T55" fmla="*/ 274 h 2255"/>
                <a:gd name="T56" fmla="*/ 2371 w 2626"/>
                <a:gd name="T57" fmla="*/ 361 h 2255"/>
                <a:gd name="T58" fmla="*/ 2497 w 2626"/>
                <a:gd name="T59" fmla="*/ 462 h 2255"/>
                <a:gd name="T60" fmla="*/ 2625 w 2626"/>
                <a:gd name="T61" fmla="*/ 576 h 2255"/>
                <a:gd name="T62" fmla="*/ 2133 w 2626"/>
                <a:gd name="T63" fmla="*/ 1411 h 2255"/>
                <a:gd name="T64" fmla="*/ 1641 w 2626"/>
                <a:gd name="T65" fmla="*/ 2248 h 2255"/>
                <a:gd name="T66" fmla="*/ 1610 w 2626"/>
                <a:gd name="T67" fmla="*/ 2213 h 2255"/>
                <a:gd name="T68" fmla="*/ 1580 w 2626"/>
                <a:gd name="T69" fmla="*/ 2183 h 2255"/>
                <a:gd name="T70" fmla="*/ 1550 w 2626"/>
                <a:gd name="T71" fmla="*/ 2157 h 2255"/>
                <a:gd name="T72" fmla="*/ 1522 w 2626"/>
                <a:gd name="T73" fmla="*/ 2135 h 2255"/>
                <a:gd name="T74" fmla="*/ 1492 w 2626"/>
                <a:gd name="T75" fmla="*/ 2116 h 2255"/>
                <a:gd name="T76" fmla="*/ 1464 w 2626"/>
                <a:gd name="T77" fmla="*/ 2101 h 2255"/>
                <a:gd name="T78" fmla="*/ 1435 w 2626"/>
                <a:gd name="T79" fmla="*/ 2090 h 2255"/>
                <a:gd name="T80" fmla="*/ 1407 w 2626"/>
                <a:gd name="T81" fmla="*/ 2082 h 2255"/>
                <a:gd name="T82" fmla="*/ 1380 w 2626"/>
                <a:gd name="T83" fmla="*/ 2076 h 2255"/>
                <a:gd name="T84" fmla="*/ 1353 w 2626"/>
                <a:gd name="T85" fmla="*/ 2074 h 2255"/>
                <a:gd name="T86" fmla="*/ 1327 w 2626"/>
                <a:gd name="T87" fmla="*/ 2073 h 2255"/>
                <a:gd name="T88" fmla="*/ 1300 w 2626"/>
                <a:gd name="T89" fmla="*/ 2075 h 2255"/>
                <a:gd name="T90" fmla="*/ 1275 w 2626"/>
                <a:gd name="T91" fmla="*/ 2079 h 2255"/>
                <a:gd name="T92" fmla="*/ 1252 w 2626"/>
                <a:gd name="T93" fmla="*/ 2085 h 2255"/>
                <a:gd name="T94" fmla="*/ 1228 w 2626"/>
                <a:gd name="T95" fmla="*/ 2093 h 2255"/>
                <a:gd name="T96" fmla="*/ 1185 w 2626"/>
                <a:gd name="T97" fmla="*/ 2111 h 2255"/>
                <a:gd name="T98" fmla="*/ 1146 w 2626"/>
                <a:gd name="T99" fmla="*/ 2134 h 2255"/>
                <a:gd name="T100" fmla="*/ 1110 w 2626"/>
                <a:gd name="T101" fmla="*/ 2159 h 2255"/>
                <a:gd name="T102" fmla="*/ 1081 w 2626"/>
                <a:gd name="T103" fmla="*/ 2184 h 2255"/>
                <a:gd name="T104" fmla="*/ 1046 w 2626"/>
                <a:gd name="T105" fmla="*/ 2218 h 2255"/>
                <a:gd name="T106" fmla="*/ 1029 w 2626"/>
                <a:gd name="T107" fmla="*/ 2236 h 2255"/>
                <a:gd name="T108" fmla="*/ 1016 w 2626"/>
                <a:gd name="T109" fmla="*/ 2254 h 2255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2626"/>
                <a:gd name="T166" fmla="*/ 0 h 2255"/>
                <a:gd name="T167" fmla="*/ 2626 w 2626"/>
                <a:gd name="T168" fmla="*/ 2255 h 2255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2626" h="2255">
                  <a:moveTo>
                    <a:pt x="1016" y="2254"/>
                  </a:moveTo>
                  <a:lnTo>
                    <a:pt x="761" y="1835"/>
                  </a:lnTo>
                  <a:lnTo>
                    <a:pt x="508" y="1415"/>
                  </a:lnTo>
                  <a:lnTo>
                    <a:pt x="253" y="996"/>
                  </a:lnTo>
                  <a:lnTo>
                    <a:pt x="0" y="578"/>
                  </a:lnTo>
                  <a:lnTo>
                    <a:pt x="1" y="578"/>
                  </a:lnTo>
                  <a:lnTo>
                    <a:pt x="4" y="576"/>
                  </a:lnTo>
                  <a:lnTo>
                    <a:pt x="15" y="567"/>
                  </a:lnTo>
                  <a:lnTo>
                    <a:pt x="57" y="531"/>
                  </a:lnTo>
                  <a:lnTo>
                    <a:pt x="88" y="504"/>
                  </a:lnTo>
                  <a:lnTo>
                    <a:pt x="126" y="474"/>
                  </a:lnTo>
                  <a:lnTo>
                    <a:pt x="169" y="440"/>
                  </a:lnTo>
                  <a:lnTo>
                    <a:pt x="193" y="421"/>
                  </a:lnTo>
                  <a:lnTo>
                    <a:pt x="219" y="403"/>
                  </a:lnTo>
                  <a:lnTo>
                    <a:pt x="245" y="383"/>
                  </a:lnTo>
                  <a:lnTo>
                    <a:pt x="273" y="364"/>
                  </a:lnTo>
                  <a:lnTo>
                    <a:pt x="303" y="343"/>
                  </a:lnTo>
                  <a:lnTo>
                    <a:pt x="334" y="323"/>
                  </a:lnTo>
                  <a:lnTo>
                    <a:pt x="366" y="303"/>
                  </a:lnTo>
                  <a:lnTo>
                    <a:pt x="400" y="282"/>
                  </a:lnTo>
                  <a:lnTo>
                    <a:pt x="434" y="262"/>
                  </a:lnTo>
                  <a:lnTo>
                    <a:pt x="471" y="241"/>
                  </a:lnTo>
                  <a:lnTo>
                    <a:pt x="508" y="221"/>
                  </a:lnTo>
                  <a:lnTo>
                    <a:pt x="546" y="201"/>
                  </a:lnTo>
                  <a:lnTo>
                    <a:pt x="586" y="183"/>
                  </a:lnTo>
                  <a:lnTo>
                    <a:pt x="627" y="164"/>
                  </a:lnTo>
                  <a:lnTo>
                    <a:pt x="668" y="145"/>
                  </a:lnTo>
                  <a:lnTo>
                    <a:pt x="711" y="128"/>
                  </a:lnTo>
                  <a:lnTo>
                    <a:pt x="755" y="111"/>
                  </a:lnTo>
                  <a:lnTo>
                    <a:pt x="800" y="95"/>
                  </a:lnTo>
                  <a:lnTo>
                    <a:pt x="846" y="79"/>
                  </a:lnTo>
                  <a:lnTo>
                    <a:pt x="893" y="65"/>
                  </a:lnTo>
                  <a:lnTo>
                    <a:pt x="941" y="52"/>
                  </a:lnTo>
                  <a:lnTo>
                    <a:pt x="990" y="40"/>
                  </a:lnTo>
                  <a:lnTo>
                    <a:pt x="1040" y="30"/>
                  </a:lnTo>
                  <a:lnTo>
                    <a:pt x="1091" y="21"/>
                  </a:lnTo>
                  <a:lnTo>
                    <a:pt x="1141" y="13"/>
                  </a:lnTo>
                  <a:lnTo>
                    <a:pt x="1194" y="7"/>
                  </a:lnTo>
                  <a:lnTo>
                    <a:pt x="1247" y="3"/>
                  </a:lnTo>
                  <a:lnTo>
                    <a:pt x="1301" y="1"/>
                  </a:lnTo>
                  <a:lnTo>
                    <a:pt x="1357" y="0"/>
                  </a:lnTo>
                  <a:lnTo>
                    <a:pt x="1412" y="1"/>
                  </a:lnTo>
                  <a:lnTo>
                    <a:pt x="1468" y="5"/>
                  </a:lnTo>
                  <a:lnTo>
                    <a:pt x="1525" y="10"/>
                  </a:lnTo>
                  <a:lnTo>
                    <a:pt x="1581" y="18"/>
                  </a:lnTo>
                  <a:lnTo>
                    <a:pt x="1639" y="28"/>
                  </a:lnTo>
                  <a:lnTo>
                    <a:pt x="1698" y="40"/>
                  </a:lnTo>
                  <a:lnTo>
                    <a:pt x="1757" y="55"/>
                  </a:lnTo>
                  <a:lnTo>
                    <a:pt x="1816" y="73"/>
                  </a:lnTo>
                  <a:lnTo>
                    <a:pt x="1876" y="93"/>
                  </a:lnTo>
                  <a:lnTo>
                    <a:pt x="1937" y="116"/>
                  </a:lnTo>
                  <a:lnTo>
                    <a:pt x="1997" y="142"/>
                  </a:lnTo>
                  <a:lnTo>
                    <a:pt x="2058" y="170"/>
                  </a:lnTo>
                  <a:lnTo>
                    <a:pt x="2120" y="201"/>
                  </a:lnTo>
                  <a:lnTo>
                    <a:pt x="2183" y="236"/>
                  </a:lnTo>
                  <a:lnTo>
                    <a:pt x="2245" y="274"/>
                  </a:lnTo>
                  <a:lnTo>
                    <a:pt x="2308" y="316"/>
                  </a:lnTo>
                  <a:lnTo>
                    <a:pt x="2371" y="361"/>
                  </a:lnTo>
                  <a:lnTo>
                    <a:pt x="2434" y="410"/>
                  </a:lnTo>
                  <a:lnTo>
                    <a:pt x="2497" y="462"/>
                  </a:lnTo>
                  <a:lnTo>
                    <a:pt x="2561" y="517"/>
                  </a:lnTo>
                  <a:lnTo>
                    <a:pt x="2625" y="576"/>
                  </a:lnTo>
                  <a:lnTo>
                    <a:pt x="2379" y="993"/>
                  </a:lnTo>
                  <a:lnTo>
                    <a:pt x="2133" y="1411"/>
                  </a:lnTo>
                  <a:lnTo>
                    <a:pt x="1887" y="1830"/>
                  </a:lnTo>
                  <a:lnTo>
                    <a:pt x="1641" y="2248"/>
                  </a:lnTo>
                  <a:lnTo>
                    <a:pt x="1625" y="2230"/>
                  </a:lnTo>
                  <a:lnTo>
                    <a:pt x="1610" y="2213"/>
                  </a:lnTo>
                  <a:lnTo>
                    <a:pt x="1595" y="2197"/>
                  </a:lnTo>
                  <a:lnTo>
                    <a:pt x="1580" y="2183"/>
                  </a:lnTo>
                  <a:lnTo>
                    <a:pt x="1565" y="2169"/>
                  </a:lnTo>
                  <a:lnTo>
                    <a:pt x="1550" y="2157"/>
                  </a:lnTo>
                  <a:lnTo>
                    <a:pt x="1535" y="2145"/>
                  </a:lnTo>
                  <a:lnTo>
                    <a:pt x="1522" y="2135"/>
                  </a:lnTo>
                  <a:lnTo>
                    <a:pt x="1507" y="2125"/>
                  </a:lnTo>
                  <a:lnTo>
                    <a:pt x="1492" y="2116"/>
                  </a:lnTo>
                  <a:lnTo>
                    <a:pt x="1478" y="2108"/>
                  </a:lnTo>
                  <a:lnTo>
                    <a:pt x="1464" y="2101"/>
                  </a:lnTo>
                  <a:lnTo>
                    <a:pt x="1449" y="2095"/>
                  </a:lnTo>
                  <a:lnTo>
                    <a:pt x="1435" y="2090"/>
                  </a:lnTo>
                  <a:lnTo>
                    <a:pt x="1421" y="2086"/>
                  </a:lnTo>
                  <a:lnTo>
                    <a:pt x="1407" y="2082"/>
                  </a:lnTo>
                  <a:lnTo>
                    <a:pt x="1393" y="2079"/>
                  </a:lnTo>
                  <a:lnTo>
                    <a:pt x="1380" y="2076"/>
                  </a:lnTo>
                  <a:lnTo>
                    <a:pt x="1366" y="2075"/>
                  </a:lnTo>
                  <a:lnTo>
                    <a:pt x="1353" y="2074"/>
                  </a:lnTo>
                  <a:lnTo>
                    <a:pt x="1340" y="2073"/>
                  </a:lnTo>
                  <a:lnTo>
                    <a:pt x="1327" y="2073"/>
                  </a:lnTo>
                  <a:lnTo>
                    <a:pt x="1314" y="2074"/>
                  </a:lnTo>
                  <a:lnTo>
                    <a:pt x="1300" y="2075"/>
                  </a:lnTo>
                  <a:lnTo>
                    <a:pt x="1288" y="2077"/>
                  </a:lnTo>
                  <a:lnTo>
                    <a:pt x="1275" y="2079"/>
                  </a:lnTo>
                  <a:lnTo>
                    <a:pt x="1263" y="2082"/>
                  </a:lnTo>
                  <a:lnTo>
                    <a:pt x="1252" y="2085"/>
                  </a:lnTo>
                  <a:lnTo>
                    <a:pt x="1240" y="2089"/>
                  </a:lnTo>
                  <a:lnTo>
                    <a:pt x="1228" y="2093"/>
                  </a:lnTo>
                  <a:lnTo>
                    <a:pt x="1206" y="2101"/>
                  </a:lnTo>
                  <a:lnTo>
                    <a:pt x="1185" y="2111"/>
                  </a:lnTo>
                  <a:lnTo>
                    <a:pt x="1165" y="2122"/>
                  </a:lnTo>
                  <a:lnTo>
                    <a:pt x="1146" y="2134"/>
                  </a:lnTo>
                  <a:lnTo>
                    <a:pt x="1127" y="2146"/>
                  </a:lnTo>
                  <a:lnTo>
                    <a:pt x="1110" y="2159"/>
                  </a:lnTo>
                  <a:lnTo>
                    <a:pt x="1095" y="2171"/>
                  </a:lnTo>
                  <a:lnTo>
                    <a:pt x="1081" y="2184"/>
                  </a:lnTo>
                  <a:lnTo>
                    <a:pt x="1068" y="2196"/>
                  </a:lnTo>
                  <a:lnTo>
                    <a:pt x="1046" y="2218"/>
                  </a:lnTo>
                  <a:lnTo>
                    <a:pt x="1037" y="2228"/>
                  </a:lnTo>
                  <a:lnTo>
                    <a:pt x="1029" y="2236"/>
                  </a:lnTo>
                  <a:lnTo>
                    <a:pt x="1019" y="2249"/>
                  </a:lnTo>
                  <a:lnTo>
                    <a:pt x="1016" y="2254"/>
                  </a:lnTo>
                </a:path>
              </a:pathLst>
            </a:custGeom>
            <a:noFill/>
            <a:ln w="12700" cap="rnd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7" name="Freeform 11"/>
            <p:cNvSpPr>
              <a:spLocks/>
            </p:cNvSpPr>
            <p:nvPr/>
          </p:nvSpPr>
          <p:spPr bwMode="auto">
            <a:xfrm>
              <a:off x="1968" y="1408"/>
              <a:ext cx="1831" cy="464"/>
            </a:xfrm>
            <a:custGeom>
              <a:avLst/>
              <a:gdLst>
                <a:gd name="T0" fmla="*/ 0 w 1831"/>
                <a:gd name="T1" fmla="*/ 462 h 464"/>
                <a:gd name="T2" fmla="*/ 10 w 1831"/>
                <a:gd name="T3" fmla="*/ 453 h 464"/>
                <a:gd name="T4" fmla="*/ 38 w 1831"/>
                <a:gd name="T5" fmla="*/ 424 h 464"/>
                <a:gd name="T6" fmla="*/ 85 w 1831"/>
                <a:gd name="T7" fmla="*/ 378 h 464"/>
                <a:gd name="T8" fmla="*/ 148 w 1831"/>
                <a:gd name="T9" fmla="*/ 321 h 464"/>
                <a:gd name="T10" fmla="*/ 186 w 1831"/>
                <a:gd name="T11" fmla="*/ 290 h 464"/>
                <a:gd name="T12" fmla="*/ 226 w 1831"/>
                <a:gd name="T13" fmla="*/ 257 h 464"/>
                <a:gd name="T14" fmla="*/ 272 w 1831"/>
                <a:gd name="T15" fmla="*/ 225 h 464"/>
                <a:gd name="T16" fmla="*/ 321 w 1831"/>
                <a:gd name="T17" fmla="*/ 193 h 464"/>
                <a:gd name="T18" fmla="*/ 372 w 1831"/>
                <a:gd name="T19" fmla="*/ 161 h 464"/>
                <a:gd name="T20" fmla="*/ 428 w 1831"/>
                <a:gd name="T21" fmla="*/ 131 h 464"/>
                <a:gd name="T22" fmla="*/ 486 w 1831"/>
                <a:gd name="T23" fmla="*/ 101 h 464"/>
                <a:gd name="T24" fmla="*/ 547 w 1831"/>
                <a:gd name="T25" fmla="*/ 75 h 464"/>
                <a:gd name="T26" fmla="*/ 612 w 1831"/>
                <a:gd name="T27" fmla="*/ 52 h 464"/>
                <a:gd name="T28" fmla="*/ 678 w 1831"/>
                <a:gd name="T29" fmla="*/ 32 h 464"/>
                <a:gd name="T30" fmla="*/ 713 w 1831"/>
                <a:gd name="T31" fmla="*/ 24 h 464"/>
                <a:gd name="T32" fmla="*/ 748 w 1831"/>
                <a:gd name="T33" fmla="*/ 17 h 464"/>
                <a:gd name="T34" fmla="*/ 784 w 1831"/>
                <a:gd name="T35" fmla="*/ 11 h 464"/>
                <a:gd name="T36" fmla="*/ 820 w 1831"/>
                <a:gd name="T37" fmla="*/ 7 h 464"/>
                <a:gd name="T38" fmla="*/ 856 w 1831"/>
                <a:gd name="T39" fmla="*/ 3 h 464"/>
                <a:gd name="T40" fmla="*/ 894 w 1831"/>
                <a:gd name="T41" fmla="*/ 1 h 464"/>
                <a:gd name="T42" fmla="*/ 933 w 1831"/>
                <a:gd name="T43" fmla="*/ 0 h 464"/>
                <a:gd name="T44" fmla="*/ 972 w 1831"/>
                <a:gd name="T45" fmla="*/ 2 h 464"/>
                <a:gd name="T46" fmla="*/ 1011 w 1831"/>
                <a:gd name="T47" fmla="*/ 4 h 464"/>
                <a:gd name="T48" fmla="*/ 1050 w 1831"/>
                <a:gd name="T49" fmla="*/ 8 h 464"/>
                <a:gd name="T50" fmla="*/ 1131 w 1831"/>
                <a:gd name="T51" fmla="*/ 23 h 464"/>
                <a:gd name="T52" fmla="*/ 1172 w 1831"/>
                <a:gd name="T53" fmla="*/ 33 h 464"/>
                <a:gd name="T54" fmla="*/ 1213 w 1831"/>
                <a:gd name="T55" fmla="*/ 45 h 464"/>
                <a:gd name="T56" fmla="*/ 1256 w 1831"/>
                <a:gd name="T57" fmla="*/ 59 h 464"/>
                <a:gd name="T58" fmla="*/ 1297 w 1831"/>
                <a:gd name="T59" fmla="*/ 75 h 464"/>
                <a:gd name="T60" fmla="*/ 1340 w 1831"/>
                <a:gd name="T61" fmla="*/ 94 h 464"/>
                <a:gd name="T62" fmla="*/ 1383 w 1831"/>
                <a:gd name="T63" fmla="*/ 115 h 464"/>
                <a:gd name="T64" fmla="*/ 1427 w 1831"/>
                <a:gd name="T65" fmla="*/ 137 h 464"/>
                <a:gd name="T66" fmla="*/ 1470 w 1831"/>
                <a:gd name="T67" fmla="*/ 162 h 464"/>
                <a:gd name="T68" fmla="*/ 1515 w 1831"/>
                <a:gd name="T69" fmla="*/ 191 h 464"/>
                <a:gd name="T70" fmla="*/ 1559 w 1831"/>
                <a:gd name="T71" fmla="*/ 222 h 464"/>
                <a:gd name="T72" fmla="*/ 1604 w 1831"/>
                <a:gd name="T73" fmla="*/ 255 h 464"/>
                <a:gd name="T74" fmla="*/ 1648 w 1831"/>
                <a:gd name="T75" fmla="*/ 290 h 464"/>
                <a:gd name="T76" fmla="*/ 1694 w 1831"/>
                <a:gd name="T77" fmla="*/ 330 h 464"/>
                <a:gd name="T78" fmla="*/ 1739 w 1831"/>
                <a:gd name="T79" fmla="*/ 371 h 464"/>
                <a:gd name="T80" fmla="*/ 1785 w 1831"/>
                <a:gd name="T81" fmla="*/ 416 h 464"/>
                <a:gd name="T82" fmla="*/ 1830 w 1831"/>
                <a:gd name="T83" fmla="*/ 463 h 46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831"/>
                <a:gd name="T127" fmla="*/ 0 h 464"/>
                <a:gd name="T128" fmla="*/ 1831 w 1831"/>
                <a:gd name="T129" fmla="*/ 464 h 46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831" h="464">
                  <a:moveTo>
                    <a:pt x="0" y="462"/>
                  </a:moveTo>
                  <a:lnTo>
                    <a:pt x="10" y="453"/>
                  </a:lnTo>
                  <a:lnTo>
                    <a:pt x="38" y="424"/>
                  </a:lnTo>
                  <a:lnTo>
                    <a:pt x="85" y="378"/>
                  </a:lnTo>
                  <a:lnTo>
                    <a:pt x="148" y="321"/>
                  </a:lnTo>
                  <a:lnTo>
                    <a:pt x="186" y="290"/>
                  </a:lnTo>
                  <a:lnTo>
                    <a:pt x="226" y="257"/>
                  </a:lnTo>
                  <a:lnTo>
                    <a:pt x="272" y="225"/>
                  </a:lnTo>
                  <a:lnTo>
                    <a:pt x="321" y="193"/>
                  </a:lnTo>
                  <a:lnTo>
                    <a:pt x="372" y="161"/>
                  </a:lnTo>
                  <a:lnTo>
                    <a:pt x="428" y="131"/>
                  </a:lnTo>
                  <a:lnTo>
                    <a:pt x="486" y="101"/>
                  </a:lnTo>
                  <a:lnTo>
                    <a:pt x="547" y="75"/>
                  </a:lnTo>
                  <a:lnTo>
                    <a:pt x="612" y="52"/>
                  </a:lnTo>
                  <a:lnTo>
                    <a:pt x="678" y="32"/>
                  </a:lnTo>
                  <a:lnTo>
                    <a:pt x="713" y="24"/>
                  </a:lnTo>
                  <a:lnTo>
                    <a:pt x="748" y="17"/>
                  </a:lnTo>
                  <a:lnTo>
                    <a:pt x="784" y="11"/>
                  </a:lnTo>
                  <a:lnTo>
                    <a:pt x="820" y="7"/>
                  </a:lnTo>
                  <a:lnTo>
                    <a:pt x="856" y="3"/>
                  </a:lnTo>
                  <a:lnTo>
                    <a:pt x="894" y="1"/>
                  </a:lnTo>
                  <a:lnTo>
                    <a:pt x="933" y="0"/>
                  </a:lnTo>
                  <a:lnTo>
                    <a:pt x="972" y="2"/>
                  </a:lnTo>
                  <a:lnTo>
                    <a:pt x="1011" y="4"/>
                  </a:lnTo>
                  <a:lnTo>
                    <a:pt x="1050" y="8"/>
                  </a:lnTo>
                  <a:lnTo>
                    <a:pt x="1131" y="23"/>
                  </a:lnTo>
                  <a:lnTo>
                    <a:pt x="1172" y="33"/>
                  </a:lnTo>
                  <a:lnTo>
                    <a:pt x="1213" y="45"/>
                  </a:lnTo>
                  <a:lnTo>
                    <a:pt x="1256" y="59"/>
                  </a:lnTo>
                  <a:lnTo>
                    <a:pt x="1297" y="75"/>
                  </a:lnTo>
                  <a:lnTo>
                    <a:pt x="1340" y="94"/>
                  </a:lnTo>
                  <a:lnTo>
                    <a:pt x="1383" y="115"/>
                  </a:lnTo>
                  <a:lnTo>
                    <a:pt x="1427" y="137"/>
                  </a:lnTo>
                  <a:lnTo>
                    <a:pt x="1470" y="162"/>
                  </a:lnTo>
                  <a:lnTo>
                    <a:pt x="1515" y="191"/>
                  </a:lnTo>
                  <a:lnTo>
                    <a:pt x="1559" y="222"/>
                  </a:lnTo>
                  <a:lnTo>
                    <a:pt x="1604" y="255"/>
                  </a:lnTo>
                  <a:lnTo>
                    <a:pt x="1648" y="290"/>
                  </a:lnTo>
                  <a:lnTo>
                    <a:pt x="1694" y="330"/>
                  </a:lnTo>
                  <a:lnTo>
                    <a:pt x="1739" y="371"/>
                  </a:lnTo>
                  <a:lnTo>
                    <a:pt x="1785" y="416"/>
                  </a:lnTo>
                  <a:lnTo>
                    <a:pt x="1830" y="463"/>
                  </a:lnTo>
                </a:path>
              </a:pathLst>
            </a:custGeom>
            <a:noFill/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8" name="Rectangle 12"/>
            <p:cNvSpPr>
              <a:spLocks noChangeArrowheads="1"/>
            </p:cNvSpPr>
            <p:nvPr/>
          </p:nvSpPr>
          <p:spPr bwMode="auto">
            <a:xfrm>
              <a:off x="2260" y="744"/>
              <a:ext cx="1240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GB" sz="1200" b="1" dirty="0">
                  <a:latin typeface="Arial" charset="0"/>
                </a:rPr>
                <a:t>Assess the nature of the</a:t>
              </a:r>
            </a:p>
            <a:p>
              <a:pPr algn="ctr"/>
              <a:r>
                <a:rPr lang="en-GB" sz="1200" b="1" dirty="0">
                  <a:latin typeface="Arial" charset="0"/>
                </a:rPr>
                <a:t>environment</a:t>
              </a:r>
            </a:p>
          </p:txBody>
        </p:sp>
        <p:sp>
          <p:nvSpPr>
            <p:cNvPr id="6159" name="Rectangle 13"/>
            <p:cNvSpPr>
              <a:spLocks noChangeArrowheads="1"/>
            </p:cNvSpPr>
            <p:nvPr/>
          </p:nvSpPr>
          <p:spPr bwMode="auto">
            <a:xfrm>
              <a:off x="2354" y="1116"/>
              <a:ext cx="1053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GB" sz="1200" b="1">
                  <a:latin typeface="Arial" charset="0"/>
                </a:rPr>
                <a:t>Audit environmental</a:t>
              </a:r>
            </a:p>
            <a:p>
              <a:pPr algn="ctr"/>
              <a:r>
                <a:rPr lang="en-GB" sz="1200" b="1">
                  <a:latin typeface="Arial" charset="0"/>
                </a:rPr>
                <a:t>influences</a:t>
              </a:r>
            </a:p>
          </p:txBody>
        </p:sp>
        <p:sp>
          <p:nvSpPr>
            <p:cNvPr id="6160" name="Rectangle 14"/>
            <p:cNvSpPr>
              <a:spLocks noChangeArrowheads="1"/>
            </p:cNvSpPr>
            <p:nvPr/>
          </p:nvSpPr>
          <p:spPr bwMode="auto">
            <a:xfrm>
              <a:off x="2395" y="1515"/>
              <a:ext cx="970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GB" sz="1200" b="1">
                  <a:latin typeface="Arial" charset="0"/>
                </a:rPr>
                <a:t>Identify key</a:t>
              </a:r>
            </a:p>
            <a:p>
              <a:pPr algn="ctr"/>
              <a:r>
                <a:rPr lang="en-GB" sz="1200" b="1">
                  <a:latin typeface="Arial" charset="0"/>
                </a:rPr>
                <a:t>competitive forces</a:t>
              </a:r>
            </a:p>
          </p:txBody>
        </p:sp>
        <p:sp>
          <p:nvSpPr>
            <p:cNvPr id="6161" name="Rectangle 15"/>
            <p:cNvSpPr>
              <a:spLocks noChangeArrowheads="1"/>
            </p:cNvSpPr>
            <p:nvPr/>
          </p:nvSpPr>
          <p:spPr bwMode="auto">
            <a:xfrm>
              <a:off x="2512" y="2348"/>
              <a:ext cx="736" cy="40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GB" sz="1200" b="1" dirty="0">
                  <a:latin typeface="Arial" charset="0"/>
                </a:rPr>
                <a:t>Identify key</a:t>
              </a:r>
            </a:p>
            <a:p>
              <a:pPr algn="ctr"/>
              <a:r>
                <a:rPr lang="en-GB" sz="1200" b="1" dirty="0">
                  <a:latin typeface="Arial" charset="0"/>
                </a:rPr>
                <a:t>opportunities</a:t>
              </a:r>
            </a:p>
            <a:p>
              <a:pPr algn="ctr"/>
              <a:r>
                <a:rPr lang="en-GB" sz="1200" dirty="0">
                  <a:solidFill>
                    <a:schemeClr val="bg2"/>
                  </a:solidFill>
                  <a:latin typeface="Arial" charset="0"/>
                </a:rPr>
                <a:t> and threats</a:t>
              </a:r>
            </a:p>
          </p:txBody>
        </p:sp>
        <p:sp>
          <p:nvSpPr>
            <p:cNvPr id="6162" name="Rectangle 16"/>
            <p:cNvSpPr>
              <a:spLocks noChangeArrowheads="1"/>
            </p:cNvSpPr>
            <p:nvPr/>
          </p:nvSpPr>
          <p:spPr bwMode="auto">
            <a:xfrm>
              <a:off x="2350" y="1971"/>
              <a:ext cx="1059" cy="2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GB" sz="1200" b="1" dirty="0">
                  <a:latin typeface="Arial" charset="0"/>
                </a:rPr>
                <a:t>Identify</a:t>
              </a:r>
            </a:p>
            <a:p>
              <a:pPr algn="ctr"/>
              <a:r>
                <a:rPr lang="en-GB" sz="1200" b="1" dirty="0">
                  <a:latin typeface="Arial" charset="0"/>
                </a:rPr>
                <a:t>competitive position</a:t>
              </a:r>
            </a:p>
          </p:txBody>
        </p:sp>
        <p:sp>
          <p:nvSpPr>
            <p:cNvPr id="6163" name="Rectangle 17"/>
            <p:cNvSpPr>
              <a:spLocks noChangeArrowheads="1"/>
            </p:cNvSpPr>
            <p:nvPr/>
          </p:nvSpPr>
          <p:spPr bwMode="auto">
            <a:xfrm>
              <a:off x="2569" y="2930"/>
              <a:ext cx="622" cy="32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/>
              <a:r>
                <a:rPr lang="en-GB" sz="1400" b="1" dirty="0">
                  <a:solidFill>
                    <a:srgbClr val="000000"/>
                  </a:solidFill>
                  <a:latin typeface="Arial" charset="0"/>
                </a:rPr>
                <a:t>Strategic</a:t>
              </a:r>
            </a:p>
            <a:p>
              <a:pPr algn="ctr"/>
              <a:r>
                <a:rPr lang="en-GB" sz="1400" b="1" dirty="0">
                  <a:solidFill>
                    <a:srgbClr val="000000"/>
                  </a:solidFill>
                  <a:latin typeface="Arial" charset="0"/>
                </a:rPr>
                <a:t>position</a:t>
              </a:r>
            </a:p>
          </p:txBody>
        </p:sp>
        <p:sp>
          <p:nvSpPr>
            <p:cNvPr id="6164" name="Freeform 18"/>
            <p:cNvSpPr>
              <a:spLocks/>
            </p:cNvSpPr>
            <p:nvPr/>
          </p:nvSpPr>
          <p:spPr bwMode="auto">
            <a:xfrm>
              <a:off x="1758" y="1036"/>
              <a:ext cx="2239" cy="500"/>
            </a:xfrm>
            <a:custGeom>
              <a:avLst/>
              <a:gdLst>
                <a:gd name="T0" fmla="*/ 0 w 2239"/>
                <a:gd name="T1" fmla="*/ 498 h 500"/>
                <a:gd name="T2" fmla="*/ 12 w 2239"/>
                <a:gd name="T3" fmla="*/ 488 h 500"/>
                <a:gd name="T4" fmla="*/ 47 w 2239"/>
                <a:gd name="T5" fmla="*/ 456 h 500"/>
                <a:gd name="T6" fmla="*/ 104 w 2239"/>
                <a:gd name="T7" fmla="*/ 407 h 500"/>
                <a:gd name="T8" fmla="*/ 180 w 2239"/>
                <a:gd name="T9" fmla="*/ 346 h 500"/>
                <a:gd name="T10" fmla="*/ 227 w 2239"/>
                <a:gd name="T11" fmla="*/ 313 h 500"/>
                <a:gd name="T12" fmla="*/ 276 w 2239"/>
                <a:gd name="T13" fmla="*/ 277 h 500"/>
                <a:gd name="T14" fmla="*/ 332 w 2239"/>
                <a:gd name="T15" fmla="*/ 243 h 500"/>
                <a:gd name="T16" fmla="*/ 391 w 2239"/>
                <a:gd name="T17" fmla="*/ 207 h 500"/>
                <a:gd name="T18" fmla="*/ 454 w 2239"/>
                <a:gd name="T19" fmla="*/ 173 h 500"/>
                <a:gd name="T20" fmla="*/ 522 w 2239"/>
                <a:gd name="T21" fmla="*/ 141 h 500"/>
                <a:gd name="T22" fmla="*/ 595 w 2239"/>
                <a:gd name="T23" fmla="*/ 109 h 500"/>
                <a:gd name="T24" fmla="*/ 669 w 2239"/>
                <a:gd name="T25" fmla="*/ 81 h 500"/>
                <a:gd name="T26" fmla="*/ 748 w 2239"/>
                <a:gd name="T27" fmla="*/ 56 h 500"/>
                <a:gd name="T28" fmla="*/ 829 w 2239"/>
                <a:gd name="T29" fmla="*/ 34 h 500"/>
                <a:gd name="T30" fmla="*/ 871 w 2239"/>
                <a:gd name="T31" fmla="*/ 26 h 500"/>
                <a:gd name="T32" fmla="*/ 915 w 2239"/>
                <a:gd name="T33" fmla="*/ 18 h 500"/>
                <a:gd name="T34" fmla="*/ 957 w 2239"/>
                <a:gd name="T35" fmla="*/ 12 h 500"/>
                <a:gd name="T36" fmla="*/ 1002 w 2239"/>
                <a:gd name="T37" fmla="*/ 7 h 500"/>
                <a:gd name="T38" fmla="*/ 1047 w 2239"/>
                <a:gd name="T39" fmla="*/ 3 h 500"/>
                <a:gd name="T40" fmla="*/ 1093 w 2239"/>
                <a:gd name="T41" fmla="*/ 1 h 500"/>
                <a:gd name="T42" fmla="*/ 1140 w 2239"/>
                <a:gd name="T43" fmla="*/ 0 h 500"/>
                <a:gd name="T44" fmla="*/ 1188 w 2239"/>
                <a:gd name="T45" fmla="*/ 2 h 500"/>
                <a:gd name="T46" fmla="*/ 1236 w 2239"/>
                <a:gd name="T47" fmla="*/ 4 h 500"/>
                <a:gd name="T48" fmla="*/ 1285 w 2239"/>
                <a:gd name="T49" fmla="*/ 9 h 500"/>
                <a:gd name="T50" fmla="*/ 1383 w 2239"/>
                <a:gd name="T51" fmla="*/ 24 h 500"/>
                <a:gd name="T52" fmla="*/ 1433 w 2239"/>
                <a:gd name="T53" fmla="*/ 35 h 500"/>
                <a:gd name="T54" fmla="*/ 1483 w 2239"/>
                <a:gd name="T55" fmla="*/ 49 h 500"/>
                <a:gd name="T56" fmla="*/ 1535 w 2239"/>
                <a:gd name="T57" fmla="*/ 64 h 500"/>
                <a:gd name="T58" fmla="*/ 1586 w 2239"/>
                <a:gd name="T59" fmla="*/ 81 h 500"/>
                <a:gd name="T60" fmla="*/ 1637 w 2239"/>
                <a:gd name="T61" fmla="*/ 101 h 500"/>
                <a:gd name="T62" fmla="*/ 1691 w 2239"/>
                <a:gd name="T63" fmla="*/ 123 h 500"/>
                <a:gd name="T64" fmla="*/ 1744 w 2239"/>
                <a:gd name="T65" fmla="*/ 148 h 500"/>
                <a:gd name="T66" fmla="*/ 1797 w 2239"/>
                <a:gd name="T67" fmla="*/ 175 h 500"/>
                <a:gd name="T68" fmla="*/ 1852 w 2239"/>
                <a:gd name="T69" fmla="*/ 205 h 500"/>
                <a:gd name="T70" fmla="*/ 1906 w 2239"/>
                <a:gd name="T71" fmla="*/ 239 h 500"/>
                <a:gd name="T72" fmla="*/ 1961 w 2239"/>
                <a:gd name="T73" fmla="*/ 274 h 500"/>
                <a:gd name="T74" fmla="*/ 2015 w 2239"/>
                <a:gd name="T75" fmla="*/ 313 h 500"/>
                <a:gd name="T76" fmla="*/ 2070 w 2239"/>
                <a:gd name="T77" fmla="*/ 355 h 500"/>
                <a:gd name="T78" fmla="*/ 2126 w 2239"/>
                <a:gd name="T79" fmla="*/ 400 h 500"/>
                <a:gd name="T80" fmla="*/ 2182 w 2239"/>
                <a:gd name="T81" fmla="*/ 448 h 500"/>
                <a:gd name="T82" fmla="*/ 2238 w 2239"/>
                <a:gd name="T83" fmla="*/ 499 h 50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2239"/>
                <a:gd name="T127" fmla="*/ 0 h 500"/>
                <a:gd name="T128" fmla="*/ 2239 w 2239"/>
                <a:gd name="T129" fmla="*/ 500 h 50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2239" h="500">
                  <a:moveTo>
                    <a:pt x="0" y="498"/>
                  </a:moveTo>
                  <a:lnTo>
                    <a:pt x="12" y="488"/>
                  </a:lnTo>
                  <a:lnTo>
                    <a:pt x="47" y="456"/>
                  </a:lnTo>
                  <a:lnTo>
                    <a:pt x="104" y="407"/>
                  </a:lnTo>
                  <a:lnTo>
                    <a:pt x="180" y="346"/>
                  </a:lnTo>
                  <a:lnTo>
                    <a:pt x="227" y="313"/>
                  </a:lnTo>
                  <a:lnTo>
                    <a:pt x="276" y="277"/>
                  </a:lnTo>
                  <a:lnTo>
                    <a:pt x="332" y="243"/>
                  </a:lnTo>
                  <a:lnTo>
                    <a:pt x="391" y="207"/>
                  </a:lnTo>
                  <a:lnTo>
                    <a:pt x="454" y="173"/>
                  </a:lnTo>
                  <a:lnTo>
                    <a:pt x="522" y="141"/>
                  </a:lnTo>
                  <a:lnTo>
                    <a:pt x="595" y="109"/>
                  </a:lnTo>
                  <a:lnTo>
                    <a:pt x="669" y="81"/>
                  </a:lnTo>
                  <a:lnTo>
                    <a:pt x="748" y="56"/>
                  </a:lnTo>
                  <a:lnTo>
                    <a:pt x="829" y="34"/>
                  </a:lnTo>
                  <a:lnTo>
                    <a:pt x="871" y="26"/>
                  </a:lnTo>
                  <a:lnTo>
                    <a:pt x="915" y="18"/>
                  </a:lnTo>
                  <a:lnTo>
                    <a:pt x="957" y="12"/>
                  </a:lnTo>
                  <a:lnTo>
                    <a:pt x="1002" y="7"/>
                  </a:lnTo>
                  <a:lnTo>
                    <a:pt x="1047" y="3"/>
                  </a:lnTo>
                  <a:lnTo>
                    <a:pt x="1093" y="1"/>
                  </a:lnTo>
                  <a:lnTo>
                    <a:pt x="1140" y="0"/>
                  </a:lnTo>
                  <a:lnTo>
                    <a:pt x="1188" y="2"/>
                  </a:lnTo>
                  <a:lnTo>
                    <a:pt x="1236" y="4"/>
                  </a:lnTo>
                  <a:lnTo>
                    <a:pt x="1285" y="9"/>
                  </a:lnTo>
                  <a:lnTo>
                    <a:pt x="1383" y="24"/>
                  </a:lnTo>
                  <a:lnTo>
                    <a:pt x="1433" y="35"/>
                  </a:lnTo>
                  <a:lnTo>
                    <a:pt x="1483" y="49"/>
                  </a:lnTo>
                  <a:lnTo>
                    <a:pt x="1535" y="64"/>
                  </a:lnTo>
                  <a:lnTo>
                    <a:pt x="1586" y="81"/>
                  </a:lnTo>
                  <a:lnTo>
                    <a:pt x="1637" y="101"/>
                  </a:lnTo>
                  <a:lnTo>
                    <a:pt x="1691" y="123"/>
                  </a:lnTo>
                  <a:lnTo>
                    <a:pt x="1744" y="148"/>
                  </a:lnTo>
                  <a:lnTo>
                    <a:pt x="1797" y="175"/>
                  </a:lnTo>
                  <a:lnTo>
                    <a:pt x="1852" y="205"/>
                  </a:lnTo>
                  <a:lnTo>
                    <a:pt x="1906" y="239"/>
                  </a:lnTo>
                  <a:lnTo>
                    <a:pt x="1961" y="274"/>
                  </a:lnTo>
                  <a:lnTo>
                    <a:pt x="2015" y="313"/>
                  </a:lnTo>
                  <a:lnTo>
                    <a:pt x="2070" y="355"/>
                  </a:lnTo>
                  <a:lnTo>
                    <a:pt x="2126" y="400"/>
                  </a:lnTo>
                  <a:lnTo>
                    <a:pt x="2182" y="448"/>
                  </a:lnTo>
                  <a:lnTo>
                    <a:pt x="2238" y="499"/>
                  </a:lnTo>
                </a:path>
              </a:pathLst>
            </a:custGeom>
            <a:noFill/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5" name="Freeform 19"/>
            <p:cNvSpPr>
              <a:spLocks/>
            </p:cNvSpPr>
            <p:nvPr/>
          </p:nvSpPr>
          <p:spPr bwMode="auto">
            <a:xfrm>
              <a:off x="2166" y="1850"/>
              <a:ext cx="1435" cy="356"/>
            </a:xfrm>
            <a:custGeom>
              <a:avLst/>
              <a:gdLst>
                <a:gd name="T0" fmla="*/ 0 w 1435"/>
                <a:gd name="T1" fmla="*/ 354 h 356"/>
                <a:gd name="T2" fmla="*/ 7 w 1435"/>
                <a:gd name="T3" fmla="*/ 347 h 356"/>
                <a:gd name="T4" fmla="*/ 30 w 1435"/>
                <a:gd name="T5" fmla="*/ 324 h 356"/>
                <a:gd name="T6" fmla="*/ 66 w 1435"/>
                <a:gd name="T7" fmla="*/ 289 h 356"/>
                <a:gd name="T8" fmla="*/ 115 w 1435"/>
                <a:gd name="T9" fmla="*/ 246 h 356"/>
                <a:gd name="T10" fmla="*/ 145 w 1435"/>
                <a:gd name="T11" fmla="*/ 222 h 356"/>
                <a:gd name="T12" fmla="*/ 177 w 1435"/>
                <a:gd name="T13" fmla="*/ 197 h 356"/>
                <a:gd name="T14" fmla="*/ 213 w 1435"/>
                <a:gd name="T15" fmla="*/ 172 h 356"/>
                <a:gd name="T16" fmla="*/ 250 w 1435"/>
                <a:gd name="T17" fmla="*/ 147 h 356"/>
                <a:gd name="T18" fmla="*/ 291 w 1435"/>
                <a:gd name="T19" fmla="*/ 122 h 356"/>
                <a:gd name="T20" fmla="*/ 335 w 1435"/>
                <a:gd name="T21" fmla="*/ 99 h 356"/>
                <a:gd name="T22" fmla="*/ 381 w 1435"/>
                <a:gd name="T23" fmla="*/ 77 h 356"/>
                <a:gd name="T24" fmla="*/ 428 w 1435"/>
                <a:gd name="T25" fmla="*/ 57 h 356"/>
                <a:gd name="T26" fmla="*/ 479 w 1435"/>
                <a:gd name="T27" fmla="*/ 39 h 356"/>
                <a:gd name="T28" fmla="*/ 531 w 1435"/>
                <a:gd name="T29" fmla="*/ 24 h 356"/>
                <a:gd name="T30" fmla="*/ 558 w 1435"/>
                <a:gd name="T31" fmla="*/ 18 h 356"/>
                <a:gd name="T32" fmla="*/ 585 w 1435"/>
                <a:gd name="T33" fmla="*/ 12 h 356"/>
                <a:gd name="T34" fmla="*/ 613 w 1435"/>
                <a:gd name="T35" fmla="*/ 8 h 356"/>
                <a:gd name="T36" fmla="*/ 642 w 1435"/>
                <a:gd name="T37" fmla="*/ 5 h 356"/>
                <a:gd name="T38" fmla="*/ 671 w 1435"/>
                <a:gd name="T39" fmla="*/ 2 h 356"/>
                <a:gd name="T40" fmla="*/ 700 w 1435"/>
                <a:gd name="T41" fmla="*/ 0 h 356"/>
                <a:gd name="T42" fmla="*/ 730 w 1435"/>
                <a:gd name="T43" fmla="*/ 0 h 356"/>
                <a:gd name="T44" fmla="*/ 761 w 1435"/>
                <a:gd name="T45" fmla="*/ 1 h 356"/>
                <a:gd name="T46" fmla="*/ 792 w 1435"/>
                <a:gd name="T47" fmla="*/ 2 h 356"/>
                <a:gd name="T48" fmla="*/ 823 w 1435"/>
                <a:gd name="T49" fmla="*/ 6 h 356"/>
                <a:gd name="T50" fmla="*/ 886 w 1435"/>
                <a:gd name="T51" fmla="*/ 17 h 356"/>
                <a:gd name="T52" fmla="*/ 917 w 1435"/>
                <a:gd name="T53" fmla="*/ 25 h 356"/>
                <a:gd name="T54" fmla="*/ 950 w 1435"/>
                <a:gd name="T55" fmla="*/ 34 h 356"/>
                <a:gd name="T56" fmla="*/ 984 w 1435"/>
                <a:gd name="T57" fmla="*/ 45 h 356"/>
                <a:gd name="T58" fmla="*/ 1016 w 1435"/>
                <a:gd name="T59" fmla="*/ 57 h 356"/>
                <a:gd name="T60" fmla="*/ 1049 w 1435"/>
                <a:gd name="T61" fmla="*/ 71 h 356"/>
                <a:gd name="T62" fmla="*/ 1083 w 1435"/>
                <a:gd name="T63" fmla="*/ 87 h 356"/>
                <a:gd name="T64" fmla="*/ 1117 w 1435"/>
                <a:gd name="T65" fmla="*/ 104 h 356"/>
                <a:gd name="T66" fmla="*/ 1152 w 1435"/>
                <a:gd name="T67" fmla="*/ 124 h 356"/>
                <a:gd name="T68" fmla="*/ 1187 w 1435"/>
                <a:gd name="T69" fmla="*/ 145 h 356"/>
                <a:gd name="T70" fmla="*/ 1221 w 1435"/>
                <a:gd name="T71" fmla="*/ 169 h 356"/>
                <a:gd name="T72" fmla="*/ 1256 w 1435"/>
                <a:gd name="T73" fmla="*/ 195 h 356"/>
                <a:gd name="T74" fmla="*/ 1291 w 1435"/>
                <a:gd name="T75" fmla="*/ 222 h 356"/>
                <a:gd name="T76" fmla="*/ 1327 w 1435"/>
                <a:gd name="T77" fmla="*/ 253 h 356"/>
                <a:gd name="T78" fmla="*/ 1362 w 1435"/>
                <a:gd name="T79" fmla="*/ 284 h 356"/>
                <a:gd name="T80" fmla="*/ 1398 w 1435"/>
                <a:gd name="T81" fmla="*/ 319 h 356"/>
                <a:gd name="T82" fmla="*/ 1434 w 1435"/>
                <a:gd name="T83" fmla="*/ 355 h 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435"/>
                <a:gd name="T127" fmla="*/ 0 h 356"/>
                <a:gd name="T128" fmla="*/ 1435 w 1435"/>
                <a:gd name="T129" fmla="*/ 356 h 35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435" h="356">
                  <a:moveTo>
                    <a:pt x="0" y="354"/>
                  </a:moveTo>
                  <a:lnTo>
                    <a:pt x="7" y="347"/>
                  </a:lnTo>
                  <a:lnTo>
                    <a:pt x="30" y="324"/>
                  </a:lnTo>
                  <a:lnTo>
                    <a:pt x="66" y="289"/>
                  </a:lnTo>
                  <a:lnTo>
                    <a:pt x="115" y="246"/>
                  </a:lnTo>
                  <a:lnTo>
                    <a:pt x="145" y="222"/>
                  </a:lnTo>
                  <a:lnTo>
                    <a:pt x="177" y="197"/>
                  </a:lnTo>
                  <a:lnTo>
                    <a:pt x="213" y="172"/>
                  </a:lnTo>
                  <a:lnTo>
                    <a:pt x="250" y="147"/>
                  </a:lnTo>
                  <a:lnTo>
                    <a:pt x="291" y="122"/>
                  </a:lnTo>
                  <a:lnTo>
                    <a:pt x="335" y="99"/>
                  </a:lnTo>
                  <a:lnTo>
                    <a:pt x="381" y="77"/>
                  </a:lnTo>
                  <a:lnTo>
                    <a:pt x="428" y="57"/>
                  </a:lnTo>
                  <a:lnTo>
                    <a:pt x="479" y="39"/>
                  </a:lnTo>
                  <a:lnTo>
                    <a:pt x="531" y="24"/>
                  </a:lnTo>
                  <a:lnTo>
                    <a:pt x="558" y="18"/>
                  </a:lnTo>
                  <a:lnTo>
                    <a:pt x="585" y="12"/>
                  </a:lnTo>
                  <a:lnTo>
                    <a:pt x="613" y="8"/>
                  </a:lnTo>
                  <a:lnTo>
                    <a:pt x="642" y="5"/>
                  </a:lnTo>
                  <a:lnTo>
                    <a:pt x="671" y="2"/>
                  </a:lnTo>
                  <a:lnTo>
                    <a:pt x="700" y="0"/>
                  </a:lnTo>
                  <a:lnTo>
                    <a:pt x="730" y="0"/>
                  </a:lnTo>
                  <a:lnTo>
                    <a:pt x="761" y="1"/>
                  </a:lnTo>
                  <a:lnTo>
                    <a:pt x="792" y="2"/>
                  </a:lnTo>
                  <a:lnTo>
                    <a:pt x="823" y="6"/>
                  </a:lnTo>
                  <a:lnTo>
                    <a:pt x="886" y="17"/>
                  </a:lnTo>
                  <a:lnTo>
                    <a:pt x="917" y="25"/>
                  </a:lnTo>
                  <a:lnTo>
                    <a:pt x="950" y="34"/>
                  </a:lnTo>
                  <a:lnTo>
                    <a:pt x="984" y="45"/>
                  </a:lnTo>
                  <a:lnTo>
                    <a:pt x="1016" y="57"/>
                  </a:lnTo>
                  <a:lnTo>
                    <a:pt x="1049" y="71"/>
                  </a:lnTo>
                  <a:lnTo>
                    <a:pt x="1083" y="87"/>
                  </a:lnTo>
                  <a:lnTo>
                    <a:pt x="1117" y="104"/>
                  </a:lnTo>
                  <a:lnTo>
                    <a:pt x="1152" y="124"/>
                  </a:lnTo>
                  <a:lnTo>
                    <a:pt x="1187" y="145"/>
                  </a:lnTo>
                  <a:lnTo>
                    <a:pt x="1221" y="169"/>
                  </a:lnTo>
                  <a:lnTo>
                    <a:pt x="1256" y="195"/>
                  </a:lnTo>
                  <a:lnTo>
                    <a:pt x="1291" y="222"/>
                  </a:lnTo>
                  <a:lnTo>
                    <a:pt x="1327" y="253"/>
                  </a:lnTo>
                  <a:lnTo>
                    <a:pt x="1362" y="284"/>
                  </a:lnTo>
                  <a:lnTo>
                    <a:pt x="1398" y="319"/>
                  </a:lnTo>
                  <a:lnTo>
                    <a:pt x="1434" y="355"/>
                  </a:lnTo>
                </a:path>
              </a:pathLst>
            </a:custGeom>
            <a:noFill/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66" name="Freeform 20"/>
            <p:cNvSpPr>
              <a:spLocks/>
            </p:cNvSpPr>
            <p:nvPr/>
          </p:nvSpPr>
          <p:spPr bwMode="auto">
            <a:xfrm>
              <a:off x="2370" y="2327"/>
              <a:ext cx="1027" cy="215"/>
            </a:xfrm>
            <a:custGeom>
              <a:avLst/>
              <a:gdLst>
                <a:gd name="T0" fmla="*/ 0 w 1027"/>
                <a:gd name="T1" fmla="*/ 213 h 215"/>
                <a:gd name="T2" fmla="*/ 5 w 1027"/>
                <a:gd name="T3" fmla="*/ 209 h 215"/>
                <a:gd name="T4" fmla="*/ 21 w 1027"/>
                <a:gd name="T5" fmla="*/ 196 h 215"/>
                <a:gd name="T6" fmla="*/ 47 w 1027"/>
                <a:gd name="T7" fmla="*/ 174 h 215"/>
                <a:gd name="T8" fmla="*/ 82 w 1027"/>
                <a:gd name="T9" fmla="*/ 148 h 215"/>
                <a:gd name="T10" fmla="*/ 104 w 1027"/>
                <a:gd name="T11" fmla="*/ 134 h 215"/>
                <a:gd name="T12" fmla="*/ 126 w 1027"/>
                <a:gd name="T13" fmla="*/ 119 h 215"/>
                <a:gd name="T14" fmla="*/ 152 w 1027"/>
                <a:gd name="T15" fmla="*/ 104 h 215"/>
                <a:gd name="T16" fmla="*/ 179 w 1027"/>
                <a:gd name="T17" fmla="*/ 89 h 215"/>
                <a:gd name="T18" fmla="*/ 208 w 1027"/>
                <a:gd name="T19" fmla="*/ 74 h 215"/>
                <a:gd name="T20" fmla="*/ 239 w 1027"/>
                <a:gd name="T21" fmla="*/ 60 h 215"/>
                <a:gd name="T22" fmla="*/ 272 w 1027"/>
                <a:gd name="T23" fmla="*/ 46 h 215"/>
                <a:gd name="T24" fmla="*/ 306 w 1027"/>
                <a:gd name="T25" fmla="*/ 35 h 215"/>
                <a:gd name="T26" fmla="*/ 343 w 1027"/>
                <a:gd name="T27" fmla="*/ 23 h 215"/>
                <a:gd name="T28" fmla="*/ 380 w 1027"/>
                <a:gd name="T29" fmla="*/ 14 h 215"/>
                <a:gd name="T30" fmla="*/ 399 w 1027"/>
                <a:gd name="T31" fmla="*/ 11 h 215"/>
                <a:gd name="T32" fmla="*/ 419 w 1027"/>
                <a:gd name="T33" fmla="*/ 8 h 215"/>
                <a:gd name="T34" fmla="*/ 439 w 1027"/>
                <a:gd name="T35" fmla="*/ 5 h 215"/>
                <a:gd name="T36" fmla="*/ 459 w 1027"/>
                <a:gd name="T37" fmla="*/ 3 h 215"/>
                <a:gd name="T38" fmla="*/ 480 w 1027"/>
                <a:gd name="T39" fmla="*/ 1 h 215"/>
                <a:gd name="T40" fmla="*/ 500 w 1027"/>
                <a:gd name="T41" fmla="*/ 0 h 215"/>
                <a:gd name="T42" fmla="*/ 523 w 1027"/>
                <a:gd name="T43" fmla="*/ 0 h 215"/>
                <a:gd name="T44" fmla="*/ 544 w 1027"/>
                <a:gd name="T45" fmla="*/ 0 h 215"/>
                <a:gd name="T46" fmla="*/ 567 w 1027"/>
                <a:gd name="T47" fmla="*/ 1 h 215"/>
                <a:gd name="T48" fmla="*/ 588 w 1027"/>
                <a:gd name="T49" fmla="*/ 4 h 215"/>
                <a:gd name="T50" fmla="*/ 634 w 1027"/>
                <a:gd name="T51" fmla="*/ 10 h 215"/>
                <a:gd name="T52" fmla="*/ 656 w 1027"/>
                <a:gd name="T53" fmla="*/ 14 h 215"/>
                <a:gd name="T54" fmla="*/ 680 w 1027"/>
                <a:gd name="T55" fmla="*/ 20 h 215"/>
                <a:gd name="T56" fmla="*/ 704 w 1027"/>
                <a:gd name="T57" fmla="*/ 27 h 215"/>
                <a:gd name="T58" fmla="*/ 727 w 1027"/>
                <a:gd name="T59" fmla="*/ 35 h 215"/>
                <a:gd name="T60" fmla="*/ 750 w 1027"/>
                <a:gd name="T61" fmla="*/ 43 h 215"/>
                <a:gd name="T62" fmla="*/ 775 w 1027"/>
                <a:gd name="T63" fmla="*/ 52 h 215"/>
                <a:gd name="T64" fmla="*/ 799 w 1027"/>
                <a:gd name="T65" fmla="*/ 63 h 215"/>
                <a:gd name="T66" fmla="*/ 824 w 1027"/>
                <a:gd name="T67" fmla="*/ 74 h 215"/>
                <a:gd name="T68" fmla="*/ 849 w 1027"/>
                <a:gd name="T69" fmla="*/ 88 h 215"/>
                <a:gd name="T70" fmla="*/ 874 w 1027"/>
                <a:gd name="T71" fmla="*/ 102 h 215"/>
                <a:gd name="T72" fmla="*/ 899 w 1027"/>
                <a:gd name="T73" fmla="*/ 118 h 215"/>
                <a:gd name="T74" fmla="*/ 924 w 1027"/>
                <a:gd name="T75" fmla="*/ 134 h 215"/>
                <a:gd name="T76" fmla="*/ 949 w 1027"/>
                <a:gd name="T77" fmla="*/ 152 h 215"/>
                <a:gd name="T78" fmla="*/ 975 w 1027"/>
                <a:gd name="T79" fmla="*/ 171 h 215"/>
                <a:gd name="T80" fmla="*/ 1000 w 1027"/>
                <a:gd name="T81" fmla="*/ 192 h 215"/>
                <a:gd name="T82" fmla="*/ 1026 w 1027"/>
                <a:gd name="T83" fmla="*/ 214 h 21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7"/>
                <a:gd name="T127" fmla="*/ 0 h 215"/>
                <a:gd name="T128" fmla="*/ 1027 w 1027"/>
                <a:gd name="T129" fmla="*/ 215 h 21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7" h="215">
                  <a:moveTo>
                    <a:pt x="0" y="213"/>
                  </a:moveTo>
                  <a:lnTo>
                    <a:pt x="5" y="209"/>
                  </a:lnTo>
                  <a:lnTo>
                    <a:pt x="21" y="196"/>
                  </a:lnTo>
                  <a:lnTo>
                    <a:pt x="47" y="174"/>
                  </a:lnTo>
                  <a:lnTo>
                    <a:pt x="82" y="148"/>
                  </a:lnTo>
                  <a:lnTo>
                    <a:pt x="104" y="134"/>
                  </a:lnTo>
                  <a:lnTo>
                    <a:pt x="126" y="119"/>
                  </a:lnTo>
                  <a:lnTo>
                    <a:pt x="152" y="104"/>
                  </a:lnTo>
                  <a:lnTo>
                    <a:pt x="179" y="89"/>
                  </a:lnTo>
                  <a:lnTo>
                    <a:pt x="208" y="74"/>
                  </a:lnTo>
                  <a:lnTo>
                    <a:pt x="239" y="60"/>
                  </a:lnTo>
                  <a:lnTo>
                    <a:pt x="272" y="46"/>
                  </a:lnTo>
                  <a:lnTo>
                    <a:pt x="306" y="35"/>
                  </a:lnTo>
                  <a:lnTo>
                    <a:pt x="343" y="23"/>
                  </a:lnTo>
                  <a:lnTo>
                    <a:pt x="380" y="14"/>
                  </a:lnTo>
                  <a:lnTo>
                    <a:pt x="399" y="11"/>
                  </a:lnTo>
                  <a:lnTo>
                    <a:pt x="419" y="8"/>
                  </a:lnTo>
                  <a:lnTo>
                    <a:pt x="439" y="5"/>
                  </a:lnTo>
                  <a:lnTo>
                    <a:pt x="459" y="3"/>
                  </a:lnTo>
                  <a:lnTo>
                    <a:pt x="480" y="1"/>
                  </a:lnTo>
                  <a:lnTo>
                    <a:pt x="500" y="0"/>
                  </a:lnTo>
                  <a:lnTo>
                    <a:pt x="523" y="0"/>
                  </a:lnTo>
                  <a:lnTo>
                    <a:pt x="544" y="0"/>
                  </a:lnTo>
                  <a:lnTo>
                    <a:pt x="567" y="1"/>
                  </a:lnTo>
                  <a:lnTo>
                    <a:pt x="588" y="4"/>
                  </a:lnTo>
                  <a:lnTo>
                    <a:pt x="634" y="10"/>
                  </a:lnTo>
                  <a:lnTo>
                    <a:pt x="656" y="14"/>
                  </a:lnTo>
                  <a:lnTo>
                    <a:pt x="680" y="20"/>
                  </a:lnTo>
                  <a:lnTo>
                    <a:pt x="704" y="27"/>
                  </a:lnTo>
                  <a:lnTo>
                    <a:pt x="727" y="35"/>
                  </a:lnTo>
                  <a:lnTo>
                    <a:pt x="750" y="43"/>
                  </a:lnTo>
                  <a:lnTo>
                    <a:pt x="775" y="52"/>
                  </a:lnTo>
                  <a:lnTo>
                    <a:pt x="799" y="63"/>
                  </a:lnTo>
                  <a:lnTo>
                    <a:pt x="824" y="74"/>
                  </a:lnTo>
                  <a:lnTo>
                    <a:pt x="849" y="88"/>
                  </a:lnTo>
                  <a:lnTo>
                    <a:pt x="874" y="102"/>
                  </a:lnTo>
                  <a:lnTo>
                    <a:pt x="899" y="118"/>
                  </a:lnTo>
                  <a:lnTo>
                    <a:pt x="924" y="134"/>
                  </a:lnTo>
                  <a:lnTo>
                    <a:pt x="949" y="152"/>
                  </a:lnTo>
                  <a:lnTo>
                    <a:pt x="975" y="171"/>
                  </a:lnTo>
                  <a:lnTo>
                    <a:pt x="1000" y="192"/>
                  </a:lnTo>
                  <a:lnTo>
                    <a:pt x="1026" y="214"/>
                  </a:lnTo>
                </a:path>
              </a:pathLst>
            </a:custGeom>
            <a:noFill/>
            <a:ln w="12700" cap="rnd">
              <a:solidFill>
                <a:srgbClr val="001A6B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50" name="Rectangle 21"/>
          <p:cNvSpPr>
            <a:spLocks noChangeArrowheads="1"/>
          </p:cNvSpPr>
          <p:nvPr/>
        </p:nvSpPr>
        <p:spPr bwMode="auto">
          <a:xfrm>
            <a:off x="1849438" y="5332909"/>
            <a:ext cx="6697662" cy="333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r"/>
            <a:r>
              <a:rPr lang="en-GB" sz="1600" i="1">
                <a:latin typeface="Arial" charset="0"/>
              </a:rPr>
              <a:t>Johnson, Scholes &amp; Whittington, 2005</a:t>
            </a:r>
          </a:p>
        </p:txBody>
      </p:sp>
    </p:spTree>
    <p:extLst>
      <p:ext uri="{BB962C8B-B14F-4D97-AF65-F5344CB8AC3E}">
        <p14:creationId xmlns:p14="http://schemas.microsoft.com/office/powerpoint/2010/main" val="84397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373D456-1D5B-4CF9-A475-F57CEF878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12576" y="14463"/>
            <a:ext cx="9144000" cy="1069514"/>
          </a:xfrm>
        </p:spPr>
        <p:txBody>
          <a:bodyPr>
            <a:normAutofit/>
          </a:bodyPr>
          <a:lstStyle/>
          <a:p>
            <a:pPr algn="l"/>
            <a:r>
              <a:rPr lang="en-IE" dirty="0"/>
              <a:t>	Future of HR Reading</a:t>
            </a:r>
            <a:endParaRPr lang="en-IE" sz="2400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FE413A3-4030-4812-8403-D9507CF118B4}"/>
              </a:ext>
            </a:extLst>
          </p:cNvPr>
          <p:cNvSpPr txBox="1">
            <a:spLocks/>
          </p:cNvSpPr>
          <p:nvPr/>
        </p:nvSpPr>
        <p:spPr>
          <a:xfrm>
            <a:off x="251520" y="548680"/>
            <a:ext cx="9144001" cy="51845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u="sng" dirty="0">
                <a:hlinkClick r:id="rId2"/>
              </a:rPr>
              <a:t>http://www.hrmagazine.co.uk/article-details/a-blueprint-for-hr-now-and-in-the-future</a:t>
            </a:r>
            <a:r>
              <a:rPr lang="en-GB" sz="1600" dirty="0"/>
              <a:t> </a:t>
            </a:r>
            <a:endParaRPr lang="en-IE" sz="1600" dirty="0"/>
          </a:p>
          <a:p>
            <a:pPr algn="l"/>
            <a:r>
              <a:rPr lang="en-GB" sz="1600" u="sng" dirty="0">
                <a:hlinkClick r:id="rId3"/>
              </a:rPr>
              <a:t>http://www.hrmagazine.co.uk/article-details/a-new-hr-blueprint-from-hr-admin-to-employee-services</a:t>
            </a:r>
            <a:r>
              <a:rPr lang="en-GB" sz="1600" dirty="0"/>
              <a:t> </a:t>
            </a:r>
            <a:endParaRPr lang="en-IE" sz="1600" dirty="0"/>
          </a:p>
          <a:p>
            <a:pPr algn="l"/>
            <a:r>
              <a:rPr lang="en-GB" sz="1600" u="sng" dirty="0">
                <a:hlinkClick r:id="rId4"/>
              </a:rPr>
              <a:t>http://www.hrmagazine.co.uk/article-details/a-new-hr-blueprint-organisational-effectiveness</a:t>
            </a:r>
            <a:r>
              <a:rPr lang="en-GB" sz="1600" dirty="0"/>
              <a:t> </a:t>
            </a:r>
            <a:endParaRPr lang="en-IE" sz="1600" dirty="0"/>
          </a:p>
          <a:p>
            <a:pPr algn="l"/>
            <a:r>
              <a:rPr lang="en-GB" sz="1600" u="sng" dirty="0">
                <a:hlinkClick r:id="rId5"/>
              </a:rPr>
              <a:t>http://www.hrmagazine.co.uk/article-details/a-new-hr-blueprint-capabilities-and-careers</a:t>
            </a:r>
            <a:r>
              <a:rPr lang="en-GB" sz="1600" dirty="0"/>
              <a:t> </a:t>
            </a:r>
            <a:endParaRPr lang="en-IE" sz="1600" dirty="0"/>
          </a:p>
          <a:p>
            <a:pPr algn="l"/>
            <a:r>
              <a:rPr lang="en-IE" sz="1600" dirty="0">
                <a:hlinkClick r:id="rId6"/>
              </a:rPr>
              <a:t>https://creelmanlambert.wordpress.com/boards-and-hr-how-oversight-of-human-capital-works/</a:t>
            </a:r>
            <a:r>
              <a:rPr lang="en-IE" sz="1600" dirty="0"/>
              <a:t> </a:t>
            </a:r>
          </a:p>
          <a:p>
            <a:pPr algn="l"/>
            <a:r>
              <a:rPr lang="en-IE" sz="1600" dirty="0">
                <a:hlinkClick r:id="rId7"/>
              </a:rPr>
              <a:t>https://creelmanlambert.files.wordpress.com/2011/10/a-board-capable-hr-leader-what-to-look-for.pdf</a:t>
            </a:r>
            <a:r>
              <a:rPr lang="en-IE" sz="1600" dirty="0"/>
              <a:t> </a:t>
            </a:r>
          </a:p>
          <a:p>
            <a:pPr algn="l"/>
            <a:r>
              <a:rPr lang="en-IE" sz="1600" u="sng" dirty="0">
                <a:hlinkClick r:id="rId8"/>
              </a:rPr>
              <a:t>http://www.hrmagazine.co.uk/article-details/the-future-of-work-hr-capability-diversity-and-technology-key-concerns</a:t>
            </a:r>
            <a:endParaRPr lang="en-IE" sz="1600" dirty="0"/>
          </a:p>
          <a:p>
            <a:pPr algn="l"/>
            <a:r>
              <a:rPr lang="en-GB" sz="1600" u="sng" dirty="0">
                <a:hlinkClick r:id="rId9"/>
              </a:rPr>
              <a:t>http://www.hrmagazine.co.uk/article-details/have-data-and-technology-really-made-hr-smarter/335240/</a:t>
            </a:r>
            <a:endParaRPr lang="en-GB" sz="1600" u="sng" dirty="0"/>
          </a:p>
          <a:p>
            <a:pPr algn="l"/>
            <a:r>
              <a:rPr lang="en-IE" sz="1600" u="sng" dirty="0">
                <a:hlinkClick r:id="rId10"/>
              </a:rPr>
              <a:t>http://www.hrmagazine.co.uk/article-details/improving-the-hr-talent-pool</a:t>
            </a:r>
            <a:endParaRPr lang="en-IE" sz="1600" u="sng" dirty="0"/>
          </a:p>
          <a:p>
            <a:pPr algn="l"/>
            <a:r>
              <a:rPr lang="en-GB" sz="1600" u="sng" dirty="0">
                <a:hlinkClick r:id="rId11"/>
              </a:rPr>
              <a:t>http://www2.cipd.co.uk/pm/peoplemanagement/b/weblog/archive/2015/03/24/the-future-of-hr-is-about-relationships.aspx#</a:t>
            </a:r>
            <a:endParaRPr lang="en-GB" sz="1600" u="sng" dirty="0"/>
          </a:p>
          <a:p>
            <a:pPr algn="l"/>
            <a:r>
              <a:rPr lang="en-IE" sz="1600" u="sng" dirty="0">
                <a:hlinkClick r:id="rId12"/>
              </a:rPr>
              <a:t>http://www.hrmagazine.co.uk/article-details/will-ai-augment-or-replace-hr/350381/</a:t>
            </a:r>
            <a:endParaRPr lang="en-IE" sz="1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62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467544" y="188640"/>
            <a:ext cx="8072437" cy="933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ctr"/>
          <a:lstStyle/>
          <a:p>
            <a:pPr eaLnBrk="1" hangingPunct="1"/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How useful are PESTLE &amp; SWOT as analytical tools for HR purposes?</a:t>
            </a: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70992" y="1434768"/>
            <a:ext cx="7786688" cy="516667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63500" tIns="25400" rIns="63500" bIns="25400">
            <a:spAutoFit/>
          </a:bodyPr>
          <a:lstStyle/>
          <a:p>
            <a:pPr marL="342900" indent="-3429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§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Identify key environmental influences to support organisational &amp; personnel decision making </a:t>
            </a:r>
            <a:r>
              <a:rPr lang="en-GB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but only provide a simple snapshot   </a:t>
            </a:r>
            <a:endParaRPr lang="en-GB" sz="12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§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Aid identification of long-term drivers of change which may affect HR planning, resourcing &amp; development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§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Helps with the examination of the differential impact of environmental influences</a:t>
            </a:r>
          </a:p>
          <a:p>
            <a:pPr marL="533400" indent="-533400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§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Provides useful lists </a:t>
            </a:r>
            <a:r>
              <a:rPr lang="en-GB" sz="24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but not how factors combine which is also what organisations need to know </a:t>
            </a:r>
          </a:p>
          <a:p>
            <a:pPr marL="342900" indent="-3429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ü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ü"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External Context Trends and Effect on HR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Political – UK parliament and devolved assemblies, local government, privatisation, marketisation. Government involvement in labour markets. Need to reward staff to retain them, compete for staff in open labour market. Implications of Brexit. </a:t>
            </a:r>
          </a:p>
          <a:p>
            <a:r>
              <a:rPr lang="en-GB" dirty="0"/>
              <a:t>Economic – globalisation, downturn to be followed by upturn, demand for skilled workers, less manufacturing more service orientated businesses, EU single market. Free movement of labour, impact on recruitment strategy.</a:t>
            </a:r>
          </a:p>
          <a:p>
            <a:r>
              <a:rPr lang="en-GB" dirty="0"/>
              <a:t>Socio-Cultural – ageing population, growing population, inequality, trends such a single person household – affect supply and demand for labour, has resulted in demand for flexible working, job mobility, less union involvement, individual orientated HR policies.</a:t>
            </a:r>
          </a:p>
          <a:p>
            <a:r>
              <a:rPr lang="en-GB" dirty="0"/>
              <a:t>Technological – internet, email, HR databases, Google’s search engine, Wikipedia, BBC </a:t>
            </a:r>
            <a:r>
              <a:rPr lang="en-GB" dirty="0" err="1"/>
              <a:t>iplayer</a:t>
            </a:r>
            <a:r>
              <a:rPr lang="en-GB" dirty="0"/>
              <a:t>, Social Media, medical advances – changing ways people are managed and how long they are in the labour market for.</a:t>
            </a:r>
          </a:p>
          <a:p>
            <a:r>
              <a:rPr lang="en-GB" dirty="0"/>
              <a:t>Legal – UK, EU law.</a:t>
            </a:r>
          </a:p>
          <a:p>
            <a:r>
              <a:rPr lang="en-GB" dirty="0"/>
              <a:t>Environmental – sustainability, acting ethically. Moral rules apply to business behaviour. Green HR policies such as teleconferencing over travel.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29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70901-72D2-4BE6-9B8E-DC84542C7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78"/>
            <a:ext cx="9144000" cy="1069514"/>
          </a:xfrm>
        </p:spPr>
        <p:txBody>
          <a:bodyPr>
            <a:normAutofit/>
          </a:bodyPr>
          <a:lstStyle/>
          <a:p>
            <a:pPr algn="l"/>
            <a:r>
              <a:rPr lang="en-IE" dirty="0"/>
              <a:t>	</a:t>
            </a:r>
            <a:r>
              <a:rPr lang="en-IE" sz="3600" dirty="0">
                <a:latin typeface="Calibri" panose="020F0502020204030204" pitchFamily="34" charset="0"/>
                <a:cs typeface="Calibri" panose="020F0502020204030204" pitchFamily="34" charset="0"/>
              </a:rPr>
              <a:t>Review of HR purpose and role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455B2EDF-D66C-445D-A640-C2E46CAF4700}"/>
              </a:ext>
            </a:extLst>
          </p:cNvPr>
          <p:cNvSpPr txBox="1">
            <a:spLocks/>
          </p:cNvSpPr>
          <p:nvPr/>
        </p:nvSpPr>
        <p:spPr>
          <a:xfrm>
            <a:off x="2195736" y="1124744"/>
            <a:ext cx="6948264" cy="57332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HR for?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 expert and facilitator?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Organisational strategy shaper?</a:t>
            </a:r>
          </a:p>
          <a:p>
            <a:r>
              <a:rPr lang="en-IE" sz="2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IE" sz="23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Answering critical strategic questions</a:t>
            </a:r>
          </a:p>
          <a:p>
            <a:r>
              <a:rPr lang="en-IE" sz="23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- HR strategy built in, not ‘follow-on’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 &amp; capability enabler/coach </a:t>
            </a:r>
            <a:r>
              <a:rPr lang="en-IE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(at every level)?</a:t>
            </a:r>
          </a:p>
          <a:p>
            <a:r>
              <a:rPr lang="en-IE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Order taker and implementer?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Process manager?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IE" sz="25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Prop for poor managers?</a:t>
            </a:r>
          </a:p>
          <a:p>
            <a:pPr marL="457200" indent="-457200">
              <a:buFont typeface="Arial" pitchFamily="34" charset="0"/>
              <a:buChar char="•"/>
            </a:pPr>
            <a:endParaRPr lang="en-IE" sz="4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IE" sz="27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Increasingly replaceable by technology</a:t>
            </a:r>
            <a:endParaRPr lang="en-IE" sz="800" b="1" i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IE" sz="2800" b="1" dirty="0"/>
          </a:p>
          <a:p>
            <a:pPr marL="285750" indent="-285750">
              <a:buFont typeface="Arial" pitchFamily="34" charset="0"/>
              <a:buChar char="•"/>
            </a:pPr>
            <a:endParaRPr lang="en-IE" sz="2800" b="1" dirty="0"/>
          </a:p>
          <a:p>
            <a:endParaRPr lang="en-IE" sz="2800" dirty="0"/>
          </a:p>
        </p:txBody>
      </p:sp>
      <p:pic>
        <p:nvPicPr>
          <p:cNvPr id="6" name="Picture 2" descr="C:\Users\Andrew\Documents\Work\Clients\European careers meeting 22-3.6.17\Pics\HR responsibilities.jpg">
            <a:extLst>
              <a:ext uri="{FF2B5EF4-FFF2-40B4-BE49-F238E27FC236}">
                <a16:creationId xmlns:a16="http://schemas.microsoft.com/office/drawing/2014/main" id="{8CC7F8D7-05F1-461A-A5C1-35024BB74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2483767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Andrew\Documents\Work\Clients\European careers meeting 22-3.6.17\Pics\Future scanner.jpg">
            <a:extLst>
              <a:ext uri="{FF2B5EF4-FFF2-40B4-BE49-F238E27FC236}">
                <a16:creationId xmlns:a16="http://schemas.microsoft.com/office/drawing/2014/main" id="{68A70F32-B655-4294-8BA1-43C1968B9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772816"/>
            <a:ext cx="2497065" cy="16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00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65576-BA9C-4D58-920F-A6A145F8B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4D5E7-BFC7-4902-B145-82BD49412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future for HR?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81A5DE-1778-4695-B88A-F3F500D03E11}"/>
              </a:ext>
            </a:extLst>
          </p:cNvPr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https://www2.deloitte.com/content/dam/Deloitte/de/Documents/strategy/Future-of-Human-Resources-2030-Deloitte-Glimpse-Paper.PDF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01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ABB2CF0-DEE4-41BD-A425-88AB057F1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78"/>
            <a:ext cx="9144000" cy="1069514"/>
          </a:xfrm>
        </p:spPr>
        <p:txBody>
          <a:bodyPr/>
          <a:lstStyle/>
          <a:p>
            <a:pPr algn="l"/>
            <a:r>
              <a:rPr lang="en-IE" dirty="0"/>
              <a:t>   </a:t>
            </a:r>
            <a:r>
              <a:rPr lang="en-IE" sz="3600" dirty="0">
                <a:latin typeface="Calibri" panose="020F0502020204030204" pitchFamily="34" charset="0"/>
                <a:cs typeface="Calibri" panose="020F0502020204030204" pitchFamily="34" charset="0"/>
              </a:rPr>
              <a:t>High-performance people ‘philosophy</a:t>
            </a:r>
            <a:r>
              <a:rPr lang="en-IE" sz="3600" dirty="0"/>
              <a:t>’ 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C7E9D304-9AA2-4079-A943-0362FC026765}"/>
              </a:ext>
            </a:extLst>
          </p:cNvPr>
          <p:cNvSpPr txBox="1">
            <a:spLocks/>
          </p:cNvSpPr>
          <p:nvPr/>
        </p:nvSpPr>
        <p:spPr>
          <a:xfrm>
            <a:off x="323528" y="260648"/>
            <a:ext cx="9001000" cy="57332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itchFamily="34" charset="0"/>
              <a:buChar char="•"/>
            </a:pPr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Replace ‘control’ with enablement</a:t>
            </a:r>
          </a:p>
          <a:p>
            <a:pPr algn="l"/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foster ideas, maximise talent</a:t>
            </a:r>
          </a:p>
          <a:p>
            <a:pPr algn="l"/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- co-creation and involvement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Trust - valued colleagues, not just employees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 relationship and crowd resourcing methods/systems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Foster collaboration and networking</a:t>
            </a:r>
          </a:p>
          <a:p>
            <a:pPr algn="l"/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- break down silos, reward problem-solving &amp; team performance,  </a:t>
            </a:r>
          </a:p>
          <a:p>
            <a:pPr algn="l"/>
            <a:r>
              <a:rPr lang="en-IE" sz="2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transparency</a:t>
            </a:r>
          </a:p>
          <a:p>
            <a:endParaRPr lang="en-IE" sz="1000" b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99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E6E3466-A4BA-445A-885E-7FB72D27A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2536" y="150199"/>
            <a:ext cx="9144000" cy="1069514"/>
          </a:xfrm>
        </p:spPr>
        <p:txBody>
          <a:bodyPr/>
          <a:lstStyle/>
          <a:p>
            <a:r>
              <a:rPr lang="en-IE" dirty="0"/>
              <a:t>	</a:t>
            </a:r>
            <a:r>
              <a:rPr lang="en-IE" sz="3600" dirty="0">
                <a:latin typeface="Calibri" panose="020F0502020204030204" pitchFamily="34" charset="0"/>
                <a:cs typeface="Calibri" panose="020F0502020204030204" pitchFamily="34" charset="0"/>
              </a:rPr>
              <a:t>Tackling the capability gap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B49A88C-3E57-4CA6-A4B9-E9B88CFB599C}"/>
              </a:ext>
            </a:extLst>
          </p:cNvPr>
          <p:cNvSpPr txBox="1">
            <a:spLocks/>
          </p:cNvSpPr>
          <p:nvPr/>
        </p:nvSpPr>
        <p:spPr>
          <a:xfrm>
            <a:off x="1835696" y="1180819"/>
            <a:ext cx="6919527" cy="4320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Recruit HIPO managers from the ‘line’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Retain/develop the best HRBPs, specialists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Attract young talent able to be change agents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Incorporate external experts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Transform HR curriculum into rigorous OE development path (</a:t>
            </a:r>
            <a:r>
              <a:rPr lang="en-IE" sz="20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inc.</a:t>
            </a: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specialised MBA)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Larger organisations can use </a:t>
            </a:r>
            <a:r>
              <a:rPr lang="en-IE" sz="20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Mgt</a:t>
            </a: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academies;   ‘professional bodies’ (</a:t>
            </a:r>
            <a:r>
              <a:rPr lang="en-IE" sz="2000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eg</a:t>
            </a: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CIPD, ACCA, CIMA) to re-shape who they are and what they do</a:t>
            </a:r>
          </a:p>
          <a:p>
            <a:pPr marL="342900" indent="-342900">
              <a:buFont typeface="Arial" pitchFamily="34" charset="0"/>
              <a:buChar char="•"/>
            </a:pPr>
            <a:endParaRPr lang="en-IE" sz="2000" b="1" dirty="0"/>
          </a:p>
        </p:txBody>
      </p:sp>
      <p:pic>
        <p:nvPicPr>
          <p:cNvPr id="6" name="Picture 2" descr="C:\Users\Andrew\Documents\Work\Clients\European careers meeting 22-3.6.17\Pics\Capabilities 2.jpg">
            <a:extLst>
              <a:ext uri="{FF2B5EF4-FFF2-40B4-BE49-F238E27FC236}">
                <a16:creationId xmlns:a16="http://schemas.microsoft.com/office/drawing/2014/main" id="{EFCDED11-9777-479C-9DA0-EC473658C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1724336" cy="1825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Andrew\Documents\Work\Clients\European careers meeting 22-3.6.17\Pics\Capability gap 2 cropped.jpg">
            <a:extLst>
              <a:ext uri="{FF2B5EF4-FFF2-40B4-BE49-F238E27FC236}">
                <a16:creationId xmlns:a16="http://schemas.microsoft.com/office/drawing/2014/main" id="{0DE0CF81-506A-422F-83CA-C86F4889C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17874"/>
            <a:ext cx="1543050" cy="169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83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36CCE5B-E9D7-4579-83AD-23827463AE43}"/>
              </a:ext>
            </a:extLst>
          </p:cNvPr>
          <p:cNvSpPr txBox="1">
            <a:spLocks/>
          </p:cNvSpPr>
          <p:nvPr/>
        </p:nvSpPr>
        <p:spPr>
          <a:xfrm>
            <a:off x="0" y="16778"/>
            <a:ext cx="9144000" cy="10695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E" dirty="0"/>
              <a:t>	</a:t>
            </a:r>
            <a:r>
              <a:rPr lang="en-IE" sz="3600" dirty="0">
                <a:latin typeface="Calibri" panose="020F0502020204030204" pitchFamily="34" charset="0"/>
                <a:cs typeface="Calibri" panose="020F0502020204030204" pitchFamily="34" charset="0"/>
              </a:rPr>
              <a:t>Talent and skills needs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2BF1B7D-00D0-43E0-8745-6B073490A03C}"/>
              </a:ext>
            </a:extLst>
          </p:cNvPr>
          <p:cNvSpPr txBox="1">
            <a:spLocks/>
          </p:cNvSpPr>
          <p:nvPr/>
        </p:nvSpPr>
        <p:spPr>
          <a:xfrm>
            <a:off x="1379446" y="1484784"/>
            <a:ext cx="7744061" cy="48965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Talent/skills  - key driver of organisational success and resilience;  core risk factor</a:t>
            </a:r>
          </a:p>
          <a:p>
            <a:pPr marL="342900" indent="-342900">
              <a:buFont typeface="Arial" pitchFamily="34" charset="0"/>
              <a:buChar char="•"/>
            </a:pPr>
            <a:endParaRPr lang="en-IE" sz="2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of these….</a:t>
            </a:r>
          </a:p>
          <a:p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Soft skills and emotional intelligence </a:t>
            </a:r>
          </a:p>
          <a:p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Diversity, ability to operate globally</a:t>
            </a:r>
          </a:p>
          <a:p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Data science and tech savvy</a:t>
            </a:r>
          </a:p>
          <a:p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-  Learning and collaboration orientation</a:t>
            </a:r>
          </a:p>
          <a:p>
            <a:endParaRPr lang="en-IE" sz="2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Cultural fit</a:t>
            </a:r>
          </a:p>
          <a:p>
            <a:pPr marL="342900" indent="-342900">
              <a:buFont typeface="Arial" pitchFamily="34" charset="0"/>
              <a:buChar char="•"/>
            </a:pPr>
            <a:endParaRPr lang="en-IE" sz="20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IE" sz="2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Adaptability and ability to re-skill</a:t>
            </a:r>
          </a:p>
          <a:p>
            <a:endParaRPr lang="en-IE" sz="2400" b="1" dirty="0"/>
          </a:p>
          <a:p>
            <a:pPr marL="342900" indent="-342900">
              <a:buFont typeface="Arial" pitchFamily="34" charset="0"/>
              <a:buChar char="•"/>
            </a:pPr>
            <a:endParaRPr lang="en-IE" sz="2400" b="1" dirty="0"/>
          </a:p>
        </p:txBody>
      </p:sp>
      <p:pic>
        <p:nvPicPr>
          <p:cNvPr id="7" name="Picture 3" descr="C:\Users\Andrew\Documents\Work\Clients\European careers meeting 22-3.6.17\Pics\Perf &amp; Potential.jpg">
            <a:extLst>
              <a:ext uri="{FF2B5EF4-FFF2-40B4-BE49-F238E27FC236}">
                <a16:creationId xmlns:a16="http://schemas.microsoft.com/office/drawing/2014/main" id="{03DE5DFD-8173-4A17-92A3-20BC32C1B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06952"/>
            <a:ext cx="1887091" cy="283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4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3324</TotalTime>
  <Words>1497</Words>
  <Application>Microsoft Office PowerPoint</Application>
  <PresentationFormat>On-screen Show (4:3)</PresentationFormat>
  <Paragraphs>330</Paragraphs>
  <Slides>34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Myriad Pro</vt:lpstr>
      <vt:lpstr>Verdana</vt:lpstr>
      <vt:lpstr>Wingdings</vt:lpstr>
      <vt:lpstr>Wingdings 2</vt:lpstr>
      <vt:lpstr>20140311PresentationUWTSDTemplate</vt:lpstr>
      <vt:lpstr>Managing People   Lecture 2: 10th October 2018</vt:lpstr>
      <vt:lpstr>  Environmental analysis:  why it’s important to HR planning</vt:lpstr>
      <vt:lpstr>Factors influencing HRM: the basics</vt:lpstr>
      <vt:lpstr>PowerPoint Presentation</vt:lpstr>
      <vt:lpstr>Scope of influence (CMI, 2018)</vt:lpstr>
      <vt:lpstr>PowerPoint Presentation</vt:lpstr>
      <vt:lpstr>PowerPoint Presentation</vt:lpstr>
      <vt:lpstr>PowerPoint Presentation</vt:lpstr>
      <vt:lpstr>Class Activity today  #1</vt:lpstr>
      <vt:lpstr> VUCA world for leaders (&amp; HR)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External Environmental Factor Scanning</vt:lpstr>
      <vt:lpstr>The macro environment</vt:lpstr>
      <vt:lpstr>PowerPoint Presentation</vt:lpstr>
      <vt:lpstr>PowerPoint Presentation</vt:lpstr>
      <vt:lpstr>External environment - internal organisation link</vt:lpstr>
      <vt:lpstr>Environmental considerations</vt:lpstr>
      <vt:lpstr>The analytical process</vt:lpstr>
      <vt:lpstr> Future of HR Reading</vt:lpstr>
      <vt:lpstr>PowerPoint Presentation</vt:lpstr>
      <vt:lpstr>External Context Trends and Effect on HR Strategy</vt:lpstr>
      <vt:lpstr> Review of HR purpose and role</vt:lpstr>
      <vt:lpstr>PowerPoint Presentation</vt:lpstr>
      <vt:lpstr>   High-performance people ‘philosophy’ </vt:lpstr>
      <vt:lpstr> Tackling the capability gap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Felicity Healey-Benson</cp:lastModifiedBy>
  <cp:revision>47</cp:revision>
  <dcterms:created xsi:type="dcterms:W3CDTF">2015-04-14T15:21:28Z</dcterms:created>
  <dcterms:modified xsi:type="dcterms:W3CDTF">2018-10-10T10:57:44Z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