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15"/>
  </p:notesMasterIdLst>
  <p:sldIdLst>
    <p:sldId id="256" r:id="rId4"/>
    <p:sldId id="349" r:id="rId5"/>
    <p:sldId id="350" r:id="rId6"/>
    <p:sldId id="299" r:id="rId7"/>
    <p:sldId id="347" r:id="rId8"/>
    <p:sldId id="259" r:id="rId9"/>
    <p:sldId id="423" r:id="rId10"/>
    <p:sldId id="424" r:id="rId11"/>
    <p:sldId id="425" r:id="rId12"/>
    <p:sldId id="300" r:id="rId13"/>
    <p:sldId id="34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2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51" autoAdjust="0"/>
    <p:restoredTop sz="68345" autoAdjust="0"/>
  </p:normalViewPr>
  <p:slideViewPr>
    <p:cSldViewPr snapToGrid="0" showGuides="1">
      <p:cViewPr varScale="1">
        <p:scale>
          <a:sx n="76" d="100"/>
          <a:sy n="76" d="100"/>
        </p:scale>
        <p:origin x="2148" y="90"/>
      </p:cViewPr>
      <p:guideLst>
        <p:guide orient="horz" pos="2424"/>
        <p:guide pos="38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AF045-FEF6-43EA-9CDC-C84FC3F85E9C}" type="datetimeFigureOut">
              <a:rPr lang="en-US" smtClean="0"/>
              <a:t>8/12/2023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F1279-6CE4-4169-83D3-4483097B6907}" type="slidenum">
              <a:rPr lang="en-US" smtClean="0"/>
              <a:t>‹#›</a:t>
            </a:fld>
            <a:endParaRPr lang="en-US"/>
          </a:p>
        </p:txBody>
      </p:sp>
    </p:spTree>
    <p:extLst>
      <p:ext uri="{BB962C8B-B14F-4D97-AF65-F5344CB8AC3E}">
        <p14:creationId xmlns:p14="http://schemas.microsoft.com/office/powerpoint/2010/main" val="14055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4</a:t>
            </a:fld>
            <a:endParaRPr lang="en-US"/>
          </a:p>
        </p:txBody>
      </p:sp>
    </p:spTree>
    <p:extLst>
      <p:ext uri="{BB962C8B-B14F-4D97-AF65-F5344CB8AC3E}">
        <p14:creationId xmlns:p14="http://schemas.microsoft.com/office/powerpoint/2010/main" val="2632033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5</a:t>
            </a:fld>
            <a:endParaRPr lang="en-US"/>
          </a:p>
        </p:txBody>
      </p:sp>
    </p:spTree>
    <p:extLst>
      <p:ext uri="{BB962C8B-B14F-4D97-AF65-F5344CB8AC3E}">
        <p14:creationId xmlns:p14="http://schemas.microsoft.com/office/powerpoint/2010/main" val="3638416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6</a:t>
            </a:fld>
            <a:endParaRPr lang="en-US"/>
          </a:p>
        </p:txBody>
      </p:sp>
    </p:spTree>
    <p:extLst>
      <p:ext uri="{BB962C8B-B14F-4D97-AF65-F5344CB8AC3E}">
        <p14:creationId xmlns:p14="http://schemas.microsoft.com/office/powerpoint/2010/main" val="3257320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7</a:t>
            </a:fld>
            <a:endParaRPr lang="en-US"/>
          </a:p>
        </p:txBody>
      </p:sp>
    </p:spTree>
    <p:extLst>
      <p:ext uri="{BB962C8B-B14F-4D97-AF65-F5344CB8AC3E}">
        <p14:creationId xmlns:p14="http://schemas.microsoft.com/office/powerpoint/2010/main" val="4285485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8</a:t>
            </a:fld>
            <a:endParaRPr lang="en-US"/>
          </a:p>
        </p:txBody>
      </p:sp>
    </p:spTree>
    <p:extLst>
      <p:ext uri="{BB962C8B-B14F-4D97-AF65-F5344CB8AC3E}">
        <p14:creationId xmlns:p14="http://schemas.microsoft.com/office/powerpoint/2010/main" val="3015684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9</a:t>
            </a:fld>
            <a:endParaRPr lang="en-US"/>
          </a:p>
        </p:txBody>
      </p:sp>
    </p:spTree>
    <p:extLst>
      <p:ext uri="{BB962C8B-B14F-4D97-AF65-F5344CB8AC3E}">
        <p14:creationId xmlns:p14="http://schemas.microsoft.com/office/powerpoint/2010/main" val="1353981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95EEA-FCBE-D9E8-7AB8-53878BF6F7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39F608-6A65-0AD2-794F-0A5870BCF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6C4692-1B58-E2FF-06A3-67BB10043B0F}"/>
              </a:ext>
            </a:extLst>
          </p:cNvPr>
          <p:cNvSpPr>
            <a:spLocks noGrp="1"/>
          </p:cNvSpPr>
          <p:nvPr>
            <p:ph type="dt" sz="half" idx="10"/>
          </p:nvPr>
        </p:nvSpPr>
        <p:spPr/>
        <p:txBody>
          <a:bodyPr/>
          <a:lstStyle/>
          <a:p>
            <a:fld id="{1B9D5530-5E4D-47CC-9335-35F379C76B9C}" type="datetimeFigureOut">
              <a:rPr lang="en-GB" smtClean="0"/>
              <a:t>2023-08-12</a:t>
            </a:fld>
            <a:endParaRPr lang="en-GB"/>
          </a:p>
        </p:txBody>
      </p:sp>
      <p:sp>
        <p:nvSpPr>
          <p:cNvPr id="5" name="Footer Placeholder 4">
            <a:extLst>
              <a:ext uri="{FF2B5EF4-FFF2-40B4-BE49-F238E27FC236}">
                <a16:creationId xmlns:a16="http://schemas.microsoft.com/office/drawing/2014/main" id="{4E934D02-4AF8-E8A8-4547-804D1E255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01B44E-7F08-1CDE-A984-EF2DAC6DEFB9}"/>
              </a:ext>
            </a:extLst>
          </p:cNvPr>
          <p:cNvSpPr>
            <a:spLocks noGrp="1"/>
          </p:cNvSpPr>
          <p:nvPr>
            <p:ph type="sldNum" sz="quarter" idx="12"/>
          </p:nvPr>
        </p:nvSpPr>
        <p:spPr/>
        <p:txBody>
          <a:bodyPr/>
          <a:lstStyle/>
          <a:p>
            <a:fld id="{E2FF552F-B859-4961-A054-0F96C74A540A}" type="slidenum">
              <a:rPr lang="en-GB" smtClean="0"/>
              <a:t>‹#›</a:t>
            </a:fld>
            <a:endParaRPr lang="en-GB"/>
          </a:p>
        </p:txBody>
      </p:sp>
    </p:spTree>
    <p:extLst>
      <p:ext uri="{BB962C8B-B14F-4D97-AF65-F5344CB8AC3E}">
        <p14:creationId xmlns:p14="http://schemas.microsoft.com/office/powerpoint/2010/main" val="1574990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sp>
        <p:nvSpPr>
          <p:cNvPr id="4" name="Picture Placeholder 2">
            <a:extLst>
              <a:ext uri="{FF2B5EF4-FFF2-40B4-BE49-F238E27FC236}">
                <a16:creationId xmlns:a16="http://schemas.microsoft.com/office/drawing/2014/main" id="{6725E0BD-61A5-4FFA-865C-940D100A09A4}"/>
              </a:ext>
            </a:extLst>
          </p:cNvPr>
          <p:cNvSpPr>
            <a:spLocks noGrp="1"/>
          </p:cNvSpPr>
          <p:nvPr>
            <p:ph type="pic" idx="15" hasCustomPrompt="1"/>
          </p:nvPr>
        </p:nvSpPr>
        <p:spPr>
          <a:xfrm>
            <a:off x="0" y="3959525"/>
            <a:ext cx="2812211" cy="2898475"/>
          </a:xfrm>
          <a:prstGeom prst="rect">
            <a:avLst/>
          </a:prstGeom>
          <a:solidFill>
            <a:schemeClr val="bg1">
              <a:lumMod val="95000"/>
            </a:schemeClr>
          </a:solidFill>
          <a:ln w="1270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5" name="Picture Placeholder 2">
            <a:extLst>
              <a:ext uri="{FF2B5EF4-FFF2-40B4-BE49-F238E27FC236}">
                <a16:creationId xmlns:a16="http://schemas.microsoft.com/office/drawing/2014/main" id="{118FFEBA-0F02-4AE7-9B68-4CBE6F986B78}"/>
              </a:ext>
            </a:extLst>
          </p:cNvPr>
          <p:cNvSpPr>
            <a:spLocks noGrp="1"/>
          </p:cNvSpPr>
          <p:nvPr>
            <p:ph type="pic" idx="16" hasCustomPrompt="1"/>
          </p:nvPr>
        </p:nvSpPr>
        <p:spPr>
          <a:xfrm>
            <a:off x="2938732" y="3959525"/>
            <a:ext cx="2812211" cy="2898475"/>
          </a:xfrm>
          <a:prstGeom prst="rect">
            <a:avLst/>
          </a:prstGeom>
          <a:solidFill>
            <a:schemeClr val="bg1">
              <a:lumMod val="95000"/>
            </a:schemeClr>
          </a:solidFill>
          <a:ln w="1270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6" name="Picture Placeholder 2">
            <a:extLst>
              <a:ext uri="{FF2B5EF4-FFF2-40B4-BE49-F238E27FC236}">
                <a16:creationId xmlns:a16="http://schemas.microsoft.com/office/drawing/2014/main" id="{EBD3096E-D895-4651-A641-CDD403904CEC}"/>
              </a:ext>
            </a:extLst>
          </p:cNvPr>
          <p:cNvSpPr>
            <a:spLocks noGrp="1"/>
          </p:cNvSpPr>
          <p:nvPr>
            <p:ph type="pic" idx="17" hasCustomPrompt="1"/>
          </p:nvPr>
        </p:nvSpPr>
        <p:spPr>
          <a:xfrm>
            <a:off x="5877464" y="3959525"/>
            <a:ext cx="2812211" cy="2898475"/>
          </a:xfrm>
          <a:prstGeom prst="rect">
            <a:avLst/>
          </a:prstGeom>
          <a:solidFill>
            <a:schemeClr val="bg1">
              <a:lumMod val="95000"/>
            </a:schemeClr>
          </a:solidFill>
          <a:ln w="1270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76866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A1BAEE0-A4ED-444D-A1A7-ACD7E81AD045}"/>
              </a:ext>
            </a:extLst>
          </p:cNvPr>
          <p:cNvGrpSpPr/>
          <p:nvPr userDrawn="1"/>
        </p:nvGrpSpPr>
        <p:grpSpPr>
          <a:xfrm>
            <a:off x="580088" y="2536288"/>
            <a:ext cx="5265908" cy="2893260"/>
            <a:chOff x="-548507" y="477868"/>
            <a:chExt cx="11570449" cy="6357177"/>
          </a:xfrm>
        </p:grpSpPr>
        <p:sp>
          <p:nvSpPr>
            <p:cNvPr id="3" name="Freeform: Shape 2">
              <a:extLst>
                <a:ext uri="{FF2B5EF4-FFF2-40B4-BE49-F238E27FC236}">
                  <a16:creationId xmlns:a16="http://schemas.microsoft.com/office/drawing/2014/main" id="{79062AFE-B9CB-431B-BC38-A289DB772C07}"/>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4" name="Freeform: Shape 3">
              <a:extLst>
                <a:ext uri="{FF2B5EF4-FFF2-40B4-BE49-F238E27FC236}">
                  <a16:creationId xmlns:a16="http://schemas.microsoft.com/office/drawing/2014/main" id="{C99FED08-9F34-4CEB-9CD9-D808346EC0B6}"/>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dirty="0"/>
            </a:p>
          </p:txBody>
        </p:sp>
        <p:sp>
          <p:nvSpPr>
            <p:cNvPr id="5" name="Freeform: Shape 4">
              <a:extLst>
                <a:ext uri="{FF2B5EF4-FFF2-40B4-BE49-F238E27FC236}">
                  <a16:creationId xmlns:a16="http://schemas.microsoft.com/office/drawing/2014/main" id="{9F4BD188-CC50-4158-98A4-AAC9609C12D1}"/>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2A15DB1C-FF77-4E6F-9E3C-7F5B13BD5B95}"/>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7" name="Freeform: Shape 6">
              <a:extLst>
                <a:ext uri="{FF2B5EF4-FFF2-40B4-BE49-F238E27FC236}">
                  <a16:creationId xmlns:a16="http://schemas.microsoft.com/office/drawing/2014/main" id="{97AD2396-1849-4318-A0B4-40A89BBF45F5}"/>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8" name="Group 7">
              <a:extLst>
                <a:ext uri="{FF2B5EF4-FFF2-40B4-BE49-F238E27FC236}">
                  <a16:creationId xmlns:a16="http://schemas.microsoft.com/office/drawing/2014/main" id="{B8764B3D-37D2-41EC-900D-8AF407CA4284}"/>
                </a:ext>
              </a:extLst>
            </p:cNvPr>
            <p:cNvGrpSpPr/>
            <p:nvPr/>
          </p:nvGrpSpPr>
          <p:grpSpPr>
            <a:xfrm>
              <a:off x="1606" y="6382978"/>
              <a:ext cx="413937" cy="115242"/>
              <a:chOff x="5955" y="6353672"/>
              <a:chExt cx="413937" cy="115242"/>
            </a:xfrm>
          </p:grpSpPr>
          <p:sp>
            <p:nvSpPr>
              <p:cNvPr id="13" name="Rectangle: Rounded Corners 12">
                <a:extLst>
                  <a:ext uri="{FF2B5EF4-FFF2-40B4-BE49-F238E27FC236}">
                    <a16:creationId xmlns:a16="http://schemas.microsoft.com/office/drawing/2014/main" id="{0A3753AC-05A2-4A25-8665-2221B1F761D4}"/>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2088FA50-6991-4AF6-8E7E-FD83F9467231}"/>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 name="Group 8">
              <a:extLst>
                <a:ext uri="{FF2B5EF4-FFF2-40B4-BE49-F238E27FC236}">
                  <a16:creationId xmlns:a16="http://schemas.microsoft.com/office/drawing/2014/main" id="{42CC9944-EDE5-48AE-980F-7BBBF97BD087}"/>
                </a:ext>
              </a:extLst>
            </p:cNvPr>
            <p:cNvGrpSpPr/>
            <p:nvPr/>
          </p:nvGrpSpPr>
          <p:grpSpPr>
            <a:xfrm>
              <a:off x="9855291" y="6381600"/>
              <a:ext cx="885989" cy="115242"/>
              <a:chOff x="5955" y="6353672"/>
              <a:chExt cx="413937" cy="115242"/>
            </a:xfrm>
          </p:grpSpPr>
          <p:sp>
            <p:nvSpPr>
              <p:cNvPr id="11" name="Rectangle: Rounded Corners 10">
                <a:extLst>
                  <a:ext uri="{FF2B5EF4-FFF2-40B4-BE49-F238E27FC236}">
                    <a16:creationId xmlns:a16="http://schemas.microsoft.com/office/drawing/2014/main" id="{123EFC7A-B461-4CF2-9489-0E5ACD82B618}"/>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1">
                <a:extLst>
                  <a:ext uri="{FF2B5EF4-FFF2-40B4-BE49-F238E27FC236}">
                    <a16:creationId xmlns:a16="http://schemas.microsoft.com/office/drawing/2014/main" id="{55E4FF21-96D3-4707-98F7-6753D8EAD399}"/>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Freeform: Shape 9">
              <a:extLst>
                <a:ext uri="{FF2B5EF4-FFF2-40B4-BE49-F238E27FC236}">
                  <a16:creationId xmlns:a16="http://schemas.microsoft.com/office/drawing/2014/main" id="{B536C619-4F62-438C-B42D-16EF24F9E307}"/>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5" name="그림 개체 틀 2">
            <a:extLst>
              <a:ext uri="{FF2B5EF4-FFF2-40B4-BE49-F238E27FC236}">
                <a16:creationId xmlns:a16="http://schemas.microsoft.com/office/drawing/2014/main" id="{0E489B28-E610-4693-A003-DD91CC0488A4}"/>
              </a:ext>
            </a:extLst>
          </p:cNvPr>
          <p:cNvSpPr>
            <a:spLocks noGrp="1"/>
          </p:cNvSpPr>
          <p:nvPr>
            <p:ph type="pic" sz="quarter" idx="14" hasCustomPrompt="1"/>
          </p:nvPr>
        </p:nvSpPr>
        <p:spPr>
          <a:xfrm>
            <a:off x="1287579" y="2692223"/>
            <a:ext cx="3879644" cy="2351709"/>
          </a:xfrm>
          <a:prstGeom prst="rect">
            <a:avLst/>
          </a:prstGeom>
          <a:solidFill>
            <a:schemeClr val="bg1">
              <a:lumMod val="95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0" indent="0">
              <a:buNone/>
              <a:defRPr lang="ko-KR" altLang="en-US" sz="1200" dirty="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16" name="Text Placeholder 9">
            <a:extLst>
              <a:ext uri="{FF2B5EF4-FFF2-40B4-BE49-F238E27FC236}">
                <a16:creationId xmlns:a16="http://schemas.microsoft.com/office/drawing/2014/main" id="{2F09EACF-7301-4216-9D42-E5392B36C1C4}"/>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199585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CF1678-ABE6-4DF1-92C9-331A124F5CC7}"/>
              </a:ext>
            </a:extLst>
          </p:cNvPr>
          <p:cNvSpPr/>
          <p:nvPr userDrawn="1"/>
        </p:nvSpPr>
        <p:spPr>
          <a:xfrm>
            <a:off x="1" y="0"/>
            <a:ext cx="388402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3" name="Group 5">
            <a:extLst>
              <a:ext uri="{FF2B5EF4-FFF2-40B4-BE49-F238E27FC236}">
                <a16:creationId xmlns:a16="http://schemas.microsoft.com/office/drawing/2014/main" id="{B97310DF-B6B0-4C3C-BA3E-489420A32181}"/>
              </a:ext>
            </a:extLst>
          </p:cNvPr>
          <p:cNvGrpSpPr/>
          <p:nvPr userDrawn="1"/>
        </p:nvGrpSpPr>
        <p:grpSpPr>
          <a:xfrm>
            <a:off x="4484680" y="2739753"/>
            <a:ext cx="2029599" cy="3505672"/>
            <a:chOff x="1438761" y="2033015"/>
            <a:chExt cx="1980000" cy="3420000"/>
          </a:xfrm>
        </p:grpSpPr>
        <p:sp>
          <p:nvSpPr>
            <p:cNvPr id="4" name="Rounded Rectangle 41">
              <a:extLst>
                <a:ext uri="{FF2B5EF4-FFF2-40B4-BE49-F238E27FC236}">
                  <a16:creationId xmlns:a16="http://schemas.microsoft.com/office/drawing/2014/main" id="{B61CE415-73B8-4D2A-A1AB-DABC4F7BB2AD}"/>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 name="Rectangle 42">
              <a:extLst>
                <a:ext uri="{FF2B5EF4-FFF2-40B4-BE49-F238E27FC236}">
                  <a16:creationId xmlns:a16="http://schemas.microsoft.com/office/drawing/2014/main" id="{EDF8955B-0866-490C-9582-2B8E2224663D}"/>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6" name="Group 6">
              <a:extLst>
                <a:ext uri="{FF2B5EF4-FFF2-40B4-BE49-F238E27FC236}">
                  <a16:creationId xmlns:a16="http://schemas.microsoft.com/office/drawing/2014/main" id="{E0A25EC8-F7AE-4ED5-9EB2-E3252715F40B}"/>
                </a:ext>
              </a:extLst>
            </p:cNvPr>
            <p:cNvGrpSpPr/>
            <p:nvPr userDrawn="1"/>
          </p:nvGrpSpPr>
          <p:grpSpPr>
            <a:xfrm>
              <a:off x="2332851" y="5138854"/>
              <a:ext cx="191820" cy="211002"/>
              <a:chOff x="2453209" y="5151638"/>
              <a:chExt cx="191820" cy="211002"/>
            </a:xfrm>
          </p:grpSpPr>
          <p:sp>
            <p:nvSpPr>
              <p:cNvPr id="7" name="Oval 44">
                <a:extLst>
                  <a:ext uri="{FF2B5EF4-FFF2-40B4-BE49-F238E27FC236}">
                    <a16:creationId xmlns:a16="http://schemas.microsoft.com/office/drawing/2014/main" id="{10A58890-DAC1-4D69-85FC-B98A820AC9E0}"/>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8" name="Rounded Rectangle 45">
                <a:extLst>
                  <a:ext uri="{FF2B5EF4-FFF2-40B4-BE49-F238E27FC236}">
                    <a16:creationId xmlns:a16="http://schemas.microsoft.com/office/drawing/2014/main" id="{71D5B425-6479-4E5A-8B5B-DF3F830F719D}"/>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grpSp>
        <p:nvGrpSpPr>
          <p:cNvPr id="9" name="Group 5">
            <a:extLst>
              <a:ext uri="{FF2B5EF4-FFF2-40B4-BE49-F238E27FC236}">
                <a16:creationId xmlns:a16="http://schemas.microsoft.com/office/drawing/2014/main" id="{F22F0D01-3528-4D20-92A5-9D0EBA7F8C2E}"/>
              </a:ext>
            </a:extLst>
          </p:cNvPr>
          <p:cNvGrpSpPr/>
          <p:nvPr userDrawn="1"/>
        </p:nvGrpSpPr>
        <p:grpSpPr>
          <a:xfrm>
            <a:off x="6976148" y="2739753"/>
            <a:ext cx="2029599" cy="3505672"/>
            <a:chOff x="1438761" y="2033015"/>
            <a:chExt cx="1980000" cy="3420000"/>
          </a:xfrm>
        </p:grpSpPr>
        <p:sp>
          <p:nvSpPr>
            <p:cNvPr id="10" name="Rounded Rectangle 41">
              <a:extLst>
                <a:ext uri="{FF2B5EF4-FFF2-40B4-BE49-F238E27FC236}">
                  <a16:creationId xmlns:a16="http://schemas.microsoft.com/office/drawing/2014/main" id="{21AFB044-FD6E-4AF8-96AB-745B59DDD5A4}"/>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1" name="Rectangle 42">
              <a:extLst>
                <a:ext uri="{FF2B5EF4-FFF2-40B4-BE49-F238E27FC236}">
                  <a16:creationId xmlns:a16="http://schemas.microsoft.com/office/drawing/2014/main" id="{6409FE8E-D06A-4B35-BFD3-DD184A079BB7}"/>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12" name="Group 6">
              <a:extLst>
                <a:ext uri="{FF2B5EF4-FFF2-40B4-BE49-F238E27FC236}">
                  <a16:creationId xmlns:a16="http://schemas.microsoft.com/office/drawing/2014/main" id="{5CA207E7-E95E-46F5-A8A1-AD533B809BE8}"/>
                </a:ext>
              </a:extLst>
            </p:cNvPr>
            <p:cNvGrpSpPr/>
            <p:nvPr userDrawn="1"/>
          </p:nvGrpSpPr>
          <p:grpSpPr>
            <a:xfrm>
              <a:off x="2332851" y="5138854"/>
              <a:ext cx="191820" cy="211002"/>
              <a:chOff x="2453209" y="5151638"/>
              <a:chExt cx="191820" cy="211002"/>
            </a:xfrm>
          </p:grpSpPr>
          <p:sp>
            <p:nvSpPr>
              <p:cNvPr id="13" name="Oval 44">
                <a:extLst>
                  <a:ext uri="{FF2B5EF4-FFF2-40B4-BE49-F238E27FC236}">
                    <a16:creationId xmlns:a16="http://schemas.microsoft.com/office/drawing/2014/main" id="{D196795B-533F-443E-A9FD-AEB2894BFF76}"/>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4" name="Rounded Rectangle 45">
                <a:extLst>
                  <a:ext uri="{FF2B5EF4-FFF2-40B4-BE49-F238E27FC236}">
                    <a16:creationId xmlns:a16="http://schemas.microsoft.com/office/drawing/2014/main" id="{7FC5C28D-04C0-4401-B217-13CA4F8A91D1}"/>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grpSp>
        <p:nvGrpSpPr>
          <p:cNvPr id="15" name="Group 5">
            <a:extLst>
              <a:ext uri="{FF2B5EF4-FFF2-40B4-BE49-F238E27FC236}">
                <a16:creationId xmlns:a16="http://schemas.microsoft.com/office/drawing/2014/main" id="{820ACAAC-DC01-4142-B3A4-08464EFC2E95}"/>
              </a:ext>
            </a:extLst>
          </p:cNvPr>
          <p:cNvGrpSpPr/>
          <p:nvPr userDrawn="1"/>
        </p:nvGrpSpPr>
        <p:grpSpPr>
          <a:xfrm>
            <a:off x="9467615" y="2739753"/>
            <a:ext cx="2029599" cy="3505672"/>
            <a:chOff x="1438761" y="2033015"/>
            <a:chExt cx="1980000" cy="3420000"/>
          </a:xfrm>
        </p:grpSpPr>
        <p:sp>
          <p:nvSpPr>
            <p:cNvPr id="16" name="Rounded Rectangle 41">
              <a:extLst>
                <a:ext uri="{FF2B5EF4-FFF2-40B4-BE49-F238E27FC236}">
                  <a16:creationId xmlns:a16="http://schemas.microsoft.com/office/drawing/2014/main" id="{F4A599C3-B53A-47D9-B643-0693601665B7}"/>
                </a:ext>
              </a:extLst>
            </p:cNvPr>
            <p:cNvSpPr/>
            <p:nvPr userDrawn="1"/>
          </p:nvSpPr>
          <p:spPr>
            <a:xfrm>
              <a:off x="1438761" y="2033015"/>
              <a:ext cx="1980000" cy="3420000"/>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7" name="Rectangle 42">
              <a:extLst>
                <a:ext uri="{FF2B5EF4-FFF2-40B4-BE49-F238E27FC236}">
                  <a16:creationId xmlns:a16="http://schemas.microsoft.com/office/drawing/2014/main" id="{C8297C35-1867-4E31-A4CB-1E056B27E393}"/>
                </a:ext>
              </a:extLst>
            </p:cNvPr>
            <p:cNvSpPr/>
            <p:nvPr userDrawn="1"/>
          </p:nvSpPr>
          <p:spPr>
            <a:xfrm>
              <a:off x="2310398" y="2205587"/>
              <a:ext cx="236725" cy="45719"/>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18" name="Group 6">
              <a:extLst>
                <a:ext uri="{FF2B5EF4-FFF2-40B4-BE49-F238E27FC236}">
                  <a16:creationId xmlns:a16="http://schemas.microsoft.com/office/drawing/2014/main" id="{981654CC-984C-4EB6-8C63-81F1A125D1F1}"/>
                </a:ext>
              </a:extLst>
            </p:cNvPr>
            <p:cNvGrpSpPr/>
            <p:nvPr userDrawn="1"/>
          </p:nvGrpSpPr>
          <p:grpSpPr>
            <a:xfrm>
              <a:off x="2332851" y="5138854"/>
              <a:ext cx="191820" cy="211002"/>
              <a:chOff x="2453209" y="5151638"/>
              <a:chExt cx="191820" cy="211002"/>
            </a:xfrm>
          </p:grpSpPr>
          <p:sp>
            <p:nvSpPr>
              <p:cNvPr id="19" name="Oval 44">
                <a:extLst>
                  <a:ext uri="{FF2B5EF4-FFF2-40B4-BE49-F238E27FC236}">
                    <a16:creationId xmlns:a16="http://schemas.microsoft.com/office/drawing/2014/main" id="{6F17D607-F1C4-4364-874B-335B32EAE676}"/>
                  </a:ext>
                </a:extLst>
              </p:cNvPr>
              <p:cNvSpPr/>
              <p:nvPr userDrawn="1"/>
            </p:nvSpPr>
            <p:spPr>
              <a:xfrm>
                <a:off x="2453209" y="5151638"/>
                <a:ext cx="191820" cy="211002"/>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0" name="Rounded Rectangle 45">
                <a:extLst>
                  <a:ext uri="{FF2B5EF4-FFF2-40B4-BE49-F238E27FC236}">
                    <a16:creationId xmlns:a16="http://schemas.microsoft.com/office/drawing/2014/main" id="{44F5E29D-F731-4A5B-986D-4229461BC256}"/>
                  </a:ext>
                </a:extLst>
              </p:cNvPr>
              <p:cNvSpPr/>
              <p:nvPr userDrawn="1"/>
            </p:nvSpPr>
            <p:spPr>
              <a:xfrm>
                <a:off x="2505251" y="5208531"/>
                <a:ext cx="87734" cy="97215"/>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sp>
        <p:nvSpPr>
          <p:cNvPr id="21" name="Picture Placeholder 2">
            <a:extLst>
              <a:ext uri="{FF2B5EF4-FFF2-40B4-BE49-F238E27FC236}">
                <a16:creationId xmlns:a16="http://schemas.microsoft.com/office/drawing/2014/main" id="{9A1695C9-85F6-4760-8539-3631CCA00268}"/>
              </a:ext>
            </a:extLst>
          </p:cNvPr>
          <p:cNvSpPr>
            <a:spLocks noGrp="1"/>
          </p:cNvSpPr>
          <p:nvPr>
            <p:ph type="pic" idx="16" hasCustomPrompt="1"/>
          </p:nvPr>
        </p:nvSpPr>
        <p:spPr>
          <a:xfrm>
            <a:off x="4583669" y="3080025"/>
            <a:ext cx="1834384" cy="273762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40" name="Picture Placeholder 2">
            <a:extLst>
              <a:ext uri="{FF2B5EF4-FFF2-40B4-BE49-F238E27FC236}">
                <a16:creationId xmlns:a16="http://schemas.microsoft.com/office/drawing/2014/main" id="{ACBD4965-6F82-47DB-8F4B-43A1E51F48A5}"/>
              </a:ext>
            </a:extLst>
          </p:cNvPr>
          <p:cNvSpPr>
            <a:spLocks noGrp="1"/>
          </p:cNvSpPr>
          <p:nvPr>
            <p:ph type="pic" idx="17" hasCustomPrompt="1"/>
          </p:nvPr>
        </p:nvSpPr>
        <p:spPr>
          <a:xfrm>
            <a:off x="7074446" y="3080025"/>
            <a:ext cx="1834384" cy="273762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41" name="Picture Placeholder 2">
            <a:extLst>
              <a:ext uri="{FF2B5EF4-FFF2-40B4-BE49-F238E27FC236}">
                <a16:creationId xmlns:a16="http://schemas.microsoft.com/office/drawing/2014/main" id="{60E75232-41AF-4527-9D75-F5DCBC0B6766}"/>
              </a:ext>
            </a:extLst>
          </p:cNvPr>
          <p:cNvSpPr>
            <a:spLocks noGrp="1"/>
          </p:cNvSpPr>
          <p:nvPr>
            <p:ph type="pic" idx="18" hasCustomPrompt="1"/>
          </p:nvPr>
        </p:nvSpPr>
        <p:spPr>
          <a:xfrm>
            <a:off x="9565222" y="3080025"/>
            <a:ext cx="1834384" cy="273762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91883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slideLayout" Target="../slideLayouts/slideLayout16.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6" Type="http://schemas.openxmlformats.org/officeDocument/2006/relationships/theme" Target="../theme/theme2.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5" Type="http://schemas.openxmlformats.org/officeDocument/2006/relationships/slideLayout" Target="../slideLayouts/slideLayout1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94"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4" r:id="rId2"/>
    <p:sldLayoutId id="2147483675" r:id="rId3"/>
    <p:sldLayoutId id="2147483676" r:id="rId4"/>
    <p:sldLayoutId id="2147483678" r:id="rId5"/>
    <p:sldLayoutId id="2147483679" r:id="rId6"/>
    <p:sldLayoutId id="2147483680" r:id="rId7"/>
    <p:sldLayoutId id="2147483682" r:id="rId8"/>
    <p:sldLayoutId id="2147483683" r:id="rId9"/>
    <p:sldLayoutId id="2147483684" r:id="rId10"/>
    <p:sldLayoutId id="2147483686" r:id="rId11"/>
    <p:sldLayoutId id="2147483687" r:id="rId12"/>
    <p:sldLayoutId id="2147483688" r:id="rId13"/>
    <p:sldLayoutId id="2147483671" r:id="rId14"/>
    <p:sldLayoutId id="2147483672"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DCAE595-6220-A3E7-C1A3-40EF4EB2EE2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54206" y="306388"/>
            <a:ext cx="1809750" cy="723900"/>
          </a:xfrm>
          <a:prstGeom prst="rect">
            <a:avLst/>
          </a:prstGeom>
          <a:noFill/>
          <a:ln>
            <a:noFill/>
          </a:ln>
        </p:spPr>
      </p:pic>
      <p:graphicFrame>
        <p:nvGraphicFramePr>
          <p:cNvPr id="8" name="Table 7">
            <a:extLst>
              <a:ext uri="{FF2B5EF4-FFF2-40B4-BE49-F238E27FC236}">
                <a16:creationId xmlns:a16="http://schemas.microsoft.com/office/drawing/2014/main" id="{F8A4EA6A-F13D-8A1C-99D8-96AD9A8933FF}"/>
              </a:ext>
            </a:extLst>
          </p:cNvPr>
          <p:cNvGraphicFramePr>
            <a:graphicFrameLocks noGrp="1"/>
          </p:cNvGraphicFramePr>
          <p:nvPr/>
        </p:nvGraphicFramePr>
        <p:xfrm>
          <a:off x="354206" y="1156256"/>
          <a:ext cx="11285166" cy="253800"/>
        </p:xfrm>
        <a:graphic>
          <a:graphicData uri="http://schemas.openxmlformats.org/drawingml/2006/table">
            <a:tbl>
              <a:tblPr firstRow="1" firstCol="1" lastRow="1" lastCol="1" bandRow="1" bandCol="1"/>
              <a:tblGrid>
                <a:gridCol w="11285166">
                  <a:extLst>
                    <a:ext uri="{9D8B030D-6E8A-4147-A177-3AD203B41FA5}">
                      <a16:colId xmlns:a16="http://schemas.microsoft.com/office/drawing/2014/main" val="146920968"/>
                    </a:ext>
                  </a:extLst>
                </a:gridCol>
              </a:tblGrid>
              <a:tr h="253800">
                <a:tc>
                  <a:txBody>
                    <a:bodyPr/>
                    <a:lstStyle/>
                    <a:p>
                      <a:pPr algn="ctr">
                        <a:spcBef>
                          <a:spcPts val="600"/>
                        </a:spcBef>
                        <a:spcAft>
                          <a:spcPts val="600"/>
                        </a:spcAft>
                      </a:pPr>
                      <a:r>
                        <a:rPr lang="en-GB" sz="1400" b="1" dirty="0">
                          <a:solidFill>
                            <a:srgbClr val="000000"/>
                          </a:solidFill>
                          <a:effectLst/>
                          <a:latin typeface="Arial" panose="020B0604020202020204" pitchFamily="34" charset="0"/>
                        </a:rPr>
                        <a:t>LEVEL 7 ASSESSMENT SPECIFICATION </a:t>
                      </a:r>
                      <a:endParaRPr lang="en-GB" sz="1400" b="1" dirty="0">
                        <a:effectLst/>
                        <a:latin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extLst>
                  <a:ext uri="{0D108BD9-81ED-4DB2-BD59-A6C34878D82A}">
                    <a16:rowId xmlns:a16="http://schemas.microsoft.com/office/drawing/2014/main" val="1370158537"/>
                  </a:ext>
                </a:extLst>
              </a:tr>
            </a:tbl>
          </a:graphicData>
        </a:graphic>
      </p:graphicFrame>
      <p:sp>
        <p:nvSpPr>
          <p:cNvPr id="10" name="TextBox 9">
            <a:extLst>
              <a:ext uri="{FF2B5EF4-FFF2-40B4-BE49-F238E27FC236}">
                <a16:creationId xmlns:a16="http://schemas.microsoft.com/office/drawing/2014/main" id="{2C140975-572A-AF1F-68F4-9BFA0AEF8231}"/>
              </a:ext>
            </a:extLst>
          </p:cNvPr>
          <p:cNvSpPr txBox="1"/>
          <p:nvPr/>
        </p:nvSpPr>
        <p:spPr>
          <a:xfrm>
            <a:off x="9570021" y="660956"/>
            <a:ext cx="2394091" cy="369332"/>
          </a:xfrm>
          <a:prstGeom prst="rect">
            <a:avLst/>
          </a:prstGeom>
          <a:noFill/>
        </p:spPr>
        <p:txBody>
          <a:bodyPr wrap="square">
            <a:spAutoFit/>
          </a:bodyPr>
          <a:lstStyle/>
          <a:p>
            <a:r>
              <a:rPr lang="en-GB" sz="1800" b="1" dirty="0">
                <a:effectLst/>
                <a:latin typeface="Arial" panose="020B0604020202020204" pitchFamily="34" charset="0"/>
                <a:ea typeface="新細明體" panose="02020500000000000000" pitchFamily="18" charset="-120"/>
              </a:rPr>
              <a:t>APPENDIX GA36d</a:t>
            </a:r>
            <a:endParaRPr lang="en-GB" dirty="0"/>
          </a:p>
        </p:txBody>
      </p:sp>
      <p:graphicFrame>
        <p:nvGraphicFramePr>
          <p:cNvPr id="12" name="Table 11">
            <a:extLst>
              <a:ext uri="{FF2B5EF4-FFF2-40B4-BE49-F238E27FC236}">
                <a16:creationId xmlns:a16="http://schemas.microsoft.com/office/drawing/2014/main" id="{8E556540-FEBE-0207-0FBE-78A8AD6E712B}"/>
              </a:ext>
            </a:extLst>
          </p:cNvPr>
          <p:cNvGraphicFramePr>
            <a:graphicFrameLocks noGrp="1"/>
          </p:cNvGraphicFramePr>
          <p:nvPr/>
        </p:nvGraphicFramePr>
        <p:xfrm>
          <a:off x="354206" y="1536023"/>
          <a:ext cx="11285166" cy="4921648"/>
        </p:xfrm>
        <a:graphic>
          <a:graphicData uri="http://schemas.openxmlformats.org/drawingml/2006/table">
            <a:tbl>
              <a:tblPr/>
              <a:tblGrid>
                <a:gridCol w="2381994">
                  <a:extLst>
                    <a:ext uri="{9D8B030D-6E8A-4147-A177-3AD203B41FA5}">
                      <a16:colId xmlns:a16="http://schemas.microsoft.com/office/drawing/2014/main" val="3258862772"/>
                    </a:ext>
                  </a:extLst>
                </a:gridCol>
                <a:gridCol w="3747686">
                  <a:extLst>
                    <a:ext uri="{9D8B030D-6E8A-4147-A177-3AD203B41FA5}">
                      <a16:colId xmlns:a16="http://schemas.microsoft.com/office/drawing/2014/main" val="2040354954"/>
                    </a:ext>
                  </a:extLst>
                </a:gridCol>
                <a:gridCol w="2577743">
                  <a:extLst>
                    <a:ext uri="{9D8B030D-6E8A-4147-A177-3AD203B41FA5}">
                      <a16:colId xmlns:a16="http://schemas.microsoft.com/office/drawing/2014/main" val="449906382"/>
                    </a:ext>
                  </a:extLst>
                </a:gridCol>
                <a:gridCol w="2577743">
                  <a:extLst>
                    <a:ext uri="{9D8B030D-6E8A-4147-A177-3AD203B41FA5}">
                      <a16:colId xmlns:a16="http://schemas.microsoft.com/office/drawing/2014/main" val="1261911575"/>
                    </a:ext>
                  </a:extLst>
                </a:gridCol>
              </a:tblGrid>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Student name: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     </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Student ID number: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 </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033242"/>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Programme: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DBA</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29315356"/>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Module: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Approaches to Research and Academic Communication</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92910838"/>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Module code: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HKBM7000</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r>
                        <a:rPr lang="en-GB" sz="1200" b="1" dirty="0">
                          <a:solidFill>
                            <a:srgbClr val="000000"/>
                          </a:solidFill>
                          <a:effectLst/>
                          <a:latin typeface="Arial" panose="020B0604020202020204" pitchFamily="34" charset="0"/>
                          <a:cs typeface="Arial" panose="020B0604020202020204" pitchFamily="34" charset="0"/>
                        </a:rPr>
                        <a:t>Contribution to Overall Module Assessment (%):</a:t>
                      </a:r>
                      <a:endParaRPr lang="en-GB" sz="1200" b="1" dirty="0">
                        <a:effectLst/>
                        <a:latin typeface="Arial" panose="020B0604020202020204" pitchFamily="34" charset="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40%</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6285431"/>
                  </a:ext>
                </a:extLst>
              </a:tr>
              <a:tr h="179344">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Lecturer: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Dr Chammy Lau</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Internal Verifier:</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Prof Peter Fong</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8797368"/>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Assignment Title: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Assignment 2 </a:t>
                      </a:r>
                      <a:r>
                        <a:rPr lang="en-GB" sz="1200" b="1">
                          <a:effectLst/>
                          <a:latin typeface="Arial" panose="020B0604020202020204" pitchFamily="34" charset="0"/>
                          <a:ea typeface="新細明體" panose="02020500000000000000" pitchFamily="18" charset="-120"/>
                          <a:cs typeface="Arial" panose="020B0604020202020204" pitchFamily="34" charset="0"/>
                        </a:rPr>
                        <a:t>– In-class </a:t>
                      </a:r>
                      <a:r>
                        <a:rPr lang="en-GB" sz="1200" b="1" dirty="0">
                          <a:effectLst/>
                          <a:latin typeface="Arial" panose="020B0604020202020204" pitchFamily="34" charset="0"/>
                          <a:ea typeface="新細明體" panose="02020500000000000000" pitchFamily="18" charset="-120"/>
                          <a:cs typeface="Arial" panose="020B0604020202020204" pitchFamily="34" charset="0"/>
                        </a:rPr>
                        <a:t>Presentation</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Word count (or equivalent):</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10 minutes for presentation plus 5 mins of Q&amp;A</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2683714"/>
                  </a:ext>
                </a:extLst>
              </a:tr>
              <a:tr h="538032">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Submission deadline:</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dirty="0">
                          <a:effectLst/>
                          <a:latin typeface="Arial" panose="020B0604020202020204" pitchFamily="34" charset="0"/>
                          <a:ea typeface="新細明體" panose="02020500000000000000" pitchFamily="18" charset="-120"/>
                          <a:cs typeface="Arial" panose="020B0604020202020204" pitchFamily="34" charset="0"/>
                        </a:rPr>
                        <a:t>12 August 2023</a:t>
                      </a:r>
                      <a:endParaRPr lang="en-GB" sz="1200" dirty="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Return date of provisional marks &amp; written feedback:</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10 October 2023</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3143861"/>
                  </a:ext>
                </a:extLst>
              </a:tr>
              <a:tr h="1858656">
                <a:tc>
                  <a:txBody>
                    <a:bodyPr/>
                    <a:lstStyle/>
                    <a:p>
                      <a:pPr algn="just">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Submission method:</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r>
                        <a:rPr lang="en-GB" sz="1200">
                          <a:effectLst/>
                          <a:latin typeface="Arial" panose="020B0604020202020204" pitchFamily="34" charset="0"/>
                          <a:ea typeface="新細明體" panose="02020500000000000000" pitchFamily="18" charset="-120"/>
                          <a:cs typeface="Arial" panose="020B0604020202020204" pitchFamily="34" charset="0"/>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Alternative submission method (if applicable): </a:t>
                      </a:r>
                      <a:endParaRPr lang="en-GB" sz="1200">
                        <a:effectLst/>
                        <a:latin typeface="Arial" panose="020B0604020202020204" pitchFamily="34" charset="0"/>
                        <a:ea typeface="新細明體" panose="02020500000000000000" pitchFamily="18" charset="-120"/>
                        <a:cs typeface="Arial" panose="020B0604020202020204" pitchFamily="34" charset="0"/>
                      </a:endParaRPr>
                    </a:p>
                    <a:p>
                      <a:pPr algn="just">
                        <a:spcBef>
                          <a:spcPts val="600"/>
                        </a:spcBef>
                        <a:spcAft>
                          <a:spcPts val="600"/>
                        </a:spcAft>
                      </a:pPr>
                      <a:r>
                        <a:rPr lang="en-GB" sz="1200" b="1">
                          <a:effectLst/>
                          <a:latin typeface="Arial" panose="020B0604020202020204" pitchFamily="34" charset="0"/>
                          <a:ea typeface="新細明體" panose="02020500000000000000" pitchFamily="18" charset="-120"/>
                          <a:cs typeface="Arial" panose="020B0604020202020204" pitchFamily="34" charset="0"/>
                        </a:rPr>
                        <a:t>Late submission of the assessment will result in a late penalty mark.  </a:t>
                      </a:r>
                      <a:r>
                        <a:rPr lang="en-GB" sz="1200">
                          <a:effectLst/>
                          <a:latin typeface="Arial" panose="020B0604020202020204" pitchFamily="34" charset="0"/>
                          <a:ea typeface="新細明體" panose="02020500000000000000" pitchFamily="18" charset="-120"/>
                          <a:cs typeface="Arial" panose="020B0604020202020204" pitchFamily="34" charset="0"/>
                        </a:rPr>
                        <a:t>Penalties for late submission: Up to one week late, maximum mark of 50%.  Over one week late, 0%.  Only the Extenuating Circumstances Panel may approve a change to submission dates.</a:t>
                      </a: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44303362"/>
                  </a:ext>
                </a:extLst>
              </a:tr>
              <a:tr h="717376">
                <a:tc>
                  <a:txBody>
                    <a:bodyPr/>
                    <a:lstStyle/>
                    <a:p>
                      <a:pPr>
                        <a:spcBef>
                          <a:spcPts val="600"/>
                        </a:spcBef>
                        <a:spcAft>
                          <a:spcPts val="600"/>
                        </a:spcAft>
                      </a:pPr>
                      <a:r>
                        <a:rPr lang="en-GB" sz="1200" b="1">
                          <a:solidFill>
                            <a:srgbClr val="000000"/>
                          </a:solidFill>
                          <a:effectLst/>
                          <a:latin typeface="Arial" panose="020B0604020202020204" pitchFamily="34" charset="0"/>
                          <a:ea typeface="新細明體" panose="02020500000000000000" pitchFamily="18" charset="-120"/>
                          <a:cs typeface="Arial" panose="020B0604020202020204" pitchFamily="34" charset="0"/>
                        </a:rPr>
                        <a:t>Academic honesty / referencing:</a:t>
                      </a:r>
                      <a:endParaRPr lang="en-GB" sz="1200">
                        <a:effectLst/>
                        <a:latin typeface="Arial" panose="020B0604020202020204" pitchFamily="34" charset="0"/>
                        <a:ea typeface="新細明體" panose="02020500000000000000" pitchFamily="18" charset="-120"/>
                        <a:cs typeface="Arial" panose="020B0604020202020204" pitchFamily="34" charset="0"/>
                      </a:endParaRP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200" dirty="0">
                          <a:effectLst/>
                          <a:latin typeface="Arial" panose="020B0604020202020204" pitchFamily="34" charset="0"/>
                          <a:ea typeface="新細明體" panose="02020500000000000000" pitchFamily="18" charset="-120"/>
                          <a:cs typeface="Arial" panose="020B0604020202020204" pitchFamily="34" charset="0"/>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p>
                  </a:txBody>
                  <a:tcPr marL="65053" marR="6505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62990128"/>
                  </a:ext>
                </a:extLst>
              </a:tr>
            </a:tbl>
          </a:graphicData>
        </a:graphic>
      </p:graphicFrame>
    </p:spTree>
    <p:extLst>
      <p:ext uri="{BB962C8B-B14F-4D97-AF65-F5344CB8AC3E}">
        <p14:creationId xmlns:p14="http://schemas.microsoft.com/office/powerpoint/2010/main" val="3407669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3B4C724-0776-4328-8F0A-B72DA1579537}"/>
              </a:ext>
            </a:extLst>
          </p:cNvPr>
          <p:cNvSpPr txBox="1"/>
          <p:nvPr/>
        </p:nvSpPr>
        <p:spPr>
          <a:xfrm>
            <a:off x="5886249" y="274153"/>
            <a:ext cx="5741457" cy="2585323"/>
          </a:xfrm>
          <a:prstGeom prst="rect">
            <a:avLst/>
          </a:prstGeom>
          <a:noFill/>
        </p:spPr>
        <p:txBody>
          <a:bodyPr wrap="square" rtlCol="0" anchor="ctr">
            <a:spAutoFit/>
          </a:bodyPr>
          <a:lstStyle/>
          <a:p>
            <a:pPr algn="r"/>
            <a:r>
              <a:rPr lang="en-GB" sz="5400" dirty="0">
                <a:solidFill>
                  <a:schemeClr val="bg1"/>
                </a:solidFill>
                <a:latin typeface="Arial   "/>
              </a:rPr>
              <a:t>Presentation of the research proposal	</a:t>
            </a:r>
            <a:endParaRPr lang="ko-KR" altLang="en-US" sz="5400" dirty="0">
              <a:solidFill>
                <a:schemeClr val="bg1"/>
              </a:solidFill>
              <a:latin typeface="+mj-lt"/>
              <a:cs typeface="Arial" pitchFamily="34" charset="0"/>
            </a:endParaRPr>
          </a:p>
        </p:txBody>
      </p:sp>
      <p:sp>
        <p:nvSpPr>
          <p:cNvPr id="9" name="TextBox 8">
            <a:extLst>
              <a:ext uri="{FF2B5EF4-FFF2-40B4-BE49-F238E27FC236}">
                <a16:creationId xmlns:a16="http://schemas.microsoft.com/office/drawing/2014/main" id="{2B6167FF-AD5E-41E4-8385-3024DC936CF2}"/>
              </a:ext>
            </a:extLst>
          </p:cNvPr>
          <p:cNvSpPr txBox="1"/>
          <p:nvPr/>
        </p:nvSpPr>
        <p:spPr>
          <a:xfrm>
            <a:off x="6296113" y="5752502"/>
            <a:ext cx="5741388" cy="379656"/>
          </a:xfrm>
          <a:prstGeom prst="rect">
            <a:avLst/>
          </a:prstGeom>
          <a:noFill/>
        </p:spPr>
        <p:txBody>
          <a:bodyPr wrap="square" rtlCol="0" anchor="ctr">
            <a:spAutoFit/>
          </a:bodyPr>
          <a:lstStyle/>
          <a:p>
            <a:pPr algn="r"/>
            <a:r>
              <a:rPr lang="en-GB" altLang="ko-KR" sz="1867" dirty="0">
                <a:solidFill>
                  <a:schemeClr val="bg1"/>
                </a:solidFill>
                <a:cs typeface="Arial" pitchFamily="34" charset="0"/>
              </a:rPr>
              <a:t>By Steven WONG</a:t>
            </a:r>
            <a:endParaRPr lang="ko-KR" altLang="en-US" sz="1867" dirty="0">
              <a:solidFill>
                <a:schemeClr val="bg1"/>
              </a:solidFill>
              <a:cs typeface="Arial" pitchFamily="34" charset="0"/>
            </a:endParaRPr>
          </a:p>
        </p:txBody>
      </p:sp>
    </p:spTree>
    <p:extLst>
      <p:ext uri="{BB962C8B-B14F-4D97-AF65-F5344CB8AC3E}">
        <p14:creationId xmlns:p14="http://schemas.microsoft.com/office/powerpoint/2010/main" val="3021173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CF5BDA4-10C7-46A6-AC30-523A3FC438AC}"/>
              </a:ext>
            </a:extLst>
          </p:cNvPr>
          <p:cNvSpPr txBox="1"/>
          <p:nvPr/>
        </p:nvSpPr>
        <p:spPr>
          <a:xfrm>
            <a:off x="6804532" y="2765297"/>
            <a:ext cx="4777152" cy="1015663"/>
          </a:xfrm>
          <a:prstGeom prst="rect">
            <a:avLst/>
          </a:prstGeom>
          <a:noFill/>
        </p:spPr>
        <p:txBody>
          <a:bodyPr wrap="square" rtlCol="0" anchor="ctr">
            <a:spAutoFit/>
          </a:bodyPr>
          <a:lstStyle/>
          <a:p>
            <a:r>
              <a:rPr lang="en-GB" altLang="ko-KR" sz="2000" b="1" dirty="0">
                <a:solidFill>
                  <a:schemeClr val="bg1"/>
                </a:solidFill>
                <a:latin typeface="+mj-lt"/>
                <a:cs typeface="Arial" pitchFamily="34" charset="0"/>
              </a:rPr>
              <a:t>“How does leadership style impact the organisational performance of non-profit organisations?”</a:t>
            </a:r>
            <a:endParaRPr lang="ko-KR" altLang="en-US" sz="2000" b="1" dirty="0">
              <a:solidFill>
                <a:schemeClr val="bg1"/>
              </a:solidFill>
              <a:latin typeface="+mj-lt"/>
              <a:cs typeface="Arial" pitchFamily="34" charset="0"/>
            </a:endParaRPr>
          </a:p>
        </p:txBody>
      </p:sp>
    </p:spTree>
    <p:extLst>
      <p:ext uri="{BB962C8B-B14F-4D97-AF65-F5344CB8AC3E}">
        <p14:creationId xmlns:p14="http://schemas.microsoft.com/office/powerpoint/2010/main" val="1278237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8B56C8-2ECC-40CE-8512-1AB853C9BE30}"/>
              </a:ext>
            </a:extLst>
          </p:cNvPr>
          <p:cNvSpPr txBox="1"/>
          <p:nvPr/>
        </p:nvSpPr>
        <p:spPr>
          <a:xfrm>
            <a:off x="379900" y="191747"/>
            <a:ext cx="4481467" cy="923330"/>
          </a:xfrm>
          <a:prstGeom prst="rect">
            <a:avLst/>
          </a:prstGeom>
          <a:noFill/>
        </p:spPr>
        <p:txBody>
          <a:bodyPr wrap="square" rtlCol="0" anchor="ctr">
            <a:spAutoFit/>
          </a:bodyPr>
          <a:lstStyle/>
          <a:p>
            <a:pPr algn="r"/>
            <a:r>
              <a:rPr lang="en-US" altLang="ko-KR" sz="5400" dirty="0">
                <a:solidFill>
                  <a:schemeClr val="bg1"/>
                </a:solidFill>
                <a:latin typeface="+mj-lt"/>
                <a:cs typeface="Arial" pitchFamily="34" charset="0"/>
              </a:rPr>
              <a:t>Key Scholars</a:t>
            </a:r>
            <a:endParaRPr lang="ko-KR" altLang="en-US" sz="5400" dirty="0">
              <a:solidFill>
                <a:schemeClr val="bg1"/>
              </a:solidFill>
              <a:latin typeface="+mj-lt"/>
              <a:cs typeface="Arial" pitchFamily="34" charset="0"/>
            </a:endParaRPr>
          </a:p>
        </p:txBody>
      </p:sp>
      <p:sp>
        <p:nvSpPr>
          <p:cNvPr id="4" name="TextBox 3">
            <a:extLst>
              <a:ext uri="{FF2B5EF4-FFF2-40B4-BE49-F238E27FC236}">
                <a16:creationId xmlns:a16="http://schemas.microsoft.com/office/drawing/2014/main" id="{0A05F392-939C-3C74-1CCF-5A6A25294FFB}"/>
              </a:ext>
            </a:extLst>
          </p:cNvPr>
          <p:cNvSpPr txBox="1"/>
          <p:nvPr/>
        </p:nvSpPr>
        <p:spPr>
          <a:xfrm>
            <a:off x="379900" y="1317706"/>
            <a:ext cx="8760968" cy="3656578"/>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David Renz: board governance, leadership development, and non-profit organizational effectiveness, non-profit leadership.</a:t>
            </a:r>
          </a:p>
          <a:p>
            <a:pPr marL="285750" indent="-285750" algn="just">
              <a:lnSpc>
                <a:spcPct val="107000"/>
              </a:lnSpc>
              <a:spcAft>
                <a:spcPts val="800"/>
              </a:spcAft>
              <a:buFont typeface="Arial" panose="020B0604020202020204" pitchFamily="34" charset="0"/>
              <a:buChar char="•"/>
            </a:pPr>
            <a:endParaRPr lang="en-GB" sz="1800" kern="100" dirty="0">
              <a:solidFill>
                <a:schemeClr val="bg1"/>
              </a:solidFill>
              <a:effectLst/>
              <a:latin typeface="Calibri" panose="020F0502020204030204" pitchFamily="34" charset="0"/>
              <a:ea typeface="新細明體" panose="02020500000000000000" pitchFamily="18" charset="-120"/>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Mary </a:t>
            </a:r>
            <a:r>
              <a:rPr lang="en-GB" sz="1800" kern="100" dirty="0" err="1">
                <a:solidFill>
                  <a:schemeClr val="bg1"/>
                </a:solidFill>
                <a:effectLst/>
                <a:latin typeface="Arial" panose="020B0604020202020204" pitchFamily="34" charset="0"/>
                <a:ea typeface="新細明體" panose="02020500000000000000" pitchFamily="18" charset="-120"/>
                <a:cs typeface="Arial" panose="020B0604020202020204" pitchFamily="34" charset="0"/>
              </a:rPr>
              <a:t>Tschirhart</a:t>
            </a: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 governance, strategic management, and performance measurement in non-profit organizations.</a:t>
            </a:r>
          </a:p>
          <a:p>
            <a:pPr marL="285750" indent="-285750" algn="just">
              <a:lnSpc>
                <a:spcPct val="107000"/>
              </a:lnSpc>
              <a:spcAft>
                <a:spcPts val="800"/>
              </a:spcAft>
              <a:buFont typeface="Arial" panose="020B0604020202020204" pitchFamily="34" charset="0"/>
              <a:buChar char="•"/>
            </a:pPr>
            <a:endParaRPr lang="en-GB" sz="1800" kern="100" dirty="0">
              <a:solidFill>
                <a:schemeClr val="bg1"/>
              </a:solidFill>
              <a:effectLst/>
              <a:latin typeface="Calibri" panose="020F0502020204030204" pitchFamily="34" charset="0"/>
              <a:ea typeface="新細明體" panose="02020500000000000000" pitchFamily="18" charset="-120"/>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Ruth </a:t>
            </a:r>
            <a:r>
              <a:rPr lang="en-GB" sz="1800" kern="100" dirty="0" err="1">
                <a:solidFill>
                  <a:schemeClr val="bg1"/>
                </a:solidFill>
                <a:effectLst/>
                <a:latin typeface="Arial" panose="020B0604020202020204" pitchFamily="34" charset="0"/>
                <a:ea typeface="新細明體" panose="02020500000000000000" pitchFamily="18" charset="-120"/>
                <a:cs typeface="Arial" panose="020B0604020202020204" pitchFamily="34" charset="0"/>
              </a:rPr>
              <a:t>McCambridge</a:t>
            </a: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 non-profit management, leadership, and governance.</a:t>
            </a:r>
          </a:p>
          <a:p>
            <a:pPr marL="285750" indent="-285750" algn="just">
              <a:lnSpc>
                <a:spcPct val="107000"/>
              </a:lnSpc>
              <a:spcAft>
                <a:spcPts val="800"/>
              </a:spcAft>
              <a:buFont typeface="Arial" panose="020B0604020202020204" pitchFamily="34" charset="0"/>
              <a:buChar char="•"/>
            </a:pPr>
            <a:endParaRPr lang="en-GB" sz="1800" kern="100" dirty="0">
              <a:solidFill>
                <a:schemeClr val="bg1"/>
              </a:solidFill>
              <a:effectLst/>
              <a:latin typeface="Calibri" panose="020F0502020204030204" pitchFamily="34" charset="0"/>
              <a:ea typeface="新細明體" panose="02020500000000000000" pitchFamily="18" charset="-120"/>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1800" kern="100" dirty="0">
                <a:solidFill>
                  <a:schemeClr val="bg1"/>
                </a:solidFill>
                <a:effectLst/>
                <a:latin typeface="Arial" panose="020B0604020202020204" pitchFamily="34" charset="0"/>
                <a:ea typeface="新細明體" panose="02020500000000000000" pitchFamily="18" charset="-120"/>
                <a:cs typeface="Arial" panose="020B0604020202020204" pitchFamily="34" charset="0"/>
              </a:rPr>
              <a:t>Patricia Bradshaw: executive leadership, board effectiveness, and the role of values in non-profit leadership.</a:t>
            </a:r>
            <a:endParaRPr lang="en-GB" sz="1800" kern="100" dirty="0">
              <a:solidFill>
                <a:schemeClr val="bg1"/>
              </a:solidFill>
              <a:effectLst/>
              <a:latin typeface="Calibri" panose="020F0502020204030204" pitchFamily="34" charset="0"/>
              <a:ea typeface="新細明體" panose="02020500000000000000" pitchFamily="18" charset="-120"/>
              <a:cs typeface="Arial" panose="020B0604020202020204" pitchFamily="34" charset="0"/>
            </a:endParaRPr>
          </a:p>
        </p:txBody>
      </p:sp>
    </p:spTree>
    <p:extLst>
      <p:ext uri="{BB962C8B-B14F-4D97-AF65-F5344CB8AC3E}">
        <p14:creationId xmlns:p14="http://schemas.microsoft.com/office/powerpoint/2010/main" val="4179153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A4BDA0-C270-4764-9C18-A593BCE2C965}"/>
              </a:ext>
            </a:extLst>
          </p:cNvPr>
          <p:cNvSpPr txBox="1"/>
          <p:nvPr/>
        </p:nvSpPr>
        <p:spPr>
          <a:xfrm>
            <a:off x="740937" y="4412867"/>
            <a:ext cx="3796937" cy="923330"/>
          </a:xfrm>
          <a:prstGeom prst="rect">
            <a:avLst/>
          </a:prstGeom>
          <a:noFill/>
        </p:spPr>
        <p:txBody>
          <a:bodyPr wrap="square" rtlCol="0" anchor="ctr">
            <a:spAutoFit/>
          </a:bodyPr>
          <a:lstStyle/>
          <a:p>
            <a:r>
              <a:rPr lang="en-US" altLang="ko-KR" sz="5400" dirty="0">
                <a:solidFill>
                  <a:schemeClr val="bg1"/>
                </a:solidFill>
                <a:cs typeface="Arial" pitchFamily="34" charset="0"/>
              </a:rPr>
              <a:t>Agenda</a:t>
            </a:r>
            <a:endParaRPr lang="ko-KR" altLang="en-US" sz="5400" dirty="0">
              <a:solidFill>
                <a:schemeClr val="bg1"/>
              </a:solidFill>
              <a:cs typeface="Arial" pitchFamily="34" charset="0"/>
            </a:endParaRPr>
          </a:p>
        </p:txBody>
      </p:sp>
      <p:grpSp>
        <p:nvGrpSpPr>
          <p:cNvPr id="35" name="Group 34">
            <a:extLst>
              <a:ext uri="{FF2B5EF4-FFF2-40B4-BE49-F238E27FC236}">
                <a16:creationId xmlns:a16="http://schemas.microsoft.com/office/drawing/2014/main" id="{E6CFE972-E747-774C-9485-4FBECC82A0C0}"/>
              </a:ext>
            </a:extLst>
          </p:cNvPr>
          <p:cNvGrpSpPr/>
          <p:nvPr/>
        </p:nvGrpSpPr>
        <p:grpSpPr>
          <a:xfrm>
            <a:off x="5600614" y="524227"/>
            <a:ext cx="731520" cy="731520"/>
            <a:chOff x="5600614" y="524227"/>
            <a:chExt cx="731520" cy="731520"/>
          </a:xfrm>
        </p:grpSpPr>
        <p:sp>
          <p:nvSpPr>
            <p:cNvPr id="8" name="Oval 7">
              <a:extLst>
                <a:ext uri="{FF2B5EF4-FFF2-40B4-BE49-F238E27FC236}">
                  <a16:creationId xmlns:a16="http://schemas.microsoft.com/office/drawing/2014/main" id="{31D8FADF-1D74-4928-8796-D7E950BC741E}"/>
                </a:ext>
              </a:extLst>
            </p:cNvPr>
            <p:cNvSpPr>
              <a:spLocks noChangeAspect="1"/>
            </p:cNvSpPr>
            <p:nvPr/>
          </p:nvSpPr>
          <p:spPr>
            <a:xfrm>
              <a:off x="5600614" y="524227"/>
              <a:ext cx="731520" cy="731520"/>
            </a:xfrm>
            <a:prstGeom prst="ellipse">
              <a:avLst/>
            </a:prstGeom>
            <a:solidFill>
              <a:schemeClr val="accent4"/>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9" name="TextBox 8">
              <a:extLst>
                <a:ext uri="{FF2B5EF4-FFF2-40B4-BE49-F238E27FC236}">
                  <a16:creationId xmlns:a16="http://schemas.microsoft.com/office/drawing/2014/main" id="{046F1C30-5C5E-4005-A7A4-DB2B5E725CFF}"/>
                </a:ext>
              </a:extLst>
            </p:cNvPr>
            <p:cNvSpPr txBox="1"/>
            <p:nvPr/>
          </p:nvSpPr>
          <p:spPr>
            <a:xfrm>
              <a:off x="5619145" y="592910"/>
              <a:ext cx="703386" cy="603851"/>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01</a:t>
              </a:r>
              <a:endParaRPr lang="ko-KR" altLang="en-US" sz="3200" b="1" dirty="0">
                <a:solidFill>
                  <a:schemeClr val="bg1"/>
                </a:solidFill>
                <a:cs typeface="Arial" pitchFamily="34" charset="0"/>
              </a:endParaRPr>
            </a:p>
          </p:txBody>
        </p:sp>
      </p:grpSp>
      <p:grpSp>
        <p:nvGrpSpPr>
          <p:cNvPr id="10" name="Group 9">
            <a:extLst>
              <a:ext uri="{FF2B5EF4-FFF2-40B4-BE49-F238E27FC236}">
                <a16:creationId xmlns:a16="http://schemas.microsoft.com/office/drawing/2014/main" id="{404483E1-D593-4390-B45A-3FA9347ADAA0}"/>
              </a:ext>
            </a:extLst>
          </p:cNvPr>
          <p:cNvGrpSpPr/>
          <p:nvPr/>
        </p:nvGrpSpPr>
        <p:grpSpPr>
          <a:xfrm>
            <a:off x="6351726" y="361004"/>
            <a:ext cx="5500636" cy="1255276"/>
            <a:chOff x="1797648" y="951079"/>
            <a:chExt cx="5500636" cy="1255276"/>
          </a:xfrm>
        </p:grpSpPr>
        <p:sp>
          <p:nvSpPr>
            <p:cNvPr id="11" name="TextBox 10">
              <a:extLst>
                <a:ext uri="{FF2B5EF4-FFF2-40B4-BE49-F238E27FC236}">
                  <a16:creationId xmlns:a16="http://schemas.microsoft.com/office/drawing/2014/main" id="{C282BA3B-7453-43BA-94E7-D5EC46E06D68}"/>
                </a:ext>
              </a:extLst>
            </p:cNvPr>
            <p:cNvSpPr txBox="1"/>
            <p:nvPr/>
          </p:nvSpPr>
          <p:spPr>
            <a:xfrm>
              <a:off x="1797648" y="951079"/>
              <a:ext cx="3488745" cy="338554"/>
            </a:xfrm>
            <a:prstGeom prst="rect">
              <a:avLst/>
            </a:prstGeom>
            <a:noFill/>
          </p:spPr>
          <p:txBody>
            <a:bodyPr wrap="square" lIns="108000" rIns="108000" rtlCol="0">
              <a:spAutoFit/>
            </a:bodyPr>
            <a:lstStyle/>
            <a:p>
              <a:r>
                <a:rPr lang="en-GB" altLang="ko-KR" sz="1600" b="1" dirty="0">
                  <a:solidFill>
                    <a:schemeClr val="accent4"/>
                  </a:solidFill>
                  <a:cs typeface="Arial" pitchFamily="34" charset="0"/>
                </a:rPr>
                <a:t>Purpose</a:t>
              </a:r>
              <a:endParaRPr lang="ko-KR" altLang="en-US" sz="1600" b="1" dirty="0">
                <a:solidFill>
                  <a:schemeClr val="accent4"/>
                </a:solidFill>
                <a:cs typeface="Arial" pitchFamily="34" charset="0"/>
              </a:endParaRPr>
            </a:p>
          </p:txBody>
        </p:sp>
        <p:sp>
          <p:nvSpPr>
            <p:cNvPr id="12" name="TextBox 11">
              <a:extLst>
                <a:ext uri="{FF2B5EF4-FFF2-40B4-BE49-F238E27FC236}">
                  <a16:creationId xmlns:a16="http://schemas.microsoft.com/office/drawing/2014/main" id="{BD609E0B-0F8E-4F58-8480-B15BD3E97EDE}"/>
                </a:ext>
              </a:extLst>
            </p:cNvPr>
            <p:cNvSpPr txBox="1"/>
            <p:nvPr/>
          </p:nvSpPr>
          <p:spPr>
            <a:xfrm>
              <a:off x="2147566" y="1375358"/>
              <a:ext cx="5150718" cy="830997"/>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200" dirty="0">
                  <a:solidFill>
                    <a:schemeClr val="bg1"/>
                  </a:solidFill>
                  <a:cs typeface="Arial" pitchFamily="34" charset="0"/>
                </a:rPr>
                <a:t>Studying effective leadership in non-profit organisations can lead to improved organisational performance, increased donor trust, greater social impact, improved employee satisfaction, and increased collaboration. </a:t>
              </a:r>
              <a:endParaRPr lang="ko-KR" altLang="en-US" sz="1200" dirty="0">
                <a:solidFill>
                  <a:schemeClr val="bg1"/>
                </a:solidFill>
                <a:cs typeface="Arial" pitchFamily="34" charset="0"/>
              </a:endParaRPr>
            </a:p>
          </p:txBody>
        </p:sp>
      </p:grpSp>
      <p:grpSp>
        <p:nvGrpSpPr>
          <p:cNvPr id="36" name="Group 35">
            <a:extLst>
              <a:ext uri="{FF2B5EF4-FFF2-40B4-BE49-F238E27FC236}">
                <a16:creationId xmlns:a16="http://schemas.microsoft.com/office/drawing/2014/main" id="{4EE75578-5E8A-7597-5A70-13E3096D3460}"/>
              </a:ext>
            </a:extLst>
          </p:cNvPr>
          <p:cNvGrpSpPr/>
          <p:nvPr/>
        </p:nvGrpSpPr>
        <p:grpSpPr>
          <a:xfrm>
            <a:off x="5627870" y="1732881"/>
            <a:ext cx="731520" cy="731520"/>
            <a:chOff x="5627870" y="1732881"/>
            <a:chExt cx="731520" cy="731520"/>
          </a:xfrm>
        </p:grpSpPr>
        <p:sp>
          <p:nvSpPr>
            <p:cNvPr id="7" name="Oval 6">
              <a:extLst>
                <a:ext uri="{FF2B5EF4-FFF2-40B4-BE49-F238E27FC236}">
                  <a16:creationId xmlns:a16="http://schemas.microsoft.com/office/drawing/2014/main" id="{BE1E0340-DB55-4530-A1BE-C0ECA893512D}"/>
                </a:ext>
              </a:extLst>
            </p:cNvPr>
            <p:cNvSpPr>
              <a:spLocks noChangeAspect="1"/>
            </p:cNvSpPr>
            <p:nvPr/>
          </p:nvSpPr>
          <p:spPr>
            <a:xfrm>
              <a:off x="5627870" y="1732881"/>
              <a:ext cx="731520" cy="731520"/>
            </a:xfrm>
            <a:prstGeom prst="ellipse">
              <a:avLst/>
            </a:prstGeom>
            <a:solidFill>
              <a:schemeClr val="accent3"/>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14" name="TextBox 13">
              <a:extLst>
                <a:ext uri="{FF2B5EF4-FFF2-40B4-BE49-F238E27FC236}">
                  <a16:creationId xmlns:a16="http://schemas.microsoft.com/office/drawing/2014/main" id="{9BB01505-7FC3-4CFF-9C50-CBDA5523A059}"/>
                </a:ext>
              </a:extLst>
            </p:cNvPr>
            <p:cNvSpPr txBox="1"/>
            <p:nvPr/>
          </p:nvSpPr>
          <p:spPr>
            <a:xfrm>
              <a:off x="5633949" y="1814213"/>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02</a:t>
              </a:r>
              <a:endParaRPr lang="ko-KR" altLang="en-US" sz="3200" b="1" dirty="0">
                <a:solidFill>
                  <a:schemeClr val="bg1"/>
                </a:solidFill>
                <a:cs typeface="Arial" pitchFamily="34" charset="0"/>
              </a:endParaRPr>
            </a:p>
          </p:txBody>
        </p:sp>
      </p:grpSp>
      <p:grpSp>
        <p:nvGrpSpPr>
          <p:cNvPr id="15" name="Group 14">
            <a:extLst>
              <a:ext uri="{FF2B5EF4-FFF2-40B4-BE49-F238E27FC236}">
                <a16:creationId xmlns:a16="http://schemas.microsoft.com/office/drawing/2014/main" id="{840DD14D-4CA4-432E-B92A-2AF275F527A8}"/>
              </a:ext>
            </a:extLst>
          </p:cNvPr>
          <p:cNvGrpSpPr/>
          <p:nvPr/>
        </p:nvGrpSpPr>
        <p:grpSpPr>
          <a:xfrm>
            <a:off x="6386646" y="1713797"/>
            <a:ext cx="5500636" cy="701278"/>
            <a:chOff x="1797648" y="2369571"/>
            <a:chExt cx="5500636" cy="701278"/>
          </a:xfrm>
        </p:grpSpPr>
        <p:sp>
          <p:nvSpPr>
            <p:cNvPr id="16" name="TextBox 15">
              <a:extLst>
                <a:ext uri="{FF2B5EF4-FFF2-40B4-BE49-F238E27FC236}">
                  <a16:creationId xmlns:a16="http://schemas.microsoft.com/office/drawing/2014/main" id="{89F30679-F535-411F-9928-4398F5E14659}"/>
                </a:ext>
              </a:extLst>
            </p:cNvPr>
            <p:cNvSpPr txBox="1"/>
            <p:nvPr/>
          </p:nvSpPr>
          <p:spPr>
            <a:xfrm>
              <a:off x="1797648" y="2369571"/>
              <a:ext cx="3488745" cy="338554"/>
            </a:xfrm>
            <a:prstGeom prst="rect">
              <a:avLst/>
            </a:prstGeom>
            <a:noFill/>
          </p:spPr>
          <p:txBody>
            <a:bodyPr wrap="square" lIns="108000" rIns="108000" rtlCol="0">
              <a:spAutoFit/>
            </a:bodyPr>
            <a:lstStyle/>
            <a:p>
              <a:r>
                <a:rPr lang="en-GB" altLang="ko-KR" sz="1600" b="1" dirty="0">
                  <a:solidFill>
                    <a:schemeClr val="accent3"/>
                  </a:solidFill>
                  <a:cs typeface="Arial" pitchFamily="34" charset="0"/>
                </a:rPr>
                <a:t>The significance of the study</a:t>
              </a:r>
              <a:endParaRPr lang="ko-KR" altLang="en-US" sz="1600" b="1" dirty="0">
                <a:solidFill>
                  <a:schemeClr val="accent3"/>
                </a:solidFill>
                <a:cs typeface="Arial" pitchFamily="34" charset="0"/>
              </a:endParaRPr>
            </a:p>
          </p:txBody>
        </p:sp>
        <p:sp>
          <p:nvSpPr>
            <p:cNvPr id="17" name="TextBox 16">
              <a:extLst>
                <a:ext uri="{FF2B5EF4-FFF2-40B4-BE49-F238E27FC236}">
                  <a16:creationId xmlns:a16="http://schemas.microsoft.com/office/drawing/2014/main" id="{EF0EEBAF-3BD3-4E13-96AA-6288671CEBF1}"/>
                </a:ext>
              </a:extLst>
            </p:cNvPr>
            <p:cNvSpPr txBox="1"/>
            <p:nvPr/>
          </p:nvSpPr>
          <p:spPr>
            <a:xfrm>
              <a:off x="2147566" y="2793850"/>
              <a:ext cx="5150718"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Brief elaboration of the significant implications </a:t>
              </a:r>
              <a:endParaRPr lang="ko-KR" altLang="en-US" sz="1200" dirty="0">
                <a:solidFill>
                  <a:schemeClr val="bg1"/>
                </a:solidFill>
                <a:cs typeface="Arial" pitchFamily="34" charset="0"/>
              </a:endParaRPr>
            </a:p>
          </p:txBody>
        </p:sp>
      </p:grpSp>
      <p:grpSp>
        <p:nvGrpSpPr>
          <p:cNvPr id="37" name="Group 36">
            <a:extLst>
              <a:ext uri="{FF2B5EF4-FFF2-40B4-BE49-F238E27FC236}">
                <a16:creationId xmlns:a16="http://schemas.microsoft.com/office/drawing/2014/main" id="{0288A3CE-3713-9A6F-06C6-BFAE5A4A5C26}"/>
              </a:ext>
            </a:extLst>
          </p:cNvPr>
          <p:cNvGrpSpPr/>
          <p:nvPr/>
        </p:nvGrpSpPr>
        <p:grpSpPr>
          <a:xfrm>
            <a:off x="5629921" y="3054316"/>
            <a:ext cx="731520" cy="731520"/>
            <a:chOff x="5629921" y="3054316"/>
            <a:chExt cx="731520" cy="731520"/>
          </a:xfrm>
        </p:grpSpPr>
        <p:sp>
          <p:nvSpPr>
            <p:cNvPr id="6" name="Oval 5">
              <a:extLst>
                <a:ext uri="{FF2B5EF4-FFF2-40B4-BE49-F238E27FC236}">
                  <a16:creationId xmlns:a16="http://schemas.microsoft.com/office/drawing/2014/main" id="{5D8550FA-DE31-4CA1-A402-B988BCA77C6E}"/>
                </a:ext>
              </a:extLst>
            </p:cNvPr>
            <p:cNvSpPr>
              <a:spLocks noChangeAspect="1"/>
            </p:cNvSpPr>
            <p:nvPr/>
          </p:nvSpPr>
          <p:spPr>
            <a:xfrm>
              <a:off x="5629921" y="3054316"/>
              <a:ext cx="731520" cy="731520"/>
            </a:xfrm>
            <a:prstGeom prst="ellipse">
              <a:avLst/>
            </a:prstGeom>
            <a:solidFill>
              <a:schemeClr val="accent2"/>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19" name="TextBox 18">
              <a:extLst>
                <a:ext uri="{FF2B5EF4-FFF2-40B4-BE49-F238E27FC236}">
                  <a16:creationId xmlns:a16="http://schemas.microsoft.com/office/drawing/2014/main" id="{06BAA981-0E4D-406B-A1FB-730D57E9690F}"/>
                </a:ext>
              </a:extLst>
            </p:cNvPr>
            <p:cNvSpPr txBox="1"/>
            <p:nvPr/>
          </p:nvSpPr>
          <p:spPr>
            <a:xfrm>
              <a:off x="5645523" y="3127688"/>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03</a:t>
              </a:r>
              <a:endParaRPr lang="ko-KR" altLang="en-US" sz="3200" b="1" dirty="0">
                <a:solidFill>
                  <a:schemeClr val="bg1"/>
                </a:solidFill>
                <a:cs typeface="Arial" pitchFamily="34" charset="0"/>
              </a:endParaRPr>
            </a:p>
          </p:txBody>
        </p:sp>
      </p:grpSp>
      <p:grpSp>
        <p:nvGrpSpPr>
          <p:cNvPr id="20" name="Group 19">
            <a:extLst>
              <a:ext uri="{FF2B5EF4-FFF2-40B4-BE49-F238E27FC236}">
                <a16:creationId xmlns:a16="http://schemas.microsoft.com/office/drawing/2014/main" id="{70698A36-CE29-42BE-8C06-4C9A00B3DA1C}"/>
              </a:ext>
            </a:extLst>
          </p:cNvPr>
          <p:cNvGrpSpPr/>
          <p:nvPr/>
        </p:nvGrpSpPr>
        <p:grpSpPr>
          <a:xfrm>
            <a:off x="6377043" y="2839658"/>
            <a:ext cx="5500634" cy="1073248"/>
            <a:chOff x="1815647" y="3568223"/>
            <a:chExt cx="5500634" cy="647514"/>
          </a:xfrm>
        </p:grpSpPr>
        <p:sp>
          <p:nvSpPr>
            <p:cNvPr id="21" name="TextBox 20">
              <a:extLst>
                <a:ext uri="{FF2B5EF4-FFF2-40B4-BE49-F238E27FC236}">
                  <a16:creationId xmlns:a16="http://schemas.microsoft.com/office/drawing/2014/main" id="{556B44AD-0B24-4E65-9351-2B9EEAD6FF2C}"/>
                </a:ext>
              </a:extLst>
            </p:cNvPr>
            <p:cNvSpPr txBox="1"/>
            <p:nvPr/>
          </p:nvSpPr>
          <p:spPr>
            <a:xfrm>
              <a:off x="1815647" y="3568223"/>
              <a:ext cx="5500634" cy="338554"/>
            </a:xfrm>
            <a:prstGeom prst="rect">
              <a:avLst/>
            </a:prstGeom>
            <a:noFill/>
          </p:spPr>
          <p:txBody>
            <a:bodyPr wrap="square" lIns="108000" rIns="108000" rtlCol="0">
              <a:spAutoFit/>
            </a:bodyPr>
            <a:lstStyle/>
            <a:p>
              <a:r>
                <a:rPr lang="en-GB" altLang="ko-KR" sz="1600" b="1" dirty="0">
                  <a:solidFill>
                    <a:schemeClr val="accent2"/>
                  </a:solidFill>
                  <a:cs typeface="Arial" pitchFamily="34" charset="0"/>
                </a:rPr>
                <a:t>The key stream of literature (relevant key theories)</a:t>
              </a:r>
              <a:endParaRPr lang="ko-KR" altLang="en-US" sz="1600" b="1" dirty="0">
                <a:solidFill>
                  <a:schemeClr val="accent2"/>
                </a:solidFill>
                <a:cs typeface="Arial" pitchFamily="34" charset="0"/>
              </a:endParaRPr>
            </a:p>
          </p:txBody>
        </p:sp>
        <p:sp>
          <p:nvSpPr>
            <p:cNvPr id="22" name="TextBox 21">
              <a:extLst>
                <a:ext uri="{FF2B5EF4-FFF2-40B4-BE49-F238E27FC236}">
                  <a16:creationId xmlns:a16="http://schemas.microsoft.com/office/drawing/2014/main" id="{F9AAC2E0-8F60-40CE-AA51-FD8303A219B6}"/>
                </a:ext>
              </a:extLst>
            </p:cNvPr>
            <p:cNvSpPr txBox="1"/>
            <p:nvPr/>
          </p:nvSpPr>
          <p:spPr>
            <a:xfrm>
              <a:off x="2147562" y="3769649"/>
              <a:ext cx="5150717"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Transformational Leadership</a:t>
              </a:r>
              <a:endParaRPr lang="ko-KR" altLang="en-US" sz="1200" dirty="0">
                <a:solidFill>
                  <a:schemeClr val="bg1"/>
                </a:solidFill>
                <a:cs typeface="Arial" pitchFamily="34" charset="0"/>
              </a:endParaRPr>
            </a:p>
          </p:txBody>
        </p:sp>
        <p:sp>
          <p:nvSpPr>
            <p:cNvPr id="23" name="TextBox 22">
              <a:extLst>
                <a:ext uri="{FF2B5EF4-FFF2-40B4-BE49-F238E27FC236}">
                  <a16:creationId xmlns:a16="http://schemas.microsoft.com/office/drawing/2014/main" id="{0B9A3FE4-3AEE-4BA8-8493-0C4144914340}"/>
                </a:ext>
              </a:extLst>
            </p:cNvPr>
            <p:cNvSpPr txBox="1"/>
            <p:nvPr/>
          </p:nvSpPr>
          <p:spPr>
            <a:xfrm>
              <a:off x="2165564" y="3938738"/>
              <a:ext cx="5150717"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Authentic Leadership</a:t>
              </a:r>
              <a:endParaRPr lang="ko-KR" altLang="en-US" sz="1200" dirty="0">
                <a:solidFill>
                  <a:schemeClr val="bg1"/>
                </a:solidFill>
                <a:cs typeface="Arial" pitchFamily="34" charset="0"/>
              </a:endParaRPr>
            </a:p>
          </p:txBody>
        </p:sp>
      </p:grpSp>
      <p:grpSp>
        <p:nvGrpSpPr>
          <p:cNvPr id="38" name="Group 37">
            <a:extLst>
              <a:ext uri="{FF2B5EF4-FFF2-40B4-BE49-F238E27FC236}">
                <a16:creationId xmlns:a16="http://schemas.microsoft.com/office/drawing/2014/main" id="{B422AFAE-31DA-9844-897E-0B4682108AF1}"/>
              </a:ext>
            </a:extLst>
          </p:cNvPr>
          <p:cNvGrpSpPr/>
          <p:nvPr/>
        </p:nvGrpSpPr>
        <p:grpSpPr>
          <a:xfrm>
            <a:off x="5645049" y="4387986"/>
            <a:ext cx="731520" cy="731520"/>
            <a:chOff x="5645049" y="4387986"/>
            <a:chExt cx="731520" cy="731520"/>
          </a:xfrm>
        </p:grpSpPr>
        <p:sp>
          <p:nvSpPr>
            <p:cNvPr id="5" name="Oval 4">
              <a:extLst>
                <a:ext uri="{FF2B5EF4-FFF2-40B4-BE49-F238E27FC236}">
                  <a16:creationId xmlns:a16="http://schemas.microsoft.com/office/drawing/2014/main" id="{CEEC233A-BD03-476B-A93D-DF1278FEE79D}"/>
                </a:ext>
              </a:extLst>
            </p:cNvPr>
            <p:cNvSpPr>
              <a:spLocks noChangeAspect="1"/>
            </p:cNvSpPr>
            <p:nvPr/>
          </p:nvSpPr>
          <p:spPr>
            <a:xfrm>
              <a:off x="5645049" y="4387986"/>
              <a:ext cx="731520" cy="731520"/>
            </a:xfrm>
            <a:prstGeom prst="ellipse">
              <a:avLst/>
            </a:prstGeom>
            <a:solidFill>
              <a:schemeClr val="accent1"/>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24" name="TextBox 23">
              <a:extLst>
                <a:ext uri="{FF2B5EF4-FFF2-40B4-BE49-F238E27FC236}">
                  <a16:creationId xmlns:a16="http://schemas.microsoft.com/office/drawing/2014/main" id="{E21ECA1C-525F-4090-8CD2-6CC24E849A16}"/>
                </a:ext>
              </a:extLst>
            </p:cNvPr>
            <p:cNvSpPr txBox="1"/>
            <p:nvPr/>
          </p:nvSpPr>
          <p:spPr>
            <a:xfrm>
              <a:off x="5672305" y="4461358"/>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04</a:t>
              </a:r>
              <a:endParaRPr lang="ko-KR" altLang="en-US" sz="3200" b="1" dirty="0">
                <a:solidFill>
                  <a:schemeClr val="bg1"/>
                </a:solidFill>
                <a:cs typeface="Arial" pitchFamily="34" charset="0"/>
              </a:endParaRPr>
            </a:p>
          </p:txBody>
        </p:sp>
      </p:grpSp>
      <p:sp>
        <p:nvSpPr>
          <p:cNvPr id="26" name="TextBox 25">
            <a:extLst>
              <a:ext uri="{FF2B5EF4-FFF2-40B4-BE49-F238E27FC236}">
                <a16:creationId xmlns:a16="http://schemas.microsoft.com/office/drawing/2014/main" id="{7BB622C7-7C7F-4DA2-957E-7EEA8F670FDE}"/>
              </a:ext>
            </a:extLst>
          </p:cNvPr>
          <p:cNvSpPr txBox="1"/>
          <p:nvPr/>
        </p:nvSpPr>
        <p:spPr>
          <a:xfrm>
            <a:off x="6493836" y="4545257"/>
            <a:ext cx="3488745" cy="338554"/>
          </a:xfrm>
          <a:prstGeom prst="rect">
            <a:avLst/>
          </a:prstGeom>
          <a:noFill/>
        </p:spPr>
        <p:txBody>
          <a:bodyPr wrap="square" lIns="108000" rIns="108000" rtlCol="0">
            <a:spAutoFit/>
          </a:bodyPr>
          <a:lstStyle/>
          <a:p>
            <a:r>
              <a:rPr lang="en-GB" altLang="ko-KR" sz="1600" b="1" dirty="0">
                <a:solidFill>
                  <a:schemeClr val="accent1"/>
                </a:solidFill>
                <a:cs typeface="Arial" pitchFamily="34" charset="0"/>
              </a:rPr>
              <a:t>Aim of the study </a:t>
            </a:r>
            <a:endParaRPr lang="ko-KR" altLang="en-US" sz="1600" b="1" dirty="0">
              <a:solidFill>
                <a:schemeClr val="accent1"/>
              </a:solidFill>
              <a:cs typeface="Arial" pitchFamily="34" charset="0"/>
            </a:endParaRPr>
          </a:p>
        </p:txBody>
      </p:sp>
      <p:sp>
        <p:nvSpPr>
          <p:cNvPr id="2" name="TextBox 1">
            <a:extLst>
              <a:ext uri="{FF2B5EF4-FFF2-40B4-BE49-F238E27FC236}">
                <a16:creationId xmlns:a16="http://schemas.microsoft.com/office/drawing/2014/main" id="{51A2DCCE-83A5-FA5B-E758-88A2AD1BF703}"/>
              </a:ext>
            </a:extLst>
          </p:cNvPr>
          <p:cNvSpPr txBox="1"/>
          <p:nvPr/>
        </p:nvSpPr>
        <p:spPr>
          <a:xfrm>
            <a:off x="6727158" y="3746139"/>
            <a:ext cx="5150717"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Servant Leadership</a:t>
            </a:r>
            <a:endParaRPr lang="ko-KR" altLang="en-US" sz="1200" dirty="0">
              <a:solidFill>
                <a:schemeClr val="bg1"/>
              </a:solidFill>
              <a:cs typeface="Arial" pitchFamily="34" charset="0"/>
            </a:endParaRPr>
          </a:p>
        </p:txBody>
      </p:sp>
      <p:sp>
        <p:nvSpPr>
          <p:cNvPr id="3" name="TextBox 2">
            <a:extLst>
              <a:ext uri="{FF2B5EF4-FFF2-40B4-BE49-F238E27FC236}">
                <a16:creationId xmlns:a16="http://schemas.microsoft.com/office/drawing/2014/main" id="{9EE78476-233E-334B-C898-40085DD7AA03}"/>
              </a:ext>
            </a:extLst>
          </p:cNvPr>
          <p:cNvSpPr txBox="1"/>
          <p:nvPr/>
        </p:nvSpPr>
        <p:spPr>
          <a:xfrm>
            <a:off x="6720731" y="4090582"/>
            <a:ext cx="5150717"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Transactional Leadership</a:t>
            </a:r>
            <a:endParaRPr lang="ko-KR" altLang="en-US" sz="1200" dirty="0">
              <a:solidFill>
                <a:schemeClr val="bg1"/>
              </a:solidFill>
              <a:cs typeface="Arial" pitchFamily="34" charset="0"/>
            </a:endParaRPr>
          </a:p>
        </p:txBody>
      </p:sp>
      <p:sp>
        <p:nvSpPr>
          <p:cNvPr id="29" name="TextBox 28">
            <a:extLst>
              <a:ext uri="{FF2B5EF4-FFF2-40B4-BE49-F238E27FC236}">
                <a16:creationId xmlns:a16="http://schemas.microsoft.com/office/drawing/2014/main" id="{00B737F3-597E-42E1-BD77-A4D5EABCCE13}"/>
              </a:ext>
            </a:extLst>
          </p:cNvPr>
          <p:cNvSpPr txBox="1"/>
          <p:nvPr/>
        </p:nvSpPr>
        <p:spPr>
          <a:xfrm>
            <a:off x="9127360" y="3180557"/>
            <a:ext cx="2460871"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Emotional Intelligence </a:t>
            </a:r>
            <a:endParaRPr lang="ko-KR" altLang="en-US" sz="1200" dirty="0">
              <a:solidFill>
                <a:schemeClr val="bg1"/>
              </a:solidFill>
              <a:cs typeface="Arial" pitchFamily="34" charset="0"/>
            </a:endParaRPr>
          </a:p>
        </p:txBody>
      </p:sp>
      <p:sp>
        <p:nvSpPr>
          <p:cNvPr id="30" name="TextBox 29">
            <a:extLst>
              <a:ext uri="{FF2B5EF4-FFF2-40B4-BE49-F238E27FC236}">
                <a16:creationId xmlns:a16="http://schemas.microsoft.com/office/drawing/2014/main" id="{7E23ABD4-EDFC-0A15-0B8C-7A1DF8060512}"/>
              </a:ext>
            </a:extLst>
          </p:cNvPr>
          <p:cNvSpPr txBox="1"/>
          <p:nvPr/>
        </p:nvSpPr>
        <p:spPr>
          <a:xfrm>
            <a:off x="9127359" y="3468252"/>
            <a:ext cx="2460871"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Social Impact Measurement</a:t>
            </a:r>
            <a:endParaRPr lang="ko-KR" altLang="en-US" sz="1200" dirty="0">
              <a:solidFill>
                <a:schemeClr val="bg1"/>
              </a:solidFill>
              <a:cs typeface="Arial" pitchFamily="34" charset="0"/>
            </a:endParaRPr>
          </a:p>
        </p:txBody>
      </p:sp>
      <p:sp>
        <p:nvSpPr>
          <p:cNvPr id="31" name="TextBox 30">
            <a:extLst>
              <a:ext uri="{FF2B5EF4-FFF2-40B4-BE49-F238E27FC236}">
                <a16:creationId xmlns:a16="http://schemas.microsoft.com/office/drawing/2014/main" id="{8D265B26-7CDE-C828-0DCA-3DE6B0478FB9}"/>
              </a:ext>
            </a:extLst>
          </p:cNvPr>
          <p:cNvSpPr txBox="1"/>
          <p:nvPr/>
        </p:nvSpPr>
        <p:spPr>
          <a:xfrm>
            <a:off x="9127359" y="3760608"/>
            <a:ext cx="2872243"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bg1"/>
                </a:solidFill>
                <a:cs typeface="Arial" pitchFamily="34" charset="0"/>
              </a:rPr>
              <a:t>Technology &amp; Digital Transformation</a:t>
            </a:r>
            <a:endParaRPr lang="ko-KR" altLang="en-US" sz="1200" dirty="0">
              <a:solidFill>
                <a:schemeClr val="bg1"/>
              </a:solidFill>
              <a:cs typeface="Arial" pitchFamily="34" charset="0"/>
            </a:endParaRPr>
          </a:p>
        </p:txBody>
      </p:sp>
      <p:grpSp>
        <p:nvGrpSpPr>
          <p:cNvPr id="39" name="Group 38">
            <a:extLst>
              <a:ext uri="{FF2B5EF4-FFF2-40B4-BE49-F238E27FC236}">
                <a16:creationId xmlns:a16="http://schemas.microsoft.com/office/drawing/2014/main" id="{45B3850C-855E-7DC3-9950-4852A860CE5B}"/>
              </a:ext>
            </a:extLst>
          </p:cNvPr>
          <p:cNvGrpSpPr/>
          <p:nvPr/>
        </p:nvGrpSpPr>
        <p:grpSpPr>
          <a:xfrm>
            <a:off x="5672531" y="5648283"/>
            <a:ext cx="731520" cy="731520"/>
            <a:chOff x="5672531" y="5648283"/>
            <a:chExt cx="731520" cy="731520"/>
          </a:xfrm>
        </p:grpSpPr>
        <p:sp>
          <p:nvSpPr>
            <p:cNvPr id="32" name="Oval 31">
              <a:extLst>
                <a:ext uri="{FF2B5EF4-FFF2-40B4-BE49-F238E27FC236}">
                  <a16:creationId xmlns:a16="http://schemas.microsoft.com/office/drawing/2014/main" id="{9E6D40BA-78D4-ED97-B324-AD8C79EA49D9}"/>
                </a:ext>
              </a:extLst>
            </p:cNvPr>
            <p:cNvSpPr>
              <a:spLocks noChangeAspect="1"/>
            </p:cNvSpPr>
            <p:nvPr/>
          </p:nvSpPr>
          <p:spPr>
            <a:xfrm>
              <a:off x="5672531" y="5648283"/>
              <a:ext cx="731520" cy="731520"/>
            </a:xfrm>
            <a:prstGeom prst="ellipse">
              <a:avLst/>
            </a:prstGeom>
            <a:solidFill>
              <a:schemeClr val="accent5"/>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33" name="TextBox 32">
              <a:extLst>
                <a:ext uri="{FF2B5EF4-FFF2-40B4-BE49-F238E27FC236}">
                  <a16:creationId xmlns:a16="http://schemas.microsoft.com/office/drawing/2014/main" id="{100E2C95-DD77-A2C7-D3F4-7D9E4F2970A9}"/>
                </a:ext>
              </a:extLst>
            </p:cNvPr>
            <p:cNvSpPr txBox="1"/>
            <p:nvPr/>
          </p:nvSpPr>
          <p:spPr>
            <a:xfrm>
              <a:off x="5699787" y="5721656"/>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05</a:t>
              </a:r>
              <a:endParaRPr lang="ko-KR" altLang="en-US" sz="3200" b="1" dirty="0">
                <a:solidFill>
                  <a:schemeClr val="bg1"/>
                </a:solidFill>
                <a:cs typeface="Arial" pitchFamily="34" charset="0"/>
              </a:endParaRPr>
            </a:p>
          </p:txBody>
        </p:sp>
      </p:grpSp>
      <p:sp>
        <p:nvSpPr>
          <p:cNvPr id="34" name="TextBox 33">
            <a:extLst>
              <a:ext uri="{FF2B5EF4-FFF2-40B4-BE49-F238E27FC236}">
                <a16:creationId xmlns:a16="http://schemas.microsoft.com/office/drawing/2014/main" id="{F79DD1BC-14ED-5C43-6803-F3EB3EF8029D}"/>
              </a:ext>
            </a:extLst>
          </p:cNvPr>
          <p:cNvSpPr txBox="1"/>
          <p:nvPr/>
        </p:nvSpPr>
        <p:spPr>
          <a:xfrm>
            <a:off x="6493836" y="5721656"/>
            <a:ext cx="3488745" cy="338554"/>
          </a:xfrm>
          <a:prstGeom prst="rect">
            <a:avLst/>
          </a:prstGeom>
          <a:noFill/>
        </p:spPr>
        <p:txBody>
          <a:bodyPr wrap="square" lIns="108000" rIns="108000" rtlCol="0">
            <a:spAutoFit/>
          </a:bodyPr>
          <a:lstStyle/>
          <a:p>
            <a:r>
              <a:rPr lang="en-GB" altLang="ko-KR" sz="1600" b="1" dirty="0">
                <a:solidFill>
                  <a:schemeClr val="accent1"/>
                </a:solidFill>
                <a:cs typeface="Arial" pitchFamily="34" charset="0"/>
              </a:rPr>
              <a:t>Expected Contribution</a:t>
            </a:r>
            <a:endParaRPr lang="ko-KR" altLang="en-US" sz="1600" b="1" dirty="0">
              <a:solidFill>
                <a:schemeClr val="accent1"/>
              </a:solidFill>
              <a:cs typeface="Arial" pitchFamily="34" charset="0"/>
            </a:endParaRPr>
          </a:p>
        </p:txBody>
      </p:sp>
    </p:spTree>
    <p:extLst>
      <p:ext uri="{BB962C8B-B14F-4D97-AF65-F5344CB8AC3E}">
        <p14:creationId xmlns:p14="http://schemas.microsoft.com/office/powerpoint/2010/main" val="3148822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531C9B6B-0E42-16FC-7B22-5B6FC390FAE7}"/>
              </a:ext>
            </a:extLst>
          </p:cNvPr>
          <p:cNvGrpSpPr/>
          <p:nvPr/>
        </p:nvGrpSpPr>
        <p:grpSpPr>
          <a:xfrm>
            <a:off x="4438564" y="419089"/>
            <a:ext cx="731520" cy="731520"/>
            <a:chOff x="5627870" y="1732881"/>
            <a:chExt cx="731520" cy="731520"/>
          </a:xfrm>
        </p:grpSpPr>
        <p:sp>
          <p:nvSpPr>
            <p:cNvPr id="14" name="Oval 13">
              <a:extLst>
                <a:ext uri="{FF2B5EF4-FFF2-40B4-BE49-F238E27FC236}">
                  <a16:creationId xmlns:a16="http://schemas.microsoft.com/office/drawing/2014/main" id="{A11EC02D-6548-95CD-4CA1-C6494B6984F3}"/>
                </a:ext>
              </a:extLst>
            </p:cNvPr>
            <p:cNvSpPr>
              <a:spLocks noChangeAspect="1"/>
            </p:cNvSpPr>
            <p:nvPr/>
          </p:nvSpPr>
          <p:spPr>
            <a:xfrm>
              <a:off x="5627870" y="1732881"/>
              <a:ext cx="731520" cy="731520"/>
            </a:xfrm>
            <a:prstGeom prst="ellipse">
              <a:avLst/>
            </a:prstGeom>
            <a:solidFill>
              <a:schemeClr val="accent3"/>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15" name="TextBox 14">
              <a:extLst>
                <a:ext uri="{FF2B5EF4-FFF2-40B4-BE49-F238E27FC236}">
                  <a16:creationId xmlns:a16="http://schemas.microsoft.com/office/drawing/2014/main" id="{68BB815E-230F-CE08-3D26-C6A431ECE5E3}"/>
                </a:ext>
              </a:extLst>
            </p:cNvPr>
            <p:cNvSpPr txBox="1"/>
            <p:nvPr/>
          </p:nvSpPr>
          <p:spPr>
            <a:xfrm>
              <a:off x="5633949" y="1814213"/>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02</a:t>
              </a:r>
              <a:endParaRPr lang="ko-KR" altLang="en-US" sz="3200" b="1" dirty="0">
                <a:solidFill>
                  <a:schemeClr val="bg1"/>
                </a:solidFill>
                <a:cs typeface="Arial" pitchFamily="34" charset="0"/>
              </a:endParaRPr>
            </a:p>
          </p:txBody>
        </p:sp>
      </p:grpSp>
      <p:grpSp>
        <p:nvGrpSpPr>
          <p:cNvPr id="6" name="Group 5">
            <a:extLst>
              <a:ext uri="{FF2B5EF4-FFF2-40B4-BE49-F238E27FC236}">
                <a16:creationId xmlns:a16="http://schemas.microsoft.com/office/drawing/2014/main" id="{9ED5F1CE-0CE2-C882-4DAD-0E576A697FA9}"/>
              </a:ext>
            </a:extLst>
          </p:cNvPr>
          <p:cNvGrpSpPr/>
          <p:nvPr/>
        </p:nvGrpSpPr>
        <p:grpSpPr>
          <a:xfrm>
            <a:off x="4438564" y="428977"/>
            <a:ext cx="731520" cy="731520"/>
            <a:chOff x="5600614" y="524227"/>
            <a:chExt cx="731520" cy="731520"/>
          </a:xfrm>
        </p:grpSpPr>
        <p:sp>
          <p:nvSpPr>
            <p:cNvPr id="7" name="Oval 6">
              <a:extLst>
                <a:ext uri="{FF2B5EF4-FFF2-40B4-BE49-F238E27FC236}">
                  <a16:creationId xmlns:a16="http://schemas.microsoft.com/office/drawing/2014/main" id="{B464FF38-6EAE-44A6-96D2-54EE12918701}"/>
                </a:ext>
              </a:extLst>
            </p:cNvPr>
            <p:cNvSpPr>
              <a:spLocks noChangeAspect="1"/>
            </p:cNvSpPr>
            <p:nvPr/>
          </p:nvSpPr>
          <p:spPr>
            <a:xfrm>
              <a:off x="5600614" y="524227"/>
              <a:ext cx="731520" cy="731520"/>
            </a:xfrm>
            <a:prstGeom prst="ellipse">
              <a:avLst/>
            </a:prstGeom>
            <a:solidFill>
              <a:schemeClr val="accent4"/>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8" name="TextBox 7">
              <a:extLst>
                <a:ext uri="{FF2B5EF4-FFF2-40B4-BE49-F238E27FC236}">
                  <a16:creationId xmlns:a16="http://schemas.microsoft.com/office/drawing/2014/main" id="{266DE708-C458-D1BA-6109-3F42436583FC}"/>
                </a:ext>
              </a:extLst>
            </p:cNvPr>
            <p:cNvSpPr txBox="1"/>
            <p:nvPr/>
          </p:nvSpPr>
          <p:spPr>
            <a:xfrm>
              <a:off x="5619145" y="592910"/>
              <a:ext cx="703386" cy="603851"/>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01</a:t>
              </a:r>
              <a:endParaRPr lang="ko-KR" altLang="en-US" sz="3200" b="1" dirty="0">
                <a:solidFill>
                  <a:schemeClr val="bg1"/>
                </a:solidFill>
                <a:cs typeface="Arial" pitchFamily="34" charset="0"/>
              </a:endParaRPr>
            </a:p>
          </p:txBody>
        </p:sp>
      </p:grpSp>
      <p:grpSp>
        <p:nvGrpSpPr>
          <p:cNvPr id="9" name="Group 8">
            <a:extLst>
              <a:ext uri="{FF2B5EF4-FFF2-40B4-BE49-F238E27FC236}">
                <a16:creationId xmlns:a16="http://schemas.microsoft.com/office/drawing/2014/main" id="{923EAB96-4184-B3A2-C216-D7345EF73BEF}"/>
              </a:ext>
            </a:extLst>
          </p:cNvPr>
          <p:cNvGrpSpPr/>
          <p:nvPr/>
        </p:nvGrpSpPr>
        <p:grpSpPr>
          <a:xfrm>
            <a:off x="5323025" y="428976"/>
            <a:ext cx="6402249" cy="999692"/>
            <a:chOff x="1797648" y="951079"/>
            <a:chExt cx="5150718" cy="952993"/>
          </a:xfrm>
        </p:grpSpPr>
        <p:sp>
          <p:nvSpPr>
            <p:cNvPr id="10" name="TextBox 9">
              <a:extLst>
                <a:ext uri="{FF2B5EF4-FFF2-40B4-BE49-F238E27FC236}">
                  <a16:creationId xmlns:a16="http://schemas.microsoft.com/office/drawing/2014/main" id="{2F67197F-5736-9DAF-EBB1-52688976840C}"/>
                </a:ext>
              </a:extLst>
            </p:cNvPr>
            <p:cNvSpPr txBox="1"/>
            <p:nvPr/>
          </p:nvSpPr>
          <p:spPr>
            <a:xfrm>
              <a:off x="1797648" y="951079"/>
              <a:ext cx="4997458" cy="674818"/>
            </a:xfrm>
            <a:prstGeom prst="rect">
              <a:avLst/>
            </a:prstGeom>
            <a:noFill/>
          </p:spPr>
          <p:txBody>
            <a:bodyPr wrap="square" lIns="108000" rIns="108000" rtlCol="0">
              <a:spAutoFit/>
            </a:bodyPr>
            <a:lstStyle/>
            <a:p>
              <a:r>
                <a:rPr lang="en-GB" altLang="ko-KR" sz="2000" b="1" dirty="0">
                  <a:solidFill>
                    <a:schemeClr val="accent4"/>
                  </a:solidFill>
                  <a:cs typeface="Arial" pitchFamily="34" charset="0"/>
                </a:rPr>
                <a:t>Purpose &amp; </a:t>
              </a:r>
              <a:r>
                <a:rPr lang="en-GB" altLang="ko-KR" sz="2000" b="1" dirty="0">
                  <a:solidFill>
                    <a:schemeClr val="accent3"/>
                  </a:solidFill>
                  <a:cs typeface="Arial" pitchFamily="34" charset="0"/>
                </a:rPr>
                <a:t>The significance of the study</a:t>
              </a:r>
              <a:endParaRPr lang="ko-KR" altLang="en-US" sz="2000" b="1" dirty="0">
                <a:solidFill>
                  <a:schemeClr val="accent3"/>
                </a:solidFill>
                <a:cs typeface="Arial" pitchFamily="34" charset="0"/>
              </a:endParaRPr>
            </a:p>
            <a:p>
              <a:endParaRPr lang="ko-KR" altLang="en-US" sz="2000" b="1" dirty="0">
                <a:solidFill>
                  <a:schemeClr val="accent4"/>
                </a:solidFill>
                <a:cs typeface="Arial" pitchFamily="34" charset="0"/>
              </a:endParaRPr>
            </a:p>
          </p:txBody>
        </p:sp>
        <p:sp>
          <p:nvSpPr>
            <p:cNvPr id="11" name="TextBox 10">
              <a:extLst>
                <a:ext uri="{FF2B5EF4-FFF2-40B4-BE49-F238E27FC236}">
                  <a16:creationId xmlns:a16="http://schemas.microsoft.com/office/drawing/2014/main" id="{B31E2008-9F97-71A3-B228-488EA3C02A8E}"/>
                </a:ext>
              </a:extLst>
            </p:cNvPr>
            <p:cNvSpPr txBox="1"/>
            <p:nvPr/>
          </p:nvSpPr>
          <p:spPr>
            <a:xfrm>
              <a:off x="1797648" y="1346614"/>
              <a:ext cx="5150718" cy="557458"/>
            </a:xfrm>
            <a:prstGeom prst="rect">
              <a:avLst/>
            </a:prstGeom>
            <a:noFill/>
          </p:spPr>
          <p:txBody>
            <a:bodyPr wrap="square" rtlCol="0">
              <a:spAutoFit/>
            </a:bodyPr>
            <a:lstStyle/>
            <a:p>
              <a:r>
                <a:rPr lang="en-GB" altLang="ko-KR" sz="1600" dirty="0">
                  <a:solidFill>
                    <a:schemeClr val="bg1"/>
                  </a:solidFill>
                  <a:cs typeface="Arial" pitchFamily="34" charset="0"/>
                </a:rPr>
                <a:t>Studying effective leadership in non-profit organisations that can lead to:</a:t>
              </a:r>
              <a:endParaRPr lang="ko-KR" altLang="en-US" sz="1600" dirty="0">
                <a:solidFill>
                  <a:schemeClr val="bg1"/>
                </a:solidFill>
                <a:cs typeface="Arial" pitchFamily="34" charset="0"/>
              </a:endParaRPr>
            </a:p>
          </p:txBody>
        </p:sp>
      </p:grpSp>
      <p:sp>
        <p:nvSpPr>
          <p:cNvPr id="12" name="TextBox 11">
            <a:extLst>
              <a:ext uri="{FF2B5EF4-FFF2-40B4-BE49-F238E27FC236}">
                <a16:creationId xmlns:a16="http://schemas.microsoft.com/office/drawing/2014/main" id="{230C3D33-F456-E341-BB0F-4B2ABFEF27F7}"/>
              </a:ext>
            </a:extLst>
          </p:cNvPr>
          <p:cNvSpPr txBox="1"/>
          <p:nvPr/>
        </p:nvSpPr>
        <p:spPr>
          <a:xfrm>
            <a:off x="5323025" y="1457325"/>
            <a:ext cx="5150718" cy="2031325"/>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400" dirty="0">
                <a:solidFill>
                  <a:schemeClr val="bg1"/>
                </a:solidFill>
                <a:cs typeface="Arial" pitchFamily="34" charset="0"/>
              </a:rPr>
              <a:t>Improved Organisational Performance</a:t>
            </a:r>
          </a:p>
          <a:p>
            <a:pPr marL="228600" indent="-228600">
              <a:buFont typeface="Wingdings" panose="05000000000000000000" pitchFamily="2" charset="2"/>
              <a:buChar char="Ø"/>
            </a:pPr>
            <a:endParaRPr lang="en-US"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Increased Donor Trust</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Greater Social Impact</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Improved Employee Satisfaction</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Increased Collaboration</a:t>
            </a:r>
            <a:endParaRPr lang="ko-KR" altLang="en-US" sz="1400" dirty="0">
              <a:solidFill>
                <a:schemeClr val="bg1"/>
              </a:solidFill>
              <a:cs typeface="Arial" pitchFamily="34" charset="0"/>
            </a:endParaRPr>
          </a:p>
        </p:txBody>
      </p:sp>
      <p:grpSp>
        <p:nvGrpSpPr>
          <p:cNvPr id="16" name="Group 15">
            <a:extLst>
              <a:ext uri="{FF2B5EF4-FFF2-40B4-BE49-F238E27FC236}">
                <a16:creationId xmlns:a16="http://schemas.microsoft.com/office/drawing/2014/main" id="{1803B89B-E1F5-CFFD-0E4C-7D40294650CF}"/>
              </a:ext>
            </a:extLst>
          </p:cNvPr>
          <p:cNvGrpSpPr/>
          <p:nvPr/>
        </p:nvGrpSpPr>
        <p:grpSpPr>
          <a:xfrm>
            <a:off x="4457095" y="1380456"/>
            <a:ext cx="731520" cy="731520"/>
            <a:chOff x="5627870" y="1732881"/>
            <a:chExt cx="731520" cy="731520"/>
          </a:xfrm>
        </p:grpSpPr>
        <p:sp>
          <p:nvSpPr>
            <p:cNvPr id="17" name="Oval 16">
              <a:extLst>
                <a:ext uri="{FF2B5EF4-FFF2-40B4-BE49-F238E27FC236}">
                  <a16:creationId xmlns:a16="http://schemas.microsoft.com/office/drawing/2014/main" id="{956246FF-0437-1D4B-B4DB-50546E5B296B}"/>
                </a:ext>
              </a:extLst>
            </p:cNvPr>
            <p:cNvSpPr>
              <a:spLocks noChangeAspect="1"/>
            </p:cNvSpPr>
            <p:nvPr/>
          </p:nvSpPr>
          <p:spPr>
            <a:xfrm>
              <a:off x="5627870" y="1732881"/>
              <a:ext cx="731520" cy="731520"/>
            </a:xfrm>
            <a:prstGeom prst="ellipse">
              <a:avLst/>
            </a:prstGeom>
            <a:solidFill>
              <a:schemeClr val="accent3"/>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18" name="TextBox 17">
              <a:extLst>
                <a:ext uri="{FF2B5EF4-FFF2-40B4-BE49-F238E27FC236}">
                  <a16:creationId xmlns:a16="http://schemas.microsoft.com/office/drawing/2014/main" id="{09D38CCD-CF7B-E4FF-7391-31C405D26C6C}"/>
                </a:ext>
              </a:extLst>
            </p:cNvPr>
            <p:cNvSpPr txBox="1"/>
            <p:nvPr/>
          </p:nvSpPr>
          <p:spPr>
            <a:xfrm>
              <a:off x="5633949" y="1814213"/>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02</a:t>
              </a:r>
              <a:endParaRPr lang="ko-KR" altLang="en-US" sz="3200" b="1" dirty="0">
                <a:solidFill>
                  <a:schemeClr val="bg1"/>
                </a:solidFill>
                <a:cs typeface="Arial" pitchFamily="34" charset="0"/>
              </a:endParaRPr>
            </a:p>
          </p:txBody>
        </p:sp>
      </p:grpSp>
    </p:spTree>
    <p:extLst>
      <p:ext uri="{BB962C8B-B14F-4D97-AF65-F5344CB8AC3E}">
        <p14:creationId xmlns:p14="http://schemas.microsoft.com/office/powerpoint/2010/main" val="3979649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23EAB96-4184-B3A2-C216-D7345EF73BEF}"/>
              </a:ext>
            </a:extLst>
          </p:cNvPr>
          <p:cNvGrpSpPr/>
          <p:nvPr/>
        </p:nvGrpSpPr>
        <p:grpSpPr>
          <a:xfrm>
            <a:off x="5323025" y="428977"/>
            <a:ext cx="6402249" cy="1028348"/>
            <a:chOff x="1797648" y="951079"/>
            <a:chExt cx="5150718" cy="980310"/>
          </a:xfrm>
        </p:grpSpPr>
        <p:sp>
          <p:nvSpPr>
            <p:cNvPr id="10" name="TextBox 9">
              <a:extLst>
                <a:ext uri="{FF2B5EF4-FFF2-40B4-BE49-F238E27FC236}">
                  <a16:creationId xmlns:a16="http://schemas.microsoft.com/office/drawing/2014/main" id="{2F67197F-5736-9DAF-EBB1-52688976840C}"/>
                </a:ext>
              </a:extLst>
            </p:cNvPr>
            <p:cNvSpPr txBox="1"/>
            <p:nvPr/>
          </p:nvSpPr>
          <p:spPr>
            <a:xfrm>
              <a:off x="1797648" y="951079"/>
              <a:ext cx="5035773" cy="381419"/>
            </a:xfrm>
            <a:prstGeom prst="rect">
              <a:avLst/>
            </a:prstGeom>
            <a:noFill/>
          </p:spPr>
          <p:txBody>
            <a:bodyPr wrap="square" lIns="108000" rIns="108000" rtlCol="0">
              <a:spAutoFit/>
            </a:bodyPr>
            <a:lstStyle/>
            <a:p>
              <a:r>
                <a:rPr lang="en-GB" altLang="ko-KR" sz="2000" b="1" dirty="0">
                  <a:solidFill>
                    <a:schemeClr val="accent2"/>
                  </a:solidFill>
                  <a:cs typeface="Arial" pitchFamily="34" charset="0"/>
                </a:rPr>
                <a:t>The key stream of literature (relevant key theories)</a:t>
              </a:r>
              <a:endParaRPr lang="ko-KR" altLang="en-US" sz="2000" b="1" dirty="0">
                <a:solidFill>
                  <a:schemeClr val="accent2"/>
                </a:solidFill>
                <a:cs typeface="Arial" pitchFamily="34" charset="0"/>
              </a:endParaRPr>
            </a:p>
          </p:txBody>
        </p:sp>
        <p:sp>
          <p:nvSpPr>
            <p:cNvPr id="11" name="TextBox 10">
              <a:extLst>
                <a:ext uri="{FF2B5EF4-FFF2-40B4-BE49-F238E27FC236}">
                  <a16:creationId xmlns:a16="http://schemas.microsoft.com/office/drawing/2014/main" id="{B31E2008-9F97-71A3-B228-488EA3C02A8E}"/>
                </a:ext>
              </a:extLst>
            </p:cNvPr>
            <p:cNvSpPr txBox="1"/>
            <p:nvPr/>
          </p:nvSpPr>
          <p:spPr>
            <a:xfrm>
              <a:off x="1797648" y="1346614"/>
              <a:ext cx="5150718" cy="584775"/>
            </a:xfrm>
            <a:prstGeom prst="rect">
              <a:avLst/>
            </a:prstGeom>
            <a:noFill/>
          </p:spPr>
          <p:txBody>
            <a:bodyPr wrap="square" rtlCol="0">
              <a:spAutoFit/>
            </a:bodyPr>
            <a:lstStyle/>
            <a:p>
              <a:r>
                <a:rPr lang="en-GB" altLang="ko-KR" sz="1600" dirty="0">
                  <a:solidFill>
                    <a:schemeClr val="bg1"/>
                  </a:solidFill>
                  <a:cs typeface="Arial" pitchFamily="34" charset="0"/>
                </a:rPr>
                <a:t>Studying effective leadership in non-profit organisations can lead to:</a:t>
              </a:r>
              <a:endParaRPr lang="ko-KR" altLang="en-US" sz="1600" dirty="0">
                <a:solidFill>
                  <a:schemeClr val="bg1"/>
                </a:solidFill>
                <a:cs typeface="Arial" pitchFamily="34" charset="0"/>
              </a:endParaRPr>
            </a:p>
          </p:txBody>
        </p:sp>
      </p:grpSp>
      <p:sp>
        <p:nvSpPr>
          <p:cNvPr id="12" name="TextBox 11">
            <a:extLst>
              <a:ext uri="{FF2B5EF4-FFF2-40B4-BE49-F238E27FC236}">
                <a16:creationId xmlns:a16="http://schemas.microsoft.com/office/drawing/2014/main" id="{230C3D33-F456-E341-BB0F-4B2ABFEF27F7}"/>
              </a:ext>
            </a:extLst>
          </p:cNvPr>
          <p:cNvSpPr txBox="1"/>
          <p:nvPr/>
        </p:nvSpPr>
        <p:spPr>
          <a:xfrm>
            <a:off x="5323025" y="1457325"/>
            <a:ext cx="5150718" cy="2893100"/>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400" dirty="0">
                <a:solidFill>
                  <a:schemeClr val="bg1"/>
                </a:solidFill>
                <a:cs typeface="Arial" pitchFamily="34" charset="0"/>
              </a:rPr>
              <a:t>Transformation Leadership</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Authentic Leadership</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Servant Leadership</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Transactional Leadership</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Emotional Intelligence</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Social Impact</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Technology &amp; Digital Transformation</a:t>
            </a:r>
            <a:endParaRPr lang="ko-KR" altLang="en-US" sz="1400" dirty="0">
              <a:solidFill>
                <a:schemeClr val="bg1"/>
              </a:solidFill>
              <a:cs typeface="Arial" pitchFamily="34" charset="0"/>
            </a:endParaRPr>
          </a:p>
        </p:txBody>
      </p:sp>
      <p:grpSp>
        <p:nvGrpSpPr>
          <p:cNvPr id="2" name="Group 1">
            <a:extLst>
              <a:ext uri="{FF2B5EF4-FFF2-40B4-BE49-F238E27FC236}">
                <a16:creationId xmlns:a16="http://schemas.microsoft.com/office/drawing/2014/main" id="{9AA8AC8A-F1FC-3A8D-3AC1-934FE81A0897}"/>
              </a:ext>
            </a:extLst>
          </p:cNvPr>
          <p:cNvGrpSpPr/>
          <p:nvPr/>
        </p:nvGrpSpPr>
        <p:grpSpPr>
          <a:xfrm>
            <a:off x="4467871" y="409564"/>
            <a:ext cx="731520" cy="731520"/>
            <a:chOff x="5629921" y="3054316"/>
            <a:chExt cx="731520" cy="731520"/>
          </a:xfrm>
        </p:grpSpPr>
        <p:sp>
          <p:nvSpPr>
            <p:cNvPr id="3" name="Oval 2">
              <a:extLst>
                <a:ext uri="{FF2B5EF4-FFF2-40B4-BE49-F238E27FC236}">
                  <a16:creationId xmlns:a16="http://schemas.microsoft.com/office/drawing/2014/main" id="{FD742235-A3E8-EBE8-629F-6CC70B4702A6}"/>
                </a:ext>
              </a:extLst>
            </p:cNvPr>
            <p:cNvSpPr>
              <a:spLocks noChangeAspect="1"/>
            </p:cNvSpPr>
            <p:nvPr/>
          </p:nvSpPr>
          <p:spPr>
            <a:xfrm>
              <a:off x="5629921" y="3054316"/>
              <a:ext cx="731520" cy="731520"/>
            </a:xfrm>
            <a:prstGeom prst="ellipse">
              <a:avLst/>
            </a:prstGeom>
            <a:solidFill>
              <a:schemeClr val="accent2"/>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4" name="TextBox 3">
              <a:extLst>
                <a:ext uri="{FF2B5EF4-FFF2-40B4-BE49-F238E27FC236}">
                  <a16:creationId xmlns:a16="http://schemas.microsoft.com/office/drawing/2014/main" id="{5C2CB0A1-336C-549D-5F0B-48060A5615B0}"/>
                </a:ext>
              </a:extLst>
            </p:cNvPr>
            <p:cNvSpPr txBox="1"/>
            <p:nvPr/>
          </p:nvSpPr>
          <p:spPr>
            <a:xfrm>
              <a:off x="5645523" y="3127688"/>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03</a:t>
              </a:r>
              <a:endParaRPr lang="ko-KR" altLang="en-US" sz="3200" b="1" dirty="0">
                <a:solidFill>
                  <a:schemeClr val="bg1"/>
                </a:solidFill>
                <a:cs typeface="Arial" pitchFamily="34" charset="0"/>
              </a:endParaRPr>
            </a:p>
          </p:txBody>
        </p:sp>
      </p:grpSp>
    </p:spTree>
    <p:extLst>
      <p:ext uri="{BB962C8B-B14F-4D97-AF65-F5344CB8AC3E}">
        <p14:creationId xmlns:p14="http://schemas.microsoft.com/office/powerpoint/2010/main" val="296060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23EAB96-4184-B3A2-C216-D7345EF73BEF}"/>
              </a:ext>
            </a:extLst>
          </p:cNvPr>
          <p:cNvGrpSpPr/>
          <p:nvPr/>
        </p:nvGrpSpPr>
        <p:grpSpPr>
          <a:xfrm>
            <a:off x="5323025" y="428976"/>
            <a:ext cx="6402249" cy="753471"/>
            <a:chOff x="1797648" y="951079"/>
            <a:chExt cx="5150718" cy="718274"/>
          </a:xfrm>
        </p:grpSpPr>
        <p:sp>
          <p:nvSpPr>
            <p:cNvPr id="10" name="TextBox 9">
              <a:extLst>
                <a:ext uri="{FF2B5EF4-FFF2-40B4-BE49-F238E27FC236}">
                  <a16:creationId xmlns:a16="http://schemas.microsoft.com/office/drawing/2014/main" id="{2F67197F-5736-9DAF-EBB1-52688976840C}"/>
                </a:ext>
              </a:extLst>
            </p:cNvPr>
            <p:cNvSpPr txBox="1"/>
            <p:nvPr/>
          </p:nvSpPr>
          <p:spPr>
            <a:xfrm>
              <a:off x="1797648" y="951079"/>
              <a:ext cx="4997458" cy="674818"/>
            </a:xfrm>
            <a:prstGeom prst="rect">
              <a:avLst/>
            </a:prstGeom>
            <a:noFill/>
          </p:spPr>
          <p:txBody>
            <a:bodyPr wrap="square" lIns="108000" rIns="108000" rtlCol="0">
              <a:spAutoFit/>
            </a:bodyPr>
            <a:lstStyle/>
            <a:p>
              <a:r>
                <a:rPr lang="en-GB" altLang="ko-KR" sz="2000" b="1" dirty="0">
                  <a:solidFill>
                    <a:schemeClr val="accent1"/>
                  </a:solidFill>
                  <a:cs typeface="Arial" pitchFamily="34" charset="0"/>
                </a:rPr>
                <a:t>Aim of the study </a:t>
              </a:r>
              <a:endParaRPr lang="ko-KR" altLang="en-US" sz="2000" b="1" dirty="0">
                <a:solidFill>
                  <a:schemeClr val="accent1"/>
                </a:solidFill>
                <a:cs typeface="Arial" pitchFamily="34" charset="0"/>
              </a:endParaRPr>
            </a:p>
            <a:p>
              <a:endParaRPr lang="ko-KR" altLang="en-US" sz="2000" b="1" dirty="0">
                <a:solidFill>
                  <a:schemeClr val="accent4"/>
                </a:solidFill>
                <a:cs typeface="Arial" pitchFamily="34" charset="0"/>
              </a:endParaRPr>
            </a:p>
          </p:txBody>
        </p:sp>
        <p:sp>
          <p:nvSpPr>
            <p:cNvPr id="11" name="TextBox 10">
              <a:extLst>
                <a:ext uri="{FF2B5EF4-FFF2-40B4-BE49-F238E27FC236}">
                  <a16:creationId xmlns:a16="http://schemas.microsoft.com/office/drawing/2014/main" id="{B31E2008-9F97-71A3-B228-488EA3C02A8E}"/>
                </a:ext>
              </a:extLst>
            </p:cNvPr>
            <p:cNvSpPr txBox="1"/>
            <p:nvPr/>
          </p:nvSpPr>
          <p:spPr>
            <a:xfrm>
              <a:off x="1797648" y="1346614"/>
              <a:ext cx="5150718" cy="322739"/>
            </a:xfrm>
            <a:prstGeom prst="rect">
              <a:avLst/>
            </a:prstGeom>
            <a:noFill/>
          </p:spPr>
          <p:txBody>
            <a:bodyPr wrap="square" rtlCol="0">
              <a:spAutoFit/>
            </a:bodyPr>
            <a:lstStyle/>
            <a:p>
              <a:endParaRPr lang="ko-KR" altLang="en-US" sz="1600" dirty="0">
                <a:solidFill>
                  <a:schemeClr val="bg1"/>
                </a:solidFill>
                <a:cs typeface="Arial" pitchFamily="34" charset="0"/>
              </a:endParaRPr>
            </a:p>
          </p:txBody>
        </p:sp>
      </p:grpSp>
      <p:sp>
        <p:nvSpPr>
          <p:cNvPr id="12" name="TextBox 11">
            <a:extLst>
              <a:ext uri="{FF2B5EF4-FFF2-40B4-BE49-F238E27FC236}">
                <a16:creationId xmlns:a16="http://schemas.microsoft.com/office/drawing/2014/main" id="{230C3D33-F456-E341-BB0F-4B2ABFEF27F7}"/>
              </a:ext>
            </a:extLst>
          </p:cNvPr>
          <p:cNvSpPr txBox="1"/>
          <p:nvPr/>
        </p:nvSpPr>
        <p:spPr>
          <a:xfrm>
            <a:off x="5323025" y="1457325"/>
            <a:ext cx="5150718" cy="1815882"/>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400" dirty="0">
                <a:solidFill>
                  <a:schemeClr val="bg1"/>
                </a:solidFill>
                <a:cs typeface="Arial" pitchFamily="34" charset="0"/>
              </a:rPr>
              <a:t>The impact of different leadership styles on organisational performance </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The influence of different leadership styles </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What are the indicators of organisational performance?</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endParaRPr lang="ko-KR" altLang="en-US" sz="1400" dirty="0">
              <a:solidFill>
                <a:schemeClr val="bg1"/>
              </a:solidFill>
              <a:cs typeface="Arial" pitchFamily="34" charset="0"/>
            </a:endParaRPr>
          </a:p>
        </p:txBody>
      </p:sp>
      <p:grpSp>
        <p:nvGrpSpPr>
          <p:cNvPr id="2" name="Group 1">
            <a:extLst>
              <a:ext uri="{FF2B5EF4-FFF2-40B4-BE49-F238E27FC236}">
                <a16:creationId xmlns:a16="http://schemas.microsoft.com/office/drawing/2014/main" id="{F16C0783-1AE0-0B6F-7E53-61B0E967B179}"/>
              </a:ext>
            </a:extLst>
          </p:cNvPr>
          <p:cNvGrpSpPr/>
          <p:nvPr/>
        </p:nvGrpSpPr>
        <p:grpSpPr>
          <a:xfrm>
            <a:off x="4401006" y="428977"/>
            <a:ext cx="731520" cy="731520"/>
            <a:chOff x="5645049" y="4387986"/>
            <a:chExt cx="731520" cy="731520"/>
          </a:xfrm>
        </p:grpSpPr>
        <p:sp>
          <p:nvSpPr>
            <p:cNvPr id="3" name="Oval 2">
              <a:extLst>
                <a:ext uri="{FF2B5EF4-FFF2-40B4-BE49-F238E27FC236}">
                  <a16:creationId xmlns:a16="http://schemas.microsoft.com/office/drawing/2014/main" id="{6B7CF76E-6E7A-B6AC-7BBB-D01FAA391E53}"/>
                </a:ext>
              </a:extLst>
            </p:cNvPr>
            <p:cNvSpPr>
              <a:spLocks noChangeAspect="1"/>
            </p:cNvSpPr>
            <p:nvPr/>
          </p:nvSpPr>
          <p:spPr>
            <a:xfrm>
              <a:off x="5645049" y="4387986"/>
              <a:ext cx="731520" cy="731520"/>
            </a:xfrm>
            <a:prstGeom prst="ellipse">
              <a:avLst/>
            </a:prstGeom>
            <a:solidFill>
              <a:schemeClr val="accent1"/>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4" name="TextBox 3">
              <a:extLst>
                <a:ext uri="{FF2B5EF4-FFF2-40B4-BE49-F238E27FC236}">
                  <a16:creationId xmlns:a16="http://schemas.microsoft.com/office/drawing/2014/main" id="{1047CDC0-0836-426D-72E6-709F9E4E0DB3}"/>
                </a:ext>
              </a:extLst>
            </p:cNvPr>
            <p:cNvSpPr txBox="1"/>
            <p:nvPr/>
          </p:nvSpPr>
          <p:spPr>
            <a:xfrm>
              <a:off x="5672305" y="4461358"/>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04</a:t>
              </a:r>
              <a:endParaRPr lang="ko-KR" altLang="en-US" sz="3200" b="1" dirty="0">
                <a:solidFill>
                  <a:schemeClr val="bg1"/>
                </a:solidFill>
                <a:cs typeface="Arial" pitchFamily="34" charset="0"/>
              </a:endParaRPr>
            </a:p>
          </p:txBody>
        </p:sp>
      </p:grpSp>
    </p:spTree>
    <p:extLst>
      <p:ext uri="{BB962C8B-B14F-4D97-AF65-F5344CB8AC3E}">
        <p14:creationId xmlns:p14="http://schemas.microsoft.com/office/powerpoint/2010/main" val="413703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23EAB96-4184-B3A2-C216-D7345EF73BEF}"/>
              </a:ext>
            </a:extLst>
          </p:cNvPr>
          <p:cNvGrpSpPr/>
          <p:nvPr/>
        </p:nvGrpSpPr>
        <p:grpSpPr>
          <a:xfrm>
            <a:off x="5323025" y="428976"/>
            <a:ext cx="6402249" cy="753471"/>
            <a:chOff x="1797648" y="951079"/>
            <a:chExt cx="5150718" cy="718274"/>
          </a:xfrm>
        </p:grpSpPr>
        <p:sp>
          <p:nvSpPr>
            <p:cNvPr id="10" name="TextBox 9">
              <a:extLst>
                <a:ext uri="{FF2B5EF4-FFF2-40B4-BE49-F238E27FC236}">
                  <a16:creationId xmlns:a16="http://schemas.microsoft.com/office/drawing/2014/main" id="{2F67197F-5736-9DAF-EBB1-52688976840C}"/>
                </a:ext>
              </a:extLst>
            </p:cNvPr>
            <p:cNvSpPr txBox="1"/>
            <p:nvPr/>
          </p:nvSpPr>
          <p:spPr>
            <a:xfrm>
              <a:off x="1797648" y="951079"/>
              <a:ext cx="4997458" cy="674818"/>
            </a:xfrm>
            <a:prstGeom prst="rect">
              <a:avLst/>
            </a:prstGeom>
            <a:noFill/>
          </p:spPr>
          <p:txBody>
            <a:bodyPr wrap="square" lIns="108000" rIns="108000" rtlCol="0">
              <a:spAutoFit/>
            </a:bodyPr>
            <a:lstStyle/>
            <a:p>
              <a:r>
                <a:rPr lang="en-GB" altLang="ko-KR" sz="2000" b="1" dirty="0">
                  <a:solidFill>
                    <a:schemeClr val="accent1"/>
                  </a:solidFill>
                  <a:cs typeface="Arial" pitchFamily="34" charset="0"/>
                </a:rPr>
                <a:t>Expected Contribution</a:t>
              </a:r>
              <a:endParaRPr lang="ko-KR" altLang="en-US" sz="2000" b="1" dirty="0">
                <a:solidFill>
                  <a:schemeClr val="accent1"/>
                </a:solidFill>
                <a:cs typeface="Arial" pitchFamily="34" charset="0"/>
              </a:endParaRPr>
            </a:p>
            <a:p>
              <a:endParaRPr lang="ko-KR" altLang="en-US" sz="2000" b="1" dirty="0">
                <a:solidFill>
                  <a:schemeClr val="accent4"/>
                </a:solidFill>
                <a:cs typeface="Arial" pitchFamily="34" charset="0"/>
              </a:endParaRPr>
            </a:p>
          </p:txBody>
        </p:sp>
        <p:sp>
          <p:nvSpPr>
            <p:cNvPr id="11" name="TextBox 10">
              <a:extLst>
                <a:ext uri="{FF2B5EF4-FFF2-40B4-BE49-F238E27FC236}">
                  <a16:creationId xmlns:a16="http://schemas.microsoft.com/office/drawing/2014/main" id="{B31E2008-9F97-71A3-B228-488EA3C02A8E}"/>
                </a:ext>
              </a:extLst>
            </p:cNvPr>
            <p:cNvSpPr txBox="1"/>
            <p:nvPr/>
          </p:nvSpPr>
          <p:spPr>
            <a:xfrm>
              <a:off x="1797648" y="1346614"/>
              <a:ext cx="5150718" cy="322739"/>
            </a:xfrm>
            <a:prstGeom prst="rect">
              <a:avLst/>
            </a:prstGeom>
            <a:noFill/>
          </p:spPr>
          <p:txBody>
            <a:bodyPr wrap="square" rtlCol="0">
              <a:spAutoFit/>
            </a:bodyPr>
            <a:lstStyle/>
            <a:p>
              <a:endParaRPr lang="ko-KR" altLang="en-US" sz="1600" dirty="0">
                <a:solidFill>
                  <a:schemeClr val="bg1"/>
                </a:solidFill>
                <a:cs typeface="Arial" pitchFamily="34" charset="0"/>
              </a:endParaRPr>
            </a:p>
          </p:txBody>
        </p:sp>
      </p:grpSp>
      <p:sp>
        <p:nvSpPr>
          <p:cNvPr id="12" name="TextBox 11">
            <a:extLst>
              <a:ext uri="{FF2B5EF4-FFF2-40B4-BE49-F238E27FC236}">
                <a16:creationId xmlns:a16="http://schemas.microsoft.com/office/drawing/2014/main" id="{230C3D33-F456-E341-BB0F-4B2ABFEF27F7}"/>
              </a:ext>
            </a:extLst>
          </p:cNvPr>
          <p:cNvSpPr txBox="1"/>
          <p:nvPr/>
        </p:nvSpPr>
        <p:spPr>
          <a:xfrm>
            <a:off x="5323025" y="1457325"/>
            <a:ext cx="5150718" cy="1169551"/>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400" dirty="0">
                <a:solidFill>
                  <a:schemeClr val="bg1"/>
                </a:solidFill>
                <a:cs typeface="Arial" pitchFamily="34" charset="0"/>
              </a:rPr>
              <a:t>Academic</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r>
              <a:rPr lang="en-GB" altLang="ko-KR" sz="1400" dirty="0">
                <a:solidFill>
                  <a:schemeClr val="bg1"/>
                </a:solidFill>
                <a:cs typeface="Arial" pitchFamily="34" charset="0"/>
              </a:rPr>
              <a:t>Professional managers in practice – Value for Money?</a:t>
            </a:r>
          </a:p>
          <a:p>
            <a:pPr marL="228600" indent="-228600">
              <a:buFont typeface="Wingdings" panose="05000000000000000000" pitchFamily="2" charset="2"/>
              <a:buChar char="Ø"/>
            </a:pPr>
            <a:endParaRPr lang="en-GB" altLang="ko-KR" sz="1400" dirty="0">
              <a:solidFill>
                <a:schemeClr val="bg1"/>
              </a:solidFill>
              <a:cs typeface="Arial" pitchFamily="34" charset="0"/>
            </a:endParaRPr>
          </a:p>
          <a:p>
            <a:pPr marL="228600" indent="-228600">
              <a:buFont typeface="Wingdings" panose="05000000000000000000" pitchFamily="2" charset="2"/>
              <a:buChar char="Ø"/>
            </a:pPr>
            <a:endParaRPr lang="ko-KR" altLang="en-US" sz="1400" dirty="0">
              <a:solidFill>
                <a:schemeClr val="bg1"/>
              </a:solidFill>
              <a:cs typeface="Arial" pitchFamily="34" charset="0"/>
            </a:endParaRPr>
          </a:p>
        </p:txBody>
      </p:sp>
      <p:grpSp>
        <p:nvGrpSpPr>
          <p:cNvPr id="5" name="Group 4">
            <a:extLst>
              <a:ext uri="{FF2B5EF4-FFF2-40B4-BE49-F238E27FC236}">
                <a16:creationId xmlns:a16="http://schemas.microsoft.com/office/drawing/2014/main" id="{9CBE60BB-B664-E5E4-3653-A735C061C7BC}"/>
              </a:ext>
            </a:extLst>
          </p:cNvPr>
          <p:cNvGrpSpPr/>
          <p:nvPr/>
        </p:nvGrpSpPr>
        <p:grpSpPr>
          <a:xfrm>
            <a:off x="4495084" y="281650"/>
            <a:ext cx="731520" cy="731520"/>
            <a:chOff x="5672531" y="5648283"/>
            <a:chExt cx="731520" cy="731520"/>
          </a:xfrm>
        </p:grpSpPr>
        <p:sp>
          <p:nvSpPr>
            <p:cNvPr id="6" name="Oval 5">
              <a:extLst>
                <a:ext uri="{FF2B5EF4-FFF2-40B4-BE49-F238E27FC236}">
                  <a16:creationId xmlns:a16="http://schemas.microsoft.com/office/drawing/2014/main" id="{7A47FDE0-7B7D-8203-9D68-D9DFD304DECA}"/>
                </a:ext>
              </a:extLst>
            </p:cNvPr>
            <p:cNvSpPr>
              <a:spLocks noChangeAspect="1"/>
            </p:cNvSpPr>
            <p:nvPr/>
          </p:nvSpPr>
          <p:spPr>
            <a:xfrm>
              <a:off x="5672531" y="5648283"/>
              <a:ext cx="731520" cy="731520"/>
            </a:xfrm>
            <a:prstGeom prst="ellipse">
              <a:avLst/>
            </a:prstGeom>
            <a:solidFill>
              <a:schemeClr val="accent5"/>
            </a:solidFill>
            <a:ln w="635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cs typeface="Arial" pitchFamily="34" charset="0"/>
              </a:endParaRPr>
            </a:p>
          </p:txBody>
        </p:sp>
        <p:sp>
          <p:nvSpPr>
            <p:cNvPr id="7" name="TextBox 6">
              <a:extLst>
                <a:ext uri="{FF2B5EF4-FFF2-40B4-BE49-F238E27FC236}">
                  <a16:creationId xmlns:a16="http://schemas.microsoft.com/office/drawing/2014/main" id="{E66D637A-62A4-EE6E-DC87-3F77CAD45377}"/>
                </a:ext>
              </a:extLst>
            </p:cNvPr>
            <p:cNvSpPr txBox="1"/>
            <p:nvPr/>
          </p:nvSpPr>
          <p:spPr>
            <a:xfrm>
              <a:off x="5699787" y="5721656"/>
              <a:ext cx="677008" cy="584775"/>
            </a:xfrm>
            <a:prstGeom prst="rect">
              <a:avLst/>
            </a:prstGeom>
            <a:noFill/>
          </p:spPr>
          <p:txBody>
            <a:bodyPr wrap="square" lIns="108000" rIns="108000" rtlCol="0">
              <a:spAutoFit/>
            </a:bodyPr>
            <a:lstStyle/>
            <a:p>
              <a:pPr algn="ctr"/>
              <a:r>
                <a:rPr lang="en-US" altLang="ko-KR" sz="3200" b="1" dirty="0">
                  <a:solidFill>
                    <a:schemeClr val="bg1"/>
                  </a:solidFill>
                  <a:cs typeface="Arial" pitchFamily="34" charset="0"/>
                </a:rPr>
                <a:t>05</a:t>
              </a:r>
              <a:endParaRPr lang="ko-KR" altLang="en-US" sz="3200" b="1" dirty="0">
                <a:solidFill>
                  <a:schemeClr val="bg1"/>
                </a:solidFill>
                <a:cs typeface="Arial" pitchFamily="34" charset="0"/>
              </a:endParaRPr>
            </a:p>
          </p:txBody>
        </p:sp>
      </p:grpSp>
    </p:spTree>
    <p:extLst>
      <p:ext uri="{BB962C8B-B14F-4D97-AF65-F5344CB8AC3E}">
        <p14:creationId xmlns:p14="http://schemas.microsoft.com/office/powerpoint/2010/main" val="1595906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BDCB197B-2ED0-5EDE-6509-2720A392F5E5}"/>
              </a:ext>
            </a:extLst>
          </p:cNvPr>
          <p:cNvCxnSpPr>
            <a:cxnSpLocks/>
            <a:stCxn id="15" idx="3"/>
            <a:endCxn id="13" idx="1"/>
          </p:cNvCxnSpPr>
          <p:nvPr/>
        </p:nvCxnSpPr>
        <p:spPr>
          <a:xfrm>
            <a:off x="2217845" y="2934299"/>
            <a:ext cx="452147" cy="487442"/>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A35D756D-57B8-2E74-86B8-7D602AAC3B77}"/>
              </a:ext>
            </a:extLst>
          </p:cNvPr>
          <p:cNvCxnSpPr>
            <a:cxnSpLocks/>
            <a:stCxn id="17" idx="3"/>
            <a:endCxn id="18" idx="1"/>
          </p:cNvCxnSpPr>
          <p:nvPr/>
        </p:nvCxnSpPr>
        <p:spPr>
          <a:xfrm>
            <a:off x="4727392" y="1474605"/>
            <a:ext cx="1908276" cy="1448982"/>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CFA0585-5AB0-B9D9-CC88-DC4CEF102029}"/>
              </a:ext>
            </a:extLst>
          </p:cNvPr>
          <p:cNvCxnSpPr>
            <a:cxnSpLocks/>
            <a:stCxn id="15" idx="3"/>
            <a:endCxn id="17" idx="1"/>
          </p:cNvCxnSpPr>
          <p:nvPr/>
        </p:nvCxnSpPr>
        <p:spPr>
          <a:xfrm flipV="1">
            <a:off x="2217845" y="1474605"/>
            <a:ext cx="452147" cy="1459694"/>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39A8FA4-F712-97DF-2100-8B2A24DCD788}"/>
              </a:ext>
            </a:extLst>
          </p:cNvPr>
          <p:cNvCxnSpPr>
            <a:cxnSpLocks/>
            <a:stCxn id="15" idx="3"/>
            <a:endCxn id="16" idx="1"/>
          </p:cNvCxnSpPr>
          <p:nvPr/>
        </p:nvCxnSpPr>
        <p:spPr>
          <a:xfrm flipV="1">
            <a:off x="2217845" y="2473461"/>
            <a:ext cx="411622" cy="460838"/>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2B1BA4A-1FC0-2828-0DCA-D1B543DF605D}"/>
              </a:ext>
            </a:extLst>
          </p:cNvPr>
          <p:cNvSpPr/>
          <p:nvPr/>
        </p:nvSpPr>
        <p:spPr>
          <a:xfrm>
            <a:off x="2669992" y="3151726"/>
            <a:ext cx="2057400" cy="54003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Servant</a:t>
            </a:r>
          </a:p>
        </p:txBody>
      </p:sp>
      <p:sp>
        <p:nvSpPr>
          <p:cNvPr id="14" name="Rectangle 13">
            <a:extLst>
              <a:ext uri="{FF2B5EF4-FFF2-40B4-BE49-F238E27FC236}">
                <a16:creationId xmlns:a16="http://schemas.microsoft.com/office/drawing/2014/main" id="{8735CA28-6F08-2D13-866B-BB39BE9C50F1}"/>
              </a:ext>
            </a:extLst>
          </p:cNvPr>
          <p:cNvSpPr/>
          <p:nvPr/>
        </p:nvSpPr>
        <p:spPr>
          <a:xfrm>
            <a:off x="2217845" y="324110"/>
            <a:ext cx="1810205" cy="369332"/>
          </a:xfrm>
          <a:prstGeom prst="rect">
            <a:avLst/>
          </a:prstGeom>
        </p:spPr>
        <p:txBody>
          <a:bodyPr wrap="square">
            <a:spAutoFit/>
          </a:bodyPr>
          <a:lstStyle/>
          <a:p>
            <a:r>
              <a:rPr lang="en-US" b="1" dirty="0">
                <a:solidFill>
                  <a:schemeClr val="bg1"/>
                </a:solidFill>
                <a:latin typeface="Arial   "/>
                <a:ea typeface="+mj-ea"/>
                <a:cs typeface="Times New Roman" panose="02020603050405020304" pitchFamily="18" charset="0"/>
              </a:rPr>
              <a:t>Concept Map</a:t>
            </a:r>
            <a:endParaRPr lang="en-US" dirty="0">
              <a:solidFill>
                <a:schemeClr val="bg1"/>
              </a:solidFill>
              <a:latin typeface="Arial   "/>
              <a:cs typeface="Times New Roman" panose="02020603050405020304" pitchFamily="18" charset="0"/>
            </a:endParaRPr>
          </a:p>
        </p:txBody>
      </p:sp>
      <p:sp>
        <p:nvSpPr>
          <p:cNvPr id="15" name="Rectangle 14">
            <a:extLst>
              <a:ext uri="{FF2B5EF4-FFF2-40B4-BE49-F238E27FC236}">
                <a16:creationId xmlns:a16="http://schemas.microsoft.com/office/drawing/2014/main" id="{ADD7E077-9BEB-5FC9-9A1B-A7B77D7915E9}"/>
              </a:ext>
            </a:extLst>
          </p:cNvPr>
          <p:cNvSpPr/>
          <p:nvPr/>
        </p:nvSpPr>
        <p:spPr>
          <a:xfrm>
            <a:off x="160445" y="2667599"/>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Leadership Styles (IV)</a:t>
            </a:r>
          </a:p>
        </p:txBody>
      </p:sp>
      <p:sp>
        <p:nvSpPr>
          <p:cNvPr id="16" name="Rectangle 15">
            <a:extLst>
              <a:ext uri="{FF2B5EF4-FFF2-40B4-BE49-F238E27FC236}">
                <a16:creationId xmlns:a16="http://schemas.microsoft.com/office/drawing/2014/main" id="{6A4C28C4-74D8-76C6-22EE-BC3FDB447F8D}"/>
              </a:ext>
            </a:extLst>
          </p:cNvPr>
          <p:cNvSpPr/>
          <p:nvPr/>
        </p:nvSpPr>
        <p:spPr>
          <a:xfrm>
            <a:off x="2629467" y="2206761"/>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Authentic</a:t>
            </a:r>
          </a:p>
        </p:txBody>
      </p:sp>
      <p:sp>
        <p:nvSpPr>
          <p:cNvPr id="17" name="Rectangle 16">
            <a:extLst>
              <a:ext uri="{FF2B5EF4-FFF2-40B4-BE49-F238E27FC236}">
                <a16:creationId xmlns:a16="http://schemas.microsoft.com/office/drawing/2014/main" id="{9EBB5879-4F85-A42D-D06F-33E68AA70A19}"/>
              </a:ext>
            </a:extLst>
          </p:cNvPr>
          <p:cNvSpPr/>
          <p:nvPr/>
        </p:nvSpPr>
        <p:spPr>
          <a:xfrm>
            <a:off x="2669992" y="1207905"/>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Transformational</a:t>
            </a:r>
          </a:p>
        </p:txBody>
      </p:sp>
      <p:sp>
        <p:nvSpPr>
          <p:cNvPr id="18" name="Rectangle 17">
            <a:extLst>
              <a:ext uri="{FF2B5EF4-FFF2-40B4-BE49-F238E27FC236}">
                <a16:creationId xmlns:a16="http://schemas.microsoft.com/office/drawing/2014/main" id="{0EAB875B-9B4A-0283-1D46-9DD5E109136F}"/>
              </a:ext>
            </a:extLst>
          </p:cNvPr>
          <p:cNvSpPr/>
          <p:nvPr/>
        </p:nvSpPr>
        <p:spPr>
          <a:xfrm>
            <a:off x="6635668" y="2656887"/>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Organisational Culture (DV)</a:t>
            </a:r>
          </a:p>
        </p:txBody>
      </p:sp>
      <p:sp>
        <p:nvSpPr>
          <p:cNvPr id="19" name="Rectangle 18">
            <a:extLst>
              <a:ext uri="{FF2B5EF4-FFF2-40B4-BE49-F238E27FC236}">
                <a16:creationId xmlns:a16="http://schemas.microsoft.com/office/drawing/2014/main" id="{32918B9A-4A2D-2EC0-62D1-63D52948E87C}"/>
              </a:ext>
            </a:extLst>
          </p:cNvPr>
          <p:cNvSpPr/>
          <p:nvPr/>
        </p:nvSpPr>
        <p:spPr>
          <a:xfrm>
            <a:off x="2669992" y="4103321"/>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Transactional </a:t>
            </a:r>
          </a:p>
        </p:txBody>
      </p:sp>
      <p:cxnSp>
        <p:nvCxnSpPr>
          <p:cNvPr id="20" name="Straight Connector 19">
            <a:extLst>
              <a:ext uri="{FF2B5EF4-FFF2-40B4-BE49-F238E27FC236}">
                <a16:creationId xmlns:a16="http://schemas.microsoft.com/office/drawing/2014/main" id="{9F94865D-4C52-4DA6-FF64-89D71863347A}"/>
              </a:ext>
            </a:extLst>
          </p:cNvPr>
          <p:cNvCxnSpPr>
            <a:cxnSpLocks/>
            <a:stCxn id="15" idx="3"/>
            <a:endCxn id="19" idx="1"/>
          </p:cNvCxnSpPr>
          <p:nvPr/>
        </p:nvCxnSpPr>
        <p:spPr>
          <a:xfrm>
            <a:off x="2217845" y="2934299"/>
            <a:ext cx="452147" cy="1435722"/>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3D7396A-0B25-D17C-1227-A538C50CF97D}"/>
              </a:ext>
            </a:extLst>
          </p:cNvPr>
          <p:cNvCxnSpPr>
            <a:cxnSpLocks/>
            <a:stCxn id="16" idx="3"/>
            <a:endCxn id="18" idx="1"/>
          </p:cNvCxnSpPr>
          <p:nvPr/>
        </p:nvCxnSpPr>
        <p:spPr>
          <a:xfrm>
            <a:off x="4686867" y="2473461"/>
            <a:ext cx="1948801" cy="450126"/>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BFA1A2F-317D-D0F6-467C-CD2F48E6F466}"/>
              </a:ext>
            </a:extLst>
          </p:cNvPr>
          <p:cNvCxnSpPr>
            <a:cxnSpLocks/>
            <a:stCxn id="13" idx="3"/>
            <a:endCxn id="18" idx="1"/>
          </p:cNvCxnSpPr>
          <p:nvPr/>
        </p:nvCxnSpPr>
        <p:spPr>
          <a:xfrm flipV="1">
            <a:off x="4727392" y="2923587"/>
            <a:ext cx="1908276" cy="498154"/>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56C0FC0-E49D-C330-AE7F-F169C7BFAB04}"/>
              </a:ext>
            </a:extLst>
          </p:cNvPr>
          <p:cNvCxnSpPr>
            <a:cxnSpLocks/>
            <a:stCxn id="19" idx="3"/>
            <a:endCxn id="18" idx="1"/>
          </p:cNvCxnSpPr>
          <p:nvPr/>
        </p:nvCxnSpPr>
        <p:spPr>
          <a:xfrm flipV="1">
            <a:off x="4727392" y="2923587"/>
            <a:ext cx="1908276" cy="1446434"/>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B45EB84-68E0-F5B2-F98E-CA16144F458E}"/>
              </a:ext>
            </a:extLst>
          </p:cNvPr>
          <p:cNvCxnSpPr>
            <a:cxnSpLocks/>
            <a:stCxn id="18" idx="3"/>
            <a:endCxn id="25" idx="1"/>
          </p:cNvCxnSpPr>
          <p:nvPr/>
        </p:nvCxnSpPr>
        <p:spPr>
          <a:xfrm>
            <a:off x="8693068" y="2923587"/>
            <a:ext cx="302491" cy="0"/>
          </a:xfrm>
          <a:prstGeom prst="line">
            <a:avLst/>
          </a:prstGeom>
          <a:ln w="38100" cap="rnd">
            <a:solidFill>
              <a:schemeClr val="bg1">
                <a:lumMod val="50000"/>
              </a:schemeClr>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8AC521D-9BCD-6E8D-DB55-2246295EA33C}"/>
              </a:ext>
            </a:extLst>
          </p:cNvPr>
          <p:cNvSpPr/>
          <p:nvPr/>
        </p:nvSpPr>
        <p:spPr>
          <a:xfrm>
            <a:off x="8995559" y="2656887"/>
            <a:ext cx="2057400"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Organisational Performance</a:t>
            </a:r>
          </a:p>
        </p:txBody>
      </p:sp>
      <p:sp>
        <p:nvSpPr>
          <p:cNvPr id="26" name="Rectangle 25">
            <a:extLst>
              <a:ext uri="{FF2B5EF4-FFF2-40B4-BE49-F238E27FC236}">
                <a16:creationId xmlns:a16="http://schemas.microsoft.com/office/drawing/2014/main" id="{38927C8A-B4A3-9422-54BF-AB81EB36BB76}"/>
              </a:ext>
            </a:extLst>
          </p:cNvPr>
          <p:cNvSpPr/>
          <p:nvPr/>
        </p:nvSpPr>
        <p:spPr>
          <a:xfrm>
            <a:off x="5681530" y="294872"/>
            <a:ext cx="3566642" cy="93978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Mediator Variable – affected by the independent variable – explains how IV affect DV (e.g. age range of the staff)</a:t>
            </a:r>
          </a:p>
        </p:txBody>
      </p:sp>
      <p:sp>
        <p:nvSpPr>
          <p:cNvPr id="27" name="Rectangle 26">
            <a:extLst>
              <a:ext uri="{FF2B5EF4-FFF2-40B4-BE49-F238E27FC236}">
                <a16:creationId xmlns:a16="http://schemas.microsoft.com/office/drawing/2014/main" id="{92B2338A-D9A3-749E-A024-F1C0E83D8367}"/>
              </a:ext>
            </a:extLst>
          </p:cNvPr>
          <p:cNvSpPr/>
          <p:nvPr/>
        </p:nvSpPr>
        <p:spPr>
          <a:xfrm>
            <a:off x="4970015" y="1525181"/>
            <a:ext cx="521735"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H1</a:t>
            </a:r>
          </a:p>
        </p:txBody>
      </p:sp>
      <p:sp>
        <p:nvSpPr>
          <p:cNvPr id="28" name="Rectangle 27">
            <a:extLst>
              <a:ext uri="{FF2B5EF4-FFF2-40B4-BE49-F238E27FC236}">
                <a16:creationId xmlns:a16="http://schemas.microsoft.com/office/drawing/2014/main" id="{B01A3A9C-8BFA-E882-C257-222F91D50723}"/>
              </a:ext>
            </a:extLst>
          </p:cNvPr>
          <p:cNvSpPr/>
          <p:nvPr/>
        </p:nvSpPr>
        <p:spPr>
          <a:xfrm>
            <a:off x="4970014" y="2325765"/>
            <a:ext cx="521735"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H2</a:t>
            </a:r>
          </a:p>
        </p:txBody>
      </p:sp>
      <p:sp>
        <p:nvSpPr>
          <p:cNvPr id="29" name="Rectangle 28">
            <a:extLst>
              <a:ext uri="{FF2B5EF4-FFF2-40B4-BE49-F238E27FC236}">
                <a16:creationId xmlns:a16="http://schemas.microsoft.com/office/drawing/2014/main" id="{76321905-BEBC-8BB2-FF07-373CA6CCCEA1}"/>
              </a:ext>
            </a:extLst>
          </p:cNvPr>
          <p:cNvSpPr/>
          <p:nvPr/>
        </p:nvSpPr>
        <p:spPr>
          <a:xfrm>
            <a:off x="4970013" y="3114567"/>
            <a:ext cx="521735"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H3</a:t>
            </a:r>
          </a:p>
        </p:txBody>
      </p:sp>
      <p:sp>
        <p:nvSpPr>
          <p:cNvPr id="30" name="Rectangle 29">
            <a:extLst>
              <a:ext uri="{FF2B5EF4-FFF2-40B4-BE49-F238E27FC236}">
                <a16:creationId xmlns:a16="http://schemas.microsoft.com/office/drawing/2014/main" id="{5AF2D026-89BD-4E91-D881-5546758886F1}"/>
              </a:ext>
            </a:extLst>
          </p:cNvPr>
          <p:cNvSpPr/>
          <p:nvPr/>
        </p:nvSpPr>
        <p:spPr>
          <a:xfrm>
            <a:off x="4970013" y="3859284"/>
            <a:ext cx="521735" cy="533400"/>
          </a:xfrm>
          <a:prstGeom prst="rect">
            <a:avLst/>
          </a:prstGeom>
          <a:gradFill>
            <a:gsLst>
              <a:gs pos="0">
                <a:schemeClr val="bg1">
                  <a:lumMod val="85000"/>
                </a:schemeClr>
              </a:gs>
              <a:gs pos="100000">
                <a:schemeClr val="bg1"/>
              </a:gs>
            </a:gsLst>
          </a:gra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dirty="0">
                <a:solidFill>
                  <a:schemeClr val="tx1">
                    <a:lumMod val="75000"/>
                    <a:lumOff val="25000"/>
                  </a:schemeClr>
                </a:solidFill>
                <a:latin typeface="Arial   "/>
                <a:cs typeface="Times New Roman" panose="02020603050405020304" pitchFamily="18" charset="0"/>
              </a:rPr>
              <a:t>H4</a:t>
            </a:r>
          </a:p>
        </p:txBody>
      </p:sp>
      <p:sp>
        <p:nvSpPr>
          <p:cNvPr id="31" name="Rectangle 30">
            <a:extLst>
              <a:ext uri="{FF2B5EF4-FFF2-40B4-BE49-F238E27FC236}">
                <a16:creationId xmlns:a16="http://schemas.microsoft.com/office/drawing/2014/main" id="{9F615ABA-A156-9E2D-0627-B8B145DEE6B0}"/>
              </a:ext>
            </a:extLst>
          </p:cNvPr>
          <p:cNvSpPr/>
          <p:nvPr/>
        </p:nvSpPr>
        <p:spPr>
          <a:xfrm>
            <a:off x="9628277" y="5838397"/>
            <a:ext cx="2373606" cy="861074"/>
          </a:xfrm>
          <a:prstGeom prst="rect">
            <a:avLst/>
          </a:prstGeom>
          <a:solidFill>
            <a:schemeClr val="bg1">
              <a:lumMod val="95000"/>
            </a:schemeClr>
          </a:solidFill>
          <a:ln>
            <a:solidFill>
              <a:schemeClr val="bg1">
                <a:lumMod val="50000"/>
              </a:schemeClr>
            </a:solidFill>
          </a:ln>
        </p:spPr>
        <p:style>
          <a:lnRef idx="1">
            <a:schemeClr val="accent4"/>
          </a:lnRef>
          <a:fillRef idx="3">
            <a:schemeClr val="accent4"/>
          </a:fillRef>
          <a:effectRef idx="2">
            <a:schemeClr val="accent4"/>
          </a:effectRef>
          <a:fontRef idx="minor">
            <a:schemeClr val="lt1"/>
          </a:fontRef>
        </p:style>
        <p:txBody>
          <a:bodyPr rtlCol="0" anchor="ctr"/>
          <a:lstStyle/>
          <a:p>
            <a:r>
              <a:rPr lang="en-US" sz="1400" i="1" dirty="0">
                <a:solidFill>
                  <a:schemeClr val="tx1">
                    <a:lumMod val="75000"/>
                    <a:lumOff val="25000"/>
                  </a:schemeClr>
                </a:solidFill>
                <a:latin typeface="Arial   "/>
                <a:cs typeface="Times New Roman" panose="02020603050405020304" pitchFamily="18" charset="0"/>
              </a:rPr>
              <a:t>IV – Independent Variable</a:t>
            </a:r>
          </a:p>
          <a:p>
            <a:r>
              <a:rPr lang="en-US" sz="1400" i="1" dirty="0">
                <a:solidFill>
                  <a:schemeClr val="tx1">
                    <a:lumMod val="75000"/>
                    <a:lumOff val="25000"/>
                  </a:schemeClr>
                </a:solidFill>
                <a:latin typeface="Arial   "/>
                <a:cs typeface="Times New Roman" panose="02020603050405020304" pitchFamily="18" charset="0"/>
              </a:rPr>
              <a:t>DV – Dependent </a:t>
            </a:r>
            <a:r>
              <a:rPr lang="en-GB" sz="1400" i="1" dirty="0">
                <a:solidFill>
                  <a:schemeClr val="tx1">
                    <a:lumMod val="75000"/>
                    <a:lumOff val="25000"/>
                  </a:schemeClr>
                </a:solidFill>
                <a:latin typeface="Arial   "/>
                <a:cs typeface="Times New Roman" panose="02020603050405020304" pitchFamily="18" charset="0"/>
              </a:rPr>
              <a:t>Variable</a:t>
            </a:r>
          </a:p>
          <a:p>
            <a:r>
              <a:rPr lang="en-GB" sz="1400" i="1" dirty="0">
                <a:solidFill>
                  <a:schemeClr val="tx1">
                    <a:lumMod val="75000"/>
                    <a:lumOff val="25000"/>
                  </a:schemeClr>
                </a:solidFill>
                <a:latin typeface="Arial   "/>
                <a:cs typeface="Times New Roman" panose="02020603050405020304" pitchFamily="18" charset="0"/>
              </a:rPr>
              <a:t>H – Hypothesis </a:t>
            </a:r>
            <a:endParaRPr lang="en-US" sz="1400" i="1" dirty="0">
              <a:solidFill>
                <a:schemeClr val="tx1">
                  <a:lumMod val="75000"/>
                  <a:lumOff val="25000"/>
                </a:schemeClr>
              </a:solidFill>
              <a:latin typeface="Arial   "/>
              <a:cs typeface="Times New Roman" panose="02020603050405020304" pitchFamily="18" charset="0"/>
            </a:endParaRPr>
          </a:p>
        </p:txBody>
      </p:sp>
      <p:cxnSp>
        <p:nvCxnSpPr>
          <p:cNvPr id="32" name="Straight Arrow Connector 31">
            <a:extLst>
              <a:ext uri="{FF2B5EF4-FFF2-40B4-BE49-F238E27FC236}">
                <a16:creationId xmlns:a16="http://schemas.microsoft.com/office/drawing/2014/main" id="{1E1FA60E-8BD9-DD5F-9D31-871AC85EB08B}"/>
              </a:ext>
            </a:extLst>
          </p:cNvPr>
          <p:cNvCxnSpPr>
            <a:cxnSpLocks/>
            <a:stCxn id="26" idx="2"/>
          </p:cNvCxnSpPr>
          <p:nvPr/>
        </p:nvCxnSpPr>
        <p:spPr>
          <a:xfrm flipH="1">
            <a:off x="5681530" y="1234652"/>
            <a:ext cx="1783321" cy="972109"/>
          </a:xfrm>
          <a:prstGeom prst="straightConnector1">
            <a:avLst/>
          </a:prstGeom>
          <a:ln w="9525">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63233839-412E-86A3-B934-05AE815A3040}"/>
              </a:ext>
            </a:extLst>
          </p:cNvPr>
          <p:cNvCxnSpPr>
            <a:cxnSpLocks/>
            <a:stCxn id="26" idx="2"/>
          </p:cNvCxnSpPr>
          <p:nvPr/>
        </p:nvCxnSpPr>
        <p:spPr>
          <a:xfrm flipH="1">
            <a:off x="5734371" y="1234652"/>
            <a:ext cx="1730480" cy="1448981"/>
          </a:xfrm>
          <a:prstGeom prst="straightConnector1">
            <a:avLst/>
          </a:prstGeom>
          <a:ln w="9525">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0A159427-7A1D-F7C0-40D7-78279A7C8C0B}"/>
              </a:ext>
            </a:extLst>
          </p:cNvPr>
          <p:cNvCxnSpPr>
            <a:cxnSpLocks/>
            <a:stCxn id="26" idx="2"/>
          </p:cNvCxnSpPr>
          <p:nvPr/>
        </p:nvCxnSpPr>
        <p:spPr>
          <a:xfrm flipH="1">
            <a:off x="5792783" y="1234652"/>
            <a:ext cx="1672068" cy="1917074"/>
          </a:xfrm>
          <a:prstGeom prst="straightConnector1">
            <a:avLst/>
          </a:prstGeom>
          <a:ln w="9525">
            <a:prstDash val="dash"/>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8CD3C53-7AEB-61F0-8002-AC9335A482EC}"/>
              </a:ext>
            </a:extLst>
          </p:cNvPr>
          <p:cNvCxnSpPr>
            <a:cxnSpLocks/>
            <a:stCxn id="26" idx="2"/>
          </p:cNvCxnSpPr>
          <p:nvPr/>
        </p:nvCxnSpPr>
        <p:spPr>
          <a:xfrm flipH="1">
            <a:off x="5871312" y="1234652"/>
            <a:ext cx="1593539" cy="2251511"/>
          </a:xfrm>
          <a:prstGeom prst="straightConnector1">
            <a:avLst/>
          </a:prstGeom>
          <a:ln w="9525">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9816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F8EF26-7AD5-4E7F-95B3-9A57CF80C483}"/>
              </a:ext>
            </a:extLst>
          </p:cNvPr>
          <p:cNvSpPr txBox="1"/>
          <p:nvPr/>
        </p:nvSpPr>
        <p:spPr>
          <a:xfrm>
            <a:off x="1" y="5062838"/>
            <a:ext cx="12191999" cy="1015663"/>
          </a:xfrm>
          <a:prstGeom prst="rect">
            <a:avLst/>
          </a:prstGeom>
          <a:noFill/>
        </p:spPr>
        <p:txBody>
          <a:bodyPr wrap="square" rtlCol="0" anchor="ctr">
            <a:spAutoFit/>
          </a:bodyPr>
          <a:lstStyle/>
          <a:p>
            <a:pPr algn="ctr"/>
            <a:r>
              <a:rPr lang="en-US" altLang="ko-KR" sz="6000" dirty="0">
                <a:solidFill>
                  <a:schemeClr val="bg1"/>
                </a:solidFill>
                <a:cs typeface="Arial" pitchFamily="34" charset="0"/>
              </a:rPr>
              <a:t>THANK YOU</a:t>
            </a:r>
            <a:endParaRPr lang="ko-KR" altLang="en-US" sz="6000" dirty="0">
              <a:solidFill>
                <a:schemeClr val="bg1"/>
              </a:solidFill>
              <a:cs typeface="Arial" pitchFamily="34" charset="0"/>
            </a:endParaRPr>
          </a:p>
        </p:txBody>
      </p:sp>
    </p:spTree>
    <p:extLst>
      <p:ext uri="{BB962C8B-B14F-4D97-AF65-F5344CB8AC3E}">
        <p14:creationId xmlns:p14="http://schemas.microsoft.com/office/powerpoint/2010/main" val="821656516"/>
      </p:ext>
    </p:extLst>
  </p:cSld>
  <p:clrMapOvr>
    <a:masterClrMapping/>
  </p:clrMapOvr>
</p:sld>
</file>

<file path=ppt/theme/theme1.xml><?xml version="1.0" encoding="utf-8"?>
<a:theme xmlns:a="http://schemas.openxmlformats.org/drawingml/2006/main" name="Cover and End Slide Master">
  <a:themeElements>
    <a:clrScheme name="ALLPPT-305">
      <a:dk1>
        <a:sysClr val="windowText" lastClr="000000"/>
      </a:dk1>
      <a:lt1>
        <a:sysClr val="window" lastClr="FFFFFF"/>
      </a:lt1>
      <a:dk2>
        <a:srgbClr val="44546A"/>
      </a:dk2>
      <a:lt2>
        <a:srgbClr val="E7E6E6"/>
      </a:lt2>
      <a:accent1>
        <a:srgbClr val="F8BA16"/>
      </a:accent1>
      <a:accent2>
        <a:srgbClr val="454545"/>
      </a:accent2>
      <a:accent3>
        <a:srgbClr val="F8BA16"/>
      </a:accent3>
      <a:accent4>
        <a:srgbClr val="454545"/>
      </a:accent4>
      <a:accent5>
        <a:srgbClr val="F8BA16"/>
      </a:accent5>
      <a:accent6>
        <a:srgbClr val="454545"/>
      </a:accent6>
      <a:hlink>
        <a:srgbClr val="454545"/>
      </a:hlink>
      <a:folHlink>
        <a:srgbClr val="45454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411">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411">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3109</TotalTime>
  <Words>602</Words>
  <Application>Microsoft Office PowerPoint</Application>
  <PresentationFormat>Widescreen</PresentationFormat>
  <Paragraphs>128</Paragraphs>
  <Slides>11</Slides>
  <Notes>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11</vt:i4>
      </vt:variant>
    </vt:vector>
  </HeadingPairs>
  <TitlesOfParts>
    <vt:vector size="20" baseType="lpstr">
      <vt:lpstr>Arial   </vt:lpstr>
      <vt:lpstr>Arial</vt:lpstr>
      <vt:lpstr>Calibri</vt:lpstr>
      <vt:lpstr>Calibri Light</vt:lpstr>
      <vt:lpstr>Times New Roman</vt:lpstr>
      <vt:lpstr>Wingdings</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Steven Wong</cp:lastModifiedBy>
  <cp:revision>103</cp:revision>
  <dcterms:created xsi:type="dcterms:W3CDTF">2020-01-20T05:08:25Z</dcterms:created>
  <dcterms:modified xsi:type="dcterms:W3CDTF">2023-08-12T05:45:13Z</dcterms:modified>
</cp:coreProperties>
</file>