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80" r:id="rId2"/>
  </p:sldMasterIdLst>
  <p:notesMasterIdLst>
    <p:notesMasterId r:id="rId19"/>
  </p:notesMasterIdLst>
  <p:handoutMasterIdLst>
    <p:handoutMasterId r:id="rId20"/>
  </p:handoutMasterIdLst>
  <p:sldIdLst>
    <p:sldId id="267" r:id="rId3"/>
    <p:sldId id="278" r:id="rId4"/>
    <p:sldId id="286" r:id="rId5"/>
    <p:sldId id="288" r:id="rId6"/>
    <p:sldId id="287" r:id="rId7"/>
    <p:sldId id="289" r:id="rId8"/>
    <p:sldId id="295" r:id="rId9"/>
    <p:sldId id="296" r:id="rId10"/>
    <p:sldId id="290" r:id="rId11"/>
    <p:sldId id="293" r:id="rId12"/>
    <p:sldId id="291" r:id="rId13"/>
    <p:sldId id="292" r:id="rId14"/>
    <p:sldId id="294" r:id="rId15"/>
    <p:sldId id="283" r:id="rId16"/>
    <p:sldId id="284" r:id="rId17"/>
    <p:sldId id="285" r:id="rId18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15">
          <p15:clr>
            <a:srgbClr val="A4A3A4"/>
          </p15:clr>
        </p15:guide>
        <p15:guide id="3" orient="horz" pos="274">
          <p15:clr>
            <a:srgbClr val="A4A3A4"/>
          </p15:clr>
        </p15:guide>
        <p15:guide id="4" orient="horz" pos="3840">
          <p15:clr>
            <a:srgbClr val="A4A3A4"/>
          </p15:clr>
        </p15:guide>
        <p15:guide id="5" pos="3839">
          <p15:clr>
            <a:srgbClr val="A4A3A4"/>
          </p15:clr>
        </p15:guide>
        <p15:guide id="6" pos="6911">
          <p15:clr>
            <a:srgbClr val="A4A3A4"/>
          </p15:clr>
        </p15:guide>
        <p15:guide id="7" pos="767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711" autoAdjust="0"/>
  </p:normalViewPr>
  <p:slideViewPr>
    <p:cSldViewPr>
      <p:cViewPr varScale="1">
        <p:scale>
          <a:sx n="116" d="100"/>
          <a:sy n="116" d="100"/>
        </p:scale>
        <p:origin x="336" y="108"/>
      </p:cViewPr>
      <p:guideLst>
        <p:guide orient="horz" pos="2160"/>
        <p:guide orient="horz" pos="1015"/>
        <p:guide orient="horz" pos="274"/>
        <p:guide orient="horz" pos="3840"/>
        <p:guide pos="3839"/>
        <p:guide pos="6911"/>
        <p:guide pos="767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76" d="100"/>
          <a:sy n="76" d="100"/>
        </p:scale>
        <p:origin x="1770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323258712"/>
        <c:axId val="323257928"/>
      </c:barChart>
      <c:catAx>
        <c:axId val="3232587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3257928"/>
        <c:crosses val="autoZero"/>
        <c:auto val="1"/>
        <c:lblAlgn val="ctr"/>
        <c:lblOffset val="100"/>
        <c:noMultiLvlLbl val="0"/>
      </c:catAx>
      <c:valAx>
        <c:axId val="3232579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232587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spc="1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442EA2-39BA-4C9A-AD59-755D4917D532}" type="doc">
      <dgm:prSet loTypeId="urn:diagrams.loki3.com/BracketList+Icon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DF9FE7B-F642-4898-A360-D4E3814E1A3D}">
      <dgm:prSet phldrT="[Text]"/>
      <dgm:spPr/>
      <dgm:t>
        <a:bodyPr/>
        <a:lstStyle/>
        <a:p>
          <a:r>
            <a:rPr lang="en-US" smtClean="0"/>
            <a:t>Group A</a:t>
          </a:r>
          <a:endParaRPr lang="en-US" dirty="0"/>
        </a:p>
      </dgm:t>
    </dgm:pt>
    <dgm:pt modelId="{1C10F06D-860A-4604-A7AD-02E614FE3976}" type="parTrans" cxnId="{EBD8BE8D-6018-43E2-B081-034BB5656EB6}">
      <dgm:prSet/>
      <dgm:spPr/>
      <dgm:t>
        <a:bodyPr/>
        <a:lstStyle/>
        <a:p>
          <a:endParaRPr lang="en-US"/>
        </a:p>
      </dgm:t>
    </dgm:pt>
    <dgm:pt modelId="{43C18EFF-81FC-4D70-8C6B-E95FF3730413}" type="sibTrans" cxnId="{EBD8BE8D-6018-43E2-B081-034BB5656EB6}">
      <dgm:prSet/>
      <dgm:spPr/>
      <dgm:t>
        <a:bodyPr/>
        <a:lstStyle/>
        <a:p>
          <a:endParaRPr lang="en-US"/>
        </a:p>
      </dgm:t>
    </dgm:pt>
    <dgm:pt modelId="{EFF2750D-B4B3-474C-8B62-8B638DC31F7E}">
      <dgm:prSet phldrT="[Text]"/>
      <dgm:spPr/>
      <dgm:t>
        <a:bodyPr/>
        <a:lstStyle/>
        <a:p>
          <a:r>
            <a:rPr lang="en-US" dirty="0" smtClean="0"/>
            <a:t>Task 1</a:t>
          </a:r>
          <a:endParaRPr lang="en-US" dirty="0"/>
        </a:p>
      </dgm:t>
    </dgm:pt>
    <dgm:pt modelId="{AEBC78E6-CDDC-4C8F-A157-3C51E907FACD}" type="parTrans" cxnId="{A058DDA2-48CA-4E5B-B389-F71A59C262B0}">
      <dgm:prSet/>
      <dgm:spPr/>
      <dgm:t>
        <a:bodyPr/>
        <a:lstStyle/>
        <a:p>
          <a:endParaRPr lang="en-US"/>
        </a:p>
      </dgm:t>
    </dgm:pt>
    <dgm:pt modelId="{75C067D7-FCD2-4969-8F27-4BBDA88E75ED}" type="sibTrans" cxnId="{A058DDA2-48CA-4E5B-B389-F71A59C262B0}">
      <dgm:prSet/>
      <dgm:spPr/>
      <dgm:t>
        <a:bodyPr/>
        <a:lstStyle/>
        <a:p>
          <a:endParaRPr lang="en-US"/>
        </a:p>
      </dgm:t>
    </dgm:pt>
    <dgm:pt modelId="{789CD6DB-3A68-4A41-90BD-4F0CBB3617D1}">
      <dgm:prSet phldrT="[Text]"/>
      <dgm:spPr/>
      <dgm:t>
        <a:bodyPr/>
        <a:lstStyle/>
        <a:p>
          <a:r>
            <a:rPr lang="en-US" dirty="0" smtClean="0"/>
            <a:t>Task 2</a:t>
          </a:r>
          <a:endParaRPr lang="en-US" dirty="0"/>
        </a:p>
      </dgm:t>
    </dgm:pt>
    <dgm:pt modelId="{C0BEB5FF-8DFB-40B9-A228-C0C6097DDDC4}" type="parTrans" cxnId="{62C10234-45D3-426A-8820-4C0D1D8CBA21}">
      <dgm:prSet/>
      <dgm:spPr/>
      <dgm:t>
        <a:bodyPr/>
        <a:lstStyle/>
        <a:p>
          <a:endParaRPr lang="en-US"/>
        </a:p>
      </dgm:t>
    </dgm:pt>
    <dgm:pt modelId="{1A702531-A59F-4EE2-8246-E2EB0955D8B1}" type="sibTrans" cxnId="{62C10234-45D3-426A-8820-4C0D1D8CBA21}">
      <dgm:prSet/>
      <dgm:spPr/>
      <dgm:t>
        <a:bodyPr/>
        <a:lstStyle/>
        <a:p>
          <a:endParaRPr lang="en-US"/>
        </a:p>
      </dgm:t>
    </dgm:pt>
    <dgm:pt modelId="{3929B1E1-4BC4-4C73-ABE8-27CEF96A3652}">
      <dgm:prSet phldrT="[Text]"/>
      <dgm:spPr/>
      <dgm:t>
        <a:bodyPr/>
        <a:lstStyle/>
        <a:p>
          <a:r>
            <a:rPr lang="en-US" dirty="0" smtClean="0"/>
            <a:t>Group B</a:t>
          </a:r>
          <a:endParaRPr lang="en-US" dirty="0"/>
        </a:p>
      </dgm:t>
    </dgm:pt>
    <dgm:pt modelId="{F356CC76-9117-4B79-A270-BBBAFD3E9C79}" type="parTrans" cxnId="{1339090C-9A95-4C05-841C-FA3AF987601B}">
      <dgm:prSet/>
      <dgm:spPr/>
      <dgm:t>
        <a:bodyPr/>
        <a:lstStyle/>
        <a:p>
          <a:endParaRPr lang="en-US"/>
        </a:p>
      </dgm:t>
    </dgm:pt>
    <dgm:pt modelId="{19BA0C22-38BB-4E9F-89D5-0FF5FF9F12CE}" type="sibTrans" cxnId="{1339090C-9A95-4C05-841C-FA3AF987601B}">
      <dgm:prSet/>
      <dgm:spPr/>
      <dgm:t>
        <a:bodyPr/>
        <a:lstStyle/>
        <a:p>
          <a:endParaRPr lang="en-US"/>
        </a:p>
      </dgm:t>
    </dgm:pt>
    <dgm:pt modelId="{99E0600D-9954-43F4-8926-13B8777FAAA1}">
      <dgm:prSet phldrT="[Text]"/>
      <dgm:spPr/>
      <dgm:t>
        <a:bodyPr/>
        <a:lstStyle/>
        <a:p>
          <a:r>
            <a:rPr lang="en-US" dirty="0" smtClean="0"/>
            <a:t>Task 1</a:t>
          </a:r>
          <a:endParaRPr lang="en-US" dirty="0"/>
        </a:p>
      </dgm:t>
    </dgm:pt>
    <dgm:pt modelId="{BE23F476-2C5C-42ED-BF2B-CD5FC7ADDDF6}" type="parTrans" cxnId="{09FCCB9D-A30A-4326-970E-26252D39327F}">
      <dgm:prSet/>
      <dgm:spPr/>
      <dgm:t>
        <a:bodyPr/>
        <a:lstStyle/>
        <a:p>
          <a:endParaRPr lang="en-US"/>
        </a:p>
      </dgm:t>
    </dgm:pt>
    <dgm:pt modelId="{C44937DC-4907-4769-AA8B-1B3E7391D7B0}" type="sibTrans" cxnId="{09FCCB9D-A30A-4326-970E-26252D39327F}">
      <dgm:prSet/>
      <dgm:spPr/>
      <dgm:t>
        <a:bodyPr/>
        <a:lstStyle/>
        <a:p>
          <a:endParaRPr lang="en-US"/>
        </a:p>
      </dgm:t>
    </dgm:pt>
    <dgm:pt modelId="{0791135C-9DAB-47F6-BE9C-A3E56A2DDA50}">
      <dgm:prSet phldrT="[Text]"/>
      <dgm:spPr/>
      <dgm:t>
        <a:bodyPr/>
        <a:lstStyle/>
        <a:p>
          <a:r>
            <a:rPr lang="en-US" dirty="0" smtClean="0"/>
            <a:t>Task 2</a:t>
          </a:r>
          <a:endParaRPr lang="en-US" dirty="0"/>
        </a:p>
      </dgm:t>
    </dgm:pt>
    <dgm:pt modelId="{D6057E63-9793-4991-97C1-30FC405E95A5}" type="parTrans" cxnId="{B3B26E9A-58E5-497B-BD59-F5567958C609}">
      <dgm:prSet/>
      <dgm:spPr/>
      <dgm:t>
        <a:bodyPr/>
        <a:lstStyle/>
        <a:p>
          <a:endParaRPr lang="en-US"/>
        </a:p>
      </dgm:t>
    </dgm:pt>
    <dgm:pt modelId="{B670C2A7-83CB-4F4C-BC19-A3A7C066A822}" type="sibTrans" cxnId="{B3B26E9A-58E5-497B-BD59-F5567958C609}">
      <dgm:prSet/>
      <dgm:spPr/>
      <dgm:t>
        <a:bodyPr/>
        <a:lstStyle/>
        <a:p>
          <a:endParaRPr lang="en-US"/>
        </a:p>
      </dgm:t>
    </dgm:pt>
    <dgm:pt modelId="{60CDF8D0-D4FC-4467-A51E-79C5A58B0B2C}">
      <dgm:prSet phldrT="[Text]"/>
      <dgm:spPr/>
      <dgm:t>
        <a:bodyPr/>
        <a:lstStyle/>
        <a:p>
          <a:r>
            <a:rPr lang="en-US" dirty="0" smtClean="0"/>
            <a:t>Group C</a:t>
          </a:r>
          <a:endParaRPr lang="en-US" dirty="0"/>
        </a:p>
      </dgm:t>
    </dgm:pt>
    <dgm:pt modelId="{E12A269F-AB82-486A-9077-80F2BBBE48C2}" type="parTrans" cxnId="{2BA65DEC-E719-4ED3-8135-48349D42DD04}">
      <dgm:prSet/>
      <dgm:spPr/>
      <dgm:t>
        <a:bodyPr/>
        <a:lstStyle/>
        <a:p>
          <a:endParaRPr lang="en-US"/>
        </a:p>
      </dgm:t>
    </dgm:pt>
    <dgm:pt modelId="{3F7FD59D-A716-4310-A89A-AB6F740D9FFF}" type="sibTrans" cxnId="{2BA65DEC-E719-4ED3-8135-48349D42DD04}">
      <dgm:prSet/>
      <dgm:spPr/>
      <dgm:t>
        <a:bodyPr/>
        <a:lstStyle/>
        <a:p>
          <a:endParaRPr lang="en-US"/>
        </a:p>
      </dgm:t>
    </dgm:pt>
    <dgm:pt modelId="{50629C12-7464-4473-ADEF-1A284F8A9957}">
      <dgm:prSet phldrT="[Text]"/>
      <dgm:spPr/>
      <dgm:t>
        <a:bodyPr/>
        <a:lstStyle/>
        <a:p>
          <a:r>
            <a:rPr lang="en-US" dirty="0" smtClean="0"/>
            <a:t>Task 1</a:t>
          </a:r>
          <a:endParaRPr lang="en-US" dirty="0"/>
        </a:p>
      </dgm:t>
    </dgm:pt>
    <dgm:pt modelId="{9D1CB46C-0CFA-4B27-9224-267431FBD094}" type="parTrans" cxnId="{1D32FCC9-657C-4348-9C0D-52115D559FEB}">
      <dgm:prSet/>
      <dgm:spPr/>
      <dgm:t>
        <a:bodyPr/>
        <a:lstStyle/>
        <a:p>
          <a:endParaRPr lang="en-US"/>
        </a:p>
      </dgm:t>
    </dgm:pt>
    <dgm:pt modelId="{4576BCC5-0598-4332-A2E7-87AC3ADD4EB8}" type="sibTrans" cxnId="{1D32FCC9-657C-4348-9C0D-52115D559FEB}">
      <dgm:prSet/>
      <dgm:spPr/>
      <dgm:t>
        <a:bodyPr/>
        <a:lstStyle/>
        <a:p>
          <a:endParaRPr lang="en-US"/>
        </a:p>
      </dgm:t>
    </dgm:pt>
    <dgm:pt modelId="{C2971AEE-5DF8-429C-ACA9-A3F2720D9B92}" type="pres">
      <dgm:prSet presAssocID="{3F442EA2-39BA-4C9A-AD59-755D4917D53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A128BD5-FADB-43B0-8A17-820D0E8D379D}" type="pres">
      <dgm:prSet presAssocID="{4DF9FE7B-F642-4898-A360-D4E3814E1A3D}" presName="linNode" presStyleCnt="0"/>
      <dgm:spPr/>
    </dgm:pt>
    <dgm:pt modelId="{80350D80-5080-42A7-B300-15B87136D2C1}" type="pres">
      <dgm:prSet presAssocID="{4DF9FE7B-F642-4898-A360-D4E3814E1A3D}" presName="parTx" presStyleLbl="revTx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E38482E-203E-47B2-A926-112E70AF820B}" type="pres">
      <dgm:prSet presAssocID="{4DF9FE7B-F642-4898-A360-D4E3814E1A3D}" presName="bracket" presStyleLbl="parChTrans1D1" presStyleIdx="0" presStyleCnt="3"/>
      <dgm:spPr/>
    </dgm:pt>
    <dgm:pt modelId="{F1258DD3-C16F-45A2-AA62-55E478C7FC6B}" type="pres">
      <dgm:prSet presAssocID="{4DF9FE7B-F642-4898-A360-D4E3814E1A3D}" presName="spH" presStyleCnt="0"/>
      <dgm:spPr/>
    </dgm:pt>
    <dgm:pt modelId="{926E1933-8ADB-4A86-B20C-C57379DFFE2E}" type="pres">
      <dgm:prSet presAssocID="{4DF9FE7B-F642-4898-A360-D4E3814E1A3D}" presName="des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3C7766-8AB6-4F8E-B217-8FE1ED73AFB8}" type="pres">
      <dgm:prSet presAssocID="{43C18EFF-81FC-4D70-8C6B-E95FF3730413}" presName="spV" presStyleCnt="0"/>
      <dgm:spPr/>
    </dgm:pt>
    <dgm:pt modelId="{A55A2662-9B2E-455F-ADE8-6C6E676C2875}" type="pres">
      <dgm:prSet presAssocID="{3929B1E1-4BC4-4C73-ABE8-27CEF96A3652}" presName="linNode" presStyleCnt="0"/>
      <dgm:spPr/>
    </dgm:pt>
    <dgm:pt modelId="{E5F4DB3F-2418-45E9-B405-13F33606FB96}" type="pres">
      <dgm:prSet presAssocID="{3929B1E1-4BC4-4C73-ABE8-27CEF96A3652}" presName="parTx" presStyleLbl="revTx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5A2342-7BE0-4615-9DEE-D6D0F8C9DA12}" type="pres">
      <dgm:prSet presAssocID="{3929B1E1-4BC4-4C73-ABE8-27CEF96A3652}" presName="bracket" presStyleLbl="parChTrans1D1" presStyleIdx="1" presStyleCnt="3"/>
      <dgm:spPr/>
    </dgm:pt>
    <dgm:pt modelId="{5FBF2528-E2D0-4455-B388-5650B4CCEAFA}" type="pres">
      <dgm:prSet presAssocID="{3929B1E1-4BC4-4C73-ABE8-27CEF96A3652}" presName="spH" presStyleCnt="0"/>
      <dgm:spPr/>
    </dgm:pt>
    <dgm:pt modelId="{CDC34BE3-87FC-4861-9194-7EA2F3231DB6}" type="pres">
      <dgm:prSet presAssocID="{3929B1E1-4BC4-4C73-ABE8-27CEF96A3652}" presName="des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DF9799E-BD4B-4BF5-A811-A51EF4E5D8E4}" type="pres">
      <dgm:prSet presAssocID="{19BA0C22-38BB-4E9F-89D5-0FF5FF9F12CE}" presName="spV" presStyleCnt="0"/>
      <dgm:spPr/>
    </dgm:pt>
    <dgm:pt modelId="{014CD134-859A-48F3-8BB4-59A1A98CD0B5}" type="pres">
      <dgm:prSet presAssocID="{60CDF8D0-D4FC-4467-A51E-79C5A58B0B2C}" presName="linNode" presStyleCnt="0"/>
      <dgm:spPr/>
    </dgm:pt>
    <dgm:pt modelId="{1FAAE4A4-825E-4971-AF86-1AEB5FE74E5A}" type="pres">
      <dgm:prSet presAssocID="{60CDF8D0-D4FC-4467-A51E-79C5A58B0B2C}" presName="parTx" presStyleLbl="revTx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C00C96-F14C-4213-9333-195D9BD91F21}" type="pres">
      <dgm:prSet presAssocID="{60CDF8D0-D4FC-4467-A51E-79C5A58B0B2C}" presName="bracket" presStyleLbl="parChTrans1D1" presStyleIdx="2" presStyleCnt="3"/>
      <dgm:spPr/>
    </dgm:pt>
    <dgm:pt modelId="{E961F8E6-6DA0-42D6-83D5-B294EF58DB08}" type="pres">
      <dgm:prSet presAssocID="{60CDF8D0-D4FC-4467-A51E-79C5A58B0B2C}" presName="spH" presStyleCnt="0"/>
      <dgm:spPr/>
    </dgm:pt>
    <dgm:pt modelId="{45E9E006-77B7-437E-B526-C916F5918EE5}" type="pres">
      <dgm:prSet presAssocID="{60CDF8D0-D4FC-4467-A51E-79C5A58B0B2C}" presName="des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83F6610-014A-4C5E-9E68-E7E4CF8A3181}" type="presOf" srcId="{EFF2750D-B4B3-474C-8B62-8B638DC31F7E}" destId="{926E1933-8ADB-4A86-B20C-C57379DFFE2E}" srcOrd="0" destOrd="0" presId="urn:diagrams.loki3.com/BracketList+Icon"/>
    <dgm:cxn modelId="{1D32FCC9-657C-4348-9C0D-52115D559FEB}" srcId="{60CDF8D0-D4FC-4467-A51E-79C5A58B0B2C}" destId="{50629C12-7464-4473-ADEF-1A284F8A9957}" srcOrd="0" destOrd="0" parTransId="{9D1CB46C-0CFA-4B27-9224-267431FBD094}" sibTransId="{4576BCC5-0598-4332-A2E7-87AC3ADD4EB8}"/>
    <dgm:cxn modelId="{4BACFC5D-A6B2-4CFC-B2B6-BD6F2A99FFFC}" type="presOf" srcId="{3F442EA2-39BA-4C9A-AD59-755D4917D532}" destId="{C2971AEE-5DF8-429C-ACA9-A3F2720D9B92}" srcOrd="0" destOrd="0" presId="urn:diagrams.loki3.com/BracketList+Icon"/>
    <dgm:cxn modelId="{B717BD8A-5CFB-4D56-A843-BF429626A393}" type="presOf" srcId="{60CDF8D0-D4FC-4467-A51E-79C5A58B0B2C}" destId="{1FAAE4A4-825E-4971-AF86-1AEB5FE74E5A}" srcOrd="0" destOrd="0" presId="urn:diagrams.loki3.com/BracketList+Icon"/>
    <dgm:cxn modelId="{8843A7BD-683E-4D1A-9D9C-928599204EC5}" type="presOf" srcId="{0791135C-9DAB-47F6-BE9C-A3E56A2DDA50}" destId="{CDC34BE3-87FC-4861-9194-7EA2F3231DB6}" srcOrd="0" destOrd="1" presId="urn:diagrams.loki3.com/BracketList+Icon"/>
    <dgm:cxn modelId="{2BA65DEC-E719-4ED3-8135-48349D42DD04}" srcId="{3F442EA2-39BA-4C9A-AD59-755D4917D532}" destId="{60CDF8D0-D4FC-4467-A51E-79C5A58B0B2C}" srcOrd="2" destOrd="0" parTransId="{E12A269F-AB82-486A-9077-80F2BBBE48C2}" sibTransId="{3F7FD59D-A716-4310-A89A-AB6F740D9FFF}"/>
    <dgm:cxn modelId="{1339090C-9A95-4C05-841C-FA3AF987601B}" srcId="{3F442EA2-39BA-4C9A-AD59-755D4917D532}" destId="{3929B1E1-4BC4-4C73-ABE8-27CEF96A3652}" srcOrd="1" destOrd="0" parTransId="{F356CC76-9117-4B79-A270-BBBAFD3E9C79}" sibTransId="{19BA0C22-38BB-4E9F-89D5-0FF5FF9F12CE}"/>
    <dgm:cxn modelId="{FD12A953-694F-46D2-B3D2-5B5073EF030C}" type="presOf" srcId="{4DF9FE7B-F642-4898-A360-D4E3814E1A3D}" destId="{80350D80-5080-42A7-B300-15B87136D2C1}" srcOrd="0" destOrd="0" presId="urn:diagrams.loki3.com/BracketList+Icon"/>
    <dgm:cxn modelId="{B3B26E9A-58E5-497B-BD59-F5567958C609}" srcId="{3929B1E1-4BC4-4C73-ABE8-27CEF96A3652}" destId="{0791135C-9DAB-47F6-BE9C-A3E56A2DDA50}" srcOrd="1" destOrd="0" parTransId="{D6057E63-9793-4991-97C1-30FC405E95A5}" sibTransId="{B670C2A7-83CB-4F4C-BC19-A3A7C066A822}"/>
    <dgm:cxn modelId="{CD6E2E22-660A-4116-9F6E-735D4BB094D4}" type="presOf" srcId="{99E0600D-9954-43F4-8926-13B8777FAAA1}" destId="{CDC34BE3-87FC-4861-9194-7EA2F3231DB6}" srcOrd="0" destOrd="0" presId="urn:diagrams.loki3.com/BracketList+Icon"/>
    <dgm:cxn modelId="{7F7CA1E5-921E-425B-BDE8-CA9A59EF144C}" type="presOf" srcId="{3929B1E1-4BC4-4C73-ABE8-27CEF96A3652}" destId="{E5F4DB3F-2418-45E9-B405-13F33606FB96}" srcOrd="0" destOrd="0" presId="urn:diagrams.loki3.com/BracketList+Icon"/>
    <dgm:cxn modelId="{E900D85C-CC69-4D6E-97D1-2D0289BAC8CD}" type="presOf" srcId="{50629C12-7464-4473-ADEF-1A284F8A9957}" destId="{45E9E006-77B7-437E-B526-C916F5918EE5}" srcOrd="0" destOrd="0" presId="urn:diagrams.loki3.com/BracketList+Icon"/>
    <dgm:cxn modelId="{EBD8BE8D-6018-43E2-B081-034BB5656EB6}" srcId="{3F442EA2-39BA-4C9A-AD59-755D4917D532}" destId="{4DF9FE7B-F642-4898-A360-D4E3814E1A3D}" srcOrd="0" destOrd="0" parTransId="{1C10F06D-860A-4604-A7AD-02E614FE3976}" sibTransId="{43C18EFF-81FC-4D70-8C6B-E95FF3730413}"/>
    <dgm:cxn modelId="{62C10234-45D3-426A-8820-4C0D1D8CBA21}" srcId="{4DF9FE7B-F642-4898-A360-D4E3814E1A3D}" destId="{789CD6DB-3A68-4A41-90BD-4F0CBB3617D1}" srcOrd="1" destOrd="0" parTransId="{C0BEB5FF-8DFB-40B9-A228-C0C6097DDDC4}" sibTransId="{1A702531-A59F-4EE2-8246-E2EB0955D8B1}"/>
    <dgm:cxn modelId="{A058DDA2-48CA-4E5B-B389-F71A59C262B0}" srcId="{4DF9FE7B-F642-4898-A360-D4E3814E1A3D}" destId="{EFF2750D-B4B3-474C-8B62-8B638DC31F7E}" srcOrd="0" destOrd="0" parTransId="{AEBC78E6-CDDC-4C8F-A157-3C51E907FACD}" sibTransId="{75C067D7-FCD2-4969-8F27-4BBDA88E75ED}"/>
    <dgm:cxn modelId="{E158F500-A186-4ADF-A831-0D0BF5F41D7E}" type="presOf" srcId="{789CD6DB-3A68-4A41-90BD-4F0CBB3617D1}" destId="{926E1933-8ADB-4A86-B20C-C57379DFFE2E}" srcOrd="0" destOrd="1" presId="urn:diagrams.loki3.com/BracketList+Icon"/>
    <dgm:cxn modelId="{09FCCB9D-A30A-4326-970E-26252D39327F}" srcId="{3929B1E1-4BC4-4C73-ABE8-27CEF96A3652}" destId="{99E0600D-9954-43F4-8926-13B8777FAAA1}" srcOrd="0" destOrd="0" parTransId="{BE23F476-2C5C-42ED-BF2B-CD5FC7ADDDF6}" sibTransId="{C44937DC-4907-4769-AA8B-1B3E7391D7B0}"/>
    <dgm:cxn modelId="{81EA000E-3FE8-418A-A661-611F3E39474C}" type="presParOf" srcId="{C2971AEE-5DF8-429C-ACA9-A3F2720D9B92}" destId="{DA128BD5-FADB-43B0-8A17-820D0E8D379D}" srcOrd="0" destOrd="0" presId="urn:diagrams.loki3.com/BracketList+Icon"/>
    <dgm:cxn modelId="{5959407F-9A82-4796-BACD-57361BF1EC28}" type="presParOf" srcId="{DA128BD5-FADB-43B0-8A17-820D0E8D379D}" destId="{80350D80-5080-42A7-B300-15B87136D2C1}" srcOrd="0" destOrd="0" presId="urn:diagrams.loki3.com/BracketList+Icon"/>
    <dgm:cxn modelId="{2B35D1CB-B71C-4727-BC02-943D35651A95}" type="presParOf" srcId="{DA128BD5-FADB-43B0-8A17-820D0E8D379D}" destId="{FE38482E-203E-47B2-A926-112E70AF820B}" srcOrd="1" destOrd="0" presId="urn:diagrams.loki3.com/BracketList+Icon"/>
    <dgm:cxn modelId="{29985B9D-5A0A-4E46-ABB6-A01D403BFDFB}" type="presParOf" srcId="{DA128BD5-FADB-43B0-8A17-820D0E8D379D}" destId="{F1258DD3-C16F-45A2-AA62-55E478C7FC6B}" srcOrd="2" destOrd="0" presId="urn:diagrams.loki3.com/BracketList+Icon"/>
    <dgm:cxn modelId="{D2F7F6A4-BAF4-4497-AE97-C6AD0E581988}" type="presParOf" srcId="{DA128BD5-FADB-43B0-8A17-820D0E8D379D}" destId="{926E1933-8ADB-4A86-B20C-C57379DFFE2E}" srcOrd="3" destOrd="0" presId="urn:diagrams.loki3.com/BracketList+Icon"/>
    <dgm:cxn modelId="{E648DA10-27A4-4E51-9517-07E4B85F373F}" type="presParOf" srcId="{C2971AEE-5DF8-429C-ACA9-A3F2720D9B92}" destId="{D03C7766-8AB6-4F8E-B217-8FE1ED73AFB8}" srcOrd="1" destOrd="0" presId="urn:diagrams.loki3.com/BracketList+Icon"/>
    <dgm:cxn modelId="{E352E5B1-6CD6-499E-B0D7-D12ED6ACA45A}" type="presParOf" srcId="{C2971AEE-5DF8-429C-ACA9-A3F2720D9B92}" destId="{A55A2662-9B2E-455F-ADE8-6C6E676C2875}" srcOrd="2" destOrd="0" presId="urn:diagrams.loki3.com/BracketList+Icon"/>
    <dgm:cxn modelId="{F49F2271-98B8-490C-9E45-A88385E3797A}" type="presParOf" srcId="{A55A2662-9B2E-455F-ADE8-6C6E676C2875}" destId="{E5F4DB3F-2418-45E9-B405-13F33606FB96}" srcOrd="0" destOrd="0" presId="urn:diagrams.loki3.com/BracketList+Icon"/>
    <dgm:cxn modelId="{505216C8-BFFE-49C2-AA72-E6F8FC782D6B}" type="presParOf" srcId="{A55A2662-9B2E-455F-ADE8-6C6E676C2875}" destId="{0B5A2342-7BE0-4615-9DEE-D6D0F8C9DA12}" srcOrd="1" destOrd="0" presId="urn:diagrams.loki3.com/BracketList+Icon"/>
    <dgm:cxn modelId="{0526A882-39FA-4BA9-B575-289DDA17673D}" type="presParOf" srcId="{A55A2662-9B2E-455F-ADE8-6C6E676C2875}" destId="{5FBF2528-E2D0-4455-B388-5650B4CCEAFA}" srcOrd="2" destOrd="0" presId="urn:diagrams.loki3.com/BracketList+Icon"/>
    <dgm:cxn modelId="{DE7A9EF7-FB42-436B-B0D6-F8B7CE22C63D}" type="presParOf" srcId="{A55A2662-9B2E-455F-ADE8-6C6E676C2875}" destId="{CDC34BE3-87FC-4861-9194-7EA2F3231DB6}" srcOrd="3" destOrd="0" presId="urn:diagrams.loki3.com/BracketList+Icon"/>
    <dgm:cxn modelId="{8006207D-F27C-41B6-9C24-1A703F485251}" type="presParOf" srcId="{C2971AEE-5DF8-429C-ACA9-A3F2720D9B92}" destId="{0DF9799E-BD4B-4BF5-A811-A51EF4E5D8E4}" srcOrd="3" destOrd="0" presId="urn:diagrams.loki3.com/BracketList+Icon"/>
    <dgm:cxn modelId="{C1FDF909-5DA6-4018-8974-ACC9E0CA04FC}" type="presParOf" srcId="{C2971AEE-5DF8-429C-ACA9-A3F2720D9B92}" destId="{014CD134-859A-48F3-8BB4-59A1A98CD0B5}" srcOrd="4" destOrd="0" presId="urn:diagrams.loki3.com/BracketList+Icon"/>
    <dgm:cxn modelId="{8FF41FF8-A06F-4F48-B70C-D2BC7AC3422D}" type="presParOf" srcId="{014CD134-859A-48F3-8BB4-59A1A98CD0B5}" destId="{1FAAE4A4-825E-4971-AF86-1AEB5FE74E5A}" srcOrd="0" destOrd="0" presId="urn:diagrams.loki3.com/BracketList+Icon"/>
    <dgm:cxn modelId="{B53FF877-9E1C-4911-A119-2ECDCFF588F1}" type="presParOf" srcId="{014CD134-859A-48F3-8BB4-59A1A98CD0B5}" destId="{3DC00C96-F14C-4213-9333-195D9BD91F21}" srcOrd="1" destOrd="0" presId="urn:diagrams.loki3.com/BracketList+Icon"/>
    <dgm:cxn modelId="{22913F33-C9C5-4553-9897-D8C6CA162EA6}" type="presParOf" srcId="{014CD134-859A-48F3-8BB4-59A1A98CD0B5}" destId="{E961F8E6-6DA0-42D6-83D5-B294EF58DB08}" srcOrd="2" destOrd="0" presId="urn:diagrams.loki3.com/BracketList+Icon"/>
    <dgm:cxn modelId="{0DB64D4A-3857-4AAE-82C7-63821C2BC35A}" type="presParOf" srcId="{014CD134-859A-48F3-8BB4-59A1A98CD0B5}" destId="{45E9E006-77B7-437E-B526-C916F5918EE5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350D80-5080-42A7-B300-15B87136D2C1}">
      <dsp:nvSpPr>
        <dsp:cNvPr id="0" name=""/>
        <dsp:cNvSpPr/>
      </dsp:nvSpPr>
      <dsp:spPr>
        <a:xfrm>
          <a:off x="2330" y="738856"/>
          <a:ext cx="1192237" cy="839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58420" rIns="163576" bIns="58420" numCol="1" spcCol="1270" anchor="ctr" anchorCtr="0">
          <a:noAutofit/>
        </a:bodyPr>
        <a:lstStyle/>
        <a:p>
          <a:pPr lvl="0" algn="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Group A</a:t>
          </a:r>
          <a:endParaRPr lang="en-US" sz="2300" kern="1200" dirty="0"/>
        </a:p>
      </dsp:txBody>
      <dsp:txXfrm>
        <a:off x="2330" y="738856"/>
        <a:ext cx="1192237" cy="839643"/>
      </dsp:txXfrm>
    </dsp:sp>
    <dsp:sp modelId="{FE38482E-203E-47B2-A926-112E70AF820B}">
      <dsp:nvSpPr>
        <dsp:cNvPr id="0" name=""/>
        <dsp:cNvSpPr/>
      </dsp:nvSpPr>
      <dsp:spPr>
        <a:xfrm>
          <a:off x="1194568" y="686378"/>
          <a:ext cx="238447" cy="944599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6E1933-8ADB-4A86-B20C-C57379DFFE2E}">
      <dsp:nvSpPr>
        <dsp:cNvPr id="0" name=""/>
        <dsp:cNvSpPr/>
      </dsp:nvSpPr>
      <dsp:spPr>
        <a:xfrm>
          <a:off x="1528394" y="686378"/>
          <a:ext cx="3242886" cy="9445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Task 1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Task 2</a:t>
          </a:r>
          <a:endParaRPr lang="en-US" sz="2300" kern="1200" dirty="0"/>
        </a:p>
      </dsp:txBody>
      <dsp:txXfrm>
        <a:off x="1528394" y="686378"/>
        <a:ext cx="3242886" cy="944599"/>
      </dsp:txXfrm>
    </dsp:sp>
    <dsp:sp modelId="{E5F4DB3F-2418-45E9-B405-13F33606FB96}">
      <dsp:nvSpPr>
        <dsp:cNvPr id="0" name=""/>
        <dsp:cNvSpPr/>
      </dsp:nvSpPr>
      <dsp:spPr>
        <a:xfrm>
          <a:off x="2330" y="1766255"/>
          <a:ext cx="1192237" cy="839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58420" rIns="163576" bIns="58420" numCol="1" spcCol="1270" anchor="ctr" anchorCtr="0">
          <a:noAutofit/>
        </a:bodyPr>
        <a:lstStyle/>
        <a:p>
          <a:pPr lvl="0" algn="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Group B</a:t>
          </a:r>
          <a:endParaRPr lang="en-US" sz="2300" kern="1200" dirty="0"/>
        </a:p>
      </dsp:txBody>
      <dsp:txXfrm>
        <a:off x="2330" y="1766255"/>
        <a:ext cx="1192237" cy="839643"/>
      </dsp:txXfrm>
    </dsp:sp>
    <dsp:sp modelId="{0B5A2342-7BE0-4615-9DEE-D6D0F8C9DA12}">
      <dsp:nvSpPr>
        <dsp:cNvPr id="0" name=""/>
        <dsp:cNvSpPr/>
      </dsp:nvSpPr>
      <dsp:spPr>
        <a:xfrm>
          <a:off x="1194568" y="1713778"/>
          <a:ext cx="238447" cy="944599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C34BE3-87FC-4861-9194-7EA2F3231DB6}">
      <dsp:nvSpPr>
        <dsp:cNvPr id="0" name=""/>
        <dsp:cNvSpPr/>
      </dsp:nvSpPr>
      <dsp:spPr>
        <a:xfrm>
          <a:off x="1528394" y="1713778"/>
          <a:ext cx="3242886" cy="944599"/>
        </a:xfrm>
        <a:prstGeom prst="rect">
          <a:avLst/>
        </a:prstGeom>
        <a:solidFill>
          <a:schemeClr val="accent2">
            <a:hueOff val="479033"/>
            <a:satOff val="-2738"/>
            <a:lumOff val="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Task 1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Task 2</a:t>
          </a:r>
          <a:endParaRPr lang="en-US" sz="2300" kern="1200" dirty="0"/>
        </a:p>
      </dsp:txBody>
      <dsp:txXfrm>
        <a:off x="1528394" y="1713778"/>
        <a:ext cx="3242886" cy="944599"/>
      </dsp:txXfrm>
    </dsp:sp>
    <dsp:sp modelId="{1FAAE4A4-825E-4971-AF86-1AEB5FE74E5A}">
      <dsp:nvSpPr>
        <dsp:cNvPr id="0" name=""/>
        <dsp:cNvSpPr/>
      </dsp:nvSpPr>
      <dsp:spPr>
        <a:xfrm>
          <a:off x="2330" y="2741177"/>
          <a:ext cx="1192237" cy="839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58420" rIns="163576" bIns="58420" numCol="1" spcCol="1270" anchor="ctr" anchorCtr="0">
          <a:noAutofit/>
        </a:bodyPr>
        <a:lstStyle/>
        <a:p>
          <a:pPr lvl="0" algn="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Group C</a:t>
          </a:r>
          <a:endParaRPr lang="en-US" sz="2300" kern="1200" dirty="0"/>
        </a:p>
      </dsp:txBody>
      <dsp:txXfrm>
        <a:off x="2330" y="2741177"/>
        <a:ext cx="1192237" cy="839643"/>
      </dsp:txXfrm>
    </dsp:sp>
    <dsp:sp modelId="{3DC00C96-F14C-4213-9333-195D9BD91F21}">
      <dsp:nvSpPr>
        <dsp:cNvPr id="0" name=""/>
        <dsp:cNvSpPr/>
      </dsp:nvSpPr>
      <dsp:spPr>
        <a:xfrm>
          <a:off x="1194568" y="2741177"/>
          <a:ext cx="238447" cy="839643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E9E006-77B7-437E-B526-C916F5918EE5}">
      <dsp:nvSpPr>
        <dsp:cNvPr id="0" name=""/>
        <dsp:cNvSpPr/>
      </dsp:nvSpPr>
      <dsp:spPr>
        <a:xfrm>
          <a:off x="1528394" y="2741177"/>
          <a:ext cx="3242886" cy="839643"/>
        </a:xfrm>
        <a:prstGeom prst="rect">
          <a:avLst/>
        </a:prstGeom>
        <a:solidFill>
          <a:schemeClr val="accent2">
            <a:hueOff val="958067"/>
            <a:satOff val="-5475"/>
            <a:lumOff val="52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/>
            <a:t>Task 1</a:t>
          </a:r>
          <a:endParaRPr lang="en-US" sz="2300" kern="1200" dirty="0"/>
        </a:p>
      </dsp:txBody>
      <dsp:txXfrm>
        <a:off x="1528394" y="2741177"/>
        <a:ext cx="3242886" cy="839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BracketList+Icon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6E22E-288A-414B-A8DE-E4DBD03D5FC0}" type="datetimeFigureOut">
              <a:rPr lang="en-US"/>
              <a:t>2/3/2020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114579-D02A-4B51-B5DF-8EC449F77AC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68126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A9AE7E-E0F9-4C51-AD9A-F4C3A6E23BBF}" type="datetimeFigureOut">
              <a:rPr lang="en-US"/>
              <a:t>2/3/2020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074690-7256-4BB9-AC0F-97AEAE8CDEC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426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ubtitle 2"/>
          <p:cNvSpPr>
            <a:spLocks noGrp="1"/>
          </p:cNvSpPr>
          <p:nvPr>
            <p:ph type="subTitle" idx="1"/>
          </p:nvPr>
        </p:nvSpPr>
        <p:spPr>
          <a:xfrm>
            <a:off x="1382103" y="3657123"/>
            <a:ext cx="9429931" cy="991077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143" name="Title 1"/>
          <p:cNvSpPr>
            <a:spLocks noGrp="1"/>
          </p:cNvSpPr>
          <p:nvPr>
            <p:ph type="ctrTitle"/>
          </p:nvPr>
        </p:nvSpPr>
        <p:spPr>
          <a:xfrm>
            <a:off x="1376792" y="1905003"/>
            <a:ext cx="9435241" cy="1625599"/>
          </a:xfrm>
        </p:spPr>
        <p:txBody>
          <a:bodyPr>
            <a:normAutofit/>
          </a:bodyPr>
          <a:lstStyle>
            <a:lvl1pPr algn="ctr">
              <a:lnSpc>
                <a:spcPct val="90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15800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682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2030" y="3733800"/>
            <a:ext cx="9344765" cy="12192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030" y="990599"/>
            <a:ext cx="9344765" cy="2235203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48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87190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803400"/>
            <a:ext cx="4773956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8883" y="1803400"/>
            <a:ext cx="4773956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26129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5986" y="2514600"/>
            <a:ext cx="4773956" cy="35560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0049" y="1803400"/>
            <a:ext cx="4769806" cy="7112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8883" y="2514600"/>
            <a:ext cx="4773956" cy="35560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2945" y="1803400"/>
            <a:ext cx="4769806" cy="7112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429146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506678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930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8883" y="1803400"/>
            <a:ext cx="6602281" cy="426720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803400"/>
            <a:ext cx="2844060" cy="4267201"/>
          </a:xfrm>
        </p:spPr>
        <p:txBody>
          <a:bodyPr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16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59018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218883" y="1803400"/>
            <a:ext cx="660228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803401"/>
            <a:ext cx="2844060" cy="4165600"/>
          </a:xfrm>
        </p:spPr>
        <p:txBody>
          <a:bodyPr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38739" y="1925320"/>
            <a:ext cx="6362567" cy="4023360"/>
          </a:xfrm>
          <a:solidFill>
            <a:schemeClr val="accent4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16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78691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00047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434975"/>
            <a:ext cx="8413750" cy="5661025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34563" y="434975"/>
            <a:ext cx="1168400" cy="56610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96623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855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3"/>
          <p:cNvGrpSpPr>
            <a:grpSpLocks/>
          </p:cNvGrpSpPr>
          <p:nvPr/>
        </p:nvGrpSpPr>
        <p:grpSpPr bwMode="ltGray">
          <a:xfrm>
            <a:off x="0" y="0"/>
            <a:ext cx="11110912" cy="6856413"/>
            <a:chOff x="0" y="0"/>
            <a:chExt cx="5759" cy="4319"/>
          </a:xfrm>
        </p:grpSpPr>
        <p:sp>
          <p:nvSpPr>
            <p:cNvPr id="13" name="Line 4"/>
            <p:cNvSpPr>
              <a:spLocks noChangeShapeType="1"/>
            </p:cNvSpPr>
            <p:nvPr/>
          </p:nvSpPr>
          <p:spPr bwMode="ltGray">
            <a:xfrm>
              <a:off x="0" y="144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Line 5"/>
            <p:cNvSpPr>
              <a:spLocks noChangeShapeType="1"/>
            </p:cNvSpPr>
            <p:nvPr/>
          </p:nvSpPr>
          <p:spPr bwMode="ltGray">
            <a:xfrm>
              <a:off x="0" y="336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Line 6"/>
            <p:cNvSpPr>
              <a:spLocks noChangeShapeType="1"/>
            </p:cNvSpPr>
            <p:nvPr/>
          </p:nvSpPr>
          <p:spPr bwMode="ltGray">
            <a:xfrm>
              <a:off x="0" y="528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Line 7"/>
            <p:cNvSpPr>
              <a:spLocks noChangeShapeType="1"/>
            </p:cNvSpPr>
            <p:nvPr/>
          </p:nvSpPr>
          <p:spPr bwMode="ltGray">
            <a:xfrm>
              <a:off x="0" y="720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Line 8"/>
            <p:cNvSpPr>
              <a:spLocks noChangeShapeType="1"/>
            </p:cNvSpPr>
            <p:nvPr/>
          </p:nvSpPr>
          <p:spPr bwMode="ltGray">
            <a:xfrm>
              <a:off x="0" y="912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Line 9"/>
            <p:cNvSpPr>
              <a:spLocks noChangeShapeType="1"/>
            </p:cNvSpPr>
            <p:nvPr/>
          </p:nvSpPr>
          <p:spPr bwMode="ltGray">
            <a:xfrm>
              <a:off x="0" y="1104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Line 10"/>
            <p:cNvSpPr>
              <a:spLocks noChangeShapeType="1"/>
            </p:cNvSpPr>
            <p:nvPr/>
          </p:nvSpPr>
          <p:spPr bwMode="ltGray">
            <a:xfrm>
              <a:off x="0" y="1296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Line 11"/>
            <p:cNvSpPr>
              <a:spLocks noChangeShapeType="1"/>
            </p:cNvSpPr>
            <p:nvPr/>
          </p:nvSpPr>
          <p:spPr bwMode="ltGray">
            <a:xfrm>
              <a:off x="0" y="1488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Line 12"/>
            <p:cNvSpPr>
              <a:spLocks noChangeShapeType="1"/>
            </p:cNvSpPr>
            <p:nvPr/>
          </p:nvSpPr>
          <p:spPr bwMode="ltGray">
            <a:xfrm>
              <a:off x="0" y="1680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Line 13"/>
            <p:cNvSpPr>
              <a:spLocks noChangeShapeType="1"/>
            </p:cNvSpPr>
            <p:nvPr/>
          </p:nvSpPr>
          <p:spPr bwMode="ltGray">
            <a:xfrm>
              <a:off x="0" y="1872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Line 14"/>
            <p:cNvSpPr>
              <a:spLocks noChangeShapeType="1"/>
            </p:cNvSpPr>
            <p:nvPr/>
          </p:nvSpPr>
          <p:spPr bwMode="ltGray">
            <a:xfrm>
              <a:off x="0" y="2064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Line 15"/>
            <p:cNvSpPr>
              <a:spLocks noChangeShapeType="1"/>
            </p:cNvSpPr>
            <p:nvPr/>
          </p:nvSpPr>
          <p:spPr bwMode="ltGray">
            <a:xfrm>
              <a:off x="0" y="2256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Line 16"/>
            <p:cNvSpPr>
              <a:spLocks noChangeShapeType="1"/>
            </p:cNvSpPr>
            <p:nvPr/>
          </p:nvSpPr>
          <p:spPr bwMode="ltGray">
            <a:xfrm>
              <a:off x="0" y="2448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Line 17"/>
            <p:cNvSpPr>
              <a:spLocks noChangeShapeType="1"/>
            </p:cNvSpPr>
            <p:nvPr/>
          </p:nvSpPr>
          <p:spPr bwMode="ltGray">
            <a:xfrm>
              <a:off x="0" y="2640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Line 18"/>
            <p:cNvSpPr>
              <a:spLocks noChangeShapeType="1"/>
            </p:cNvSpPr>
            <p:nvPr/>
          </p:nvSpPr>
          <p:spPr bwMode="ltGray">
            <a:xfrm>
              <a:off x="0" y="2832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Line 19"/>
            <p:cNvSpPr>
              <a:spLocks noChangeShapeType="1"/>
            </p:cNvSpPr>
            <p:nvPr/>
          </p:nvSpPr>
          <p:spPr bwMode="ltGray">
            <a:xfrm>
              <a:off x="0" y="3024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Line 20"/>
            <p:cNvSpPr>
              <a:spLocks noChangeShapeType="1"/>
            </p:cNvSpPr>
            <p:nvPr/>
          </p:nvSpPr>
          <p:spPr bwMode="ltGray">
            <a:xfrm>
              <a:off x="0" y="3216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Line 21"/>
            <p:cNvSpPr>
              <a:spLocks noChangeShapeType="1"/>
            </p:cNvSpPr>
            <p:nvPr/>
          </p:nvSpPr>
          <p:spPr bwMode="ltGray">
            <a:xfrm>
              <a:off x="0" y="3408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Line 22"/>
            <p:cNvSpPr>
              <a:spLocks noChangeShapeType="1"/>
            </p:cNvSpPr>
            <p:nvPr/>
          </p:nvSpPr>
          <p:spPr bwMode="ltGray">
            <a:xfrm>
              <a:off x="0" y="3600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Line 23"/>
            <p:cNvSpPr>
              <a:spLocks noChangeShapeType="1"/>
            </p:cNvSpPr>
            <p:nvPr/>
          </p:nvSpPr>
          <p:spPr bwMode="ltGray">
            <a:xfrm>
              <a:off x="0" y="3792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Line 24"/>
            <p:cNvSpPr>
              <a:spLocks noChangeShapeType="1"/>
            </p:cNvSpPr>
            <p:nvPr/>
          </p:nvSpPr>
          <p:spPr bwMode="ltGray">
            <a:xfrm>
              <a:off x="0" y="3984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Line 25"/>
            <p:cNvSpPr>
              <a:spLocks noChangeShapeType="1"/>
            </p:cNvSpPr>
            <p:nvPr/>
          </p:nvSpPr>
          <p:spPr bwMode="ltGray">
            <a:xfrm>
              <a:off x="0" y="4176"/>
              <a:ext cx="5759" cy="0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Line 26"/>
            <p:cNvSpPr>
              <a:spLocks noChangeShapeType="1"/>
            </p:cNvSpPr>
            <p:nvPr/>
          </p:nvSpPr>
          <p:spPr bwMode="ltGray">
            <a:xfrm>
              <a:off x="144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Line 27"/>
            <p:cNvSpPr>
              <a:spLocks noChangeShapeType="1"/>
            </p:cNvSpPr>
            <p:nvPr/>
          </p:nvSpPr>
          <p:spPr bwMode="ltGray">
            <a:xfrm>
              <a:off x="336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Line 28"/>
            <p:cNvSpPr>
              <a:spLocks noChangeShapeType="1"/>
            </p:cNvSpPr>
            <p:nvPr/>
          </p:nvSpPr>
          <p:spPr bwMode="ltGray">
            <a:xfrm>
              <a:off x="528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Line 29"/>
            <p:cNvSpPr>
              <a:spLocks noChangeShapeType="1"/>
            </p:cNvSpPr>
            <p:nvPr/>
          </p:nvSpPr>
          <p:spPr bwMode="ltGray">
            <a:xfrm>
              <a:off x="720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Line 30"/>
            <p:cNvSpPr>
              <a:spLocks noChangeShapeType="1"/>
            </p:cNvSpPr>
            <p:nvPr/>
          </p:nvSpPr>
          <p:spPr bwMode="ltGray">
            <a:xfrm>
              <a:off x="912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Line 31"/>
            <p:cNvSpPr>
              <a:spLocks noChangeShapeType="1"/>
            </p:cNvSpPr>
            <p:nvPr/>
          </p:nvSpPr>
          <p:spPr bwMode="ltGray">
            <a:xfrm>
              <a:off x="1104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Line 32"/>
            <p:cNvSpPr>
              <a:spLocks noChangeShapeType="1"/>
            </p:cNvSpPr>
            <p:nvPr/>
          </p:nvSpPr>
          <p:spPr bwMode="ltGray">
            <a:xfrm>
              <a:off x="1296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Line 33"/>
            <p:cNvSpPr>
              <a:spLocks noChangeShapeType="1"/>
            </p:cNvSpPr>
            <p:nvPr/>
          </p:nvSpPr>
          <p:spPr bwMode="ltGray">
            <a:xfrm>
              <a:off x="1488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Line 34"/>
            <p:cNvSpPr>
              <a:spLocks noChangeShapeType="1"/>
            </p:cNvSpPr>
            <p:nvPr/>
          </p:nvSpPr>
          <p:spPr bwMode="ltGray">
            <a:xfrm>
              <a:off x="1680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Line 35"/>
            <p:cNvSpPr>
              <a:spLocks noChangeShapeType="1"/>
            </p:cNvSpPr>
            <p:nvPr/>
          </p:nvSpPr>
          <p:spPr bwMode="ltGray">
            <a:xfrm>
              <a:off x="1872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Line 36"/>
            <p:cNvSpPr>
              <a:spLocks noChangeShapeType="1"/>
            </p:cNvSpPr>
            <p:nvPr/>
          </p:nvSpPr>
          <p:spPr bwMode="ltGray">
            <a:xfrm>
              <a:off x="2064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Line 37"/>
            <p:cNvSpPr>
              <a:spLocks noChangeShapeType="1"/>
            </p:cNvSpPr>
            <p:nvPr/>
          </p:nvSpPr>
          <p:spPr bwMode="ltGray">
            <a:xfrm>
              <a:off x="2256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Line 38"/>
            <p:cNvSpPr>
              <a:spLocks noChangeShapeType="1"/>
            </p:cNvSpPr>
            <p:nvPr/>
          </p:nvSpPr>
          <p:spPr bwMode="ltGray">
            <a:xfrm>
              <a:off x="2448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Line 39"/>
            <p:cNvSpPr>
              <a:spLocks noChangeShapeType="1"/>
            </p:cNvSpPr>
            <p:nvPr/>
          </p:nvSpPr>
          <p:spPr bwMode="ltGray">
            <a:xfrm>
              <a:off x="2640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Line 40"/>
            <p:cNvSpPr>
              <a:spLocks noChangeShapeType="1"/>
            </p:cNvSpPr>
            <p:nvPr/>
          </p:nvSpPr>
          <p:spPr bwMode="ltGray">
            <a:xfrm>
              <a:off x="2832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Line 41"/>
            <p:cNvSpPr>
              <a:spLocks noChangeShapeType="1"/>
            </p:cNvSpPr>
            <p:nvPr/>
          </p:nvSpPr>
          <p:spPr bwMode="ltGray">
            <a:xfrm>
              <a:off x="3024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Line 42"/>
            <p:cNvSpPr>
              <a:spLocks noChangeShapeType="1"/>
            </p:cNvSpPr>
            <p:nvPr/>
          </p:nvSpPr>
          <p:spPr bwMode="ltGray">
            <a:xfrm>
              <a:off x="3216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Line 43"/>
            <p:cNvSpPr>
              <a:spLocks noChangeShapeType="1"/>
            </p:cNvSpPr>
            <p:nvPr/>
          </p:nvSpPr>
          <p:spPr bwMode="ltGray">
            <a:xfrm>
              <a:off x="3408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Line 44"/>
            <p:cNvSpPr>
              <a:spLocks noChangeShapeType="1"/>
            </p:cNvSpPr>
            <p:nvPr/>
          </p:nvSpPr>
          <p:spPr bwMode="ltGray">
            <a:xfrm>
              <a:off x="3600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Line 45"/>
            <p:cNvSpPr>
              <a:spLocks noChangeShapeType="1"/>
            </p:cNvSpPr>
            <p:nvPr/>
          </p:nvSpPr>
          <p:spPr bwMode="ltGray">
            <a:xfrm>
              <a:off x="3792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Line 46"/>
            <p:cNvSpPr>
              <a:spLocks noChangeShapeType="1"/>
            </p:cNvSpPr>
            <p:nvPr/>
          </p:nvSpPr>
          <p:spPr bwMode="ltGray">
            <a:xfrm>
              <a:off x="3984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Line 47"/>
            <p:cNvSpPr>
              <a:spLocks noChangeShapeType="1"/>
            </p:cNvSpPr>
            <p:nvPr/>
          </p:nvSpPr>
          <p:spPr bwMode="ltGray">
            <a:xfrm>
              <a:off x="4176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Line 48"/>
            <p:cNvSpPr>
              <a:spLocks noChangeShapeType="1"/>
            </p:cNvSpPr>
            <p:nvPr/>
          </p:nvSpPr>
          <p:spPr bwMode="ltGray">
            <a:xfrm>
              <a:off x="4368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Line 49"/>
            <p:cNvSpPr>
              <a:spLocks noChangeShapeType="1"/>
            </p:cNvSpPr>
            <p:nvPr/>
          </p:nvSpPr>
          <p:spPr bwMode="ltGray">
            <a:xfrm>
              <a:off x="4560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Line 50"/>
            <p:cNvSpPr>
              <a:spLocks noChangeShapeType="1"/>
            </p:cNvSpPr>
            <p:nvPr/>
          </p:nvSpPr>
          <p:spPr bwMode="ltGray">
            <a:xfrm>
              <a:off x="4752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Line 51"/>
            <p:cNvSpPr>
              <a:spLocks noChangeShapeType="1"/>
            </p:cNvSpPr>
            <p:nvPr/>
          </p:nvSpPr>
          <p:spPr bwMode="ltGray">
            <a:xfrm>
              <a:off x="4944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Line 52"/>
            <p:cNvSpPr>
              <a:spLocks noChangeShapeType="1"/>
            </p:cNvSpPr>
            <p:nvPr/>
          </p:nvSpPr>
          <p:spPr bwMode="ltGray">
            <a:xfrm>
              <a:off x="5136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Line 53"/>
            <p:cNvSpPr>
              <a:spLocks noChangeShapeType="1"/>
            </p:cNvSpPr>
            <p:nvPr/>
          </p:nvSpPr>
          <p:spPr bwMode="ltGray">
            <a:xfrm>
              <a:off x="5328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Line 54"/>
            <p:cNvSpPr>
              <a:spLocks noChangeShapeType="1"/>
            </p:cNvSpPr>
            <p:nvPr/>
          </p:nvSpPr>
          <p:spPr bwMode="ltGray">
            <a:xfrm>
              <a:off x="5520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Line 55"/>
            <p:cNvSpPr>
              <a:spLocks noChangeShapeType="1"/>
            </p:cNvSpPr>
            <p:nvPr/>
          </p:nvSpPr>
          <p:spPr bwMode="ltGray">
            <a:xfrm>
              <a:off x="5712" y="0"/>
              <a:ext cx="0" cy="4319"/>
            </a:xfrm>
            <a:prstGeom prst="line">
              <a:avLst/>
            </a:prstGeom>
            <a:noFill/>
            <a:ln w="12700" cap="sq">
              <a:solidFill>
                <a:schemeClr val="accent6">
                  <a:lumMod val="20000"/>
                  <a:lumOff val="80000"/>
                </a:schemeClr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12" name="Picture 56"/>
          <p:cNvPicPr>
            <a:picLocks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0912" y="0"/>
            <a:ext cx="1079500" cy="6858000"/>
          </a:xfrm>
          <a:prstGeom prst="rect">
            <a:avLst/>
          </a:prstGeom>
          <a:noFill/>
          <a:ln w="9525">
            <a:solidFill>
              <a:schemeClr val="bg2">
                <a:lumMod val="20000"/>
                <a:lumOff val="8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6898" y="6172200"/>
            <a:ext cx="1218883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E36636D-D922-432D-A958-524484B5923D}" type="datetimeFigureOut">
              <a:rPr lang="en-US" smtClean="0"/>
              <a:pPr/>
              <a:t>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8882" y="6172200"/>
            <a:ext cx="741487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58928" y="6172200"/>
            <a:ext cx="711015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803400"/>
            <a:ext cx="975106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168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49803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7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039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5214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53896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55648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Font typeface="Wingdings" panose="05000000000000000000" pitchFamily="2" charset="2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740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Font typeface="Wingdings" panose="05000000000000000000" pitchFamily="2" charset="2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915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Font typeface="Wingdings" panose="05000000000000000000" pitchFamily="2" charset="2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66090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Font typeface="Wingdings" panose="05000000000000000000" pitchFamily="2" charset="2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spss-tutorials.com/spss-correlation-analysi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icshowto.datasciencecentral.com/covariance/" TargetMode="External"/><Relationship Id="rId2" Type="http://schemas.openxmlformats.org/officeDocument/2006/relationships/hyperlink" Target="https://www.statisticshowto.datasciencecentral.com/arithmetic-mean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hyperlink" Target="https://www.statisticshowto.datasciencecentral.com/probability-and-statistics/variance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icshowto.datasciencecentral.com/cronbachs-alpha-spss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eorgemdallas.wordpress.com/2013/10/30/principal-component-analysis-4-dummies-eigenvectors-eigenvalues-and-dimension-reduction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Dr</a:t>
            </a:r>
            <a:r>
              <a:rPr lang="en-US" dirty="0" smtClean="0"/>
              <a:t> Antje Cockrill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Further Analysis: Moving beyond the Basics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54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Frequencies</a:t>
            </a:r>
          </a:p>
          <a:p>
            <a:r>
              <a:rPr lang="en-US" dirty="0" smtClean="0"/>
              <a:t>Missing data</a:t>
            </a:r>
          </a:p>
          <a:p>
            <a:r>
              <a:rPr lang="en-US" dirty="0" smtClean="0"/>
              <a:t>Distributions/histograms – Is my data normally distributed?</a:t>
            </a:r>
          </a:p>
          <a:p>
            <a:r>
              <a:rPr lang="en-US" dirty="0" smtClean="0"/>
              <a:t>Mean, Median and Mode, Standard Deviation, Z -Scores</a:t>
            </a:r>
            <a:endParaRPr lang="en-US" dirty="0" smtClean="0"/>
          </a:p>
          <a:p>
            <a:r>
              <a:rPr lang="en-US" dirty="0" err="1" smtClean="0"/>
              <a:t>Skewness</a:t>
            </a:r>
            <a:endParaRPr lang="en-US" dirty="0" smtClean="0"/>
          </a:p>
          <a:p>
            <a:r>
              <a:rPr lang="en-US" dirty="0" err="1" smtClean="0"/>
              <a:t>Kurtiosis</a:t>
            </a:r>
            <a:endParaRPr lang="en-US" dirty="0" smtClean="0"/>
          </a:p>
          <a:p>
            <a:r>
              <a:rPr lang="en-US" dirty="0" smtClean="0"/>
              <a:t>Outliers</a:t>
            </a:r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data checks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46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 rot="10800000" flipV="1">
            <a:off x="6670476" y="592979"/>
            <a:ext cx="3888433" cy="5112568"/>
          </a:xfrm>
        </p:spPr>
        <p:txBody>
          <a:bodyPr>
            <a:noAutofit/>
          </a:bodyPr>
          <a:lstStyle/>
          <a:p>
            <a:r>
              <a:rPr lang="en-GB" sz="2000" dirty="0"/>
              <a:t>A </a:t>
            </a:r>
            <a:r>
              <a:rPr lang="en-GB" sz="2000" dirty="0" smtClean="0"/>
              <a:t>Pearson </a:t>
            </a:r>
            <a:r>
              <a:rPr lang="en-GB" sz="2000" dirty="0"/>
              <a:t>correlation is a number between -1 and +1 that indicates to what extent 2 metric variables are linearly related. </a:t>
            </a:r>
            <a:endParaRPr lang="en-GB" sz="2000" dirty="0" smtClean="0"/>
          </a:p>
          <a:p>
            <a:r>
              <a:rPr lang="en-GB" sz="2000" dirty="0" smtClean="0"/>
              <a:t>A Pearson's </a:t>
            </a:r>
            <a:r>
              <a:rPr lang="en-GB" sz="2000" dirty="0"/>
              <a:t>correlation coefficient (r) is a </a:t>
            </a:r>
            <a:r>
              <a:rPr lang="en-GB" sz="2000" b="1" dirty="0"/>
              <a:t>measure of the strength of the association</a:t>
            </a:r>
            <a:r>
              <a:rPr lang="en-GB" sz="2000" dirty="0"/>
              <a:t> between the two variables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It does not matter which measuring units the variables are in (can be different scales) as long as the relation is linear</a:t>
            </a: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89467" y="260648"/>
            <a:ext cx="5636993" cy="692944"/>
          </a:xfrm>
        </p:spPr>
        <p:txBody>
          <a:bodyPr/>
          <a:lstStyle/>
          <a:p>
            <a:r>
              <a:rPr lang="en-GB" dirty="0" smtClean="0"/>
              <a:t>Correlations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462564" y="6093296"/>
            <a:ext cx="3493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>
                <a:hlinkClick r:id="rId2"/>
              </a:rPr>
              <a:t>https://www.spss-tutorials.com/spss-correlation-analysis</a:t>
            </a:r>
            <a:r>
              <a:rPr lang="en-GB" dirty="0">
                <a:hlinkClick r:id="rId2"/>
              </a:rPr>
              <a:t>/</a:t>
            </a:r>
            <a:endParaRPr lang="en-GB" dirty="0"/>
          </a:p>
        </p:txBody>
      </p:sp>
      <p:pic>
        <p:nvPicPr>
          <p:cNvPr id="1028" name="Picture 4" descr="SPSS Correlation Analysis Nice Scatterplo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12" y="1124744"/>
            <a:ext cx="5453336" cy="4580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7865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701924" y="563101"/>
            <a:ext cx="7344816" cy="5668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correlation between two variables X and Y is defined as the 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covariance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of X with Y (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covarXY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divided by the product of the standard deviation of X (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stdevX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and the standard deviation of Y (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stdevY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 =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covarXY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/(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stdevX·stdevY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</a:t>
            </a:r>
            <a:endParaRPr lang="en-US" sz="2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sz="2000" dirty="0" smtClean="0"/>
              <a:t>r = </a:t>
            </a:r>
            <a:r>
              <a:rPr lang="en-GB" sz="2000" dirty="0" err="1" smtClean="0"/>
              <a:t>covarX,Y</a:t>
            </a:r>
            <a:r>
              <a:rPr lang="en-GB" sz="2000" dirty="0" smtClean="0"/>
              <a:t>/ </a:t>
            </a:r>
            <a:r>
              <a:rPr lang="el-GR" sz="2000" dirty="0"/>
              <a:t>σ</a:t>
            </a:r>
            <a:r>
              <a:rPr lang="en-GB" sz="2000" baseline="-25000" dirty="0"/>
              <a:t>X</a:t>
            </a:r>
            <a:r>
              <a:rPr lang="el-GR" sz="2000" dirty="0"/>
              <a:t>σ</a:t>
            </a:r>
            <a:r>
              <a:rPr lang="en-GB" sz="2000" baseline="-25000" dirty="0" smtClean="0"/>
              <a:t>Y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kumimoji="0" lang="en-GB" sz="2000" b="0" i="0" u="none" strike="noStrike" cap="none" normalizeH="0" baseline="-2500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Variance: the mean value of all the differences from the mean multiplied by themselves (=squared)</a:t>
            </a:r>
          </a:p>
          <a:p>
            <a:r>
              <a:rPr lang="en-GB" sz="2000" dirty="0" smtClean="0"/>
              <a:t>Covariance</a:t>
            </a:r>
            <a:r>
              <a:rPr lang="en-GB" sz="2000" dirty="0"/>
              <a:t>: The mean value of all the pairs of differences from the mean for X multiplied by the differences from the mean for Y.</a:t>
            </a:r>
          </a:p>
          <a:p>
            <a:r>
              <a:rPr lang="en-GB" sz="2000" dirty="0" smtClean="0"/>
              <a:t>If </a:t>
            </a:r>
            <a:r>
              <a:rPr lang="en-GB" sz="2000" dirty="0"/>
              <a:t>X and Y aren't closely related to each other, they don't </a:t>
            </a:r>
            <a:r>
              <a:rPr lang="en-GB" sz="2000" i="1" dirty="0"/>
              <a:t>co-vary,</a:t>
            </a:r>
            <a:r>
              <a:rPr lang="en-GB" sz="2000" dirty="0"/>
              <a:t> so the covariance is small, so the correlation is small.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951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PSS Correlation Test Outpu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72" y="188640"/>
            <a:ext cx="6858000" cy="4914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390556" y="620688"/>
            <a:ext cx="3766493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000000"/>
                </a:solidFill>
                <a:latin typeface="helvetica" panose="020B0604020202020204" pitchFamily="34" charset="0"/>
              </a:rPr>
              <a:t>The </a:t>
            </a:r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correlations on the main diagonal are the correlations between each variable and itself -which is why they are all 1 and not interesting at all. </a:t>
            </a:r>
            <a:endParaRPr lang="en-GB" dirty="0" smtClean="0">
              <a:solidFill>
                <a:srgbClr val="000000"/>
              </a:solidFill>
              <a:latin typeface="helvetica" panose="020B060402020202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helvetica" panose="020B0604020202020204" pitchFamily="34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helvetica" panose="020B0604020202020204" pitchFamily="34" charset="0"/>
              </a:rPr>
              <a:t>The </a:t>
            </a:r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10 correlations </a:t>
            </a:r>
            <a:r>
              <a:rPr lang="en-GB" i="1" dirty="0">
                <a:solidFill>
                  <a:srgbClr val="000000"/>
                </a:solidFill>
                <a:latin typeface="helvetica" panose="020B0604020202020204" pitchFamily="34" charset="0"/>
              </a:rPr>
              <a:t>below</a:t>
            </a:r>
            <a:r>
              <a:rPr lang="en-GB" dirty="0">
                <a:solidFill>
                  <a:srgbClr val="000000"/>
                </a:solidFill>
                <a:latin typeface="helvetica" panose="020B0604020202020204" pitchFamily="34" charset="0"/>
              </a:rPr>
              <a:t> the diagonal are what we need. As a rule of </a:t>
            </a:r>
            <a:r>
              <a:rPr lang="en-GB" dirty="0" err="1">
                <a:solidFill>
                  <a:srgbClr val="000000"/>
                </a:solidFill>
                <a:latin typeface="helvetica" panose="020B0604020202020204" pitchFamily="34" charset="0"/>
              </a:rPr>
              <a:t>thumb,</a:t>
            </a:r>
            <a:r>
              <a:rPr lang="en-GB" b="1" dirty="0" err="1">
                <a:solidFill>
                  <a:srgbClr val="000000"/>
                </a:solidFill>
                <a:latin typeface="helvetica" panose="020B0604020202020204" pitchFamily="34" charset="0"/>
              </a:rPr>
              <a:t>a</a:t>
            </a:r>
            <a:r>
              <a:rPr lang="en-GB" b="1" dirty="0">
                <a:solidFill>
                  <a:srgbClr val="000000"/>
                </a:solidFill>
                <a:latin typeface="helvetica" panose="020B0604020202020204" pitchFamily="34" charset="0"/>
              </a:rPr>
              <a:t> correlation is statistically significant if its “Sig. (2-tailed)” &lt; 0.05</a:t>
            </a:r>
            <a:r>
              <a:rPr lang="en-GB" b="1" dirty="0" smtClean="0">
                <a:solidFill>
                  <a:srgbClr val="000000"/>
                </a:solidFill>
                <a:latin typeface="helvetica" panose="020B0604020202020204" pitchFamily="34" charset="0"/>
              </a:rPr>
              <a:t>.</a:t>
            </a:r>
          </a:p>
          <a:p>
            <a:endParaRPr lang="en-GB" b="1" dirty="0">
              <a:solidFill>
                <a:srgbClr val="000000"/>
              </a:solidFill>
              <a:latin typeface="helvetica" panose="020B0604020202020204" pitchFamily="34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helvetica" panose="020B0604020202020204" pitchFamily="34" charset="0"/>
              </a:rPr>
              <a:t>You would report a correlation like this:</a:t>
            </a:r>
            <a:endParaRPr lang="en-GB" dirty="0"/>
          </a:p>
        </p:txBody>
      </p:sp>
      <p:pic>
        <p:nvPicPr>
          <p:cNvPr id="2050" name="Picture 2" descr="Correlation Table in APA form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356" y="4509120"/>
            <a:ext cx="5743699" cy="239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598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49796" y="1268760"/>
            <a:ext cx="6264696" cy="49685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So far we have looked at individual variables. But what if we want to look at groups of related variables</a:t>
            </a:r>
            <a:r>
              <a:rPr lang="en-GB" dirty="0" smtClean="0"/>
              <a:t>?</a:t>
            </a:r>
          </a:p>
          <a:p>
            <a:r>
              <a:rPr lang="en-GB" dirty="0" smtClean="0"/>
              <a:t>If a construct was measured with several variables, they need to be combined.</a:t>
            </a:r>
          </a:p>
          <a:p>
            <a:r>
              <a:rPr lang="en-GB" dirty="0" smtClean="0"/>
              <a:t>A) We could simply add all the values for each variable into a summative variable. The resulting variable is not very meaningful</a:t>
            </a:r>
          </a:p>
          <a:p>
            <a:r>
              <a:rPr lang="en-GB" dirty="0" smtClean="0"/>
              <a:t>B) More useful is to create a new variable based on the mean of the means.</a:t>
            </a:r>
          </a:p>
          <a:p>
            <a:pPr marL="0" indent="0">
              <a:buNone/>
            </a:pPr>
            <a:r>
              <a:rPr lang="en-GB" dirty="0" smtClean="0"/>
              <a:t>Both can be done using the Transform --&gt; Compute  commands in SPSS</a:t>
            </a:r>
          </a:p>
          <a:p>
            <a:pPr marL="0" indent="0">
              <a:buNone/>
            </a:pPr>
            <a:r>
              <a:rPr lang="en-GB" dirty="0" smtClean="0"/>
              <a:t>Variables need to be on the same scale or use z-scores to compute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18883" y="431800"/>
            <a:ext cx="5667617" cy="692944"/>
          </a:xfrm>
        </p:spPr>
        <p:txBody>
          <a:bodyPr>
            <a:normAutofit/>
          </a:bodyPr>
          <a:lstStyle/>
          <a:p>
            <a:r>
              <a:rPr lang="en-GB" dirty="0" smtClean="0"/>
              <a:t>Composite Variables</a:t>
            </a:r>
            <a:endParaRPr lang="en-GB" dirty="0"/>
          </a:p>
        </p:txBody>
      </p:sp>
      <p:pic>
        <p:nvPicPr>
          <p:cNvPr id="4100" name="Picture 4" descr="Image result for spss transform compute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540" y="1484784"/>
            <a:ext cx="4876800" cy="40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185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1844" y="1268760"/>
            <a:ext cx="9522782" cy="3456384"/>
          </a:xfrm>
        </p:spPr>
        <p:txBody>
          <a:bodyPr>
            <a:noAutofit/>
          </a:bodyPr>
          <a:lstStyle/>
          <a:p>
            <a:r>
              <a:rPr lang="en-GB" sz="1800" dirty="0" smtClean="0">
                <a:latin typeface="Trebuchet MS" panose="020B0603020202020204" pitchFamily="34" charset="0"/>
              </a:rPr>
              <a:t>Once you have created your summative or composite variables, check for reliability using the </a:t>
            </a:r>
            <a:r>
              <a:rPr lang="en-GB" sz="1800" dirty="0" err="1" smtClean="0">
                <a:latin typeface="Trebuchet MS" panose="020B0603020202020204" pitchFamily="34" charset="0"/>
              </a:rPr>
              <a:t>Cronbach</a:t>
            </a:r>
            <a:r>
              <a:rPr lang="en-GB" sz="1800" dirty="0" smtClean="0">
                <a:latin typeface="Trebuchet MS" panose="020B0603020202020204" pitchFamily="34" charset="0"/>
              </a:rPr>
              <a:t> Alpha score</a:t>
            </a:r>
          </a:p>
          <a:p>
            <a:pPr fontAlgn="base"/>
            <a:r>
              <a:rPr lang="en-GB" sz="1800" dirty="0" smtClean="0">
                <a:latin typeface="Trebuchet MS" panose="020B0603020202020204" pitchFamily="34" charset="0"/>
              </a:rPr>
              <a:t>Where:</a:t>
            </a:r>
          </a:p>
          <a:p>
            <a:pPr marL="0" indent="0" fontAlgn="base">
              <a:lnSpc>
                <a:spcPct val="100000"/>
              </a:lnSpc>
              <a:buNone/>
            </a:pPr>
            <a:r>
              <a:rPr lang="en-GB" sz="1800" dirty="0" smtClean="0">
                <a:latin typeface="Trebuchet MS" panose="020B0603020202020204" pitchFamily="34" charset="0"/>
              </a:rPr>
              <a:t>N </a:t>
            </a:r>
            <a:r>
              <a:rPr lang="en-GB" sz="1800" dirty="0">
                <a:latin typeface="Trebuchet MS" panose="020B0603020202020204" pitchFamily="34" charset="0"/>
              </a:rPr>
              <a:t>= the number of </a:t>
            </a:r>
            <a:r>
              <a:rPr lang="en-GB" sz="1800" dirty="0" smtClean="0">
                <a:latin typeface="Trebuchet MS" panose="020B0603020202020204" pitchFamily="34" charset="0"/>
              </a:rPr>
              <a:t>items.</a:t>
            </a:r>
          </a:p>
          <a:p>
            <a:pPr marL="0" indent="0" fontAlgn="base">
              <a:lnSpc>
                <a:spcPct val="100000"/>
              </a:lnSpc>
              <a:buNone/>
            </a:pPr>
            <a:r>
              <a:rPr lang="en-GB" sz="1800" dirty="0" smtClean="0">
                <a:latin typeface="Trebuchet MS" panose="020B0603020202020204" pitchFamily="34" charset="0"/>
              </a:rPr>
              <a:t>c</a:t>
            </a:r>
            <a:r>
              <a:rPr lang="en-GB" sz="1800" dirty="0">
                <a:latin typeface="Trebuchet MS" panose="020B0603020202020204" pitchFamily="34" charset="0"/>
              </a:rPr>
              <a:t>̄ = </a:t>
            </a:r>
            <a:r>
              <a:rPr lang="en-GB" sz="1800" dirty="0">
                <a:latin typeface="Trebuchet MS" panose="020B0603020202020204" pitchFamily="34" charset="0"/>
                <a:hlinkClick r:id="rId2"/>
              </a:rPr>
              <a:t>average </a:t>
            </a:r>
            <a:r>
              <a:rPr lang="en-GB" sz="1800" dirty="0">
                <a:latin typeface="Trebuchet MS" panose="020B0603020202020204" pitchFamily="34" charset="0"/>
                <a:hlinkClick r:id="rId3"/>
              </a:rPr>
              <a:t>covariance </a:t>
            </a:r>
            <a:r>
              <a:rPr lang="en-GB" sz="1800" dirty="0">
                <a:latin typeface="Trebuchet MS" panose="020B0603020202020204" pitchFamily="34" charset="0"/>
              </a:rPr>
              <a:t>between item-pairs.</a:t>
            </a:r>
          </a:p>
          <a:p>
            <a:pPr marL="0" indent="0" fontAlgn="base">
              <a:lnSpc>
                <a:spcPct val="100000"/>
              </a:lnSpc>
              <a:buNone/>
            </a:pPr>
            <a:r>
              <a:rPr lang="en-GB" sz="1800" dirty="0">
                <a:latin typeface="Trebuchet MS" panose="020B0603020202020204" pitchFamily="34" charset="0"/>
              </a:rPr>
              <a:t>v̄ = average </a:t>
            </a:r>
            <a:r>
              <a:rPr lang="en-GB" sz="1800" dirty="0">
                <a:latin typeface="Trebuchet MS" panose="020B0603020202020204" pitchFamily="34" charset="0"/>
                <a:hlinkClick r:id="rId4"/>
              </a:rPr>
              <a:t>variance</a:t>
            </a:r>
            <a:r>
              <a:rPr lang="en-GB" sz="1800" dirty="0" smtClean="0">
                <a:latin typeface="Trebuchet MS" panose="020B0603020202020204" pitchFamily="34" charset="0"/>
              </a:rPr>
              <a:t>.</a:t>
            </a:r>
          </a:p>
          <a:p>
            <a:pPr marL="0" indent="0" fontAlgn="base">
              <a:buNone/>
            </a:pPr>
            <a:r>
              <a:rPr lang="en-GB" sz="1800" dirty="0">
                <a:latin typeface="Trebuchet MS" panose="020B0603020202020204" pitchFamily="34" charset="0"/>
              </a:rPr>
              <a:t>Step 1: Click “</a:t>
            </a:r>
            <a:r>
              <a:rPr lang="en-GB" sz="1800" dirty="0" err="1">
                <a:latin typeface="Trebuchet MS" panose="020B0603020202020204" pitchFamily="34" charset="0"/>
              </a:rPr>
              <a:t>Analyze</a:t>
            </a:r>
            <a:r>
              <a:rPr lang="en-GB" sz="1800" dirty="0">
                <a:latin typeface="Trebuchet MS" panose="020B0603020202020204" pitchFamily="34" charset="0"/>
              </a:rPr>
              <a:t>,” then click “Scale” and then click “Reliability Analysis.”</a:t>
            </a:r>
            <a:r>
              <a:rPr lang="en-GB" sz="1800" dirty="0">
                <a:latin typeface="Trebuchet MS" panose="020B0603020202020204" pitchFamily="34" charset="0"/>
              </a:rPr>
              <a:t/>
            </a:r>
            <a:br>
              <a:rPr lang="en-GB" sz="1800" dirty="0">
                <a:latin typeface="Trebuchet MS" panose="020B0603020202020204" pitchFamily="34" charset="0"/>
              </a:rPr>
            </a:br>
            <a:r>
              <a:rPr lang="en-GB" sz="1800" dirty="0">
                <a:latin typeface="Trebuchet MS" panose="020B0603020202020204" pitchFamily="34" charset="0"/>
              </a:rPr>
              <a:t>Step 2: Transfer your variables (q1 to q5) into “Items,”. The model default should be set as “Alpha.”</a:t>
            </a:r>
            <a:r>
              <a:rPr lang="en-GB" sz="1800" dirty="0">
                <a:latin typeface="Trebuchet MS" panose="020B0603020202020204" pitchFamily="34" charset="0"/>
              </a:rPr>
              <a:t/>
            </a:r>
            <a:br>
              <a:rPr lang="en-GB" sz="1800" dirty="0">
                <a:latin typeface="Trebuchet MS" panose="020B0603020202020204" pitchFamily="34" charset="0"/>
              </a:rPr>
            </a:br>
            <a:r>
              <a:rPr lang="en-GB" sz="1800" dirty="0">
                <a:latin typeface="Trebuchet MS" panose="020B0603020202020204" pitchFamily="34" charset="0"/>
              </a:rPr>
              <a:t>Step 3: Click “Statistics” in the dialog box.</a:t>
            </a:r>
            <a:r>
              <a:rPr lang="en-GB" sz="1800" dirty="0">
                <a:latin typeface="Trebuchet MS" panose="020B0603020202020204" pitchFamily="34" charset="0"/>
              </a:rPr>
              <a:t/>
            </a:r>
            <a:br>
              <a:rPr lang="en-GB" sz="1800" dirty="0">
                <a:latin typeface="Trebuchet MS" panose="020B0603020202020204" pitchFamily="34" charset="0"/>
              </a:rPr>
            </a:br>
            <a:r>
              <a:rPr lang="en-GB" sz="1800" dirty="0">
                <a:latin typeface="Trebuchet MS" panose="020B0603020202020204" pitchFamily="34" charset="0"/>
              </a:rPr>
              <a:t>Step 4: Select “Item,” “Scale,” and “Scale if item deleted” in the box description. Choose “Correlation” in the inter-item box.</a:t>
            </a:r>
            <a:r>
              <a:rPr lang="en-GB" sz="1800" dirty="0">
                <a:latin typeface="Trebuchet MS" panose="020B0603020202020204" pitchFamily="34" charset="0"/>
              </a:rPr>
              <a:t/>
            </a:r>
            <a:br>
              <a:rPr lang="en-GB" sz="1800" dirty="0">
                <a:latin typeface="Trebuchet MS" panose="020B0603020202020204" pitchFamily="34" charset="0"/>
              </a:rPr>
            </a:br>
            <a:r>
              <a:rPr lang="en-GB" sz="1800" dirty="0">
                <a:latin typeface="Trebuchet MS" panose="020B0603020202020204" pitchFamily="34" charset="0"/>
              </a:rPr>
              <a:t>Step 5: Click “Continue” and then click “OK”.</a:t>
            </a:r>
          </a:p>
          <a:p>
            <a:endParaRPr lang="en-GB" sz="1800" dirty="0" smtClean="0">
              <a:latin typeface="Trebuchet MS" panose="020B0603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18883" y="332656"/>
            <a:ext cx="9124003" cy="764952"/>
          </a:xfrm>
        </p:spPr>
        <p:txBody>
          <a:bodyPr/>
          <a:lstStyle/>
          <a:p>
            <a:r>
              <a:rPr lang="en-GB" dirty="0" smtClean="0"/>
              <a:t>Reliability</a:t>
            </a:r>
            <a:endParaRPr lang="en-GB" dirty="0"/>
          </a:p>
        </p:txBody>
      </p:sp>
      <p:pic>
        <p:nvPicPr>
          <p:cNvPr id="7174" name="Picture 6" descr="https://www.statisticshowto.datasciencecentral.com/wp-content/uploads/2014/12/cronbachs-alph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444" y="2154188"/>
            <a:ext cx="158115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8798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s://www.statisticshowto.datasciencecentral.com/wp-content/uploads/2014/12/CA2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01" y="1936429"/>
            <a:ext cx="4232300" cy="3014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981845" y="5733257"/>
            <a:ext cx="345638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Trebuchet MS" panose="020B0603020202020204" pitchFamily="34" charset="0"/>
                <a:hlinkClick r:id="rId3"/>
              </a:rPr>
              <a:t>https://www.statisticshowto.datasciencecentral.com/cronbachs-alpha-spss/</a:t>
            </a:r>
            <a:endParaRPr lang="en-GB" sz="1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3711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69876" y="476672"/>
            <a:ext cx="7467817" cy="68949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C) Or we can run a Principal Component Analysis (PCA)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18148" y="980728"/>
            <a:ext cx="7028929" cy="69557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A PCA reduces a larger set of variables to one or more  </a:t>
            </a:r>
            <a:r>
              <a:rPr lang="en-GB" sz="1600" dirty="0">
                <a:solidFill>
                  <a:srgbClr val="111111"/>
                </a:solidFill>
                <a:latin typeface="Trebuchet MS" panose="020B0603020202020204" pitchFamily="34" charset="0"/>
              </a:rPr>
              <a:t>index variables </a:t>
            </a:r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which are called components</a:t>
            </a:r>
          </a:p>
          <a:p>
            <a:endParaRPr lang="en-GB" sz="1600" dirty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In essence it extracts a linear composite variable from observed variables.</a:t>
            </a:r>
          </a:p>
          <a:p>
            <a:endParaRPr lang="en-GB" sz="1600" dirty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PCA tries to achieve the optimal </a:t>
            </a:r>
            <a:r>
              <a:rPr lang="en-GB" sz="1600" dirty="0">
                <a:solidFill>
                  <a:srgbClr val="111111"/>
                </a:solidFill>
                <a:latin typeface="Trebuchet MS" panose="020B0603020202020204" pitchFamily="34" charset="0"/>
              </a:rPr>
              <a:t>number of components, the optimal choice of measured variables for each component, and the optimal weights</a:t>
            </a:r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.</a:t>
            </a:r>
            <a:r>
              <a:rPr lang="en-GB" sz="1600" dirty="0">
                <a:solidFill>
                  <a:srgbClr val="111111"/>
                </a:solidFill>
                <a:latin typeface="Trebuchet MS" panose="020B0603020202020204" pitchFamily="34" charset="0"/>
              </a:rPr>
              <a:t> </a:t>
            </a:r>
            <a:endParaRPr lang="en-GB" sz="1600" dirty="0" smtClean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endParaRPr lang="en-GB" sz="1600" dirty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Principal Components are</a:t>
            </a:r>
            <a:r>
              <a:rPr lang="en-GB" sz="1600" dirty="0" smtClean="0"/>
              <a:t> </a:t>
            </a:r>
            <a:r>
              <a:rPr lang="en-GB" sz="1600" dirty="0"/>
              <a:t>the underlying structure in the data. They are the directions where there is the most variance, the directions where the data is most spread out. </a:t>
            </a:r>
            <a:endParaRPr lang="en-GB" sz="1600" dirty="0" smtClean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endParaRPr lang="en-GB" sz="1600" dirty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PCA requires a large sample size, 200 upwards for good results</a:t>
            </a:r>
          </a:p>
          <a:p>
            <a:endParaRPr lang="en-GB" sz="1600" dirty="0" smtClean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If different scales, use the correlation matrix.</a:t>
            </a:r>
          </a:p>
          <a:p>
            <a:endParaRPr lang="en-GB" sz="1600" dirty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Use Kaiser-Meyer-</a:t>
            </a:r>
            <a:r>
              <a:rPr lang="en-GB" sz="1600" dirty="0" err="1" smtClean="0">
                <a:solidFill>
                  <a:srgbClr val="111111"/>
                </a:solidFill>
                <a:latin typeface="Trebuchet MS" panose="020B0603020202020204" pitchFamily="34" charset="0"/>
              </a:rPr>
              <a:t>Olkin</a:t>
            </a:r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 (KMO) Measure to establish sample adequacy ( value should be larger than 0.6 and as close to one as possible)</a:t>
            </a:r>
          </a:p>
          <a:p>
            <a:endParaRPr lang="en-GB" sz="1600" dirty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r>
              <a:rPr lang="en-GB" sz="1600" dirty="0" smtClean="0">
                <a:solidFill>
                  <a:srgbClr val="111111"/>
                </a:solidFill>
                <a:latin typeface="Trebuchet MS" panose="020B0603020202020204" pitchFamily="34" charset="0"/>
              </a:rPr>
              <a:t>Use Bartlett’s test to reject the null hypothesis that the correlation matrix is an identity matrix, i.e. all diagonal elements are 1 and all of diagonal elements are 0. To reject this your p value should be significant.</a:t>
            </a:r>
          </a:p>
          <a:p>
            <a:endParaRPr lang="en-GB" dirty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endParaRPr lang="en-GB" dirty="0" smtClean="0">
              <a:solidFill>
                <a:srgbClr val="111111"/>
              </a:solidFill>
              <a:latin typeface="Trebuchet MS" panose="020B0603020202020204" pitchFamily="34" charset="0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5122" name="Picture 2" descr="https://i2.wp.com/www.theanalysisfactor.com/wp-content/uploads/2016/09/KGM_Sept2016_Image1.png?resize=383%2C3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96" y="1916832"/>
            <a:ext cx="289843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600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97868" y="1052736"/>
            <a:ext cx="9751060" cy="4267200"/>
          </a:xfrm>
        </p:spPr>
        <p:txBody>
          <a:bodyPr/>
          <a:lstStyle/>
          <a:p>
            <a:r>
              <a:rPr lang="en-GB" dirty="0" smtClean="0"/>
              <a:t>Run a PCA on the HBAT data set. Include all metric (interval) variables</a:t>
            </a:r>
          </a:p>
          <a:p>
            <a:r>
              <a:rPr lang="en-GB" dirty="0" smtClean="0"/>
              <a:t>Use the correlation matrix as not all scales are the same.</a:t>
            </a:r>
          </a:p>
          <a:p>
            <a:r>
              <a:rPr lang="en-GB" dirty="0" smtClean="0"/>
              <a:t>Ensure you tick the box for Scree plot</a:t>
            </a:r>
          </a:p>
          <a:p>
            <a:r>
              <a:rPr lang="en-GB" dirty="0" smtClean="0"/>
              <a:t>Use Direct </a:t>
            </a:r>
            <a:r>
              <a:rPr lang="en-GB" dirty="0" err="1" smtClean="0"/>
              <a:t>Oblim</a:t>
            </a:r>
            <a:r>
              <a:rPr lang="en-GB" dirty="0" smtClean="0"/>
              <a:t> as a rotation method (as in the social sciences we need to assume that </a:t>
            </a:r>
            <a:r>
              <a:rPr lang="en-GB" dirty="0" err="1" smtClean="0"/>
              <a:t>constructsca</a:t>
            </a:r>
            <a:r>
              <a:rPr lang="en-GB" dirty="0" smtClean="0"/>
              <a:t> re to some extent interrelated)</a:t>
            </a:r>
          </a:p>
          <a:p>
            <a:r>
              <a:rPr lang="en-GB" dirty="0" smtClean="0"/>
              <a:t>Save components with Eigenvalues over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969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91204" y="1069629"/>
            <a:ext cx="9751060" cy="42672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Trebuchet MS" panose="020B0603020202020204" pitchFamily="34" charset="0"/>
              </a:rPr>
              <a:t>Principal Component Analysis looks for the axis in data where the variance is highest, i.e. data is most spread out</a:t>
            </a:r>
            <a:endParaRPr lang="en-GB" dirty="0">
              <a:latin typeface="Trebuchet MS" panose="020B0603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91204" y="49427"/>
            <a:ext cx="4587497" cy="908968"/>
          </a:xfrm>
        </p:spPr>
        <p:txBody>
          <a:bodyPr/>
          <a:lstStyle/>
          <a:p>
            <a:r>
              <a:rPr lang="en-GB" dirty="0" smtClean="0"/>
              <a:t>Interpreting Output</a:t>
            </a:r>
            <a:endParaRPr lang="en-GB" dirty="0"/>
          </a:p>
        </p:txBody>
      </p:sp>
      <p:pic>
        <p:nvPicPr>
          <p:cNvPr id="6146" name="Picture 2" descr="https://georgemdallas.files.wordpress.com/2013/10/pca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874" y="2107394"/>
            <a:ext cx="4486373" cy="230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s://georgemdallas.files.wordpress.com/2013/10/pca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04" y="2107394"/>
            <a:ext cx="4750880" cy="244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73536" y="4551096"/>
            <a:ext cx="948590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b="1" dirty="0" smtClean="0">
                <a:solidFill>
                  <a:srgbClr val="242D36"/>
                </a:solidFill>
                <a:latin typeface="Trebuchet MS" panose="020B0603020202020204" pitchFamily="34" charset="0"/>
              </a:rPr>
              <a:t>Eigenvectors </a:t>
            </a:r>
            <a:r>
              <a:rPr lang="en-GB" b="1" dirty="0">
                <a:solidFill>
                  <a:srgbClr val="242D36"/>
                </a:solidFill>
                <a:latin typeface="Trebuchet MS" panose="020B0603020202020204" pitchFamily="34" charset="0"/>
              </a:rPr>
              <a:t>and </a:t>
            </a:r>
            <a:r>
              <a:rPr lang="en-GB" b="1" dirty="0" smtClean="0">
                <a:solidFill>
                  <a:srgbClr val="242D36"/>
                </a:solidFill>
                <a:latin typeface="Trebuchet MS" panose="020B0603020202020204" pitchFamily="34" charset="0"/>
              </a:rPr>
              <a:t>Eigenvalues</a:t>
            </a:r>
          </a:p>
          <a:p>
            <a:pPr fontAlgn="base"/>
            <a:endParaRPr lang="en-GB" b="1" dirty="0">
              <a:solidFill>
                <a:srgbClr val="242D36"/>
              </a:solidFill>
              <a:latin typeface="Trebuchet MS" panose="020B0603020202020204" pitchFamily="34" charset="0"/>
            </a:endParaRPr>
          </a:p>
          <a:p>
            <a:pPr fontAlgn="base"/>
            <a:r>
              <a:rPr lang="en-GB" dirty="0" smtClean="0">
                <a:latin typeface="Trebuchet MS" panose="020B0603020202020204" pitchFamily="34" charset="0"/>
              </a:rPr>
              <a:t>The axis with the widest variance is called the </a:t>
            </a:r>
            <a:r>
              <a:rPr lang="en-GB" b="1" dirty="0" smtClean="0">
                <a:latin typeface="Trebuchet MS" panose="020B0603020202020204" pitchFamily="34" charset="0"/>
              </a:rPr>
              <a:t>Eigenvector</a:t>
            </a:r>
            <a:r>
              <a:rPr lang="en-GB" dirty="0" smtClean="0">
                <a:latin typeface="Trebuchet MS" panose="020B0603020202020204" pitchFamily="34" charset="0"/>
              </a:rPr>
              <a:t>. It is a direction, and does not change even if the data is transformed, e.g. scaled. Each Eigenvector has an </a:t>
            </a:r>
            <a:r>
              <a:rPr lang="en-GB" b="1" dirty="0" smtClean="0">
                <a:latin typeface="Trebuchet MS" panose="020B0603020202020204" pitchFamily="34" charset="0"/>
              </a:rPr>
              <a:t>Eigenvalue </a:t>
            </a:r>
            <a:r>
              <a:rPr lang="en-GB" dirty="0" smtClean="0">
                <a:latin typeface="Trebuchet MS" panose="020B0603020202020204" pitchFamily="34" charset="0"/>
              </a:rPr>
              <a:t>which shows </a:t>
            </a:r>
            <a:r>
              <a:rPr lang="en-GB" dirty="0">
                <a:latin typeface="Trebuchet MS" panose="020B0603020202020204" pitchFamily="34" charset="0"/>
              </a:rPr>
              <a:t>how much variance there is in the data in that </a:t>
            </a:r>
            <a:r>
              <a:rPr lang="en-GB" dirty="0" smtClean="0">
                <a:latin typeface="Trebuchet MS" panose="020B0603020202020204" pitchFamily="34" charset="0"/>
              </a:rPr>
              <a:t>direction (how </a:t>
            </a:r>
            <a:r>
              <a:rPr lang="en-GB" dirty="0">
                <a:latin typeface="Trebuchet MS" panose="020B0603020202020204" pitchFamily="34" charset="0"/>
              </a:rPr>
              <a:t>spread out the data is on the </a:t>
            </a:r>
            <a:r>
              <a:rPr lang="en-GB" dirty="0" smtClean="0">
                <a:latin typeface="Trebuchet MS" panose="020B0603020202020204" pitchFamily="34" charset="0"/>
              </a:rPr>
              <a:t>line)</a:t>
            </a:r>
            <a:r>
              <a:rPr lang="en-GB" dirty="0" smtClean="0">
                <a:latin typeface="Source Sans Pro"/>
              </a:rPr>
              <a:t>. </a:t>
            </a:r>
            <a:r>
              <a:rPr lang="en-GB" dirty="0">
                <a:latin typeface="Source Sans Pro"/>
              </a:rPr>
              <a:t>The eigenvector with the highest eigenvalue is therefore the principal component.</a:t>
            </a:r>
            <a:endParaRPr lang="en-GB" b="0" i="0" dirty="0">
              <a:effectLst/>
              <a:latin typeface="Source Sans Pro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390556" y="49427"/>
            <a:ext cx="381496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hlinkClick r:id="rId4"/>
              </a:rPr>
              <a:t>Adapted from: https</a:t>
            </a:r>
            <a:r>
              <a:rPr lang="en-GB" sz="1000" dirty="0">
                <a:hlinkClick r:id="rId4"/>
              </a:rPr>
              <a:t>://georgemdallas.wordpress.com/2013/10/30/principal-component-analysis-4-dummies-eigenvectors-eigenvalues-and-dimension-reduction/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90981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25860" y="1484784"/>
            <a:ext cx="9751060" cy="42672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number of components extracted is equal to the number of variables</a:t>
            </a:r>
          </a:p>
          <a:p>
            <a:r>
              <a:rPr lang="en-GB" dirty="0"/>
              <a:t> </a:t>
            </a:r>
            <a:r>
              <a:rPr lang="en-GB" dirty="0" smtClean="0"/>
              <a:t>Kaiser suggested  that only components with eigenvalues of 1 and above are retained. </a:t>
            </a:r>
          </a:p>
          <a:p>
            <a:r>
              <a:rPr lang="en-GB" dirty="0"/>
              <a:t> </a:t>
            </a:r>
            <a:r>
              <a:rPr lang="en-GB" dirty="0" smtClean="0"/>
              <a:t>Also  look </a:t>
            </a:r>
            <a:r>
              <a:rPr lang="en-GB" dirty="0"/>
              <a:t>the scree plot of the eigenvalues and identify points of inflection</a:t>
            </a:r>
          </a:p>
          <a:p>
            <a:r>
              <a:rPr lang="en-GB" dirty="0"/>
              <a:t>To look at the total variance explained by the retained factors (should be about 70%)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25860" y="404664"/>
            <a:ext cx="9484043" cy="692944"/>
          </a:xfrm>
        </p:spPr>
        <p:txBody>
          <a:bodyPr/>
          <a:lstStyle/>
          <a:p>
            <a:r>
              <a:rPr lang="en-GB" dirty="0" smtClean="0"/>
              <a:t>Interpreting Output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519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T-tests and Analysis of Variance test for differences between means of groups.</a:t>
            </a:r>
          </a:p>
          <a:p>
            <a:r>
              <a:rPr lang="en-GB" dirty="0" smtClean="0"/>
              <a:t>Variables need to have equal variances (use </a:t>
            </a:r>
            <a:r>
              <a:rPr lang="en-GB" dirty="0" err="1" smtClean="0"/>
              <a:t>Levene’s</a:t>
            </a:r>
            <a:r>
              <a:rPr lang="en-GB" dirty="0" smtClean="0"/>
              <a:t> test) and be roughly normally distributed</a:t>
            </a:r>
          </a:p>
          <a:p>
            <a:r>
              <a:rPr lang="en-GB" dirty="0" smtClean="0"/>
              <a:t>Groups need to be independent (for ANOVAs)</a:t>
            </a:r>
          </a:p>
          <a:p>
            <a:r>
              <a:rPr lang="en-GB" dirty="0" smtClean="0"/>
              <a:t>One way ANOVAs have one Factor (grouping variable), two way ANOVAs have two Factors, grouping variables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Comparing Groups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224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 title="Chart sample"/>
          <p:cNvGraphicFramePr>
            <a:graphicFrameLocks noGrp="1"/>
          </p:cNvGraphicFramePr>
          <p:nvPr>
            <p:ph idx="1"/>
            <p:extLst/>
          </p:nvPr>
        </p:nvGraphicFramePr>
        <p:xfrm>
          <a:off x="1219200" y="1803400"/>
          <a:ext cx="9750425" cy="4267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itle 1" title="Title and Content Layout with Chart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 and Content Layout with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33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mtClean="0"/>
              <a:t>First bullet point here</a:t>
            </a:r>
          </a:p>
          <a:p>
            <a:r>
              <a:rPr lang="en-US" smtClean="0"/>
              <a:t>Second bullet point here</a:t>
            </a:r>
          </a:p>
          <a:p>
            <a:r>
              <a:rPr lang="en-US" smtClean="0"/>
              <a:t>Third bullet point here</a:t>
            </a:r>
            <a:endParaRPr lang="en-US" dirty="0"/>
          </a:p>
        </p:txBody>
      </p:sp>
      <p:graphicFrame>
        <p:nvGraphicFramePr>
          <p:cNvPr id="4" name="Content Placeholder 3" title="Table sample"/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1219200" y="1803400"/>
          <a:ext cx="4773612" cy="208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1204"/>
                <a:gridCol w="1591204"/>
                <a:gridCol w="1591204"/>
              </a:tblGrid>
              <a:tr h="5207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Group A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Group B</a:t>
                      </a:r>
                      <a:endParaRPr lang="en-US" dirty="0"/>
                    </a:p>
                  </a:txBody>
                  <a:tcPr anchor="ctr"/>
                </a:tc>
              </a:tr>
              <a:tr h="520700">
                <a:tc>
                  <a:txBody>
                    <a:bodyPr/>
                    <a:lstStyle/>
                    <a:p>
                      <a:r>
                        <a:rPr lang="en-US" dirty="0" smtClean="0"/>
                        <a:t>Class 1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82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85</a:t>
                      </a:r>
                      <a:endParaRPr lang="en-US" dirty="0"/>
                    </a:p>
                  </a:txBody>
                  <a:tcPr anchor="ctr"/>
                </a:tc>
              </a:tr>
              <a:tr h="520700">
                <a:tc>
                  <a:txBody>
                    <a:bodyPr/>
                    <a:lstStyle/>
                    <a:p>
                      <a:r>
                        <a:rPr lang="en-US" dirty="0" smtClean="0"/>
                        <a:t>Class 2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76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88</a:t>
                      </a:r>
                      <a:endParaRPr lang="en-US" dirty="0"/>
                    </a:p>
                  </a:txBody>
                  <a:tcPr anchor="ctr"/>
                </a:tc>
              </a:tr>
              <a:tr h="520700">
                <a:tc>
                  <a:txBody>
                    <a:bodyPr/>
                    <a:lstStyle/>
                    <a:p>
                      <a:r>
                        <a:rPr lang="en-US" dirty="0" smtClean="0"/>
                        <a:t>Class 3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84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90</a:t>
                      </a:r>
                      <a:endParaRPr lang="en-US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Two Content Layout with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09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 title="SmartArt sample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14281507"/>
              </p:ext>
            </p:extLst>
          </p:nvPr>
        </p:nvGraphicFramePr>
        <p:xfrm>
          <a:off x="6196013" y="1803400"/>
          <a:ext cx="4773612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mtClean="0"/>
              <a:t>First bullet point here</a:t>
            </a:r>
          </a:p>
          <a:p>
            <a:r>
              <a:rPr lang="en-US" smtClean="0"/>
              <a:t>Second bullet point here</a:t>
            </a:r>
          </a:p>
          <a:p>
            <a:r>
              <a:rPr lang="en-US" smtClean="0"/>
              <a:t>Third bullet point here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Two Content Layout with SmartArt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819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ules design template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50000"/>
              </a:schemeClr>
            </a:gs>
            <a:gs pos="60000">
              <a:schemeClr val="phClr">
                <a:shade val="20000"/>
                <a:satMod val="25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/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Rules design template" id="{FF6A9B0F-C8B8-4CC7-884F-ED15A6D8506E}" vid="{22252C17-64FB-4EF8-9329-A5DD51CEEA56}"/>
    </a:ext>
  </a:extLst>
</a:theme>
</file>

<file path=ppt/theme/theme2.xml><?xml version="1.0" encoding="utf-8"?>
<a:theme xmlns:a="http://schemas.openxmlformats.org/drawingml/2006/main" name="Office Theme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0BA44C2-DD02-4728-BB84-A46183D4F98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Rules design slides</Template>
  <TotalTime>0</TotalTime>
  <Words>662</Words>
  <Application>Microsoft Office PowerPoint</Application>
  <PresentationFormat>Custom</PresentationFormat>
  <Paragraphs>114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Century Gothic</vt:lpstr>
      <vt:lpstr>helvetica</vt:lpstr>
      <vt:lpstr>Palatino Linotype</vt:lpstr>
      <vt:lpstr>Source Sans Pro</vt:lpstr>
      <vt:lpstr>Times New Roman</vt:lpstr>
      <vt:lpstr>Trebuchet MS</vt:lpstr>
      <vt:lpstr>Wingdings</vt:lpstr>
      <vt:lpstr>Rules design template</vt:lpstr>
      <vt:lpstr>Further Analysis: Moving beyond the Basics</vt:lpstr>
      <vt:lpstr>Basic data checks</vt:lpstr>
      <vt:lpstr>Correlations</vt:lpstr>
      <vt:lpstr>PowerPoint Presentation</vt:lpstr>
      <vt:lpstr>PowerPoint Presentation</vt:lpstr>
      <vt:lpstr>Composite Variables</vt:lpstr>
      <vt:lpstr>Reliability</vt:lpstr>
      <vt:lpstr>PowerPoint Presentation</vt:lpstr>
      <vt:lpstr>PowerPoint Presentation</vt:lpstr>
      <vt:lpstr>PowerPoint Presentation</vt:lpstr>
      <vt:lpstr>Interpreting Output</vt:lpstr>
      <vt:lpstr>Interpreting Output</vt:lpstr>
      <vt:lpstr> Comparing Groups</vt:lpstr>
      <vt:lpstr>Title and Content Layout with Chart</vt:lpstr>
      <vt:lpstr>Two Content Layout with Table</vt:lpstr>
      <vt:lpstr>Two Content Layout with SmartArt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2020-02-03T20:00:26Z</dcterms:created>
  <dcterms:modified xsi:type="dcterms:W3CDTF">2020-02-04T00:16:49Z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TC034605549991</vt:lpwstr>
  </property>
</Properties>
</file>