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439" r:id="rId3"/>
    <p:sldId id="2440" r:id="rId4"/>
    <p:sldId id="260" r:id="rId5"/>
    <p:sldId id="258" r:id="rId6"/>
    <p:sldId id="2443" r:id="rId7"/>
    <p:sldId id="2444" r:id="rId8"/>
    <p:sldId id="2438" r:id="rId9"/>
    <p:sldId id="2441" r:id="rId10"/>
    <p:sldId id="244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3342"/>
    <a:srgbClr val="C0F400"/>
    <a:srgbClr val="05EE55"/>
    <a:srgbClr val="038B30"/>
    <a:srgbClr val="05D74D"/>
    <a:srgbClr val="663300"/>
    <a:srgbClr val="04C0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3" d="100"/>
          <a:sy n="53" d="100"/>
        </p:scale>
        <p:origin x="70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"/>
    </p:cViewPr>
  </p:sorterViewPr>
  <p:notesViewPr>
    <p:cSldViewPr snapToGrid="0">
      <p:cViewPr>
        <p:scale>
          <a:sx n="66" d="100"/>
          <a:sy n="66" d="100"/>
        </p:scale>
        <p:origin x="1827" y="-71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54265FD-4E3F-4008-BF0D-92438DDF38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11FABC-D2A4-4DDD-AE15-415703DDD3E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B9CF0-A540-4793-A5F3-F4917CFDDCB6}" type="datetimeFigureOut">
              <a:rPr lang="en-US" smtClean="0"/>
              <a:t>3/25/2019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BBAB0-AE2E-4EA6-BE3D-A8C4DA4007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1D462F-4914-49FC-A851-7FFFE9D6E86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422B72-BD1C-4F41-B10E-CA0BEB1790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076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A03753-A5BE-4D79-AEA9-C0A65A6F8851}" type="datetimeFigureOut">
              <a:rPr lang="en-US" smtClean="0"/>
              <a:t>3/25/2019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BE989-76B8-4F13-9267-01FDA45C43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730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758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60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921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4456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1196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486400" cy="428466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602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457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293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5115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BE989-76B8-4F13-9267-01FDA45C437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820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3">
            <a:extLst>
              <a:ext uri="{FF2B5EF4-FFF2-40B4-BE49-F238E27FC236}">
                <a16:creationId xmlns:a16="http://schemas.microsoft.com/office/drawing/2014/main" id="{9FB41AE7-07AD-43D7-9418-6D32BE5E31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rgbClr val="2F3342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861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4919153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DCA22-1DF2-42CB-8741-F0CE575EA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04" y="1676400"/>
            <a:ext cx="5196241" cy="3352800"/>
          </a:xfrm>
        </p:spPr>
        <p:txBody>
          <a:bodyPr>
            <a:normAutofit/>
          </a:bodyPr>
          <a:lstStyle>
            <a:lvl1pPr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89F3-6B87-4C54-83B9-A6481CB4F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9394" y="365125"/>
            <a:ext cx="4114801" cy="58118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79D679C-E90D-4916-BCE6-71C32B831E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9938" y="1088572"/>
            <a:ext cx="4572000" cy="4572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07A3F-3DCD-44DD-AF42-32098DCC3A7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DB279-F403-4D2A-8D1B-FB3C81796B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76236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FE1CFFBA-D756-4740-B375-252727F02D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264229" y="0"/>
            <a:ext cx="9927771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9325050-38BE-4AB2-B450-8DC9C0EDD386}"/>
              </a:ext>
            </a:extLst>
          </p:cNvPr>
          <p:cNvGrpSpPr/>
          <p:nvPr userDrawn="1"/>
        </p:nvGrpSpPr>
        <p:grpSpPr>
          <a:xfrm>
            <a:off x="1006615" y="399535"/>
            <a:ext cx="5276606" cy="5768636"/>
            <a:chOff x="883522" y="408327"/>
            <a:chExt cx="5276606" cy="576863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D68A4CE-A5FD-4656-82E1-43D586CC441E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E66B1E37-8CEC-44ED-A239-C755B72AC6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5781" y="1107282"/>
              <a:ext cx="4572000" cy="4572000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7E28405-97F5-4E03-86F1-FAE2FEA6CFF8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719FCC9B-E3B8-49CF-BD22-D553FFAAE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1775"/>
            <a:ext cx="4351911" cy="2384466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4F21EA87-CE67-4A1E-B2E0-513F775C76A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38199" y="3886241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26DCC3-B99B-481C-AC63-F17D5215DCC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D24A36-5F75-40A5-8DA4-0364F4492F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14379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B599FEC8-12D0-4EB5-8573-C891D56C84E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71015" y="0"/>
            <a:ext cx="12263015" cy="6858000"/>
          </a:xfrm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74491700-C4EB-4143-ACD3-DE153BF9DD99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4506094" y="4127455"/>
            <a:ext cx="4351910" cy="296437"/>
          </a:xfrm>
        </p:spPr>
        <p:txBody>
          <a:bodyPr lIns="0" rIns="0">
            <a:noAutofit/>
          </a:bodyPr>
          <a:lstStyle>
            <a:lvl1pPr marL="0" indent="0" algn="ctr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1BF64E-D1E6-463D-B3F0-1491C107C8B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149EC66-F633-4F8B-BA43-E48843E5AD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9958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CCBEC1-2F48-4E90-ADF0-BEE2B9E477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367F380C-58A9-4490-AC57-579A90290F3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153400" y="1061132"/>
            <a:ext cx="3464717" cy="823912"/>
          </a:xfrm>
          <a:ln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A285A94-0E4E-47DC-8E61-41F684F3700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153400" y="2108201"/>
            <a:ext cx="3464717" cy="368458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1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54FBDC8-CD65-4972-A821-C25297B1A8A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59082" y="489291"/>
            <a:ext cx="2873833" cy="592092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C0FCBE5-63C0-4DC7-8687-C2C76ABBDDB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240C4-B3CD-49AA-8C48-9FE7AA1FE3D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5" hidden="1">
            <a:extLst>
              <a:ext uri="{FF2B5EF4-FFF2-40B4-BE49-F238E27FC236}">
                <a16:creationId xmlns:a16="http://schemas.microsoft.com/office/drawing/2014/main" id="{A43A44DE-9B7B-49B8-AE13-95164A3F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605998" cy="118872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742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E90E16-AEC5-4F82-85B0-DDEA26AA93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27370" y="0"/>
            <a:ext cx="5464629" cy="6858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D40C7A-92CE-46D6-B056-C75D73663328}"/>
              </a:ext>
            </a:extLst>
          </p:cNvPr>
          <p:cNvSpPr/>
          <p:nvPr userDrawn="1"/>
        </p:nvSpPr>
        <p:spPr>
          <a:xfrm>
            <a:off x="609600" y="391887"/>
            <a:ext cx="7075714" cy="5878284"/>
          </a:xfrm>
          <a:prstGeom prst="rect">
            <a:avLst/>
          </a:prstGeom>
          <a:noFill/>
          <a:ln w="1270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1A2116-206B-49CD-9ECC-078E4F72904C}"/>
              </a:ext>
            </a:extLst>
          </p:cNvPr>
          <p:cNvSpPr/>
          <p:nvPr userDrawn="1"/>
        </p:nvSpPr>
        <p:spPr>
          <a:xfrm>
            <a:off x="979713" y="1181214"/>
            <a:ext cx="6117771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9E75A6-06C5-49D0-9164-3098CE0E53D8}"/>
              </a:ext>
            </a:extLst>
          </p:cNvPr>
          <p:cNvSpPr/>
          <p:nvPr userDrawn="1"/>
        </p:nvSpPr>
        <p:spPr>
          <a:xfrm>
            <a:off x="957943" y="655467"/>
            <a:ext cx="5769428" cy="570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1480457"/>
            <a:ext cx="5138057" cy="587876"/>
          </a:xfrm>
        </p:spPr>
        <p:txBody>
          <a:bodyPr anchor="b"/>
          <a:lstStyle>
            <a:lvl1pPr>
              <a:defRPr sz="3200" b="1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7943" y="2546851"/>
            <a:ext cx="5138057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rgbClr val="2F334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9EF0584-D46D-4C21-99D2-074ADF23E01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979714" y="2095547"/>
            <a:ext cx="4958100" cy="365125"/>
          </a:xfrm>
        </p:spPr>
        <p:txBody>
          <a:bodyPr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FC205-B079-430E-B82F-CBF6F56DE09D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82B84E2-AAE4-4BC1-8C01-AF4ABADD6ED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251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2E9CCD-6BB8-4209-A6BA-85186795608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00191" y="470641"/>
            <a:ext cx="5220309" cy="591671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E8CB484-5390-4B2F-9BFB-D0733BEE88A5}"/>
              </a:ext>
            </a:extLst>
          </p:cNvPr>
          <p:cNvGrpSpPr/>
          <p:nvPr userDrawn="1"/>
        </p:nvGrpSpPr>
        <p:grpSpPr>
          <a:xfrm>
            <a:off x="657060" y="435124"/>
            <a:ext cx="5134751" cy="6215741"/>
            <a:chOff x="252031" y="391887"/>
            <a:chExt cx="7433283" cy="6215741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8354BDC-9788-4AB5-A841-99D95C68804F}"/>
                </a:ext>
              </a:extLst>
            </p:cNvPr>
            <p:cNvSpPr/>
            <p:nvPr userDrawn="1"/>
          </p:nvSpPr>
          <p:spPr>
            <a:xfrm>
              <a:off x="979713" y="1181214"/>
              <a:ext cx="6117771" cy="5426414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36778BD9-B865-4156-B319-6A8242F0D4D5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EB70006-7799-4F63-912B-45662CE14500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9167" y="1099002"/>
            <a:ext cx="4226024" cy="573989"/>
          </a:xfrm>
        </p:spPr>
        <p:txBody>
          <a:bodyPr lIns="0" rIns="0">
            <a:noAutofit/>
          </a:bodyPr>
          <a:lstStyle>
            <a:lvl1pPr>
              <a:defRPr sz="3200" b="1" spc="0">
                <a:solidFill>
                  <a:srgbClr val="2F3342"/>
                </a:solidFill>
                <a:latin typeface="+mj-lt"/>
              </a:defRPr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167" y="2145234"/>
            <a:ext cx="4226024" cy="3857329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1pPr>
            <a:lvl2pPr>
              <a:lnSpc>
                <a:spcPct val="150000"/>
              </a:lnSpc>
              <a:defRPr sz="1600">
                <a:solidFill>
                  <a:srgbClr val="2F3342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rgbClr val="2F3342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rgbClr val="2F334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11804" y="1737564"/>
            <a:ext cx="4197802" cy="407670"/>
          </a:xfrm>
        </p:spPr>
        <p:txBody>
          <a:bodyPr lIns="0" rIns="0">
            <a:noAutofit/>
          </a:bodyPr>
          <a:lstStyle>
            <a:lvl1pPr marL="0" indent="0">
              <a:buNone/>
              <a:defRPr sz="2000" spc="600">
                <a:solidFill>
                  <a:srgbClr val="2F334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066D4-321A-48BF-84C2-18FC1D7184A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DB4336-A0EC-4019-904C-11240535876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78939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46D6A0C-E2C3-43CB-83D0-B5F6221079CA}"/>
              </a:ext>
            </a:extLst>
          </p:cNvPr>
          <p:cNvGrpSpPr/>
          <p:nvPr userDrawn="1"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DC96296-0FBF-47A5-9D6A-5D9BB647A4D7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97D03F-0BE2-458F-92A2-4FE73B0FBF51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3F17719-10FE-433E-9CCC-4509DE17F22A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E73F1A-AAF0-4EB4-8DF0-C152BD93C6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91372" y="2238426"/>
            <a:ext cx="6609256" cy="1508126"/>
          </a:xfrm>
        </p:spPr>
        <p:txBody>
          <a:bodyPr anchor="b">
            <a:normAutofit/>
          </a:bodyPr>
          <a:lstStyle>
            <a:lvl1pPr algn="ctr">
              <a:defRPr sz="44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75AE6-92D3-4205-B268-E1AD6C590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372" y="3838627"/>
            <a:ext cx="6609256" cy="450503"/>
          </a:xfrm>
        </p:spPr>
        <p:txBody>
          <a:bodyPr/>
          <a:lstStyle>
            <a:lvl1pPr marL="0" indent="0" algn="ctr">
              <a:buNone/>
              <a:defRPr sz="2400" spc="3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122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BF3BF7F-F094-497C-9310-2FE8B059E82B}"/>
              </a:ext>
            </a:extLst>
          </p:cNvPr>
          <p:cNvGrpSpPr/>
          <p:nvPr userDrawn="1"/>
        </p:nvGrpSpPr>
        <p:grpSpPr>
          <a:xfrm flipH="1" flipV="1">
            <a:off x="3581400" y="451189"/>
            <a:ext cx="5276606" cy="5768636"/>
            <a:chOff x="883522" y="408327"/>
            <a:chExt cx="5276606" cy="5768636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D49E498-4E90-44A2-B49F-157DFF9E8581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7" name="Graphic 16">
              <a:extLst>
                <a:ext uri="{FF2B5EF4-FFF2-40B4-BE49-F238E27FC236}">
                  <a16:creationId xmlns:a16="http://schemas.microsoft.com/office/drawing/2014/main" id="{B2D9F108-8C30-4BEC-8122-BE263264448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AB546B5-7C56-40DD-B1DF-AE850DE5FDB3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4C30FD01-9DD8-4ECA-AC52-7C41002A9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1742989"/>
            <a:ext cx="4351911" cy="3352800"/>
          </a:xfrm>
        </p:spPr>
        <p:txBody>
          <a:bodyPr>
            <a:normAutofit/>
          </a:bodyPr>
          <a:lstStyle>
            <a:lvl1pPr algn="ctr">
              <a:defRPr sz="4400" b="1" spc="3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5F17219-39C2-44C1-BFC9-BA0D7ACD78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87118E-1B0A-407B-BDCE-B343BC9F92E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EC8E835-7291-427D-948E-B544E36AD12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506094" y="4127455"/>
            <a:ext cx="4351911" cy="29643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2000" cap="all" spc="600" baseline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3729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8A5A1-070F-43C9-B2D5-C557B0D7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3882" y="1061132"/>
            <a:ext cx="3464717" cy="823912"/>
          </a:xfrm>
          <a:ln>
            <a:noFill/>
          </a:ln>
        </p:spPr>
        <p:txBody>
          <a:bodyPr anchor="ctr"/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7A78D63-E00C-4155-A5B2-B3431A09AC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53395" y="1061132"/>
            <a:ext cx="3464721" cy="823912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b="1" dirty="0">
                <a:solidFill>
                  <a:schemeClr val="tx1"/>
                </a:solidFill>
                <a:latin typeface="+mj-lt"/>
              </a:defRPr>
            </a:lvl1pPr>
          </a:lstStyle>
          <a:p>
            <a:pPr marL="228600" lvl="0" indent="-228600" algn="ctr"/>
            <a:r>
              <a:rPr lang="en-US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12AF2780-75D3-4992-93BC-8EA50C648A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53394" y="2108201"/>
            <a:ext cx="3464721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AAE1C5B-7233-4F49-895F-7566CEB6D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882" y="2108201"/>
            <a:ext cx="3464717" cy="368458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10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EDCBFD0-7AE5-4346-AD3A-01F956626091}"/>
              </a:ext>
            </a:extLst>
          </p:cNvPr>
          <p:cNvSpPr/>
          <p:nvPr userDrawn="1"/>
        </p:nvSpPr>
        <p:spPr>
          <a:xfrm>
            <a:off x="4430484" y="0"/>
            <a:ext cx="2873833" cy="5426414"/>
          </a:xfrm>
          <a:prstGeom prst="rect">
            <a:avLst/>
          </a:prstGeom>
          <a:noFill/>
          <a:ln w="889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F4A2F-9480-4E94-806C-5D65C71DF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3834596" cy="1124404"/>
          </a:xfrm>
        </p:spPr>
        <p:txBody>
          <a:bodyPr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3A4379-5E89-42FE-AA5C-BEA0CDFCDD6F}"/>
              </a:ext>
            </a:extLst>
          </p:cNvPr>
          <p:cNvSpPr/>
          <p:nvPr userDrawn="1"/>
        </p:nvSpPr>
        <p:spPr>
          <a:xfrm>
            <a:off x="4887684" y="1431586"/>
            <a:ext cx="2873833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DA028-023B-4883-9A48-70FD7A2E52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A625CC-388D-4655-BFA6-2CC4FD9E889D}"/>
              </a:ext>
            </a:extLst>
          </p:cNvPr>
          <p:cNvSpPr/>
          <p:nvPr userDrawn="1"/>
        </p:nvSpPr>
        <p:spPr>
          <a:xfrm>
            <a:off x="4659081" y="447789"/>
            <a:ext cx="2873833" cy="595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A6DE-6D7A-4135-8B9F-99A91527F21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20B4D13-5F10-4886-AF0F-09B6ABB5C3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500" y="1431586"/>
            <a:ext cx="3467099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EE7BCAD4-8DB6-482F-8DC0-F6D653F92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394" y="1431586"/>
            <a:ext cx="3467106" cy="436120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600" dirty="0"/>
            </a:lvl1pPr>
            <a:lvl2pPr>
              <a:defRPr lang="en-US" sz="1400" dirty="0"/>
            </a:lvl2pPr>
            <a:lvl3pPr>
              <a:defRPr lang="en-US" sz="1200" dirty="0"/>
            </a:lvl3pPr>
            <a:lvl4pPr>
              <a:defRPr lang="en-US" sz="1100" dirty="0"/>
            </a:lvl4pPr>
            <a:lvl5pPr>
              <a:defRPr lang="en-US" sz="1100" dirty="0"/>
            </a:lvl5pPr>
          </a:lstStyle>
          <a:p>
            <a:pPr lvl="0">
              <a:lnSpc>
                <a:spcPct val="150000"/>
              </a:lnSpc>
            </a:pPr>
            <a:r>
              <a:rPr lang="en-US"/>
              <a:t>Edit Master text styles</a:t>
            </a:r>
          </a:p>
          <a:p>
            <a:pPr lvl="1">
              <a:lnSpc>
                <a:spcPct val="150000"/>
              </a:lnSpc>
            </a:pPr>
            <a:r>
              <a:rPr lang="en-US"/>
              <a:t>Second level</a:t>
            </a:r>
          </a:p>
          <a:p>
            <a:pPr lvl="2">
              <a:lnSpc>
                <a:spcPct val="150000"/>
              </a:lnSpc>
            </a:pPr>
            <a:r>
              <a:rPr lang="en-US"/>
              <a:t>Third level</a:t>
            </a:r>
          </a:p>
          <a:p>
            <a:pPr lvl="3">
              <a:lnSpc>
                <a:spcPct val="150000"/>
              </a:lnSpc>
            </a:pPr>
            <a:r>
              <a:rPr lang="en-US"/>
              <a:t>Fourth level</a:t>
            </a:r>
          </a:p>
          <a:p>
            <a:pPr lvl="4">
              <a:lnSpc>
                <a:spcPct val="150000"/>
              </a:lnSpc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980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15BFBAA-B5F1-4F95-8C05-5E30A7076BD7}"/>
              </a:ext>
            </a:extLst>
          </p:cNvPr>
          <p:cNvSpPr/>
          <p:nvPr userDrawn="1"/>
        </p:nvSpPr>
        <p:spPr>
          <a:xfrm>
            <a:off x="1159727" y="1224451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7F3105-8D8F-4FF3-9A7F-0F067BB810A1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17255-8347-4647-9EA2-7ED06A73C1A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F3E8482-B43D-4B69-8645-6B735F91B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478" y="587829"/>
            <a:ext cx="5326022" cy="527322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BC9CBF-CF7B-4E39-9FD1-961882EC596A}"/>
              </a:ext>
            </a:extLst>
          </p:cNvPr>
          <p:cNvSpPr/>
          <p:nvPr userDrawn="1"/>
        </p:nvSpPr>
        <p:spPr>
          <a:xfrm>
            <a:off x="657060" y="698704"/>
            <a:ext cx="4473025" cy="5701790"/>
          </a:xfrm>
          <a:prstGeom prst="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7A3D921-B9D5-42DC-9037-298968D94C95}"/>
              </a:ext>
            </a:extLst>
          </p:cNvPr>
          <p:cNvGrpSpPr/>
          <p:nvPr userDrawn="1"/>
        </p:nvGrpSpPr>
        <p:grpSpPr>
          <a:xfrm>
            <a:off x="657060" y="435124"/>
            <a:ext cx="5134751" cy="5965370"/>
            <a:chOff x="252031" y="391887"/>
            <a:chExt cx="7433283" cy="596537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62F937-16D4-4A6C-B247-D0A62BC6560D}"/>
                </a:ext>
              </a:extLst>
            </p:cNvPr>
            <p:cNvSpPr/>
            <p:nvPr userDrawn="1"/>
          </p:nvSpPr>
          <p:spPr>
            <a:xfrm>
              <a:off x="609600" y="391887"/>
              <a:ext cx="7075714" cy="5878284"/>
            </a:xfrm>
            <a:prstGeom prst="rect">
              <a:avLst/>
            </a:prstGeom>
            <a:noFill/>
            <a:ln w="1270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9335681-5A6F-48BE-8160-2000D0F242FB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1E2B8D-1C12-403F-BE59-ECC565466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546851"/>
            <a:ext cx="4101084" cy="3396749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0F519-65FC-434F-8F2F-F778A20A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480457"/>
            <a:ext cx="4101084" cy="979308"/>
          </a:xfrm>
        </p:spPr>
        <p:txBody>
          <a:bodyPr anchor="b"/>
          <a:lstStyle>
            <a:lvl1pPr>
              <a:defRPr sz="3200" b="1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Rectangle 12" hidden="1">
            <a:extLst>
              <a:ext uri="{FF2B5EF4-FFF2-40B4-BE49-F238E27FC236}">
                <a16:creationId xmlns:a16="http://schemas.microsoft.com/office/drawing/2014/main" id="{116E8B30-475D-4275-8DC2-14C98F2F9B76}"/>
              </a:ext>
            </a:extLst>
          </p:cNvPr>
          <p:cNvSpPr/>
          <p:nvPr userDrawn="1"/>
        </p:nvSpPr>
        <p:spPr>
          <a:xfrm>
            <a:off x="1159727" y="1191137"/>
            <a:ext cx="4226024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310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FCC97-4D8C-465A-B732-7E27224A0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F525FF-6103-4229-A91A-8A994A9CC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F2F4E1C-EABB-45F0-8593-E3E221094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5416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6B8E8FD-E25A-4462-9917-754D6C619C75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752D6C-9D51-45A1-A6B7-B21DC9A94A4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1" name="Rectangle 10" descr="Open square accent block">
            <a:extLst>
              <a:ext uri="{FF2B5EF4-FFF2-40B4-BE49-F238E27FC236}">
                <a16:creationId xmlns:a16="http://schemas.microsoft.com/office/drawing/2014/main" id="{217FA8D4-1D05-4DF4-AA9D-364B6979733D}"/>
              </a:ext>
            </a:extLst>
          </p:cNvPr>
          <p:cNvSpPr/>
          <p:nvPr userDrawn="1"/>
        </p:nvSpPr>
        <p:spPr>
          <a:xfrm flipH="1">
            <a:off x="2685137" y="972457"/>
            <a:ext cx="9172647" cy="4843807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9B1017-F981-4D2D-A14B-A857FC304F54}"/>
              </a:ext>
            </a:extLst>
          </p:cNvPr>
          <p:cNvSpPr/>
          <p:nvPr userDrawn="1"/>
        </p:nvSpPr>
        <p:spPr>
          <a:xfrm flipH="1">
            <a:off x="333834" y="1547133"/>
            <a:ext cx="11026363" cy="4702292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DD85E79-8DB4-4D93-979C-171105321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4F1136-B1CD-4171-BB47-0281C1974B22}"/>
              </a:ext>
            </a:extLst>
          </p:cNvPr>
          <p:cNvSpPr/>
          <p:nvPr userDrawn="1"/>
        </p:nvSpPr>
        <p:spPr>
          <a:xfrm>
            <a:off x="471340" y="1189038"/>
            <a:ext cx="11149160" cy="48341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89ADD4C-B26C-41B3-B492-DC9D032AC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34313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4862A-62CA-4399-88B0-181961E0F691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2E478F-E849-4A8C-AF1F-CBCC78A7CBFA}" type="slidenum">
              <a:rPr lang="en-US" smtClean="0">
                <a:solidFill>
                  <a:srgbClr val="2F3342"/>
                </a:solidFill>
              </a:rPr>
              <a:pPr/>
              <a:t>‹#›</a:t>
            </a:fld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02D481-2888-4133-AD94-7700AA117DF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2B113A8-E04C-44C2-962F-5FFA40FB78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803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Single Corner Snipped 7">
            <a:extLst>
              <a:ext uri="{FF2B5EF4-FFF2-40B4-BE49-F238E27FC236}">
                <a16:creationId xmlns:a16="http://schemas.microsoft.com/office/drawing/2014/main" id="{C39E4676-2097-45B1-B554-0DFE67952792}"/>
              </a:ext>
            </a:extLst>
          </p:cNvPr>
          <p:cNvSpPr/>
          <p:nvPr userDrawn="1"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27C465-B000-4905-9328-DBAB7930A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84" y="0"/>
            <a:ext cx="11000232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F3059-D5B9-418C-A60B-C3C8E261E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5884" y="1188720"/>
            <a:ext cx="11024616" cy="49882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7F727-48BD-4EB4-B57F-5AC03BEB1A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95884" y="645632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9B3254E-B445-46A8-8E69-B2596E25A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277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4" r:id="rId3"/>
    <p:sldLayoutId id="2147483651" r:id="rId4"/>
    <p:sldLayoutId id="2147483653" r:id="rId5"/>
    <p:sldLayoutId id="2147483657" r:id="rId6"/>
    <p:sldLayoutId id="2147483663" r:id="rId7"/>
    <p:sldLayoutId id="2147483670" r:id="rId8"/>
    <p:sldLayoutId id="2147483669" r:id="rId9"/>
    <p:sldLayoutId id="2147483667" r:id="rId10"/>
    <p:sldLayoutId id="2147483668" r:id="rId11"/>
    <p:sldLayoutId id="2147483666" r:id="rId12"/>
    <p:sldLayoutId id="2147483662" r:id="rId13"/>
    <p:sldLayoutId id="2147483671" r:id="rId14"/>
    <p:sldLayoutId id="2147483655" r:id="rId15"/>
  </p:sldLayoutIdLst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32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visesociology.com/2016/04/09/from-modernity-to-post-modernity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Building" title="Abstract Building">
            <a:extLst>
              <a:ext uri="{FF2B5EF4-FFF2-40B4-BE49-F238E27FC236}">
                <a16:creationId xmlns:a16="http://schemas.microsoft.com/office/drawing/2014/main" id="{1805319F-612A-49F0-B6DA-8A214D5DBD2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6C8E487-ADDC-4F1B-A30A-BAABB4998F49}"/>
              </a:ext>
            </a:extLst>
          </p:cNvPr>
          <p:cNvSpPr/>
          <p:nvPr/>
        </p:nvSpPr>
        <p:spPr>
          <a:xfrm>
            <a:off x="-71016" y="0"/>
            <a:ext cx="12263015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40" name="Group 39" descr="Accent squares:  dark black open shape, shaded green block, and white block with text placeholder.">
            <a:extLst>
              <a:ext uri="{FF2B5EF4-FFF2-40B4-BE49-F238E27FC236}">
                <a16:creationId xmlns:a16="http://schemas.microsoft.com/office/drawing/2014/main" id="{11BEC607-8474-408E-A7AC-48A065F31B63}"/>
              </a:ext>
            </a:extLst>
          </p:cNvPr>
          <p:cNvGrpSpPr/>
          <p:nvPr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601E3FC-2016-4085-9A4B-A172702EAAE1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CBF662F-A198-4AD3-8EBC-0EC9A52B2994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42E86C5-8E5F-4620-A4FB-D1F926179D18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7E0E8055-17FA-43CE-9F03-E712F496B7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rgbClr val="2F3342"/>
                </a:solidFill>
              </a:rPr>
              <a:t>The landscape of social inclusion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9935280A-EBD5-4EFA-81A0-313C85F987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rgbClr val="2F3342"/>
                </a:solidFill>
              </a:rPr>
              <a:t>Jennifer Davies 1804460</a:t>
            </a:r>
          </a:p>
        </p:txBody>
      </p:sp>
    </p:spTree>
    <p:extLst>
      <p:ext uri="{BB962C8B-B14F-4D97-AF65-F5344CB8AC3E}">
        <p14:creationId xmlns:p14="http://schemas.microsoft.com/office/powerpoint/2010/main" val="2506210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Building" title="Building">
            <a:extLst>
              <a:ext uri="{FF2B5EF4-FFF2-40B4-BE49-F238E27FC236}">
                <a16:creationId xmlns:a16="http://schemas.microsoft.com/office/drawing/2014/main" id="{E78EAF87-74CF-4D41-BA6F-23563CA2715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grpSp>
        <p:nvGrpSpPr>
          <p:cNvPr id="2" name="Group 1" descr="Accent squares:  dark black open shape, shaded green block, and white block with text placeholder.">
            <a:extLst>
              <a:ext uri="{FF2B5EF4-FFF2-40B4-BE49-F238E27FC236}">
                <a16:creationId xmlns:a16="http://schemas.microsoft.com/office/drawing/2014/main" id="{CCC577CF-CED3-44B1-AC3E-05C2556B41F4}"/>
              </a:ext>
            </a:extLst>
          </p:cNvPr>
          <p:cNvGrpSpPr/>
          <p:nvPr/>
        </p:nvGrpSpPr>
        <p:grpSpPr>
          <a:xfrm>
            <a:off x="1568223" y="679682"/>
            <a:ext cx="6284922" cy="5768636"/>
            <a:chOff x="883522" y="408327"/>
            <a:chExt cx="5276606" cy="5768636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75940B9-0338-4FFA-9747-10812F028FB7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3" name="Graphic 12" descr="Open square ">
              <a:extLst>
                <a:ext uri="{FF2B5EF4-FFF2-40B4-BE49-F238E27FC236}">
                  <a16:creationId xmlns:a16="http://schemas.microsoft.com/office/drawing/2014/main" id="{46669882-9FD4-41D7-A5A6-A4A2E44A2AB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4B52C7E-3049-4545-956A-6D8F73F234DB}"/>
                </a:ext>
              </a:extLst>
            </p:cNvPr>
            <p:cNvSpPr/>
            <p:nvPr/>
          </p:nvSpPr>
          <p:spPr>
            <a:xfrm>
              <a:off x="883522" y="408327"/>
              <a:ext cx="4351911" cy="477327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26" name="Title 25">
            <a:extLst>
              <a:ext uri="{FF2B5EF4-FFF2-40B4-BE49-F238E27FC236}">
                <a16:creationId xmlns:a16="http://schemas.microsoft.com/office/drawing/2014/main" id="{DB4530C3-10EF-4FDE-A1B1-9DF09C2DF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1775"/>
            <a:ext cx="5032021" cy="2384466"/>
          </a:xfrm>
        </p:spPr>
        <p:txBody>
          <a:bodyPr>
            <a:normAutofit/>
          </a:bodyPr>
          <a:lstStyle/>
          <a:p>
            <a:r>
              <a:rPr lang="en-US" sz="4400" dirty="0"/>
              <a:t>Post-Modernism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863C256D-8187-4199-952C-D2BB841598F8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: Single Corner Snipped 11" descr="Footer box accent">
            <a:extLst>
              <a:ext uri="{FF2B5EF4-FFF2-40B4-BE49-F238E27FC236}">
                <a16:creationId xmlns:a16="http://schemas.microsoft.com/office/drawing/2014/main" id="{2DFF522F-AF68-4632-B55E-C71590EC9516}"/>
              </a:ext>
            </a:extLst>
          </p:cNvPr>
          <p:cNvSpPr/>
          <p:nvPr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8F6F6586-42C9-4B51-A82B-5FC75BEA6D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305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City Scape" title="City Scape">
            <a:extLst>
              <a:ext uri="{FF2B5EF4-FFF2-40B4-BE49-F238E27FC236}">
                <a16:creationId xmlns:a16="http://schemas.microsoft.com/office/drawing/2014/main" id="{361EFFB7-8B3E-491D-89F4-6C4D1296501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2B205EF-4045-42E3-8101-270CAA2CF42C}"/>
              </a:ext>
            </a:extLst>
          </p:cNvPr>
          <p:cNvSpPr/>
          <p:nvPr/>
        </p:nvSpPr>
        <p:spPr>
          <a:xfrm>
            <a:off x="-71016" y="0"/>
            <a:ext cx="12263015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12" name="Group 11" descr="Accent squares:  dark black open shape, shaded green block, and white block with text placeholder.">
            <a:extLst>
              <a:ext uri="{FF2B5EF4-FFF2-40B4-BE49-F238E27FC236}">
                <a16:creationId xmlns:a16="http://schemas.microsoft.com/office/drawing/2014/main" id="{1101DF86-6B00-49D3-9EFB-456055F79899}"/>
              </a:ext>
            </a:extLst>
          </p:cNvPr>
          <p:cNvGrpSpPr/>
          <p:nvPr/>
        </p:nvGrpSpPr>
        <p:grpSpPr>
          <a:xfrm flipH="1" flipV="1">
            <a:off x="3581399" y="451188"/>
            <a:ext cx="5383491" cy="5962460"/>
            <a:chOff x="883524" y="1088572"/>
            <a:chExt cx="5276604" cy="5088391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1A06BE-4DC9-42C3-9272-4EF3E833D5F5}"/>
                </a:ext>
              </a:extLst>
            </p:cNvPr>
            <p:cNvSpPr/>
            <p:nvPr/>
          </p:nvSpPr>
          <p:spPr>
            <a:xfrm>
              <a:off x="1808217" y="1403690"/>
              <a:ext cx="4351911" cy="4773273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pic>
          <p:nvPicPr>
            <p:cNvPr id="18" name="Graphic 17" descr="Open square">
              <a:extLst>
                <a:ext uri="{FF2B5EF4-FFF2-40B4-BE49-F238E27FC236}">
                  <a16:creationId xmlns:a16="http://schemas.microsoft.com/office/drawing/2014/main" id="{42A4A83C-0C6B-4A7C-B582-33988B027F1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139938" y="1088572"/>
              <a:ext cx="4572000" cy="4572000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568F216-4DE5-421A-A222-041B654BB87E}"/>
                </a:ext>
              </a:extLst>
            </p:cNvPr>
            <p:cNvSpPr/>
            <p:nvPr/>
          </p:nvSpPr>
          <p:spPr>
            <a:xfrm>
              <a:off x="883524" y="1403690"/>
              <a:ext cx="4351911" cy="377791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>
                <a:solidFill>
                  <a:schemeClr val="tx1"/>
                </a:solidFill>
              </a:endParaRP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9C2EEB1E-E5B2-44FA-8D26-4D510438D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095" y="2507633"/>
            <a:ext cx="4351911" cy="1769608"/>
          </a:xfrm>
        </p:spPr>
        <p:txBody>
          <a:bodyPr>
            <a:normAutofit/>
          </a:bodyPr>
          <a:lstStyle/>
          <a:p>
            <a:r>
              <a:rPr lang="en-US" dirty="0"/>
              <a:t>What is post modernism?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2F2E0D99-FB22-4130-AAF1-73D2822A328F}"/>
              </a:ext>
            </a:extLst>
          </p:cNvPr>
          <p:cNvSpPr txBox="1">
            <a:spLocks/>
          </p:cNvSpPr>
          <p:nvPr/>
        </p:nvSpPr>
        <p:spPr>
          <a:xfrm>
            <a:off x="4506095" y="4127455"/>
            <a:ext cx="4351912" cy="296437"/>
          </a:xfrm>
          <a:prstGeom prst="rect">
            <a:avLst/>
          </a:prstGeom>
        </p:spPr>
        <p:txBody>
          <a:bodyPr lIns="0" rIns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 spc="6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2F3342"/>
              </a:solidFill>
            </a:endParaRPr>
          </a:p>
        </p:txBody>
      </p:sp>
      <p:sp>
        <p:nvSpPr>
          <p:cNvPr id="14" name="Rectangle: Single Corner Snipped 13" descr="Footer accent block">
            <a:extLst>
              <a:ext uri="{FF2B5EF4-FFF2-40B4-BE49-F238E27FC236}">
                <a16:creationId xmlns:a16="http://schemas.microsoft.com/office/drawing/2014/main" id="{443EBCED-982A-454F-BC58-43B643EFA10D}"/>
              </a:ext>
            </a:extLst>
          </p:cNvPr>
          <p:cNvSpPr/>
          <p:nvPr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571FE10C-81AC-4781-843B-B9994368CB9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F3B729-03F6-4437-9825-1A586EA094E5}"/>
              </a:ext>
            </a:extLst>
          </p:cNvPr>
          <p:cNvSpPr txBox="1"/>
          <p:nvPr/>
        </p:nvSpPr>
        <p:spPr>
          <a:xfrm>
            <a:off x="4873658" y="4423892"/>
            <a:ext cx="37279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‘ Social structures like the family or social class are breaking down and being replaced by a whole range of different and constantly changing social relationships.’ (Browne,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32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two buildings" title="two buildings">
            <a:extLst>
              <a:ext uri="{FF2B5EF4-FFF2-40B4-BE49-F238E27FC236}">
                <a16:creationId xmlns:a16="http://schemas.microsoft.com/office/drawing/2014/main" id="{59B4175B-2237-4E2B-8940-03CD8C85044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30000" contras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63F03C3-322B-449C-A477-EA1D99EDC624}"/>
              </a:ext>
            </a:extLst>
          </p:cNvPr>
          <p:cNvSpPr/>
          <p:nvPr/>
        </p:nvSpPr>
        <p:spPr>
          <a:xfrm>
            <a:off x="979713" y="1181214"/>
            <a:ext cx="6117771" cy="5426414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3" name="Rectangle 12" descr="White background square">
            <a:extLst>
              <a:ext uri="{FF2B5EF4-FFF2-40B4-BE49-F238E27FC236}">
                <a16:creationId xmlns:a16="http://schemas.microsoft.com/office/drawing/2014/main" id="{AA0E0CBA-1F82-43A8-9DE3-F0F883DB2D26}"/>
              </a:ext>
            </a:extLst>
          </p:cNvPr>
          <p:cNvSpPr/>
          <p:nvPr/>
        </p:nvSpPr>
        <p:spPr>
          <a:xfrm>
            <a:off x="957943" y="655467"/>
            <a:ext cx="5769428" cy="5701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445F47-6D74-450C-BC16-998D2021A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Modernism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744B28E-5E14-4A77-AD4F-C979905862BF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 sz="2400" dirty="0"/>
              <a:t>Definition and Ideology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79DECD2-B85E-4CB3-BBFB-C64131454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Began mid-late 18</a:t>
            </a:r>
            <a:r>
              <a:rPr lang="en-US" sz="2400" baseline="30000" dirty="0"/>
              <a:t>th</a:t>
            </a:r>
            <a:r>
              <a:rPr lang="en-US" sz="2400" dirty="0"/>
              <a:t> century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Social, Political and Economic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Development of capitalism, industrialization, nation states and science.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1" name="Rectangle: Single Corner Snipped 10" descr="Footer accent block">
            <a:extLst>
              <a:ext uri="{FF2B5EF4-FFF2-40B4-BE49-F238E27FC236}">
                <a16:creationId xmlns:a16="http://schemas.microsoft.com/office/drawing/2014/main" id="{85DF53DB-409B-49FA-A52D-E30AD84AED76}"/>
              </a:ext>
            </a:extLst>
          </p:cNvPr>
          <p:cNvSpPr/>
          <p:nvPr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64D90B-FC4E-4781-9E54-536CECF8BA4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3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3542F-D085-445E-BEBE-DEE6D4F79C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Modernism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F153A6-0E4B-417F-85BB-FD8402B100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emphasizes direction, </a:t>
            </a:r>
          </a:p>
          <a:p>
            <a:r>
              <a:rPr lang="en-US" dirty="0"/>
              <a:t>order,</a:t>
            </a:r>
          </a:p>
          <a:p>
            <a:r>
              <a:rPr lang="en-US" dirty="0"/>
              <a:t> coherence,</a:t>
            </a:r>
          </a:p>
          <a:p>
            <a:r>
              <a:rPr lang="en-US" dirty="0"/>
              <a:t> stability,</a:t>
            </a:r>
          </a:p>
          <a:p>
            <a:r>
              <a:rPr lang="en-US" dirty="0"/>
              <a:t> simplicity,</a:t>
            </a:r>
          </a:p>
          <a:p>
            <a:r>
              <a:rPr lang="en-US" dirty="0"/>
              <a:t> control, </a:t>
            </a:r>
          </a:p>
          <a:p>
            <a:r>
              <a:rPr lang="en-US" dirty="0"/>
              <a:t>autonomy, </a:t>
            </a:r>
          </a:p>
          <a:p>
            <a:r>
              <a:rPr lang="en-US" dirty="0"/>
              <a:t>and universality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9C32B2A-F443-47DA-A5C9-E0CCEC6C2F29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 dirty="0"/>
              <a:t>Post-Modernism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3DDF559-AB16-43D3-96DE-5FD6A71C1A24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US" dirty="0"/>
              <a:t>emphasizes fragmentation,</a:t>
            </a:r>
          </a:p>
          <a:p>
            <a:r>
              <a:rPr lang="en-US" dirty="0"/>
              <a:t> diversity, </a:t>
            </a:r>
          </a:p>
          <a:p>
            <a:r>
              <a:rPr lang="en-US" dirty="0"/>
              <a:t>discontinuity,</a:t>
            </a:r>
          </a:p>
          <a:p>
            <a:r>
              <a:rPr lang="en-US" dirty="0"/>
              <a:t> contingency, </a:t>
            </a:r>
          </a:p>
          <a:p>
            <a:r>
              <a:rPr lang="en-US" dirty="0"/>
              <a:t>pragmatism, </a:t>
            </a:r>
          </a:p>
          <a:p>
            <a:r>
              <a:rPr lang="en-US" dirty="0"/>
              <a:t>multiplicity, </a:t>
            </a:r>
          </a:p>
          <a:p>
            <a:r>
              <a:rPr lang="en-US" dirty="0"/>
              <a:t>and connections.</a:t>
            </a:r>
          </a:p>
          <a:p>
            <a:endParaRPr lang="en-US" dirty="0"/>
          </a:p>
        </p:txBody>
      </p:sp>
      <p:pic>
        <p:nvPicPr>
          <p:cNvPr id="10" name="Picture Placeholder 9" descr="two buildings" title="two buildings">
            <a:extLst>
              <a:ext uri="{FF2B5EF4-FFF2-40B4-BE49-F238E27FC236}">
                <a16:creationId xmlns:a16="http://schemas.microsoft.com/office/drawing/2014/main" id="{2F31814F-08FA-4F6F-AB72-C15E456914A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8B1278D5-2C97-4CEF-8849-C9811924FBA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(Revisesociology.com, N.D)</a:t>
            </a: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2F6ECD0F-66E9-4D96-8436-105A25A341A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8" name="Title 37" hidden="1">
            <a:extLst>
              <a:ext uri="{FF2B5EF4-FFF2-40B4-BE49-F238E27FC236}">
                <a16:creationId xmlns:a16="http://schemas.microsoft.com/office/drawing/2014/main" id="{4C646910-F4B3-42FF-94CF-BEAFDD606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17438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3542F-D085-445E-BEBE-DEE6D4F79C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sng" dirty="0"/>
              <a:t>Bauman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F153A6-0E4B-417F-85BB-FD8402B100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‘post modernism is the passage from ‘solid’ (stable) times to ‘liquid’ times’ (Bauman 2013)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US" sz="2400" b="1" u="sng" dirty="0"/>
              <a:t>Baudrillard</a:t>
            </a:r>
          </a:p>
          <a:p>
            <a:pPr algn="ctr"/>
            <a:r>
              <a:rPr lang="en-US" sz="1800" dirty="0"/>
              <a:t>‘Hyper- reality’ (Baudrillard, 2001)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9C32B2A-F443-47DA-A5C9-E0CCEC6C2F29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 u="sng" dirty="0"/>
              <a:t>Lyotard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3DDF559-AB16-43D3-96DE-5FD6A71C1A24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US" dirty="0"/>
              <a:t>‘post modernism is the end of metanarratives’ (Lyotard 1984).</a:t>
            </a:r>
          </a:p>
        </p:txBody>
      </p:sp>
      <p:pic>
        <p:nvPicPr>
          <p:cNvPr id="10" name="Picture Placeholder 9" descr="two buildings" title="two buildings">
            <a:extLst>
              <a:ext uri="{FF2B5EF4-FFF2-40B4-BE49-F238E27FC236}">
                <a16:creationId xmlns:a16="http://schemas.microsoft.com/office/drawing/2014/main" id="{2F31814F-08FA-4F6F-AB72-C15E456914A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2F6ECD0F-66E9-4D96-8436-105A25A341A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8" name="Title 37" hidden="1">
            <a:extLst>
              <a:ext uri="{FF2B5EF4-FFF2-40B4-BE49-F238E27FC236}">
                <a16:creationId xmlns:a16="http://schemas.microsoft.com/office/drawing/2014/main" id="{4C646910-F4B3-42FF-94CF-BEAFDD606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64115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3542F-D085-445E-BEBE-DEE6D4F79C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Post- Modernity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F153A6-0E4B-417F-85BB-FD8402B100B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/>
              <a:t>Post-Modernity</a:t>
            </a:r>
            <a:r>
              <a:rPr lang="en-US" dirty="0"/>
              <a:t> refers to the view that the institutions and ways of living characteristic of Modernity have been replaced to such a profound extent that our society is fundamentally different to the ‘modern’ society.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9C32B2A-F443-47DA-A5C9-E0CCEC6C2F29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US" dirty="0"/>
              <a:t>Post Modernism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3DDF559-AB16-43D3-96DE-5FD6A71C1A24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US" b="1" dirty="0"/>
              <a:t>post-modernism</a:t>
            </a:r>
            <a:r>
              <a:rPr lang="en-US" dirty="0"/>
              <a:t> is a term that refers to new ways of thinking about thought. Post-modernists believe that knowledge itself needs to be understood in a different way to modernists sociologists such as Functionalists and Marxists. It follows that not all theorists of post-modernity are post-modernists</a:t>
            </a:r>
          </a:p>
        </p:txBody>
      </p:sp>
      <p:pic>
        <p:nvPicPr>
          <p:cNvPr id="10" name="Picture Placeholder 9" descr="two buildings" title="two buildings">
            <a:extLst>
              <a:ext uri="{FF2B5EF4-FFF2-40B4-BE49-F238E27FC236}">
                <a16:creationId xmlns:a16="http://schemas.microsoft.com/office/drawing/2014/main" id="{2F31814F-08FA-4F6F-AB72-C15E456914A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8B1278D5-2C97-4CEF-8849-C9811924FBA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(Revisesociology.com, N.D)</a:t>
            </a: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2F6ECD0F-66E9-4D96-8436-105A25A341A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8" name="Title 37" hidden="1">
            <a:extLst>
              <a:ext uri="{FF2B5EF4-FFF2-40B4-BE49-F238E27FC236}">
                <a16:creationId xmlns:a16="http://schemas.microsoft.com/office/drawing/2014/main" id="{4C646910-F4B3-42FF-94CF-BEAFDD606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88535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building" title="abstract building">
            <a:extLst>
              <a:ext uri="{FF2B5EF4-FFF2-40B4-BE49-F238E27FC236}">
                <a16:creationId xmlns:a16="http://schemas.microsoft.com/office/drawing/2014/main" id="{81A2DCC4-678E-4F5B-B305-FA52F5FF55E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FEBE39E3-389E-424A-BBC8-D103BC618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8826A1-4E90-405A-AE28-5500B0A362E3}"/>
              </a:ext>
            </a:extLst>
          </p:cNvPr>
          <p:cNvSpPr/>
          <p:nvPr/>
        </p:nvSpPr>
        <p:spPr>
          <a:xfrm flipH="1">
            <a:off x="6568220" y="3688662"/>
            <a:ext cx="5386926" cy="2131595"/>
          </a:xfrm>
          <a:prstGeom prst="rect">
            <a:avLst/>
          </a:prstGeom>
          <a:gradFill>
            <a:gsLst>
              <a:gs pos="0">
                <a:srgbClr val="038B30">
                  <a:alpha val="70000"/>
                </a:srgbClr>
              </a:gs>
              <a:gs pos="100000">
                <a:srgbClr val="C0F400">
                  <a:alpha val="70000"/>
                </a:srgbClr>
              </a:gs>
              <a:gs pos="50000">
                <a:srgbClr val="05EE55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sp>
        <p:nvSpPr>
          <p:cNvPr id="10" name="Rectangle 9" descr="Open square accent block">
            <a:extLst>
              <a:ext uri="{FF2B5EF4-FFF2-40B4-BE49-F238E27FC236}">
                <a16:creationId xmlns:a16="http://schemas.microsoft.com/office/drawing/2014/main" id="{0783A1B7-34FF-4F2F-A68D-A3D22C770FCB}"/>
              </a:ext>
            </a:extLst>
          </p:cNvPr>
          <p:cNvSpPr/>
          <p:nvPr/>
        </p:nvSpPr>
        <p:spPr>
          <a:xfrm flipH="1">
            <a:off x="791413" y="502215"/>
            <a:ext cx="10638585" cy="5706080"/>
          </a:xfrm>
          <a:prstGeom prst="rect">
            <a:avLst/>
          </a:prstGeom>
          <a:noFill/>
          <a:ln w="88900">
            <a:solidFill>
              <a:srgbClr val="2F334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 descr="White background block">
            <a:extLst>
              <a:ext uri="{FF2B5EF4-FFF2-40B4-BE49-F238E27FC236}">
                <a16:creationId xmlns:a16="http://schemas.microsoft.com/office/drawing/2014/main" id="{3C1F0EB8-D260-4FB6-ACF6-6E86B9A02919}"/>
              </a:ext>
            </a:extLst>
          </p:cNvPr>
          <p:cNvSpPr/>
          <p:nvPr/>
        </p:nvSpPr>
        <p:spPr>
          <a:xfrm>
            <a:off x="6826748" y="3998480"/>
            <a:ext cx="5386924" cy="245784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D4BFC2-69CA-4ED6-89E7-A9ADB571E7A4}"/>
              </a:ext>
            </a:extLst>
          </p:cNvPr>
          <p:cNvSpPr/>
          <p:nvPr/>
        </p:nvSpPr>
        <p:spPr>
          <a:xfrm>
            <a:off x="7050026" y="4485342"/>
            <a:ext cx="4423315" cy="17383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4320" rIns="91440" rtlCol="0" anchor="ctr"/>
          <a:lstStyle/>
          <a:p>
            <a:pPr algn="ctr">
              <a:lnSpc>
                <a:spcPct val="80000"/>
              </a:lnSpc>
              <a:defRPr sz="10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6600" dirty="0">
                <a:solidFill>
                  <a:srgbClr val="2F3342"/>
                </a:solidFill>
                <a:latin typeface="+mj-lt"/>
              </a:rPr>
              <a:t>Conclusion</a:t>
            </a:r>
          </a:p>
        </p:txBody>
      </p:sp>
      <p:sp>
        <p:nvSpPr>
          <p:cNvPr id="13" name="Rectangle: Single Corner Snipped 12" descr="Footer accent box">
            <a:extLst>
              <a:ext uri="{FF2B5EF4-FFF2-40B4-BE49-F238E27FC236}">
                <a16:creationId xmlns:a16="http://schemas.microsoft.com/office/drawing/2014/main" id="{B36D0ADB-FA1F-4489-86B3-B4A6906DB881}"/>
              </a:ext>
            </a:extLst>
          </p:cNvPr>
          <p:cNvSpPr/>
          <p:nvPr/>
        </p:nvSpPr>
        <p:spPr>
          <a:xfrm flipH="1">
            <a:off x="11549268" y="6356350"/>
            <a:ext cx="672142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3C8AE-92D1-4381-AB5D-D73573EB5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22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F334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bstract image" title="abstract image">
            <a:extLst>
              <a:ext uri="{FF2B5EF4-FFF2-40B4-BE49-F238E27FC236}">
                <a16:creationId xmlns:a16="http://schemas.microsoft.com/office/drawing/2014/main" id="{BCF9593D-B6BD-4208-A4FF-8CFFE50347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273BD65-CFF3-40DD-939C-97A942BD80EE}"/>
              </a:ext>
            </a:extLst>
          </p:cNvPr>
          <p:cNvSpPr/>
          <p:nvPr/>
        </p:nvSpPr>
        <p:spPr>
          <a:xfrm>
            <a:off x="-71014" y="0"/>
            <a:ext cx="12263014" cy="6858000"/>
          </a:xfrm>
          <a:prstGeom prst="rect">
            <a:avLst/>
          </a:prstGeom>
          <a:solidFill>
            <a:schemeClr val="bg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+</a:t>
            </a:r>
          </a:p>
          <a:p>
            <a:pPr algn="ctr"/>
            <a:endParaRPr lang="en-US" dirty="0"/>
          </a:p>
        </p:txBody>
      </p:sp>
      <p:grpSp>
        <p:nvGrpSpPr>
          <p:cNvPr id="40" name="Group 39" descr="Accent squares:  dark black open shape, shaded green block, and white block with text placeholder.">
            <a:extLst>
              <a:ext uri="{FF2B5EF4-FFF2-40B4-BE49-F238E27FC236}">
                <a16:creationId xmlns:a16="http://schemas.microsoft.com/office/drawing/2014/main" id="{11BEC607-8474-408E-A7AC-48A065F31B63}"/>
              </a:ext>
            </a:extLst>
          </p:cNvPr>
          <p:cNvGrpSpPr/>
          <p:nvPr/>
        </p:nvGrpSpPr>
        <p:grpSpPr>
          <a:xfrm flipH="1">
            <a:off x="2076202" y="1374276"/>
            <a:ext cx="7324426" cy="3883523"/>
            <a:chOff x="252031" y="-22763"/>
            <a:chExt cx="7324426" cy="7269964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B601E3FC-2016-4085-9A4B-A172702EAAE1}"/>
                </a:ext>
              </a:extLst>
            </p:cNvPr>
            <p:cNvSpPr/>
            <p:nvPr userDrawn="1"/>
          </p:nvSpPr>
          <p:spPr>
            <a:xfrm>
              <a:off x="979714" y="1181211"/>
              <a:ext cx="6117771" cy="6065990"/>
            </a:xfrm>
            <a:prstGeom prst="rect">
              <a:avLst/>
            </a:prstGeom>
            <a:gradFill>
              <a:gsLst>
                <a:gs pos="0">
                  <a:srgbClr val="038B30">
                    <a:alpha val="70000"/>
                  </a:srgbClr>
                </a:gs>
                <a:gs pos="100000">
                  <a:srgbClr val="C0F400">
                    <a:alpha val="70000"/>
                  </a:srgbClr>
                </a:gs>
                <a:gs pos="50000">
                  <a:srgbClr val="05EE55">
                    <a:alpha val="70000"/>
                  </a:srgbClr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2</a:t>
              </a:r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endParaRPr lang="en-US" dirty="0"/>
            </a:p>
            <a:p>
              <a:pPr algn="ctr"/>
              <a:r>
                <a:rPr lang="en-US" dirty="0"/>
                <a:t>+</a:t>
              </a:r>
            </a:p>
            <a:p>
              <a:pPr algn="ctr"/>
              <a:endParaRPr lang="en-US" dirty="0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CBF662F-A198-4AD3-8EBC-0EC9A52B2994}"/>
                </a:ext>
              </a:extLst>
            </p:cNvPr>
            <p:cNvSpPr/>
            <p:nvPr userDrawn="1"/>
          </p:nvSpPr>
          <p:spPr>
            <a:xfrm>
              <a:off x="500743" y="-22763"/>
              <a:ext cx="7075714" cy="5878284"/>
            </a:xfrm>
            <a:prstGeom prst="rect">
              <a:avLst/>
            </a:prstGeom>
            <a:noFill/>
            <a:ln w="127000">
              <a:solidFill>
                <a:srgbClr val="2F33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142E86C5-8E5F-4620-A4FB-D1F926179D18}"/>
                </a:ext>
              </a:extLst>
            </p:cNvPr>
            <p:cNvSpPr/>
            <p:nvPr userDrawn="1"/>
          </p:nvSpPr>
          <p:spPr>
            <a:xfrm>
              <a:off x="252031" y="655467"/>
              <a:ext cx="6475341" cy="57017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7E0E8055-17FA-43CE-9F03-E712F496B7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US" dirty="0"/>
              <a:t>THANK YOU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9FDCAA0A-980E-4E01-8FDA-B5368F0910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Rectangle: Single Corner Snipped 28" descr="Footer accent square">
            <a:extLst>
              <a:ext uri="{FF2B5EF4-FFF2-40B4-BE49-F238E27FC236}">
                <a16:creationId xmlns:a16="http://schemas.microsoft.com/office/drawing/2014/main" id="{E01195D9-1845-4282-BE5B-F6B840BE40E1}"/>
              </a:ext>
            </a:extLst>
          </p:cNvPr>
          <p:cNvSpPr/>
          <p:nvPr/>
        </p:nvSpPr>
        <p:spPr>
          <a:xfrm flipH="1">
            <a:off x="11549269" y="6356350"/>
            <a:ext cx="642731" cy="501650"/>
          </a:xfrm>
          <a:prstGeom prst="snip1Rect">
            <a:avLst/>
          </a:prstGeom>
          <a:solidFill>
            <a:srgbClr val="2F33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Slide Number Placeholder 5">
            <a:extLst>
              <a:ext uri="{FF2B5EF4-FFF2-40B4-BE49-F238E27FC236}">
                <a16:creationId xmlns:a16="http://schemas.microsoft.com/office/drawing/2014/main" id="{056A6478-CD2B-4077-910A-3D006C82EB9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49268" y="6413649"/>
            <a:ext cx="642731" cy="4078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78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D3D669A-A679-4B26-8E6C-F800D4276C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FBDAE-15B8-45E2-87F4-BB1C3A9F8DAA}"/>
              </a:ext>
            </a:extLst>
          </p:cNvPr>
          <p:cNvSpPr txBox="1"/>
          <p:nvPr/>
        </p:nvSpPr>
        <p:spPr>
          <a:xfrm>
            <a:off x="858644" y="1583473"/>
            <a:ext cx="106906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Browne, K. (2015)</a:t>
            </a:r>
            <a:r>
              <a:rPr lang="en-US" i="1" dirty="0"/>
              <a:t>. Sociology for AQA Volume 1, AS and 1</a:t>
            </a:r>
            <a:r>
              <a:rPr lang="en-US" i="1" baseline="30000" dirty="0"/>
              <a:t>st</a:t>
            </a:r>
            <a:r>
              <a:rPr lang="en-US" i="1" dirty="0"/>
              <a:t> Year A level. </a:t>
            </a:r>
            <a:r>
              <a:rPr lang="en-US" dirty="0"/>
              <a:t>Cambridge; Polity Press</a:t>
            </a:r>
            <a:endParaRPr lang="en-GB" dirty="0"/>
          </a:p>
          <a:p>
            <a:endParaRPr lang="en-GB" dirty="0"/>
          </a:p>
          <a:p>
            <a:r>
              <a:rPr lang="en-US" dirty="0"/>
              <a:t>Giddens, A and Sutton, P.W (2017</a:t>
            </a:r>
            <a:r>
              <a:rPr lang="en-US" i="1" dirty="0"/>
              <a:t>) Sociology </a:t>
            </a:r>
            <a:r>
              <a:rPr lang="en-US" dirty="0"/>
              <a:t>(8</a:t>
            </a:r>
            <a:r>
              <a:rPr lang="en-US" baseline="30000" dirty="0"/>
              <a:t>th</a:t>
            </a:r>
            <a:r>
              <a:rPr lang="en-US" dirty="0"/>
              <a:t> Ed) Cambridge; Polity Press</a:t>
            </a:r>
            <a:endParaRPr lang="en-GB" dirty="0"/>
          </a:p>
          <a:p>
            <a:endParaRPr lang="en-GB" dirty="0"/>
          </a:p>
          <a:p>
            <a:r>
              <a:rPr lang="en-GB" dirty="0"/>
              <a:t>Lyotard, J.F (1984) </a:t>
            </a:r>
            <a:r>
              <a:rPr lang="en-GB" i="1" dirty="0"/>
              <a:t>The Postmodern Condition: A Report on Knowledge. </a:t>
            </a:r>
            <a:r>
              <a:rPr lang="en-GB" dirty="0"/>
              <a:t>Manchester; Manchester University Press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C6903C-E370-426D-8BB7-8AE338DA0948}"/>
              </a:ext>
            </a:extLst>
          </p:cNvPr>
          <p:cNvSpPr/>
          <p:nvPr/>
        </p:nvSpPr>
        <p:spPr>
          <a:xfrm>
            <a:off x="858644" y="3105835"/>
            <a:ext cx="82853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Baudrillard, J (2001) </a:t>
            </a:r>
            <a:r>
              <a:rPr lang="en-GB" i="1" dirty="0"/>
              <a:t>Selected Writings</a:t>
            </a:r>
            <a:r>
              <a:rPr lang="en-GB" dirty="0"/>
              <a:t>, Stanford, CA: Stanford University Press.</a:t>
            </a:r>
          </a:p>
          <a:p>
            <a:endParaRPr lang="en-GB" dirty="0"/>
          </a:p>
          <a:p>
            <a:r>
              <a:rPr lang="en-GB" dirty="0"/>
              <a:t>Bauman, Z (2013) </a:t>
            </a:r>
            <a:r>
              <a:rPr lang="en-GB" i="1" dirty="0"/>
              <a:t>Liquid Modernity</a:t>
            </a:r>
            <a:r>
              <a:rPr lang="en-GB" dirty="0"/>
              <a:t>, Cambridge: Polity Press.</a:t>
            </a:r>
          </a:p>
          <a:p>
            <a:endParaRPr lang="en-GB" dirty="0"/>
          </a:p>
          <a:p>
            <a:r>
              <a:rPr lang="en-GB" dirty="0"/>
              <a:t>Habermas, J (1986) </a:t>
            </a:r>
            <a:r>
              <a:rPr lang="en-GB" i="1" dirty="0"/>
              <a:t>Theory of Communicative Action, Volume 1: Reason and the </a:t>
            </a:r>
            <a:r>
              <a:rPr lang="en-GB" i="1" dirty="0" err="1"/>
              <a:t>Rationization</a:t>
            </a:r>
            <a:r>
              <a:rPr lang="en-GB" i="1" dirty="0"/>
              <a:t> of Society: </a:t>
            </a:r>
            <a:r>
              <a:rPr lang="en-GB" dirty="0"/>
              <a:t>Polity</a:t>
            </a:r>
          </a:p>
          <a:p>
            <a:endParaRPr lang="en-GB" dirty="0"/>
          </a:p>
          <a:p>
            <a:r>
              <a:rPr lang="en-GB" dirty="0"/>
              <a:t>Revise Sociology (N.D) </a:t>
            </a:r>
            <a:r>
              <a:rPr lang="en-GB" dirty="0" err="1"/>
              <a:t>Availble</a:t>
            </a:r>
            <a:r>
              <a:rPr lang="en-GB" dirty="0"/>
              <a:t> Online at; </a:t>
            </a:r>
            <a:r>
              <a:rPr lang="en-GB" dirty="0">
                <a:hlinkClick r:id="rId3"/>
              </a:rPr>
              <a:t>https://revisesociology.com/2016/04/09/from-modernity-to-post-modernity/</a:t>
            </a:r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0F400"/>
      </a:accent1>
      <a:accent2>
        <a:srgbClr val="05D74D"/>
      </a:accent2>
      <a:accent3>
        <a:srgbClr val="2F3342"/>
      </a:accent3>
      <a:accent4>
        <a:srgbClr val="038B30"/>
      </a:accent4>
      <a:accent5>
        <a:srgbClr val="05EE55"/>
      </a:accent5>
      <a:accent6>
        <a:srgbClr val="70AD47"/>
      </a:accent6>
      <a:hlink>
        <a:srgbClr val="05D74D"/>
      </a:hlink>
      <a:folHlink>
        <a:srgbClr val="C0F400"/>
      </a:folHlink>
    </a:clrScheme>
    <a:fontScheme name="Custom 4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ght-01_Presentation_AS - v5.potx" id="{D1728EAB-6DC1-4913-AEDC-4F53919AA0E3}" vid="{CBF1B8A6-9487-4F94-BCB2-B13D930A799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Light modernist presentation</Template>
  <TotalTime>0</TotalTime>
  <Words>375</Words>
  <Application>Microsoft Office PowerPoint</Application>
  <PresentationFormat>Widescreen</PresentationFormat>
  <Paragraphs>816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The landscape of social inclusion</vt:lpstr>
      <vt:lpstr>Post-Modernism</vt:lpstr>
      <vt:lpstr>What is post modernism?</vt:lpstr>
      <vt:lpstr>Modernism</vt:lpstr>
      <vt:lpstr>Title</vt:lpstr>
      <vt:lpstr>Title</vt:lpstr>
      <vt:lpstr>Title</vt:lpstr>
      <vt:lpstr>Title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2019-03-19T15:11:33Z</dcterms:created>
  <dcterms:modified xsi:type="dcterms:W3CDTF">2019-03-25T09:07:55Z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2018-08-01T18:32:06.5268786Z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