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fntdata" ContentType="application/x-fontdata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1.xml" ContentType="application/vnd.openxmlformats-officedocument.theme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753600" cy="7315200"/>
  <p:notesSz cx="6858000" cy="9144000"/>
  <p:embeddedFontLst>
    <p:embeddedFont>
      <p:font typeface="Calibri" panose="020F0502020204030204" pitchFamily="34" charset="0"/>
      <p:regular r:id="rId13"/>
      <p:bold r:id="rId14"/>
      <p:italic r:id="rId15"/>
      <p:boldItalic r:id="rId16"/>
    </p:embeddedFont>
    <p:embeddedFont>
      <p:font typeface="Halimum" panose="020B0604020202020204" charset="0"/>
      <p:regular r:id="rId17"/>
    </p:embeddedFont>
    <p:embeddedFont>
      <p:font typeface="Montserrat" panose="00000500000000000000" pitchFamily="2" charset="0"/>
      <p:regular r:id="rId18"/>
      <p:bold r:id="rId19"/>
      <p:italic r:id="rId20"/>
      <p:boldItalic r:id="rId21"/>
    </p:embeddedFont>
    <p:embeddedFont>
      <p:font typeface="Montserrat Semi-Bold" panose="020B0604020202020204" charset="0"/>
      <p:regular r:id="rId22"/>
    </p:embeddedFont>
    <p:embeddedFont>
      <p:font typeface="Nunito Sans Regular" panose="020B0604020202020204" charset="0"/>
      <p:regular r:id="rId23"/>
    </p:embeddedFont>
    <p:embeddedFont>
      <p:font typeface="Open Sans" panose="020B0606030504020204" pitchFamily="34" charset="0"/>
      <p:regular r:id="rId24"/>
      <p:bold r:id="rId25"/>
      <p:italic r:id="rId26"/>
      <p:boldItalic r:id="rId27"/>
    </p:embeddedFont>
    <p:embeddedFont>
      <p:font typeface="TAN Aegean" panose="020B0604020202020204" charset="0"/>
      <p:regular r:id="rId2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9" d="100"/>
          <a:sy n="59" d="100"/>
        </p:scale>
        <p:origin x="138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font" Target="fonts/font14.fntdata"/><Relationship Id="rId3" Type="http://schemas.openxmlformats.org/officeDocument/2006/relationships/slide" Target="slides/slide2.xml"/><Relationship Id="rId21" Type="http://schemas.openxmlformats.org/officeDocument/2006/relationships/font" Target="fonts/font9.fntdata"/><Relationship Id="rId34" Type="http://schemas.openxmlformats.org/officeDocument/2006/relationships/customXml" Target="../customXml/item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5.fntdata"/><Relationship Id="rId25" Type="http://schemas.openxmlformats.org/officeDocument/2006/relationships/font" Target="fonts/font13.fntdata"/><Relationship Id="rId33" Type="http://schemas.openxmlformats.org/officeDocument/2006/relationships/customXml" Target="../customXml/item1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2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font" Target="fonts/font11.fntdata"/><Relationship Id="rId28" Type="http://schemas.openxmlformats.org/officeDocument/2006/relationships/font" Target="fonts/font16.fntdata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font" Target="fonts/font10.fntdata"/><Relationship Id="rId27" Type="http://schemas.openxmlformats.org/officeDocument/2006/relationships/font" Target="fonts/font15.fntdata"/><Relationship Id="rId30" Type="http://schemas.openxmlformats.org/officeDocument/2006/relationships/viewProps" Target="viewProps.xml"/><Relationship Id="rId35" Type="http://schemas.openxmlformats.org/officeDocument/2006/relationships/customXml" Target="../customXml/item3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4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image" Target="../media/image6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2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6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25.jpeg"/><Relationship Id="rId7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rcRect l="5935" t="1631" r="10230" b="200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691586" y="-255986"/>
            <a:ext cx="3338239" cy="7761686"/>
            <a:chOff x="0" y="0"/>
            <a:chExt cx="2117309" cy="492292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17309" cy="4922922"/>
            </a:xfrm>
            <a:custGeom>
              <a:avLst/>
              <a:gdLst/>
              <a:ahLst/>
              <a:cxnLst/>
              <a:rect l="l" t="t" r="r" b="b"/>
              <a:pathLst>
                <a:path w="2117309" h="4922922">
                  <a:moveTo>
                    <a:pt x="0" y="0"/>
                  </a:moveTo>
                  <a:lnTo>
                    <a:pt x="2117309" y="0"/>
                  </a:lnTo>
                  <a:lnTo>
                    <a:pt x="2117309" y="4922922"/>
                  </a:lnTo>
                  <a:lnTo>
                    <a:pt x="0" y="4922922"/>
                  </a:lnTo>
                  <a:close/>
                </a:path>
              </a:pathLst>
            </a:custGeom>
            <a:solidFill>
              <a:srgbClr val="74918C"/>
            </a:solidFill>
          </p:spPr>
        </p:sp>
      </p:grpSp>
      <p:sp>
        <p:nvSpPr>
          <p:cNvPr id="4" name="AutoShape 4"/>
          <p:cNvSpPr/>
          <p:nvPr/>
        </p:nvSpPr>
        <p:spPr>
          <a:xfrm>
            <a:off x="2555032" y="6576060"/>
            <a:ext cx="7404298" cy="0"/>
          </a:xfrm>
          <a:prstGeom prst="line">
            <a:avLst/>
          </a:prstGeom>
          <a:ln w="19050" cap="rnd">
            <a:solidFill>
              <a:srgbClr val="3E4D4B"/>
            </a:solidFill>
            <a:prstDash val="solid"/>
            <a:headEnd type="none" w="sm" len="sm"/>
            <a:tailEnd type="none" w="sm" len="sm"/>
          </a:ln>
        </p:spPr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9781511">
            <a:off x="7878971" y="2044996"/>
            <a:ext cx="2608207" cy="3159722"/>
          </a:xfrm>
          <a:prstGeom prst="rect">
            <a:avLst/>
          </a:prstGeom>
        </p:spPr>
      </p:pic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5091746" y="1040324"/>
            <a:ext cx="3368009" cy="4823846"/>
            <a:chOff x="0" y="0"/>
            <a:chExt cx="4433570" cy="6350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433570" cy="6350000"/>
            </a:xfrm>
            <a:custGeom>
              <a:avLst/>
              <a:gdLst/>
              <a:ahLst/>
              <a:cxnLst/>
              <a:rect l="l" t="t" r="r" b="b"/>
              <a:pathLst>
                <a:path w="4433570" h="6350000">
                  <a:moveTo>
                    <a:pt x="2217420" y="0"/>
                  </a:moveTo>
                  <a:lnTo>
                    <a:pt x="2217420" y="0"/>
                  </a:lnTo>
                  <a:cubicBezTo>
                    <a:pt x="3441700" y="0"/>
                    <a:pt x="4433570" y="993140"/>
                    <a:pt x="4433570" y="2217420"/>
                  </a:cubicBezTo>
                  <a:lnTo>
                    <a:pt x="4433570" y="6350000"/>
                  </a:lnTo>
                  <a:lnTo>
                    <a:pt x="4433570" y="6350000"/>
                  </a:lnTo>
                  <a:lnTo>
                    <a:pt x="0" y="6350000"/>
                  </a:lnTo>
                  <a:lnTo>
                    <a:pt x="0" y="6350000"/>
                  </a:lnTo>
                  <a:lnTo>
                    <a:pt x="0" y="2217420"/>
                  </a:lnTo>
                  <a:cubicBezTo>
                    <a:pt x="0" y="993140"/>
                    <a:pt x="993140" y="0"/>
                    <a:pt x="2217420" y="0"/>
                  </a:cubicBezTo>
                  <a:close/>
                </a:path>
              </a:pathLst>
            </a:custGeom>
            <a:blipFill>
              <a:blip r:embed="rId5"/>
              <a:stretch>
                <a:fillRect l="-21612" r="-21612"/>
              </a:stretch>
            </a:blipFill>
          </p:spPr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-2790173" y="-1428948"/>
            <a:ext cx="3521693" cy="3438053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8"/>
          <a:srcRect b="19756"/>
          <a:stretch>
            <a:fillRect/>
          </a:stretch>
        </p:blipFill>
        <p:spPr>
          <a:xfrm>
            <a:off x="786485" y="120363"/>
            <a:ext cx="3537094" cy="1888742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1689" y="2688563"/>
            <a:ext cx="5026686" cy="5332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3499" spc="-87">
                <a:solidFill>
                  <a:srgbClr val="3E4D4B"/>
                </a:solidFill>
                <a:latin typeface="TAN Aegean"/>
              </a:rPr>
              <a:t>Michael E. Porter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-220121" y="3973610"/>
            <a:ext cx="5550305" cy="13230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04"/>
              </a:lnSpc>
            </a:pPr>
            <a:r>
              <a:rPr lang="en-US" sz="2170">
                <a:solidFill>
                  <a:srgbClr val="3E4D4B"/>
                </a:solidFill>
                <a:latin typeface="Montserrat"/>
              </a:rPr>
              <a:t>Presentation By </a:t>
            </a:r>
          </a:p>
          <a:p>
            <a:pPr algn="ctr">
              <a:lnSpc>
                <a:spcPts val="2604"/>
              </a:lnSpc>
            </a:pPr>
            <a:r>
              <a:rPr lang="en-US" sz="2170">
                <a:solidFill>
                  <a:srgbClr val="3E4D4B"/>
                </a:solidFill>
                <a:latin typeface="Montserrat"/>
              </a:rPr>
              <a:t>Mamy Verona Shembo Esombe</a:t>
            </a:r>
          </a:p>
          <a:p>
            <a:pPr algn="ctr">
              <a:lnSpc>
                <a:spcPts val="2604"/>
              </a:lnSpc>
            </a:pPr>
            <a:endParaRPr lang="en-US" sz="2170">
              <a:solidFill>
                <a:srgbClr val="3E4D4B"/>
              </a:solidFill>
              <a:latin typeface="Montserrat"/>
            </a:endParaRPr>
          </a:p>
          <a:p>
            <a:pPr algn="ctr">
              <a:lnSpc>
                <a:spcPts val="2604"/>
              </a:lnSpc>
            </a:pPr>
            <a:r>
              <a:rPr lang="en-US" sz="2170">
                <a:solidFill>
                  <a:srgbClr val="3E4D4B"/>
                </a:solidFill>
                <a:latin typeface="Montserrat"/>
              </a:rPr>
              <a:t>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4918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-307653" y="6576060"/>
            <a:ext cx="8595465" cy="0"/>
          </a:xfrm>
          <a:prstGeom prst="line">
            <a:avLst/>
          </a:prstGeom>
          <a:ln w="19050" cap="rnd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AutoShape 3"/>
          <p:cNvSpPr/>
          <p:nvPr/>
        </p:nvSpPr>
        <p:spPr>
          <a:xfrm rot="-5400000">
            <a:off x="-553447" y="4440577"/>
            <a:ext cx="3763857" cy="0"/>
          </a:xfrm>
          <a:prstGeom prst="line">
            <a:avLst/>
          </a:prstGeom>
          <a:ln w="9525" cap="rnd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4" name="Group 4"/>
          <p:cNvGrpSpPr/>
          <p:nvPr/>
        </p:nvGrpSpPr>
        <p:grpSpPr>
          <a:xfrm>
            <a:off x="4520737" y="884099"/>
            <a:ext cx="1014529" cy="1014529"/>
            <a:chOff x="0" y="0"/>
            <a:chExt cx="6350000" cy="6350000"/>
          </a:xfrm>
        </p:grpSpPr>
        <p:sp>
          <p:nvSpPr>
            <p:cNvPr id="5" name="Freeform 5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3E4D4B"/>
            </a:solidFill>
          </p:spPr>
        </p:sp>
      </p:grpSp>
      <p:grpSp>
        <p:nvGrpSpPr>
          <p:cNvPr id="6" name="Group 6"/>
          <p:cNvGrpSpPr/>
          <p:nvPr/>
        </p:nvGrpSpPr>
        <p:grpSpPr>
          <a:xfrm rot="-10800000">
            <a:off x="7010763" y="2331227"/>
            <a:ext cx="2714279" cy="3000819"/>
            <a:chOff x="0" y="0"/>
            <a:chExt cx="2354580" cy="260314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353310" cy="2603148"/>
            </a:xfrm>
            <a:custGeom>
              <a:avLst/>
              <a:gdLst/>
              <a:ahLst/>
              <a:cxnLst/>
              <a:rect l="l" t="t" r="r" b="b"/>
              <a:pathLst>
                <a:path w="2353310" h="2603148">
                  <a:moveTo>
                    <a:pt x="784860" y="2535838"/>
                  </a:moveTo>
                  <a:cubicBezTo>
                    <a:pt x="905510" y="2576478"/>
                    <a:pt x="1042670" y="2603148"/>
                    <a:pt x="1177290" y="2603148"/>
                  </a:cubicBezTo>
                  <a:cubicBezTo>
                    <a:pt x="1311910" y="2603148"/>
                    <a:pt x="1441450" y="2580288"/>
                    <a:pt x="1560830" y="2539648"/>
                  </a:cubicBezTo>
                  <a:cubicBezTo>
                    <a:pt x="1563370" y="2538378"/>
                    <a:pt x="1565910" y="2538378"/>
                    <a:pt x="1568450" y="2537108"/>
                  </a:cubicBezTo>
                  <a:cubicBezTo>
                    <a:pt x="2016760" y="2374548"/>
                    <a:pt x="2346960" y="1945288"/>
                    <a:pt x="2353310" y="1444456"/>
                  </a:cubicBezTo>
                  <a:lnTo>
                    <a:pt x="2353310" y="0"/>
                  </a:lnTo>
                  <a:lnTo>
                    <a:pt x="0" y="0"/>
                  </a:lnTo>
                  <a:lnTo>
                    <a:pt x="0" y="1443390"/>
                  </a:lnTo>
                  <a:cubicBezTo>
                    <a:pt x="6350" y="1947828"/>
                    <a:pt x="331470" y="2377088"/>
                    <a:pt x="784860" y="2535838"/>
                  </a:cubicBezTo>
                  <a:close/>
                </a:path>
              </a:pathLst>
            </a:custGeom>
            <a:solidFill>
              <a:srgbClr val="F9F9F1"/>
            </a:solidFill>
          </p:spPr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1755427" y="-329842"/>
            <a:ext cx="2486947" cy="2427882"/>
          </a:xfrm>
          <a:prstGeom prst="rect">
            <a:avLst/>
          </a:prstGeom>
        </p:spPr>
      </p:pic>
      <p:grpSp>
        <p:nvGrpSpPr>
          <p:cNvPr id="9" name="Group 9"/>
          <p:cNvGrpSpPr>
            <a:grpSpLocks noChangeAspect="1"/>
          </p:cNvGrpSpPr>
          <p:nvPr/>
        </p:nvGrpSpPr>
        <p:grpSpPr>
          <a:xfrm>
            <a:off x="7213817" y="2563411"/>
            <a:ext cx="2308171" cy="2536452"/>
            <a:chOff x="0" y="0"/>
            <a:chExt cx="5778500" cy="63500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5778500" cy="6350000"/>
            </a:xfrm>
            <a:custGeom>
              <a:avLst/>
              <a:gdLst/>
              <a:ahLst/>
              <a:cxnLst/>
              <a:rect l="l" t="t" r="r" b="b"/>
              <a:pathLst>
                <a:path w="5778500" h="6350000">
                  <a:moveTo>
                    <a:pt x="2889250" y="0"/>
                  </a:moveTo>
                  <a:cubicBezTo>
                    <a:pt x="1258570" y="0"/>
                    <a:pt x="0" y="1144270"/>
                    <a:pt x="0" y="2917190"/>
                  </a:cubicBezTo>
                  <a:cubicBezTo>
                    <a:pt x="0" y="4175760"/>
                    <a:pt x="0" y="6350000"/>
                    <a:pt x="0" y="6350000"/>
                  </a:cubicBezTo>
                  <a:lnTo>
                    <a:pt x="2889250" y="6350000"/>
                  </a:lnTo>
                  <a:lnTo>
                    <a:pt x="5778500" y="6350000"/>
                  </a:lnTo>
                  <a:cubicBezTo>
                    <a:pt x="5778500" y="6350000"/>
                    <a:pt x="5778500" y="4175760"/>
                    <a:pt x="5778500" y="2917190"/>
                  </a:cubicBezTo>
                  <a:cubicBezTo>
                    <a:pt x="5778500" y="1144270"/>
                    <a:pt x="4519930" y="0"/>
                    <a:pt x="2889250" y="0"/>
                  </a:cubicBezTo>
                  <a:close/>
                </a:path>
              </a:pathLst>
            </a:custGeom>
            <a:blipFill>
              <a:blip r:embed="rId4"/>
              <a:stretch>
                <a:fillRect l="-4945" r="-4945"/>
              </a:stretch>
            </a:blipFill>
          </p:spPr>
        </p:sp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-6669959">
            <a:off x="7686069" y="-1170846"/>
            <a:ext cx="1306516" cy="3286832"/>
          </a:xfrm>
          <a:prstGeom prst="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638135" y="2287186"/>
            <a:ext cx="2882602" cy="4040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08"/>
              </a:lnSpc>
            </a:pPr>
            <a:r>
              <a:rPr lang="en-US" sz="2163">
                <a:solidFill>
                  <a:srgbClr val="FFFFFF"/>
                </a:solidFill>
                <a:latin typeface="Nunito Sans Regular"/>
              </a:rPr>
              <a:t>About Michael E Porter</a:t>
            </a:r>
          </a:p>
          <a:p>
            <a:pPr>
              <a:lnSpc>
                <a:spcPts val="5408"/>
              </a:lnSpc>
            </a:pPr>
            <a:r>
              <a:rPr lang="en-US" sz="2163">
                <a:solidFill>
                  <a:srgbClr val="FFFFFF"/>
                </a:solidFill>
                <a:latin typeface="Nunito Sans Regular"/>
              </a:rPr>
              <a:t>Location</a:t>
            </a:r>
          </a:p>
          <a:p>
            <a:pPr>
              <a:lnSpc>
                <a:spcPts val="5408"/>
              </a:lnSpc>
            </a:pPr>
            <a:r>
              <a:rPr lang="en-US" sz="2163">
                <a:solidFill>
                  <a:srgbClr val="FFFFFF"/>
                </a:solidFill>
                <a:latin typeface="Nunito Sans Regular"/>
              </a:rPr>
              <a:t>Theories</a:t>
            </a:r>
          </a:p>
          <a:p>
            <a:pPr>
              <a:lnSpc>
                <a:spcPts val="5408"/>
              </a:lnSpc>
            </a:pPr>
            <a:r>
              <a:rPr lang="en-US" sz="2163">
                <a:solidFill>
                  <a:srgbClr val="FFFFFF"/>
                </a:solidFill>
                <a:latin typeface="Nunito Sans Regular"/>
              </a:rPr>
              <a:t>Books&amp;publications</a:t>
            </a:r>
          </a:p>
          <a:p>
            <a:pPr>
              <a:lnSpc>
                <a:spcPts val="5408"/>
              </a:lnSpc>
            </a:pPr>
            <a:r>
              <a:rPr lang="en-US" sz="2163">
                <a:solidFill>
                  <a:srgbClr val="FFFFFF"/>
                </a:solidFill>
                <a:latin typeface="Nunito Sans Regular"/>
              </a:rPr>
              <a:t>contributions </a:t>
            </a:r>
          </a:p>
          <a:p>
            <a:pPr>
              <a:lnSpc>
                <a:spcPts val="5408"/>
              </a:lnSpc>
            </a:pPr>
            <a:r>
              <a:rPr lang="en-US" sz="2163">
                <a:solidFill>
                  <a:srgbClr val="FFFFFF"/>
                </a:solidFill>
                <a:latin typeface="Nunito Sans Regular"/>
              </a:rPr>
              <a:t>critics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22977" y="1391364"/>
            <a:ext cx="4465905" cy="838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600"/>
              </a:lnSpc>
            </a:pPr>
            <a:r>
              <a:rPr lang="en-US" sz="5500" spc="-137">
                <a:solidFill>
                  <a:srgbClr val="FFFFFF"/>
                </a:solidFill>
                <a:latin typeface="TAN Aegean"/>
              </a:rPr>
              <a:t>Contents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12730" y="6438900"/>
            <a:ext cx="729606" cy="2895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279"/>
              </a:lnSpc>
            </a:pPr>
            <a:r>
              <a:rPr lang="en-US" sz="1899">
                <a:solidFill>
                  <a:srgbClr val="FFFFFF"/>
                </a:solidFill>
                <a:latin typeface="TAN Aegean"/>
              </a:rPr>
              <a:t>02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rcRect l="7189" t="3106" r="10864" b="270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-1313467" y="3289222"/>
            <a:ext cx="2414641" cy="2357293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6457" y="-224063"/>
            <a:ext cx="2177232" cy="5619023"/>
            <a:chOff x="0" y="0"/>
            <a:chExt cx="2902976" cy="7492031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5"/>
            <a:srcRect l="37080" r="37080"/>
            <a:stretch>
              <a:fillRect/>
            </a:stretch>
          </p:blipFill>
          <p:spPr>
            <a:xfrm>
              <a:off x="0" y="0"/>
              <a:ext cx="2902976" cy="7492031"/>
            </a:xfrm>
            <a:prstGeom prst="rect">
              <a:avLst/>
            </a:prstGeom>
          </p:spPr>
        </p:pic>
      </p:grpSp>
      <p:sp>
        <p:nvSpPr>
          <p:cNvPr id="5" name="AutoShape 5"/>
          <p:cNvSpPr/>
          <p:nvPr/>
        </p:nvSpPr>
        <p:spPr>
          <a:xfrm>
            <a:off x="-298990" y="6576060"/>
            <a:ext cx="8595465" cy="0"/>
          </a:xfrm>
          <a:prstGeom prst="line">
            <a:avLst/>
          </a:prstGeom>
          <a:ln w="19050" cap="rnd">
            <a:solidFill>
              <a:srgbClr val="3E4D4B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6" name="Group 6"/>
          <p:cNvGrpSpPr/>
          <p:nvPr/>
        </p:nvGrpSpPr>
        <p:grpSpPr>
          <a:xfrm>
            <a:off x="2932957" y="2956560"/>
            <a:ext cx="6160985" cy="2438400"/>
            <a:chOff x="0" y="0"/>
            <a:chExt cx="3907662" cy="154657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907662" cy="1546578"/>
            </a:xfrm>
            <a:custGeom>
              <a:avLst/>
              <a:gdLst/>
              <a:ahLst/>
              <a:cxnLst/>
              <a:rect l="l" t="t" r="r" b="b"/>
              <a:pathLst>
                <a:path w="3907662" h="1546578">
                  <a:moveTo>
                    <a:pt x="0" y="0"/>
                  </a:moveTo>
                  <a:lnTo>
                    <a:pt x="3907662" y="0"/>
                  </a:lnTo>
                  <a:lnTo>
                    <a:pt x="3907662" y="1546578"/>
                  </a:lnTo>
                  <a:lnTo>
                    <a:pt x="0" y="1546578"/>
                  </a:lnTo>
                  <a:close/>
                </a:path>
              </a:pathLst>
            </a:custGeom>
            <a:solidFill>
              <a:srgbClr val="74918C"/>
            </a:solidFill>
          </p:spPr>
        </p:sp>
      </p:grpSp>
      <p:sp>
        <p:nvSpPr>
          <p:cNvPr id="8" name="TextBox 8"/>
          <p:cNvSpPr txBox="1"/>
          <p:nvPr/>
        </p:nvSpPr>
        <p:spPr>
          <a:xfrm>
            <a:off x="2932957" y="1589686"/>
            <a:ext cx="5363518" cy="4224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243"/>
              </a:lnSpc>
            </a:pPr>
            <a:r>
              <a:rPr lang="en-US" sz="2702" spc="-67">
                <a:solidFill>
                  <a:srgbClr val="3E4D4B"/>
                </a:solidFill>
                <a:latin typeface="TAN Aegean"/>
              </a:rPr>
              <a:t>About Michael E. Porter 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7665930" y="-224063"/>
            <a:ext cx="2165945" cy="2623942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8621392" y="6436360"/>
            <a:ext cx="729606" cy="2895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279"/>
              </a:lnSpc>
            </a:pPr>
            <a:r>
              <a:rPr lang="en-US" sz="1899">
                <a:solidFill>
                  <a:srgbClr val="3E4D4B"/>
                </a:solidFill>
                <a:latin typeface="TAN Aegean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969049" y="3077756"/>
            <a:ext cx="6088802" cy="21007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36919" lvl="1" indent="-168459">
              <a:lnSpc>
                <a:spcPts val="2808"/>
              </a:lnSpc>
              <a:buFont typeface="Arial"/>
              <a:buChar char="•"/>
            </a:pPr>
            <a:r>
              <a:rPr lang="en-US" sz="1560">
                <a:solidFill>
                  <a:srgbClr val="FFFFFF"/>
                </a:solidFill>
                <a:latin typeface="Montserrat"/>
              </a:rPr>
              <a:t>American academic</a:t>
            </a:r>
          </a:p>
          <a:p>
            <a:pPr marL="336919" lvl="1" indent="-168459">
              <a:lnSpc>
                <a:spcPts val="2808"/>
              </a:lnSpc>
              <a:buFont typeface="Arial"/>
              <a:buChar char="•"/>
            </a:pPr>
            <a:r>
              <a:rPr lang="en-US" sz="1560">
                <a:solidFill>
                  <a:srgbClr val="FFFFFF"/>
                </a:solidFill>
                <a:latin typeface="Montserrat"/>
              </a:rPr>
              <a:t>Professor at Harvard Business School</a:t>
            </a:r>
          </a:p>
          <a:p>
            <a:pPr marL="336919" lvl="1" indent="-168459">
              <a:lnSpc>
                <a:spcPts val="2808"/>
              </a:lnSpc>
              <a:buFont typeface="Arial"/>
              <a:buChar char="•"/>
            </a:pPr>
            <a:r>
              <a:rPr lang="en-US" sz="1560">
                <a:solidFill>
                  <a:srgbClr val="FFFFFF"/>
                </a:solidFill>
                <a:latin typeface="Montserrat"/>
              </a:rPr>
              <a:t>Consultant, Advisor to Business, government and strategy </a:t>
            </a:r>
          </a:p>
          <a:p>
            <a:pPr>
              <a:lnSpc>
                <a:spcPts val="2808"/>
              </a:lnSpc>
            </a:pPr>
            <a:endParaRPr lang="en-US" sz="1560">
              <a:solidFill>
                <a:srgbClr val="FFFFFF"/>
              </a:solidFill>
              <a:latin typeface="Montserrat"/>
            </a:endParaRPr>
          </a:p>
          <a:p>
            <a:pPr>
              <a:lnSpc>
                <a:spcPts val="2808"/>
              </a:lnSpc>
            </a:pPr>
            <a:endParaRPr lang="en-US" sz="1560">
              <a:solidFill>
                <a:srgbClr val="FFFFFF"/>
              </a:solidFill>
              <a:latin typeface="Montserra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4918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-310838" y="6574155"/>
            <a:ext cx="7948254" cy="0"/>
          </a:xfrm>
          <a:prstGeom prst="line">
            <a:avLst/>
          </a:prstGeom>
          <a:ln w="19050" cap="rnd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3" name="Group 3"/>
          <p:cNvGrpSpPr/>
          <p:nvPr/>
        </p:nvGrpSpPr>
        <p:grpSpPr>
          <a:xfrm>
            <a:off x="7920045" y="-247062"/>
            <a:ext cx="2040549" cy="7820824"/>
            <a:chOff x="0" y="0"/>
            <a:chExt cx="1294237" cy="496043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294237" cy="4960430"/>
            </a:xfrm>
            <a:custGeom>
              <a:avLst/>
              <a:gdLst/>
              <a:ahLst/>
              <a:cxnLst/>
              <a:rect l="l" t="t" r="r" b="b"/>
              <a:pathLst>
                <a:path w="1294237" h="4960430">
                  <a:moveTo>
                    <a:pt x="0" y="0"/>
                  </a:moveTo>
                  <a:lnTo>
                    <a:pt x="1294237" y="0"/>
                  </a:lnTo>
                  <a:lnTo>
                    <a:pt x="1294237" y="4960430"/>
                  </a:lnTo>
                  <a:lnTo>
                    <a:pt x="0" y="4960430"/>
                  </a:lnTo>
                  <a:close/>
                </a:path>
              </a:pathLst>
            </a:custGeom>
            <a:solidFill>
              <a:srgbClr val="F9F9F1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528320" y="1388973"/>
            <a:ext cx="883920" cy="883920"/>
            <a:chOff x="0" y="0"/>
            <a:chExt cx="6350000" cy="6350000"/>
          </a:xfrm>
        </p:grpSpPr>
        <p:sp>
          <p:nvSpPr>
            <p:cNvPr id="6" name="Freeform 6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3E4D4B"/>
            </a:solidFill>
          </p:spPr>
        </p:sp>
      </p:grpSp>
      <p:sp>
        <p:nvSpPr>
          <p:cNvPr id="7" name="TextBox 7"/>
          <p:cNvSpPr txBox="1"/>
          <p:nvPr/>
        </p:nvSpPr>
        <p:spPr>
          <a:xfrm>
            <a:off x="8609545" y="6436360"/>
            <a:ext cx="729606" cy="2895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279"/>
              </a:lnSpc>
            </a:pPr>
            <a:r>
              <a:rPr lang="en-US" sz="1899">
                <a:solidFill>
                  <a:srgbClr val="3E4D4B"/>
                </a:solidFill>
                <a:latin typeface="TAN Aegean"/>
              </a:rPr>
              <a:t>04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12240" y="1558518"/>
            <a:ext cx="5748324" cy="714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759"/>
              </a:lnSpc>
            </a:pPr>
            <a:r>
              <a:rPr lang="en-US" sz="4800" spc="-120">
                <a:solidFill>
                  <a:srgbClr val="FFFFFF"/>
                </a:solidFill>
                <a:latin typeface="TAN Aegean"/>
              </a:rPr>
              <a:t>Location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1013450" y="2272893"/>
            <a:ext cx="6147113" cy="2904444"/>
            <a:chOff x="0" y="0"/>
            <a:chExt cx="8196151" cy="3872591"/>
          </a:xfrm>
        </p:grpSpPr>
        <p:sp>
          <p:nvSpPr>
            <p:cNvPr id="10" name="TextBox 10"/>
            <p:cNvSpPr txBox="1"/>
            <p:nvPr/>
          </p:nvSpPr>
          <p:spPr>
            <a:xfrm>
              <a:off x="0" y="0"/>
              <a:ext cx="5420580" cy="7685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4620"/>
                </a:lnSpc>
                <a:spcBef>
                  <a:spcPct val="0"/>
                </a:spcBef>
              </a:pPr>
              <a:endParaRPr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1015974"/>
              <a:ext cx="8196151" cy="28566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514671" lvl="1" indent="-257336">
                <a:lnSpc>
                  <a:spcPts val="3575"/>
                </a:lnSpc>
                <a:buFont typeface="Arial"/>
                <a:buChar char="•"/>
              </a:pPr>
              <a:r>
                <a:rPr lang="en-US" sz="2383">
                  <a:solidFill>
                    <a:srgbClr val="FFFFFF"/>
                  </a:solidFill>
                  <a:latin typeface="Montserrat"/>
                </a:rPr>
                <a:t>He works for Institute for Strategy &amp; Competitiveness at Harvard Business School</a:t>
              </a:r>
            </a:p>
            <a:p>
              <a:pPr marL="514671" lvl="1" indent="-257336">
                <a:lnSpc>
                  <a:spcPts val="3575"/>
                </a:lnSpc>
                <a:buFont typeface="Arial"/>
                <a:buChar char="•"/>
              </a:pPr>
              <a:r>
                <a:rPr lang="en-US" sz="2383">
                  <a:solidFill>
                    <a:srgbClr val="FFFFFF"/>
                  </a:solidFill>
                  <a:latin typeface="Montserrat"/>
                </a:rPr>
                <a:t>Located at Ludcke House Boston, MA 02163 USA </a:t>
              </a:r>
            </a:p>
          </p:txBody>
        </p:sp>
      </p:grp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139455" y="1953635"/>
            <a:ext cx="1601727" cy="340793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rcRect l="6947" t="3256" r="11435" b="293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-280661" y="6576060"/>
            <a:ext cx="8595465" cy="0"/>
          </a:xfrm>
          <a:prstGeom prst="line">
            <a:avLst/>
          </a:prstGeom>
          <a:ln w="19050" cap="rnd">
            <a:solidFill>
              <a:srgbClr val="3E4D4B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3" name="Group 3"/>
          <p:cNvGrpSpPr/>
          <p:nvPr/>
        </p:nvGrpSpPr>
        <p:grpSpPr>
          <a:xfrm>
            <a:off x="4094383" y="2570480"/>
            <a:ext cx="883920" cy="883920"/>
            <a:chOff x="0" y="0"/>
            <a:chExt cx="6350000" cy="6350000"/>
          </a:xfrm>
        </p:grpSpPr>
        <p:sp>
          <p:nvSpPr>
            <p:cNvPr id="4" name="Freeform 4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ADB3B1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-280661" y="-178065"/>
            <a:ext cx="10252753" cy="1032858"/>
            <a:chOff x="0" y="0"/>
            <a:chExt cx="6502904" cy="6551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502904" cy="655100"/>
            </a:xfrm>
            <a:custGeom>
              <a:avLst/>
              <a:gdLst/>
              <a:ahLst/>
              <a:cxnLst/>
              <a:rect l="l" t="t" r="r" b="b"/>
              <a:pathLst>
                <a:path w="6502904" h="655100">
                  <a:moveTo>
                    <a:pt x="0" y="0"/>
                  </a:moveTo>
                  <a:lnTo>
                    <a:pt x="6502904" y="0"/>
                  </a:lnTo>
                  <a:lnTo>
                    <a:pt x="6502904" y="655100"/>
                  </a:lnTo>
                  <a:lnTo>
                    <a:pt x="0" y="655100"/>
                  </a:lnTo>
                  <a:close/>
                </a:path>
              </a:pathLst>
            </a:custGeom>
            <a:solidFill>
              <a:srgbClr val="74918C"/>
            </a:solidFill>
          </p:spPr>
        </p:sp>
      </p:grpSp>
      <p:grpSp>
        <p:nvGrpSpPr>
          <p:cNvPr id="7" name="Group 7"/>
          <p:cNvGrpSpPr>
            <a:grpSpLocks noChangeAspect="1"/>
          </p:cNvGrpSpPr>
          <p:nvPr/>
        </p:nvGrpSpPr>
        <p:grpSpPr>
          <a:xfrm>
            <a:off x="1108821" y="1368336"/>
            <a:ext cx="2704983" cy="3874224"/>
            <a:chOff x="0" y="0"/>
            <a:chExt cx="4433570" cy="63500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433570" cy="6350000"/>
            </a:xfrm>
            <a:custGeom>
              <a:avLst/>
              <a:gdLst/>
              <a:ahLst/>
              <a:cxnLst/>
              <a:rect l="l" t="t" r="r" b="b"/>
              <a:pathLst>
                <a:path w="4433570" h="6350000">
                  <a:moveTo>
                    <a:pt x="2217420" y="0"/>
                  </a:moveTo>
                  <a:lnTo>
                    <a:pt x="2217420" y="0"/>
                  </a:lnTo>
                  <a:cubicBezTo>
                    <a:pt x="3441700" y="0"/>
                    <a:pt x="4433570" y="993140"/>
                    <a:pt x="4433570" y="2217420"/>
                  </a:cubicBezTo>
                  <a:lnTo>
                    <a:pt x="4433570" y="6350000"/>
                  </a:lnTo>
                  <a:lnTo>
                    <a:pt x="4433570" y="6350000"/>
                  </a:lnTo>
                  <a:lnTo>
                    <a:pt x="0" y="6350000"/>
                  </a:lnTo>
                  <a:lnTo>
                    <a:pt x="0" y="6350000"/>
                  </a:lnTo>
                  <a:lnTo>
                    <a:pt x="0" y="2217420"/>
                  </a:lnTo>
                  <a:cubicBezTo>
                    <a:pt x="0" y="993140"/>
                    <a:pt x="993140" y="0"/>
                    <a:pt x="2217420" y="0"/>
                  </a:cubicBezTo>
                  <a:close/>
                </a:path>
              </a:pathLst>
            </a:custGeom>
            <a:blipFill>
              <a:blip r:embed="rId3"/>
              <a:stretch>
                <a:fillRect l="-57284" r="-57284"/>
              </a:stretch>
            </a:blipFill>
          </p:spPr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flipH="1">
            <a:off x="0" y="2952876"/>
            <a:ext cx="1369941" cy="3158364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8639722" y="6436360"/>
            <a:ext cx="729606" cy="2895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279"/>
              </a:lnSpc>
            </a:pPr>
            <a:r>
              <a:rPr lang="en-US" sz="1899">
                <a:solidFill>
                  <a:srgbClr val="3E4D4B"/>
                </a:solidFill>
                <a:latin typeface="TAN Aegean"/>
              </a:rPr>
              <a:t>05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66444" y="2580914"/>
            <a:ext cx="4130040" cy="873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950"/>
              </a:lnSpc>
            </a:pPr>
            <a:r>
              <a:rPr lang="en-US" sz="5791" spc="-144">
                <a:solidFill>
                  <a:srgbClr val="3E4D4B"/>
                </a:solidFill>
                <a:latin typeface="TAN Aegean"/>
              </a:rPr>
              <a:t>Theories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185990" y="3714382"/>
            <a:ext cx="5386362" cy="30382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708"/>
              </a:lnSpc>
            </a:pPr>
            <a:r>
              <a:rPr lang="en-US" sz="1504">
                <a:solidFill>
                  <a:srgbClr val="3E4D4B"/>
                </a:solidFill>
                <a:latin typeface="Montserrat"/>
              </a:rPr>
              <a:t>The most important business management frameworks from Michael Porter are:</a:t>
            </a:r>
          </a:p>
          <a:p>
            <a:pPr marL="324874" lvl="1" indent="-162437">
              <a:lnSpc>
                <a:spcPts val="2708"/>
              </a:lnSpc>
              <a:buFont typeface="Arial"/>
              <a:buChar char="•"/>
            </a:pPr>
            <a:r>
              <a:rPr lang="en-US" sz="1504">
                <a:solidFill>
                  <a:srgbClr val="3E4D4B"/>
                </a:solidFill>
                <a:latin typeface="Montserrat"/>
              </a:rPr>
              <a:t>The Value chain model</a:t>
            </a:r>
          </a:p>
          <a:p>
            <a:pPr marL="324874" lvl="1" indent="-162437">
              <a:lnSpc>
                <a:spcPts val="2708"/>
              </a:lnSpc>
              <a:buFont typeface="Arial"/>
              <a:buChar char="•"/>
            </a:pPr>
            <a:r>
              <a:rPr lang="en-US" sz="1504">
                <a:solidFill>
                  <a:srgbClr val="3E4D4B"/>
                </a:solidFill>
                <a:latin typeface="Montserrat"/>
              </a:rPr>
              <a:t>The Five forces model</a:t>
            </a:r>
          </a:p>
          <a:p>
            <a:pPr marL="324874" lvl="1" indent="-162437">
              <a:lnSpc>
                <a:spcPts val="2708"/>
              </a:lnSpc>
              <a:buFont typeface="Arial"/>
              <a:buChar char="•"/>
            </a:pPr>
            <a:r>
              <a:rPr lang="en-US" sz="1504">
                <a:solidFill>
                  <a:srgbClr val="3E4D4B"/>
                </a:solidFill>
                <a:latin typeface="Montserrat"/>
              </a:rPr>
              <a:t>The Generic strategies model </a:t>
            </a:r>
          </a:p>
          <a:p>
            <a:pPr marL="324874" lvl="1" indent="-162437">
              <a:lnSpc>
                <a:spcPts val="2708"/>
              </a:lnSpc>
              <a:buFont typeface="Arial"/>
              <a:buChar char="•"/>
            </a:pPr>
            <a:r>
              <a:rPr lang="en-US" sz="1504">
                <a:solidFill>
                  <a:srgbClr val="3E4D4B"/>
                </a:solidFill>
                <a:latin typeface="Montserrat"/>
              </a:rPr>
              <a:t>Value-Based Health Care</a:t>
            </a:r>
          </a:p>
          <a:p>
            <a:pPr>
              <a:lnSpc>
                <a:spcPts val="2708"/>
              </a:lnSpc>
            </a:pPr>
            <a:endParaRPr lang="en-US" sz="1504">
              <a:solidFill>
                <a:srgbClr val="3E4D4B"/>
              </a:solidFill>
              <a:latin typeface="Montserrat"/>
            </a:endParaRPr>
          </a:p>
          <a:p>
            <a:pPr>
              <a:lnSpc>
                <a:spcPts val="2708"/>
              </a:lnSpc>
            </a:pPr>
            <a:r>
              <a:rPr lang="en-US" sz="1504">
                <a:solidFill>
                  <a:srgbClr val="3E4D4B"/>
                </a:solidFill>
                <a:latin typeface="Montserrat"/>
              </a:rPr>
              <a:t> TheONE, 2021</a:t>
            </a:r>
          </a:p>
          <a:p>
            <a:pPr>
              <a:lnSpc>
                <a:spcPts val="2708"/>
              </a:lnSpc>
            </a:pPr>
            <a:endParaRPr lang="en-US" sz="1504">
              <a:solidFill>
                <a:srgbClr val="3E4D4B"/>
              </a:solidFill>
              <a:latin typeface="Montserra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4918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-356488" y="6576060"/>
            <a:ext cx="8595465" cy="0"/>
          </a:xfrm>
          <a:prstGeom prst="line">
            <a:avLst/>
          </a:prstGeom>
          <a:ln w="19050" cap="rnd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3" name="Group 3"/>
          <p:cNvGrpSpPr/>
          <p:nvPr/>
        </p:nvGrpSpPr>
        <p:grpSpPr>
          <a:xfrm>
            <a:off x="8143345" y="2166620"/>
            <a:ext cx="883920" cy="883920"/>
            <a:chOff x="0" y="0"/>
            <a:chExt cx="6350000" cy="6350000"/>
          </a:xfrm>
        </p:grpSpPr>
        <p:sp>
          <p:nvSpPr>
            <p:cNvPr id="4" name="Freeform 4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3E4D4B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301216" y="1330960"/>
            <a:ext cx="3627120" cy="1676400"/>
            <a:chOff x="0" y="0"/>
            <a:chExt cx="2300534" cy="106327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300534" cy="1063272"/>
            </a:xfrm>
            <a:custGeom>
              <a:avLst/>
              <a:gdLst/>
              <a:ahLst/>
              <a:cxnLst/>
              <a:rect l="l" t="t" r="r" b="b"/>
              <a:pathLst>
                <a:path w="2300534" h="1063272">
                  <a:moveTo>
                    <a:pt x="0" y="0"/>
                  </a:moveTo>
                  <a:lnTo>
                    <a:pt x="2300534" y="0"/>
                  </a:lnTo>
                  <a:lnTo>
                    <a:pt x="2300534" y="1063272"/>
                  </a:lnTo>
                  <a:lnTo>
                    <a:pt x="0" y="1063272"/>
                  </a:lnTo>
                  <a:close/>
                </a:path>
              </a:pathLst>
            </a:custGeom>
            <a:solidFill>
              <a:srgbClr val="F9F9F1"/>
            </a:solidFill>
          </p:spPr>
        </p:sp>
      </p:grpSp>
      <p:grpSp>
        <p:nvGrpSpPr>
          <p:cNvPr id="7" name="Group 7"/>
          <p:cNvGrpSpPr/>
          <p:nvPr/>
        </p:nvGrpSpPr>
        <p:grpSpPr>
          <a:xfrm>
            <a:off x="548640" y="1569720"/>
            <a:ext cx="3132272" cy="4684754"/>
            <a:chOff x="0" y="0"/>
            <a:chExt cx="4176362" cy="6246339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/>
            <a:srcRect t="719" b="719"/>
            <a:stretch>
              <a:fillRect/>
            </a:stretch>
          </p:blipFill>
          <p:spPr>
            <a:xfrm>
              <a:off x="0" y="0"/>
              <a:ext cx="4176362" cy="6246339"/>
            </a:xfrm>
            <a:prstGeom prst="rect">
              <a:avLst/>
            </a:prstGeom>
          </p:spPr>
        </p:pic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0800000">
            <a:off x="7645909" y="-1625773"/>
            <a:ext cx="2414641" cy="2357293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0800000">
            <a:off x="5237816" y="-1625773"/>
            <a:ext cx="2414641" cy="2357293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116322" y="5821162"/>
            <a:ext cx="615198" cy="615198"/>
            <a:chOff x="0" y="0"/>
            <a:chExt cx="6350000" cy="6350000"/>
          </a:xfrm>
        </p:grpSpPr>
        <p:sp>
          <p:nvSpPr>
            <p:cNvPr id="12" name="Freeform 12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3E4D4B"/>
            </a:solidFill>
          </p:spPr>
        </p:sp>
      </p:grpSp>
      <p:sp>
        <p:nvSpPr>
          <p:cNvPr id="13" name="TextBox 13"/>
          <p:cNvSpPr txBox="1"/>
          <p:nvPr/>
        </p:nvSpPr>
        <p:spPr>
          <a:xfrm>
            <a:off x="8563894" y="6436360"/>
            <a:ext cx="729606" cy="2895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279"/>
              </a:lnSpc>
            </a:pPr>
            <a:r>
              <a:rPr lang="en-US" sz="1899">
                <a:solidFill>
                  <a:srgbClr val="FFFFFF"/>
                </a:solidFill>
                <a:latin typeface="TAN Aegean"/>
              </a:rPr>
              <a:t>06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135536" y="1678940"/>
            <a:ext cx="3890835" cy="1371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400"/>
              </a:lnSpc>
            </a:pPr>
            <a:r>
              <a:rPr lang="en-US" sz="4500" spc="-112">
                <a:solidFill>
                  <a:srgbClr val="FFFFFF"/>
                </a:solidFill>
                <a:latin typeface="TAN Aegean"/>
              </a:rPr>
              <a:t>Books &amp; publications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3786729" y="3657600"/>
            <a:ext cx="5816454" cy="1125451"/>
            <a:chOff x="0" y="0"/>
            <a:chExt cx="7755273" cy="1500602"/>
          </a:xfrm>
        </p:grpSpPr>
        <p:sp>
          <p:nvSpPr>
            <p:cNvPr id="16" name="TextBox 16"/>
            <p:cNvSpPr txBox="1"/>
            <p:nvPr/>
          </p:nvSpPr>
          <p:spPr>
            <a:xfrm>
              <a:off x="0" y="503517"/>
              <a:ext cx="7751654" cy="9970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84935" lvl="1" indent="-192467">
                <a:lnSpc>
                  <a:spcPts val="3209"/>
                </a:lnSpc>
                <a:buFont typeface="Arial"/>
                <a:buChar char="•"/>
              </a:pPr>
              <a:r>
                <a:rPr lang="en-US" sz="1782">
                  <a:solidFill>
                    <a:srgbClr val="FFFFFF"/>
                  </a:solidFill>
                  <a:latin typeface="Montserrat"/>
                </a:rPr>
                <a:t> MICHAEL E. PORTER ON COMPETITION</a:t>
              </a:r>
            </a:p>
            <a:p>
              <a:pPr>
                <a:lnSpc>
                  <a:spcPts val="3209"/>
                </a:lnSpc>
              </a:pPr>
              <a:endParaRPr lang="en-US" sz="1782">
                <a:solidFill>
                  <a:srgbClr val="FFFFFF"/>
                </a:solidFill>
                <a:latin typeface="Montserrat"/>
              </a:endParaRP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3619" y="0"/>
              <a:ext cx="7751654" cy="40254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377"/>
                </a:lnSpc>
              </a:pPr>
              <a:r>
                <a:rPr lang="en-US" sz="1981">
                  <a:solidFill>
                    <a:srgbClr val="FFFFFF"/>
                  </a:solidFill>
                  <a:latin typeface="Montserrat Semi-Bold"/>
                </a:rPr>
                <a:t>The author of 19 books and over 130 articles</a:t>
              </a: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rcRect l="6347" t="1679" r="10143" b="233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31520" y="1318136"/>
            <a:ext cx="1033218" cy="1033218"/>
            <a:chOff x="0" y="0"/>
            <a:chExt cx="6350000" cy="6350000"/>
          </a:xfrm>
        </p:grpSpPr>
        <p:sp>
          <p:nvSpPr>
            <p:cNvPr id="3" name="Freeform 3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ADB3B1"/>
            </a:solidFill>
          </p:spPr>
        </p:sp>
      </p:grpSp>
      <p:sp>
        <p:nvSpPr>
          <p:cNvPr id="4" name="TextBox 4"/>
          <p:cNvSpPr txBox="1"/>
          <p:nvPr/>
        </p:nvSpPr>
        <p:spPr>
          <a:xfrm>
            <a:off x="1899767" y="731520"/>
            <a:ext cx="6128053" cy="2571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732"/>
              </a:lnSpc>
            </a:pPr>
            <a:r>
              <a:rPr lang="en-US" sz="5610" spc="-140">
                <a:solidFill>
                  <a:srgbClr val="3E4D4B"/>
                </a:solidFill>
                <a:latin typeface="TAN Aegean"/>
              </a:rPr>
              <a:t>Books &amp; publications Cont.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0800000">
            <a:off x="674039" y="6744614"/>
            <a:ext cx="2451455" cy="239323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0800000">
            <a:off x="3559633" y="6744614"/>
            <a:ext cx="2451455" cy="239323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0800000">
            <a:off x="6445226" y="6744614"/>
            <a:ext cx="2451455" cy="2393233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3445398">
            <a:off x="7420328" y="-625785"/>
            <a:ext cx="2454614" cy="2973652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7"/>
          <a:srcRect t="1613" b="1613"/>
          <a:stretch>
            <a:fillRect/>
          </a:stretch>
        </p:blipFill>
        <p:spPr>
          <a:xfrm>
            <a:off x="6673889" y="2521402"/>
            <a:ext cx="2707862" cy="3887874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06290" y="3246120"/>
            <a:ext cx="6338936" cy="14682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endParaRPr dirty="0"/>
          </a:p>
          <a:p>
            <a:pPr algn="ctr">
              <a:lnSpc>
                <a:spcPts val="3919"/>
              </a:lnSpc>
            </a:pPr>
            <a:r>
              <a:rPr lang="en-US" sz="2799" dirty="0">
                <a:solidFill>
                  <a:srgbClr val="3E4D4B"/>
                </a:solidFill>
                <a:latin typeface="Open Sans"/>
              </a:rPr>
              <a:t>Redefining German Health Care: </a:t>
            </a:r>
          </a:p>
          <a:p>
            <a:pPr algn="ctr">
              <a:lnSpc>
                <a:spcPts val="3919"/>
              </a:lnSpc>
            </a:pPr>
            <a:r>
              <a:rPr lang="en-US" sz="2799" dirty="0">
                <a:solidFill>
                  <a:srgbClr val="3E4D4B"/>
                </a:solidFill>
                <a:latin typeface="Open Sans"/>
              </a:rPr>
              <a:t>Moving to a Value-Based System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4918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-321990" y="6576060"/>
            <a:ext cx="8595465" cy="0"/>
          </a:xfrm>
          <a:prstGeom prst="line">
            <a:avLst/>
          </a:prstGeom>
          <a:ln w="19050" cap="rnd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3" name="Group 3"/>
          <p:cNvGrpSpPr/>
          <p:nvPr/>
        </p:nvGrpSpPr>
        <p:grpSpPr>
          <a:xfrm>
            <a:off x="7105550" y="984250"/>
            <a:ext cx="883920" cy="883920"/>
            <a:chOff x="0" y="0"/>
            <a:chExt cx="6350000" cy="6350000"/>
          </a:xfrm>
        </p:grpSpPr>
        <p:sp>
          <p:nvSpPr>
            <p:cNvPr id="4" name="Freeform 4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3E4D4B"/>
            </a:solidFill>
          </p:spPr>
        </p:sp>
      </p:grpSp>
      <p:sp>
        <p:nvSpPr>
          <p:cNvPr id="5" name="TextBox 5"/>
          <p:cNvSpPr txBox="1"/>
          <p:nvPr/>
        </p:nvSpPr>
        <p:spPr>
          <a:xfrm>
            <a:off x="1140060" y="984250"/>
            <a:ext cx="6793352" cy="781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71"/>
              </a:lnSpc>
            </a:pPr>
            <a:r>
              <a:rPr lang="en-US" sz="5142" spc="-128">
                <a:solidFill>
                  <a:srgbClr val="FFFFFF"/>
                </a:solidFill>
                <a:latin typeface="TAN Aegean"/>
              </a:rPr>
              <a:t>Contributions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595827" y="3398026"/>
            <a:ext cx="1277620" cy="570712"/>
            <a:chOff x="0" y="0"/>
            <a:chExt cx="1632152" cy="729081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632152" cy="729081"/>
            </a:xfrm>
            <a:custGeom>
              <a:avLst/>
              <a:gdLst/>
              <a:ahLst/>
              <a:cxnLst/>
              <a:rect l="l" t="t" r="r" b="b"/>
              <a:pathLst>
                <a:path w="1632152" h="729081">
                  <a:moveTo>
                    <a:pt x="0" y="0"/>
                  </a:moveTo>
                  <a:lnTo>
                    <a:pt x="1632152" y="0"/>
                  </a:lnTo>
                  <a:lnTo>
                    <a:pt x="1632152" y="729081"/>
                  </a:lnTo>
                  <a:lnTo>
                    <a:pt x="0" y="729081"/>
                  </a:lnTo>
                  <a:close/>
                </a:path>
              </a:pathLst>
            </a:custGeom>
            <a:solidFill>
              <a:srgbClr val="3E4D4B"/>
            </a:solidFill>
          </p:spPr>
        </p:sp>
      </p:grpSp>
      <p:grpSp>
        <p:nvGrpSpPr>
          <p:cNvPr id="8" name="Group 8"/>
          <p:cNvGrpSpPr/>
          <p:nvPr/>
        </p:nvGrpSpPr>
        <p:grpSpPr>
          <a:xfrm>
            <a:off x="755083" y="2951985"/>
            <a:ext cx="959108" cy="862196"/>
            <a:chOff x="0" y="0"/>
            <a:chExt cx="1278811" cy="1149595"/>
          </a:xfrm>
        </p:grpSpPr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/>
            <a:srcRect t="5052" b="5052"/>
            <a:stretch>
              <a:fillRect/>
            </a:stretch>
          </p:blipFill>
          <p:spPr>
            <a:xfrm>
              <a:off x="0" y="0"/>
              <a:ext cx="1278811" cy="1149595"/>
            </a:xfrm>
            <a:prstGeom prst="rect">
              <a:avLst/>
            </a:prstGeom>
          </p:spPr>
        </p:pic>
      </p:grpSp>
      <p:grpSp>
        <p:nvGrpSpPr>
          <p:cNvPr id="10" name="Group 10"/>
          <p:cNvGrpSpPr/>
          <p:nvPr/>
        </p:nvGrpSpPr>
        <p:grpSpPr>
          <a:xfrm>
            <a:off x="595827" y="5122051"/>
            <a:ext cx="1277620" cy="570712"/>
            <a:chOff x="0" y="0"/>
            <a:chExt cx="1632152" cy="729081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632152" cy="729081"/>
            </a:xfrm>
            <a:custGeom>
              <a:avLst/>
              <a:gdLst/>
              <a:ahLst/>
              <a:cxnLst/>
              <a:rect l="l" t="t" r="r" b="b"/>
              <a:pathLst>
                <a:path w="1632152" h="729081">
                  <a:moveTo>
                    <a:pt x="0" y="0"/>
                  </a:moveTo>
                  <a:lnTo>
                    <a:pt x="1632152" y="0"/>
                  </a:lnTo>
                  <a:lnTo>
                    <a:pt x="1632152" y="729081"/>
                  </a:lnTo>
                  <a:lnTo>
                    <a:pt x="0" y="729081"/>
                  </a:lnTo>
                  <a:close/>
                </a:path>
              </a:pathLst>
            </a:custGeom>
            <a:solidFill>
              <a:srgbClr val="F9F9F1"/>
            </a:solidFill>
          </p:spPr>
        </p:sp>
      </p:grpSp>
      <p:grpSp>
        <p:nvGrpSpPr>
          <p:cNvPr id="12" name="Group 12"/>
          <p:cNvGrpSpPr/>
          <p:nvPr/>
        </p:nvGrpSpPr>
        <p:grpSpPr>
          <a:xfrm>
            <a:off x="755083" y="4676010"/>
            <a:ext cx="959108" cy="862196"/>
            <a:chOff x="0" y="0"/>
            <a:chExt cx="1278811" cy="1149595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3"/>
            <a:srcRect l="12908" r="12908"/>
            <a:stretch>
              <a:fillRect/>
            </a:stretch>
          </p:blipFill>
          <p:spPr>
            <a:xfrm>
              <a:off x="0" y="0"/>
              <a:ext cx="1278811" cy="1149595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>
            <a:off x="5104962" y="3398026"/>
            <a:ext cx="1277620" cy="570712"/>
            <a:chOff x="0" y="0"/>
            <a:chExt cx="1632152" cy="729081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632152" cy="729081"/>
            </a:xfrm>
            <a:custGeom>
              <a:avLst/>
              <a:gdLst/>
              <a:ahLst/>
              <a:cxnLst/>
              <a:rect l="l" t="t" r="r" b="b"/>
              <a:pathLst>
                <a:path w="1632152" h="729081">
                  <a:moveTo>
                    <a:pt x="0" y="0"/>
                  </a:moveTo>
                  <a:lnTo>
                    <a:pt x="1632152" y="0"/>
                  </a:lnTo>
                  <a:lnTo>
                    <a:pt x="1632152" y="729081"/>
                  </a:lnTo>
                  <a:lnTo>
                    <a:pt x="0" y="729081"/>
                  </a:lnTo>
                  <a:close/>
                </a:path>
              </a:pathLst>
            </a:custGeom>
            <a:solidFill>
              <a:srgbClr val="F9F9F1"/>
            </a:solidFill>
          </p:spPr>
        </p:sp>
      </p:grpSp>
      <p:grpSp>
        <p:nvGrpSpPr>
          <p:cNvPr id="16" name="Group 16"/>
          <p:cNvGrpSpPr/>
          <p:nvPr/>
        </p:nvGrpSpPr>
        <p:grpSpPr>
          <a:xfrm>
            <a:off x="5264218" y="2951985"/>
            <a:ext cx="959108" cy="862196"/>
            <a:chOff x="0" y="0"/>
            <a:chExt cx="1278811" cy="1149595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4"/>
            <a:srcRect l="16627" r="16627"/>
            <a:stretch>
              <a:fillRect/>
            </a:stretch>
          </p:blipFill>
          <p:spPr>
            <a:xfrm>
              <a:off x="0" y="0"/>
              <a:ext cx="1278811" cy="1149595"/>
            </a:xfrm>
            <a:prstGeom prst="rect">
              <a:avLst/>
            </a:prstGeom>
          </p:spPr>
        </p:pic>
      </p:grpSp>
      <p:pic>
        <p:nvPicPr>
          <p:cNvPr id="18" name="Picture 1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-6669959" flipV="1">
            <a:off x="142248" y="-565610"/>
            <a:ext cx="1117280" cy="2810767"/>
          </a:xfrm>
          <a:prstGeom prst="rect">
            <a:avLst/>
          </a:prstGeom>
        </p:spPr>
      </p:pic>
      <p:sp>
        <p:nvSpPr>
          <p:cNvPr id="19" name="TextBox 19"/>
          <p:cNvSpPr txBox="1"/>
          <p:nvPr/>
        </p:nvSpPr>
        <p:spPr>
          <a:xfrm>
            <a:off x="8598393" y="6436360"/>
            <a:ext cx="729606" cy="2895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279"/>
              </a:lnSpc>
            </a:pPr>
            <a:r>
              <a:rPr lang="en-US" sz="1899">
                <a:solidFill>
                  <a:srgbClr val="FFFFFF"/>
                </a:solidFill>
                <a:latin typeface="TAN Aegean"/>
              </a:rPr>
              <a:t>08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020668" y="2693022"/>
            <a:ext cx="3053321" cy="5218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061"/>
              </a:lnSpc>
            </a:pPr>
            <a:r>
              <a:rPr lang="en-US" sz="1472">
                <a:solidFill>
                  <a:srgbClr val="FFFFFF"/>
                </a:solidFill>
                <a:latin typeface="Open Sans"/>
              </a:rPr>
              <a:t>Porter’s Competitive Strategy (1980)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020668" y="3344983"/>
            <a:ext cx="2729072" cy="9963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099"/>
              </a:lnSpc>
            </a:pPr>
            <a:r>
              <a:rPr lang="en-US" sz="1399">
                <a:solidFill>
                  <a:srgbClr val="FFFFFF"/>
                </a:solidFill>
                <a:latin typeface="Montserrat"/>
              </a:rPr>
              <a:t>Transformed strategic management</a:t>
            </a:r>
          </a:p>
          <a:p>
            <a:pPr>
              <a:lnSpc>
                <a:spcPts val="1949"/>
              </a:lnSpc>
            </a:pPr>
            <a:endParaRPr lang="en-US" sz="1399">
              <a:solidFill>
                <a:srgbClr val="FFFFFF"/>
              </a:solidFill>
              <a:latin typeface="Montserrat"/>
            </a:endParaRPr>
          </a:p>
          <a:p>
            <a:pPr>
              <a:lnSpc>
                <a:spcPts val="1949"/>
              </a:lnSpc>
            </a:pPr>
            <a:endParaRPr lang="en-US" sz="1399">
              <a:solidFill>
                <a:srgbClr val="FFFFFF"/>
              </a:solidFill>
              <a:latin typeface="Montserrat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2117921" y="4600411"/>
            <a:ext cx="2758879" cy="648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590"/>
              </a:lnSpc>
              <a:spcBef>
                <a:spcPct val="0"/>
              </a:spcBef>
            </a:pPr>
            <a:r>
              <a:rPr lang="en-US" sz="1850">
                <a:solidFill>
                  <a:srgbClr val="FFFFFF"/>
                </a:solidFill>
                <a:latin typeface="Open Sans"/>
              </a:rPr>
              <a:t>Competitive Advantage (Porter, 1985)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117921" y="5298427"/>
            <a:ext cx="2987042" cy="7674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111"/>
              </a:lnSpc>
            </a:pPr>
            <a:r>
              <a:rPr lang="en-US" sz="1407">
                <a:solidFill>
                  <a:srgbClr val="FFFFFF"/>
                </a:solidFill>
                <a:latin typeface="Montserrat"/>
              </a:rPr>
              <a:t>His second major work, it had an internal perspective, focusing on the firm’s value chain.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663983" y="2566506"/>
            <a:ext cx="2650975" cy="648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590"/>
              </a:lnSpc>
              <a:spcBef>
                <a:spcPct val="0"/>
              </a:spcBef>
            </a:pPr>
            <a:r>
              <a:rPr lang="en-US" sz="1850">
                <a:solidFill>
                  <a:srgbClr val="FFFFFF"/>
                </a:solidFill>
                <a:latin typeface="Open Sans"/>
              </a:rPr>
              <a:t>Competitive Advantage of Nations (1990),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677023" y="3298571"/>
            <a:ext cx="2802739" cy="9410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949"/>
              </a:lnSpc>
            </a:pPr>
            <a:r>
              <a:rPr lang="en-US" sz="1299">
                <a:solidFill>
                  <a:srgbClr val="FFFFFF"/>
                </a:solidFill>
                <a:latin typeface="Montserrat"/>
              </a:rPr>
              <a:t>The work pointed to vigorous domestic competition as a vital factor to achieve the quality and innovation an industry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65922" y="5872451"/>
            <a:ext cx="2232471" cy="3487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78"/>
              </a:lnSpc>
            </a:pPr>
            <a:r>
              <a:rPr lang="en-US" sz="2056">
                <a:solidFill>
                  <a:srgbClr val="FFFFFF"/>
                </a:solidFill>
                <a:latin typeface="Open Sans"/>
              </a:rPr>
              <a:t> JÖRGENSEN, 2008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rcRect l="6827" t="2812" r="11730" b="357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-350661" y="6576060"/>
            <a:ext cx="8595465" cy="0"/>
          </a:xfrm>
          <a:prstGeom prst="line">
            <a:avLst/>
          </a:prstGeom>
          <a:ln w="19050" cap="rnd">
            <a:solidFill>
              <a:srgbClr val="3E4D4B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3" name="Group 3"/>
          <p:cNvGrpSpPr/>
          <p:nvPr/>
        </p:nvGrpSpPr>
        <p:grpSpPr>
          <a:xfrm>
            <a:off x="-275991" y="-291947"/>
            <a:ext cx="4139783" cy="7704714"/>
            <a:chOff x="0" y="0"/>
            <a:chExt cx="2625696" cy="488678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625696" cy="4886786"/>
            </a:xfrm>
            <a:custGeom>
              <a:avLst/>
              <a:gdLst/>
              <a:ahLst/>
              <a:cxnLst/>
              <a:rect l="l" t="t" r="r" b="b"/>
              <a:pathLst>
                <a:path w="2625696" h="4886786">
                  <a:moveTo>
                    <a:pt x="0" y="0"/>
                  </a:moveTo>
                  <a:lnTo>
                    <a:pt x="2625696" y="0"/>
                  </a:lnTo>
                  <a:lnTo>
                    <a:pt x="2625696" y="4886786"/>
                  </a:lnTo>
                  <a:lnTo>
                    <a:pt x="0" y="4886786"/>
                  </a:lnTo>
                  <a:close/>
                </a:path>
              </a:pathLst>
            </a:custGeom>
            <a:solidFill>
              <a:srgbClr val="74918C"/>
            </a:solidFill>
          </p:spPr>
        </p:sp>
      </p:grpSp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112680" y="1130703"/>
            <a:ext cx="1994892" cy="2857193"/>
            <a:chOff x="0" y="0"/>
            <a:chExt cx="4433570" cy="63500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433570" cy="6350000"/>
            </a:xfrm>
            <a:custGeom>
              <a:avLst/>
              <a:gdLst/>
              <a:ahLst/>
              <a:cxnLst/>
              <a:rect l="l" t="t" r="r" b="b"/>
              <a:pathLst>
                <a:path w="4433570" h="6350000">
                  <a:moveTo>
                    <a:pt x="2217420" y="0"/>
                  </a:moveTo>
                  <a:lnTo>
                    <a:pt x="2217420" y="0"/>
                  </a:lnTo>
                  <a:cubicBezTo>
                    <a:pt x="3441700" y="0"/>
                    <a:pt x="4433570" y="993140"/>
                    <a:pt x="4433570" y="2217420"/>
                  </a:cubicBezTo>
                  <a:lnTo>
                    <a:pt x="4433570" y="6350000"/>
                  </a:lnTo>
                  <a:lnTo>
                    <a:pt x="4433570" y="6350000"/>
                  </a:lnTo>
                  <a:lnTo>
                    <a:pt x="0" y="6350000"/>
                  </a:lnTo>
                  <a:lnTo>
                    <a:pt x="0" y="6350000"/>
                  </a:lnTo>
                  <a:lnTo>
                    <a:pt x="0" y="2217420"/>
                  </a:lnTo>
                  <a:cubicBezTo>
                    <a:pt x="0" y="993140"/>
                    <a:pt x="993140" y="0"/>
                    <a:pt x="2217420" y="0"/>
                  </a:cubicBezTo>
                  <a:close/>
                </a:path>
              </a:pathLst>
            </a:custGeom>
            <a:blipFill>
              <a:blip r:embed="rId3"/>
              <a:stretch>
                <a:fillRect l="-57419" r="-57419"/>
              </a:stretch>
            </a:blipFill>
          </p:spPr>
        </p:sp>
      </p:grpSp>
      <p:grpSp>
        <p:nvGrpSpPr>
          <p:cNvPr id="7" name="Group 7"/>
          <p:cNvGrpSpPr/>
          <p:nvPr/>
        </p:nvGrpSpPr>
        <p:grpSpPr>
          <a:xfrm>
            <a:off x="1608050" y="2813227"/>
            <a:ext cx="2082121" cy="2349338"/>
            <a:chOff x="0" y="0"/>
            <a:chExt cx="2776161" cy="3132450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4"/>
            <a:srcRect l="20448" r="20448"/>
            <a:stretch>
              <a:fillRect/>
            </a:stretch>
          </p:blipFill>
          <p:spPr>
            <a:xfrm>
              <a:off x="0" y="0"/>
              <a:ext cx="2776161" cy="3132450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3947072" y="2302644"/>
            <a:ext cx="933712" cy="933712"/>
            <a:chOff x="0" y="0"/>
            <a:chExt cx="6350000" cy="6350000"/>
          </a:xfrm>
        </p:grpSpPr>
        <p:sp>
          <p:nvSpPr>
            <p:cNvPr id="10" name="Freeform 10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ADB3B1"/>
            </a:solidFill>
          </p:spPr>
        </p:sp>
      </p:grpSp>
      <p:pic>
        <p:nvPicPr>
          <p:cNvPr id="11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-1270939" y="4583659"/>
            <a:ext cx="3920049" cy="398480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rot="-10800000">
            <a:off x="-965490" y="-1625773"/>
            <a:ext cx="2414641" cy="23572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rot="-10800000">
            <a:off x="1449151" y="-1625773"/>
            <a:ext cx="2414641" cy="2357293"/>
          </a:xfrm>
          <a:prstGeom prst="rect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569722" y="6436360"/>
            <a:ext cx="729606" cy="2895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279"/>
              </a:lnSpc>
            </a:pPr>
            <a:r>
              <a:rPr lang="en-US" sz="1899">
                <a:solidFill>
                  <a:srgbClr val="3E4D4B"/>
                </a:solidFill>
                <a:latin typeface="TAN Aegean"/>
              </a:rPr>
              <a:t>09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80784" y="2421838"/>
            <a:ext cx="5135417" cy="695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519"/>
              </a:lnSpc>
            </a:pPr>
            <a:r>
              <a:rPr lang="en-US" sz="4599" spc="-114">
                <a:solidFill>
                  <a:srgbClr val="3E4D4B"/>
                </a:solidFill>
                <a:latin typeface="TAN Aegean"/>
              </a:rPr>
              <a:t>Critics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47072" y="3543300"/>
            <a:ext cx="5917481" cy="22315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29468" lvl="1" indent="-214734">
              <a:lnSpc>
                <a:spcPts val="3580"/>
              </a:lnSpc>
              <a:buFont typeface="Arial"/>
              <a:buChar char="•"/>
            </a:pPr>
            <a:r>
              <a:rPr lang="en-US" sz="1989">
                <a:solidFill>
                  <a:srgbClr val="3E4D4B"/>
                </a:solidFill>
                <a:latin typeface="Montserrat"/>
              </a:rPr>
              <a:t>Critics argue that Porter's Five Forces framework is too static, and hence omits changes in the competitive environment (Thyrlby, 1998; Grundy, 2006) </a:t>
            </a:r>
          </a:p>
          <a:p>
            <a:pPr marL="429468" lvl="1" indent="-214734">
              <a:lnSpc>
                <a:spcPts val="3580"/>
              </a:lnSpc>
              <a:buFont typeface="Arial"/>
              <a:buChar char="•"/>
            </a:pPr>
            <a:endParaRPr lang="en-US" sz="1989">
              <a:solidFill>
                <a:srgbClr val="3E4D4B"/>
              </a:solidFill>
              <a:latin typeface="Montserrat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4918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4"/>
          <p:cNvSpPr/>
          <p:nvPr/>
        </p:nvSpPr>
        <p:spPr>
          <a:xfrm>
            <a:off x="-206993" y="6576060"/>
            <a:ext cx="8595465" cy="0"/>
          </a:xfrm>
          <a:prstGeom prst="line">
            <a:avLst/>
          </a:prstGeom>
          <a:ln w="19050" cap="rnd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TextBox 5"/>
          <p:cNvSpPr txBox="1"/>
          <p:nvPr/>
        </p:nvSpPr>
        <p:spPr>
          <a:xfrm>
            <a:off x="8713389" y="6436360"/>
            <a:ext cx="729606" cy="2895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279"/>
              </a:lnSpc>
            </a:pPr>
            <a:r>
              <a:rPr lang="en-US" sz="1899">
                <a:solidFill>
                  <a:srgbClr val="FFFFFF"/>
                </a:solidFill>
                <a:latin typeface="TAN Aegean"/>
              </a:rPr>
              <a:t>10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1569825" y="1407160"/>
            <a:ext cx="883920" cy="883920"/>
            <a:chOff x="0" y="0"/>
            <a:chExt cx="6350000" cy="6350000"/>
          </a:xfrm>
        </p:grpSpPr>
        <p:sp>
          <p:nvSpPr>
            <p:cNvPr id="7" name="Freeform 7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3E4D4B"/>
            </a:solidFill>
          </p:spPr>
        </p:sp>
      </p:grpSp>
      <p:sp>
        <p:nvSpPr>
          <p:cNvPr id="8" name="TextBox 8"/>
          <p:cNvSpPr txBox="1"/>
          <p:nvPr/>
        </p:nvSpPr>
        <p:spPr>
          <a:xfrm>
            <a:off x="2453745" y="1572895"/>
            <a:ext cx="5827483" cy="714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759"/>
              </a:lnSpc>
            </a:pPr>
            <a:r>
              <a:rPr lang="en-US" sz="4800" spc="-120">
                <a:solidFill>
                  <a:srgbClr val="FFFFFF"/>
                </a:solidFill>
                <a:latin typeface="TAN Aegean"/>
              </a:rPr>
              <a:t>Interest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1782838" y="3062942"/>
            <a:ext cx="6930551" cy="2554613"/>
            <a:chOff x="0" y="0"/>
            <a:chExt cx="9240735" cy="3406152"/>
          </a:xfrm>
        </p:grpSpPr>
        <p:sp>
          <p:nvSpPr>
            <p:cNvPr id="10" name="TextBox 10"/>
            <p:cNvSpPr txBox="1"/>
            <p:nvPr/>
          </p:nvSpPr>
          <p:spPr>
            <a:xfrm>
              <a:off x="0" y="0"/>
              <a:ext cx="4245207" cy="39327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279"/>
                </a:lnSpc>
              </a:pPr>
              <a:endParaRPr lang="en-US" sz="1899" dirty="0">
                <a:solidFill>
                  <a:srgbClr val="3E4D4B"/>
                </a:solidFill>
                <a:latin typeface="Halimum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506467"/>
              <a:ext cx="9240735" cy="28996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889"/>
                </a:lnSpc>
              </a:pPr>
              <a:endParaRPr lang="en-US" sz="1350" dirty="0">
                <a:solidFill>
                  <a:srgbClr val="3E4D4B"/>
                </a:solidFill>
                <a:latin typeface="Montserrat"/>
              </a:endParaRPr>
            </a:p>
            <a:p>
              <a:pPr>
                <a:lnSpc>
                  <a:spcPts val="1889"/>
                </a:lnSpc>
              </a:pPr>
              <a:endParaRPr lang="en-US" sz="1350" dirty="0">
                <a:solidFill>
                  <a:srgbClr val="3E4D4B"/>
                </a:solidFill>
                <a:latin typeface="Montserrat"/>
              </a:endParaRPr>
            </a:p>
            <a:p>
              <a:pPr>
                <a:lnSpc>
                  <a:spcPts val="1889"/>
                </a:lnSpc>
              </a:pPr>
              <a:endParaRPr lang="en-US" sz="1350" dirty="0">
                <a:solidFill>
                  <a:srgbClr val="3E4D4B"/>
                </a:solidFill>
                <a:latin typeface="Montserrat"/>
              </a:endParaRPr>
            </a:p>
            <a:p>
              <a:pPr>
                <a:lnSpc>
                  <a:spcPts val="1889"/>
                </a:lnSpc>
              </a:pPr>
              <a:endParaRPr lang="en-US" sz="1350" dirty="0">
                <a:solidFill>
                  <a:srgbClr val="3E4D4B"/>
                </a:solidFill>
                <a:latin typeface="Montserrat"/>
              </a:endParaRPr>
            </a:p>
            <a:p>
              <a:pPr>
                <a:lnSpc>
                  <a:spcPts val="1889"/>
                </a:lnSpc>
              </a:pPr>
              <a:endParaRPr lang="en-US" sz="1350" dirty="0">
                <a:solidFill>
                  <a:srgbClr val="3E4D4B"/>
                </a:solidFill>
                <a:latin typeface="Montserrat"/>
              </a:endParaRPr>
            </a:p>
            <a:p>
              <a:pPr>
                <a:lnSpc>
                  <a:spcPts val="1889"/>
                </a:lnSpc>
              </a:pPr>
              <a:endParaRPr lang="en-US" sz="1350" dirty="0">
                <a:solidFill>
                  <a:srgbClr val="3E4D4B"/>
                </a:solidFill>
                <a:latin typeface="Montserrat"/>
              </a:endParaRPr>
            </a:p>
            <a:p>
              <a:pPr>
                <a:lnSpc>
                  <a:spcPts val="1889"/>
                </a:lnSpc>
              </a:pPr>
              <a:endParaRPr lang="en-US" sz="1350" dirty="0">
                <a:solidFill>
                  <a:srgbClr val="3E4D4B"/>
                </a:solidFill>
                <a:latin typeface="Montserrat"/>
              </a:endParaRPr>
            </a:p>
            <a:p>
              <a:pPr>
                <a:lnSpc>
                  <a:spcPts val="1889"/>
                </a:lnSpc>
              </a:pPr>
              <a:endParaRPr lang="en-US" sz="1350" dirty="0">
                <a:solidFill>
                  <a:srgbClr val="3E4D4B"/>
                </a:solidFill>
                <a:latin typeface="Montserrat"/>
              </a:endParaRPr>
            </a:p>
            <a:p>
              <a:pPr>
                <a:lnSpc>
                  <a:spcPts val="1889"/>
                </a:lnSpc>
              </a:pPr>
              <a:endParaRPr lang="en-US" sz="1350" dirty="0">
                <a:solidFill>
                  <a:srgbClr val="3E4D4B"/>
                </a:solidFill>
                <a:latin typeface="Montserrat"/>
              </a:endParaRP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902210" y="4018707"/>
            <a:ext cx="6930551" cy="1516054"/>
            <a:chOff x="0" y="0"/>
            <a:chExt cx="9240735" cy="807149"/>
          </a:xfrm>
        </p:grpSpPr>
        <p:sp>
          <p:nvSpPr>
            <p:cNvPr id="15" name="TextBox 15"/>
            <p:cNvSpPr txBox="1"/>
            <p:nvPr/>
          </p:nvSpPr>
          <p:spPr>
            <a:xfrm>
              <a:off x="0" y="0"/>
              <a:ext cx="4245207" cy="39327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79"/>
                </a:lnSpc>
                <a:spcBef>
                  <a:spcPct val="0"/>
                </a:spcBef>
              </a:pPr>
              <a:endParaRPr lang="en-US" sz="1899" dirty="0">
                <a:solidFill>
                  <a:srgbClr val="3E4D4B"/>
                </a:solidFill>
                <a:latin typeface="Halimum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506468"/>
              <a:ext cx="9240735" cy="3006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890"/>
                </a:lnSpc>
                <a:spcBef>
                  <a:spcPct val="0"/>
                </a:spcBef>
              </a:pPr>
              <a:endParaRPr lang="en-US" sz="1350" dirty="0">
                <a:solidFill>
                  <a:srgbClr val="3E4D4B"/>
                </a:solidFill>
                <a:latin typeface="Montserrat"/>
              </a:endParaRPr>
            </a:p>
          </p:txBody>
        </p:sp>
      </p:grp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flipH="1">
            <a:off x="89285" y="3629985"/>
            <a:ext cx="1284470" cy="2961315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10800000">
            <a:off x="6761496" y="-2445152"/>
            <a:ext cx="3253953" cy="3176672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9C6F8CC-7E99-4673-8C1A-8FAC49815C51}"/>
              </a:ext>
            </a:extLst>
          </p:cNvPr>
          <p:cNvSpPr txBox="1"/>
          <p:nvPr/>
        </p:nvSpPr>
        <p:spPr>
          <a:xfrm>
            <a:off x="2260514" y="1897425"/>
            <a:ext cx="5116284" cy="4185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>
                <a:solidFill>
                  <a:srgbClr val="2021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</a:p>
          <a:p>
            <a:endParaRPr lang="en-GB" sz="1050" dirty="0">
              <a:solidFill>
                <a:srgbClr val="2021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GB" sz="1050" dirty="0">
              <a:solidFill>
                <a:srgbClr val="202122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GB" sz="1050" dirty="0">
              <a:solidFill>
                <a:srgbClr val="2021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GB" sz="1050" dirty="0">
              <a:solidFill>
                <a:srgbClr val="202122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GB" sz="1050" dirty="0">
              <a:solidFill>
                <a:srgbClr val="2021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GB" sz="1050" dirty="0">
              <a:solidFill>
                <a:srgbClr val="202122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GB" sz="1050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GB" sz="1050" dirty="0">
              <a:solidFill>
                <a:srgbClr val="202122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GB" sz="1050" dirty="0">
              <a:solidFill>
                <a:srgbClr val="2021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GB" sz="1050" dirty="0">
              <a:solidFill>
                <a:srgbClr val="202122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GB" sz="1050" dirty="0">
              <a:solidFill>
                <a:srgbClr val="2021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1050" dirty="0">
                <a:solidFill>
                  <a:srgbClr val="2021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His work on health care is being extended to address the problems of health care delivery in developing </a:t>
            </a:r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nations</a:t>
            </a:r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rcRect l="5977" t="2239" r="11129" b="248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002266" y="-189564"/>
            <a:ext cx="1958328" cy="7717328"/>
            <a:chOff x="0" y="0"/>
            <a:chExt cx="1242087" cy="489478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42087" cy="4894786"/>
            </a:xfrm>
            <a:custGeom>
              <a:avLst/>
              <a:gdLst/>
              <a:ahLst/>
              <a:cxnLst/>
              <a:rect l="l" t="t" r="r" b="b"/>
              <a:pathLst>
                <a:path w="1242087" h="4894786">
                  <a:moveTo>
                    <a:pt x="0" y="0"/>
                  </a:moveTo>
                  <a:lnTo>
                    <a:pt x="1242087" y="0"/>
                  </a:lnTo>
                  <a:lnTo>
                    <a:pt x="1242087" y="4894786"/>
                  </a:lnTo>
                  <a:lnTo>
                    <a:pt x="0" y="4894786"/>
                  </a:lnTo>
                  <a:close/>
                </a:path>
              </a:pathLst>
            </a:custGeom>
            <a:solidFill>
              <a:srgbClr val="74918C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7331706" y="1386840"/>
            <a:ext cx="1341120" cy="1341120"/>
            <a:chOff x="0" y="0"/>
            <a:chExt cx="6350000" cy="6350000"/>
          </a:xfrm>
        </p:grpSpPr>
        <p:sp>
          <p:nvSpPr>
            <p:cNvPr id="5" name="Freeform 5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ADB3B1"/>
            </a:solidFill>
          </p:spPr>
        </p:sp>
      </p:grpSp>
      <p:sp>
        <p:nvSpPr>
          <p:cNvPr id="6" name="TextBox 6"/>
          <p:cNvSpPr txBox="1"/>
          <p:nvPr/>
        </p:nvSpPr>
        <p:spPr>
          <a:xfrm>
            <a:off x="731520" y="2057400"/>
            <a:ext cx="7174804" cy="11785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279"/>
              </a:lnSpc>
            </a:pPr>
            <a:r>
              <a:rPr lang="en-US" sz="7733" spc="-193">
                <a:solidFill>
                  <a:srgbClr val="3E4D4B"/>
                </a:solidFill>
                <a:latin typeface="TAN Aegean"/>
              </a:rPr>
              <a:t>Thank You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0358421" flipV="1">
            <a:off x="8226678" y="2061974"/>
            <a:ext cx="1429294" cy="35957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-183994" y="6566535"/>
            <a:ext cx="10121588" cy="0"/>
          </a:xfrm>
          <a:prstGeom prst="line">
            <a:avLst/>
          </a:prstGeom>
          <a:ln w="19050" cap="rnd">
            <a:solidFill>
              <a:srgbClr val="3E4D4B"/>
            </a:solidFill>
            <a:prstDash val="solid"/>
            <a:headEnd type="none" w="sm" len="sm"/>
            <a:tailEnd type="none" w="sm" len="sm"/>
          </a:ln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1D3DB7307EE1944BCC16F12556F44EF" ma:contentTypeVersion="4" ma:contentTypeDescription="Create a new document." ma:contentTypeScope="" ma:versionID="efdc7e7937452fc49e0653961eeea58d">
  <xsd:schema xmlns:xsd="http://www.w3.org/2001/XMLSchema" xmlns:xs="http://www.w3.org/2001/XMLSchema" xmlns:p="http://schemas.microsoft.com/office/2006/metadata/properties" xmlns:ns2="f8d1b9f2-fed3-4e8f-8f36-1fbf8a3a319c" xmlns:ns3="95a96852-b131-4598-b7ec-a8e94bbe3ddd" targetNamespace="http://schemas.microsoft.com/office/2006/metadata/properties" ma:root="true" ma:fieldsID="bb49200f49c3a2dc8709e0355a0a027c" ns2:_="" ns3:_="">
    <xsd:import namespace="f8d1b9f2-fed3-4e8f-8f36-1fbf8a3a319c"/>
    <xsd:import namespace="95a96852-b131-4598-b7ec-a8e94bbe3dd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d1b9f2-fed3-4e8f-8f36-1fbf8a3a319c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a96852-b131-4598-b7ec-a8e94bbe3dd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f8d1b9f2-fed3-4e8f-8f36-1fbf8a3a319c">
      <UserInfo>
        <DisplayName>DBA In-Sessional English Language Support_GRP Members</DisplayName>
        <AccountId>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40B6F4C2-A00D-45F1-AD38-B697A9CEC745}"/>
</file>

<file path=customXml/itemProps2.xml><?xml version="1.0" encoding="utf-8"?>
<ds:datastoreItem xmlns:ds="http://schemas.openxmlformats.org/officeDocument/2006/customXml" ds:itemID="{E14DFB22-9610-474F-8E7A-9AB4D43E3AC1}"/>
</file>

<file path=customXml/itemProps3.xml><?xml version="1.0" encoding="utf-8"?>
<ds:datastoreItem xmlns:ds="http://schemas.openxmlformats.org/officeDocument/2006/customXml" ds:itemID="{D2D329B5-3B55-4C3D-9908-826EFED837C7}"/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258</Words>
  <Application>Microsoft Office PowerPoint</Application>
  <PresentationFormat>Custom</PresentationFormat>
  <Paragraphs>74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TAN Aegean</vt:lpstr>
      <vt:lpstr>Open Sans</vt:lpstr>
      <vt:lpstr>Montserrat Semi-Bold</vt:lpstr>
      <vt:lpstr>Arial</vt:lpstr>
      <vt:lpstr>Nunito Sans Regular</vt:lpstr>
      <vt:lpstr>Halimum</vt:lpstr>
      <vt:lpstr>Montserrat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Minimalist Botanical Pitch Deck Presentation</dc:title>
  <dc:creator>ALAIN MANZENZA</dc:creator>
  <cp:lastModifiedBy>Alain Manzenza</cp:lastModifiedBy>
  <cp:revision>3</cp:revision>
  <dcterms:created xsi:type="dcterms:W3CDTF">2006-08-16T00:00:00Z</dcterms:created>
  <dcterms:modified xsi:type="dcterms:W3CDTF">2021-10-17T21:48:04Z</dcterms:modified>
  <dc:identifier>DAEtG6Gta_k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0x010100E1D3DB7307EE1944BCC16F12556F44EF</vt:lpwstr>
  </property>
</Properties>
</file>