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8" r:id="rId5"/>
    <p:sldId id="269" r:id="rId6"/>
    <p:sldId id="258" r:id="rId7"/>
    <p:sldId id="270" r:id="rId8"/>
    <p:sldId id="263" r:id="rId9"/>
    <p:sldId id="264" r:id="rId10"/>
    <p:sldId id="262" r:id="rId11"/>
    <p:sldId id="261" r:id="rId12"/>
    <p:sldId id="259"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5" autoAdjust="0"/>
    <p:restoredTop sz="94660"/>
  </p:normalViewPr>
  <p:slideViewPr>
    <p:cSldViewPr snapToGrid="0">
      <p:cViewPr varScale="1">
        <p:scale>
          <a:sx n="83" d="100"/>
          <a:sy n="83" d="100"/>
        </p:scale>
        <p:origin x="12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CD11E6-F6B8-4EB9-B915-6A2E34D8BC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B053CF7-9A8B-4BB4-80BB-C1A0A2208B07}">
      <dgm:prSet/>
      <dgm:spPr/>
      <dgm:t>
        <a:bodyPr/>
        <a:lstStyle/>
        <a:p>
          <a:r>
            <a:rPr lang="en-GB"/>
            <a:t>This sector is one of the hotel's crucial areas, because it is where guests can enjoy their meals, complete breakfasts for all requirements, lunches and dinners. Without him the hotel could not function, with events being one of the strong points of the chosen hotel, without this sector the events would not be complete.</a:t>
          </a:r>
          <a:endParaRPr lang="en-US"/>
        </a:p>
      </dgm:t>
    </dgm:pt>
    <dgm:pt modelId="{60B39AD8-40E1-42B9-BA7B-948E335FAE71}" type="parTrans" cxnId="{1E2A226C-2982-46D0-8352-209347A15BA7}">
      <dgm:prSet/>
      <dgm:spPr/>
      <dgm:t>
        <a:bodyPr/>
        <a:lstStyle/>
        <a:p>
          <a:endParaRPr lang="en-US"/>
        </a:p>
      </dgm:t>
    </dgm:pt>
    <dgm:pt modelId="{94D80DDA-1CB1-4C35-A068-1EE3EDEFD044}" type="sibTrans" cxnId="{1E2A226C-2982-46D0-8352-209347A15BA7}">
      <dgm:prSet/>
      <dgm:spPr/>
      <dgm:t>
        <a:bodyPr/>
        <a:lstStyle/>
        <a:p>
          <a:endParaRPr lang="en-US"/>
        </a:p>
      </dgm:t>
    </dgm:pt>
    <dgm:pt modelId="{D6B0FEF3-4DF0-45A4-B9C9-D3C44DA1345C}">
      <dgm:prSet/>
      <dgm:spPr/>
      <dgm:t>
        <a:bodyPr/>
        <a:lstStyle/>
        <a:p>
          <a:r>
            <a:rPr lang="en-GB"/>
            <a:t>As you can find delicious meals, you can also consume alcoholic and non-alcoholic drinks there, the coffees there are very delicious.</a:t>
          </a:r>
          <a:endParaRPr lang="en-US"/>
        </a:p>
      </dgm:t>
    </dgm:pt>
    <dgm:pt modelId="{6BA76B50-BDD6-4DB8-9D5B-7644C0B811DA}" type="parTrans" cxnId="{32E12B26-F57F-49AE-887F-6F6D506CCBA8}">
      <dgm:prSet/>
      <dgm:spPr/>
      <dgm:t>
        <a:bodyPr/>
        <a:lstStyle/>
        <a:p>
          <a:endParaRPr lang="en-US"/>
        </a:p>
      </dgm:t>
    </dgm:pt>
    <dgm:pt modelId="{31E5C463-A7BC-4222-96C9-6115FA40E2AB}" type="sibTrans" cxnId="{32E12B26-F57F-49AE-887F-6F6D506CCBA8}">
      <dgm:prSet/>
      <dgm:spPr/>
      <dgm:t>
        <a:bodyPr/>
        <a:lstStyle/>
        <a:p>
          <a:endParaRPr lang="en-US"/>
        </a:p>
      </dgm:t>
    </dgm:pt>
    <dgm:pt modelId="{BCAE17EB-F42A-4EC2-BD6A-920D4B20A650}" type="pres">
      <dgm:prSet presAssocID="{42CD11E6-F6B8-4EB9-B915-6A2E34D8BC8A}" presName="root" presStyleCnt="0">
        <dgm:presLayoutVars>
          <dgm:dir/>
          <dgm:resizeHandles val="exact"/>
        </dgm:presLayoutVars>
      </dgm:prSet>
      <dgm:spPr/>
    </dgm:pt>
    <dgm:pt modelId="{7B7CAFEB-FF50-4426-BADC-90EA8AE1B84A}" type="pres">
      <dgm:prSet presAssocID="{4B053CF7-9A8B-4BB4-80BB-C1A0A2208B07}" presName="compNode" presStyleCnt="0"/>
      <dgm:spPr/>
    </dgm:pt>
    <dgm:pt modelId="{32FAA4F0-0A60-45E5-BC70-366928C1C0A9}" type="pres">
      <dgm:prSet presAssocID="{4B053CF7-9A8B-4BB4-80BB-C1A0A2208B07}" presName="bgRect" presStyleLbl="bgShp" presStyleIdx="0" presStyleCnt="2"/>
      <dgm:spPr/>
    </dgm:pt>
    <dgm:pt modelId="{4E2187D8-70E1-4E79-B4C8-4811AA4D0C67}" type="pres">
      <dgm:prSet presAssocID="{4B053CF7-9A8B-4BB4-80BB-C1A0A2208B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4546DE65-8075-4D54-A750-58890DF004C1}" type="pres">
      <dgm:prSet presAssocID="{4B053CF7-9A8B-4BB4-80BB-C1A0A2208B07}" presName="spaceRect" presStyleCnt="0"/>
      <dgm:spPr/>
    </dgm:pt>
    <dgm:pt modelId="{2D908BA3-7B48-4ABD-9DB5-79201C2B7F4E}" type="pres">
      <dgm:prSet presAssocID="{4B053CF7-9A8B-4BB4-80BB-C1A0A2208B07}" presName="parTx" presStyleLbl="revTx" presStyleIdx="0" presStyleCnt="2">
        <dgm:presLayoutVars>
          <dgm:chMax val="0"/>
          <dgm:chPref val="0"/>
        </dgm:presLayoutVars>
      </dgm:prSet>
      <dgm:spPr/>
    </dgm:pt>
    <dgm:pt modelId="{09E4B1BF-8BDB-499F-A0A1-87A1A017BDED}" type="pres">
      <dgm:prSet presAssocID="{94D80DDA-1CB1-4C35-A068-1EE3EDEFD044}" presName="sibTrans" presStyleCnt="0"/>
      <dgm:spPr/>
    </dgm:pt>
    <dgm:pt modelId="{D3179DF5-C039-4114-9C92-95176C8A794C}" type="pres">
      <dgm:prSet presAssocID="{D6B0FEF3-4DF0-45A4-B9C9-D3C44DA1345C}" presName="compNode" presStyleCnt="0"/>
      <dgm:spPr/>
    </dgm:pt>
    <dgm:pt modelId="{8AB4AC66-FABA-4690-956D-E461AFD3D354}" type="pres">
      <dgm:prSet presAssocID="{D6B0FEF3-4DF0-45A4-B9C9-D3C44DA1345C}" presName="bgRect" presStyleLbl="bgShp" presStyleIdx="1" presStyleCnt="2"/>
      <dgm:spPr/>
    </dgm:pt>
    <dgm:pt modelId="{6935C802-5E6B-4E32-974A-84DA73E74DEE}" type="pres">
      <dgm:prSet presAssocID="{D6B0FEF3-4DF0-45A4-B9C9-D3C44DA1345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mpagne Glasses"/>
        </a:ext>
      </dgm:extLst>
    </dgm:pt>
    <dgm:pt modelId="{2CDB4D08-54BB-4697-9C7E-A782EAF98D6D}" type="pres">
      <dgm:prSet presAssocID="{D6B0FEF3-4DF0-45A4-B9C9-D3C44DA1345C}" presName="spaceRect" presStyleCnt="0"/>
      <dgm:spPr/>
    </dgm:pt>
    <dgm:pt modelId="{CADF8561-6F4E-4652-9AB2-9397B55D56C2}" type="pres">
      <dgm:prSet presAssocID="{D6B0FEF3-4DF0-45A4-B9C9-D3C44DA1345C}" presName="parTx" presStyleLbl="revTx" presStyleIdx="1" presStyleCnt="2">
        <dgm:presLayoutVars>
          <dgm:chMax val="0"/>
          <dgm:chPref val="0"/>
        </dgm:presLayoutVars>
      </dgm:prSet>
      <dgm:spPr/>
    </dgm:pt>
  </dgm:ptLst>
  <dgm:cxnLst>
    <dgm:cxn modelId="{E6C18C04-779B-4BDC-8FE6-81D3C29307FE}" type="presOf" srcId="{42CD11E6-F6B8-4EB9-B915-6A2E34D8BC8A}" destId="{BCAE17EB-F42A-4EC2-BD6A-920D4B20A650}" srcOrd="0" destOrd="0" presId="urn:microsoft.com/office/officeart/2018/2/layout/IconVerticalSolidList"/>
    <dgm:cxn modelId="{01C8C119-1A20-4CE9-82D6-1983EB9B2B23}" type="presOf" srcId="{D6B0FEF3-4DF0-45A4-B9C9-D3C44DA1345C}" destId="{CADF8561-6F4E-4652-9AB2-9397B55D56C2}" srcOrd="0" destOrd="0" presId="urn:microsoft.com/office/officeart/2018/2/layout/IconVerticalSolidList"/>
    <dgm:cxn modelId="{32E12B26-F57F-49AE-887F-6F6D506CCBA8}" srcId="{42CD11E6-F6B8-4EB9-B915-6A2E34D8BC8A}" destId="{D6B0FEF3-4DF0-45A4-B9C9-D3C44DA1345C}" srcOrd="1" destOrd="0" parTransId="{6BA76B50-BDD6-4DB8-9D5B-7644C0B811DA}" sibTransId="{31E5C463-A7BC-4222-96C9-6115FA40E2AB}"/>
    <dgm:cxn modelId="{F29D885E-15C9-4DE2-B0C2-1C28D95FD657}" type="presOf" srcId="{4B053CF7-9A8B-4BB4-80BB-C1A0A2208B07}" destId="{2D908BA3-7B48-4ABD-9DB5-79201C2B7F4E}" srcOrd="0" destOrd="0" presId="urn:microsoft.com/office/officeart/2018/2/layout/IconVerticalSolidList"/>
    <dgm:cxn modelId="{1E2A226C-2982-46D0-8352-209347A15BA7}" srcId="{42CD11E6-F6B8-4EB9-B915-6A2E34D8BC8A}" destId="{4B053CF7-9A8B-4BB4-80BB-C1A0A2208B07}" srcOrd="0" destOrd="0" parTransId="{60B39AD8-40E1-42B9-BA7B-948E335FAE71}" sibTransId="{94D80DDA-1CB1-4C35-A068-1EE3EDEFD044}"/>
    <dgm:cxn modelId="{13DF44C1-7C15-4104-9A8E-3137134B45CA}" type="presParOf" srcId="{BCAE17EB-F42A-4EC2-BD6A-920D4B20A650}" destId="{7B7CAFEB-FF50-4426-BADC-90EA8AE1B84A}" srcOrd="0" destOrd="0" presId="urn:microsoft.com/office/officeart/2018/2/layout/IconVerticalSolidList"/>
    <dgm:cxn modelId="{B2C50707-DCAE-467D-B192-37880A1C9F6C}" type="presParOf" srcId="{7B7CAFEB-FF50-4426-BADC-90EA8AE1B84A}" destId="{32FAA4F0-0A60-45E5-BC70-366928C1C0A9}" srcOrd="0" destOrd="0" presId="urn:microsoft.com/office/officeart/2018/2/layout/IconVerticalSolidList"/>
    <dgm:cxn modelId="{BB3FBA65-B72A-40EF-8EFA-EB3478CFD975}" type="presParOf" srcId="{7B7CAFEB-FF50-4426-BADC-90EA8AE1B84A}" destId="{4E2187D8-70E1-4E79-B4C8-4811AA4D0C67}" srcOrd="1" destOrd="0" presId="urn:microsoft.com/office/officeart/2018/2/layout/IconVerticalSolidList"/>
    <dgm:cxn modelId="{272878A9-9B22-4634-9D67-B141EBB2B06B}" type="presParOf" srcId="{7B7CAFEB-FF50-4426-BADC-90EA8AE1B84A}" destId="{4546DE65-8075-4D54-A750-58890DF004C1}" srcOrd="2" destOrd="0" presId="urn:microsoft.com/office/officeart/2018/2/layout/IconVerticalSolidList"/>
    <dgm:cxn modelId="{881972A4-41E4-495A-B6E7-366C0B090E9D}" type="presParOf" srcId="{7B7CAFEB-FF50-4426-BADC-90EA8AE1B84A}" destId="{2D908BA3-7B48-4ABD-9DB5-79201C2B7F4E}" srcOrd="3" destOrd="0" presId="urn:microsoft.com/office/officeart/2018/2/layout/IconVerticalSolidList"/>
    <dgm:cxn modelId="{A8E7A98A-FDB0-4F89-ABB7-2A80AEC0FE32}" type="presParOf" srcId="{BCAE17EB-F42A-4EC2-BD6A-920D4B20A650}" destId="{09E4B1BF-8BDB-499F-A0A1-87A1A017BDED}" srcOrd="1" destOrd="0" presId="urn:microsoft.com/office/officeart/2018/2/layout/IconVerticalSolidList"/>
    <dgm:cxn modelId="{4931AD88-4E73-498D-8750-89DAEF1CE35D}" type="presParOf" srcId="{BCAE17EB-F42A-4EC2-BD6A-920D4B20A650}" destId="{D3179DF5-C039-4114-9C92-95176C8A794C}" srcOrd="2" destOrd="0" presId="urn:microsoft.com/office/officeart/2018/2/layout/IconVerticalSolidList"/>
    <dgm:cxn modelId="{42C69D13-6832-49A7-854D-3DAA638C3907}" type="presParOf" srcId="{D3179DF5-C039-4114-9C92-95176C8A794C}" destId="{8AB4AC66-FABA-4690-956D-E461AFD3D354}" srcOrd="0" destOrd="0" presId="urn:microsoft.com/office/officeart/2018/2/layout/IconVerticalSolidList"/>
    <dgm:cxn modelId="{4DDB95AB-426E-490D-A753-46DD3B18FB7F}" type="presParOf" srcId="{D3179DF5-C039-4114-9C92-95176C8A794C}" destId="{6935C802-5E6B-4E32-974A-84DA73E74DEE}" srcOrd="1" destOrd="0" presId="urn:microsoft.com/office/officeart/2018/2/layout/IconVerticalSolidList"/>
    <dgm:cxn modelId="{8506D3B9-9D16-4AAC-9E55-3A4836BBCB4F}" type="presParOf" srcId="{D3179DF5-C039-4114-9C92-95176C8A794C}" destId="{2CDB4D08-54BB-4697-9C7E-A782EAF98D6D}" srcOrd="2" destOrd="0" presId="urn:microsoft.com/office/officeart/2018/2/layout/IconVerticalSolidList"/>
    <dgm:cxn modelId="{EE8DDAA3-0785-49C4-8E7B-45A66309414F}" type="presParOf" srcId="{D3179DF5-C039-4114-9C92-95176C8A794C}" destId="{CADF8561-6F4E-4652-9AB2-9397B55D56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C0715C-7148-46D4-AD0E-C8D028F75A63}"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3B91063B-46D4-4FDF-80A7-80CCB0B59929}">
      <dgm:prSet/>
      <dgm:spPr/>
      <dgm:t>
        <a:bodyPr/>
        <a:lstStyle/>
        <a:p>
          <a:r>
            <a:rPr lang="en-GB"/>
            <a:t>Cons:</a:t>
          </a:r>
          <a:endParaRPr lang="en-US"/>
        </a:p>
      </dgm:t>
    </dgm:pt>
    <dgm:pt modelId="{47D75E84-A230-43BF-BECE-2B660045B6C1}" type="parTrans" cxnId="{0D78EEE2-744A-46FE-96C6-05161108CF7A}">
      <dgm:prSet/>
      <dgm:spPr/>
      <dgm:t>
        <a:bodyPr/>
        <a:lstStyle/>
        <a:p>
          <a:endParaRPr lang="en-US"/>
        </a:p>
      </dgm:t>
    </dgm:pt>
    <dgm:pt modelId="{E3C7F219-35D7-455D-8EA6-B0B9CD6F926D}" type="sibTrans" cxnId="{0D78EEE2-744A-46FE-96C6-05161108CF7A}">
      <dgm:prSet/>
      <dgm:spPr/>
      <dgm:t>
        <a:bodyPr/>
        <a:lstStyle/>
        <a:p>
          <a:endParaRPr lang="en-US"/>
        </a:p>
      </dgm:t>
    </dgm:pt>
    <dgm:pt modelId="{5BD94DE5-52B1-405C-AE92-B05BA70577C4}">
      <dgm:prSet/>
      <dgm:spPr/>
      <dgm:t>
        <a:bodyPr/>
        <a:lstStyle/>
        <a:p>
          <a:r>
            <a:rPr lang="en-GB"/>
            <a:t>Risks of data being stolen.</a:t>
          </a:r>
          <a:endParaRPr lang="en-US"/>
        </a:p>
      </dgm:t>
    </dgm:pt>
    <dgm:pt modelId="{31F3D0BE-4AC1-4E58-B540-8B15DC31A4EB}" type="parTrans" cxnId="{A7CDE9A0-8DD4-4138-B544-4956F97740B5}">
      <dgm:prSet/>
      <dgm:spPr/>
      <dgm:t>
        <a:bodyPr/>
        <a:lstStyle/>
        <a:p>
          <a:endParaRPr lang="en-US"/>
        </a:p>
      </dgm:t>
    </dgm:pt>
    <dgm:pt modelId="{FC3EDA6C-F3FE-4ABC-99C0-803118545E6C}" type="sibTrans" cxnId="{A7CDE9A0-8DD4-4138-B544-4956F97740B5}">
      <dgm:prSet/>
      <dgm:spPr/>
      <dgm:t>
        <a:bodyPr/>
        <a:lstStyle/>
        <a:p>
          <a:endParaRPr lang="en-US"/>
        </a:p>
      </dgm:t>
    </dgm:pt>
    <dgm:pt modelId="{68E6DE28-6312-4533-8FAE-D4DBC1833D93}">
      <dgm:prSet/>
      <dgm:spPr/>
      <dgm:t>
        <a:bodyPr/>
        <a:lstStyle/>
        <a:p>
          <a:r>
            <a:rPr lang="en-GB"/>
            <a:t>racked accounts.</a:t>
          </a:r>
          <a:endParaRPr lang="en-US"/>
        </a:p>
      </dgm:t>
    </dgm:pt>
    <dgm:pt modelId="{22CFE302-2F04-4F54-B535-0F8806B122F8}" type="parTrans" cxnId="{5F0D11D0-DDD5-469D-B7A6-2D6467B95F11}">
      <dgm:prSet/>
      <dgm:spPr/>
      <dgm:t>
        <a:bodyPr/>
        <a:lstStyle/>
        <a:p>
          <a:endParaRPr lang="en-US"/>
        </a:p>
      </dgm:t>
    </dgm:pt>
    <dgm:pt modelId="{AEB22C54-4B94-40A4-BB50-A283D061FC8D}" type="sibTrans" cxnId="{5F0D11D0-DDD5-469D-B7A6-2D6467B95F11}">
      <dgm:prSet/>
      <dgm:spPr/>
      <dgm:t>
        <a:bodyPr/>
        <a:lstStyle/>
        <a:p>
          <a:endParaRPr lang="en-US"/>
        </a:p>
      </dgm:t>
    </dgm:pt>
    <dgm:pt modelId="{460B5B86-0EA5-44AD-9733-D12CC9A8936A}">
      <dgm:prSet/>
      <dgm:spPr/>
      <dgm:t>
        <a:bodyPr/>
        <a:lstStyle/>
        <a:p>
          <a:r>
            <a:rPr lang="en-GB"/>
            <a:t>Pos: </a:t>
          </a:r>
          <a:endParaRPr lang="en-US"/>
        </a:p>
      </dgm:t>
    </dgm:pt>
    <dgm:pt modelId="{0D7787AB-E29F-497B-B944-548371EA7C87}" type="parTrans" cxnId="{CFD0ECFD-CF9F-47D5-A1A8-5E80353F7275}">
      <dgm:prSet/>
      <dgm:spPr/>
      <dgm:t>
        <a:bodyPr/>
        <a:lstStyle/>
        <a:p>
          <a:endParaRPr lang="en-US"/>
        </a:p>
      </dgm:t>
    </dgm:pt>
    <dgm:pt modelId="{89DC7171-1B07-4535-BCB3-241458843CDE}" type="sibTrans" cxnId="{CFD0ECFD-CF9F-47D5-A1A8-5E80353F7275}">
      <dgm:prSet/>
      <dgm:spPr/>
      <dgm:t>
        <a:bodyPr/>
        <a:lstStyle/>
        <a:p>
          <a:endParaRPr lang="en-US"/>
        </a:p>
      </dgm:t>
    </dgm:pt>
    <dgm:pt modelId="{7A1EBD2F-EAFD-4F32-9FA3-F60C2C6626AF}">
      <dgm:prSet/>
      <dgm:spPr/>
      <dgm:t>
        <a:bodyPr/>
        <a:lstStyle/>
        <a:p>
          <a:r>
            <a:rPr lang="en-GB"/>
            <a:t>Protect yourself from having too much physical contact.</a:t>
          </a:r>
          <a:endParaRPr lang="en-US"/>
        </a:p>
      </dgm:t>
    </dgm:pt>
    <dgm:pt modelId="{769D6E3E-6434-4AE1-9012-A0EEE8C8C9C7}" type="parTrans" cxnId="{17605B73-DA73-4A43-828B-A1DBCDE39EF8}">
      <dgm:prSet/>
      <dgm:spPr/>
      <dgm:t>
        <a:bodyPr/>
        <a:lstStyle/>
        <a:p>
          <a:endParaRPr lang="en-US"/>
        </a:p>
      </dgm:t>
    </dgm:pt>
    <dgm:pt modelId="{5155BF28-260D-4FBF-BB20-0DB2F17609E3}" type="sibTrans" cxnId="{17605B73-DA73-4A43-828B-A1DBCDE39EF8}">
      <dgm:prSet/>
      <dgm:spPr/>
      <dgm:t>
        <a:bodyPr/>
        <a:lstStyle/>
        <a:p>
          <a:endParaRPr lang="en-US"/>
        </a:p>
      </dgm:t>
    </dgm:pt>
    <dgm:pt modelId="{AD9D7B7E-9B38-496C-813F-1827B4025292}">
      <dgm:prSet/>
      <dgm:spPr/>
      <dgm:t>
        <a:bodyPr/>
        <a:lstStyle/>
        <a:p>
          <a:r>
            <a:rPr lang="en-GB"/>
            <a:t>Staff daily tasks are mechanised. </a:t>
          </a:r>
          <a:endParaRPr lang="en-US"/>
        </a:p>
      </dgm:t>
    </dgm:pt>
    <dgm:pt modelId="{1CED26E4-62A9-4AD0-8A4E-226B088DCE29}" type="parTrans" cxnId="{B99021F1-9C40-4B9F-B217-672666556549}">
      <dgm:prSet/>
      <dgm:spPr/>
      <dgm:t>
        <a:bodyPr/>
        <a:lstStyle/>
        <a:p>
          <a:endParaRPr lang="en-US"/>
        </a:p>
      </dgm:t>
    </dgm:pt>
    <dgm:pt modelId="{48BF8E30-EB3E-437C-88B0-5817C33CE010}" type="sibTrans" cxnId="{B99021F1-9C40-4B9F-B217-672666556549}">
      <dgm:prSet/>
      <dgm:spPr/>
      <dgm:t>
        <a:bodyPr/>
        <a:lstStyle/>
        <a:p>
          <a:endParaRPr lang="en-US"/>
        </a:p>
      </dgm:t>
    </dgm:pt>
    <dgm:pt modelId="{B8676833-8A1A-4BB4-BA07-0A327325E768}">
      <dgm:prSet/>
      <dgm:spPr/>
      <dgm:t>
        <a:bodyPr/>
        <a:lstStyle/>
        <a:p>
          <a:r>
            <a:rPr lang="en-GB"/>
            <a:t>Enhancement in the supply of real-time management data and analytics.</a:t>
          </a:r>
          <a:endParaRPr lang="en-US"/>
        </a:p>
      </dgm:t>
    </dgm:pt>
    <dgm:pt modelId="{7F240322-C4A3-4253-AB03-A0F0DEDD941A}" type="parTrans" cxnId="{1466FF56-D59F-4CF9-AE87-6CA723365127}">
      <dgm:prSet/>
      <dgm:spPr/>
      <dgm:t>
        <a:bodyPr/>
        <a:lstStyle/>
        <a:p>
          <a:endParaRPr lang="en-US"/>
        </a:p>
      </dgm:t>
    </dgm:pt>
    <dgm:pt modelId="{2956D5B3-9ABE-4A0A-81A1-E669ED63EB38}" type="sibTrans" cxnId="{1466FF56-D59F-4CF9-AE87-6CA723365127}">
      <dgm:prSet/>
      <dgm:spPr/>
      <dgm:t>
        <a:bodyPr/>
        <a:lstStyle/>
        <a:p>
          <a:endParaRPr lang="en-US"/>
        </a:p>
      </dgm:t>
    </dgm:pt>
    <dgm:pt modelId="{AEDB32FC-5C8D-4DC9-95DF-4129B1134E6D}">
      <dgm:prSet/>
      <dgm:spPr/>
      <dgm:t>
        <a:bodyPr/>
        <a:lstStyle/>
        <a:p>
          <a:r>
            <a:rPr lang="en-GB"/>
            <a:t>Supporting management operations is made easier. </a:t>
          </a:r>
          <a:endParaRPr lang="en-US"/>
        </a:p>
      </dgm:t>
    </dgm:pt>
    <dgm:pt modelId="{610DBA3E-369A-4444-A963-A00581CD0007}" type="parTrans" cxnId="{86C86040-4204-40A4-BECC-B89AB37530A2}">
      <dgm:prSet/>
      <dgm:spPr/>
      <dgm:t>
        <a:bodyPr/>
        <a:lstStyle/>
        <a:p>
          <a:endParaRPr lang="en-US"/>
        </a:p>
      </dgm:t>
    </dgm:pt>
    <dgm:pt modelId="{524AB9D1-802C-48EA-837A-95C40AD7EB92}" type="sibTrans" cxnId="{86C86040-4204-40A4-BECC-B89AB37530A2}">
      <dgm:prSet/>
      <dgm:spPr/>
      <dgm:t>
        <a:bodyPr/>
        <a:lstStyle/>
        <a:p>
          <a:endParaRPr lang="en-US"/>
        </a:p>
      </dgm:t>
    </dgm:pt>
    <dgm:pt modelId="{F03736A2-AE2C-40CB-96D2-2C24420993AA}">
      <dgm:prSet/>
      <dgm:spPr/>
      <dgm:t>
        <a:bodyPr/>
        <a:lstStyle/>
        <a:p>
          <a:r>
            <a:rPr lang="en-GB"/>
            <a:t>consumers' personal data is better protected, leading to higher revenue and expanded control levels with improved security measures. </a:t>
          </a:r>
          <a:endParaRPr lang="en-US"/>
        </a:p>
      </dgm:t>
    </dgm:pt>
    <dgm:pt modelId="{1CED4212-8BA9-43BC-A92B-15312EC0BA51}" type="parTrans" cxnId="{9A8EEEC3-3018-4E47-AA21-F9F3F2FD34D8}">
      <dgm:prSet/>
      <dgm:spPr/>
      <dgm:t>
        <a:bodyPr/>
        <a:lstStyle/>
        <a:p>
          <a:endParaRPr lang="en-US"/>
        </a:p>
      </dgm:t>
    </dgm:pt>
    <dgm:pt modelId="{532C1740-459F-4A8C-8CD7-1832073F3BA4}" type="sibTrans" cxnId="{9A8EEEC3-3018-4E47-AA21-F9F3F2FD34D8}">
      <dgm:prSet/>
      <dgm:spPr/>
      <dgm:t>
        <a:bodyPr/>
        <a:lstStyle/>
        <a:p>
          <a:endParaRPr lang="en-US"/>
        </a:p>
      </dgm:t>
    </dgm:pt>
    <dgm:pt modelId="{2FEE9A1E-3F9E-4AD1-A0C7-7EC949D4E1B2}">
      <dgm:prSet/>
      <dgm:spPr/>
      <dgm:t>
        <a:bodyPr/>
        <a:lstStyle/>
        <a:p>
          <a:r>
            <a:rPr lang="en-GB"/>
            <a:t>Additionally, safe separation between personnel and consumers is maintained. </a:t>
          </a:r>
          <a:br>
            <a:rPr lang="en-GB"/>
          </a:br>
          <a:endParaRPr lang="en-US"/>
        </a:p>
      </dgm:t>
    </dgm:pt>
    <dgm:pt modelId="{0736269A-8549-4CD4-9B24-81AF1F4C6C2D}" type="parTrans" cxnId="{9C135805-8FD5-430E-AF41-E9764E9ADCF1}">
      <dgm:prSet/>
      <dgm:spPr/>
      <dgm:t>
        <a:bodyPr/>
        <a:lstStyle/>
        <a:p>
          <a:endParaRPr lang="en-US"/>
        </a:p>
      </dgm:t>
    </dgm:pt>
    <dgm:pt modelId="{1F0ADC52-5B80-4D1B-973F-790AF87A291D}" type="sibTrans" cxnId="{9C135805-8FD5-430E-AF41-E9764E9ADCF1}">
      <dgm:prSet/>
      <dgm:spPr/>
      <dgm:t>
        <a:bodyPr/>
        <a:lstStyle/>
        <a:p>
          <a:endParaRPr lang="en-US"/>
        </a:p>
      </dgm:t>
    </dgm:pt>
    <dgm:pt modelId="{CCAB006A-D056-4F27-A8C1-42D73DB21A10}" type="pres">
      <dgm:prSet presAssocID="{3EC0715C-7148-46D4-AD0E-C8D028F75A63}" presName="Name0" presStyleCnt="0">
        <dgm:presLayoutVars>
          <dgm:dir/>
          <dgm:resizeHandles val="exact"/>
        </dgm:presLayoutVars>
      </dgm:prSet>
      <dgm:spPr/>
    </dgm:pt>
    <dgm:pt modelId="{40CD4B31-0605-40D0-B884-E2D747B5B705}" type="pres">
      <dgm:prSet presAssocID="{3B91063B-46D4-4FDF-80A7-80CCB0B59929}" presName="node" presStyleLbl="node1" presStyleIdx="0" presStyleCnt="10">
        <dgm:presLayoutVars>
          <dgm:bulletEnabled val="1"/>
        </dgm:presLayoutVars>
      </dgm:prSet>
      <dgm:spPr/>
    </dgm:pt>
    <dgm:pt modelId="{B9408A45-9966-40DD-8CC9-05B0BEA25A2F}" type="pres">
      <dgm:prSet presAssocID="{E3C7F219-35D7-455D-8EA6-B0B9CD6F926D}" presName="sibTrans" presStyleLbl="sibTrans1D1" presStyleIdx="0" presStyleCnt="9"/>
      <dgm:spPr/>
    </dgm:pt>
    <dgm:pt modelId="{21600728-DCA8-4D91-B549-1487E06C61FD}" type="pres">
      <dgm:prSet presAssocID="{E3C7F219-35D7-455D-8EA6-B0B9CD6F926D}" presName="connectorText" presStyleLbl="sibTrans1D1" presStyleIdx="0" presStyleCnt="9"/>
      <dgm:spPr/>
    </dgm:pt>
    <dgm:pt modelId="{7567A638-D744-443A-A069-B51992AF8932}" type="pres">
      <dgm:prSet presAssocID="{5BD94DE5-52B1-405C-AE92-B05BA70577C4}" presName="node" presStyleLbl="node1" presStyleIdx="1" presStyleCnt="10">
        <dgm:presLayoutVars>
          <dgm:bulletEnabled val="1"/>
        </dgm:presLayoutVars>
      </dgm:prSet>
      <dgm:spPr/>
    </dgm:pt>
    <dgm:pt modelId="{79394C26-23A9-4E0B-916C-B86CF8715F67}" type="pres">
      <dgm:prSet presAssocID="{FC3EDA6C-F3FE-4ABC-99C0-803118545E6C}" presName="sibTrans" presStyleLbl="sibTrans1D1" presStyleIdx="1" presStyleCnt="9"/>
      <dgm:spPr/>
    </dgm:pt>
    <dgm:pt modelId="{413A7EFF-38ED-4E35-AEC7-C63D92E1205C}" type="pres">
      <dgm:prSet presAssocID="{FC3EDA6C-F3FE-4ABC-99C0-803118545E6C}" presName="connectorText" presStyleLbl="sibTrans1D1" presStyleIdx="1" presStyleCnt="9"/>
      <dgm:spPr/>
    </dgm:pt>
    <dgm:pt modelId="{29385D36-B9EA-4D71-A221-29AA4097A28F}" type="pres">
      <dgm:prSet presAssocID="{68E6DE28-6312-4533-8FAE-D4DBC1833D93}" presName="node" presStyleLbl="node1" presStyleIdx="2" presStyleCnt="10">
        <dgm:presLayoutVars>
          <dgm:bulletEnabled val="1"/>
        </dgm:presLayoutVars>
      </dgm:prSet>
      <dgm:spPr/>
    </dgm:pt>
    <dgm:pt modelId="{C898454B-C2FD-471F-B940-F824ACBEEB9F}" type="pres">
      <dgm:prSet presAssocID="{AEB22C54-4B94-40A4-BB50-A283D061FC8D}" presName="sibTrans" presStyleLbl="sibTrans1D1" presStyleIdx="2" presStyleCnt="9"/>
      <dgm:spPr/>
    </dgm:pt>
    <dgm:pt modelId="{8AABD18D-782E-4E72-95F3-98D49B4CBF79}" type="pres">
      <dgm:prSet presAssocID="{AEB22C54-4B94-40A4-BB50-A283D061FC8D}" presName="connectorText" presStyleLbl="sibTrans1D1" presStyleIdx="2" presStyleCnt="9"/>
      <dgm:spPr/>
    </dgm:pt>
    <dgm:pt modelId="{23756474-53FF-441E-98BB-15897843A52A}" type="pres">
      <dgm:prSet presAssocID="{460B5B86-0EA5-44AD-9733-D12CC9A8936A}" presName="node" presStyleLbl="node1" presStyleIdx="3" presStyleCnt="10">
        <dgm:presLayoutVars>
          <dgm:bulletEnabled val="1"/>
        </dgm:presLayoutVars>
      </dgm:prSet>
      <dgm:spPr/>
    </dgm:pt>
    <dgm:pt modelId="{E970D81F-CD5D-468E-8B1E-022461350F3B}" type="pres">
      <dgm:prSet presAssocID="{89DC7171-1B07-4535-BCB3-241458843CDE}" presName="sibTrans" presStyleLbl="sibTrans1D1" presStyleIdx="3" presStyleCnt="9"/>
      <dgm:spPr/>
    </dgm:pt>
    <dgm:pt modelId="{0342CD4A-4C5A-4DC8-BCB1-B62097F8C3BA}" type="pres">
      <dgm:prSet presAssocID="{89DC7171-1B07-4535-BCB3-241458843CDE}" presName="connectorText" presStyleLbl="sibTrans1D1" presStyleIdx="3" presStyleCnt="9"/>
      <dgm:spPr/>
    </dgm:pt>
    <dgm:pt modelId="{7090EF39-57A1-4ED5-9CC3-1F5745A4EA92}" type="pres">
      <dgm:prSet presAssocID="{7A1EBD2F-EAFD-4F32-9FA3-F60C2C6626AF}" presName="node" presStyleLbl="node1" presStyleIdx="4" presStyleCnt="10">
        <dgm:presLayoutVars>
          <dgm:bulletEnabled val="1"/>
        </dgm:presLayoutVars>
      </dgm:prSet>
      <dgm:spPr/>
    </dgm:pt>
    <dgm:pt modelId="{5E6CD0F4-7D1E-428F-A0E3-E6D22973BA58}" type="pres">
      <dgm:prSet presAssocID="{5155BF28-260D-4FBF-BB20-0DB2F17609E3}" presName="sibTrans" presStyleLbl="sibTrans1D1" presStyleIdx="4" presStyleCnt="9"/>
      <dgm:spPr/>
    </dgm:pt>
    <dgm:pt modelId="{5BAE4862-3F00-4A4A-9653-9DF2A2A348DC}" type="pres">
      <dgm:prSet presAssocID="{5155BF28-260D-4FBF-BB20-0DB2F17609E3}" presName="connectorText" presStyleLbl="sibTrans1D1" presStyleIdx="4" presStyleCnt="9"/>
      <dgm:spPr/>
    </dgm:pt>
    <dgm:pt modelId="{6F89A6EE-8732-4E48-8C7B-5DB2486475C9}" type="pres">
      <dgm:prSet presAssocID="{AD9D7B7E-9B38-496C-813F-1827B4025292}" presName="node" presStyleLbl="node1" presStyleIdx="5" presStyleCnt="10">
        <dgm:presLayoutVars>
          <dgm:bulletEnabled val="1"/>
        </dgm:presLayoutVars>
      </dgm:prSet>
      <dgm:spPr/>
    </dgm:pt>
    <dgm:pt modelId="{DC82F89D-F6B8-470F-9173-CDDE953E2FEC}" type="pres">
      <dgm:prSet presAssocID="{48BF8E30-EB3E-437C-88B0-5817C33CE010}" presName="sibTrans" presStyleLbl="sibTrans1D1" presStyleIdx="5" presStyleCnt="9"/>
      <dgm:spPr/>
    </dgm:pt>
    <dgm:pt modelId="{41482D12-B673-40C8-980D-0E8AB22EFD4F}" type="pres">
      <dgm:prSet presAssocID="{48BF8E30-EB3E-437C-88B0-5817C33CE010}" presName="connectorText" presStyleLbl="sibTrans1D1" presStyleIdx="5" presStyleCnt="9"/>
      <dgm:spPr/>
    </dgm:pt>
    <dgm:pt modelId="{51731158-1D3E-470A-BEC8-0DDDF029FE71}" type="pres">
      <dgm:prSet presAssocID="{B8676833-8A1A-4BB4-BA07-0A327325E768}" presName="node" presStyleLbl="node1" presStyleIdx="6" presStyleCnt="10">
        <dgm:presLayoutVars>
          <dgm:bulletEnabled val="1"/>
        </dgm:presLayoutVars>
      </dgm:prSet>
      <dgm:spPr/>
    </dgm:pt>
    <dgm:pt modelId="{6B3379E9-E552-4224-9410-B34CF2FA3BA7}" type="pres">
      <dgm:prSet presAssocID="{2956D5B3-9ABE-4A0A-81A1-E669ED63EB38}" presName="sibTrans" presStyleLbl="sibTrans1D1" presStyleIdx="6" presStyleCnt="9"/>
      <dgm:spPr/>
    </dgm:pt>
    <dgm:pt modelId="{BEF3C603-1E3B-4A5F-A8C6-6F9D43AF4D79}" type="pres">
      <dgm:prSet presAssocID="{2956D5B3-9ABE-4A0A-81A1-E669ED63EB38}" presName="connectorText" presStyleLbl="sibTrans1D1" presStyleIdx="6" presStyleCnt="9"/>
      <dgm:spPr/>
    </dgm:pt>
    <dgm:pt modelId="{2BBD31F9-9ED4-4426-93F6-5D5E874FDA49}" type="pres">
      <dgm:prSet presAssocID="{AEDB32FC-5C8D-4DC9-95DF-4129B1134E6D}" presName="node" presStyleLbl="node1" presStyleIdx="7" presStyleCnt="10">
        <dgm:presLayoutVars>
          <dgm:bulletEnabled val="1"/>
        </dgm:presLayoutVars>
      </dgm:prSet>
      <dgm:spPr/>
    </dgm:pt>
    <dgm:pt modelId="{A6EB48F3-0C33-4ABB-ADA4-92DA3BE737D0}" type="pres">
      <dgm:prSet presAssocID="{524AB9D1-802C-48EA-837A-95C40AD7EB92}" presName="sibTrans" presStyleLbl="sibTrans1D1" presStyleIdx="7" presStyleCnt="9"/>
      <dgm:spPr/>
    </dgm:pt>
    <dgm:pt modelId="{38E27431-1877-4B7A-9838-9E3347215D13}" type="pres">
      <dgm:prSet presAssocID="{524AB9D1-802C-48EA-837A-95C40AD7EB92}" presName="connectorText" presStyleLbl="sibTrans1D1" presStyleIdx="7" presStyleCnt="9"/>
      <dgm:spPr/>
    </dgm:pt>
    <dgm:pt modelId="{30EF675E-7F85-4B91-A2FA-EBE400CC88B8}" type="pres">
      <dgm:prSet presAssocID="{F03736A2-AE2C-40CB-96D2-2C24420993AA}" presName="node" presStyleLbl="node1" presStyleIdx="8" presStyleCnt="10">
        <dgm:presLayoutVars>
          <dgm:bulletEnabled val="1"/>
        </dgm:presLayoutVars>
      </dgm:prSet>
      <dgm:spPr/>
    </dgm:pt>
    <dgm:pt modelId="{FFAAD002-880E-45DC-B014-D5408E54D04E}" type="pres">
      <dgm:prSet presAssocID="{532C1740-459F-4A8C-8CD7-1832073F3BA4}" presName="sibTrans" presStyleLbl="sibTrans1D1" presStyleIdx="8" presStyleCnt="9"/>
      <dgm:spPr/>
    </dgm:pt>
    <dgm:pt modelId="{63537F68-A063-49E7-9F54-4F310A2F95FA}" type="pres">
      <dgm:prSet presAssocID="{532C1740-459F-4A8C-8CD7-1832073F3BA4}" presName="connectorText" presStyleLbl="sibTrans1D1" presStyleIdx="8" presStyleCnt="9"/>
      <dgm:spPr/>
    </dgm:pt>
    <dgm:pt modelId="{840396FD-0E27-4C55-8F41-02A0B889DB70}" type="pres">
      <dgm:prSet presAssocID="{2FEE9A1E-3F9E-4AD1-A0C7-7EC949D4E1B2}" presName="node" presStyleLbl="node1" presStyleIdx="9" presStyleCnt="10">
        <dgm:presLayoutVars>
          <dgm:bulletEnabled val="1"/>
        </dgm:presLayoutVars>
      </dgm:prSet>
      <dgm:spPr/>
    </dgm:pt>
  </dgm:ptLst>
  <dgm:cxnLst>
    <dgm:cxn modelId="{9C135805-8FD5-430E-AF41-E9764E9ADCF1}" srcId="{3EC0715C-7148-46D4-AD0E-C8D028F75A63}" destId="{2FEE9A1E-3F9E-4AD1-A0C7-7EC949D4E1B2}" srcOrd="9" destOrd="0" parTransId="{0736269A-8549-4CD4-9B24-81AF1F4C6C2D}" sibTransId="{1F0ADC52-5B80-4D1B-973F-790AF87A291D}"/>
    <dgm:cxn modelId="{A020FE11-FAAB-4A9E-A55B-C79990619083}" type="presOf" srcId="{E3C7F219-35D7-455D-8EA6-B0B9CD6F926D}" destId="{B9408A45-9966-40DD-8CC9-05B0BEA25A2F}" srcOrd="0" destOrd="0" presId="urn:microsoft.com/office/officeart/2016/7/layout/RepeatingBendingProcessNew"/>
    <dgm:cxn modelId="{D63A1113-CDE4-4CDF-84A0-F737E6CF4CBE}" type="presOf" srcId="{AEDB32FC-5C8D-4DC9-95DF-4129B1134E6D}" destId="{2BBD31F9-9ED4-4426-93F6-5D5E874FDA49}" srcOrd="0" destOrd="0" presId="urn:microsoft.com/office/officeart/2016/7/layout/RepeatingBendingProcessNew"/>
    <dgm:cxn modelId="{C4A30815-9FC6-4713-A1E5-E19CB2F1E15D}" type="presOf" srcId="{3EC0715C-7148-46D4-AD0E-C8D028F75A63}" destId="{CCAB006A-D056-4F27-A8C1-42D73DB21A10}" srcOrd="0" destOrd="0" presId="urn:microsoft.com/office/officeart/2016/7/layout/RepeatingBendingProcessNew"/>
    <dgm:cxn modelId="{DEA09315-105A-49EA-BA0D-484A7BCE508A}" type="presOf" srcId="{524AB9D1-802C-48EA-837A-95C40AD7EB92}" destId="{38E27431-1877-4B7A-9838-9E3347215D13}" srcOrd="1" destOrd="0" presId="urn:microsoft.com/office/officeart/2016/7/layout/RepeatingBendingProcessNew"/>
    <dgm:cxn modelId="{2613E329-F937-4F98-BF14-D5A2E2AD07C4}" type="presOf" srcId="{2956D5B3-9ABE-4A0A-81A1-E669ED63EB38}" destId="{6B3379E9-E552-4224-9410-B34CF2FA3BA7}" srcOrd="0" destOrd="0" presId="urn:microsoft.com/office/officeart/2016/7/layout/RepeatingBendingProcessNew"/>
    <dgm:cxn modelId="{86C86040-4204-40A4-BECC-B89AB37530A2}" srcId="{3EC0715C-7148-46D4-AD0E-C8D028F75A63}" destId="{AEDB32FC-5C8D-4DC9-95DF-4129B1134E6D}" srcOrd="7" destOrd="0" parTransId="{610DBA3E-369A-4444-A963-A00581CD0007}" sibTransId="{524AB9D1-802C-48EA-837A-95C40AD7EB92}"/>
    <dgm:cxn modelId="{F6383748-F4D3-4579-AA2F-49A8A66CCCAF}" type="presOf" srcId="{89DC7171-1B07-4535-BCB3-241458843CDE}" destId="{0342CD4A-4C5A-4DC8-BCB1-B62097F8C3BA}" srcOrd="1" destOrd="0" presId="urn:microsoft.com/office/officeart/2016/7/layout/RepeatingBendingProcessNew"/>
    <dgm:cxn modelId="{9FB8DE4E-2C07-45BF-B484-6241F02AF583}" type="presOf" srcId="{532C1740-459F-4A8C-8CD7-1832073F3BA4}" destId="{FFAAD002-880E-45DC-B014-D5408E54D04E}" srcOrd="0" destOrd="0" presId="urn:microsoft.com/office/officeart/2016/7/layout/RepeatingBendingProcessNew"/>
    <dgm:cxn modelId="{E56DD151-B45C-4D08-B18E-8A9F550B60C2}" type="presOf" srcId="{FC3EDA6C-F3FE-4ABC-99C0-803118545E6C}" destId="{413A7EFF-38ED-4E35-AEC7-C63D92E1205C}" srcOrd="1" destOrd="0" presId="urn:microsoft.com/office/officeart/2016/7/layout/RepeatingBendingProcessNew"/>
    <dgm:cxn modelId="{17605B73-DA73-4A43-828B-A1DBCDE39EF8}" srcId="{3EC0715C-7148-46D4-AD0E-C8D028F75A63}" destId="{7A1EBD2F-EAFD-4F32-9FA3-F60C2C6626AF}" srcOrd="4" destOrd="0" parTransId="{769D6E3E-6434-4AE1-9012-A0EEE8C8C9C7}" sibTransId="{5155BF28-260D-4FBF-BB20-0DB2F17609E3}"/>
    <dgm:cxn modelId="{DB5CA974-345C-4EC5-8A1D-C22FB9CC503A}" type="presOf" srcId="{532C1740-459F-4A8C-8CD7-1832073F3BA4}" destId="{63537F68-A063-49E7-9F54-4F310A2F95FA}" srcOrd="1" destOrd="0" presId="urn:microsoft.com/office/officeart/2016/7/layout/RepeatingBendingProcessNew"/>
    <dgm:cxn modelId="{1466FF56-D59F-4CF9-AE87-6CA723365127}" srcId="{3EC0715C-7148-46D4-AD0E-C8D028F75A63}" destId="{B8676833-8A1A-4BB4-BA07-0A327325E768}" srcOrd="6" destOrd="0" parTransId="{7F240322-C4A3-4253-AB03-A0F0DEDD941A}" sibTransId="{2956D5B3-9ABE-4A0A-81A1-E669ED63EB38}"/>
    <dgm:cxn modelId="{A2FDA159-66ED-4846-923F-968270C88C5E}" type="presOf" srcId="{E3C7F219-35D7-455D-8EA6-B0B9CD6F926D}" destId="{21600728-DCA8-4D91-B549-1487E06C61FD}" srcOrd="1" destOrd="0" presId="urn:microsoft.com/office/officeart/2016/7/layout/RepeatingBendingProcessNew"/>
    <dgm:cxn modelId="{C45B807D-5882-4CC7-AB94-76C9763A2E3D}" type="presOf" srcId="{B8676833-8A1A-4BB4-BA07-0A327325E768}" destId="{51731158-1D3E-470A-BEC8-0DDDF029FE71}" srcOrd="0" destOrd="0" presId="urn:microsoft.com/office/officeart/2016/7/layout/RepeatingBendingProcessNew"/>
    <dgm:cxn modelId="{05119286-D50E-4973-9ABA-CC0AAA930DFA}" type="presOf" srcId="{5155BF28-260D-4FBF-BB20-0DB2F17609E3}" destId="{5E6CD0F4-7D1E-428F-A0E3-E6D22973BA58}" srcOrd="0" destOrd="0" presId="urn:microsoft.com/office/officeart/2016/7/layout/RepeatingBendingProcessNew"/>
    <dgm:cxn modelId="{F809128B-E419-4A66-9569-86B7605C3FA6}" type="presOf" srcId="{F03736A2-AE2C-40CB-96D2-2C24420993AA}" destId="{30EF675E-7F85-4B91-A2FA-EBE400CC88B8}" srcOrd="0" destOrd="0" presId="urn:microsoft.com/office/officeart/2016/7/layout/RepeatingBendingProcessNew"/>
    <dgm:cxn modelId="{54551F8D-1FFE-4FBB-9699-123E862B4E42}" type="presOf" srcId="{524AB9D1-802C-48EA-837A-95C40AD7EB92}" destId="{A6EB48F3-0C33-4ABB-ADA4-92DA3BE737D0}" srcOrd="0" destOrd="0" presId="urn:microsoft.com/office/officeart/2016/7/layout/RepeatingBendingProcessNew"/>
    <dgm:cxn modelId="{E90E3D98-560C-4264-8190-E789A19ED48F}" type="presOf" srcId="{68E6DE28-6312-4533-8FAE-D4DBC1833D93}" destId="{29385D36-B9EA-4D71-A221-29AA4097A28F}" srcOrd="0" destOrd="0" presId="urn:microsoft.com/office/officeart/2016/7/layout/RepeatingBendingProcessNew"/>
    <dgm:cxn modelId="{A7CDE9A0-8DD4-4138-B544-4956F97740B5}" srcId="{3EC0715C-7148-46D4-AD0E-C8D028F75A63}" destId="{5BD94DE5-52B1-405C-AE92-B05BA70577C4}" srcOrd="1" destOrd="0" parTransId="{31F3D0BE-4AC1-4E58-B540-8B15DC31A4EB}" sibTransId="{FC3EDA6C-F3FE-4ABC-99C0-803118545E6C}"/>
    <dgm:cxn modelId="{4504A4AC-C17A-4B9B-93BD-DF64EB84ECDD}" type="presOf" srcId="{AEB22C54-4B94-40A4-BB50-A283D061FC8D}" destId="{8AABD18D-782E-4E72-95F3-98D49B4CBF79}" srcOrd="1" destOrd="0" presId="urn:microsoft.com/office/officeart/2016/7/layout/RepeatingBendingProcessNew"/>
    <dgm:cxn modelId="{F662BCAD-BBDD-45B9-B02B-76622010F512}" type="presOf" srcId="{2956D5B3-9ABE-4A0A-81A1-E669ED63EB38}" destId="{BEF3C603-1E3B-4A5F-A8C6-6F9D43AF4D79}" srcOrd="1" destOrd="0" presId="urn:microsoft.com/office/officeart/2016/7/layout/RepeatingBendingProcessNew"/>
    <dgm:cxn modelId="{667C06AF-EFB7-43F3-AD6F-56AC2A49C5FB}" type="presOf" srcId="{AD9D7B7E-9B38-496C-813F-1827B4025292}" destId="{6F89A6EE-8732-4E48-8C7B-5DB2486475C9}" srcOrd="0" destOrd="0" presId="urn:microsoft.com/office/officeart/2016/7/layout/RepeatingBendingProcessNew"/>
    <dgm:cxn modelId="{AD4DF5B5-134C-4BDA-BEB7-9A2E9BD822C6}" type="presOf" srcId="{460B5B86-0EA5-44AD-9733-D12CC9A8936A}" destId="{23756474-53FF-441E-98BB-15897843A52A}" srcOrd="0" destOrd="0" presId="urn:microsoft.com/office/officeart/2016/7/layout/RepeatingBendingProcessNew"/>
    <dgm:cxn modelId="{6B8EB6BB-95C3-4F9A-A94E-D1A5D9533CD1}" type="presOf" srcId="{2FEE9A1E-3F9E-4AD1-A0C7-7EC949D4E1B2}" destId="{840396FD-0E27-4C55-8F41-02A0B889DB70}" srcOrd="0" destOrd="0" presId="urn:microsoft.com/office/officeart/2016/7/layout/RepeatingBendingProcessNew"/>
    <dgm:cxn modelId="{0855A4BE-37D3-418F-9741-FBFE9BAD0CC2}" type="presOf" srcId="{5BD94DE5-52B1-405C-AE92-B05BA70577C4}" destId="{7567A638-D744-443A-A069-B51992AF8932}" srcOrd="0" destOrd="0" presId="urn:microsoft.com/office/officeart/2016/7/layout/RepeatingBendingProcessNew"/>
    <dgm:cxn modelId="{9A8EEEC3-3018-4E47-AA21-F9F3F2FD34D8}" srcId="{3EC0715C-7148-46D4-AD0E-C8D028F75A63}" destId="{F03736A2-AE2C-40CB-96D2-2C24420993AA}" srcOrd="8" destOrd="0" parTransId="{1CED4212-8BA9-43BC-A92B-15312EC0BA51}" sibTransId="{532C1740-459F-4A8C-8CD7-1832073F3BA4}"/>
    <dgm:cxn modelId="{23BF6FC7-C487-4B6B-A33D-D4ABC14E92CB}" type="presOf" srcId="{48BF8E30-EB3E-437C-88B0-5817C33CE010}" destId="{DC82F89D-F6B8-470F-9173-CDDE953E2FEC}" srcOrd="0" destOrd="0" presId="urn:microsoft.com/office/officeart/2016/7/layout/RepeatingBendingProcessNew"/>
    <dgm:cxn modelId="{5F0D11D0-DDD5-469D-B7A6-2D6467B95F11}" srcId="{3EC0715C-7148-46D4-AD0E-C8D028F75A63}" destId="{68E6DE28-6312-4533-8FAE-D4DBC1833D93}" srcOrd="2" destOrd="0" parTransId="{22CFE302-2F04-4F54-B535-0F8806B122F8}" sibTransId="{AEB22C54-4B94-40A4-BB50-A283D061FC8D}"/>
    <dgm:cxn modelId="{6ED1C7D8-2252-4D71-8FB3-3BF0E4E34448}" type="presOf" srcId="{48BF8E30-EB3E-437C-88B0-5817C33CE010}" destId="{41482D12-B673-40C8-980D-0E8AB22EFD4F}" srcOrd="1" destOrd="0" presId="urn:microsoft.com/office/officeart/2016/7/layout/RepeatingBendingProcessNew"/>
    <dgm:cxn modelId="{6B0715DC-F0FA-447F-BA12-409DE3A59014}" type="presOf" srcId="{AEB22C54-4B94-40A4-BB50-A283D061FC8D}" destId="{C898454B-C2FD-471F-B940-F824ACBEEB9F}" srcOrd="0" destOrd="0" presId="urn:microsoft.com/office/officeart/2016/7/layout/RepeatingBendingProcessNew"/>
    <dgm:cxn modelId="{0D78EEE2-744A-46FE-96C6-05161108CF7A}" srcId="{3EC0715C-7148-46D4-AD0E-C8D028F75A63}" destId="{3B91063B-46D4-4FDF-80A7-80CCB0B59929}" srcOrd="0" destOrd="0" parTransId="{47D75E84-A230-43BF-BECE-2B660045B6C1}" sibTransId="{E3C7F219-35D7-455D-8EA6-B0B9CD6F926D}"/>
    <dgm:cxn modelId="{4700FAE2-8814-44DD-862B-312387F87945}" type="presOf" srcId="{7A1EBD2F-EAFD-4F32-9FA3-F60C2C6626AF}" destId="{7090EF39-57A1-4ED5-9CC3-1F5745A4EA92}" srcOrd="0" destOrd="0" presId="urn:microsoft.com/office/officeart/2016/7/layout/RepeatingBendingProcessNew"/>
    <dgm:cxn modelId="{007FA8EB-4CDE-4456-B579-DC2687AA225D}" type="presOf" srcId="{5155BF28-260D-4FBF-BB20-0DB2F17609E3}" destId="{5BAE4862-3F00-4A4A-9653-9DF2A2A348DC}" srcOrd="1" destOrd="0" presId="urn:microsoft.com/office/officeart/2016/7/layout/RepeatingBendingProcessNew"/>
    <dgm:cxn modelId="{9BC343F0-337D-4F56-AD2D-19A356E0D6E3}" type="presOf" srcId="{3B91063B-46D4-4FDF-80A7-80CCB0B59929}" destId="{40CD4B31-0605-40D0-B884-E2D747B5B705}" srcOrd="0" destOrd="0" presId="urn:microsoft.com/office/officeart/2016/7/layout/RepeatingBendingProcessNew"/>
    <dgm:cxn modelId="{B99021F1-9C40-4B9F-B217-672666556549}" srcId="{3EC0715C-7148-46D4-AD0E-C8D028F75A63}" destId="{AD9D7B7E-9B38-496C-813F-1827B4025292}" srcOrd="5" destOrd="0" parTransId="{1CED26E4-62A9-4AD0-8A4E-226B088DCE29}" sibTransId="{48BF8E30-EB3E-437C-88B0-5817C33CE010}"/>
    <dgm:cxn modelId="{2B8556F1-CD5B-404E-9E7D-0112E6D2EA48}" type="presOf" srcId="{FC3EDA6C-F3FE-4ABC-99C0-803118545E6C}" destId="{79394C26-23A9-4E0B-916C-B86CF8715F67}" srcOrd="0" destOrd="0" presId="urn:microsoft.com/office/officeart/2016/7/layout/RepeatingBendingProcessNew"/>
    <dgm:cxn modelId="{D44FB6FD-E928-4EBD-92E0-31CC571D1F92}" type="presOf" srcId="{89DC7171-1B07-4535-BCB3-241458843CDE}" destId="{E970D81F-CD5D-468E-8B1E-022461350F3B}" srcOrd="0" destOrd="0" presId="urn:microsoft.com/office/officeart/2016/7/layout/RepeatingBendingProcessNew"/>
    <dgm:cxn modelId="{CFD0ECFD-CF9F-47D5-A1A8-5E80353F7275}" srcId="{3EC0715C-7148-46D4-AD0E-C8D028F75A63}" destId="{460B5B86-0EA5-44AD-9733-D12CC9A8936A}" srcOrd="3" destOrd="0" parTransId="{0D7787AB-E29F-497B-B944-548371EA7C87}" sibTransId="{89DC7171-1B07-4535-BCB3-241458843CDE}"/>
    <dgm:cxn modelId="{29444AA8-5B2C-4515-903D-5AD5799C9764}" type="presParOf" srcId="{CCAB006A-D056-4F27-A8C1-42D73DB21A10}" destId="{40CD4B31-0605-40D0-B884-E2D747B5B705}" srcOrd="0" destOrd="0" presId="urn:microsoft.com/office/officeart/2016/7/layout/RepeatingBendingProcessNew"/>
    <dgm:cxn modelId="{F2798E95-7481-4B57-AED6-CF1C428872B1}" type="presParOf" srcId="{CCAB006A-D056-4F27-A8C1-42D73DB21A10}" destId="{B9408A45-9966-40DD-8CC9-05B0BEA25A2F}" srcOrd="1" destOrd="0" presId="urn:microsoft.com/office/officeart/2016/7/layout/RepeatingBendingProcessNew"/>
    <dgm:cxn modelId="{E062A372-DB5E-49B1-9E71-A9AEEE1B66F6}" type="presParOf" srcId="{B9408A45-9966-40DD-8CC9-05B0BEA25A2F}" destId="{21600728-DCA8-4D91-B549-1487E06C61FD}" srcOrd="0" destOrd="0" presId="urn:microsoft.com/office/officeart/2016/7/layout/RepeatingBendingProcessNew"/>
    <dgm:cxn modelId="{9E47AB4D-BDB7-4663-BAAB-D2303890DFFD}" type="presParOf" srcId="{CCAB006A-D056-4F27-A8C1-42D73DB21A10}" destId="{7567A638-D744-443A-A069-B51992AF8932}" srcOrd="2" destOrd="0" presId="urn:microsoft.com/office/officeart/2016/7/layout/RepeatingBendingProcessNew"/>
    <dgm:cxn modelId="{3164B7B3-1165-4089-9400-D6D95C7E5E6D}" type="presParOf" srcId="{CCAB006A-D056-4F27-A8C1-42D73DB21A10}" destId="{79394C26-23A9-4E0B-916C-B86CF8715F67}" srcOrd="3" destOrd="0" presId="urn:microsoft.com/office/officeart/2016/7/layout/RepeatingBendingProcessNew"/>
    <dgm:cxn modelId="{A83BD570-AF79-4AB5-A5B3-FD6877A03E65}" type="presParOf" srcId="{79394C26-23A9-4E0B-916C-B86CF8715F67}" destId="{413A7EFF-38ED-4E35-AEC7-C63D92E1205C}" srcOrd="0" destOrd="0" presId="urn:microsoft.com/office/officeart/2016/7/layout/RepeatingBendingProcessNew"/>
    <dgm:cxn modelId="{66FCBEC9-1D7D-477D-A6E2-760EA91258C6}" type="presParOf" srcId="{CCAB006A-D056-4F27-A8C1-42D73DB21A10}" destId="{29385D36-B9EA-4D71-A221-29AA4097A28F}" srcOrd="4" destOrd="0" presId="urn:microsoft.com/office/officeart/2016/7/layout/RepeatingBendingProcessNew"/>
    <dgm:cxn modelId="{449D11A5-0C85-47BF-9876-DCA937E2502C}" type="presParOf" srcId="{CCAB006A-D056-4F27-A8C1-42D73DB21A10}" destId="{C898454B-C2FD-471F-B940-F824ACBEEB9F}" srcOrd="5" destOrd="0" presId="urn:microsoft.com/office/officeart/2016/7/layout/RepeatingBendingProcessNew"/>
    <dgm:cxn modelId="{3791AB9B-619D-4E9B-98CE-D8872DEF4068}" type="presParOf" srcId="{C898454B-C2FD-471F-B940-F824ACBEEB9F}" destId="{8AABD18D-782E-4E72-95F3-98D49B4CBF79}" srcOrd="0" destOrd="0" presId="urn:microsoft.com/office/officeart/2016/7/layout/RepeatingBendingProcessNew"/>
    <dgm:cxn modelId="{000ED6F8-9B03-4983-990C-8F2944F86377}" type="presParOf" srcId="{CCAB006A-D056-4F27-A8C1-42D73DB21A10}" destId="{23756474-53FF-441E-98BB-15897843A52A}" srcOrd="6" destOrd="0" presId="urn:microsoft.com/office/officeart/2016/7/layout/RepeatingBendingProcessNew"/>
    <dgm:cxn modelId="{0F3CE938-B62E-45F3-BDA9-AE0BF79C0458}" type="presParOf" srcId="{CCAB006A-D056-4F27-A8C1-42D73DB21A10}" destId="{E970D81F-CD5D-468E-8B1E-022461350F3B}" srcOrd="7" destOrd="0" presId="urn:microsoft.com/office/officeart/2016/7/layout/RepeatingBendingProcessNew"/>
    <dgm:cxn modelId="{91A28BC5-30B4-4243-9DD2-724BC1C8834E}" type="presParOf" srcId="{E970D81F-CD5D-468E-8B1E-022461350F3B}" destId="{0342CD4A-4C5A-4DC8-BCB1-B62097F8C3BA}" srcOrd="0" destOrd="0" presId="urn:microsoft.com/office/officeart/2016/7/layout/RepeatingBendingProcessNew"/>
    <dgm:cxn modelId="{D2350343-7B48-4D89-9B5C-35EDEED69BDD}" type="presParOf" srcId="{CCAB006A-D056-4F27-A8C1-42D73DB21A10}" destId="{7090EF39-57A1-4ED5-9CC3-1F5745A4EA92}" srcOrd="8" destOrd="0" presId="urn:microsoft.com/office/officeart/2016/7/layout/RepeatingBendingProcessNew"/>
    <dgm:cxn modelId="{4FC2EA62-9D9E-400C-8038-2277C3A59E4F}" type="presParOf" srcId="{CCAB006A-D056-4F27-A8C1-42D73DB21A10}" destId="{5E6CD0F4-7D1E-428F-A0E3-E6D22973BA58}" srcOrd="9" destOrd="0" presId="urn:microsoft.com/office/officeart/2016/7/layout/RepeatingBendingProcessNew"/>
    <dgm:cxn modelId="{FEA7BC20-5DA6-4F19-B268-02F9EF91EE2D}" type="presParOf" srcId="{5E6CD0F4-7D1E-428F-A0E3-E6D22973BA58}" destId="{5BAE4862-3F00-4A4A-9653-9DF2A2A348DC}" srcOrd="0" destOrd="0" presId="urn:microsoft.com/office/officeart/2016/7/layout/RepeatingBendingProcessNew"/>
    <dgm:cxn modelId="{29E2D3CF-C07B-4CA8-A764-9693445506D9}" type="presParOf" srcId="{CCAB006A-D056-4F27-A8C1-42D73DB21A10}" destId="{6F89A6EE-8732-4E48-8C7B-5DB2486475C9}" srcOrd="10" destOrd="0" presId="urn:microsoft.com/office/officeart/2016/7/layout/RepeatingBendingProcessNew"/>
    <dgm:cxn modelId="{CA15EF49-E688-48F9-A057-EB5F92B5B165}" type="presParOf" srcId="{CCAB006A-D056-4F27-A8C1-42D73DB21A10}" destId="{DC82F89D-F6B8-470F-9173-CDDE953E2FEC}" srcOrd="11" destOrd="0" presId="urn:microsoft.com/office/officeart/2016/7/layout/RepeatingBendingProcessNew"/>
    <dgm:cxn modelId="{882DB2DD-5103-463A-B22B-937471D1DE7A}" type="presParOf" srcId="{DC82F89D-F6B8-470F-9173-CDDE953E2FEC}" destId="{41482D12-B673-40C8-980D-0E8AB22EFD4F}" srcOrd="0" destOrd="0" presId="urn:microsoft.com/office/officeart/2016/7/layout/RepeatingBendingProcessNew"/>
    <dgm:cxn modelId="{FCF11AE5-0F35-4B89-8034-900F33625804}" type="presParOf" srcId="{CCAB006A-D056-4F27-A8C1-42D73DB21A10}" destId="{51731158-1D3E-470A-BEC8-0DDDF029FE71}" srcOrd="12" destOrd="0" presId="urn:microsoft.com/office/officeart/2016/7/layout/RepeatingBendingProcessNew"/>
    <dgm:cxn modelId="{BF9E5330-B96E-41AC-A330-2B5FEBCE8FB5}" type="presParOf" srcId="{CCAB006A-D056-4F27-A8C1-42D73DB21A10}" destId="{6B3379E9-E552-4224-9410-B34CF2FA3BA7}" srcOrd="13" destOrd="0" presId="urn:microsoft.com/office/officeart/2016/7/layout/RepeatingBendingProcessNew"/>
    <dgm:cxn modelId="{9F67F078-66A7-4DD5-A0D4-B1C43B54E77D}" type="presParOf" srcId="{6B3379E9-E552-4224-9410-B34CF2FA3BA7}" destId="{BEF3C603-1E3B-4A5F-A8C6-6F9D43AF4D79}" srcOrd="0" destOrd="0" presId="urn:microsoft.com/office/officeart/2016/7/layout/RepeatingBendingProcessNew"/>
    <dgm:cxn modelId="{EEC5ED81-1088-4FBB-AB17-2FF9C2713A3D}" type="presParOf" srcId="{CCAB006A-D056-4F27-A8C1-42D73DB21A10}" destId="{2BBD31F9-9ED4-4426-93F6-5D5E874FDA49}" srcOrd="14" destOrd="0" presId="urn:microsoft.com/office/officeart/2016/7/layout/RepeatingBendingProcessNew"/>
    <dgm:cxn modelId="{0E6D10F7-9E73-4668-9100-CCCF44D597D9}" type="presParOf" srcId="{CCAB006A-D056-4F27-A8C1-42D73DB21A10}" destId="{A6EB48F3-0C33-4ABB-ADA4-92DA3BE737D0}" srcOrd="15" destOrd="0" presId="urn:microsoft.com/office/officeart/2016/7/layout/RepeatingBendingProcessNew"/>
    <dgm:cxn modelId="{7ED2B799-C649-4EFA-8383-2189984BC84E}" type="presParOf" srcId="{A6EB48F3-0C33-4ABB-ADA4-92DA3BE737D0}" destId="{38E27431-1877-4B7A-9838-9E3347215D13}" srcOrd="0" destOrd="0" presId="urn:microsoft.com/office/officeart/2016/7/layout/RepeatingBendingProcessNew"/>
    <dgm:cxn modelId="{7F4863F2-E249-4BEE-BB66-B61E2D4B39C9}" type="presParOf" srcId="{CCAB006A-D056-4F27-A8C1-42D73DB21A10}" destId="{30EF675E-7F85-4B91-A2FA-EBE400CC88B8}" srcOrd="16" destOrd="0" presId="urn:microsoft.com/office/officeart/2016/7/layout/RepeatingBendingProcessNew"/>
    <dgm:cxn modelId="{75AD9719-FB79-47BC-B18A-C8BCEBC4234D}" type="presParOf" srcId="{CCAB006A-D056-4F27-A8C1-42D73DB21A10}" destId="{FFAAD002-880E-45DC-B014-D5408E54D04E}" srcOrd="17" destOrd="0" presId="urn:microsoft.com/office/officeart/2016/7/layout/RepeatingBendingProcessNew"/>
    <dgm:cxn modelId="{3D5A1365-5C61-46D9-BAA7-9E376B1719C0}" type="presParOf" srcId="{FFAAD002-880E-45DC-B014-D5408E54D04E}" destId="{63537F68-A063-49E7-9F54-4F310A2F95FA}" srcOrd="0" destOrd="0" presId="urn:microsoft.com/office/officeart/2016/7/layout/RepeatingBendingProcessNew"/>
    <dgm:cxn modelId="{54ED460B-3969-4C63-8727-F554D601F9EF}" type="presParOf" srcId="{CCAB006A-D056-4F27-A8C1-42D73DB21A10}" destId="{840396FD-0E27-4C55-8F41-02A0B889DB70}"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AA4F0-0A60-45E5-BC70-366928C1C0A9}">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2187D8-70E1-4E79-B4C8-4811AA4D0C67}">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908BA3-7B48-4ABD-9DB5-79201C2B7F4E}">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GB" sz="1800" kern="1200"/>
            <a:t>This sector is one of the hotel's crucial areas, because it is where guests can enjoy their meals, complete breakfasts for all requirements, lunches and dinners. Without him the hotel could not function, with events being one of the strong points of the chosen hotel, without this sector the events would not be complete.</a:t>
          </a:r>
          <a:endParaRPr lang="en-US" sz="1800" kern="1200"/>
        </a:p>
      </dsp:txBody>
      <dsp:txXfrm>
        <a:off x="1507738" y="707092"/>
        <a:ext cx="9007861" cy="1305401"/>
      </dsp:txXfrm>
    </dsp:sp>
    <dsp:sp modelId="{8AB4AC66-FABA-4690-956D-E461AFD3D354}">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5C802-5E6B-4E32-974A-84DA73E74DEE}">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F8561-6F4E-4652-9AB2-9397B55D56C2}">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GB" sz="1800" kern="1200"/>
            <a:t>As you can find delicious meals, you can also consume alcoholic and non-alcoholic drinks there, the coffees there are very delicious.</a:t>
          </a:r>
          <a:endParaRPr lang="en-US" sz="18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08A45-9966-40DD-8CC9-05B0BEA25A2F}">
      <dsp:nvSpPr>
        <dsp:cNvPr id="0" name=""/>
        <dsp:cNvSpPr/>
      </dsp:nvSpPr>
      <dsp:spPr>
        <a:xfrm>
          <a:off x="2672229" y="535503"/>
          <a:ext cx="411234" cy="91440"/>
        </a:xfrm>
        <a:custGeom>
          <a:avLst/>
          <a:gdLst/>
          <a:ahLst/>
          <a:cxnLst/>
          <a:rect l="0" t="0" r="0" b="0"/>
          <a:pathLst>
            <a:path>
              <a:moveTo>
                <a:pt x="0" y="45720"/>
              </a:moveTo>
              <a:lnTo>
                <a:pt x="41123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6801" y="579012"/>
        <a:ext cx="22091" cy="4422"/>
      </dsp:txXfrm>
    </dsp:sp>
    <dsp:sp modelId="{40CD4B31-0605-40D0-B884-E2D747B5B705}">
      <dsp:nvSpPr>
        <dsp:cNvPr id="0" name=""/>
        <dsp:cNvSpPr/>
      </dsp:nvSpPr>
      <dsp:spPr>
        <a:xfrm>
          <a:off x="753011" y="4917"/>
          <a:ext cx="1921018" cy="115261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Cons:</a:t>
          </a:r>
          <a:endParaRPr lang="en-US" sz="1200" kern="1200"/>
        </a:p>
      </dsp:txBody>
      <dsp:txXfrm>
        <a:off x="753011" y="4917"/>
        <a:ext cx="1921018" cy="1152611"/>
      </dsp:txXfrm>
    </dsp:sp>
    <dsp:sp modelId="{79394C26-23A9-4E0B-916C-B86CF8715F67}">
      <dsp:nvSpPr>
        <dsp:cNvPr id="0" name=""/>
        <dsp:cNvSpPr/>
      </dsp:nvSpPr>
      <dsp:spPr>
        <a:xfrm>
          <a:off x="5035082" y="535503"/>
          <a:ext cx="411234" cy="91440"/>
        </a:xfrm>
        <a:custGeom>
          <a:avLst/>
          <a:gdLst/>
          <a:ahLst/>
          <a:cxnLst/>
          <a:rect l="0" t="0" r="0" b="0"/>
          <a:pathLst>
            <a:path>
              <a:moveTo>
                <a:pt x="0" y="45720"/>
              </a:moveTo>
              <a:lnTo>
                <a:pt x="41123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54" y="579012"/>
        <a:ext cx="22091" cy="4422"/>
      </dsp:txXfrm>
    </dsp:sp>
    <dsp:sp modelId="{7567A638-D744-443A-A069-B51992AF8932}">
      <dsp:nvSpPr>
        <dsp:cNvPr id="0" name=""/>
        <dsp:cNvSpPr/>
      </dsp:nvSpPr>
      <dsp:spPr>
        <a:xfrm>
          <a:off x="3115864" y="4917"/>
          <a:ext cx="1921018" cy="115261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Risks of data being stolen.</a:t>
          </a:r>
          <a:endParaRPr lang="en-US" sz="1200" kern="1200"/>
        </a:p>
      </dsp:txBody>
      <dsp:txXfrm>
        <a:off x="3115864" y="4917"/>
        <a:ext cx="1921018" cy="1152611"/>
      </dsp:txXfrm>
    </dsp:sp>
    <dsp:sp modelId="{C898454B-C2FD-471F-B940-F824ACBEEB9F}">
      <dsp:nvSpPr>
        <dsp:cNvPr id="0" name=""/>
        <dsp:cNvSpPr/>
      </dsp:nvSpPr>
      <dsp:spPr>
        <a:xfrm>
          <a:off x="7397935" y="535503"/>
          <a:ext cx="411234" cy="91440"/>
        </a:xfrm>
        <a:custGeom>
          <a:avLst/>
          <a:gdLst/>
          <a:ahLst/>
          <a:cxnLst/>
          <a:rect l="0" t="0" r="0" b="0"/>
          <a:pathLst>
            <a:path>
              <a:moveTo>
                <a:pt x="0" y="45720"/>
              </a:moveTo>
              <a:lnTo>
                <a:pt x="41123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2507" y="579012"/>
        <a:ext cx="22091" cy="4422"/>
      </dsp:txXfrm>
    </dsp:sp>
    <dsp:sp modelId="{29385D36-B9EA-4D71-A221-29AA4097A28F}">
      <dsp:nvSpPr>
        <dsp:cNvPr id="0" name=""/>
        <dsp:cNvSpPr/>
      </dsp:nvSpPr>
      <dsp:spPr>
        <a:xfrm>
          <a:off x="5478717" y="4917"/>
          <a:ext cx="1921018" cy="115261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racked accounts.</a:t>
          </a:r>
          <a:endParaRPr lang="en-US" sz="1200" kern="1200"/>
        </a:p>
      </dsp:txBody>
      <dsp:txXfrm>
        <a:off x="5478717" y="4917"/>
        <a:ext cx="1921018" cy="1152611"/>
      </dsp:txXfrm>
    </dsp:sp>
    <dsp:sp modelId="{E970D81F-CD5D-468E-8B1E-022461350F3B}">
      <dsp:nvSpPr>
        <dsp:cNvPr id="0" name=""/>
        <dsp:cNvSpPr/>
      </dsp:nvSpPr>
      <dsp:spPr>
        <a:xfrm>
          <a:off x="1713520" y="1155729"/>
          <a:ext cx="7088559" cy="411234"/>
        </a:xfrm>
        <a:custGeom>
          <a:avLst/>
          <a:gdLst/>
          <a:ahLst/>
          <a:cxnLst/>
          <a:rect l="0" t="0" r="0" b="0"/>
          <a:pathLst>
            <a:path>
              <a:moveTo>
                <a:pt x="7088559" y="0"/>
              </a:moveTo>
              <a:lnTo>
                <a:pt x="7088559" y="222717"/>
              </a:lnTo>
              <a:lnTo>
                <a:pt x="0" y="222717"/>
              </a:lnTo>
              <a:lnTo>
                <a:pt x="0" y="41123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242" y="1359134"/>
        <a:ext cx="355115" cy="4422"/>
      </dsp:txXfrm>
    </dsp:sp>
    <dsp:sp modelId="{23756474-53FF-441E-98BB-15897843A52A}">
      <dsp:nvSpPr>
        <dsp:cNvPr id="0" name=""/>
        <dsp:cNvSpPr/>
      </dsp:nvSpPr>
      <dsp:spPr>
        <a:xfrm>
          <a:off x="7841570" y="4917"/>
          <a:ext cx="1921018" cy="115261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Pos: </a:t>
          </a:r>
          <a:endParaRPr lang="en-US" sz="1200" kern="1200"/>
        </a:p>
      </dsp:txBody>
      <dsp:txXfrm>
        <a:off x="7841570" y="4917"/>
        <a:ext cx="1921018" cy="1152611"/>
      </dsp:txXfrm>
    </dsp:sp>
    <dsp:sp modelId="{5E6CD0F4-7D1E-428F-A0E3-E6D22973BA58}">
      <dsp:nvSpPr>
        <dsp:cNvPr id="0" name=""/>
        <dsp:cNvSpPr/>
      </dsp:nvSpPr>
      <dsp:spPr>
        <a:xfrm>
          <a:off x="2672229" y="2129949"/>
          <a:ext cx="411234" cy="91440"/>
        </a:xfrm>
        <a:custGeom>
          <a:avLst/>
          <a:gdLst/>
          <a:ahLst/>
          <a:cxnLst/>
          <a:rect l="0" t="0" r="0" b="0"/>
          <a:pathLst>
            <a:path>
              <a:moveTo>
                <a:pt x="0" y="45720"/>
              </a:moveTo>
              <a:lnTo>
                <a:pt x="41123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6801" y="2173457"/>
        <a:ext cx="22091" cy="4422"/>
      </dsp:txXfrm>
    </dsp:sp>
    <dsp:sp modelId="{7090EF39-57A1-4ED5-9CC3-1F5745A4EA92}">
      <dsp:nvSpPr>
        <dsp:cNvPr id="0" name=""/>
        <dsp:cNvSpPr/>
      </dsp:nvSpPr>
      <dsp:spPr>
        <a:xfrm>
          <a:off x="753011" y="1599363"/>
          <a:ext cx="1921018" cy="1152611"/>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Protect yourself from having too much physical contact.</a:t>
          </a:r>
          <a:endParaRPr lang="en-US" sz="1200" kern="1200"/>
        </a:p>
      </dsp:txBody>
      <dsp:txXfrm>
        <a:off x="753011" y="1599363"/>
        <a:ext cx="1921018" cy="1152611"/>
      </dsp:txXfrm>
    </dsp:sp>
    <dsp:sp modelId="{DC82F89D-F6B8-470F-9173-CDDE953E2FEC}">
      <dsp:nvSpPr>
        <dsp:cNvPr id="0" name=""/>
        <dsp:cNvSpPr/>
      </dsp:nvSpPr>
      <dsp:spPr>
        <a:xfrm>
          <a:off x="5035082" y="2129949"/>
          <a:ext cx="411234" cy="91440"/>
        </a:xfrm>
        <a:custGeom>
          <a:avLst/>
          <a:gdLst/>
          <a:ahLst/>
          <a:cxnLst/>
          <a:rect l="0" t="0" r="0" b="0"/>
          <a:pathLst>
            <a:path>
              <a:moveTo>
                <a:pt x="0" y="45720"/>
              </a:moveTo>
              <a:lnTo>
                <a:pt x="41123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54" y="2173457"/>
        <a:ext cx="22091" cy="4422"/>
      </dsp:txXfrm>
    </dsp:sp>
    <dsp:sp modelId="{6F89A6EE-8732-4E48-8C7B-5DB2486475C9}">
      <dsp:nvSpPr>
        <dsp:cNvPr id="0" name=""/>
        <dsp:cNvSpPr/>
      </dsp:nvSpPr>
      <dsp:spPr>
        <a:xfrm>
          <a:off x="3115864" y="1599363"/>
          <a:ext cx="1921018" cy="115261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Staff daily tasks are mechanised. </a:t>
          </a:r>
          <a:endParaRPr lang="en-US" sz="1200" kern="1200"/>
        </a:p>
      </dsp:txBody>
      <dsp:txXfrm>
        <a:off x="3115864" y="1599363"/>
        <a:ext cx="1921018" cy="1152611"/>
      </dsp:txXfrm>
    </dsp:sp>
    <dsp:sp modelId="{6B3379E9-E552-4224-9410-B34CF2FA3BA7}">
      <dsp:nvSpPr>
        <dsp:cNvPr id="0" name=""/>
        <dsp:cNvSpPr/>
      </dsp:nvSpPr>
      <dsp:spPr>
        <a:xfrm>
          <a:off x="7397935" y="2129949"/>
          <a:ext cx="411234" cy="91440"/>
        </a:xfrm>
        <a:custGeom>
          <a:avLst/>
          <a:gdLst/>
          <a:ahLst/>
          <a:cxnLst/>
          <a:rect l="0" t="0" r="0" b="0"/>
          <a:pathLst>
            <a:path>
              <a:moveTo>
                <a:pt x="0" y="45720"/>
              </a:moveTo>
              <a:lnTo>
                <a:pt x="41123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2507" y="2173457"/>
        <a:ext cx="22091" cy="4422"/>
      </dsp:txXfrm>
    </dsp:sp>
    <dsp:sp modelId="{51731158-1D3E-470A-BEC8-0DDDF029FE71}">
      <dsp:nvSpPr>
        <dsp:cNvPr id="0" name=""/>
        <dsp:cNvSpPr/>
      </dsp:nvSpPr>
      <dsp:spPr>
        <a:xfrm>
          <a:off x="5478717" y="1599363"/>
          <a:ext cx="1921018" cy="115261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Enhancement in the supply of real-time management data and analytics.</a:t>
          </a:r>
          <a:endParaRPr lang="en-US" sz="1200" kern="1200"/>
        </a:p>
      </dsp:txBody>
      <dsp:txXfrm>
        <a:off x="5478717" y="1599363"/>
        <a:ext cx="1921018" cy="1152611"/>
      </dsp:txXfrm>
    </dsp:sp>
    <dsp:sp modelId="{A6EB48F3-0C33-4ABB-ADA4-92DA3BE737D0}">
      <dsp:nvSpPr>
        <dsp:cNvPr id="0" name=""/>
        <dsp:cNvSpPr/>
      </dsp:nvSpPr>
      <dsp:spPr>
        <a:xfrm>
          <a:off x="1713520" y="2750174"/>
          <a:ext cx="7088559" cy="411234"/>
        </a:xfrm>
        <a:custGeom>
          <a:avLst/>
          <a:gdLst/>
          <a:ahLst/>
          <a:cxnLst/>
          <a:rect l="0" t="0" r="0" b="0"/>
          <a:pathLst>
            <a:path>
              <a:moveTo>
                <a:pt x="7088559" y="0"/>
              </a:moveTo>
              <a:lnTo>
                <a:pt x="7088559" y="222717"/>
              </a:lnTo>
              <a:lnTo>
                <a:pt x="0" y="222717"/>
              </a:lnTo>
              <a:lnTo>
                <a:pt x="0" y="411234"/>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242" y="2953580"/>
        <a:ext cx="355115" cy="4422"/>
      </dsp:txXfrm>
    </dsp:sp>
    <dsp:sp modelId="{2BBD31F9-9ED4-4426-93F6-5D5E874FDA49}">
      <dsp:nvSpPr>
        <dsp:cNvPr id="0" name=""/>
        <dsp:cNvSpPr/>
      </dsp:nvSpPr>
      <dsp:spPr>
        <a:xfrm>
          <a:off x="7841570" y="1599363"/>
          <a:ext cx="1921018" cy="115261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Supporting management operations is made easier. </a:t>
          </a:r>
          <a:endParaRPr lang="en-US" sz="1200" kern="1200"/>
        </a:p>
      </dsp:txBody>
      <dsp:txXfrm>
        <a:off x="7841570" y="1599363"/>
        <a:ext cx="1921018" cy="1152611"/>
      </dsp:txXfrm>
    </dsp:sp>
    <dsp:sp modelId="{FFAAD002-880E-45DC-B014-D5408E54D04E}">
      <dsp:nvSpPr>
        <dsp:cNvPr id="0" name=""/>
        <dsp:cNvSpPr/>
      </dsp:nvSpPr>
      <dsp:spPr>
        <a:xfrm>
          <a:off x="2672229" y="3724394"/>
          <a:ext cx="411234" cy="91440"/>
        </a:xfrm>
        <a:custGeom>
          <a:avLst/>
          <a:gdLst/>
          <a:ahLst/>
          <a:cxnLst/>
          <a:rect l="0" t="0" r="0" b="0"/>
          <a:pathLst>
            <a:path>
              <a:moveTo>
                <a:pt x="0" y="45720"/>
              </a:moveTo>
              <a:lnTo>
                <a:pt x="41123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6801" y="3767903"/>
        <a:ext cx="22091" cy="4422"/>
      </dsp:txXfrm>
    </dsp:sp>
    <dsp:sp modelId="{30EF675E-7F85-4B91-A2FA-EBE400CC88B8}">
      <dsp:nvSpPr>
        <dsp:cNvPr id="0" name=""/>
        <dsp:cNvSpPr/>
      </dsp:nvSpPr>
      <dsp:spPr>
        <a:xfrm>
          <a:off x="753011" y="3193808"/>
          <a:ext cx="1921018" cy="115261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consumers' personal data is better protected, leading to higher revenue and expanded control levels with improved security measures. </a:t>
          </a:r>
          <a:endParaRPr lang="en-US" sz="1200" kern="1200"/>
        </a:p>
      </dsp:txBody>
      <dsp:txXfrm>
        <a:off x="753011" y="3193808"/>
        <a:ext cx="1921018" cy="1152611"/>
      </dsp:txXfrm>
    </dsp:sp>
    <dsp:sp modelId="{840396FD-0E27-4C55-8F41-02A0B889DB70}">
      <dsp:nvSpPr>
        <dsp:cNvPr id="0" name=""/>
        <dsp:cNvSpPr/>
      </dsp:nvSpPr>
      <dsp:spPr>
        <a:xfrm>
          <a:off x="3115864" y="3193808"/>
          <a:ext cx="1921018" cy="1152611"/>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132" tIns="98808" rIns="94132" bIns="98808" numCol="1" spcCol="1270" anchor="ctr" anchorCtr="0">
          <a:noAutofit/>
        </a:bodyPr>
        <a:lstStyle/>
        <a:p>
          <a:pPr marL="0" lvl="0" indent="0" algn="ctr" defTabSz="533400">
            <a:lnSpc>
              <a:spcPct val="90000"/>
            </a:lnSpc>
            <a:spcBef>
              <a:spcPct val="0"/>
            </a:spcBef>
            <a:spcAft>
              <a:spcPct val="35000"/>
            </a:spcAft>
            <a:buNone/>
          </a:pPr>
          <a:r>
            <a:rPr lang="en-GB" sz="1200" kern="1200"/>
            <a:t>Additionally, safe separation between personnel and consumers is maintained. </a:t>
          </a:r>
          <a:br>
            <a:rPr lang="en-GB" sz="1200" kern="1200"/>
          </a:br>
          <a:endParaRPr lang="en-US" sz="1200" kern="1200"/>
        </a:p>
      </dsp:txBody>
      <dsp:txXfrm>
        <a:off x="3115864" y="3193808"/>
        <a:ext cx="1921018" cy="11526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EE52A-7F4A-095F-00D4-AFA7E9C213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4A275BA-34B7-5977-46F7-53B091AA4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0EDF253-73A7-944C-5E6A-18521F87ACDF}"/>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5" name="Footer Placeholder 4">
            <a:extLst>
              <a:ext uri="{FF2B5EF4-FFF2-40B4-BE49-F238E27FC236}">
                <a16:creationId xmlns:a16="http://schemas.microsoft.com/office/drawing/2014/main" id="{16655CDF-0211-6005-FE53-21931F013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52CEC2-6766-8339-9A00-F597B252B468}"/>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162908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37D2-78B4-2C21-FA26-D5A0A71452B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043D8F9-4342-142C-E0BF-57398852AA1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A406B3-7D9D-1F0D-1BFB-1C0F78A1775E}"/>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5" name="Footer Placeholder 4">
            <a:extLst>
              <a:ext uri="{FF2B5EF4-FFF2-40B4-BE49-F238E27FC236}">
                <a16:creationId xmlns:a16="http://schemas.microsoft.com/office/drawing/2014/main" id="{5C735A3B-3A34-C247-0C4F-3E61CCFC1A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081B90-F6D5-2F03-BDEC-60586D912E0A}"/>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2134034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6924C-0C88-6B84-E445-9310024519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F9E2320-741F-F529-5077-225A2ECBD0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5B7FF4-4805-092F-C0F3-6AC25A5D3983}"/>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5" name="Footer Placeholder 4">
            <a:extLst>
              <a:ext uri="{FF2B5EF4-FFF2-40B4-BE49-F238E27FC236}">
                <a16:creationId xmlns:a16="http://schemas.microsoft.com/office/drawing/2014/main" id="{E628B9F1-D39A-ABEB-DCC7-D1832E5B59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AF3B0C-E846-861D-054C-6A8CD1642D81}"/>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1548177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A697F-1BBF-75C2-A2CF-EAE267BE28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248984-62A2-0A22-D995-E680EA6D13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8C89B38-F7EC-A511-F2DE-6956810D8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BD6D873-243E-124D-DF7C-87CA0B3B3D4D}"/>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6" name="Footer Placeholder 5">
            <a:extLst>
              <a:ext uri="{FF2B5EF4-FFF2-40B4-BE49-F238E27FC236}">
                <a16:creationId xmlns:a16="http://schemas.microsoft.com/office/drawing/2014/main" id="{A536ADE0-5311-B627-0641-D4AC63DE81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13E744-ABB2-5593-7A52-C8E82EE98F5D}"/>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260594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61D5-F486-AA92-2434-A43A3642B26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7F57430-025A-598F-BA09-CB3958A468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8BA7087-68B2-E537-F93D-E58094B4CD3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3B7B5B-926A-5892-E4A1-065C10E82F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EC1C18F-2451-F18D-7BB7-205EFC55A93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913401F-A66E-3F7F-C1C4-47CB39C0FF78}"/>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8" name="Footer Placeholder 7">
            <a:extLst>
              <a:ext uri="{FF2B5EF4-FFF2-40B4-BE49-F238E27FC236}">
                <a16:creationId xmlns:a16="http://schemas.microsoft.com/office/drawing/2014/main" id="{45739A51-F78F-C52D-27F1-B38632C002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B8E6F6-DFE5-D6A4-B0F7-CDE347F4C5B4}"/>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941386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6C9CB-1A75-8C5F-0BBF-2D06BC0BBB7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F621B74-C232-F4CD-C025-B2358A18786E}"/>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4" name="Footer Placeholder 3">
            <a:extLst>
              <a:ext uri="{FF2B5EF4-FFF2-40B4-BE49-F238E27FC236}">
                <a16:creationId xmlns:a16="http://schemas.microsoft.com/office/drawing/2014/main" id="{69A2B04B-0AAC-D5E4-748E-AD68F45D9B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9A7CAD-0FC8-505E-44BB-18DBC88B080E}"/>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3856127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E2F3F6-7845-19BD-932A-26ACB97F50B7}"/>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3" name="Footer Placeholder 2">
            <a:extLst>
              <a:ext uri="{FF2B5EF4-FFF2-40B4-BE49-F238E27FC236}">
                <a16:creationId xmlns:a16="http://schemas.microsoft.com/office/drawing/2014/main" id="{73773FF6-A75A-A05E-3088-CBDC89A57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B5165B-ADE5-EEC2-3FD1-A7E2AAFD6543}"/>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3644867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48663-3E58-0D20-63D7-88601D239F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909D95E-B3E0-4296-0BCC-C2F0AD4582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F827458-B579-6EC3-7DEC-6F1098BEF4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1C7E2A-0281-F365-A2E9-59B2DC10D867}"/>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6" name="Footer Placeholder 5">
            <a:extLst>
              <a:ext uri="{FF2B5EF4-FFF2-40B4-BE49-F238E27FC236}">
                <a16:creationId xmlns:a16="http://schemas.microsoft.com/office/drawing/2014/main" id="{6C258562-E922-C70E-3133-C47980841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83C634-62AF-2228-88DF-7A7E2658D48B}"/>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3017765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58B83-07EF-D0DA-DC63-C13117BB00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C9D4264-DFF1-1A38-0F54-EA32DF46A3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E08049-5EEA-A983-8649-9D6D73A705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B8A56-A08D-A0B6-0C50-F6A4F1BC0635}"/>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6" name="Footer Placeholder 5">
            <a:extLst>
              <a:ext uri="{FF2B5EF4-FFF2-40B4-BE49-F238E27FC236}">
                <a16:creationId xmlns:a16="http://schemas.microsoft.com/office/drawing/2014/main" id="{7D37B4FE-2226-6E24-C2A2-AF701C8ACE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DAEFBC-FC87-A7FF-31BB-A82DE9B0CC5C}"/>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1776863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21F23-1139-0046-F5FE-A66CE33AA12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D3BB357-7785-CAE8-0F77-BB22601451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9A02EB-95C8-3758-E283-E936B9A76061}"/>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5" name="Footer Placeholder 4">
            <a:extLst>
              <a:ext uri="{FF2B5EF4-FFF2-40B4-BE49-F238E27FC236}">
                <a16:creationId xmlns:a16="http://schemas.microsoft.com/office/drawing/2014/main" id="{F60E3E0E-3B2B-FEA1-73B1-3371633967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965B08-1714-E78C-D629-D916CEA192ED}"/>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1806754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BAB92E-2127-496F-0AA0-461E95E6914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98C03E7-BB79-0005-B3D4-939C2CFC8E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0BF055-D44E-F294-34F9-D46F6D7E2C9D}"/>
              </a:ext>
            </a:extLst>
          </p:cNvPr>
          <p:cNvSpPr>
            <a:spLocks noGrp="1"/>
          </p:cNvSpPr>
          <p:nvPr>
            <p:ph type="dt" sz="half" idx="10"/>
          </p:nvPr>
        </p:nvSpPr>
        <p:spPr/>
        <p:txBody>
          <a:bodyPr/>
          <a:lstStyle/>
          <a:p>
            <a:fld id="{6AED9E77-56D7-49E1-AEF3-274A9559649B}" type="datetimeFigureOut">
              <a:rPr lang="en-GB" smtClean="0"/>
              <a:t>19/02/2024</a:t>
            </a:fld>
            <a:endParaRPr lang="en-GB"/>
          </a:p>
        </p:txBody>
      </p:sp>
      <p:sp>
        <p:nvSpPr>
          <p:cNvPr id="5" name="Footer Placeholder 4">
            <a:extLst>
              <a:ext uri="{FF2B5EF4-FFF2-40B4-BE49-F238E27FC236}">
                <a16:creationId xmlns:a16="http://schemas.microsoft.com/office/drawing/2014/main" id="{56AEA59A-9629-2D5D-BB6D-586F993CC0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820DE-B261-71BE-52FA-E921FC167F5F}"/>
              </a:ext>
            </a:extLst>
          </p:cNvPr>
          <p:cNvSpPr>
            <a:spLocks noGrp="1"/>
          </p:cNvSpPr>
          <p:nvPr>
            <p:ph type="sldNum" sz="quarter" idx="12"/>
          </p:nvPr>
        </p:nvSpPr>
        <p:spPr/>
        <p:txBody>
          <a:bodyPr/>
          <a:lstStyle/>
          <a:p>
            <a:fld id="{C70D8150-7712-41C9-B69D-75C3CDF58E8E}" type="slidenum">
              <a:rPr lang="en-GB" smtClean="0"/>
              <a:t>‹#›</a:t>
            </a:fld>
            <a:endParaRPr lang="en-GB"/>
          </a:p>
        </p:txBody>
      </p:sp>
    </p:spTree>
    <p:extLst>
      <p:ext uri="{BB962C8B-B14F-4D97-AF65-F5344CB8AC3E}">
        <p14:creationId xmlns:p14="http://schemas.microsoft.com/office/powerpoint/2010/main" val="3202580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2F7052-251C-E698-48CD-F9268A8EBD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7DCF015-4A2E-0FF4-7488-278A35FCF6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6F6017-9635-4CE5-98D7-F62BBC0E61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ED9E77-56D7-49E1-AEF3-274A9559649B}" type="datetimeFigureOut">
              <a:rPr lang="en-GB" smtClean="0"/>
              <a:t>19/02/2024</a:t>
            </a:fld>
            <a:endParaRPr lang="en-GB"/>
          </a:p>
        </p:txBody>
      </p:sp>
      <p:sp>
        <p:nvSpPr>
          <p:cNvPr id="5" name="Footer Placeholder 4">
            <a:extLst>
              <a:ext uri="{FF2B5EF4-FFF2-40B4-BE49-F238E27FC236}">
                <a16:creationId xmlns:a16="http://schemas.microsoft.com/office/drawing/2014/main" id="{FD43EF29-A414-CDAB-1C38-1BC3ACC2C5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17A9E8-9EB9-FB58-989C-4E5890985D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0D8150-7712-41C9-B69D-75C3CDF58E8E}" type="slidenum">
              <a:rPr lang="en-GB" smtClean="0"/>
              <a:t>‹#›</a:t>
            </a:fld>
            <a:endParaRPr lang="en-GB"/>
          </a:p>
        </p:txBody>
      </p:sp>
    </p:spTree>
    <p:extLst>
      <p:ext uri="{BB962C8B-B14F-4D97-AF65-F5344CB8AC3E}">
        <p14:creationId xmlns:p14="http://schemas.microsoft.com/office/powerpoint/2010/main" val="1423832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canadianctb.ca/blog-and-news/how-technology-is-transforming-the-hospitality-industry" TargetMode="External"/><Relationship Id="rId3" Type="http://schemas.openxmlformats.org/officeDocument/2006/relationships/hyperlink" Target="https://www.ezeeabsolute.com/blog/hotel-technology-post-covid/" TargetMode="External"/><Relationship Id="rId7" Type="http://schemas.openxmlformats.org/officeDocument/2006/relationships/hyperlink" Target="https://www.marriott.com/en-gb/loyalty/terms/default.mi" TargetMode="External"/><Relationship Id="rId2" Type="http://schemas.openxmlformats.org/officeDocument/2006/relationships/hyperlink" Target="https://www.bu.edu/hospitality/2023/01/26/technology-trends-in-hospitality/" TargetMode="External"/><Relationship Id="rId1" Type="http://schemas.openxmlformats.org/officeDocument/2006/relationships/slideLayout" Target="../slideLayouts/slideLayout2.xml"/><Relationship Id="rId6" Type="http://schemas.openxmlformats.org/officeDocument/2006/relationships/hyperlink" Target="https://www.revfine.com/contactless-payments-hospitality/" TargetMode="External"/><Relationship Id="rId5" Type="http://schemas.openxmlformats.org/officeDocument/2006/relationships/hyperlink" Target="https://www.americanexpress.com/in/articles/life-with-amex/benefits/pros-and-cons-of-contactless-payment.html" TargetMode="External"/><Relationship Id="rId4" Type="http://schemas.openxmlformats.org/officeDocument/2006/relationships/hyperlink" Target="https://www.revolutionordering.com/blog/importance-of-information-technology-in-hospitalit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using a computer&#10;&#10;Description automatically generated">
            <a:extLst>
              <a:ext uri="{FF2B5EF4-FFF2-40B4-BE49-F238E27FC236}">
                <a16:creationId xmlns:a16="http://schemas.microsoft.com/office/drawing/2014/main" id="{CF248198-AD5C-D993-81F3-278D208FC3E6}"/>
              </a:ext>
            </a:extLst>
          </p:cNvPr>
          <p:cNvPicPr>
            <a:picLocks noChangeAspect="1"/>
          </p:cNvPicPr>
          <p:nvPr/>
        </p:nvPicPr>
        <p:blipFill rotWithShape="1">
          <a:blip r:embed="rId2">
            <a:extLst>
              <a:ext uri="{28A0092B-C50C-407E-A947-70E740481C1C}">
                <a14:useLocalDpi xmlns:a14="http://schemas.microsoft.com/office/drawing/2010/main" val="0"/>
              </a:ext>
            </a:extLst>
          </a:blip>
          <a:srcRect l="4525" t="1613" r="25523"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72767C-ACBC-E6EE-54D6-BD6F01BEDD74}"/>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800"/>
              <a:t>Conference presentation</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5B3F9E22-9583-2E6F-9C26-3F428005972A}"/>
              </a:ext>
            </a:extLst>
          </p:cNvPr>
          <p:cNvSpPr>
            <a:spLocks noGrp="1"/>
          </p:cNvSpPr>
          <p:nvPr>
            <p:ph type="subTitle" idx="1"/>
          </p:nvPr>
        </p:nvSpPr>
        <p:spPr>
          <a:xfrm>
            <a:off x="371094" y="2718054"/>
            <a:ext cx="3438906" cy="3207258"/>
          </a:xfrm>
        </p:spPr>
        <p:txBody>
          <a:bodyPr vert="horz" lIns="91440" tIns="45720" rIns="91440" bIns="45720" rtlCol="0" anchor="t">
            <a:normAutofit/>
          </a:bodyPr>
          <a:lstStyle/>
          <a:p>
            <a:pPr indent="-228600" algn="l">
              <a:buFont typeface="Arial" panose="020B0604020202020204" pitchFamily="34" charset="0"/>
              <a:buChar char="•"/>
            </a:pPr>
            <a:r>
              <a:rPr lang="en-US" sz="1700"/>
              <a:t>Student: Maria Lemos</a:t>
            </a:r>
          </a:p>
          <a:p>
            <a:pPr indent="-228600" algn="l">
              <a:buFont typeface="Arial" panose="020B0604020202020204" pitchFamily="34" charset="0"/>
              <a:buChar char="•"/>
            </a:pPr>
            <a:r>
              <a:rPr lang="en-US" sz="1700"/>
              <a:t>Student number: 2013600</a:t>
            </a:r>
          </a:p>
          <a:p>
            <a:pPr indent="-228600" algn="l">
              <a:buFont typeface="Arial" panose="020B0604020202020204" pitchFamily="34" charset="0"/>
              <a:buChar char="•"/>
            </a:pPr>
            <a:r>
              <a:rPr lang="en-US" sz="1700"/>
              <a:t>Module code: BMIH6001</a:t>
            </a:r>
          </a:p>
          <a:p>
            <a:pPr indent="-228600" algn="l">
              <a:buFont typeface="Arial" panose="020B0604020202020204" pitchFamily="34" charset="0"/>
              <a:buChar char="•"/>
            </a:pPr>
            <a:r>
              <a:rPr lang="en-US" sz="1700"/>
              <a:t>Lecturer: Giulia Chifari </a:t>
            </a:r>
          </a:p>
        </p:txBody>
      </p:sp>
    </p:spTree>
    <p:extLst>
      <p:ext uri="{BB962C8B-B14F-4D97-AF65-F5344CB8AC3E}">
        <p14:creationId xmlns:p14="http://schemas.microsoft.com/office/powerpoint/2010/main" val="3805023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1499C-CA1B-5D44-0D7B-E3BC4A392B6B}"/>
              </a:ext>
            </a:extLst>
          </p:cNvPr>
          <p:cNvSpPr>
            <a:spLocks noGrp="1"/>
          </p:cNvSpPr>
          <p:nvPr>
            <p:ph type="title"/>
          </p:nvPr>
        </p:nvSpPr>
        <p:spPr>
          <a:xfrm>
            <a:off x="640080" y="325369"/>
            <a:ext cx="4368602" cy="1956841"/>
          </a:xfrm>
        </p:spPr>
        <p:txBody>
          <a:bodyPr anchor="b">
            <a:normAutofit/>
          </a:bodyPr>
          <a:lstStyle/>
          <a:p>
            <a:r>
              <a:rPr lang="en-GB" sz="5400">
                <a:latin typeface="Arial" panose="020B0604020202020204" pitchFamily="34" charset="0"/>
                <a:cs typeface="Arial" panose="020B0604020202020204" pitchFamily="34" charset="0"/>
              </a:rPr>
              <a:t>Introduction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D237C8-0D3C-82BC-DDE6-0EC5BC2C5C34}"/>
              </a:ext>
            </a:extLst>
          </p:cNvPr>
          <p:cNvSpPr>
            <a:spLocks noGrp="1"/>
          </p:cNvSpPr>
          <p:nvPr>
            <p:ph idx="1"/>
          </p:nvPr>
        </p:nvSpPr>
        <p:spPr>
          <a:xfrm>
            <a:off x="640080" y="2872899"/>
            <a:ext cx="4243589" cy="3320668"/>
          </a:xfrm>
        </p:spPr>
        <p:txBody>
          <a:bodyPr>
            <a:normAutofit/>
          </a:bodyPr>
          <a:lstStyle/>
          <a:p>
            <a:pPr>
              <a:buFont typeface="Wingdings" panose="05000000000000000000" pitchFamily="2" charset="2"/>
              <a:buChar char="q"/>
            </a:pPr>
            <a:r>
              <a:rPr lang="en-GB" sz="1500">
                <a:latin typeface="Arial" panose="020B0604020202020204" pitchFamily="34" charset="0"/>
                <a:cs typeface="Arial" panose="020B0604020202020204" pitchFamily="34" charset="0"/>
              </a:rPr>
              <a:t>Importance of the Technology Contemporary Theme for the hotel and hospitality sector.</a:t>
            </a:r>
          </a:p>
          <a:p>
            <a:pPr>
              <a:buFont typeface="Wingdings" panose="05000000000000000000" pitchFamily="2" charset="2"/>
              <a:buChar char="q"/>
            </a:pPr>
            <a:r>
              <a:rPr lang="en-GB" sz="1500">
                <a:latin typeface="Arial" panose="020B0604020202020204" pitchFamily="34" charset="0"/>
                <a:cs typeface="Arial" panose="020B0604020202020204" pitchFamily="34" charset="0"/>
              </a:rPr>
              <a:t>Technology contemporary there for the Food and beverage sector into the Delta Hotel by  Marriot Nottingham belfry </a:t>
            </a:r>
          </a:p>
          <a:p>
            <a:pPr>
              <a:buFont typeface="Wingdings" panose="05000000000000000000" pitchFamily="2" charset="2"/>
              <a:buChar char="q"/>
            </a:pPr>
            <a:r>
              <a:rPr lang="en-GB" sz="1500">
                <a:latin typeface="Arial" panose="020B0604020202020204" pitchFamily="34" charset="0"/>
                <a:cs typeface="Arial" panose="020B0604020202020204" pitchFamily="34" charset="0"/>
              </a:rPr>
              <a:t>How contact less payment helped into the Hospitality sector when covid impact the world and after covid.</a:t>
            </a:r>
          </a:p>
          <a:p>
            <a:pPr>
              <a:buFont typeface="Wingdings" panose="05000000000000000000" pitchFamily="2" charset="2"/>
              <a:buChar char="q"/>
            </a:pPr>
            <a:r>
              <a:rPr lang="en-GB" sz="1500">
                <a:latin typeface="Arial" panose="020B0604020202020204" pitchFamily="34" charset="0"/>
                <a:cs typeface="Arial" panose="020B0604020202020204" pitchFamily="34" charset="0"/>
              </a:rPr>
              <a:t>Pos and cons about the Technology Theme for the hotel and hospitality sector</a:t>
            </a:r>
          </a:p>
          <a:p>
            <a:endParaRPr lang="en-GB" sz="1500"/>
          </a:p>
        </p:txBody>
      </p:sp>
      <p:pic>
        <p:nvPicPr>
          <p:cNvPr id="5" name="Picture 4" descr="Hands holding devices with icons&#10;&#10;Description automatically generated">
            <a:extLst>
              <a:ext uri="{FF2B5EF4-FFF2-40B4-BE49-F238E27FC236}">
                <a16:creationId xmlns:a16="http://schemas.microsoft.com/office/drawing/2014/main" id="{E165C82F-A506-CC08-2A19-FF26262DDF79}"/>
              </a:ext>
            </a:extLst>
          </p:cNvPr>
          <p:cNvPicPr>
            <a:picLocks noChangeAspect="1"/>
          </p:cNvPicPr>
          <p:nvPr/>
        </p:nvPicPr>
        <p:blipFill rotWithShape="1">
          <a:blip r:embed="rId2">
            <a:extLst>
              <a:ext uri="{28A0092B-C50C-407E-A947-70E740481C1C}">
                <a14:useLocalDpi xmlns:a14="http://schemas.microsoft.com/office/drawing/2010/main" val="0"/>
              </a:ext>
            </a:extLst>
          </a:blip>
          <a:srcRect l="9474" r="190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65262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067BF-C55F-175C-03B5-E7705E091314}"/>
              </a:ext>
            </a:extLst>
          </p:cNvPr>
          <p:cNvSpPr>
            <a:spLocks noGrp="1"/>
          </p:cNvSpPr>
          <p:nvPr>
            <p:ph type="title"/>
          </p:nvPr>
        </p:nvSpPr>
        <p:spPr>
          <a:xfrm>
            <a:off x="586478" y="1683756"/>
            <a:ext cx="3115265" cy="2396359"/>
          </a:xfrm>
        </p:spPr>
        <p:txBody>
          <a:bodyPr anchor="b">
            <a:normAutofit/>
          </a:bodyPr>
          <a:lstStyle/>
          <a:p>
            <a:pPr algn="r"/>
            <a:r>
              <a:rPr lang="en-GB" sz="3100" dirty="0">
                <a:solidFill>
                  <a:srgbClr val="FFFFFF"/>
                </a:solidFill>
                <a:latin typeface="Arial" panose="020B0604020202020204" pitchFamily="34" charset="0"/>
                <a:cs typeface="Arial" panose="020B0604020202020204" pitchFamily="34" charset="0"/>
              </a:rPr>
              <a:t>What is Technology Contemporary Theme ?</a:t>
            </a:r>
            <a:br>
              <a:rPr lang="en-GB" sz="3100" dirty="0">
                <a:solidFill>
                  <a:srgbClr val="FFFFFF"/>
                </a:solidFill>
              </a:rPr>
            </a:br>
            <a:endParaRPr lang="en-GB" sz="3100" dirty="0">
              <a:solidFill>
                <a:srgbClr val="FFFFFF"/>
              </a:solidFill>
            </a:endParaRPr>
          </a:p>
        </p:txBody>
      </p:sp>
      <p:sp>
        <p:nvSpPr>
          <p:cNvPr id="3" name="Content Placeholder 2">
            <a:extLst>
              <a:ext uri="{FF2B5EF4-FFF2-40B4-BE49-F238E27FC236}">
                <a16:creationId xmlns:a16="http://schemas.microsoft.com/office/drawing/2014/main" id="{EB7C6700-4977-19FB-273E-FF5B8B7C8F0C}"/>
              </a:ext>
            </a:extLst>
          </p:cNvPr>
          <p:cNvSpPr>
            <a:spLocks/>
          </p:cNvSpPr>
          <p:nvPr/>
        </p:nvSpPr>
        <p:spPr>
          <a:xfrm>
            <a:off x="4905052" y="2098037"/>
            <a:ext cx="6666833" cy="2758725"/>
          </a:xfrm>
          <a:prstGeom prst="rect">
            <a:avLst/>
          </a:prstGeom>
        </p:spPr>
        <p:txBody>
          <a:bodyPr/>
          <a:lstStyle/>
          <a:p>
            <a:pPr defTabSz="576072">
              <a:spcAft>
                <a:spcPts val="600"/>
              </a:spcAft>
              <a:buFont typeface="Wingdings" panose="05000000000000000000" pitchFamily="2" charset="2"/>
              <a:buChar char="q"/>
            </a:pPr>
            <a:r>
              <a:rPr lang="en-GB" sz="1512" kern="1200">
                <a:solidFill>
                  <a:schemeClr val="tx1"/>
                </a:solidFill>
                <a:latin typeface="Arial" panose="020B0604020202020204" pitchFamily="34" charset="0"/>
                <a:ea typeface="+mn-ea"/>
                <a:cs typeface="Arial" panose="020B0604020202020204" pitchFamily="34" charset="0"/>
              </a:rPr>
              <a:t>Technology contemporary Theme involves utilising information technology tools as robotics, big data, cloud computing, and virtual reality to address business challenges for organisations in the hotel industry. Technology offers numerous advantages to the hospitality sector.</a:t>
            </a:r>
          </a:p>
          <a:p>
            <a:pPr>
              <a:spcAft>
                <a:spcPts val="600"/>
              </a:spcAft>
            </a:pPr>
            <a:endParaRPr lang="en-GB"/>
          </a:p>
        </p:txBody>
      </p:sp>
      <p:sp>
        <p:nvSpPr>
          <p:cNvPr id="6" name="Rectangle 2">
            <a:extLst>
              <a:ext uri="{FF2B5EF4-FFF2-40B4-BE49-F238E27FC236}">
                <a16:creationId xmlns:a16="http://schemas.microsoft.com/office/drawing/2014/main" id="{6871EF75-2F0D-D038-21E5-FD9A02EA7E7D}"/>
              </a:ext>
            </a:extLst>
          </p:cNvPr>
          <p:cNvSpPr>
            <a:spLocks noChangeArrowheads="1"/>
          </p:cNvSpPr>
          <p:nvPr/>
        </p:nvSpPr>
        <p:spPr bwMode="auto">
          <a:xfrm>
            <a:off x="4984622" y="3685473"/>
            <a:ext cx="5260414" cy="51027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5870" rIns="0" bIns="-15870" numCol="1" anchor="ctr" anchorCtr="0" compatLnSpc="1">
            <a:prstTxWarp prst="textNoShape">
              <a:avLst/>
            </a:prstTxWarp>
            <a:spAutoFit/>
          </a:bodyPr>
          <a:lstStyle/>
          <a:p>
            <a:pPr marL="288036" indent="-288036" defTabSz="576072" eaLnBrk="0" fontAlgn="base" hangingPunct="0">
              <a:spcBef>
                <a:spcPct val="0"/>
              </a:spcBef>
              <a:spcAft>
                <a:spcPts val="600"/>
              </a:spcAft>
              <a:buFont typeface="Wingdings" panose="05000000000000000000" pitchFamily="2" charset="2"/>
              <a:buChar char="q"/>
            </a:pPr>
            <a:r>
              <a:rPr lang="en-US" altLang="en-US" sz="1512" kern="1200">
                <a:solidFill>
                  <a:srgbClr val="202124"/>
                </a:solidFill>
                <a:latin typeface="Arial" panose="020B0604020202020204" pitchFamily="34" charset="0"/>
                <a:ea typeface="+mn-ea"/>
                <a:cs typeface="Arial" panose="020B0604020202020204" pitchFamily="34" charset="0"/>
              </a:rPr>
              <a:t>Nowadays, technology has a huge impact on all business </a:t>
            </a:r>
          </a:p>
          <a:p>
            <a:pPr defTabSz="576072" eaLnBrk="0" fontAlgn="base" hangingPunct="0">
              <a:spcBef>
                <a:spcPct val="0"/>
              </a:spcBef>
              <a:spcAft>
                <a:spcPts val="600"/>
              </a:spcAft>
            </a:pPr>
            <a:r>
              <a:rPr lang="en-US" altLang="en-US" sz="1512" kern="1200">
                <a:solidFill>
                  <a:srgbClr val="202124"/>
                </a:solidFill>
                <a:latin typeface="Arial" panose="020B0604020202020204" pitchFamily="34" charset="0"/>
                <a:ea typeface="+mn-ea"/>
                <a:cs typeface="Arial" panose="020B0604020202020204" pitchFamily="34" charset="0"/>
              </a:rPr>
              <a:t>sectors, almost everything is managed with technology.</a:t>
            </a:r>
            <a:r>
              <a:rPr lang="en-US" altLang="en-US" sz="1512" kern="1200">
                <a:solidFill>
                  <a:schemeClr val="tx1"/>
                </a:solidFill>
                <a:latin typeface="Arial" panose="020B0604020202020204" pitchFamily="34" charset="0"/>
                <a:ea typeface="+mn-ea"/>
                <a:cs typeface="Arial" panose="020B0604020202020204" pitchFamily="34" charset="0"/>
              </a:rPr>
              <a:t> </a:t>
            </a:r>
            <a:endParaRPr kumimoji="0" lang="en-US" altLang="en-US" sz="2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8" name="Picture 7" descr="A person looking at a painting&#10;&#10;Description automatically generated">
            <a:extLst>
              <a:ext uri="{FF2B5EF4-FFF2-40B4-BE49-F238E27FC236}">
                <a16:creationId xmlns:a16="http://schemas.microsoft.com/office/drawing/2014/main" id="{27D9E69F-5683-736E-DF22-EC4DBB6220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5393" y="4856762"/>
            <a:ext cx="2876550" cy="1590675"/>
          </a:xfrm>
          <a:prstGeom prst="rect">
            <a:avLst/>
          </a:prstGeom>
          <a:ln>
            <a:noFill/>
          </a:ln>
          <a:effectLst>
            <a:softEdge rad="112500"/>
          </a:effectLst>
        </p:spPr>
      </p:pic>
    </p:spTree>
    <p:extLst>
      <p:ext uri="{BB962C8B-B14F-4D97-AF65-F5344CB8AC3E}">
        <p14:creationId xmlns:p14="http://schemas.microsoft.com/office/powerpoint/2010/main" val="3226614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in a white suit and mask walking through a room&#10;&#10;Description automatically generated">
            <a:extLst>
              <a:ext uri="{FF2B5EF4-FFF2-40B4-BE49-F238E27FC236}">
                <a16:creationId xmlns:a16="http://schemas.microsoft.com/office/drawing/2014/main" id="{4DD6C6D1-0D1D-BB08-A1AD-E057D54850A1}"/>
              </a:ext>
            </a:extLst>
          </p:cNvPr>
          <p:cNvPicPr>
            <a:picLocks noChangeAspect="1"/>
          </p:cNvPicPr>
          <p:nvPr/>
        </p:nvPicPr>
        <p:blipFill rotWithShape="1">
          <a:blip r:embed="rId2">
            <a:extLst>
              <a:ext uri="{28A0092B-C50C-407E-A947-70E740481C1C}">
                <a14:useLocalDpi xmlns:a14="http://schemas.microsoft.com/office/drawing/2010/main" val="0"/>
              </a:ext>
            </a:extLst>
          </a:blip>
          <a:srcRect l="17804" r="22457" b="2"/>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7" name="Picture 6" descr="A couple of chefs in a kitchen&#10;&#10;Description automatically generated">
            <a:extLst>
              <a:ext uri="{FF2B5EF4-FFF2-40B4-BE49-F238E27FC236}">
                <a16:creationId xmlns:a16="http://schemas.microsoft.com/office/drawing/2014/main" id="{2EEE6841-1726-B0CF-7E98-E3D7427AF7CC}"/>
              </a:ext>
            </a:extLst>
          </p:cNvPr>
          <p:cNvPicPr>
            <a:picLocks noChangeAspect="1"/>
          </p:cNvPicPr>
          <p:nvPr/>
        </p:nvPicPr>
        <p:blipFill rotWithShape="1">
          <a:blip r:embed="rId3">
            <a:extLst>
              <a:ext uri="{28A0092B-C50C-407E-A947-70E740481C1C}">
                <a14:useLocalDpi xmlns:a14="http://schemas.microsoft.com/office/drawing/2010/main" val="0"/>
              </a:ext>
            </a:extLst>
          </a:blip>
          <a:srcRect l="9499" r="9690"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Picture 4" descr="A person using a credit card reader&#10;&#10;Description automatically generated">
            <a:extLst>
              <a:ext uri="{FF2B5EF4-FFF2-40B4-BE49-F238E27FC236}">
                <a16:creationId xmlns:a16="http://schemas.microsoft.com/office/drawing/2014/main" id="{38D28640-2776-FD74-95F6-4FFE9C2CC34B}"/>
              </a:ext>
            </a:extLst>
          </p:cNvPr>
          <p:cNvPicPr>
            <a:picLocks noChangeAspect="1"/>
          </p:cNvPicPr>
          <p:nvPr/>
        </p:nvPicPr>
        <p:blipFill rotWithShape="1">
          <a:blip r:embed="rId4">
            <a:extLst>
              <a:ext uri="{28A0092B-C50C-407E-A947-70E740481C1C}">
                <a14:useLocalDpi xmlns:a14="http://schemas.microsoft.com/office/drawing/2010/main" val="0"/>
              </a:ext>
            </a:extLst>
          </a:blip>
          <a:srcRect r="-1" b="6864"/>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6" name="Freeform: Shape 1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26EEE7-0EA7-FCF3-91EE-F5699121277B}"/>
              </a:ext>
            </a:extLst>
          </p:cNvPr>
          <p:cNvSpPr>
            <a:spLocks noGrp="1"/>
          </p:cNvSpPr>
          <p:nvPr>
            <p:ph type="title"/>
          </p:nvPr>
        </p:nvSpPr>
        <p:spPr>
          <a:xfrm>
            <a:off x="448056" y="685800"/>
            <a:ext cx="4922338" cy="1325563"/>
          </a:xfrm>
        </p:spPr>
        <p:txBody>
          <a:bodyPr>
            <a:normAutofit/>
          </a:bodyPr>
          <a:lstStyle/>
          <a:p>
            <a:r>
              <a:rPr lang="en-GB" sz="2900">
                <a:latin typeface="Arial" panose="020B0604020202020204" pitchFamily="34" charset="0"/>
                <a:cs typeface="Arial" panose="020B0604020202020204" pitchFamily="34" charset="0"/>
              </a:rPr>
              <a:t>How Technology has impact on the Hospitality sector  before and after covid?</a:t>
            </a:r>
          </a:p>
        </p:txBody>
      </p:sp>
      <p:sp>
        <p:nvSpPr>
          <p:cNvPr id="20" name="Rectangle 1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5B25207-BE3D-7AAA-7573-C5E40BC88B69}"/>
              </a:ext>
            </a:extLst>
          </p:cNvPr>
          <p:cNvSpPr>
            <a:spLocks noGrp="1"/>
          </p:cNvSpPr>
          <p:nvPr>
            <p:ph idx="1"/>
          </p:nvPr>
        </p:nvSpPr>
        <p:spPr>
          <a:xfrm>
            <a:off x="448056" y="2514600"/>
            <a:ext cx="4922338" cy="3666744"/>
          </a:xfrm>
        </p:spPr>
        <p:txBody>
          <a:bodyPr>
            <a:normAutofit/>
          </a:bodyPr>
          <a:lstStyle/>
          <a:p>
            <a:pPr>
              <a:buFont typeface="Wingdings" panose="05000000000000000000" pitchFamily="2" charset="2"/>
              <a:buChar char="q"/>
            </a:pPr>
            <a:r>
              <a:rPr lang="en-GB" sz="1300">
                <a:latin typeface="Arial" panose="020B0604020202020204" pitchFamily="34" charset="0"/>
                <a:cs typeface="Arial" panose="020B0604020202020204" pitchFamily="34" charset="0"/>
              </a:rPr>
              <a:t>Before:</a:t>
            </a:r>
          </a:p>
          <a:p>
            <a:pPr marL="514350" indent="-514350">
              <a:buFont typeface="+mj-lt"/>
              <a:buAutoNum type="arabicPeriod"/>
            </a:pPr>
            <a:r>
              <a:rPr lang="en-GB" sz="1300">
                <a:latin typeface="Arial" panose="020B0604020202020204" pitchFamily="34" charset="0"/>
                <a:cs typeface="Arial" panose="020B0604020202020204" pitchFamily="34" charset="0"/>
              </a:rPr>
              <a:t>Technology in the hospitality sector is not a recent development. Over time, it has had undeniable effects on the hotel industry and marked numerous achievements. Technology plays a crucial role in the sector.</a:t>
            </a:r>
          </a:p>
          <a:p>
            <a:pPr marL="514350" indent="-514350">
              <a:buFont typeface="+mj-lt"/>
              <a:buAutoNum type="arabicPeriod"/>
            </a:pPr>
            <a:r>
              <a:rPr lang="en-GB" sz="1300">
                <a:latin typeface="Arial" panose="020B0604020202020204" pitchFamily="34" charset="0"/>
                <a:cs typeface="Arial" panose="020B0604020202020204" pitchFamily="34" charset="0"/>
              </a:rPr>
              <a:t>The widespread adoption of mobile technologies in the hotel industry was growing rapidly. It was altering the method by which individuals make accommodations bookings, make booking cancellations or even especial requirements.</a:t>
            </a:r>
            <a:br>
              <a:rPr lang="en-GB" sz="1300">
                <a:latin typeface="Arial" panose="020B0604020202020204" pitchFamily="34" charset="0"/>
                <a:cs typeface="Arial" panose="020B0604020202020204" pitchFamily="34" charset="0"/>
              </a:rPr>
            </a:br>
            <a:endParaRPr lang="en-GB" sz="1300">
              <a:latin typeface="Arial" panose="020B0604020202020204" pitchFamily="34" charset="0"/>
              <a:cs typeface="Arial" panose="020B0604020202020204" pitchFamily="34" charset="0"/>
            </a:endParaRPr>
          </a:p>
          <a:p>
            <a:pPr marL="514350" indent="-514350">
              <a:buFont typeface="+mj-lt"/>
              <a:buAutoNum type="arabicPeriod"/>
            </a:pPr>
            <a:r>
              <a:rPr lang="en-GB" sz="1300">
                <a:latin typeface="Arial" panose="020B0604020202020204" pitchFamily="34" charset="0"/>
                <a:cs typeface="Arial" panose="020B0604020202020204" pitchFamily="34" charset="0"/>
              </a:rPr>
              <a:t>The hospitality sector is constantly changing, and businesses that embrace new trends and meet industry standards have a better chance of long-term success. </a:t>
            </a:r>
            <a:br>
              <a:rPr lang="en-GB" sz="1300"/>
            </a:br>
            <a:br>
              <a:rPr lang="en-GB" sz="1300"/>
            </a:br>
            <a:endParaRPr lang="en-GB" sz="1300"/>
          </a:p>
        </p:txBody>
      </p:sp>
    </p:spTree>
    <p:extLst>
      <p:ext uri="{BB962C8B-B14F-4D97-AF65-F5344CB8AC3E}">
        <p14:creationId xmlns:p14="http://schemas.microsoft.com/office/powerpoint/2010/main" val="1747785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A2995-FC13-7626-6EF5-103D263E5628}"/>
              </a:ext>
            </a:extLst>
          </p:cNvPr>
          <p:cNvSpPr>
            <a:spLocks noGrp="1"/>
          </p:cNvSpPr>
          <p:nvPr>
            <p:ph type="title"/>
          </p:nvPr>
        </p:nvSpPr>
        <p:spPr>
          <a:xfrm>
            <a:off x="572493" y="238539"/>
            <a:ext cx="11018520" cy="1434415"/>
          </a:xfrm>
        </p:spPr>
        <p:txBody>
          <a:bodyPr anchor="b">
            <a:normAutofit/>
          </a:bodyPr>
          <a:lstStyle/>
          <a:p>
            <a:r>
              <a:rPr lang="en-GB" sz="3000">
                <a:latin typeface="Arial" panose="020B0604020202020204" pitchFamily="34" charset="0"/>
                <a:cs typeface="Arial" panose="020B0604020202020204" pitchFamily="34" charset="0"/>
              </a:rPr>
              <a:t>After covid: The impact of the pandemic on the use of new technologies in hotels.</a:t>
            </a:r>
            <a:br>
              <a:rPr lang="en-GB" sz="3000"/>
            </a:br>
            <a:endParaRPr lang="en-GB" sz="30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E52DEC-FA6D-6573-0C53-E25DAA2BD3C5}"/>
              </a:ext>
            </a:extLst>
          </p:cNvPr>
          <p:cNvSpPr>
            <a:spLocks noGrp="1"/>
          </p:cNvSpPr>
          <p:nvPr>
            <p:ph idx="1"/>
          </p:nvPr>
        </p:nvSpPr>
        <p:spPr>
          <a:xfrm>
            <a:off x="572493" y="2071316"/>
            <a:ext cx="6713552" cy="4119172"/>
          </a:xfrm>
        </p:spPr>
        <p:txBody>
          <a:bodyPr anchor="t">
            <a:normAutofit/>
          </a:bodyPr>
          <a:lstStyle/>
          <a:p>
            <a:pPr>
              <a:buFont typeface="Wingdings" panose="05000000000000000000" pitchFamily="2" charset="2"/>
              <a:buChar char="q"/>
            </a:pPr>
            <a:r>
              <a:rPr lang="en-GB" sz="1400">
                <a:latin typeface="Arial" panose="020B0604020202020204" pitchFamily="34" charset="0"/>
                <a:cs typeface="Arial" panose="020B0604020202020204" pitchFamily="34" charset="0"/>
              </a:rPr>
              <a:t>The hospitality industry is one of the most sector that are already utilising contactless technology during and after COVID-19.</a:t>
            </a:r>
          </a:p>
          <a:p>
            <a:pPr>
              <a:buFont typeface="Wingdings" panose="05000000000000000000" pitchFamily="2" charset="2"/>
              <a:buChar char="q"/>
            </a:pPr>
            <a:endParaRPr lang="en-GB" sz="1400">
              <a:latin typeface="Arial" panose="020B0604020202020204" pitchFamily="34" charset="0"/>
              <a:cs typeface="Arial" panose="020B0604020202020204" pitchFamily="34" charset="0"/>
            </a:endParaRPr>
          </a:p>
          <a:p>
            <a:pPr>
              <a:buFont typeface="Wingdings" panose="05000000000000000000" pitchFamily="2" charset="2"/>
              <a:buChar char="q"/>
            </a:pPr>
            <a:r>
              <a:rPr lang="en-GB" sz="1400">
                <a:latin typeface="Arial" panose="020B0604020202020204" pitchFamily="34" charset="0"/>
                <a:cs typeface="Arial" panose="020B0604020202020204" pitchFamily="34" charset="0"/>
              </a:rPr>
              <a:t>Additionally, consumers seek an expedited payment procedure that eliminates the need to visit the front desk for payment. A system might be implemented to automatically email a with link which send direct to a security payment system to guests one hour before to their check in and check-out time. They can make the payment directly from their phone and then depart from the property. </a:t>
            </a:r>
          </a:p>
          <a:p>
            <a:pPr>
              <a:buFont typeface="Wingdings" panose="05000000000000000000" pitchFamily="2" charset="2"/>
              <a:buChar char="q"/>
            </a:pPr>
            <a:endParaRPr lang="en-GB" sz="140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1400">
              <a:latin typeface="Arial" panose="020B0604020202020204" pitchFamily="34" charset="0"/>
              <a:cs typeface="Arial" panose="020B0604020202020204" pitchFamily="34" charset="0"/>
            </a:endParaRPr>
          </a:p>
          <a:p>
            <a:pPr>
              <a:buFont typeface="Wingdings" panose="05000000000000000000" pitchFamily="2" charset="2"/>
              <a:buChar char="q"/>
            </a:pPr>
            <a:r>
              <a:rPr lang="en-GB" sz="1400">
                <a:latin typeface="Arial" panose="020B0604020202020204" pitchFamily="34" charset="0"/>
                <a:cs typeface="Arial" panose="020B0604020202020204" pitchFamily="34" charset="0"/>
              </a:rPr>
              <a:t>Technology are expected to become essential tools for the hospitality sector. Hotels will require systems capable of comprehending customers' choices with utmost accuracy.</a:t>
            </a:r>
            <a:br>
              <a:rPr lang="en-GB" sz="1400"/>
            </a:br>
            <a:br>
              <a:rPr lang="en-GB" sz="1400"/>
            </a:br>
            <a:br>
              <a:rPr lang="en-GB" sz="1400"/>
            </a:br>
            <a:endParaRPr lang="en-GB" sz="1400"/>
          </a:p>
        </p:txBody>
      </p:sp>
      <p:pic>
        <p:nvPicPr>
          <p:cNvPr id="5" name="Picture 4" descr="A person in a white suit and mask walking through a room&#10;&#10;Description automatically generated">
            <a:extLst>
              <a:ext uri="{FF2B5EF4-FFF2-40B4-BE49-F238E27FC236}">
                <a16:creationId xmlns:a16="http://schemas.microsoft.com/office/drawing/2014/main" id="{776FDCBE-201D-BD9B-9FA6-40CBA91592C1}"/>
              </a:ext>
            </a:extLst>
          </p:cNvPr>
          <p:cNvPicPr>
            <a:picLocks noChangeAspect="1"/>
          </p:cNvPicPr>
          <p:nvPr/>
        </p:nvPicPr>
        <p:blipFill rotWithShape="1">
          <a:blip r:embed="rId2">
            <a:extLst>
              <a:ext uri="{28A0092B-C50C-407E-A947-70E740481C1C}">
                <a14:useLocalDpi xmlns:a14="http://schemas.microsoft.com/office/drawing/2010/main" val="0"/>
              </a:ext>
            </a:extLst>
          </a:blip>
          <a:srcRect l="20986" r="25637"/>
          <a:stretch/>
        </p:blipFill>
        <p:spPr>
          <a:xfrm>
            <a:off x="7675658" y="2093976"/>
            <a:ext cx="3941064" cy="4096512"/>
          </a:xfrm>
          <a:prstGeom prst="rect">
            <a:avLst/>
          </a:prstGeom>
        </p:spPr>
      </p:pic>
    </p:spTree>
    <p:extLst>
      <p:ext uri="{BB962C8B-B14F-4D97-AF65-F5344CB8AC3E}">
        <p14:creationId xmlns:p14="http://schemas.microsoft.com/office/powerpoint/2010/main" val="1604971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using a credit card reader&#10;&#10;Description automatically generated">
            <a:extLst>
              <a:ext uri="{FF2B5EF4-FFF2-40B4-BE49-F238E27FC236}">
                <a16:creationId xmlns:a16="http://schemas.microsoft.com/office/drawing/2014/main" id="{33B34BDA-A31A-2DAF-D2E2-99E9F017871B}"/>
              </a:ext>
            </a:extLst>
          </p:cNvPr>
          <p:cNvPicPr>
            <a:picLocks noChangeAspect="1"/>
          </p:cNvPicPr>
          <p:nvPr/>
        </p:nvPicPr>
        <p:blipFill rotWithShape="1">
          <a:blip r:embed="rId2">
            <a:extLst>
              <a:ext uri="{28A0092B-C50C-407E-A947-70E740481C1C}">
                <a14:useLocalDpi xmlns:a14="http://schemas.microsoft.com/office/drawing/2010/main" val="0"/>
              </a:ext>
            </a:extLst>
          </a:blip>
          <a:srcRect l="2727" r="37520" b="9090"/>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623DBD-80E1-6FBA-D797-8A46BB7A6927}"/>
              </a:ext>
            </a:extLst>
          </p:cNvPr>
          <p:cNvSpPr>
            <a:spLocks noGrp="1"/>
          </p:cNvSpPr>
          <p:nvPr>
            <p:ph type="title"/>
          </p:nvPr>
        </p:nvSpPr>
        <p:spPr>
          <a:xfrm>
            <a:off x="371094" y="1161288"/>
            <a:ext cx="3438144" cy="1124712"/>
          </a:xfrm>
        </p:spPr>
        <p:txBody>
          <a:bodyPr anchor="b">
            <a:normAutofit/>
          </a:bodyPr>
          <a:lstStyle/>
          <a:p>
            <a:r>
              <a:rPr lang="en-GB" sz="2200">
                <a:latin typeface="Arial" panose="020B0604020202020204" pitchFamily="34" charset="0"/>
                <a:cs typeface="Arial" panose="020B0604020202020204" pitchFamily="34" charset="0"/>
              </a:rPr>
              <a:t>Application the technology contact less into the Hospitality Sector</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EA8CC9-935B-36D1-6C2B-BDA2717CD629}"/>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q"/>
            </a:pPr>
            <a:r>
              <a:rPr lang="en-GB" sz="1400">
                <a:latin typeface="Arial" panose="020B0604020202020204" pitchFamily="34" charset="0"/>
                <a:cs typeface="Arial" panose="020B0604020202020204" pitchFamily="34" charset="0"/>
              </a:rPr>
              <a:t>Contactless technology is an ideal solution for ensuring clients have a positive experience in any sectors of the industry. Furthermore, it is a technology that is prepared for future advancements. Contactless guest experience utilises technology enabling customers to communicate wirelessly. It decreases in-person communication for activities like as check-ins, check-outs, payments, bookings, and other transactions.</a:t>
            </a:r>
            <a:br>
              <a:rPr lang="en-GB" sz="1400"/>
            </a:br>
            <a:endParaRPr lang="en-GB" sz="1400"/>
          </a:p>
        </p:txBody>
      </p:sp>
    </p:spTree>
    <p:extLst>
      <p:ext uri="{BB962C8B-B14F-4D97-AF65-F5344CB8AC3E}">
        <p14:creationId xmlns:p14="http://schemas.microsoft.com/office/powerpoint/2010/main" val="2536859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using a computer&#10;&#10;Description automatically generated">
            <a:extLst>
              <a:ext uri="{FF2B5EF4-FFF2-40B4-BE49-F238E27FC236}">
                <a16:creationId xmlns:a16="http://schemas.microsoft.com/office/drawing/2014/main" id="{B617080C-9E2F-C138-C45E-90F84B067C5A}"/>
              </a:ext>
            </a:extLst>
          </p:cNvPr>
          <p:cNvPicPr>
            <a:picLocks noChangeAspect="1"/>
          </p:cNvPicPr>
          <p:nvPr/>
        </p:nvPicPr>
        <p:blipFill rotWithShape="1">
          <a:blip r:embed="rId2">
            <a:extLst>
              <a:ext uri="{28A0092B-C50C-407E-A947-70E740481C1C}">
                <a14:useLocalDpi xmlns:a14="http://schemas.microsoft.com/office/drawing/2010/main" val="0"/>
              </a:ext>
            </a:extLst>
          </a:blip>
          <a:srcRect l="30855" r="3094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12CB5C-1645-2018-CD1B-3464BD385C77}"/>
              </a:ext>
            </a:extLst>
          </p:cNvPr>
          <p:cNvSpPr>
            <a:spLocks noGrp="1"/>
          </p:cNvSpPr>
          <p:nvPr>
            <p:ph idx="1"/>
          </p:nvPr>
        </p:nvSpPr>
        <p:spPr>
          <a:xfrm>
            <a:off x="5297762" y="2706624"/>
            <a:ext cx="6251110" cy="3483864"/>
          </a:xfrm>
        </p:spPr>
        <p:txBody>
          <a:bodyPr>
            <a:normAutofit/>
          </a:bodyPr>
          <a:lstStyle/>
          <a:p>
            <a:pPr>
              <a:buFont typeface="Wingdings" panose="05000000000000000000" pitchFamily="2" charset="2"/>
              <a:buChar char="q"/>
            </a:pPr>
            <a:r>
              <a:rPr lang="en-GB" sz="1200">
                <a:latin typeface="Arial" panose="020B0604020202020204" pitchFamily="34" charset="0"/>
                <a:cs typeface="Arial" panose="020B0604020202020204" pitchFamily="34" charset="0"/>
              </a:rPr>
              <a:t>Hotels and resorts can use contactless technology for check-in and check-out to welcome guests without physical contact. Utilising an application, barcodes, and custom software can be highly beneficial for this reason. Guests can conveniently review costs and make final payments with a single tap at the property using a strategically positioned device or through an application. </a:t>
            </a:r>
          </a:p>
          <a:p>
            <a:pPr>
              <a:buFont typeface="Wingdings" panose="05000000000000000000" pitchFamily="2" charset="2"/>
              <a:buChar char="q"/>
            </a:pP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Accessing resort amenities such as the beach or pool can be conveniently done with smart devices. The leisure and hospitality sectors empower clients to have full control over their surroundings while maintaining social distancing measures. </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Enhance customer experience by utilising contactless technology, enabling guests to enjoy complete autonomy during their stay. For instance, guests have the option to check-in or out later, select their room choices, and include additional services during their stay. </a:t>
            </a:r>
          </a:p>
          <a:p>
            <a:pPr>
              <a:buFont typeface="Wingdings" panose="05000000000000000000" pitchFamily="2" charset="2"/>
              <a:buChar char="q"/>
            </a:pP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Personalised customer loyalty — Advanced technology enables hotels and resorts to promote loyalty and rewards instantly.</a:t>
            </a:r>
          </a:p>
        </p:txBody>
      </p:sp>
    </p:spTree>
    <p:extLst>
      <p:ext uri="{BB962C8B-B14F-4D97-AF65-F5344CB8AC3E}">
        <p14:creationId xmlns:p14="http://schemas.microsoft.com/office/powerpoint/2010/main" val="3016550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BAC3B-C06C-C981-478D-0B7405395C5E}"/>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Delta Hotels by Marriot Nottingham Belfry</a:t>
            </a:r>
          </a:p>
        </p:txBody>
      </p:sp>
      <p:sp>
        <p:nvSpPr>
          <p:cNvPr id="3" name="Content Placeholder 2">
            <a:extLst>
              <a:ext uri="{FF2B5EF4-FFF2-40B4-BE49-F238E27FC236}">
                <a16:creationId xmlns:a16="http://schemas.microsoft.com/office/drawing/2014/main" id="{C41789BA-ECD0-C065-AD4F-7FF95B23D4D7}"/>
              </a:ext>
            </a:extLst>
          </p:cNvPr>
          <p:cNvSpPr>
            <a:spLocks noGrp="1"/>
          </p:cNvSpPr>
          <p:nvPr>
            <p:ph idx="1"/>
          </p:nvPr>
        </p:nvSpPr>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It is a very popular 4-star hotel in Nottingham. This hotel receives hundreds of guests daily for events (a very common activity as the hotel offers more than 4 large and well-prepared rooms for important events for its customers).</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Technology is important as we saw throughout this presentation, but in this hotel in particular technology has an immense impact due to the various events held daily at the hotel, its consumers look for the technological side of the hotel</a:t>
            </a:r>
          </a:p>
        </p:txBody>
      </p:sp>
    </p:spTree>
    <p:extLst>
      <p:ext uri="{BB962C8B-B14F-4D97-AF65-F5344CB8AC3E}">
        <p14:creationId xmlns:p14="http://schemas.microsoft.com/office/powerpoint/2010/main" val="1589344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7E39918-B3A9-2BE9-68FE-CA7067F836DB}"/>
              </a:ext>
            </a:extLst>
          </p:cNvPr>
          <p:cNvSpPr>
            <a:spLocks noGrp="1"/>
          </p:cNvSpPr>
          <p:nvPr>
            <p:ph type="title"/>
          </p:nvPr>
        </p:nvSpPr>
        <p:spPr>
          <a:xfrm>
            <a:off x="838200" y="365125"/>
            <a:ext cx="9842237" cy="1325563"/>
          </a:xfrm>
        </p:spPr>
        <p:txBody>
          <a:bodyPr>
            <a:normAutofit/>
          </a:bodyPr>
          <a:lstStyle/>
          <a:p>
            <a:r>
              <a:rPr lang="en-GB" sz="5600">
                <a:latin typeface="Arial" panose="020B0604020202020204" pitchFamily="34" charset="0"/>
                <a:cs typeface="Arial" panose="020B0604020202020204" pitchFamily="34" charset="0"/>
              </a:rPr>
              <a:t>F&amp;B sector </a:t>
            </a:r>
          </a:p>
        </p:txBody>
      </p:sp>
      <p:cxnSp>
        <p:nvCxnSpPr>
          <p:cNvPr id="16" name="Straight Connector 1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18" name="Content Placeholder 2">
            <a:extLst>
              <a:ext uri="{FF2B5EF4-FFF2-40B4-BE49-F238E27FC236}">
                <a16:creationId xmlns:a16="http://schemas.microsoft.com/office/drawing/2014/main" id="{CAC8F83B-80C4-554C-892D-C57A8AA7E8E8}"/>
              </a:ext>
            </a:extLst>
          </p:cNvPr>
          <p:cNvGraphicFramePr>
            <a:graphicFrameLocks noGrp="1"/>
          </p:cNvGraphicFramePr>
          <p:nvPr>
            <p:ph idx="1"/>
            <p:extLst>
              <p:ext uri="{D42A27DB-BD31-4B8C-83A1-F6EECF244321}">
                <p14:modId xmlns:p14="http://schemas.microsoft.com/office/powerpoint/2010/main" val="41093967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180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BEF79-AC74-2BF9-FDCE-AA63F3DEA491}"/>
              </a:ext>
            </a:extLst>
          </p:cNvPr>
          <p:cNvSpPr>
            <a:spLocks noGrp="1"/>
          </p:cNvSpPr>
          <p:nvPr>
            <p:ph type="title"/>
          </p:nvPr>
        </p:nvSpPr>
        <p:spPr>
          <a:xfrm>
            <a:off x="640080" y="325369"/>
            <a:ext cx="4368602" cy="1956841"/>
          </a:xfrm>
        </p:spPr>
        <p:txBody>
          <a:bodyPr anchor="b">
            <a:normAutofit/>
          </a:bodyPr>
          <a:lstStyle/>
          <a:p>
            <a:r>
              <a:rPr lang="en-GB" sz="3400">
                <a:latin typeface="Arial" panose="020B0604020202020204" pitchFamily="34" charset="0"/>
                <a:cs typeface="Arial" panose="020B0604020202020204" pitchFamily="34" charset="0"/>
              </a:rPr>
              <a:t>Contact less technology for the Food and beverage sector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F9B3F9-939F-E0B0-EB18-C9C30063BFFB}"/>
              </a:ext>
            </a:extLst>
          </p:cNvPr>
          <p:cNvSpPr>
            <a:spLocks noGrp="1"/>
          </p:cNvSpPr>
          <p:nvPr>
            <p:ph idx="1"/>
          </p:nvPr>
        </p:nvSpPr>
        <p:spPr>
          <a:xfrm>
            <a:off x="640080" y="2872899"/>
            <a:ext cx="4243589" cy="3320668"/>
          </a:xfrm>
        </p:spPr>
        <p:txBody>
          <a:bodyPr>
            <a:normAutofit/>
          </a:bodyPr>
          <a:lstStyle/>
          <a:p>
            <a:r>
              <a:rPr lang="en-GB" sz="1900">
                <a:latin typeface="Arial" panose="020B0604020202020204" pitchFamily="34" charset="0"/>
                <a:cs typeface="Arial" panose="020B0604020202020204" pitchFamily="34" charset="0"/>
              </a:rPr>
              <a:t>Contactless technology is an ideal solution for ensuring clients have a positive experience in the sector. Contactless guest experience utilises technology enabling customers to communicate wirelessly. It decreases in-person communication for activities like make payments, make a bookings for events other transactions.</a:t>
            </a:r>
            <a:br>
              <a:rPr lang="en-GB" sz="1900"/>
            </a:br>
            <a:endParaRPr lang="en-GB" sz="1900"/>
          </a:p>
        </p:txBody>
      </p:sp>
      <p:pic>
        <p:nvPicPr>
          <p:cNvPr id="5" name="Picture 4" descr="Tray of takeaway coffees">
            <a:extLst>
              <a:ext uri="{FF2B5EF4-FFF2-40B4-BE49-F238E27FC236}">
                <a16:creationId xmlns:a16="http://schemas.microsoft.com/office/drawing/2014/main" id="{E97064E1-C10E-CB65-6CC8-D305932442C7}"/>
              </a:ext>
            </a:extLst>
          </p:cNvPr>
          <p:cNvPicPr>
            <a:picLocks noChangeAspect="1"/>
          </p:cNvPicPr>
          <p:nvPr/>
        </p:nvPicPr>
        <p:blipFill rotWithShape="1">
          <a:blip r:embed="rId2"/>
          <a:srcRect l="14178" r="1886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90955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400865-8D68-E720-6160-F9FDD789B10F}"/>
              </a:ext>
            </a:extLst>
          </p:cNvPr>
          <p:cNvPicPr>
            <a:picLocks noChangeAspect="1"/>
          </p:cNvPicPr>
          <p:nvPr/>
        </p:nvPicPr>
        <p:blipFill rotWithShape="1">
          <a:blip r:embed="rId2">
            <a:duotone>
              <a:schemeClr val="bg2">
                <a:shade val="45000"/>
                <a:satMod val="135000"/>
              </a:schemeClr>
              <a:prstClr val="white"/>
            </a:duotone>
          </a:blip>
          <a:srcRect t="250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AD387-1CD0-C505-7F2E-C7751CD0C26E}"/>
              </a:ext>
            </a:extLst>
          </p:cNvPr>
          <p:cNvSpPr>
            <a:spLocks noGrp="1"/>
          </p:cNvSpPr>
          <p:nvPr>
            <p:ph type="title"/>
          </p:nvPr>
        </p:nvSpPr>
        <p:spPr>
          <a:xfrm>
            <a:off x="838200" y="365125"/>
            <a:ext cx="10515600" cy="1325563"/>
          </a:xfrm>
        </p:spPr>
        <p:txBody>
          <a:bodyPr>
            <a:normAutofit/>
          </a:bodyPr>
          <a:lstStyle/>
          <a:p>
            <a:r>
              <a:rPr lang="en-GB">
                <a:latin typeface="Arial" panose="020B0604020202020204" pitchFamily="34" charset="0"/>
                <a:cs typeface="Arial" panose="020B0604020202020204" pitchFamily="34" charset="0"/>
              </a:rPr>
              <a:t>Pos and cons of the Contact less method</a:t>
            </a:r>
          </a:p>
        </p:txBody>
      </p:sp>
      <p:graphicFrame>
        <p:nvGraphicFramePr>
          <p:cNvPr id="18" name="Content Placeholder 2">
            <a:extLst>
              <a:ext uri="{FF2B5EF4-FFF2-40B4-BE49-F238E27FC236}">
                <a16:creationId xmlns:a16="http://schemas.microsoft.com/office/drawing/2014/main" id="{B81B2103-6684-37A6-EA9E-FD4581648C30}"/>
              </a:ext>
            </a:extLst>
          </p:cNvPr>
          <p:cNvGraphicFramePr>
            <a:graphicFrameLocks noGrp="1"/>
          </p:cNvGraphicFramePr>
          <p:nvPr>
            <p:ph idx="1"/>
            <p:extLst>
              <p:ext uri="{D42A27DB-BD31-4B8C-83A1-F6EECF244321}">
                <p14:modId xmlns:p14="http://schemas.microsoft.com/office/powerpoint/2010/main" val="448690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653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E3D08-29A4-F35D-437B-B51662B4A93F}"/>
              </a:ext>
            </a:extLst>
          </p:cNvPr>
          <p:cNvSpPr>
            <a:spLocks noGrp="1"/>
          </p:cNvSpPr>
          <p:nvPr>
            <p:ph type="title"/>
          </p:nvPr>
        </p:nvSpPr>
        <p:spPr>
          <a:xfrm>
            <a:off x="5297762" y="329184"/>
            <a:ext cx="6251110" cy="1783080"/>
          </a:xfrm>
        </p:spPr>
        <p:txBody>
          <a:bodyPr anchor="b">
            <a:normAutofit/>
          </a:bodyPr>
          <a:lstStyle/>
          <a:p>
            <a:r>
              <a:rPr lang="en-GB" sz="3800">
                <a:latin typeface="Arial" panose="020B0604020202020204" pitchFamily="34" charset="0"/>
                <a:cs typeface="Arial" panose="020B0604020202020204" pitchFamily="34" charset="0"/>
              </a:rPr>
              <a:t>Evaluate Future Policy and Management Options</a:t>
            </a:r>
          </a:p>
        </p:txBody>
      </p:sp>
      <p:pic>
        <p:nvPicPr>
          <p:cNvPr id="5" name="Picture 4" descr="White paper ships being led by a yellow ship">
            <a:extLst>
              <a:ext uri="{FF2B5EF4-FFF2-40B4-BE49-F238E27FC236}">
                <a16:creationId xmlns:a16="http://schemas.microsoft.com/office/drawing/2014/main" id="{4374C7F8-0083-73EC-A702-0D6C1BC8203C}"/>
              </a:ext>
            </a:extLst>
          </p:cNvPr>
          <p:cNvPicPr>
            <a:picLocks noChangeAspect="1"/>
          </p:cNvPicPr>
          <p:nvPr/>
        </p:nvPicPr>
        <p:blipFill rotWithShape="1">
          <a:blip r:embed="rId2"/>
          <a:srcRect l="41115" r="1355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AEBFFC-5613-F73F-8128-9CBEE62A8F2E}"/>
              </a:ext>
            </a:extLst>
          </p:cNvPr>
          <p:cNvSpPr>
            <a:spLocks noGrp="1"/>
          </p:cNvSpPr>
          <p:nvPr>
            <p:ph idx="1"/>
          </p:nvPr>
        </p:nvSpPr>
        <p:spPr>
          <a:xfrm>
            <a:off x="5297762" y="2706624"/>
            <a:ext cx="6251110" cy="3483864"/>
          </a:xfrm>
        </p:spPr>
        <p:txBody>
          <a:bodyPr>
            <a:normAutofit/>
          </a:bodyPr>
          <a:lstStyle/>
          <a:p>
            <a:pPr>
              <a:buFont typeface="Wingdings" panose="05000000000000000000" pitchFamily="2" charset="2"/>
              <a:buChar char="q"/>
            </a:pPr>
            <a:r>
              <a:rPr lang="en-GB" sz="1200">
                <a:effectLst/>
                <a:latin typeface="Arial" panose="020B0604020202020204" pitchFamily="34" charset="0"/>
                <a:ea typeface="Calibri" panose="020F0502020204030204" pitchFamily="34" charset="0"/>
                <a:cs typeface="Arial" panose="020B0604020202020204" pitchFamily="34" charset="0"/>
              </a:rPr>
              <a:t>Policies and procedures serve as the foundational rules around which your organisation is con</a:t>
            </a:r>
          </a:p>
          <a:p>
            <a:pPr>
              <a:spcAft>
                <a:spcPts val="800"/>
              </a:spcAft>
              <a:buFont typeface="Wingdings" panose="05000000000000000000" pitchFamily="2" charset="2"/>
              <a:buChar char="q"/>
            </a:pPr>
            <a:r>
              <a:rPr lang="en-GB" sz="1200" kern="100">
                <a:effectLst/>
                <a:latin typeface="Arial" panose="020B0604020202020204" pitchFamily="34" charset="0"/>
                <a:ea typeface="Calibri" panose="020F0502020204030204" pitchFamily="34" charset="0"/>
                <a:cs typeface="Arial" panose="020B0604020202020204" pitchFamily="34" charset="0"/>
              </a:rPr>
              <a:t>. They contribute to the formation of your organization's culture, ensuring that personnel comprehend their position in attaining strategic objectives. Primarily, policies offer direction on subjects, whereas procedures provide instructions on how to adhere to the direction to assure conformity. A policies and procedures document serves as a comprehensive guide for employees, offering clear instructions and solutions to uncertainties, outlining optimal approaches, and establishing specific benchmarks for professional behaviour and behaviour.</a:t>
            </a:r>
          </a:p>
          <a:p>
            <a:pPr>
              <a:spcAft>
                <a:spcPts val="800"/>
              </a:spcAft>
              <a:buFont typeface="Wingdings" panose="05000000000000000000" pitchFamily="2" charset="2"/>
              <a:buChar char="q"/>
            </a:pPr>
            <a:r>
              <a:rPr lang="en-GB" sz="1200" kern="100">
                <a:effectLst/>
                <a:latin typeface="Arial" panose="020B0604020202020204" pitchFamily="34" charset="0"/>
                <a:ea typeface="Calibri" panose="020F0502020204030204" pitchFamily="34" charset="0"/>
                <a:cs typeface="Arial" panose="020B0604020202020204" pitchFamily="34" charset="0"/>
              </a:rPr>
              <a:t>Policies and procedures serve as directives that influence the company's culture and govern the conduct of its employees. Typically, they consist of enumerations of permissible actions, forbidden actions, and recommended actions for specific situations. Both employees and management bear the responsibility for the efficacy of policies and processes. A policy is a complete collection of regulations pertaining to a given subject matter, such as a procedure, circumstance, group, or environment.</a:t>
            </a:r>
          </a:p>
          <a:p>
            <a:pPr>
              <a:buFont typeface="Wingdings" panose="05000000000000000000" pitchFamily="2" charset="2"/>
              <a:buChar char="q"/>
            </a:pPr>
            <a:r>
              <a:rPr lang="en-GB" sz="1200">
                <a:effectLst/>
                <a:latin typeface="Arial" panose="020B0604020202020204" pitchFamily="34" charset="0"/>
                <a:ea typeface="Calibri" panose="020F0502020204030204" pitchFamily="34" charset="0"/>
                <a:cs typeface="Arial" panose="020B0604020202020204" pitchFamily="34" charset="0"/>
              </a:rPr>
              <a:t>structed and should consistently align with your organization's values and visions.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263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896DF-5BCB-FF8A-1FB1-30ADBE732200}"/>
              </a:ext>
            </a:extLst>
          </p:cNvPr>
          <p:cNvSpPr>
            <a:spLocks noGrp="1"/>
          </p:cNvSpPr>
          <p:nvPr>
            <p:ph type="title"/>
          </p:nvPr>
        </p:nvSpPr>
        <p:spPr>
          <a:xfrm>
            <a:off x="4654296" y="329184"/>
            <a:ext cx="6894576" cy="1783080"/>
          </a:xfrm>
        </p:spPr>
        <p:txBody>
          <a:bodyPr anchor="b">
            <a:normAutofit/>
          </a:bodyPr>
          <a:lstStyle/>
          <a:p>
            <a:r>
              <a:rPr lang="en-GB" sz="5400">
                <a:latin typeface="Arial" panose="020B0604020202020204" pitchFamily="34" charset="0"/>
                <a:cs typeface="Arial" panose="020B0604020202020204" pitchFamily="34" charset="0"/>
              </a:rPr>
              <a:t>Conclusion</a:t>
            </a:r>
          </a:p>
        </p:txBody>
      </p:sp>
      <p:pic>
        <p:nvPicPr>
          <p:cNvPr id="5" name="Picture 4" descr="Pen placed on top of a signature line">
            <a:extLst>
              <a:ext uri="{FF2B5EF4-FFF2-40B4-BE49-F238E27FC236}">
                <a16:creationId xmlns:a16="http://schemas.microsoft.com/office/drawing/2014/main" id="{B256B598-CFB9-4366-C148-093D30B4EFF8}"/>
              </a:ext>
            </a:extLst>
          </p:cNvPr>
          <p:cNvPicPr>
            <a:picLocks noChangeAspect="1"/>
          </p:cNvPicPr>
          <p:nvPr/>
        </p:nvPicPr>
        <p:blipFill rotWithShape="1">
          <a:blip r:embed="rId2"/>
          <a:srcRect l="55225" r="5330"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67DFFA-73DF-FA56-3DB1-1C8C3CD44030}"/>
              </a:ext>
            </a:extLst>
          </p:cNvPr>
          <p:cNvSpPr>
            <a:spLocks noGrp="1"/>
          </p:cNvSpPr>
          <p:nvPr>
            <p:ph idx="1"/>
          </p:nvPr>
        </p:nvSpPr>
        <p:spPr>
          <a:xfrm>
            <a:off x="4654296" y="2706624"/>
            <a:ext cx="6894576" cy="3483864"/>
          </a:xfrm>
        </p:spPr>
        <p:txBody>
          <a:bodyPr>
            <a:normAutofit/>
          </a:bodyPr>
          <a:lstStyle/>
          <a:p>
            <a:r>
              <a:rPr lang="en-GB" sz="1700" kern="100">
                <a:effectLst/>
                <a:latin typeface="Arial" panose="020B0604020202020204" pitchFamily="34" charset="0"/>
                <a:ea typeface="Calibri" panose="020F0502020204030204" pitchFamily="34" charset="0"/>
                <a:cs typeface="Arial" panose="020B0604020202020204" pitchFamily="34" charset="0"/>
              </a:rPr>
              <a:t>On this  presentation was made  for evaluate the contemporary theme at Marriot hotel at F&amp;B department. The technology chosen was contactless technology, in conclusion this method came to help this sector in various aspects, one of them is that the staff from the department do not need to handle pen and paper to take order or to know how much they need to take from clients, and clients do no need to take the card with them to make any type of payments at the hotel. No pin required for this process, so it seems easy for people who cannot deal easily with technology. As conclusion, Contactless help but brings some issues with it. As a result, even with some issues this method is efficient for the sector chosen, to achieve the best result staff and consumer must follow the policies for the hotel.</a:t>
            </a:r>
          </a:p>
          <a:p>
            <a:endParaRPr lang="en-GB" sz="1700"/>
          </a:p>
        </p:txBody>
      </p:sp>
    </p:spTree>
    <p:extLst>
      <p:ext uri="{BB962C8B-B14F-4D97-AF65-F5344CB8AC3E}">
        <p14:creationId xmlns:p14="http://schemas.microsoft.com/office/powerpoint/2010/main" val="1081044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8008E-CB1F-A42C-8951-08CE4AA13B43}"/>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Any questions?</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8640F1A6-9A11-CD42-3312-93FFCC54DFD5}"/>
              </a:ext>
            </a:extLst>
          </p:cNvPr>
          <p:cNvPicPr>
            <a:picLocks noChangeAspect="1"/>
          </p:cNvPicPr>
          <p:nvPr/>
        </p:nvPicPr>
        <p:blipFill rotWithShape="1">
          <a:blip r:embed="rId2"/>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46269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531B4-0927-0A86-5BCE-E1965FB443FF}"/>
              </a:ext>
            </a:extLst>
          </p:cNvPr>
          <p:cNvSpPr>
            <a:spLocks noGrp="1"/>
          </p:cNvSpPr>
          <p:nvPr>
            <p:ph type="title"/>
          </p:nvPr>
        </p:nvSpPr>
        <p:spPr>
          <a:xfrm>
            <a:off x="841248" y="548640"/>
            <a:ext cx="3600860" cy="5431536"/>
          </a:xfrm>
        </p:spPr>
        <p:txBody>
          <a:bodyPr>
            <a:normAutofit/>
          </a:bodyPr>
          <a:lstStyle/>
          <a:p>
            <a:r>
              <a:rPr lang="en-GB" sz="5000">
                <a:latin typeface="Arial" panose="020B0604020202020204" pitchFamily="34" charset="0"/>
                <a:cs typeface="Arial" panose="020B0604020202020204" pitchFamily="34" charset="0"/>
              </a:rPr>
              <a:t>References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46CB96-09CE-9742-3850-3FC6F74EF91F}"/>
              </a:ext>
            </a:extLst>
          </p:cNvPr>
          <p:cNvSpPr>
            <a:spLocks noGrp="1"/>
          </p:cNvSpPr>
          <p:nvPr>
            <p:ph idx="1"/>
          </p:nvPr>
        </p:nvSpPr>
        <p:spPr>
          <a:xfrm>
            <a:off x="5126418" y="552091"/>
            <a:ext cx="6224335" cy="5431536"/>
          </a:xfrm>
        </p:spPr>
        <p:txBody>
          <a:bodyPr anchor="ctr">
            <a:normAutofit/>
          </a:bodyPr>
          <a:lstStyle/>
          <a:p>
            <a:pPr marL="342900" lvl="0" indent="-342900">
              <a:spcAft>
                <a:spcPts val="800"/>
              </a:spcAft>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School of administration, (2023), TECHNOLOGY SHAPING THE FUTURE OF THE HOSPITALITY INDUSTRY</a:t>
            </a:r>
          </a:p>
          <a:p>
            <a:pPr marL="457200" indent="-457200">
              <a:spcAft>
                <a:spcPts val="800"/>
              </a:spcAft>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Available at:</a:t>
            </a:r>
          </a:p>
          <a:p>
            <a:pPr marL="457200" indent="-457200">
              <a:spcAft>
                <a:spcPts val="800"/>
              </a:spcAft>
              <a:buFont typeface="+mj-lt"/>
              <a:buAutoNum type="arabicPeriod"/>
            </a:pPr>
            <a:r>
              <a:rPr lang="en-GB" sz="1000" u="sng" kern="100">
                <a:effectLst/>
                <a:latin typeface="Arial" panose="020B0604020202020204" pitchFamily="34" charset="0"/>
                <a:ea typeface="Calibri" panose="020F0502020204030204" pitchFamily="34" charset="0"/>
                <a:cs typeface="Arial" panose="020B0604020202020204" pitchFamily="34" charset="0"/>
                <a:hlinkClick r:id="rId2"/>
              </a:rPr>
              <a:t>Technology Shaping the Future of the Hospitality Industry | School of Hospitality Administration (bu.edu)</a:t>
            </a:r>
            <a:r>
              <a:rPr lang="en-GB" sz="1000" kern="100">
                <a:effectLst/>
                <a:latin typeface="Arial" panose="020B0604020202020204" pitchFamily="34" charset="0"/>
                <a:ea typeface="Calibri" panose="020F0502020204030204" pitchFamily="34" charset="0"/>
                <a:cs typeface="Arial" panose="020B0604020202020204" pitchFamily="34" charset="0"/>
              </a:rPr>
              <a:t>.</a:t>
            </a:r>
          </a:p>
          <a:p>
            <a:pPr marL="342900" lvl="0" indent="-342900">
              <a:spcAft>
                <a:spcPts val="800"/>
              </a:spcAft>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Harshajit S. (2022). </a:t>
            </a:r>
            <a:r>
              <a:rPr lang="en-GB" sz="1000" i="1" kern="100">
                <a:effectLst/>
                <a:latin typeface="Arial" panose="020B0604020202020204" pitchFamily="34" charset="0"/>
                <a:ea typeface="Calibri" panose="020F0502020204030204" pitchFamily="34" charset="0"/>
                <a:cs typeface="Arial" panose="020B0604020202020204" pitchFamily="34" charset="0"/>
              </a:rPr>
              <a:t>How Technology Will Reshape the Hotel Industry Post COVID-19. </a:t>
            </a:r>
            <a:r>
              <a:rPr lang="en-GB" sz="1000" kern="100">
                <a:effectLst/>
                <a:latin typeface="Arial" panose="020B0604020202020204" pitchFamily="34" charset="0"/>
                <a:ea typeface="Calibri" panose="020F0502020204030204" pitchFamily="34" charset="0"/>
                <a:cs typeface="Arial" panose="020B0604020202020204" pitchFamily="34" charset="0"/>
              </a:rPr>
              <a:t>Ezeeabsolute, availibe at: </a:t>
            </a:r>
            <a:r>
              <a:rPr lang="en-GB" sz="1000" u="sng" kern="100">
                <a:effectLst/>
                <a:latin typeface="Arial" panose="020B0604020202020204" pitchFamily="34" charset="0"/>
                <a:ea typeface="Calibri" panose="020F0502020204030204" pitchFamily="34" charset="0"/>
                <a:cs typeface="Arial" panose="020B0604020202020204" pitchFamily="34" charset="0"/>
                <a:hlinkClick r:id="rId3"/>
              </a:rPr>
              <a:t>Hotel Technology and its Future Post COVID-19 Pandemic (ezeeabsolute.com)</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buFont typeface="+mj-lt"/>
              <a:buAutoNum type="arabicPeriod"/>
            </a:pPr>
            <a:r>
              <a:rPr lang="en-GB" sz="1000" b="1" kern="100">
                <a:effectLst/>
                <a:latin typeface="Arial" panose="020B0604020202020204" pitchFamily="34" charset="0"/>
                <a:ea typeface="Calibri" panose="020F0502020204030204" pitchFamily="34" charset="0"/>
                <a:cs typeface="Arial" panose="020B0604020202020204" pitchFamily="34" charset="0"/>
              </a:rPr>
              <a:t>Alipio Umiten IV</a:t>
            </a:r>
            <a:r>
              <a:rPr lang="en-GB" sz="1000" kern="100">
                <a:effectLst/>
                <a:latin typeface="Arial" panose="020B0604020202020204" pitchFamily="34" charset="0"/>
                <a:ea typeface="Calibri" panose="020F0502020204030204" pitchFamily="34" charset="0"/>
                <a:cs typeface="Arial" panose="020B0604020202020204" pitchFamily="34" charset="0"/>
              </a:rPr>
              <a:t>, (2024), </a:t>
            </a:r>
            <a:r>
              <a:rPr lang="en-GB" sz="1000" i="1" kern="100">
                <a:effectLst/>
                <a:latin typeface="Arial" panose="020B0604020202020204" pitchFamily="34" charset="0"/>
                <a:ea typeface="Calibri" panose="020F0502020204030204" pitchFamily="34" charset="0"/>
                <a:cs typeface="Arial" panose="020B0604020202020204" pitchFamily="34" charset="0"/>
              </a:rPr>
              <a:t>Importance of Information Technology in Hospitality Industry</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685800" indent="-457200">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available at: </a:t>
            </a:r>
            <a:r>
              <a:rPr lang="en-GB" sz="1000" u="sng" kern="100">
                <a:effectLst/>
                <a:latin typeface="Arial" panose="020B0604020202020204" pitchFamily="34" charset="0"/>
                <a:ea typeface="Calibri" panose="020F0502020204030204" pitchFamily="34" charset="0"/>
                <a:cs typeface="Arial" panose="020B0604020202020204" pitchFamily="34" charset="0"/>
                <a:hlinkClick r:id="rId4"/>
              </a:rPr>
              <a:t>Revolution Ordering</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American Express (2024). </a:t>
            </a:r>
            <a:r>
              <a:rPr lang="en-GB" sz="1000" i="1" kern="100">
                <a:effectLst/>
                <a:latin typeface="Arial" panose="020B0604020202020204" pitchFamily="34" charset="0"/>
                <a:ea typeface="Calibri" panose="020F0502020204030204" pitchFamily="34" charset="0"/>
                <a:cs typeface="Arial" panose="020B0604020202020204" pitchFamily="34" charset="0"/>
              </a:rPr>
              <a:t>What Are the Advantages &amp; Disadvantages of Contactless Payment? </a:t>
            </a:r>
            <a:r>
              <a:rPr lang="en-GB" sz="1000" kern="100">
                <a:effectLst/>
                <a:latin typeface="Arial" panose="020B0604020202020204" pitchFamily="34" charset="0"/>
                <a:ea typeface="Calibri" panose="020F0502020204030204" pitchFamily="34" charset="0"/>
                <a:cs typeface="Arial" panose="020B0604020202020204" pitchFamily="34" charset="0"/>
              </a:rPr>
              <a:t>Available at:</a:t>
            </a:r>
          </a:p>
          <a:p>
            <a:pPr marL="685800" indent="-457200">
              <a:buFont typeface="+mj-lt"/>
              <a:buAutoNum type="arabicPeriod"/>
            </a:pPr>
            <a:r>
              <a:rPr lang="en-GB" sz="1000" u="sng" kern="100">
                <a:effectLst/>
                <a:latin typeface="Arial" panose="020B0604020202020204" pitchFamily="34" charset="0"/>
                <a:ea typeface="Calibri" panose="020F0502020204030204" pitchFamily="34" charset="0"/>
                <a:cs typeface="Arial" panose="020B0604020202020204" pitchFamily="34" charset="0"/>
                <a:hlinkClick r:id="rId5"/>
              </a:rPr>
              <a:t>Advantages &amp; Disadvantages of Contactless Payment | AMEX IN (americanexpress.com)</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Barten, M (2023), </a:t>
            </a:r>
            <a:r>
              <a:rPr lang="en-GB" sz="1000" i="1" u="none" strike="noStrike" kern="100">
                <a:effectLst/>
                <a:latin typeface="Arial" panose="020B0604020202020204" pitchFamily="34" charset="0"/>
                <a:ea typeface="Calibri" panose="020F0502020204030204" pitchFamily="34" charset="0"/>
                <a:cs typeface="Arial" panose="020B0604020202020204" pitchFamily="34" charset="0"/>
                <a:hlinkClick r:id="rId6"/>
              </a:rPr>
              <a:t>Contactless Payments Are Becoming More Important In Hospitality.</a:t>
            </a:r>
            <a:r>
              <a:rPr lang="en-GB" sz="1000" u="sng" kern="100">
                <a:effectLst/>
                <a:latin typeface="Arial" panose="020B0604020202020204" pitchFamily="34" charset="0"/>
                <a:ea typeface="Calibri" panose="020F0502020204030204" pitchFamily="34" charset="0"/>
                <a:cs typeface="Arial" panose="020B0604020202020204" pitchFamily="34" charset="0"/>
                <a:hlinkClick r:id="rId6"/>
              </a:rPr>
              <a:t>  </a:t>
            </a:r>
            <a:r>
              <a:rPr lang="en-GB" sz="1000" u="none" strike="noStrike" kern="100">
                <a:effectLst/>
                <a:latin typeface="Arial" panose="020B0604020202020204" pitchFamily="34" charset="0"/>
                <a:ea typeface="Calibri" panose="020F0502020204030204" pitchFamily="34" charset="0"/>
                <a:cs typeface="Arial" panose="020B0604020202020204" pitchFamily="34" charset="0"/>
                <a:hlinkClick r:id="rId6"/>
              </a:rPr>
              <a:t>Available at:</a:t>
            </a:r>
            <a:r>
              <a:rPr lang="en-GB" sz="1000" u="sng" kern="100">
                <a:effectLst/>
                <a:latin typeface="Arial" panose="020B0604020202020204" pitchFamily="34" charset="0"/>
                <a:ea typeface="Calibri" panose="020F0502020204030204" pitchFamily="34" charset="0"/>
                <a:cs typeface="Arial" panose="020B0604020202020204" pitchFamily="34" charset="0"/>
                <a:hlinkClick r:id="rId6"/>
              </a:rPr>
              <a:t> (revfine.com)</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Bonvoy, (2024).</a:t>
            </a:r>
            <a:r>
              <a:rPr lang="en-GB" sz="1000" i="1" kern="100">
                <a:effectLst/>
                <a:latin typeface="Arial" panose="020B0604020202020204" pitchFamily="34" charset="0"/>
                <a:ea typeface="Calibri" panose="020F0502020204030204" pitchFamily="34" charset="0"/>
                <a:cs typeface="Arial" panose="020B0604020202020204" pitchFamily="34" charset="0"/>
              </a:rPr>
              <a:t>Loyalty Program Terms &amp; Conditions.</a:t>
            </a:r>
            <a:r>
              <a:rPr lang="en-GB" sz="1000" kern="10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a:effectLst/>
                <a:latin typeface="Arial" panose="020B0604020202020204" pitchFamily="34" charset="0"/>
                <a:ea typeface="Calibri" panose="020F0502020204030204" pitchFamily="34" charset="0"/>
                <a:cs typeface="Arial" panose="020B0604020202020204" pitchFamily="34" charset="0"/>
                <a:hlinkClick r:id="rId7"/>
              </a:rPr>
              <a:t>Terms &amp; Conditions | Loyalty Rewards Programme | Marriott Bonvoy</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685800" indent="-457200">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342900" lvl="0" indent="-342900">
              <a:spcAft>
                <a:spcPts val="800"/>
              </a:spcAft>
              <a:buFont typeface="+mj-lt"/>
              <a:buAutoNum type="arabicPeriod"/>
            </a:pPr>
            <a:r>
              <a:rPr lang="en-GB" sz="1000" kern="100">
                <a:effectLst/>
                <a:latin typeface="Arial" panose="020B0604020202020204" pitchFamily="34" charset="0"/>
                <a:ea typeface="Calibri" panose="020F0502020204030204" pitchFamily="34" charset="0"/>
                <a:cs typeface="Arial" panose="020B0604020202020204" pitchFamily="34" charset="0"/>
              </a:rPr>
              <a:t>Canadian college of technology and business, (2023), </a:t>
            </a:r>
            <a:r>
              <a:rPr lang="en-GB" sz="1000" i="1" kern="100">
                <a:effectLst/>
                <a:latin typeface="Arial" panose="020B0604020202020204" pitchFamily="34" charset="0"/>
                <a:ea typeface="Calibri" panose="020F0502020204030204" pitchFamily="34" charset="0"/>
                <a:cs typeface="Arial" panose="020B0604020202020204" pitchFamily="34" charset="0"/>
              </a:rPr>
              <a:t>How Technology is Transforming the Hospitality Industry</a:t>
            </a:r>
            <a:r>
              <a:rPr lang="en-GB" sz="1000" kern="10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a:effectLst/>
                <a:latin typeface="Arial" panose="020B0604020202020204" pitchFamily="34" charset="0"/>
                <a:ea typeface="Calibri" panose="020F0502020204030204" pitchFamily="34" charset="0"/>
                <a:cs typeface="Arial" panose="020B0604020202020204" pitchFamily="34" charset="0"/>
                <a:hlinkClick r:id="rId8"/>
              </a:rPr>
              <a:t>How Technology is Transforming the Hospitality Industry (canadianctb.ca)</a:t>
            </a:r>
            <a:r>
              <a:rPr lang="en-GB" sz="1000" kern="10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286704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10976</TotalTime>
  <Words>1512</Words>
  <Application>Microsoft Office PowerPoint</Application>
  <PresentationFormat>Widescreen</PresentationFormat>
  <Paragraphs>71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Conference presentation</vt:lpstr>
      <vt:lpstr>Introduction</vt:lpstr>
      <vt:lpstr>What is Technology Contemporary Theme ? </vt:lpstr>
      <vt:lpstr>How Technology has impact on the Hospitality sector  before and after covid?</vt:lpstr>
      <vt:lpstr>After covid: The impact of the pandemic on the use of new technologies in hotels. </vt:lpstr>
      <vt:lpstr>Application the technology contact less into the Hospitality Sector</vt:lpstr>
      <vt:lpstr>PowerPoint Presentation</vt:lpstr>
      <vt:lpstr>Delta Hotels by Marriot Nottingham Belfry</vt:lpstr>
      <vt:lpstr>F&amp;B sector </vt:lpstr>
      <vt:lpstr>Contact less technology for the Food and beverage sector</vt:lpstr>
      <vt:lpstr>Pos and cons of the Contact less method</vt:lpstr>
      <vt:lpstr>Evaluate Future Policy and Management Options</vt:lpstr>
      <vt:lpstr>Conclusion</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Conference presentation</dc:title>
  <dc:creator>Maria Nunes</dc:creator>
  <cp:lastModifiedBy>Maria Nunes</cp:lastModifiedBy>
  <cp:revision>15</cp:revision>
  <dcterms:created xsi:type="dcterms:W3CDTF">2024-02-19T05:43:27Z</dcterms:created>
  <dcterms:modified xsi:type="dcterms:W3CDTF">2024-02-26T20:40:14Z</dcterms:modified>
</cp:coreProperties>
</file>