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94660"/>
  </p:normalViewPr>
  <p:slideViewPr>
    <p:cSldViewPr snapToGrid="0">
      <p:cViewPr varScale="1">
        <p:scale>
          <a:sx n="71" d="100"/>
          <a:sy n="71" d="100"/>
        </p:scale>
        <p:origin x="72" y="6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9193F-8579-AB2F-A86A-B4686CE15C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A6C39E3-AB6C-AFBA-5B55-EA7F03B3C2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AD6DFEE-DDC3-E83D-548E-E90624FC1730}"/>
              </a:ext>
            </a:extLst>
          </p:cNvPr>
          <p:cNvSpPr>
            <a:spLocks noGrp="1"/>
          </p:cNvSpPr>
          <p:nvPr>
            <p:ph type="dt" sz="half" idx="10"/>
          </p:nvPr>
        </p:nvSpPr>
        <p:spPr/>
        <p:txBody>
          <a:bodyPr/>
          <a:lstStyle/>
          <a:p>
            <a:fld id="{6EF53611-861B-441C-BAE2-4EDCB2DFCF04}" type="datetimeFigureOut">
              <a:rPr lang="en-GB" smtClean="0"/>
              <a:t>01/10/2026</a:t>
            </a:fld>
            <a:endParaRPr lang="en-GB"/>
          </a:p>
        </p:txBody>
      </p:sp>
      <p:sp>
        <p:nvSpPr>
          <p:cNvPr id="5" name="Footer Placeholder 4">
            <a:extLst>
              <a:ext uri="{FF2B5EF4-FFF2-40B4-BE49-F238E27FC236}">
                <a16:creationId xmlns:a16="http://schemas.microsoft.com/office/drawing/2014/main" id="{3B0FFDDB-CFF9-2EEC-52A4-28A9CFF8A2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81D91F-132F-8DB3-4DF9-F70A68D616FD}"/>
              </a:ext>
            </a:extLst>
          </p:cNvPr>
          <p:cNvSpPr>
            <a:spLocks noGrp="1"/>
          </p:cNvSpPr>
          <p:nvPr>
            <p:ph type="sldNum" sz="quarter" idx="12"/>
          </p:nvPr>
        </p:nvSpPr>
        <p:spPr/>
        <p:txBody>
          <a:bodyPr/>
          <a:lstStyle/>
          <a:p>
            <a:fld id="{A9640CD2-DC20-418F-8570-CFF76E900E95}" type="slidenum">
              <a:rPr lang="en-GB" smtClean="0"/>
              <a:t>‹#›</a:t>
            </a:fld>
            <a:endParaRPr lang="en-GB"/>
          </a:p>
        </p:txBody>
      </p:sp>
    </p:spTree>
    <p:extLst>
      <p:ext uri="{BB962C8B-B14F-4D97-AF65-F5344CB8AC3E}">
        <p14:creationId xmlns:p14="http://schemas.microsoft.com/office/powerpoint/2010/main" val="3729944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2A461-B179-BD38-A8EA-1264E54B5D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238BCA-3CC0-4532-6DEC-94E8AFF451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F66C5A-6359-1FAF-8A62-F019C0C95392}"/>
              </a:ext>
            </a:extLst>
          </p:cNvPr>
          <p:cNvSpPr>
            <a:spLocks noGrp="1"/>
          </p:cNvSpPr>
          <p:nvPr>
            <p:ph type="dt" sz="half" idx="10"/>
          </p:nvPr>
        </p:nvSpPr>
        <p:spPr/>
        <p:txBody>
          <a:bodyPr/>
          <a:lstStyle/>
          <a:p>
            <a:fld id="{6EF53611-861B-441C-BAE2-4EDCB2DFCF04}" type="datetimeFigureOut">
              <a:rPr lang="en-GB" smtClean="0"/>
              <a:t>01/10/2026</a:t>
            </a:fld>
            <a:endParaRPr lang="en-GB"/>
          </a:p>
        </p:txBody>
      </p:sp>
      <p:sp>
        <p:nvSpPr>
          <p:cNvPr id="5" name="Footer Placeholder 4">
            <a:extLst>
              <a:ext uri="{FF2B5EF4-FFF2-40B4-BE49-F238E27FC236}">
                <a16:creationId xmlns:a16="http://schemas.microsoft.com/office/drawing/2014/main" id="{4FFF8A33-B615-9814-550A-70212972F0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DE8B25-390E-ECA4-07C3-144A531A4EF7}"/>
              </a:ext>
            </a:extLst>
          </p:cNvPr>
          <p:cNvSpPr>
            <a:spLocks noGrp="1"/>
          </p:cNvSpPr>
          <p:nvPr>
            <p:ph type="sldNum" sz="quarter" idx="12"/>
          </p:nvPr>
        </p:nvSpPr>
        <p:spPr/>
        <p:txBody>
          <a:bodyPr/>
          <a:lstStyle/>
          <a:p>
            <a:fld id="{A9640CD2-DC20-418F-8570-CFF76E900E95}" type="slidenum">
              <a:rPr lang="en-GB" smtClean="0"/>
              <a:t>‹#›</a:t>
            </a:fld>
            <a:endParaRPr lang="en-GB"/>
          </a:p>
        </p:txBody>
      </p:sp>
    </p:spTree>
    <p:extLst>
      <p:ext uri="{BB962C8B-B14F-4D97-AF65-F5344CB8AC3E}">
        <p14:creationId xmlns:p14="http://schemas.microsoft.com/office/powerpoint/2010/main" val="1943722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F834B-ABDB-11C0-F9C0-5D4B8174732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F2DEED-0832-D77B-1ED4-0C59FC44B16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E232C2-932E-0830-8414-C6E32BF6C3A8}"/>
              </a:ext>
            </a:extLst>
          </p:cNvPr>
          <p:cNvSpPr>
            <a:spLocks noGrp="1"/>
          </p:cNvSpPr>
          <p:nvPr>
            <p:ph type="dt" sz="half" idx="10"/>
          </p:nvPr>
        </p:nvSpPr>
        <p:spPr/>
        <p:txBody>
          <a:bodyPr/>
          <a:lstStyle/>
          <a:p>
            <a:fld id="{6EF53611-861B-441C-BAE2-4EDCB2DFCF04}" type="datetimeFigureOut">
              <a:rPr lang="en-GB" smtClean="0"/>
              <a:t>01/10/2026</a:t>
            </a:fld>
            <a:endParaRPr lang="en-GB"/>
          </a:p>
        </p:txBody>
      </p:sp>
      <p:sp>
        <p:nvSpPr>
          <p:cNvPr id="5" name="Footer Placeholder 4">
            <a:extLst>
              <a:ext uri="{FF2B5EF4-FFF2-40B4-BE49-F238E27FC236}">
                <a16:creationId xmlns:a16="http://schemas.microsoft.com/office/drawing/2014/main" id="{2384D031-CEE5-1B41-9C82-3CED7AE75B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B96084-752E-8647-A63D-8B0E02895408}"/>
              </a:ext>
            </a:extLst>
          </p:cNvPr>
          <p:cNvSpPr>
            <a:spLocks noGrp="1"/>
          </p:cNvSpPr>
          <p:nvPr>
            <p:ph type="sldNum" sz="quarter" idx="12"/>
          </p:nvPr>
        </p:nvSpPr>
        <p:spPr/>
        <p:txBody>
          <a:bodyPr/>
          <a:lstStyle/>
          <a:p>
            <a:fld id="{A9640CD2-DC20-418F-8570-CFF76E900E95}" type="slidenum">
              <a:rPr lang="en-GB" smtClean="0"/>
              <a:t>‹#›</a:t>
            </a:fld>
            <a:endParaRPr lang="en-GB"/>
          </a:p>
        </p:txBody>
      </p:sp>
    </p:spTree>
    <p:extLst>
      <p:ext uri="{BB962C8B-B14F-4D97-AF65-F5344CB8AC3E}">
        <p14:creationId xmlns:p14="http://schemas.microsoft.com/office/powerpoint/2010/main" val="3636570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A3274-8FEA-1A75-CC3A-38C2859109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17DBFD-3708-32F1-B462-5CE3277E30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CE20BEF-E301-D175-EB3D-7D087ADE12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5D4F163-E0F0-3EB0-78FF-5579C8B02E7D}"/>
              </a:ext>
            </a:extLst>
          </p:cNvPr>
          <p:cNvSpPr>
            <a:spLocks noGrp="1"/>
          </p:cNvSpPr>
          <p:nvPr>
            <p:ph type="dt" sz="half" idx="10"/>
          </p:nvPr>
        </p:nvSpPr>
        <p:spPr/>
        <p:txBody>
          <a:bodyPr/>
          <a:lstStyle/>
          <a:p>
            <a:fld id="{6EF53611-861B-441C-BAE2-4EDCB2DFCF04}" type="datetimeFigureOut">
              <a:rPr lang="en-GB" smtClean="0"/>
              <a:t>01/10/2026</a:t>
            </a:fld>
            <a:endParaRPr lang="en-GB"/>
          </a:p>
        </p:txBody>
      </p:sp>
      <p:sp>
        <p:nvSpPr>
          <p:cNvPr id="6" name="Footer Placeholder 5">
            <a:extLst>
              <a:ext uri="{FF2B5EF4-FFF2-40B4-BE49-F238E27FC236}">
                <a16:creationId xmlns:a16="http://schemas.microsoft.com/office/drawing/2014/main" id="{822AD7B7-F7A2-ABF2-3896-D5DB419475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AD74F2-CBCC-B17C-181D-1A10F046EC3D}"/>
              </a:ext>
            </a:extLst>
          </p:cNvPr>
          <p:cNvSpPr>
            <a:spLocks noGrp="1"/>
          </p:cNvSpPr>
          <p:nvPr>
            <p:ph type="sldNum" sz="quarter" idx="12"/>
          </p:nvPr>
        </p:nvSpPr>
        <p:spPr/>
        <p:txBody>
          <a:bodyPr/>
          <a:lstStyle/>
          <a:p>
            <a:fld id="{A9640CD2-DC20-418F-8570-CFF76E900E95}" type="slidenum">
              <a:rPr lang="en-GB" smtClean="0"/>
              <a:t>‹#›</a:t>
            </a:fld>
            <a:endParaRPr lang="en-GB"/>
          </a:p>
        </p:txBody>
      </p:sp>
    </p:spTree>
    <p:extLst>
      <p:ext uri="{BB962C8B-B14F-4D97-AF65-F5344CB8AC3E}">
        <p14:creationId xmlns:p14="http://schemas.microsoft.com/office/powerpoint/2010/main" val="1180404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02E71-AB00-A925-9467-002831B404A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5D9FF4-F250-6D92-85E9-4E4D130ACA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639D68D-12E1-8CB2-DAC9-6079D143B8C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218A46B-DCD3-4017-FB0A-F65847BE3E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415364-A032-8512-079F-8075D0A48BC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8CF345-82D8-1A5E-128D-A95908FD5432}"/>
              </a:ext>
            </a:extLst>
          </p:cNvPr>
          <p:cNvSpPr>
            <a:spLocks noGrp="1"/>
          </p:cNvSpPr>
          <p:nvPr>
            <p:ph type="dt" sz="half" idx="10"/>
          </p:nvPr>
        </p:nvSpPr>
        <p:spPr/>
        <p:txBody>
          <a:bodyPr/>
          <a:lstStyle/>
          <a:p>
            <a:fld id="{6EF53611-861B-441C-BAE2-4EDCB2DFCF04}" type="datetimeFigureOut">
              <a:rPr lang="en-GB" smtClean="0"/>
              <a:t>01/10/2026</a:t>
            </a:fld>
            <a:endParaRPr lang="en-GB"/>
          </a:p>
        </p:txBody>
      </p:sp>
      <p:sp>
        <p:nvSpPr>
          <p:cNvPr id="8" name="Footer Placeholder 7">
            <a:extLst>
              <a:ext uri="{FF2B5EF4-FFF2-40B4-BE49-F238E27FC236}">
                <a16:creationId xmlns:a16="http://schemas.microsoft.com/office/drawing/2014/main" id="{D2F32A2D-4790-FE3E-EA33-81C39FFA836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E09FF9E-537B-5B5D-9C3C-134923A8F487}"/>
              </a:ext>
            </a:extLst>
          </p:cNvPr>
          <p:cNvSpPr>
            <a:spLocks noGrp="1"/>
          </p:cNvSpPr>
          <p:nvPr>
            <p:ph type="sldNum" sz="quarter" idx="12"/>
          </p:nvPr>
        </p:nvSpPr>
        <p:spPr/>
        <p:txBody>
          <a:bodyPr/>
          <a:lstStyle/>
          <a:p>
            <a:fld id="{A9640CD2-DC20-418F-8570-CFF76E900E95}" type="slidenum">
              <a:rPr lang="en-GB" smtClean="0"/>
              <a:t>‹#›</a:t>
            </a:fld>
            <a:endParaRPr lang="en-GB"/>
          </a:p>
        </p:txBody>
      </p:sp>
    </p:spTree>
    <p:extLst>
      <p:ext uri="{BB962C8B-B14F-4D97-AF65-F5344CB8AC3E}">
        <p14:creationId xmlns:p14="http://schemas.microsoft.com/office/powerpoint/2010/main" val="1696265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51ED5-3B7D-3676-1DB5-E78BDEFC16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29E3331-CE17-7715-152D-F896C71D95F5}"/>
              </a:ext>
            </a:extLst>
          </p:cNvPr>
          <p:cNvSpPr>
            <a:spLocks noGrp="1"/>
          </p:cNvSpPr>
          <p:nvPr>
            <p:ph type="dt" sz="half" idx="10"/>
          </p:nvPr>
        </p:nvSpPr>
        <p:spPr/>
        <p:txBody>
          <a:bodyPr/>
          <a:lstStyle/>
          <a:p>
            <a:fld id="{6EF53611-861B-441C-BAE2-4EDCB2DFCF04}" type="datetimeFigureOut">
              <a:rPr lang="en-GB" smtClean="0"/>
              <a:t>01/10/2026</a:t>
            </a:fld>
            <a:endParaRPr lang="en-GB"/>
          </a:p>
        </p:txBody>
      </p:sp>
      <p:sp>
        <p:nvSpPr>
          <p:cNvPr id="4" name="Footer Placeholder 3">
            <a:extLst>
              <a:ext uri="{FF2B5EF4-FFF2-40B4-BE49-F238E27FC236}">
                <a16:creationId xmlns:a16="http://schemas.microsoft.com/office/drawing/2014/main" id="{E3272967-41D3-2B43-30EF-D7D8FA1838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39F23F9-4405-F573-120D-1B834621CF12}"/>
              </a:ext>
            </a:extLst>
          </p:cNvPr>
          <p:cNvSpPr>
            <a:spLocks noGrp="1"/>
          </p:cNvSpPr>
          <p:nvPr>
            <p:ph type="sldNum" sz="quarter" idx="12"/>
          </p:nvPr>
        </p:nvSpPr>
        <p:spPr/>
        <p:txBody>
          <a:bodyPr/>
          <a:lstStyle/>
          <a:p>
            <a:fld id="{A9640CD2-DC20-418F-8570-CFF76E900E95}" type="slidenum">
              <a:rPr lang="en-GB" smtClean="0"/>
              <a:t>‹#›</a:t>
            </a:fld>
            <a:endParaRPr lang="en-GB"/>
          </a:p>
        </p:txBody>
      </p:sp>
    </p:spTree>
    <p:extLst>
      <p:ext uri="{BB962C8B-B14F-4D97-AF65-F5344CB8AC3E}">
        <p14:creationId xmlns:p14="http://schemas.microsoft.com/office/powerpoint/2010/main" val="2282430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F7E9DB-F713-AB0D-BC28-B14DBDD0AC77}"/>
              </a:ext>
            </a:extLst>
          </p:cNvPr>
          <p:cNvSpPr>
            <a:spLocks noGrp="1"/>
          </p:cNvSpPr>
          <p:nvPr>
            <p:ph type="dt" sz="half" idx="10"/>
          </p:nvPr>
        </p:nvSpPr>
        <p:spPr/>
        <p:txBody>
          <a:bodyPr/>
          <a:lstStyle/>
          <a:p>
            <a:fld id="{6EF53611-861B-441C-BAE2-4EDCB2DFCF04}" type="datetimeFigureOut">
              <a:rPr lang="en-GB" smtClean="0"/>
              <a:t>01/10/2026</a:t>
            </a:fld>
            <a:endParaRPr lang="en-GB"/>
          </a:p>
        </p:txBody>
      </p:sp>
      <p:sp>
        <p:nvSpPr>
          <p:cNvPr id="3" name="Footer Placeholder 2">
            <a:extLst>
              <a:ext uri="{FF2B5EF4-FFF2-40B4-BE49-F238E27FC236}">
                <a16:creationId xmlns:a16="http://schemas.microsoft.com/office/drawing/2014/main" id="{6E0ED997-C77F-EC52-3685-D5EF0A5E4DF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4693D7-C2AC-0BA3-6EDF-BFDCDBD7D043}"/>
              </a:ext>
            </a:extLst>
          </p:cNvPr>
          <p:cNvSpPr>
            <a:spLocks noGrp="1"/>
          </p:cNvSpPr>
          <p:nvPr>
            <p:ph type="sldNum" sz="quarter" idx="12"/>
          </p:nvPr>
        </p:nvSpPr>
        <p:spPr/>
        <p:txBody>
          <a:bodyPr/>
          <a:lstStyle/>
          <a:p>
            <a:fld id="{A9640CD2-DC20-418F-8570-CFF76E900E95}" type="slidenum">
              <a:rPr lang="en-GB" smtClean="0"/>
              <a:t>‹#›</a:t>
            </a:fld>
            <a:endParaRPr lang="en-GB"/>
          </a:p>
        </p:txBody>
      </p:sp>
    </p:spTree>
    <p:extLst>
      <p:ext uri="{BB962C8B-B14F-4D97-AF65-F5344CB8AC3E}">
        <p14:creationId xmlns:p14="http://schemas.microsoft.com/office/powerpoint/2010/main" val="25998448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8CC27-8C2D-EE59-A356-FF6BD23FDD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910F101-E4E2-129C-1E08-0C15C32C06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CCA9C3-5A7E-9B18-6A4B-0A6789D730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14EB30-FD2F-AF35-1235-70982764050C}"/>
              </a:ext>
            </a:extLst>
          </p:cNvPr>
          <p:cNvSpPr>
            <a:spLocks noGrp="1"/>
          </p:cNvSpPr>
          <p:nvPr>
            <p:ph type="dt" sz="half" idx="10"/>
          </p:nvPr>
        </p:nvSpPr>
        <p:spPr/>
        <p:txBody>
          <a:bodyPr/>
          <a:lstStyle/>
          <a:p>
            <a:fld id="{6EF53611-861B-441C-BAE2-4EDCB2DFCF04}" type="datetimeFigureOut">
              <a:rPr lang="en-GB" smtClean="0"/>
              <a:t>01/10/2026</a:t>
            </a:fld>
            <a:endParaRPr lang="en-GB"/>
          </a:p>
        </p:txBody>
      </p:sp>
      <p:sp>
        <p:nvSpPr>
          <p:cNvPr id="6" name="Footer Placeholder 5">
            <a:extLst>
              <a:ext uri="{FF2B5EF4-FFF2-40B4-BE49-F238E27FC236}">
                <a16:creationId xmlns:a16="http://schemas.microsoft.com/office/drawing/2014/main" id="{46167976-2B09-1B9A-4298-51642FB842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2648E4-B864-6B4D-9AC0-13F0198609E5}"/>
              </a:ext>
            </a:extLst>
          </p:cNvPr>
          <p:cNvSpPr>
            <a:spLocks noGrp="1"/>
          </p:cNvSpPr>
          <p:nvPr>
            <p:ph type="sldNum" sz="quarter" idx="12"/>
          </p:nvPr>
        </p:nvSpPr>
        <p:spPr/>
        <p:txBody>
          <a:bodyPr/>
          <a:lstStyle/>
          <a:p>
            <a:fld id="{A9640CD2-DC20-418F-8570-CFF76E900E95}" type="slidenum">
              <a:rPr lang="en-GB" smtClean="0"/>
              <a:t>‹#›</a:t>
            </a:fld>
            <a:endParaRPr lang="en-GB"/>
          </a:p>
        </p:txBody>
      </p:sp>
    </p:spTree>
    <p:extLst>
      <p:ext uri="{BB962C8B-B14F-4D97-AF65-F5344CB8AC3E}">
        <p14:creationId xmlns:p14="http://schemas.microsoft.com/office/powerpoint/2010/main" val="1616779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53131-777B-BE09-81A4-8177EB6EE2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3979F61-E7C3-27EC-4920-AA9E3628CA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913886-4B0C-591D-51D9-04FAC63CF2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F94027-F7AE-3C20-C974-D34A80E9E892}"/>
              </a:ext>
            </a:extLst>
          </p:cNvPr>
          <p:cNvSpPr>
            <a:spLocks noGrp="1"/>
          </p:cNvSpPr>
          <p:nvPr>
            <p:ph type="dt" sz="half" idx="10"/>
          </p:nvPr>
        </p:nvSpPr>
        <p:spPr/>
        <p:txBody>
          <a:bodyPr/>
          <a:lstStyle/>
          <a:p>
            <a:fld id="{6EF53611-861B-441C-BAE2-4EDCB2DFCF04}" type="datetimeFigureOut">
              <a:rPr lang="en-GB" smtClean="0"/>
              <a:t>01/10/2026</a:t>
            </a:fld>
            <a:endParaRPr lang="en-GB"/>
          </a:p>
        </p:txBody>
      </p:sp>
      <p:sp>
        <p:nvSpPr>
          <p:cNvPr id="6" name="Footer Placeholder 5">
            <a:extLst>
              <a:ext uri="{FF2B5EF4-FFF2-40B4-BE49-F238E27FC236}">
                <a16:creationId xmlns:a16="http://schemas.microsoft.com/office/drawing/2014/main" id="{0A35B5A1-130A-DDA6-DA85-C83C3B0C82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CD4270-CFE0-DE30-CAAF-A09B3BE01E27}"/>
              </a:ext>
            </a:extLst>
          </p:cNvPr>
          <p:cNvSpPr>
            <a:spLocks noGrp="1"/>
          </p:cNvSpPr>
          <p:nvPr>
            <p:ph type="sldNum" sz="quarter" idx="12"/>
          </p:nvPr>
        </p:nvSpPr>
        <p:spPr/>
        <p:txBody>
          <a:bodyPr/>
          <a:lstStyle/>
          <a:p>
            <a:fld id="{A9640CD2-DC20-418F-8570-CFF76E900E95}" type="slidenum">
              <a:rPr lang="en-GB" smtClean="0"/>
              <a:t>‹#›</a:t>
            </a:fld>
            <a:endParaRPr lang="en-GB"/>
          </a:p>
        </p:txBody>
      </p:sp>
    </p:spTree>
    <p:extLst>
      <p:ext uri="{BB962C8B-B14F-4D97-AF65-F5344CB8AC3E}">
        <p14:creationId xmlns:p14="http://schemas.microsoft.com/office/powerpoint/2010/main" val="2365665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273C8-A297-C14A-4F24-73A899ADF0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CC2D25-301B-2D59-4AB8-804B5A6CA7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C45E6E-CCD8-74E0-9EE9-585CCA46FDDC}"/>
              </a:ext>
            </a:extLst>
          </p:cNvPr>
          <p:cNvSpPr>
            <a:spLocks noGrp="1"/>
          </p:cNvSpPr>
          <p:nvPr>
            <p:ph type="dt" sz="half" idx="10"/>
          </p:nvPr>
        </p:nvSpPr>
        <p:spPr/>
        <p:txBody>
          <a:bodyPr/>
          <a:lstStyle/>
          <a:p>
            <a:fld id="{6EF53611-861B-441C-BAE2-4EDCB2DFCF04}" type="datetimeFigureOut">
              <a:rPr lang="en-GB" smtClean="0"/>
              <a:t>01/10/2026</a:t>
            </a:fld>
            <a:endParaRPr lang="en-GB"/>
          </a:p>
        </p:txBody>
      </p:sp>
      <p:sp>
        <p:nvSpPr>
          <p:cNvPr id="5" name="Footer Placeholder 4">
            <a:extLst>
              <a:ext uri="{FF2B5EF4-FFF2-40B4-BE49-F238E27FC236}">
                <a16:creationId xmlns:a16="http://schemas.microsoft.com/office/drawing/2014/main" id="{18606405-CE40-B9AD-4301-1EDB845A35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570638-BD02-07F1-02B2-45A4E8719F2E}"/>
              </a:ext>
            </a:extLst>
          </p:cNvPr>
          <p:cNvSpPr>
            <a:spLocks noGrp="1"/>
          </p:cNvSpPr>
          <p:nvPr>
            <p:ph type="sldNum" sz="quarter" idx="12"/>
          </p:nvPr>
        </p:nvSpPr>
        <p:spPr/>
        <p:txBody>
          <a:bodyPr/>
          <a:lstStyle/>
          <a:p>
            <a:fld id="{A9640CD2-DC20-418F-8570-CFF76E900E95}" type="slidenum">
              <a:rPr lang="en-GB" smtClean="0"/>
              <a:t>‹#›</a:t>
            </a:fld>
            <a:endParaRPr lang="en-GB"/>
          </a:p>
        </p:txBody>
      </p:sp>
    </p:spTree>
    <p:extLst>
      <p:ext uri="{BB962C8B-B14F-4D97-AF65-F5344CB8AC3E}">
        <p14:creationId xmlns:p14="http://schemas.microsoft.com/office/powerpoint/2010/main" val="3646793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ED7B9E-2670-8E1E-62C5-2CAD98FA746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F15FCA-3E5B-99DB-9BB4-287FE51F12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4146BE-274B-6ED5-07E3-1D7E93F8416D}"/>
              </a:ext>
            </a:extLst>
          </p:cNvPr>
          <p:cNvSpPr>
            <a:spLocks noGrp="1"/>
          </p:cNvSpPr>
          <p:nvPr>
            <p:ph type="dt" sz="half" idx="10"/>
          </p:nvPr>
        </p:nvSpPr>
        <p:spPr/>
        <p:txBody>
          <a:bodyPr/>
          <a:lstStyle/>
          <a:p>
            <a:fld id="{6EF53611-861B-441C-BAE2-4EDCB2DFCF04}" type="datetimeFigureOut">
              <a:rPr lang="en-GB" smtClean="0"/>
              <a:t>01/10/2026</a:t>
            </a:fld>
            <a:endParaRPr lang="en-GB"/>
          </a:p>
        </p:txBody>
      </p:sp>
      <p:sp>
        <p:nvSpPr>
          <p:cNvPr id="5" name="Footer Placeholder 4">
            <a:extLst>
              <a:ext uri="{FF2B5EF4-FFF2-40B4-BE49-F238E27FC236}">
                <a16:creationId xmlns:a16="http://schemas.microsoft.com/office/drawing/2014/main" id="{C7D7755B-4326-61B9-0B00-DB50203F44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A61984-C5DA-C3E3-0ED3-0B899BD3CC61}"/>
              </a:ext>
            </a:extLst>
          </p:cNvPr>
          <p:cNvSpPr>
            <a:spLocks noGrp="1"/>
          </p:cNvSpPr>
          <p:nvPr>
            <p:ph type="sldNum" sz="quarter" idx="12"/>
          </p:nvPr>
        </p:nvSpPr>
        <p:spPr/>
        <p:txBody>
          <a:bodyPr/>
          <a:lstStyle/>
          <a:p>
            <a:fld id="{A9640CD2-DC20-418F-8570-CFF76E900E95}" type="slidenum">
              <a:rPr lang="en-GB" smtClean="0"/>
              <a:t>‹#›</a:t>
            </a:fld>
            <a:endParaRPr lang="en-GB"/>
          </a:p>
        </p:txBody>
      </p:sp>
    </p:spTree>
    <p:extLst>
      <p:ext uri="{BB962C8B-B14F-4D97-AF65-F5344CB8AC3E}">
        <p14:creationId xmlns:p14="http://schemas.microsoft.com/office/powerpoint/2010/main" val="3984703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153766-318E-234F-21F3-DB1B0A79AF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2CF2A2-5A73-CEBE-730C-A01FBA8369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4B33B7-3AE7-BC06-A95F-18E8FAA35E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EF53611-861B-441C-BAE2-4EDCB2DFCF04}" type="datetimeFigureOut">
              <a:rPr lang="en-GB" smtClean="0"/>
              <a:t>01/10/2026</a:t>
            </a:fld>
            <a:endParaRPr lang="en-GB"/>
          </a:p>
        </p:txBody>
      </p:sp>
      <p:sp>
        <p:nvSpPr>
          <p:cNvPr id="5" name="Footer Placeholder 4">
            <a:extLst>
              <a:ext uri="{FF2B5EF4-FFF2-40B4-BE49-F238E27FC236}">
                <a16:creationId xmlns:a16="http://schemas.microsoft.com/office/drawing/2014/main" id="{50D42836-DAFA-DAC2-49B9-5C6CAD3BC3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B16BFB9-1CDA-AE7C-1ABC-FD8322085B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9640CD2-DC20-418F-8570-CFF76E900E95}" type="slidenum">
              <a:rPr lang="en-GB" smtClean="0"/>
              <a:t>‹#›</a:t>
            </a:fld>
            <a:endParaRPr lang="en-GB"/>
          </a:p>
        </p:txBody>
      </p:sp>
    </p:spTree>
    <p:extLst>
      <p:ext uri="{BB962C8B-B14F-4D97-AF65-F5344CB8AC3E}">
        <p14:creationId xmlns:p14="http://schemas.microsoft.com/office/powerpoint/2010/main" val="9952387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grabyourfork.blogspot.com/2014/04/how-do-they-make-airplane-food-emirates.html" TargetMode="External"/><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hyperlink" Target="https://businessnewswales.com/adapting-our-urban-environments-to-a-warming-climate/"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businessnewswales.com/adapting-our-urban-environments-to-a-warming-climat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businessnewswales.com/adapting-our-urban-environments-to-a-warming-climat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10A87-7D00-4EFF-991F-82EC0CCF724C}"/>
              </a:ext>
            </a:extLst>
          </p:cNvPr>
          <p:cNvSpPr>
            <a:spLocks noGrp="1"/>
          </p:cNvSpPr>
          <p:nvPr>
            <p:ph type="ctrTitle"/>
          </p:nvPr>
        </p:nvSpPr>
        <p:spPr/>
        <p:txBody>
          <a:bodyPr>
            <a:normAutofit/>
          </a:bodyPr>
          <a:lstStyle/>
          <a:p>
            <a:r>
              <a:rPr lang="en-GB" sz="1800" dirty="0">
                <a:latin typeface="Arial" panose="020B0604020202020204" pitchFamily="34" charset="0"/>
                <a:cs typeface="Arial" panose="020B0604020202020204" pitchFamily="34" charset="0"/>
              </a:rPr>
              <a:t>Effective Teamwork and Communication</a:t>
            </a:r>
          </a:p>
        </p:txBody>
      </p:sp>
      <p:sp>
        <p:nvSpPr>
          <p:cNvPr id="3" name="Subtitle 2">
            <a:extLst>
              <a:ext uri="{FF2B5EF4-FFF2-40B4-BE49-F238E27FC236}">
                <a16:creationId xmlns:a16="http://schemas.microsoft.com/office/drawing/2014/main" id="{15CD7587-036A-95B9-E2DF-1EE2E8426400}"/>
              </a:ext>
            </a:extLst>
          </p:cNvPr>
          <p:cNvSpPr>
            <a:spLocks noGrp="1"/>
          </p:cNvSpPr>
          <p:nvPr>
            <p:ph type="subTitle" idx="1"/>
          </p:nvPr>
        </p:nvSpPr>
        <p:spPr>
          <a:xfrm>
            <a:off x="1524000" y="3602038"/>
            <a:ext cx="9144000" cy="2667144"/>
          </a:xfrm>
        </p:spPr>
        <p:txBody>
          <a:bodyPr>
            <a:normAutofit/>
          </a:bodyPr>
          <a:lstStyle/>
          <a:p>
            <a:pPr algn="l"/>
            <a:r>
              <a:rPr lang="en-GB" sz="2000" dirty="0">
                <a:latin typeface="Arial" panose="020B0604020202020204" pitchFamily="34" charset="0"/>
                <a:cs typeface="Arial" panose="020B0604020202020204" pitchFamily="34" charset="0"/>
              </a:rPr>
              <a:t>Flight Foods Ltd: Overcoming Communication Barriers to Restore Quality and Growth.</a:t>
            </a:r>
          </a:p>
          <a:p>
            <a:pPr algn="l"/>
            <a:endParaRPr lang="en-GB" sz="2000" dirty="0">
              <a:latin typeface="Arial" panose="020B0604020202020204" pitchFamily="34" charset="0"/>
              <a:cs typeface="Arial" panose="020B0604020202020204" pitchFamily="34" charset="0"/>
            </a:endParaRPr>
          </a:p>
          <a:p>
            <a:pPr algn="l"/>
            <a:r>
              <a:rPr lang="en-GB" sz="2000" dirty="0">
                <a:latin typeface="Arial" panose="020B0604020202020204" pitchFamily="34" charset="0"/>
                <a:cs typeface="Arial" panose="020B0604020202020204" pitchFamily="34" charset="0"/>
              </a:rPr>
              <a:t>Student Name: Abdul Sesay</a:t>
            </a:r>
          </a:p>
          <a:p>
            <a:pPr algn="l"/>
            <a:r>
              <a:rPr lang="en-GB" sz="2000" dirty="0">
                <a:latin typeface="Arial" panose="020B0604020202020204" pitchFamily="34" charset="0"/>
                <a:cs typeface="Arial" panose="020B0604020202020204" pitchFamily="34" charset="0"/>
              </a:rPr>
              <a:t>Module: LCLM4003</a:t>
            </a:r>
          </a:p>
          <a:p>
            <a:pPr algn="l"/>
            <a:r>
              <a:rPr lang="en-GB" sz="2000" dirty="0">
                <a:latin typeface="Arial" panose="020B0604020202020204" pitchFamily="34" charset="0"/>
                <a:cs typeface="Arial" panose="020B0604020202020204" pitchFamily="34" charset="0"/>
              </a:rPr>
              <a:t>Student IDs: 2516807</a:t>
            </a:r>
          </a:p>
        </p:txBody>
      </p:sp>
      <p:pic>
        <p:nvPicPr>
          <p:cNvPr id="5" name="Picture 4">
            <a:extLst>
              <a:ext uri="{FF2B5EF4-FFF2-40B4-BE49-F238E27FC236}">
                <a16:creationId xmlns:a16="http://schemas.microsoft.com/office/drawing/2014/main" id="{ACB12647-6ABA-A4F7-1B0E-4E1AEEE9CE0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85294" y="0"/>
            <a:ext cx="2106706" cy="3255962"/>
          </a:xfrm>
          <a:prstGeom prst="rect">
            <a:avLst/>
          </a:prstGeom>
        </p:spPr>
      </p:pic>
      <p:pic>
        <p:nvPicPr>
          <p:cNvPr id="14" name="Picture 13">
            <a:extLst>
              <a:ext uri="{FF2B5EF4-FFF2-40B4-BE49-F238E27FC236}">
                <a16:creationId xmlns:a16="http://schemas.microsoft.com/office/drawing/2014/main" id="{1911EBDC-8929-1B7D-75BD-6E19134FFAC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676400" y="160805"/>
            <a:ext cx="7315200" cy="2609850"/>
          </a:xfrm>
          <a:prstGeom prst="rect">
            <a:avLst/>
          </a:prstGeom>
        </p:spPr>
      </p:pic>
    </p:spTree>
    <p:extLst>
      <p:ext uri="{BB962C8B-B14F-4D97-AF65-F5344CB8AC3E}">
        <p14:creationId xmlns:p14="http://schemas.microsoft.com/office/powerpoint/2010/main" val="226140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4F117-39D8-C879-D1DC-CE640FFC6C5E}"/>
              </a:ext>
            </a:extLst>
          </p:cNvPr>
          <p:cNvSpPr>
            <a:spLocks noGrp="1"/>
          </p:cNvSpPr>
          <p:nvPr>
            <p:ph type="title"/>
          </p:nvPr>
        </p:nvSpPr>
        <p:spPr/>
        <p:txBody>
          <a:bodyPr/>
          <a:lstStyle/>
          <a:p>
            <a:r>
              <a:rPr lang="en-GB" dirty="0"/>
              <a:t>             </a:t>
            </a:r>
            <a:r>
              <a:rPr lang="en-GB" sz="2000" dirty="0">
                <a:latin typeface="Arial" panose="020B0604020202020204" pitchFamily="34" charset="0"/>
                <a:cs typeface="Arial" panose="020B0604020202020204" pitchFamily="34" charset="0"/>
              </a:rPr>
              <a:t>Presentation Overview </a:t>
            </a:r>
          </a:p>
        </p:txBody>
      </p:sp>
      <p:sp>
        <p:nvSpPr>
          <p:cNvPr id="3" name="Content Placeholder 2">
            <a:extLst>
              <a:ext uri="{FF2B5EF4-FFF2-40B4-BE49-F238E27FC236}">
                <a16:creationId xmlns:a16="http://schemas.microsoft.com/office/drawing/2014/main" id="{386D1828-B3F5-BFF7-ABF5-87FE55D92F62}"/>
              </a:ext>
            </a:extLst>
          </p:cNvPr>
          <p:cNvSpPr>
            <a:spLocks noGrp="1"/>
          </p:cNvSpPr>
          <p:nvPr>
            <p:ph idx="1"/>
          </p:nvPr>
        </p:nvSpPr>
        <p:spPr/>
        <p:txBody>
          <a:bodyPr/>
          <a:lstStyle/>
          <a:p>
            <a:r>
              <a:rPr lang="en-GB" sz="1600" dirty="0">
                <a:latin typeface="Arial" panose="020B0604020202020204" pitchFamily="34" charset="0"/>
                <a:cs typeface="Arial" panose="020B0604020202020204" pitchFamily="34" charset="0"/>
              </a:rPr>
              <a:t>Company background and core problem</a:t>
            </a:r>
          </a:p>
          <a:p>
            <a:r>
              <a:rPr lang="en-GB" sz="1600" dirty="0">
                <a:latin typeface="Arial" panose="020B0604020202020204" pitchFamily="34" charset="0"/>
                <a:cs typeface="Arial" panose="020B0604020202020204" pitchFamily="34" charset="0"/>
              </a:rPr>
              <a:t>5 key communication barriers analysed with theory:</a:t>
            </a:r>
          </a:p>
          <a:p>
            <a:pPr marL="514350" indent="-514350">
              <a:buFont typeface="+mj-lt"/>
              <a:buAutoNum type="arabicPeriod"/>
            </a:pPr>
            <a:r>
              <a:rPr lang="en-GB" sz="1600" dirty="0">
                <a:latin typeface="Arial" panose="020B0604020202020204" pitchFamily="34" charset="0"/>
                <a:cs typeface="Arial" panose="020B0604020202020204" pitchFamily="34" charset="0"/>
              </a:rPr>
              <a:t>Environmental Noise</a:t>
            </a:r>
          </a:p>
          <a:p>
            <a:pPr marL="514350" indent="-514350">
              <a:buFont typeface="+mj-lt"/>
              <a:buAutoNum type="arabicPeriod"/>
            </a:pPr>
            <a:r>
              <a:rPr lang="en-GB" sz="1600" dirty="0">
                <a:latin typeface="Arial" panose="020B0604020202020204" pitchFamily="34" charset="0"/>
                <a:cs typeface="Arial" panose="020B0604020202020204" pitchFamily="34" charset="0"/>
              </a:rPr>
              <a:t>Language and Verbal Gaps</a:t>
            </a:r>
          </a:p>
          <a:p>
            <a:pPr marL="514350" indent="-514350">
              <a:buFont typeface="+mj-lt"/>
              <a:buAutoNum type="arabicPeriod"/>
            </a:pPr>
            <a:r>
              <a:rPr lang="en-GB" sz="1600" dirty="0">
                <a:latin typeface="Arial" panose="020B0604020202020204" pitchFamily="34" charset="0"/>
                <a:cs typeface="Arial" panose="020B0604020202020204" pitchFamily="34" charset="0"/>
              </a:rPr>
              <a:t>Age/Generational Differences</a:t>
            </a:r>
          </a:p>
          <a:p>
            <a:pPr marL="514350" indent="-514350">
              <a:buFont typeface="+mj-lt"/>
              <a:buAutoNum type="arabicPeriod"/>
            </a:pPr>
            <a:r>
              <a:rPr lang="en-GB" sz="1600" dirty="0">
                <a:latin typeface="Arial" panose="020B0604020202020204" pitchFamily="34" charset="0"/>
                <a:cs typeface="Arial" panose="020B0604020202020204" pitchFamily="34" charset="0"/>
              </a:rPr>
              <a:t>Cultural Norms and practices</a:t>
            </a:r>
          </a:p>
          <a:p>
            <a:pPr marL="514350" indent="-514350">
              <a:buFont typeface="+mj-lt"/>
              <a:buAutoNum type="arabicPeriod"/>
            </a:pPr>
            <a:r>
              <a:rPr lang="en-GB" sz="1600" dirty="0">
                <a:latin typeface="Arial" panose="020B0604020202020204" pitchFamily="34" charset="0"/>
                <a:cs typeface="Arial" panose="020B0604020202020204" pitchFamily="34" charset="0"/>
              </a:rPr>
              <a:t>Emotional and Personal Barriers</a:t>
            </a:r>
          </a:p>
          <a:p>
            <a:r>
              <a:rPr lang="en-GB" sz="1600" dirty="0">
                <a:latin typeface="Arial" panose="020B0604020202020204" pitchFamily="34" charset="0"/>
                <a:cs typeface="Arial" panose="020B0604020202020204" pitchFamily="34" charset="0"/>
              </a:rPr>
              <a:t>Recommendations for improvement</a:t>
            </a:r>
          </a:p>
          <a:p>
            <a:r>
              <a:rPr lang="en-GB" sz="1600" dirty="0">
                <a:latin typeface="Arial" panose="020B0604020202020204" pitchFamily="34" charset="0"/>
                <a:cs typeface="Arial" panose="020B0604020202020204" pitchFamily="34" charset="0"/>
              </a:rPr>
              <a:t>Conclusion and next steps.</a:t>
            </a:r>
          </a:p>
          <a:p>
            <a:endParaRPr lang="en-GB" dirty="0"/>
          </a:p>
        </p:txBody>
      </p:sp>
      <p:pic>
        <p:nvPicPr>
          <p:cNvPr id="5" name="Picture 4">
            <a:extLst>
              <a:ext uri="{FF2B5EF4-FFF2-40B4-BE49-F238E27FC236}">
                <a16:creationId xmlns:a16="http://schemas.microsoft.com/office/drawing/2014/main" id="{5AB49EF5-F038-38C8-90F8-98D6BCC00E9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66328" y="268380"/>
            <a:ext cx="5360895" cy="1422308"/>
          </a:xfrm>
          <a:prstGeom prst="rect">
            <a:avLst/>
          </a:prstGeom>
        </p:spPr>
      </p:pic>
    </p:spTree>
    <p:extLst>
      <p:ext uri="{BB962C8B-B14F-4D97-AF65-F5344CB8AC3E}">
        <p14:creationId xmlns:p14="http://schemas.microsoft.com/office/powerpoint/2010/main" val="2552719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2280E-317F-9F7C-81A0-0E376AB88590}"/>
              </a:ext>
            </a:extLst>
          </p:cNvPr>
          <p:cNvSpPr>
            <a:spLocks noGrp="1"/>
          </p:cNvSpPr>
          <p:nvPr>
            <p:ph type="title"/>
          </p:nvPr>
        </p:nvSpPr>
        <p:spPr/>
        <p:txBody>
          <a:bodyPr/>
          <a:lstStyle/>
          <a:p>
            <a:r>
              <a:rPr lang="en-GB" dirty="0"/>
              <a:t>          </a:t>
            </a:r>
            <a:r>
              <a:rPr lang="en-GB" sz="2000" dirty="0">
                <a:latin typeface="Arial" panose="020B0604020202020204" pitchFamily="34" charset="0"/>
                <a:cs typeface="Arial" panose="020B0604020202020204" pitchFamily="34" charset="0"/>
              </a:rPr>
              <a:t>Environmental Noise</a:t>
            </a:r>
          </a:p>
        </p:txBody>
      </p:sp>
      <p:sp>
        <p:nvSpPr>
          <p:cNvPr id="3" name="Content Placeholder 2">
            <a:extLst>
              <a:ext uri="{FF2B5EF4-FFF2-40B4-BE49-F238E27FC236}">
                <a16:creationId xmlns:a16="http://schemas.microsoft.com/office/drawing/2014/main" id="{A5EBEB15-5D89-1F12-2C18-121435668A6F}"/>
              </a:ext>
            </a:extLst>
          </p:cNvPr>
          <p:cNvSpPr>
            <a:spLocks noGrp="1"/>
          </p:cNvSpPr>
          <p:nvPr>
            <p:ph idx="1"/>
          </p:nvPr>
        </p:nvSpPr>
        <p:spPr/>
        <p:txBody>
          <a:bodyPr>
            <a:normAutofit/>
          </a:bodyPr>
          <a:lstStyle/>
          <a:p>
            <a:pPr marL="0" indent="0">
              <a:buNone/>
            </a:pPr>
            <a:r>
              <a:rPr lang="en-GB" sz="1800" dirty="0">
                <a:latin typeface="Arial" panose="020B0604020202020204" pitchFamily="34" charset="0"/>
                <a:cs typeface="Arial" panose="020B0604020202020204" pitchFamily="34" charset="0"/>
              </a:rPr>
              <a:t>“Shannon and Weaver’s (1949) communication model identifies ‘noise’ as any interference that distorts a message as it  travels from sender to receiver.’’</a:t>
            </a:r>
          </a:p>
          <a:p>
            <a:pPr marL="0" indent="0">
              <a:buNone/>
            </a:pPr>
            <a:r>
              <a:rPr lang="en-GB" sz="1800" dirty="0">
                <a:latin typeface="Arial" panose="020B0604020202020204" pitchFamily="34" charset="0"/>
                <a:cs typeface="Arial" panose="020B0604020202020204" pitchFamily="34" charset="0"/>
              </a:rPr>
              <a:t>This directly illustrates Shannon and Weaver’s (1949) transmission problem: the channel itself speech through a noisy factory is compromised.’’</a:t>
            </a:r>
          </a:p>
        </p:txBody>
      </p:sp>
      <p:pic>
        <p:nvPicPr>
          <p:cNvPr id="5" name="Picture 4">
            <a:extLst>
              <a:ext uri="{FF2B5EF4-FFF2-40B4-BE49-F238E27FC236}">
                <a16:creationId xmlns:a16="http://schemas.microsoft.com/office/drawing/2014/main" id="{BE93BDB0-237C-9248-601D-4D1739B7BA9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58116" y="89087"/>
            <a:ext cx="6382871" cy="1529883"/>
          </a:xfrm>
          <a:prstGeom prst="rect">
            <a:avLst/>
          </a:prstGeom>
        </p:spPr>
      </p:pic>
    </p:spTree>
    <p:extLst>
      <p:ext uri="{BB962C8B-B14F-4D97-AF65-F5344CB8AC3E}">
        <p14:creationId xmlns:p14="http://schemas.microsoft.com/office/powerpoint/2010/main" val="2163755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2B0C7-F77B-5B1C-50F8-054166044031}"/>
              </a:ext>
            </a:extLst>
          </p:cNvPr>
          <p:cNvSpPr>
            <a:spLocks noGrp="1"/>
          </p:cNvSpPr>
          <p:nvPr>
            <p:ph type="title"/>
          </p:nvPr>
        </p:nvSpPr>
        <p:spPr/>
        <p:txBody>
          <a:bodyPr>
            <a:normAutofit/>
          </a:bodyPr>
          <a:lstStyle/>
          <a:p>
            <a:r>
              <a:rPr lang="en-GB" sz="2000" dirty="0">
                <a:latin typeface="Arial" panose="020B0604020202020204" pitchFamily="34" charset="0"/>
                <a:cs typeface="Arial" panose="020B0604020202020204" pitchFamily="34" charset="0"/>
              </a:rPr>
              <a:t>Language and Communication Gaps</a:t>
            </a:r>
          </a:p>
        </p:txBody>
      </p:sp>
      <p:sp>
        <p:nvSpPr>
          <p:cNvPr id="3" name="Content Placeholder 2">
            <a:extLst>
              <a:ext uri="{FF2B5EF4-FFF2-40B4-BE49-F238E27FC236}">
                <a16:creationId xmlns:a16="http://schemas.microsoft.com/office/drawing/2014/main" id="{279EB7C8-66BA-BD99-6BA5-551249BBE2D5}"/>
              </a:ext>
            </a:extLst>
          </p:cNvPr>
          <p:cNvSpPr>
            <a:spLocks noGrp="1"/>
          </p:cNvSpPr>
          <p:nvPr>
            <p:ph idx="1"/>
          </p:nvPr>
        </p:nvSpPr>
        <p:spPr/>
        <p:txBody>
          <a:bodyPr/>
          <a:lstStyle/>
          <a:p>
            <a:pPr marL="0" indent="0">
              <a:buNone/>
            </a:pPr>
            <a:endParaRPr lang="en-GB" dirty="0"/>
          </a:p>
          <a:p>
            <a:pPr marL="0" indent="0">
              <a:buNone/>
            </a:pPr>
            <a:r>
              <a:rPr lang="en-GB" dirty="0"/>
              <a:t> “</a:t>
            </a:r>
            <a:r>
              <a:rPr lang="en-GB" sz="1800" dirty="0">
                <a:latin typeface="Arial" panose="020B0604020202020204" pitchFamily="34" charset="0"/>
                <a:cs typeface="Arial" panose="020B0604020202020204" pitchFamily="34" charset="0"/>
              </a:rPr>
              <a:t>Berlo’s (1960) S-M-C-R model explains that effective communication depends on shared encoding and decoding the same language, symbols, and understanding between sender and receiver.” </a:t>
            </a:r>
          </a:p>
          <a:p>
            <a:pPr marL="0" indent="0">
              <a:buNone/>
            </a:pPr>
            <a:r>
              <a:rPr lang="en-GB" sz="1800" dirty="0">
                <a:latin typeface="Arial" panose="020B0604020202020204" pitchFamily="34" charset="0"/>
                <a:cs typeface="Arial" panose="020B0604020202020204" pitchFamily="34" charset="0"/>
              </a:rPr>
              <a:t>“As Berlo (1960) emphasises, communication skills and knowledge overlap are essential; without them, clarity is impossible regardless of intent.”</a:t>
            </a:r>
          </a:p>
        </p:txBody>
      </p:sp>
      <p:pic>
        <p:nvPicPr>
          <p:cNvPr id="5" name="Picture 4">
            <a:extLst>
              <a:ext uri="{FF2B5EF4-FFF2-40B4-BE49-F238E27FC236}">
                <a16:creationId xmlns:a16="http://schemas.microsoft.com/office/drawing/2014/main" id="{D16F01A1-DE30-07D2-7E2F-0D3F9850E6E0}"/>
              </a:ext>
            </a:extLst>
          </p:cNvPr>
          <p:cNvPicPr>
            <a:picLocks noChangeAspect="1"/>
          </p:cNvPicPr>
          <p:nvPr/>
        </p:nvPicPr>
        <p:blipFill>
          <a:blip r:embed="rId2"/>
          <a:stretch>
            <a:fillRect/>
          </a:stretch>
        </p:blipFill>
        <p:spPr>
          <a:xfrm>
            <a:off x="7386917" y="140095"/>
            <a:ext cx="4518212" cy="1814212"/>
          </a:xfrm>
          <a:prstGeom prst="rect">
            <a:avLst/>
          </a:prstGeom>
        </p:spPr>
      </p:pic>
    </p:spTree>
    <p:extLst>
      <p:ext uri="{BB962C8B-B14F-4D97-AF65-F5344CB8AC3E}">
        <p14:creationId xmlns:p14="http://schemas.microsoft.com/office/powerpoint/2010/main" val="2911508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2E5D2-1B12-FE69-CDB1-CF4BC7190748}"/>
              </a:ext>
            </a:extLst>
          </p:cNvPr>
          <p:cNvSpPr>
            <a:spLocks noGrp="1"/>
          </p:cNvSpPr>
          <p:nvPr>
            <p:ph type="title"/>
          </p:nvPr>
        </p:nvSpPr>
        <p:spPr/>
        <p:txBody>
          <a:bodyPr/>
          <a:lstStyle/>
          <a:p>
            <a:r>
              <a:rPr lang="en-GB" dirty="0"/>
              <a:t> </a:t>
            </a:r>
            <a:r>
              <a:rPr lang="en-GB" sz="2000" dirty="0">
                <a:latin typeface="Arial" panose="020B0604020202020204" pitchFamily="34" charset="0"/>
                <a:cs typeface="Arial" panose="020B0604020202020204" pitchFamily="34" charset="0"/>
              </a:rPr>
              <a:t>Age/Generational Differences    </a:t>
            </a:r>
          </a:p>
        </p:txBody>
      </p:sp>
      <p:sp>
        <p:nvSpPr>
          <p:cNvPr id="3" name="Content Placeholder 2">
            <a:extLst>
              <a:ext uri="{FF2B5EF4-FFF2-40B4-BE49-F238E27FC236}">
                <a16:creationId xmlns:a16="http://schemas.microsoft.com/office/drawing/2014/main" id="{6A5233DF-1771-8FE2-AC12-0EF8470B18A5}"/>
              </a:ext>
            </a:extLst>
          </p:cNvPr>
          <p:cNvSpPr>
            <a:spLocks noGrp="1"/>
          </p:cNvSpPr>
          <p:nvPr>
            <p:ph idx="1"/>
          </p:nvPr>
        </p:nvSpPr>
        <p:spPr/>
        <p:txBody>
          <a:bodyPr/>
          <a:lstStyle/>
          <a:p>
            <a:pPr marL="0" indent="0">
              <a:buNone/>
            </a:pPr>
            <a:endParaRPr lang="en-GB" dirty="0"/>
          </a:p>
          <a:p>
            <a:pPr marL="0" indent="0">
              <a:buNone/>
            </a:pPr>
            <a:r>
              <a:rPr lang="en-GB" dirty="0"/>
              <a:t> “Schramm’s (1954) circular model demonstrates that communication works best when sender and receiver share similar fields of experience background, age , and context.”</a:t>
            </a:r>
          </a:p>
          <a:p>
            <a:pPr marL="0" indent="0">
              <a:buNone/>
            </a:pPr>
            <a:r>
              <a:rPr lang="en-GB" dirty="0"/>
              <a:t> “Schramm (1954) argues that where experience overlap is narrow, messages are interpreted differently or misunderstood entirely.”</a:t>
            </a:r>
          </a:p>
        </p:txBody>
      </p:sp>
      <p:pic>
        <p:nvPicPr>
          <p:cNvPr id="5" name="Picture 4">
            <a:extLst>
              <a:ext uri="{FF2B5EF4-FFF2-40B4-BE49-F238E27FC236}">
                <a16:creationId xmlns:a16="http://schemas.microsoft.com/office/drawing/2014/main" id="{C1DF43C8-644A-99C9-7CBA-872AC14E47C2}"/>
              </a:ext>
            </a:extLst>
          </p:cNvPr>
          <p:cNvPicPr>
            <a:picLocks noChangeAspect="1"/>
          </p:cNvPicPr>
          <p:nvPr/>
        </p:nvPicPr>
        <p:blipFill>
          <a:blip r:embed="rId2"/>
          <a:stretch>
            <a:fillRect/>
          </a:stretch>
        </p:blipFill>
        <p:spPr>
          <a:xfrm>
            <a:off x="6418729" y="244029"/>
            <a:ext cx="5092270" cy="1446659"/>
          </a:xfrm>
          <a:prstGeom prst="rect">
            <a:avLst/>
          </a:prstGeom>
        </p:spPr>
      </p:pic>
    </p:spTree>
    <p:extLst>
      <p:ext uri="{BB962C8B-B14F-4D97-AF65-F5344CB8AC3E}">
        <p14:creationId xmlns:p14="http://schemas.microsoft.com/office/powerpoint/2010/main" val="3729685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ACFFB-0B10-E771-FC15-3D75F1B47A5C}"/>
              </a:ext>
            </a:extLst>
          </p:cNvPr>
          <p:cNvSpPr>
            <a:spLocks noGrp="1"/>
          </p:cNvSpPr>
          <p:nvPr>
            <p:ph type="title"/>
          </p:nvPr>
        </p:nvSpPr>
        <p:spPr/>
        <p:txBody>
          <a:bodyPr/>
          <a:lstStyle/>
          <a:p>
            <a:r>
              <a:rPr lang="en-GB" dirty="0"/>
              <a:t>            </a:t>
            </a:r>
            <a:r>
              <a:rPr lang="en-GB" sz="2000" dirty="0">
                <a:latin typeface="Arial" panose="020B0604020202020204" pitchFamily="34" charset="0"/>
                <a:cs typeface="Arial" panose="020B0604020202020204" pitchFamily="34" charset="0"/>
              </a:rPr>
              <a:t>Cultural Differences  </a:t>
            </a:r>
          </a:p>
        </p:txBody>
      </p:sp>
      <p:sp>
        <p:nvSpPr>
          <p:cNvPr id="3" name="Content Placeholder 2">
            <a:extLst>
              <a:ext uri="{FF2B5EF4-FFF2-40B4-BE49-F238E27FC236}">
                <a16:creationId xmlns:a16="http://schemas.microsoft.com/office/drawing/2014/main" id="{B1267C4E-A61B-0942-1565-2F836E5C9CB2}"/>
              </a:ext>
            </a:extLst>
          </p:cNvPr>
          <p:cNvSpPr>
            <a:spLocks noGrp="1"/>
          </p:cNvSpPr>
          <p:nvPr>
            <p:ph idx="1"/>
          </p:nvPr>
        </p:nvSpPr>
        <p:spPr/>
        <p:txBody>
          <a:bodyPr/>
          <a:lstStyle/>
          <a:p>
            <a:pPr marL="0" indent="0">
              <a:buNone/>
            </a:pPr>
            <a:endParaRPr lang="en-GB" dirty="0"/>
          </a:p>
          <a:p>
            <a:pPr marL="0" indent="0">
              <a:buNone/>
            </a:pPr>
            <a:r>
              <a:rPr lang="en-GB" dirty="0"/>
              <a:t> “</a:t>
            </a:r>
            <a:r>
              <a:rPr lang="en-GB" sz="1800" dirty="0">
                <a:latin typeface="Arial" panose="020B0604020202020204" pitchFamily="34" charset="0"/>
                <a:cs typeface="Arial" panose="020B0604020202020204" pitchFamily="34" charset="0"/>
              </a:rPr>
              <a:t>Edward T. Hall’s (1976) high context / low-context framework helps explain this gap Gary’s direct, explicit low-context style contrasts with high-context cultural norms where silence signals respect rather than understanding (Hall, 1976).”</a:t>
            </a:r>
          </a:p>
          <a:p>
            <a:pPr marL="0" indent="0">
              <a:buNone/>
            </a:pPr>
            <a:r>
              <a:rPr lang="en-GB" sz="1800" dirty="0">
                <a:latin typeface="Arial" panose="020B0604020202020204" pitchFamily="34" charset="0"/>
                <a:cs typeface="Arial" panose="020B0604020202020204" pitchFamily="34" charset="0"/>
              </a:rPr>
              <a:t> “Cultural variation in communication expectations means clarity requires culturally inclusive practices (Hall, 1976).”</a:t>
            </a:r>
          </a:p>
        </p:txBody>
      </p:sp>
      <p:pic>
        <p:nvPicPr>
          <p:cNvPr id="5" name="Picture 4">
            <a:extLst>
              <a:ext uri="{FF2B5EF4-FFF2-40B4-BE49-F238E27FC236}">
                <a16:creationId xmlns:a16="http://schemas.microsoft.com/office/drawing/2014/main" id="{6FF92D6B-536E-9422-73BB-A4B15F0CADFE}"/>
              </a:ext>
            </a:extLst>
          </p:cNvPr>
          <p:cNvPicPr>
            <a:picLocks noChangeAspect="1"/>
          </p:cNvPicPr>
          <p:nvPr/>
        </p:nvPicPr>
        <p:blipFill>
          <a:blip r:embed="rId2"/>
          <a:stretch>
            <a:fillRect/>
          </a:stretch>
        </p:blipFill>
        <p:spPr>
          <a:xfrm>
            <a:off x="6436659" y="170106"/>
            <a:ext cx="4410952" cy="1520582"/>
          </a:xfrm>
          <a:prstGeom prst="rect">
            <a:avLst/>
          </a:prstGeom>
        </p:spPr>
      </p:pic>
    </p:spTree>
    <p:extLst>
      <p:ext uri="{BB962C8B-B14F-4D97-AF65-F5344CB8AC3E}">
        <p14:creationId xmlns:p14="http://schemas.microsoft.com/office/powerpoint/2010/main" val="4089810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9B8EC-F8E6-2CE7-ADC5-F9EB2ED4279A}"/>
              </a:ext>
            </a:extLst>
          </p:cNvPr>
          <p:cNvSpPr>
            <a:spLocks noGrp="1"/>
          </p:cNvSpPr>
          <p:nvPr>
            <p:ph type="title"/>
          </p:nvPr>
        </p:nvSpPr>
        <p:spPr/>
        <p:txBody>
          <a:bodyPr/>
          <a:lstStyle/>
          <a:p>
            <a:r>
              <a:rPr lang="en-GB" dirty="0"/>
              <a:t>     </a:t>
            </a:r>
            <a:r>
              <a:rPr lang="en-GB" sz="2000" dirty="0">
                <a:latin typeface="Arial" panose="020B0604020202020204" pitchFamily="34" charset="0"/>
                <a:cs typeface="Arial" panose="020B0604020202020204" pitchFamily="34" charset="0"/>
              </a:rPr>
              <a:t>Emotional and Personal Barriers</a:t>
            </a:r>
          </a:p>
        </p:txBody>
      </p:sp>
      <p:sp>
        <p:nvSpPr>
          <p:cNvPr id="3" name="Content Placeholder 2">
            <a:extLst>
              <a:ext uri="{FF2B5EF4-FFF2-40B4-BE49-F238E27FC236}">
                <a16:creationId xmlns:a16="http://schemas.microsoft.com/office/drawing/2014/main" id="{CB1567BD-FA48-A559-1ABC-05C53E2B8D68}"/>
              </a:ext>
            </a:extLst>
          </p:cNvPr>
          <p:cNvSpPr>
            <a:spLocks noGrp="1"/>
          </p:cNvSpPr>
          <p:nvPr>
            <p:ph idx="1"/>
          </p:nvPr>
        </p:nvSpPr>
        <p:spPr/>
        <p:txBody>
          <a:bodyPr/>
          <a:lstStyle/>
          <a:p>
            <a:pPr marL="0" indent="0">
              <a:buNone/>
            </a:pPr>
            <a:endParaRPr lang="en-GB" dirty="0"/>
          </a:p>
          <a:p>
            <a:pPr marL="0" indent="0">
              <a:buNone/>
            </a:pPr>
            <a:r>
              <a:rPr lang="en-GB" dirty="0"/>
              <a:t> “Emotional state acts as a perceptual filter: </a:t>
            </a:r>
          </a:p>
          <a:p>
            <a:pPr marL="0" indent="0">
              <a:buNone/>
            </a:pPr>
            <a:r>
              <a:rPr lang="en-GB" dirty="0"/>
              <a:t>   stress, fatigue, and confidence shape how messages are sent and received (Goleman, 1998).”</a:t>
            </a:r>
          </a:p>
          <a:p>
            <a:pPr marL="0" indent="0">
              <a:buNone/>
            </a:pPr>
            <a:r>
              <a:rPr lang="en-GB" dirty="0"/>
              <a:t>“When leaders do not model expected standard, credibility and psychological safety decline, undermining all communication (Goleman, 1998).”</a:t>
            </a:r>
          </a:p>
        </p:txBody>
      </p:sp>
      <p:pic>
        <p:nvPicPr>
          <p:cNvPr id="5" name="Picture 4">
            <a:extLst>
              <a:ext uri="{FF2B5EF4-FFF2-40B4-BE49-F238E27FC236}">
                <a16:creationId xmlns:a16="http://schemas.microsoft.com/office/drawing/2014/main" id="{DDFE6188-6AF5-7370-FB0C-54EBECFA7202}"/>
              </a:ext>
            </a:extLst>
          </p:cNvPr>
          <p:cNvPicPr>
            <a:picLocks noChangeAspect="1"/>
          </p:cNvPicPr>
          <p:nvPr/>
        </p:nvPicPr>
        <p:blipFill>
          <a:blip r:embed="rId2"/>
          <a:stretch>
            <a:fillRect/>
          </a:stretch>
        </p:blipFill>
        <p:spPr>
          <a:xfrm>
            <a:off x="6893859" y="301460"/>
            <a:ext cx="4150976" cy="1307705"/>
          </a:xfrm>
          <a:prstGeom prst="rect">
            <a:avLst/>
          </a:prstGeom>
        </p:spPr>
      </p:pic>
    </p:spTree>
    <p:extLst>
      <p:ext uri="{BB962C8B-B14F-4D97-AF65-F5344CB8AC3E}">
        <p14:creationId xmlns:p14="http://schemas.microsoft.com/office/powerpoint/2010/main" val="394116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752DC-394D-E5B4-A80F-E4595B3C5368}"/>
              </a:ext>
            </a:extLst>
          </p:cNvPr>
          <p:cNvSpPr>
            <a:spLocks noGrp="1"/>
          </p:cNvSpPr>
          <p:nvPr>
            <p:ph type="title"/>
          </p:nvPr>
        </p:nvSpPr>
        <p:spPr/>
        <p:txBody>
          <a:bodyPr/>
          <a:lstStyle/>
          <a:p>
            <a:r>
              <a:rPr lang="en-GB" dirty="0"/>
              <a:t>               </a:t>
            </a:r>
            <a:r>
              <a:rPr lang="en-GB" sz="2000" dirty="0">
                <a:latin typeface="Arial" panose="020B0604020202020204" pitchFamily="34" charset="0"/>
                <a:cs typeface="Arial" panose="020B0604020202020204" pitchFamily="34" charset="0"/>
              </a:rPr>
              <a:t>Recommendations           </a:t>
            </a:r>
          </a:p>
        </p:txBody>
      </p:sp>
      <p:sp>
        <p:nvSpPr>
          <p:cNvPr id="3" name="Content Placeholder 2">
            <a:extLst>
              <a:ext uri="{FF2B5EF4-FFF2-40B4-BE49-F238E27FC236}">
                <a16:creationId xmlns:a16="http://schemas.microsoft.com/office/drawing/2014/main" id="{9D9730F7-A4AF-1382-D361-41133EDFB11D}"/>
              </a:ext>
            </a:extLst>
          </p:cNvPr>
          <p:cNvSpPr>
            <a:spLocks noGrp="1"/>
          </p:cNvSpPr>
          <p:nvPr>
            <p:ph idx="1"/>
          </p:nvPr>
        </p:nvSpPr>
        <p:spPr/>
        <p:txBody>
          <a:bodyPr>
            <a:normAutofit/>
          </a:bodyPr>
          <a:lstStyle/>
          <a:p>
            <a:pPr marL="0" indent="0">
              <a:buNone/>
            </a:pPr>
            <a:endParaRPr lang="en-GB" dirty="0"/>
          </a:p>
          <a:p>
            <a:pPr marL="0" indent="0">
              <a:buNone/>
            </a:pPr>
            <a:r>
              <a:rPr lang="en-GB" dirty="0"/>
              <a:t> “</a:t>
            </a:r>
            <a:r>
              <a:rPr lang="en-GB" sz="1900" dirty="0">
                <a:latin typeface="Arial" panose="020B0604020202020204" pitchFamily="34" charset="0"/>
                <a:cs typeface="Arial" panose="020B0604020202020204" pitchFamily="34" charset="0"/>
              </a:rPr>
              <a:t>These barriers overlap, so solutions must work together. For noise, improve the physical environment and use visual alongside verbal communication (Shannon and Weaver, 1949). For language, translate everything and use universal symbols pictures transcend words (Berlo, 1960). For age and culture, bridge experience gaps with explanation and empathy, not just instruction (Schramm, 1954; Hall, 1976). For emotion, Gary must model the standards he expects and create psychological safety, so staff dare to ask (Goleman, 1998). Most importantly: management must stop forcing untrained people onto the floor immediately. Proper induction, training time, and certified assessment before starting work is the only sustainable fix.”</a:t>
            </a:r>
          </a:p>
        </p:txBody>
      </p:sp>
      <p:pic>
        <p:nvPicPr>
          <p:cNvPr id="5" name="Picture 4">
            <a:extLst>
              <a:ext uri="{FF2B5EF4-FFF2-40B4-BE49-F238E27FC236}">
                <a16:creationId xmlns:a16="http://schemas.microsoft.com/office/drawing/2014/main" id="{040D0DD2-6DCC-46AB-8003-5CEE7A2AC4E8}"/>
              </a:ext>
            </a:extLst>
          </p:cNvPr>
          <p:cNvPicPr>
            <a:picLocks noChangeAspect="1"/>
          </p:cNvPicPr>
          <p:nvPr/>
        </p:nvPicPr>
        <p:blipFill>
          <a:blip r:embed="rId2"/>
          <a:stretch>
            <a:fillRect/>
          </a:stretch>
        </p:blipFill>
        <p:spPr>
          <a:xfrm>
            <a:off x="6472517" y="270923"/>
            <a:ext cx="4097188" cy="1419765"/>
          </a:xfrm>
          <a:prstGeom prst="rect">
            <a:avLst/>
          </a:prstGeom>
        </p:spPr>
      </p:pic>
    </p:spTree>
    <p:extLst>
      <p:ext uri="{BB962C8B-B14F-4D97-AF65-F5344CB8AC3E}">
        <p14:creationId xmlns:p14="http://schemas.microsoft.com/office/powerpoint/2010/main" val="3174686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82725-9519-DF3B-C817-49FF6779A3FF}"/>
              </a:ext>
            </a:extLst>
          </p:cNvPr>
          <p:cNvSpPr>
            <a:spLocks noGrp="1"/>
          </p:cNvSpPr>
          <p:nvPr>
            <p:ph type="title"/>
          </p:nvPr>
        </p:nvSpPr>
        <p:spPr/>
        <p:txBody>
          <a:bodyPr/>
          <a:lstStyle/>
          <a:p>
            <a:r>
              <a:rPr lang="en-GB" dirty="0"/>
              <a:t>         </a:t>
            </a:r>
            <a:r>
              <a:rPr lang="en-GB" sz="2400" dirty="0">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0C0B1C43-23D0-A08F-2A8B-236D74B003D3}"/>
              </a:ext>
            </a:extLst>
          </p:cNvPr>
          <p:cNvSpPr>
            <a:spLocks noGrp="1"/>
          </p:cNvSpPr>
          <p:nvPr>
            <p:ph idx="1"/>
          </p:nvPr>
        </p:nvSpPr>
        <p:spPr/>
        <p:txBody>
          <a:bodyPr>
            <a:normAutofit/>
          </a:bodyPr>
          <a:lstStyle/>
          <a:p>
            <a:pPr marL="0" indent="0">
              <a:buNone/>
            </a:pPr>
            <a:endParaRPr lang="en-GB" dirty="0"/>
          </a:p>
          <a:p>
            <a:pPr marL="0" indent="0">
              <a:buNone/>
            </a:pPr>
            <a:r>
              <a:rPr lang="en-GB" dirty="0"/>
              <a:t> “</a:t>
            </a:r>
            <a:r>
              <a:rPr lang="en-GB" sz="1900" dirty="0">
                <a:latin typeface="Arial" panose="020B0604020202020204" pitchFamily="34" charset="0"/>
                <a:cs typeface="Arial" panose="020B0604020202020204" pitchFamily="34" charset="0"/>
              </a:rPr>
              <a:t>To conclusion: Flight Foods is not failing because of lazy or incompetent staff. It is failing because communication systems are broken at every level. Noise drowns out words (Shannon and Weaver, 1949); language blocks understanding (Berlo, 1960); age and culture shape meaning differently (Schramm, 1954; Hall, 1998). Communication is not just about speaking it is about being heard, understood, and believed. Fixing this costs time and money, but the alternative is losing customers and business. When messages travel clearly from management through Gary to every team member, quality will follow. </a:t>
            </a:r>
          </a:p>
          <a:p>
            <a:pPr marL="0" indent="0">
              <a:buNone/>
            </a:pPr>
            <a:r>
              <a:rPr lang="en-GB" sz="1900" dirty="0">
                <a:latin typeface="Arial" panose="020B0604020202020204" pitchFamily="34" charset="0"/>
                <a:cs typeface="Arial" panose="020B0604020202020204" pitchFamily="34" charset="0"/>
              </a:rPr>
              <a:t>Thank you we are happy to take any questions.”</a:t>
            </a:r>
          </a:p>
        </p:txBody>
      </p:sp>
      <p:pic>
        <p:nvPicPr>
          <p:cNvPr id="5" name="Picture 4">
            <a:extLst>
              <a:ext uri="{FF2B5EF4-FFF2-40B4-BE49-F238E27FC236}">
                <a16:creationId xmlns:a16="http://schemas.microsoft.com/office/drawing/2014/main" id="{229FED7F-211D-4D0D-82B5-0ED08F075FE4}"/>
              </a:ext>
            </a:extLst>
          </p:cNvPr>
          <p:cNvPicPr>
            <a:picLocks noChangeAspect="1"/>
          </p:cNvPicPr>
          <p:nvPr/>
        </p:nvPicPr>
        <p:blipFill>
          <a:blip r:embed="rId2"/>
          <a:stretch>
            <a:fillRect/>
          </a:stretch>
        </p:blipFill>
        <p:spPr>
          <a:xfrm>
            <a:off x="6329082" y="172312"/>
            <a:ext cx="5172636" cy="1518376"/>
          </a:xfrm>
          <a:prstGeom prst="rect">
            <a:avLst/>
          </a:prstGeom>
        </p:spPr>
      </p:pic>
    </p:spTree>
    <p:extLst>
      <p:ext uri="{BB962C8B-B14F-4D97-AF65-F5344CB8AC3E}">
        <p14:creationId xmlns:p14="http://schemas.microsoft.com/office/powerpoint/2010/main" val="268022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26066-451F-ADEB-DF50-36D4069A6045}"/>
              </a:ext>
            </a:extLst>
          </p:cNvPr>
          <p:cNvSpPr>
            <a:spLocks noGrp="1"/>
          </p:cNvSpPr>
          <p:nvPr>
            <p:ph type="title"/>
          </p:nvPr>
        </p:nvSpPr>
        <p:spPr/>
        <p:txBody>
          <a:bodyPr/>
          <a:lstStyle/>
          <a:p>
            <a:r>
              <a:rPr lang="en-GB" dirty="0"/>
              <a:t>                    </a:t>
            </a:r>
            <a:r>
              <a:rPr lang="en-GB" sz="20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E85F5A1-FA24-90CC-CC04-2E81D03BA9C7}"/>
              </a:ext>
            </a:extLst>
          </p:cNvPr>
          <p:cNvSpPr>
            <a:spLocks noGrp="1"/>
          </p:cNvSpPr>
          <p:nvPr>
            <p:ph idx="1"/>
          </p:nvPr>
        </p:nvSpPr>
        <p:spPr/>
        <p:txBody>
          <a:bodyPr/>
          <a:lstStyle/>
          <a:p>
            <a:pPr marL="0" indent="0">
              <a:buNone/>
            </a:pPr>
            <a:endParaRPr lang="en-GB" dirty="0"/>
          </a:p>
          <a:p>
            <a:r>
              <a:rPr lang="en-GB" sz="1800" dirty="0">
                <a:latin typeface="Arial" panose="020B0604020202020204" pitchFamily="34" charset="0"/>
                <a:cs typeface="Arial" panose="020B0604020202020204" pitchFamily="34" charset="0"/>
              </a:rPr>
              <a:t> Berlo, D.K. (1960) The process of Communication: An Introduction to Theory and Practice. New York: Holt, Rinehart and Winston.</a:t>
            </a:r>
          </a:p>
          <a:p>
            <a:r>
              <a:rPr lang="en-GB" sz="1800" dirty="0">
                <a:latin typeface="Arial" panose="020B0604020202020204" pitchFamily="34" charset="0"/>
                <a:cs typeface="Arial" panose="020B0604020202020204" pitchFamily="34" charset="0"/>
              </a:rPr>
              <a:t>Goleman, D. (1998) Working with Emotional Intelligence. London: Bloomsbury.</a:t>
            </a:r>
          </a:p>
          <a:p>
            <a:r>
              <a:rPr lang="en-GB" sz="1800" dirty="0">
                <a:latin typeface="Arial" panose="020B0604020202020204" pitchFamily="34" charset="0"/>
                <a:cs typeface="Arial" panose="020B0604020202020204" pitchFamily="34" charset="0"/>
              </a:rPr>
              <a:t>Hall, E.T. (1976) Beyond Culture: New York: Doubleday.</a:t>
            </a:r>
          </a:p>
          <a:p>
            <a:r>
              <a:rPr lang="en-GB" sz="1800" dirty="0">
                <a:latin typeface="Arial" panose="020B0604020202020204" pitchFamily="34" charset="0"/>
                <a:cs typeface="Arial" panose="020B0604020202020204" pitchFamily="34" charset="0"/>
              </a:rPr>
              <a:t>Schramm, W. (1954) The Process and Effects of Mass Communication. Urbana, IL: University of </a:t>
            </a:r>
            <a:r>
              <a:rPr lang="en-GB" sz="1800" dirty="0" err="1">
                <a:latin typeface="Arial" panose="020B0604020202020204" pitchFamily="34" charset="0"/>
                <a:cs typeface="Arial" panose="020B0604020202020204" pitchFamily="34" charset="0"/>
              </a:rPr>
              <a:t>Illinoise</a:t>
            </a:r>
            <a:r>
              <a:rPr lang="en-GB" sz="1800" dirty="0">
                <a:latin typeface="Arial" panose="020B0604020202020204" pitchFamily="34" charset="0"/>
                <a:cs typeface="Arial" panose="020B0604020202020204" pitchFamily="34" charset="0"/>
              </a:rPr>
              <a:t> Press. </a:t>
            </a:r>
          </a:p>
          <a:p>
            <a:r>
              <a:rPr lang="en-GB" sz="1800" dirty="0">
                <a:latin typeface="Arial" panose="020B0604020202020204" pitchFamily="34" charset="0"/>
                <a:cs typeface="Arial" panose="020B0604020202020204" pitchFamily="34" charset="0"/>
              </a:rPr>
              <a:t>Shannon, C.E. and Weaver, W. (1949) The Mathematical Theory of Communication. Urbana, IL: University of Illinois Press.</a:t>
            </a:r>
          </a:p>
          <a:p>
            <a:endParaRPr lang="en-GB" dirty="0"/>
          </a:p>
        </p:txBody>
      </p:sp>
      <p:pic>
        <p:nvPicPr>
          <p:cNvPr id="5" name="Picture 4">
            <a:extLst>
              <a:ext uri="{FF2B5EF4-FFF2-40B4-BE49-F238E27FC236}">
                <a16:creationId xmlns:a16="http://schemas.microsoft.com/office/drawing/2014/main" id="{C6EF2CFF-A5AF-0C96-44C9-1B7D936D4AF3}"/>
              </a:ext>
            </a:extLst>
          </p:cNvPr>
          <p:cNvPicPr>
            <a:picLocks noChangeAspect="1"/>
          </p:cNvPicPr>
          <p:nvPr/>
        </p:nvPicPr>
        <p:blipFill>
          <a:blip r:embed="rId2"/>
          <a:stretch>
            <a:fillRect/>
          </a:stretch>
        </p:blipFill>
        <p:spPr>
          <a:xfrm>
            <a:off x="6329082" y="470423"/>
            <a:ext cx="4428881" cy="1114965"/>
          </a:xfrm>
          <a:prstGeom prst="rect">
            <a:avLst/>
          </a:prstGeom>
        </p:spPr>
      </p:pic>
    </p:spTree>
    <p:extLst>
      <p:ext uri="{BB962C8B-B14F-4D97-AF65-F5344CB8AC3E}">
        <p14:creationId xmlns:p14="http://schemas.microsoft.com/office/powerpoint/2010/main" val="12609474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738</Words>
  <Application>Microsoft Office PowerPoint</Application>
  <PresentationFormat>Widescreen</PresentationFormat>
  <Paragraphs>50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Effective Teamwork and Communication</vt:lpstr>
      <vt:lpstr>             Presentation Overview </vt:lpstr>
      <vt:lpstr>          Environmental Noise</vt:lpstr>
      <vt:lpstr>Language and Communication Gaps</vt:lpstr>
      <vt:lpstr> Age/Generational Differences    </vt:lpstr>
      <vt:lpstr>            Cultural Differences  </vt:lpstr>
      <vt:lpstr>     Emotional and Personal Barriers</vt:lpstr>
      <vt:lpstr>               Recommendations           </vt:lpstr>
      <vt:lpstr>         Conclusion   </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Abdul Sesay (2516807)</dc:creator>
  <cp:lastModifiedBy>Abdul Sesay (2516807)</cp:lastModifiedBy>
  <cp:revision>2</cp:revision>
  <dcterms:created xsi:type="dcterms:W3CDTF">2026-10-01T15:13:57Z</dcterms:created>
  <dcterms:modified xsi:type="dcterms:W3CDTF">2026-10-01T18:13:11Z</dcterms:modified>
</cp:coreProperties>
</file>