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71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10/1/2019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10/1/2019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10/1/2019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10/1/2019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10/1/2019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mailto:1903687@student.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 xmlns:a16="http://schemas.microsoft.com/office/drawing/2014/main" id="{5204EBEB-4E79-443B-AB82-8EFD884E32C5}"/>
              </a:ext>
            </a:extLst>
          </p:cNvPr>
          <p:cNvSpPr/>
          <p:nvPr/>
        </p:nvSpPr>
        <p:spPr>
          <a:xfrm>
            <a:off x="4569516" y="-4003"/>
            <a:ext cx="3379494" cy="34749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 xmlns:a16="http://schemas.microsoft.com/office/drawing/2014/main" id="{DC771D86-6842-4144-B7C4-4336EFD70876}"/>
              </a:ext>
            </a:extLst>
          </p:cNvPr>
          <p:cNvSpPr txBox="1"/>
          <p:nvPr/>
        </p:nvSpPr>
        <p:spPr>
          <a:xfrm>
            <a:off x="4493107" y="-4003"/>
            <a:ext cx="3488787" cy="523220"/>
          </a:xfrm>
          <a:prstGeom prst="rect">
            <a:avLst/>
          </a:prstGeom>
          <a:noFill/>
        </p:spPr>
        <p:txBody>
          <a:bodyPr wrap="square" rtlCol="0">
            <a:spAutoFit/>
          </a:bodyPr>
          <a:lstStyle/>
          <a:p>
            <a:r>
              <a:rPr lang="en-GB" sz="1400" b="1" u="sng" dirty="0" err="1" smtClean="0"/>
              <a:t>Amdana</a:t>
            </a:r>
            <a:r>
              <a:rPr lang="en-GB" sz="1400" b="1" u="sng" dirty="0" smtClean="0"/>
              <a:t> </a:t>
            </a:r>
            <a:r>
              <a:rPr lang="en-GB" sz="1400" b="1" u="sng" dirty="0" err="1" smtClean="0"/>
              <a:t>i</a:t>
            </a:r>
            <a:endParaRPr lang="en-GB" sz="1400" b="1" u="sng" dirty="0" smtClean="0"/>
          </a:p>
          <a:p>
            <a:r>
              <a:rPr lang="en-GB" sz="1400" b="1" u="sng" dirty="0" smtClean="0"/>
              <a:t>About Me</a:t>
            </a:r>
            <a:endParaRPr lang="en-GB" sz="1400" b="1" u="sng" dirty="0"/>
          </a:p>
        </p:txBody>
      </p:sp>
      <p:pic>
        <p:nvPicPr>
          <p:cNvPr id="25" name="Picture 24">
            <a:extLst>
              <a:ext uri="{FF2B5EF4-FFF2-40B4-BE49-F238E27FC236}">
                <a16:creationId xmlns="" xmlns:a16="http://schemas.microsoft.com/office/drawing/2014/main" id="{27247FC5-9A3C-4853-BCDD-AE5AB8EC9A59}"/>
              </a:ext>
            </a:extLst>
          </p:cNvPr>
          <p:cNvPicPr>
            <a:picLocks noChangeAspect="1"/>
          </p:cNvPicPr>
          <p:nvPr/>
        </p:nvPicPr>
        <p:blipFill>
          <a:blip r:embed="rId2"/>
          <a:stretch>
            <a:fillRect/>
          </a:stretch>
        </p:blipFill>
        <p:spPr>
          <a:xfrm>
            <a:off x="75215" y="164682"/>
            <a:ext cx="4074478" cy="2836273"/>
          </a:xfrm>
          <a:prstGeom prst="rect">
            <a:avLst/>
          </a:prstGeom>
        </p:spPr>
      </p:pic>
      <p:sp>
        <p:nvSpPr>
          <p:cNvPr id="26" name="TextBox 25">
            <a:extLst>
              <a:ext uri="{FF2B5EF4-FFF2-40B4-BE49-F238E27FC236}">
                <a16:creationId xmlns="" xmlns:a16="http://schemas.microsoft.com/office/drawing/2014/main" id="{DC883CD3-C83C-4023-86A9-8EB1A4090D56}"/>
              </a:ext>
            </a:extLst>
          </p:cNvPr>
          <p:cNvSpPr txBox="1"/>
          <p:nvPr/>
        </p:nvSpPr>
        <p:spPr>
          <a:xfrm>
            <a:off x="264424" y="330643"/>
            <a:ext cx="3488787" cy="1107996"/>
          </a:xfrm>
          <a:prstGeom prst="rect">
            <a:avLst/>
          </a:prstGeom>
          <a:noFill/>
        </p:spPr>
        <p:txBody>
          <a:bodyPr wrap="square" rtlCol="0">
            <a:spAutoFit/>
          </a:bodyPr>
          <a:lstStyle/>
          <a:p>
            <a:r>
              <a:rPr lang="en-GB" sz="1200" b="1" u="sng" dirty="0" err="1" smtClean="0"/>
              <a:t>Profiad</a:t>
            </a:r>
            <a:r>
              <a:rPr lang="en-GB" sz="1200" b="1" u="sng" dirty="0" smtClean="0"/>
              <a:t> </a:t>
            </a:r>
            <a:r>
              <a:rPr lang="en-GB" sz="1200" b="1" u="sng" dirty="0" err="1" smtClean="0"/>
              <a:t>addysgu</a:t>
            </a:r>
            <a:r>
              <a:rPr lang="en-GB" sz="1200" b="1" u="sng" dirty="0" smtClean="0"/>
              <a:t> </a:t>
            </a:r>
            <a:r>
              <a:rPr lang="en-GB" sz="1200" b="1" u="sng" dirty="0" err="1" smtClean="0"/>
              <a:t>blaenorol</a:t>
            </a:r>
            <a:endParaRPr lang="en-GB" sz="1200" b="1" u="sng" dirty="0" smtClean="0"/>
          </a:p>
          <a:p>
            <a:r>
              <a:rPr lang="en-GB" sz="1200" b="1" u="sng" dirty="0" smtClean="0"/>
              <a:t>Previous </a:t>
            </a:r>
            <a:r>
              <a:rPr lang="en-GB" sz="1200" b="1" u="sng" dirty="0"/>
              <a:t>teaching experiences </a:t>
            </a:r>
          </a:p>
          <a:p>
            <a:endParaRPr lang="en-GB" sz="1200" dirty="0"/>
          </a:p>
          <a:p>
            <a:r>
              <a:rPr lang="en-GB" sz="1200" dirty="0" smtClean="0"/>
              <a:t>.</a:t>
            </a:r>
            <a:endParaRPr lang="en-GB" sz="1200" dirty="0"/>
          </a:p>
          <a:p>
            <a:endParaRPr lang="en-GB" dirty="0"/>
          </a:p>
        </p:txBody>
      </p:sp>
      <p:pic>
        <p:nvPicPr>
          <p:cNvPr id="27" name="Picture 26">
            <a:extLst>
              <a:ext uri="{FF2B5EF4-FFF2-40B4-BE49-F238E27FC236}">
                <a16:creationId xmlns="" xmlns:a16="http://schemas.microsoft.com/office/drawing/2014/main" id="{FD98C07E-5EED-4E2B-BAD8-85196D45378F}"/>
              </a:ext>
            </a:extLst>
          </p:cNvPr>
          <p:cNvPicPr>
            <a:picLocks noChangeAspect="1"/>
          </p:cNvPicPr>
          <p:nvPr/>
        </p:nvPicPr>
        <p:blipFill>
          <a:blip r:embed="rId2"/>
          <a:stretch>
            <a:fillRect/>
          </a:stretch>
        </p:blipFill>
        <p:spPr>
          <a:xfrm>
            <a:off x="4082300" y="3474931"/>
            <a:ext cx="5607495" cy="3249495"/>
          </a:xfrm>
          <a:prstGeom prst="rect">
            <a:avLst/>
          </a:prstGeom>
        </p:spPr>
      </p:pic>
      <p:sp>
        <p:nvSpPr>
          <p:cNvPr id="28" name="TextBox 27">
            <a:extLst>
              <a:ext uri="{FF2B5EF4-FFF2-40B4-BE49-F238E27FC236}">
                <a16:creationId xmlns="" xmlns:a16="http://schemas.microsoft.com/office/drawing/2014/main" id="{790B48A9-DCB0-4E73-BD5B-5F3E3E50BE70}"/>
              </a:ext>
            </a:extLst>
          </p:cNvPr>
          <p:cNvSpPr txBox="1"/>
          <p:nvPr/>
        </p:nvSpPr>
        <p:spPr>
          <a:xfrm>
            <a:off x="4097152" y="3548982"/>
            <a:ext cx="5354277" cy="861774"/>
          </a:xfrm>
          <a:prstGeom prst="rect">
            <a:avLst/>
          </a:prstGeom>
          <a:noFill/>
        </p:spPr>
        <p:txBody>
          <a:bodyPr wrap="square" rtlCol="0">
            <a:spAutoFit/>
          </a:bodyPr>
          <a:lstStyle/>
          <a:p>
            <a:r>
              <a:rPr lang="en-GB" sz="1400" b="1" u="sng" dirty="0" err="1" smtClean="0"/>
              <a:t>Rhesymau</a:t>
            </a:r>
            <a:r>
              <a:rPr lang="en-GB" sz="1400" b="1" u="sng" dirty="0" smtClean="0"/>
              <a:t> </a:t>
            </a:r>
            <a:r>
              <a:rPr lang="en-GB" sz="1400" b="1" u="sng" dirty="0" err="1" smtClean="0"/>
              <a:t>dros</a:t>
            </a:r>
            <a:r>
              <a:rPr lang="en-GB" sz="1400" b="1" u="sng" dirty="0" smtClean="0"/>
              <a:t> </a:t>
            </a:r>
            <a:r>
              <a:rPr lang="en-GB" sz="1400" b="1" u="sng" dirty="0" err="1" smtClean="0"/>
              <a:t>ddewis</a:t>
            </a:r>
            <a:r>
              <a:rPr lang="en-GB" sz="1400" b="1" u="sng" dirty="0" smtClean="0"/>
              <a:t> </a:t>
            </a:r>
            <a:r>
              <a:rPr lang="en-GB" sz="1400" b="1" u="sng" dirty="0" err="1" smtClean="0"/>
              <a:t>addysgu</a:t>
            </a:r>
            <a:r>
              <a:rPr lang="en-GB" sz="1400" b="1" u="sng" dirty="0" smtClean="0"/>
              <a:t> </a:t>
            </a:r>
            <a:r>
              <a:rPr lang="en-GB" sz="1400" b="1" u="sng" dirty="0" err="1" smtClean="0"/>
              <a:t>fel</a:t>
            </a:r>
            <a:r>
              <a:rPr lang="en-GB" sz="1400" b="1" u="sng" dirty="0" smtClean="0"/>
              <a:t> </a:t>
            </a:r>
            <a:r>
              <a:rPr lang="en-GB" sz="1400" b="1" u="sng" dirty="0" err="1" smtClean="0"/>
              <a:t>proffesiwn</a:t>
            </a:r>
            <a:endParaRPr lang="en-GB" sz="1400" b="1" u="sng" dirty="0" smtClean="0"/>
          </a:p>
          <a:p>
            <a:r>
              <a:rPr lang="en-GB" sz="1400" b="1" u="sng" dirty="0" smtClean="0"/>
              <a:t>Reasons </a:t>
            </a:r>
            <a:r>
              <a:rPr lang="en-GB" sz="1400" b="1" u="sng" dirty="0"/>
              <a:t>for entering the teaching profession </a:t>
            </a:r>
          </a:p>
          <a:p>
            <a:endParaRPr lang="en-GB" sz="1100" dirty="0"/>
          </a:p>
          <a:p>
            <a:pPr marL="228600" indent="-228600">
              <a:buAutoNum type="arabicParenR"/>
            </a:pPr>
            <a:endParaRPr lang="en-GB" sz="1100" dirty="0"/>
          </a:p>
        </p:txBody>
      </p:sp>
      <p:pic>
        <p:nvPicPr>
          <p:cNvPr id="29" name="Picture 28">
            <a:extLst>
              <a:ext uri="{FF2B5EF4-FFF2-40B4-BE49-F238E27FC236}">
                <a16:creationId xmlns="" xmlns:a16="http://schemas.microsoft.com/office/drawing/2014/main" id="{D918A36B-7853-4111-8D3B-8CD1DAA16AF6}"/>
              </a:ext>
            </a:extLst>
          </p:cNvPr>
          <p:cNvPicPr>
            <a:picLocks noChangeAspect="1"/>
          </p:cNvPicPr>
          <p:nvPr/>
        </p:nvPicPr>
        <p:blipFill>
          <a:blip r:embed="rId3"/>
          <a:stretch>
            <a:fillRect/>
          </a:stretch>
        </p:blipFill>
        <p:spPr>
          <a:xfrm>
            <a:off x="8216016" y="140358"/>
            <a:ext cx="3716630" cy="2899121"/>
          </a:xfrm>
          <a:prstGeom prst="rect">
            <a:avLst/>
          </a:prstGeom>
        </p:spPr>
      </p:pic>
      <p:sp>
        <p:nvSpPr>
          <p:cNvPr id="30" name="TextBox 29">
            <a:extLst>
              <a:ext uri="{FF2B5EF4-FFF2-40B4-BE49-F238E27FC236}">
                <a16:creationId xmlns="" xmlns:a16="http://schemas.microsoft.com/office/drawing/2014/main" id="{9B5B33C0-C8D5-40A4-8E7B-A15741A16A2F}"/>
              </a:ext>
            </a:extLst>
          </p:cNvPr>
          <p:cNvSpPr txBox="1"/>
          <p:nvPr/>
        </p:nvSpPr>
        <p:spPr>
          <a:xfrm>
            <a:off x="8216016" y="133120"/>
            <a:ext cx="3505502" cy="830997"/>
          </a:xfrm>
          <a:prstGeom prst="rect">
            <a:avLst/>
          </a:prstGeom>
          <a:noFill/>
        </p:spPr>
        <p:txBody>
          <a:bodyPr wrap="square" rtlCol="0">
            <a:spAutoFit/>
          </a:bodyPr>
          <a:lstStyle/>
          <a:p>
            <a:r>
              <a:rPr lang="en-GB" sz="1200" b="1" u="sng" dirty="0" smtClean="0"/>
              <a:t>Y math o </a:t>
            </a:r>
            <a:r>
              <a:rPr lang="en-GB" sz="1200" b="1" u="sng" dirty="0" err="1" smtClean="0"/>
              <a:t>athro</a:t>
            </a:r>
            <a:r>
              <a:rPr lang="en-GB" sz="1200" b="1" u="sng" dirty="0" smtClean="0"/>
              <a:t> </a:t>
            </a:r>
            <a:r>
              <a:rPr lang="en-GB" sz="1200" b="1" u="sng" dirty="0" err="1" smtClean="0"/>
              <a:t>hoffaf</a:t>
            </a:r>
            <a:r>
              <a:rPr lang="en-GB" sz="1200" b="1" u="sng" dirty="0" smtClean="0"/>
              <a:t> bod</a:t>
            </a:r>
          </a:p>
          <a:p>
            <a:r>
              <a:rPr lang="en-GB" sz="1200" b="1" u="sng" dirty="0" smtClean="0"/>
              <a:t>The kind of teacher I aspire to be</a:t>
            </a:r>
            <a:endParaRPr lang="en-GB" sz="1200" b="1" u="sng" dirty="0"/>
          </a:p>
          <a:p>
            <a:endParaRPr lang="en-GB" sz="1200" dirty="0"/>
          </a:p>
          <a:p>
            <a:pPr marL="228600" indent="-228600">
              <a:buAutoNum type="arabicParenR"/>
            </a:pPr>
            <a:endParaRPr lang="en-GB" sz="1200" dirty="0"/>
          </a:p>
        </p:txBody>
      </p:sp>
      <p:pic>
        <p:nvPicPr>
          <p:cNvPr id="31" name="Picture 30">
            <a:extLst>
              <a:ext uri="{FF2B5EF4-FFF2-40B4-BE49-F238E27FC236}">
                <a16:creationId xmlns="" xmlns:a16="http://schemas.microsoft.com/office/drawing/2014/main" id="{FCC90589-A3E8-4369-8088-A861A56A2D39}"/>
              </a:ext>
            </a:extLst>
          </p:cNvPr>
          <p:cNvPicPr>
            <a:picLocks noChangeAspect="1"/>
          </p:cNvPicPr>
          <p:nvPr/>
        </p:nvPicPr>
        <p:blipFill>
          <a:blip r:embed="rId3"/>
          <a:stretch>
            <a:fillRect/>
          </a:stretch>
        </p:blipFill>
        <p:spPr>
          <a:xfrm>
            <a:off x="9715086" y="3647489"/>
            <a:ext cx="2451418" cy="2153222"/>
          </a:xfrm>
          <a:prstGeom prst="rect">
            <a:avLst/>
          </a:prstGeom>
        </p:spPr>
      </p:pic>
      <p:sp>
        <p:nvSpPr>
          <p:cNvPr id="32" name="TextBox 31">
            <a:extLst>
              <a:ext uri="{FF2B5EF4-FFF2-40B4-BE49-F238E27FC236}">
                <a16:creationId xmlns="" xmlns:a16="http://schemas.microsoft.com/office/drawing/2014/main" id="{64B893A5-04B7-4831-9F75-23466AF3DA69}"/>
              </a:ext>
            </a:extLst>
          </p:cNvPr>
          <p:cNvSpPr txBox="1"/>
          <p:nvPr/>
        </p:nvSpPr>
        <p:spPr>
          <a:xfrm>
            <a:off x="9704647" y="3647489"/>
            <a:ext cx="2229207" cy="830997"/>
          </a:xfrm>
          <a:prstGeom prst="rect">
            <a:avLst/>
          </a:prstGeom>
          <a:noFill/>
        </p:spPr>
        <p:txBody>
          <a:bodyPr wrap="square" rtlCol="0">
            <a:spAutoFit/>
          </a:bodyPr>
          <a:lstStyle/>
          <a:p>
            <a:r>
              <a:rPr lang="en-GB" sz="1200" b="1" u="sng" dirty="0" err="1" smtClean="0"/>
              <a:t>Meysydd</a:t>
            </a:r>
            <a:r>
              <a:rPr lang="en-GB" sz="1200" b="1" u="sng" dirty="0" smtClean="0"/>
              <a:t> / </a:t>
            </a:r>
            <a:r>
              <a:rPr lang="en-GB" sz="1200" b="1" u="sng" dirty="0" err="1" smtClean="0"/>
              <a:t>pynciau</a:t>
            </a:r>
            <a:r>
              <a:rPr lang="en-GB" sz="1200" b="1" u="sng" dirty="0" smtClean="0"/>
              <a:t> </a:t>
            </a:r>
            <a:r>
              <a:rPr lang="en-GB" sz="1200" b="1" u="sng" dirty="0" err="1" smtClean="0"/>
              <a:t>medraf</a:t>
            </a:r>
            <a:r>
              <a:rPr lang="en-GB" sz="1200" b="1" u="sng" dirty="0" smtClean="0"/>
              <a:t> </a:t>
            </a:r>
            <a:r>
              <a:rPr lang="en-GB" sz="1200" b="1" u="sng" dirty="0" err="1" smtClean="0"/>
              <a:t>eu</a:t>
            </a:r>
            <a:r>
              <a:rPr lang="en-GB" sz="1200" b="1" u="sng" dirty="0" smtClean="0"/>
              <a:t> </a:t>
            </a:r>
            <a:r>
              <a:rPr lang="en-GB" sz="1200" b="1" u="sng" dirty="0" err="1" smtClean="0"/>
              <a:t>haddysgu</a:t>
            </a:r>
            <a:endParaRPr lang="en-GB" sz="1200" b="1" u="sng" dirty="0" smtClean="0"/>
          </a:p>
          <a:p>
            <a:r>
              <a:rPr lang="en-GB" sz="1200" b="1" u="sng" dirty="0" smtClean="0"/>
              <a:t>Areas / subjects I could teach</a:t>
            </a:r>
            <a:endParaRPr lang="en-GB" sz="1200" b="1" u="sng" dirty="0"/>
          </a:p>
        </p:txBody>
      </p:sp>
      <p:pic>
        <p:nvPicPr>
          <p:cNvPr id="22" name="Picture 21">
            <a:extLst>
              <a:ext uri="{FF2B5EF4-FFF2-40B4-BE49-F238E27FC236}">
                <a16:creationId xmlns="" xmlns:a16="http://schemas.microsoft.com/office/drawing/2014/main" id="{27247FC5-9A3C-4853-BCDD-AE5AB8EC9A59}"/>
              </a:ext>
            </a:extLst>
          </p:cNvPr>
          <p:cNvPicPr>
            <a:picLocks noChangeAspect="1"/>
          </p:cNvPicPr>
          <p:nvPr/>
        </p:nvPicPr>
        <p:blipFill>
          <a:blip r:embed="rId2"/>
          <a:stretch>
            <a:fillRect/>
          </a:stretch>
        </p:blipFill>
        <p:spPr>
          <a:xfrm>
            <a:off x="97872" y="3060675"/>
            <a:ext cx="3933846" cy="3715244"/>
          </a:xfrm>
          <a:prstGeom prst="rect">
            <a:avLst/>
          </a:prstGeom>
        </p:spPr>
      </p:pic>
      <p:sp>
        <p:nvSpPr>
          <p:cNvPr id="24" name="TextBox 23">
            <a:extLst>
              <a:ext uri="{FF2B5EF4-FFF2-40B4-BE49-F238E27FC236}">
                <a16:creationId xmlns="" xmlns:a16="http://schemas.microsoft.com/office/drawing/2014/main" id="{DC883CD3-C83C-4023-86A9-8EB1A4090D56}"/>
              </a:ext>
            </a:extLst>
          </p:cNvPr>
          <p:cNvSpPr txBox="1"/>
          <p:nvPr/>
        </p:nvSpPr>
        <p:spPr>
          <a:xfrm>
            <a:off x="157884" y="3038415"/>
            <a:ext cx="3488787" cy="4247317"/>
          </a:xfrm>
          <a:prstGeom prst="rect">
            <a:avLst/>
          </a:prstGeom>
          <a:noFill/>
        </p:spPr>
        <p:txBody>
          <a:bodyPr wrap="square" rtlCol="0">
            <a:spAutoFit/>
          </a:bodyPr>
          <a:lstStyle/>
          <a:p>
            <a:r>
              <a:rPr lang="en-GB" sz="1200" b="1" u="sng" dirty="0" err="1" smtClean="0"/>
              <a:t>Cefndir</a:t>
            </a:r>
            <a:r>
              <a:rPr lang="en-GB" sz="1200" b="1" u="sng" dirty="0" smtClean="0"/>
              <a:t> </a:t>
            </a:r>
            <a:r>
              <a:rPr lang="en-GB" sz="1200" b="1" u="sng" dirty="0" err="1" smtClean="0"/>
              <a:t>academaidd</a:t>
            </a:r>
            <a:endParaRPr lang="en-GB" sz="1200" b="1" u="sng" dirty="0" smtClean="0"/>
          </a:p>
          <a:p>
            <a:r>
              <a:rPr lang="en-GB" sz="1200" b="1" u="sng" dirty="0" smtClean="0"/>
              <a:t>Academic history</a:t>
            </a:r>
            <a:endParaRPr lang="en-GB" sz="1200" b="1" u="sng" dirty="0"/>
          </a:p>
          <a:p>
            <a:r>
              <a:rPr lang="en-GB" sz="1200" dirty="0" smtClean="0"/>
              <a:t>St </a:t>
            </a:r>
            <a:r>
              <a:rPr lang="en-GB" sz="1200" dirty="0" err="1" smtClean="0"/>
              <a:t>Teilos</a:t>
            </a:r>
            <a:r>
              <a:rPr lang="en-GB" sz="1200" dirty="0" smtClean="0"/>
              <a:t> CIW High School: 2008 – 2015</a:t>
            </a:r>
          </a:p>
          <a:p>
            <a:r>
              <a:rPr lang="en-GB" sz="1200" dirty="0" smtClean="0"/>
              <a:t>- GCSEs: </a:t>
            </a:r>
          </a:p>
          <a:p>
            <a:r>
              <a:rPr lang="en-GB" sz="1200" dirty="0" smtClean="0"/>
              <a:t>Maths – C</a:t>
            </a:r>
          </a:p>
          <a:p>
            <a:r>
              <a:rPr lang="en-GB" sz="1200" dirty="0" smtClean="0"/>
              <a:t>English – B</a:t>
            </a:r>
          </a:p>
          <a:p>
            <a:r>
              <a:rPr lang="en-GB" sz="1200" dirty="0" smtClean="0"/>
              <a:t>Science – Pass</a:t>
            </a:r>
          </a:p>
          <a:p>
            <a:r>
              <a:rPr lang="en-GB" sz="1200" dirty="0" smtClean="0"/>
              <a:t>RE - B</a:t>
            </a:r>
          </a:p>
          <a:p>
            <a:r>
              <a:rPr lang="en-GB" sz="1200" dirty="0" smtClean="0"/>
              <a:t>ICT - Pass</a:t>
            </a:r>
          </a:p>
          <a:p>
            <a:r>
              <a:rPr lang="en-GB" sz="1200" dirty="0" smtClean="0"/>
              <a:t>Business Studies – B</a:t>
            </a:r>
          </a:p>
          <a:p>
            <a:r>
              <a:rPr lang="en-GB" sz="1200" dirty="0" smtClean="0"/>
              <a:t>Art – C </a:t>
            </a:r>
          </a:p>
          <a:p>
            <a:r>
              <a:rPr lang="en-GB" sz="1200" dirty="0" err="1" smtClean="0"/>
              <a:t>iMedia</a:t>
            </a:r>
            <a:r>
              <a:rPr lang="en-GB" sz="1200" dirty="0" smtClean="0"/>
              <a:t> – BB</a:t>
            </a:r>
          </a:p>
          <a:p>
            <a:pPr marL="171450" indent="-171450">
              <a:buFontTx/>
              <a:buChar char="-"/>
            </a:pPr>
            <a:r>
              <a:rPr lang="en-GB" sz="1200" dirty="0" smtClean="0"/>
              <a:t>A Levels</a:t>
            </a:r>
          </a:p>
          <a:p>
            <a:r>
              <a:rPr lang="en-GB" sz="1200" dirty="0" smtClean="0"/>
              <a:t>Business Studies – B</a:t>
            </a:r>
          </a:p>
          <a:p>
            <a:r>
              <a:rPr lang="en-GB" sz="1200" dirty="0" smtClean="0"/>
              <a:t>English Literature and Language – C</a:t>
            </a:r>
          </a:p>
          <a:p>
            <a:r>
              <a:rPr lang="en-GB" sz="1200" dirty="0" smtClean="0"/>
              <a:t>RE – D</a:t>
            </a:r>
          </a:p>
          <a:p>
            <a:r>
              <a:rPr lang="en-GB" sz="1200" dirty="0" smtClean="0"/>
              <a:t>Welsh Baccalaureate -  C</a:t>
            </a:r>
          </a:p>
          <a:p>
            <a:r>
              <a:rPr lang="en-GB" sz="1200" dirty="0" smtClean="0"/>
              <a:t>Swansea University: 2015 – 2018</a:t>
            </a:r>
          </a:p>
          <a:p>
            <a:r>
              <a:rPr lang="en-GB" sz="1200" dirty="0" smtClean="0"/>
              <a:t>- Undergraduate Degree: BSc Business Management and Marketing – 2:1</a:t>
            </a:r>
          </a:p>
          <a:p>
            <a:endParaRPr lang="en-GB" sz="1200" dirty="0"/>
          </a:p>
          <a:p>
            <a:endParaRPr lang="en-GB" dirty="0"/>
          </a:p>
        </p:txBody>
      </p:sp>
      <p:sp>
        <p:nvSpPr>
          <p:cNvPr id="2" name="TextBox 1"/>
          <p:cNvSpPr txBox="1"/>
          <p:nvPr/>
        </p:nvSpPr>
        <p:spPr>
          <a:xfrm>
            <a:off x="4749894" y="445552"/>
            <a:ext cx="2975212" cy="3000821"/>
          </a:xfrm>
          <a:prstGeom prst="rect">
            <a:avLst/>
          </a:prstGeom>
          <a:noFill/>
        </p:spPr>
        <p:txBody>
          <a:bodyPr wrap="square" rtlCol="0">
            <a:spAutoFit/>
          </a:bodyPr>
          <a:lstStyle/>
          <a:p>
            <a:r>
              <a:rPr lang="en-GB" sz="1050" dirty="0" smtClean="0"/>
              <a:t>In my spare time I find it rewarding to raise awareness for charities that I hold close to my heart through my YouTube channel and creating content for BBC Wales’ online platform. My YouTube channel also includes interests of mine such as travel, fashion and makeup content. I thoroughly enjoy the media side to this also. I currently work for Primark as a retail assistant and have a background in customer service. I believe my experiences will enable me to be an affective business teacher as I can relate to real life experiences. </a:t>
            </a:r>
          </a:p>
          <a:p>
            <a:r>
              <a:rPr lang="en-GB" sz="1050" dirty="0" smtClean="0"/>
              <a:t>Contact Details:</a:t>
            </a:r>
          </a:p>
          <a:p>
            <a:r>
              <a:rPr lang="en-GB" sz="1050" dirty="0" smtClean="0"/>
              <a:t>Email: </a:t>
            </a:r>
            <a:r>
              <a:rPr lang="en-GB" sz="1050" dirty="0" smtClean="0">
                <a:hlinkClick r:id="rId4"/>
              </a:rPr>
              <a:t>1903687@student.uwtsd.ac.uk</a:t>
            </a:r>
            <a:endParaRPr lang="en-GB" sz="1050" dirty="0" smtClean="0"/>
          </a:p>
          <a:p>
            <a:r>
              <a:rPr lang="en-GB" sz="1050" dirty="0" smtClean="0"/>
              <a:t>Address: </a:t>
            </a:r>
            <a:r>
              <a:rPr lang="en-GB" sz="1050" dirty="0" err="1" smtClean="0"/>
              <a:t>Glengarriff</a:t>
            </a:r>
            <a:r>
              <a:rPr lang="en-GB" sz="1050" dirty="0" smtClean="0"/>
              <a:t>, Tyr Winch Road, Old St </a:t>
            </a:r>
            <a:r>
              <a:rPr lang="en-GB" sz="1050" dirty="0" err="1" smtClean="0"/>
              <a:t>Mellons</a:t>
            </a:r>
            <a:r>
              <a:rPr lang="en-GB" sz="1050" dirty="0" smtClean="0"/>
              <a:t>, Cardiff, CF3 5UX</a:t>
            </a:r>
          </a:p>
          <a:p>
            <a:r>
              <a:rPr lang="en-GB" sz="1050" dirty="0" smtClean="0"/>
              <a:t>Tel: 07944717699</a:t>
            </a:r>
            <a:endParaRPr lang="en-GB" sz="1050" dirty="0"/>
          </a:p>
        </p:txBody>
      </p:sp>
      <p:sp>
        <p:nvSpPr>
          <p:cNvPr id="3" name="TextBox 2"/>
          <p:cNvSpPr txBox="1"/>
          <p:nvPr/>
        </p:nvSpPr>
        <p:spPr>
          <a:xfrm>
            <a:off x="9811698" y="4376403"/>
            <a:ext cx="2147447" cy="1446550"/>
          </a:xfrm>
          <a:prstGeom prst="rect">
            <a:avLst/>
          </a:prstGeom>
          <a:noFill/>
        </p:spPr>
        <p:txBody>
          <a:bodyPr wrap="square" rtlCol="0">
            <a:spAutoFit/>
          </a:bodyPr>
          <a:lstStyle/>
          <a:p>
            <a:r>
              <a:rPr lang="en-GB" sz="1100" dirty="0" smtClean="0"/>
              <a:t>Business (Up to A Level)</a:t>
            </a:r>
          </a:p>
          <a:p>
            <a:r>
              <a:rPr lang="en-GB" sz="1100" dirty="0" smtClean="0"/>
              <a:t>English Literature / Language (Up to GCSE) </a:t>
            </a:r>
          </a:p>
          <a:p>
            <a:r>
              <a:rPr lang="en-GB" sz="1100" dirty="0" smtClean="0"/>
              <a:t>RE (Up to GCSE)</a:t>
            </a:r>
          </a:p>
          <a:p>
            <a:r>
              <a:rPr lang="en-GB" sz="1100" dirty="0" smtClean="0"/>
              <a:t>Welsh Baccalaureate</a:t>
            </a:r>
          </a:p>
          <a:p>
            <a:r>
              <a:rPr lang="en-GB" sz="1100" dirty="0" smtClean="0"/>
              <a:t>Other subjects below GCSE level that I have a GCSE qualification for. </a:t>
            </a:r>
            <a:endParaRPr lang="en-GB" sz="1100" dirty="0"/>
          </a:p>
        </p:txBody>
      </p:sp>
      <p:sp>
        <p:nvSpPr>
          <p:cNvPr id="4" name="TextBox 3"/>
          <p:cNvSpPr txBox="1"/>
          <p:nvPr/>
        </p:nvSpPr>
        <p:spPr>
          <a:xfrm>
            <a:off x="502146" y="821092"/>
            <a:ext cx="2934269" cy="2031325"/>
          </a:xfrm>
          <a:prstGeom prst="rect">
            <a:avLst/>
          </a:prstGeom>
          <a:noFill/>
        </p:spPr>
        <p:txBody>
          <a:bodyPr wrap="square" rtlCol="0">
            <a:spAutoFit/>
          </a:bodyPr>
          <a:lstStyle/>
          <a:p>
            <a:r>
              <a:rPr lang="en-GB" sz="1050" dirty="0" smtClean="0"/>
              <a:t>I have experience assisting an event with Full Circle Education for teenage females. This event inspired young women to progress onto male dominated workforces.  </a:t>
            </a:r>
          </a:p>
          <a:p>
            <a:endParaRPr lang="en-GB" sz="1050" dirty="0"/>
          </a:p>
          <a:p>
            <a:r>
              <a:rPr lang="en-GB" sz="1050" dirty="0" smtClean="0"/>
              <a:t>I have observed mixed ability GCSE business classes at St </a:t>
            </a:r>
            <a:r>
              <a:rPr lang="en-GB" sz="1050" dirty="0" err="1" smtClean="0"/>
              <a:t>Teilo’s</a:t>
            </a:r>
            <a:r>
              <a:rPr lang="en-GB" sz="1050" dirty="0" smtClean="0"/>
              <a:t> CIW High School</a:t>
            </a:r>
          </a:p>
          <a:p>
            <a:endParaRPr lang="en-GB" sz="1050" dirty="0"/>
          </a:p>
          <a:p>
            <a:r>
              <a:rPr lang="en-GB" sz="1050" dirty="0" smtClean="0"/>
              <a:t>I have second hand experience through family members working in  teaching.</a:t>
            </a:r>
            <a:endParaRPr lang="en-GB" sz="1050" dirty="0"/>
          </a:p>
        </p:txBody>
      </p:sp>
      <p:sp>
        <p:nvSpPr>
          <p:cNvPr id="5" name="TextBox 4"/>
          <p:cNvSpPr txBox="1"/>
          <p:nvPr/>
        </p:nvSpPr>
        <p:spPr>
          <a:xfrm>
            <a:off x="8574099" y="545425"/>
            <a:ext cx="3029803" cy="2492990"/>
          </a:xfrm>
          <a:prstGeom prst="rect">
            <a:avLst/>
          </a:prstGeom>
          <a:noFill/>
        </p:spPr>
        <p:txBody>
          <a:bodyPr wrap="square" rtlCol="0">
            <a:spAutoFit/>
          </a:bodyPr>
          <a:lstStyle/>
          <a:p>
            <a:r>
              <a:rPr lang="en-GB" sz="1200" dirty="0" smtClean="0"/>
              <a:t>I aspire to be the kind of teacher who installs the belief in every student that they can achieve and that they can believe in themselves. I would never give up on my students. I will want students to know that my classroom is a safe space and that they can talk to me anytime about any school related worries or stress. I hope to be able to adapt my teaching style to optimise learning for all of my students and bring the subject to life – I never want a dull moment in my classroom. </a:t>
            </a:r>
            <a:endParaRPr lang="en-GB" sz="1200" dirty="0"/>
          </a:p>
        </p:txBody>
      </p:sp>
      <p:sp>
        <p:nvSpPr>
          <p:cNvPr id="6" name="TextBox 5"/>
          <p:cNvSpPr txBox="1"/>
          <p:nvPr/>
        </p:nvSpPr>
        <p:spPr>
          <a:xfrm>
            <a:off x="4328808" y="4057233"/>
            <a:ext cx="4890964" cy="2800767"/>
          </a:xfrm>
          <a:prstGeom prst="rect">
            <a:avLst/>
          </a:prstGeom>
          <a:noFill/>
        </p:spPr>
        <p:txBody>
          <a:bodyPr wrap="square" rtlCol="0">
            <a:spAutoFit/>
          </a:bodyPr>
          <a:lstStyle/>
          <a:p>
            <a:r>
              <a:rPr lang="en-GB" sz="1100" dirty="0" smtClean="0"/>
              <a:t>My educational career has never been easy, from primary school I was placed into SEN classes and was told I would not achieve any GCSEs. It was not until I reached my GCSE years that my business studies teacher in particular installed the belief in myself that I could achieve, as long as I put the work in. That is exactly what I did and had it not been for my business studies teacher encouraging me to achieve my potential, I would not have achieved what I have or be where I am today – determined to be an inspirational and amazing teacher, just like the one I needed when I was in school. </a:t>
            </a:r>
            <a:r>
              <a:rPr lang="en-GB" sz="1100" dirty="0"/>
              <a:t>I</a:t>
            </a:r>
            <a:r>
              <a:rPr lang="en-GB" sz="1100" dirty="0" smtClean="0"/>
              <a:t>t was not until my final year in university that I was diagnosed with genetic epilepsy and suddenly all of my struggles over the years made sense. Looking back, I believe that I was not supposed to gain my diagnosis until I did because now I have an interest in ALN as well as mainstream </a:t>
            </a:r>
            <a:r>
              <a:rPr lang="en-GB" sz="1100" dirty="0" smtClean="0"/>
              <a:t>teaching. Therefore, I wish to enter the teaching profession mainly because of </a:t>
            </a:r>
            <a:r>
              <a:rPr lang="en-GB" sz="1100" dirty="0" smtClean="0"/>
              <a:t> </a:t>
            </a:r>
            <a:r>
              <a:rPr lang="en-GB" sz="1100" dirty="0" smtClean="0"/>
              <a:t>personal experiences </a:t>
            </a:r>
            <a:r>
              <a:rPr lang="en-GB" sz="1100" dirty="0" smtClean="0"/>
              <a:t>which </a:t>
            </a:r>
            <a:r>
              <a:rPr lang="en-GB" sz="1100" dirty="0" smtClean="0"/>
              <a:t>are </a:t>
            </a:r>
            <a:r>
              <a:rPr lang="en-GB" sz="1100" dirty="0" smtClean="0"/>
              <a:t>briefly outlined above. </a:t>
            </a:r>
            <a:endParaRPr lang="en-GB" sz="1100" dirty="0"/>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137</TotalTime>
  <Words>640</Words>
  <Application>Microsoft Office PowerPoint</Application>
  <PresentationFormat>Widescreen</PresentationFormat>
  <Paragraphs>48</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Lydia_grace.x</cp:lastModifiedBy>
  <cp:revision>33</cp:revision>
  <dcterms:created xsi:type="dcterms:W3CDTF">2019-09-05T20:58:34Z</dcterms:created>
  <dcterms:modified xsi:type="dcterms:W3CDTF">2019-10-01T17:20:33Z</dcterms:modified>
</cp:coreProperties>
</file>