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  <p:sldMasterId id="2147483649" r:id="rId2"/>
  </p:sldMasterIdLst>
  <p:notesMasterIdLst>
    <p:notesMasterId r:id="rId21"/>
  </p:notesMasterIdLst>
  <p:sldIdLst>
    <p:sldId id="295" r:id="rId3"/>
    <p:sldId id="256" r:id="rId4"/>
    <p:sldId id="294" r:id="rId5"/>
    <p:sldId id="293" r:id="rId6"/>
    <p:sldId id="257" r:id="rId7"/>
    <p:sldId id="258" r:id="rId8"/>
    <p:sldId id="260" r:id="rId9"/>
    <p:sldId id="261" r:id="rId10"/>
    <p:sldId id="263" r:id="rId11"/>
    <p:sldId id="264" r:id="rId12"/>
    <p:sldId id="268" r:id="rId13"/>
    <p:sldId id="269" r:id="rId14"/>
    <p:sldId id="271" r:id="rId15"/>
    <p:sldId id="275" r:id="rId16"/>
    <p:sldId id="279" r:id="rId17"/>
    <p:sldId id="297" r:id="rId18"/>
    <p:sldId id="296" r:id="rId19"/>
    <p:sldId id="284" r:id="rId20"/>
  </p:sldIdLst>
  <p:sldSz cx="13004800" cy="9753600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3200" kern="1200">
        <a:solidFill>
          <a:srgbClr val="424D43"/>
        </a:solidFill>
        <a:latin typeface="Palatino" charset="0"/>
        <a:ea typeface="ヒラギノ明朝 ProN W3" charset="-128"/>
        <a:cs typeface="+mn-cs"/>
        <a:sym typeface="Palatino" charset="0"/>
      </a:defRPr>
    </a:lvl1pPr>
    <a:lvl2pPr marL="457200" algn="ctr" rtl="0" fontAlgn="base">
      <a:spcBef>
        <a:spcPct val="0"/>
      </a:spcBef>
      <a:spcAft>
        <a:spcPct val="0"/>
      </a:spcAft>
      <a:defRPr sz="3200" kern="1200">
        <a:solidFill>
          <a:srgbClr val="424D43"/>
        </a:solidFill>
        <a:latin typeface="Palatino" charset="0"/>
        <a:ea typeface="ヒラギノ明朝 ProN W3" charset="-128"/>
        <a:cs typeface="+mn-cs"/>
        <a:sym typeface="Palatino" charset="0"/>
      </a:defRPr>
    </a:lvl2pPr>
    <a:lvl3pPr marL="914400" algn="ctr" rtl="0" fontAlgn="base">
      <a:spcBef>
        <a:spcPct val="0"/>
      </a:spcBef>
      <a:spcAft>
        <a:spcPct val="0"/>
      </a:spcAft>
      <a:defRPr sz="3200" kern="1200">
        <a:solidFill>
          <a:srgbClr val="424D43"/>
        </a:solidFill>
        <a:latin typeface="Palatino" charset="0"/>
        <a:ea typeface="ヒラギノ明朝 ProN W3" charset="-128"/>
        <a:cs typeface="+mn-cs"/>
        <a:sym typeface="Palatino" charset="0"/>
      </a:defRPr>
    </a:lvl3pPr>
    <a:lvl4pPr marL="1371600" algn="ctr" rtl="0" fontAlgn="base">
      <a:spcBef>
        <a:spcPct val="0"/>
      </a:spcBef>
      <a:spcAft>
        <a:spcPct val="0"/>
      </a:spcAft>
      <a:defRPr sz="3200" kern="1200">
        <a:solidFill>
          <a:srgbClr val="424D43"/>
        </a:solidFill>
        <a:latin typeface="Palatino" charset="0"/>
        <a:ea typeface="ヒラギノ明朝 ProN W3" charset="-128"/>
        <a:cs typeface="+mn-cs"/>
        <a:sym typeface="Palatino" charset="0"/>
      </a:defRPr>
    </a:lvl4pPr>
    <a:lvl5pPr marL="1828800" algn="ctr" rtl="0" fontAlgn="base">
      <a:spcBef>
        <a:spcPct val="0"/>
      </a:spcBef>
      <a:spcAft>
        <a:spcPct val="0"/>
      </a:spcAft>
      <a:defRPr sz="3200" kern="1200">
        <a:solidFill>
          <a:srgbClr val="424D43"/>
        </a:solidFill>
        <a:latin typeface="Palatino" charset="0"/>
        <a:ea typeface="ヒラギノ明朝 ProN W3" charset="-128"/>
        <a:cs typeface="+mn-cs"/>
        <a:sym typeface="Palatino" charset="0"/>
      </a:defRPr>
    </a:lvl5pPr>
    <a:lvl6pPr marL="2286000" algn="l" defTabSz="914400" rtl="0" eaLnBrk="1" latinLnBrk="0" hangingPunct="1">
      <a:defRPr sz="3200" kern="1200">
        <a:solidFill>
          <a:srgbClr val="424D43"/>
        </a:solidFill>
        <a:latin typeface="Palatino" charset="0"/>
        <a:ea typeface="ヒラギノ明朝 ProN W3" charset="-128"/>
        <a:cs typeface="+mn-cs"/>
        <a:sym typeface="Palatino" charset="0"/>
      </a:defRPr>
    </a:lvl6pPr>
    <a:lvl7pPr marL="2743200" algn="l" defTabSz="914400" rtl="0" eaLnBrk="1" latinLnBrk="0" hangingPunct="1">
      <a:defRPr sz="3200" kern="1200">
        <a:solidFill>
          <a:srgbClr val="424D43"/>
        </a:solidFill>
        <a:latin typeface="Palatino" charset="0"/>
        <a:ea typeface="ヒラギノ明朝 ProN W3" charset="-128"/>
        <a:cs typeface="+mn-cs"/>
        <a:sym typeface="Palatino" charset="0"/>
      </a:defRPr>
    </a:lvl7pPr>
    <a:lvl8pPr marL="3200400" algn="l" defTabSz="914400" rtl="0" eaLnBrk="1" latinLnBrk="0" hangingPunct="1">
      <a:defRPr sz="3200" kern="1200">
        <a:solidFill>
          <a:srgbClr val="424D43"/>
        </a:solidFill>
        <a:latin typeface="Palatino" charset="0"/>
        <a:ea typeface="ヒラギノ明朝 ProN W3" charset="-128"/>
        <a:cs typeface="+mn-cs"/>
        <a:sym typeface="Palatino" charset="0"/>
      </a:defRPr>
    </a:lvl8pPr>
    <a:lvl9pPr marL="3657600" algn="l" defTabSz="914400" rtl="0" eaLnBrk="1" latinLnBrk="0" hangingPunct="1">
      <a:defRPr sz="3200" kern="1200">
        <a:solidFill>
          <a:srgbClr val="424D43"/>
        </a:solidFill>
        <a:latin typeface="Palatino" charset="0"/>
        <a:ea typeface="ヒラギノ明朝 ProN W3" charset="-128"/>
        <a:cs typeface="+mn-cs"/>
        <a:sym typeface="Palatino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072">
          <p15:clr>
            <a:srgbClr val="A4A3A4"/>
          </p15:clr>
        </p15:guide>
        <p15:guide id="2" pos="409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806" y="72"/>
      </p:cViewPr>
      <p:guideLst>
        <p:guide orient="horz" pos="3072"/>
        <p:guide pos="409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9647D8D-4225-4E75-98D4-3A5664992D97}" type="datetimeFigureOut">
              <a:rPr lang="en-GB"/>
              <a:pPr>
                <a:defRPr/>
              </a:pPr>
              <a:t>12/07/2019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0AD56B5-5CB8-4C17-9EC8-15F7963F090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6330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6F95EA7A-EDD1-4A73-BA29-C255C12C0DC2}" type="slidenum">
              <a:rPr lang="en-GB" altLang="en-US" sz="1200" smtClean="0"/>
              <a:pPr eaLnBrk="1" hangingPunct="1"/>
              <a:t>2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12572985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8D00C976-71A5-4F21-A596-BE86565CCF1C}" type="slidenum">
              <a:rPr lang="en-GB" altLang="en-US" sz="1200" smtClean="0"/>
              <a:pPr eaLnBrk="1" hangingPunct="1"/>
              <a:t>5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25296936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AD045255-8458-4F5F-BA4C-9B8ECF464CCE}" type="slidenum">
              <a:rPr lang="en-GB" altLang="en-US" sz="1200" smtClean="0"/>
              <a:pPr eaLnBrk="1" hangingPunct="1"/>
              <a:t>6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39653710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98C9B2DA-B7C2-4DA6-BF66-3FCED1956528}" type="slidenum">
              <a:rPr lang="en-GB" altLang="en-US" sz="1200" smtClean="0"/>
              <a:pPr eaLnBrk="1" hangingPunct="1"/>
              <a:t>7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5159143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3EAF4754-737F-417C-ADFB-8D3BC238D8BF}" type="slidenum">
              <a:rPr lang="en-GB" altLang="en-US" sz="1200" smtClean="0"/>
              <a:pPr eaLnBrk="1" hangingPunct="1"/>
              <a:t>8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2141236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1327085E-7A7B-4C7C-9CB5-0CB891E94612}" type="slidenum">
              <a:rPr lang="en-GB" altLang="en-US" sz="1200" smtClean="0"/>
              <a:pPr eaLnBrk="1" hangingPunct="1"/>
              <a:t>9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27897256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818003A9-4D61-47F2-AE73-CE38D6BF26D2}" type="slidenum">
              <a:rPr lang="en-GB" altLang="en-US" sz="1200" smtClean="0"/>
              <a:pPr eaLnBrk="1" hangingPunct="1"/>
              <a:t>10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20576086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76B00C08-E28A-4565-94D9-3AE5825C51E9}" type="slidenum">
              <a:rPr lang="en-GB" altLang="en-US" sz="1200" smtClean="0"/>
              <a:pPr eaLnBrk="1" hangingPunct="1"/>
              <a:t>11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38807593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D8E50F60-09AC-402B-864D-A4A4749F0702}" type="slidenum">
              <a:rPr lang="en-GB" altLang="en-US" sz="1200" smtClean="0"/>
              <a:pPr eaLnBrk="1" hangingPunct="1"/>
              <a:t>12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21259934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710530D3-45E8-4AE1-8727-9AB06D5EE0D6}" type="slidenum">
              <a:rPr lang="en-GB" altLang="en-US" sz="1200" smtClean="0"/>
              <a:pPr eaLnBrk="1" hangingPunct="1"/>
              <a:t>13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24845111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D8EFF8C2-9043-4776-987D-7A57E1B1CAA5}" type="slidenum">
              <a:rPr lang="en-GB" altLang="en-US" sz="1200" smtClean="0"/>
              <a:pPr eaLnBrk="1" hangingPunct="1"/>
              <a:t>14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20955109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BA9D8B08-14FE-4657-8FCE-3E802863EA4D}" type="slidenum">
              <a:rPr lang="en-GB" altLang="en-US" sz="1200" smtClean="0"/>
              <a:pPr eaLnBrk="1" hangingPunct="1"/>
              <a:t>15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26862757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eaLnBrk="0" hangingPunct="0"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rgbClr val="424D43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/>
            <a:fld id="{3DB9A51A-951D-40FF-9C33-B2F07F0EFCBB}" type="slidenum">
              <a:rPr lang="en-GB" altLang="en-US" sz="1200" smtClean="0"/>
              <a:pPr eaLnBrk="1" hangingPunct="1"/>
              <a:t>18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3102873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63339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588142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8344109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7700" y="7988300"/>
            <a:ext cx="5778500" cy="12827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78600" y="7988300"/>
            <a:ext cx="5778500" cy="12827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925344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732675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91744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46530675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0383121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Hoefler Text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6560064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36133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29750" y="6578600"/>
            <a:ext cx="2927350" cy="26924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7700" y="6578600"/>
            <a:ext cx="8629650" cy="26924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278380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4725" y="3030538"/>
            <a:ext cx="11055350" cy="20907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5527675"/>
            <a:ext cx="9102725" cy="24923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322707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437805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113" y="6267450"/>
            <a:ext cx="11053762" cy="19367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113" y="4133850"/>
            <a:ext cx="11053762" cy="21336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523882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7700" y="2628900"/>
            <a:ext cx="5778500" cy="6477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78600" y="2628900"/>
            <a:ext cx="5778500" cy="6477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946331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90525"/>
            <a:ext cx="11703050" cy="16256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875" y="2182813"/>
            <a:ext cx="5745163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875" y="3092450"/>
            <a:ext cx="5745163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05588" y="2182813"/>
            <a:ext cx="5748337" cy="9096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588" y="3092450"/>
            <a:ext cx="5748337" cy="561975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876998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87540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65628138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875" y="388938"/>
            <a:ext cx="4278313" cy="165258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4763" y="388938"/>
            <a:ext cx="7269162" cy="832326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875" y="2041525"/>
            <a:ext cx="4278313" cy="66706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42423860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9525" y="6827838"/>
            <a:ext cx="7802563" cy="8064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49525" y="871538"/>
            <a:ext cx="7802563" cy="5851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Palatino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49525" y="7634288"/>
            <a:ext cx="7802563" cy="11445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64903641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696343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29750" y="152400"/>
            <a:ext cx="2927350" cy="89535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7700" y="152400"/>
            <a:ext cx="8629650" cy="89535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619208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47700" y="6578600"/>
            <a:ext cx="1170940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0800" tIns="50800" rIns="50800" bIns="50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>
                <a:sym typeface="Palatino" charset="0"/>
              </a:rPr>
              <a:t>Click to edit Master title style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47700" y="7988300"/>
            <a:ext cx="11709400" cy="128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>
                <a:sym typeface="Hoefler Text" charset="0"/>
              </a:rPr>
              <a:t>Click to edit Master text styles</a:t>
            </a:r>
          </a:p>
          <a:p>
            <a:pPr lvl="1"/>
            <a:r>
              <a:rPr lang="en-US" altLang="en-US" smtClean="0">
                <a:sym typeface="Hoefler Text" charset="0"/>
              </a:rPr>
              <a:t>Second level</a:t>
            </a:r>
          </a:p>
          <a:p>
            <a:pPr lvl="2"/>
            <a:r>
              <a:rPr lang="en-US" altLang="en-US" smtClean="0">
                <a:sym typeface="Hoefler Text" charset="0"/>
              </a:rPr>
              <a:t>Third level</a:t>
            </a:r>
          </a:p>
          <a:p>
            <a:pPr lvl="3"/>
            <a:r>
              <a:rPr lang="en-US" altLang="en-US" smtClean="0">
                <a:sym typeface="Hoefler Text" charset="0"/>
              </a:rPr>
              <a:t>Fourth level</a:t>
            </a:r>
          </a:p>
          <a:p>
            <a:pPr lvl="4"/>
            <a:r>
              <a:rPr lang="en-US" altLang="en-US" smtClean="0">
                <a:sym typeface="Hoefler Text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7500">
          <a:solidFill>
            <a:schemeClr val="tx1"/>
          </a:solidFill>
          <a:latin typeface="+mj-lt"/>
          <a:ea typeface="+mj-ea"/>
          <a:cs typeface="+mj-cs"/>
          <a:sym typeface="Palatino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7500">
          <a:solidFill>
            <a:schemeClr val="tx1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7500">
          <a:solidFill>
            <a:schemeClr val="tx1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7500">
          <a:solidFill>
            <a:schemeClr val="tx1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7500">
          <a:solidFill>
            <a:schemeClr val="tx1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7500">
          <a:solidFill>
            <a:schemeClr val="tx1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7500">
          <a:solidFill>
            <a:schemeClr val="tx1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7500">
          <a:solidFill>
            <a:schemeClr val="tx1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7500">
          <a:solidFill>
            <a:schemeClr val="tx1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9pPr>
    </p:titleStyle>
    <p:bodyStyle>
      <a:lvl1pPr marL="342900" indent="-342900" algn="ctr" rtl="0" eaLnBrk="0" fontAlgn="base" hangingPunct="0">
        <a:lnSpc>
          <a:spcPct val="110000"/>
        </a:lnSpc>
        <a:spcBef>
          <a:spcPct val="0"/>
        </a:spcBef>
        <a:spcAft>
          <a:spcPct val="0"/>
        </a:spcAft>
        <a:defRPr sz="3200" i="1">
          <a:solidFill>
            <a:srgbClr val="5D6A61"/>
          </a:solidFill>
          <a:latin typeface="+mn-lt"/>
          <a:ea typeface="+mn-ea"/>
          <a:cs typeface="+mn-cs"/>
          <a:sym typeface="Hoefler Text" charset="0"/>
        </a:defRPr>
      </a:lvl1pPr>
      <a:lvl2pPr marL="742950" indent="-285750" algn="ctr" rtl="0" eaLnBrk="0" fontAlgn="base" hangingPunct="0">
        <a:lnSpc>
          <a:spcPct val="110000"/>
        </a:lnSpc>
        <a:spcBef>
          <a:spcPct val="0"/>
        </a:spcBef>
        <a:spcAft>
          <a:spcPct val="0"/>
        </a:spcAft>
        <a:defRPr sz="3200" i="1">
          <a:solidFill>
            <a:srgbClr val="5D6A61"/>
          </a:solidFill>
          <a:latin typeface="+mn-lt"/>
          <a:ea typeface="+mn-ea"/>
          <a:cs typeface="+mn-cs"/>
          <a:sym typeface="Hoefler Text" charset="0"/>
        </a:defRPr>
      </a:lvl2pPr>
      <a:lvl3pPr marL="1143000" indent="-228600" algn="ctr" rtl="0" eaLnBrk="0" fontAlgn="base" hangingPunct="0">
        <a:lnSpc>
          <a:spcPct val="110000"/>
        </a:lnSpc>
        <a:spcBef>
          <a:spcPct val="0"/>
        </a:spcBef>
        <a:spcAft>
          <a:spcPct val="0"/>
        </a:spcAft>
        <a:defRPr sz="3200" i="1">
          <a:solidFill>
            <a:srgbClr val="5D6A61"/>
          </a:solidFill>
          <a:latin typeface="+mn-lt"/>
          <a:ea typeface="+mn-ea"/>
          <a:cs typeface="+mn-cs"/>
          <a:sym typeface="Hoefler Text" charset="0"/>
        </a:defRPr>
      </a:lvl3pPr>
      <a:lvl4pPr marL="1600200" indent="-228600" algn="ctr" rtl="0" eaLnBrk="0" fontAlgn="base" hangingPunct="0">
        <a:lnSpc>
          <a:spcPct val="110000"/>
        </a:lnSpc>
        <a:spcBef>
          <a:spcPct val="0"/>
        </a:spcBef>
        <a:spcAft>
          <a:spcPct val="0"/>
        </a:spcAft>
        <a:defRPr sz="3200" i="1">
          <a:solidFill>
            <a:srgbClr val="5D6A61"/>
          </a:solidFill>
          <a:latin typeface="+mn-lt"/>
          <a:ea typeface="+mn-ea"/>
          <a:cs typeface="+mn-cs"/>
          <a:sym typeface="Hoefler Text" charset="0"/>
        </a:defRPr>
      </a:lvl4pPr>
      <a:lvl5pPr marL="2057400" indent="-228600" algn="ctr" rtl="0" eaLnBrk="0" fontAlgn="base" hangingPunct="0">
        <a:lnSpc>
          <a:spcPct val="110000"/>
        </a:lnSpc>
        <a:spcBef>
          <a:spcPct val="0"/>
        </a:spcBef>
        <a:spcAft>
          <a:spcPct val="0"/>
        </a:spcAft>
        <a:defRPr sz="3200" i="1">
          <a:solidFill>
            <a:srgbClr val="5D6A61"/>
          </a:solidFill>
          <a:latin typeface="+mn-lt"/>
          <a:ea typeface="+mn-ea"/>
          <a:cs typeface="+mn-cs"/>
          <a:sym typeface="Hoefler Text" charset="0"/>
        </a:defRPr>
      </a:lvl5pPr>
      <a:lvl6pPr marL="457200" algn="ctr" rtl="0" fontAlgn="base">
        <a:lnSpc>
          <a:spcPct val="110000"/>
        </a:lnSpc>
        <a:spcBef>
          <a:spcPct val="0"/>
        </a:spcBef>
        <a:spcAft>
          <a:spcPct val="0"/>
        </a:spcAft>
        <a:defRPr sz="3200" i="1">
          <a:solidFill>
            <a:srgbClr val="5D6A61"/>
          </a:solidFill>
          <a:latin typeface="+mn-lt"/>
          <a:ea typeface="+mn-ea"/>
          <a:cs typeface="+mn-cs"/>
          <a:sym typeface="Hoefler Text" charset="0"/>
        </a:defRPr>
      </a:lvl6pPr>
      <a:lvl7pPr marL="914400" algn="ctr" rtl="0" fontAlgn="base">
        <a:lnSpc>
          <a:spcPct val="110000"/>
        </a:lnSpc>
        <a:spcBef>
          <a:spcPct val="0"/>
        </a:spcBef>
        <a:spcAft>
          <a:spcPct val="0"/>
        </a:spcAft>
        <a:defRPr sz="3200" i="1">
          <a:solidFill>
            <a:srgbClr val="5D6A61"/>
          </a:solidFill>
          <a:latin typeface="+mn-lt"/>
          <a:ea typeface="+mn-ea"/>
          <a:cs typeface="+mn-cs"/>
          <a:sym typeface="Hoefler Text" charset="0"/>
        </a:defRPr>
      </a:lvl7pPr>
      <a:lvl8pPr marL="1371600" algn="ctr" rtl="0" fontAlgn="base">
        <a:lnSpc>
          <a:spcPct val="110000"/>
        </a:lnSpc>
        <a:spcBef>
          <a:spcPct val="0"/>
        </a:spcBef>
        <a:spcAft>
          <a:spcPct val="0"/>
        </a:spcAft>
        <a:defRPr sz="3200" i="1">
          <a:solidFill>
            <a:srgbClr val="5D6A61"/>
          </a:solidFill>
          <a:latin typeface="+mn-lt"/>
          <a:ea typeface="+mn-ea"/>
          <a:cs typeface="+mn-cs"/>
          <a:sym typeface="Hoefler Text" charset="0"/>
        </a:defRPr>
      </a:lvl8pPr>
      <a:lvl9pPr marL="1828800" algn="ctr" rtl="0" fontAlgn="base">
        <a:lnSpc>
          <a:spcPct val="110000"/>
        </a:lnSpc>
        <a:spcBef>
          <a:spcPct val="0"/>
        </a:spcBef>
        <a:spcAft>
          <a:spcPct val="0"/>
        </a:spcAft>
        <a:defRPr sz="3200" i="1">
          <a:solidFill>
            <a:srgbClr val="5D6A61"/>
          </a:solidFill>
          <a:latin typeface="+mn-lt"/>
          <a:ea typeface="+mn-ea"/>
          <a:cs typeface="+mn-cs"/>
          <a:sym typeface="Hoefler Text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47700" y="152400"/>
            <a:ext cx="11709400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>
                <a:sym typeface="Palatino" charset="0"/>
              </a:rPr>
              <a:t>Click to edit Master title style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47700" y="2628900"/>
            <a:ext cx="117094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>
                <a:sym typeface="Palatino" charset="0"/>
              </a:rPr>
              <a:t>Click to edit Master text styles</a:t>
            </a:r>
          </a:p>
          <a:p>
            <a:pPr lvl="1"/>
            <a:r>
              <a:rPr lang="en-US" altLang="en-US" smtClean="0">
                <a:sym typeface="Palatino" charset="0"/>
              </a:rPr>
              <a:t>Second level</a:t>
            </a:r>
          </a:p>
          <a:p>
            <a:pPr lvl="2"/>
            <a:r>
              <a:rPr lang="en-US" altLang="en-US" smtClean="0">
                <a:sym typeface="Palatino" charset="0"/>
              </a:rPr>
              <a:t>Third level</a:t>
            </a:r>
          </a:p>
          <a:p>
            <a:pPr lvl="3"/>
            <a:r>
              <a:rPr lang="en-US" altLang="en-US" smtClean="0">
                <a:sym typeface="Palatino" charset="0"/>
              </a:rPr>
              <a:t>Fourth level</a:t>
            </a:r>
          </a:p>
          <a:p>
            <a:pPr lvl="4"/>
            <a:r>
              <a:rPr lang="en-US" altLang="en-US" smtClean="0">
                <a:sym typeface="Palatino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8100">
          <a:solidFill>
            <a:srgbClr val="FEFFFE"/>
          </a:solidFill>
          <a:latin typeface="+mj-lt"/>
          <a:ea typeface="+mj-ea"/>
          <a:cs typeface="+mj-cs"/>
          <a:sym typeface="Palatino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8100">
          <a:solidFill>
            <a:srgbClr val="FEFFFE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8100">
          <a:solidFill>
            <a:srgbClr val="FEFFFE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8100">
          <a:solidFill>
            <a:srgbClr val="FEFFFE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8100">
          <a:solidFill>
            <a:srgbClr val="FEFFFE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8100">
          <a:solidFill>
            <a:srgbClr val="FEFFFE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8100">
          <a:solidFill>
            <a:srgbClr val="FEFFFE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8100">
          <a:solidFill>
            <a:srgbClr val="FEFFFE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8100">
          <a:solidFill>
            <a:srgbClr val="FEFFFE"/>
          </a:solidFill>
          <a:latin typeface="Palatino" charset="0"/>
          <a:ea typeface="ヒラギノ明朝 ProN W3" charset="-128"/>
          <a:cs typeface="ヒラギノ明朝 ProN W3" charset="-128"/>
          <a:sym typeface="Palatino" charset="0"/>
        </a:defRPr>
      </a:lvl9pPr>
    </p:titleStyle>
    <p:bodyStyle>
      <a:lvl1pPr marL="444500" indent="-444500" algn="l" rtl="0" eaLnBrk="0" fontAlgn="base" hangingPunct="0">
        <a:lnSpc>
          <a:spcPct val="120000"/>
        </a:lnSpc>
        <a:spcBef>
          <a:spcPts val="2400"/>
        </a:spcBef>
        <a:spcAft>
          <a:spcPct val="0"/>
        </a:spcAft>
        <a:buSzPct val="9300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Palatino" charset="0"/>
        </a:defRPr>
      </a:lvl1pPr>
      <a:lvl2pPr marL="838200" indent="-444500" algn="l" rtl="0" eaLnBrk="0" fontAlgn="base" hangingPunct="0">
        <a:lnSpc>
          <a:spcPct val="120000"/>
        </a:lnSpc>
        <a:spcBef>
          <a:spcPts val="2400"/>
        </a:spcBef>
        <a:spcAft>
          <a:spcPct val="0"/>
        </a:spcAft>
        <a:buSzPct val="9300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Palatino" charset="0"/>
        </a:defRPr>
      </a:lvl2pPr>
      <a:lvl3pPr marL="1282700" indent="-444500" algn="l" rtl="0" eaLnBrk="0" fontAlgn="base" hangingPunct="0">
        <a:lnSpc>
          <a:spcPct val="120000"/>
        </a:lnSpc>
        <a:spcBef>
          <a:spcPts val="2400"/>
        </a:spcBef>
        <a:spcAft>
          <a:spcPct val="0"/>
        </a:spcAft>
        <a:buSzPct val="9300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Palatino" charset="0"/>
        </a:defRPr>
      </a:lvl3pPr>
      <a:lvl4pPr marL="1727200" indent="-444500" algn="l" rtl="0" eaLnBrk="0" fontAlgn="base" hangingPunct="0">
        <a:lnSpc>
          <a:spcPct val="120000"/>
        </a:lnSpc>
        <a:spcBef>
          <a:spcPts val="2400"/>
        </a:spcBef>
        <a:spcAft>
          <a:spcPct val="0"/>
        </a:spcAft>
        <a:buSzPct val="9300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Palatino" charset="0"/>
        </a:defRPr>
      </a:lvl4pPr>
      <a:lvl5pPr marL="2171700" indent="-444500" algn="l" rtl="0" eaLnBrk="0" fontAlgn="base" hangingPunct="0">
        <a:lnSpc>
          <a:spcPct val="120000"/>
        </a:lnSpc>
        <a:spcBef>
          <a:spcPts val="2400"/>
        </a:spcBef>
        <a:spcAft>
          <a:spcPct val="0"/>
        </a:spcAft>
        <a:buSzPct val="9300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Palatino" charset="0"/>
        </a:defRPr>
      </a:lvl5pPr>
      <a:lvl6pPr marL="2628900" indent="-444500" algn="l" rtl="0" fontAlgn="base">
        <a:lnSpc>
          <a:spcPct val="120000"/>
        </a:lnSpc>
        <a:spcBef>
          <a:spcPts val="2400"/>
        </a:spcBef>
        <a:spcAft>
          <a:spcPct val="0"/>
        </a:spcAft>
        <a:buSzPct val="9300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Palatino" charset="0"/>
        </a:defRPr>
      </a:lvl6pPr>
      <a:lvl7pPr marL="3086100" indent="-444500" algn="l" rtl="0" fontAlgn="base">
        <a:lnSpc>
          <a:spcPct val="120000"/>
        </a:lnSpc>
        <a:spcBef>
          <a:spcPts val="2400"/>
        </a:spcBef>
        <a:spcAft>
          <a:spcPct val="0"/>
        </a:spcAft>
        <a:buSzPct val="9300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Palatino" charset="0"/>
        </a:defRPr>
      </a:lvl7pPr>
      <a:lvl8pPr marL="3543300" indent="-444500" algn="l" rtl="0" fontAlgn="base">
        <a:lnSpc>
          <a:spcPct val="120000"/>
        </a:lnSpc>
        <a:spcBef>
          <a:spcPts val="2400"/>
        </a:spcBef>
        <a:spcAft>
          <a:spcPct val="0"/>
        </a:spcAft>
        <a:buSzPct val="9300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Palatino" charset="0"/>
        </a:defRPr>
      </a:lvl8pPr>
      <a:lvl9pPr marL="4000500" indent="-444500" algn="l" rtl="0" fontAlgn="base">
        <a:lnSpc>
          <a:spcPct val="120000"/>
        </a:lnSpc>
        <a:spcBef>
          <a:spcPts val="2400"/>
        </a:spcBef>
        <a:spcAft>
          <a:spcPct val="0"/>
        </a:spcAft>
        <a:buSzPct val="9300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Palatino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ECES5007/C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Lines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Enquiry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51038" y="6893024"/>
            <a:ext cx="9102725" cy="2088232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 Session 4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Burton (2013)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1890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1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9000" y="330200"/>
            <a:ext cx="416560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2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330200"/>
            <a:ext cx="416560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3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00" y="330200"/>
            <a:ext cx="416560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6000" dirty="0" smtClean="0"/>
              <a:t>Small Talk in the Staffroom</a:t>
            </a:r>
            <a:br>
              <a:rPr lang="en-US" altLang="en-US" sz="6000" dirty="0" smtClean="0"/>
            </a:br>
            <a:r>
              <a:rPr lang="en-US" altLang="en-US" sz="6000" dirty="0" err="1" smtClean="0"/>
              <a:t>Sgwrsio</a:t>
            </a:r>
            <a:r>
              <a:rPr lang="en-US" altLang="en-US" sz="6000" dirty="0" smtClean="0"/>
              <a:t> </a:t>
            </a:r>
            <a:r>
              <a:rPr lang="en-US" altLang="en-US" sz="6000" dirty="0" err="1" smtClean="0"/>
              <a:t>yn</a:t>
            </a:r>
            <a:r>
              <a:rPr lang="en-US" altLang="en-US" sz="6000" dirty="0" smtClean="0"/>
              <a:t> y </a:t>
            </a:r>
            <a:r>
              <a:rPr lang="en-US" altLang="en-US" sz="6000" dirty="0" err="1" smtClean="0"/>
              <a:t>Stafell</a:t>
            </a:r>
            <a:r>
              <a:rPr lang="en-US" altLang="en-US" sz="6000" dirty="0" smtClean="0"/>
              <a:t> Staff</a:t>
            </a:r>
          </a:p>
        </p:txBody>
      </p:sp>
      <p:sp>
        <p:nvSpPr>
          <p:cNvPr id="3078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/>
            <a:r>
              <a:rPr lang="en-US" altLang="en-US" dirty="0" smtClean="0"/>
              <a:t>Or the importance of Confidentiality </a:t>
            </a:r>
          </a:p>
          <a:p>
            <a:pPr marL="0" indent="0" eaLnBrk="1" hangingPunct="1"/>
            <a:r>
              <a:rPr lang="en-US" altLang="en-US" dirty="0" err="1" smtClean="0"/>
              <a:t>neu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Bwysigrwydd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Cyfrinachedd</a:t>
            </a:r>
            <a:r>
              <a:rPr lang="en-US" altLang="en-US" dirty="0" smtClean="0"/>
              <a:t> </a:t>
            </a:r>
          </a:p>
          <a:p>
            <a:pPr marL="0" indent="0" eaLnBrk="1" hangingPunct="1"/>
            <a:endParaRPr lang="en-US" altLang="en-US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/  Module Aim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7700" y="1708448"/>
            <a:ext cx="5778500" cy="7397452"/>
          </a:xfrm>
          <a:prstGeom prst="rect">
            <a:avLst/>
          </a:prstGeom>
        </p:spPr>
        <p:txBody>
          <a:bodyPr lIns="130046" tIns="65023" rIns="130046" bIns="65023"/>
          <a:lstStyle/>
          <a:p>
            <a:pPr lvl="0"/>
            <a:r>
              <a:rPr lang="cy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 materion allweddol mewn addysg trwy brofiad ar leoliad a chynyddu ymwybyddiaeth myfyrwyr o bwysigrwydd ymchwil addysgol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78600" y="2932584"/>
            <a:ext cx="5778500" cy="6173316"/>
          </a:xfrm>
          <a:prstGeom prst="rect">
            <a:avLst/>
          </a:prstGeom>
        </p:spPr>
        <p:txBody>
          <a:bodyPr lIns="130046" tIns="65023" rIns="130046" bIns="65023"/>
          <a:lstStyle/>
          <a:p>
            <a:pPr lvl="0"/>
            <a:r>
              <a:rPr lang="en-GB" sz="3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explore key issues in education through placement experience and to increase students’ awareness of the importance of educational research</a:t>
            </a:r>
          </a:p>
          <a:p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6635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100" dirty="0" err="1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1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100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Relevant 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957784" y="2284512"/>
            <a:ext cx="5436006" cy="6542859"/>
          </a:xfrm>
          <a:prstGeom prst="rect">
            <a:avLst/>
          </a:prstGeom>
        </p:spPr>
        <p:txBody>
          <a:bodyPr lIns="130046" tIns="65023" rIns="130046" bIns="65023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faterion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moesegol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â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gweithwyr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gyd-destunau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6606439" y="3148608"/>
            <a:ext cx="5436006" cy="5564608"/>
          </a:xfrm>
          <a:prstGeom prst="rect">
            <a:avLst/>
          </a:prstGeom>
        </p:spPr>
        <p:txBody>
          <a:bodyPr lIns="130046" tIns="65023" rIns="130046" bIns="65023">
            <a:normAutofit/>
          </a:bodyPr>
          <a:lstStyle/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i="1" dirty="0" smtClean="0"/>
              <a:t>Demonstrate an awareness of ethical issues relating to working with children and professionals in a variety of contexts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0522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/>
          </p:nvPr>
        </p:nvSpPr>
        <p:spPr>
          <a:ln w="12700">
            <a:miter lim="800000"/>
            <a:headEnd/>
            <a:tailEnd/>
          </a:ln>
          <a:extLst/>
        </p:spPr>
        <p:txBody>
          <a:bodyPr/>
          <a:lstStyle/>
          <a:p>
            <a:pPr eaLnBrk="1" hangingPunct="1">
              <a:defRPr/>
            </a:pPr>
            <a:r>
              <a:rPr lang="en-US" dirty="0" err="1" smtClean="0">
                <a:solidFill>
                  <a:srgbClr val="FEFFFE">
                    <a:alpha val="95000"/>
                  </a:srgbClr>
                </a:solidFill>
              </a:rPr>
              <a:t>Cyflwyniad</a:t>
            </a:r>
            <a:r>
              <a:rPr lang="en-US" dirty="0" smtClean="0">
                <a:solidFill>
                  <a:srgbClr val="FEFFFE">
                    <a:alpha val="95000"/>
                  </a:srgbClr>
                </a:solidFill>
              </a:rPr>
              <a:t> /</a:t>
            </a:r>
            <a:r>
              <a:rPr lang="en-US" i="1" dirty="0" smtClean="0">
                <a:solidFill>
                  <a:srgbClr val="FEFFFE">
                    <a:alpha val="95000"/>
                  </a:srgbClr>
                </a:solidFill>
              </a:rPr>
              <a:t>Introduction</a:t>
            </a:r>
            <a:endParaRPr lang="en-US" i="1" dirty="0">
              <a:solidFill>
                <a:srgbClr val="FEFFFE">
                  <a:alpha val="95000"/>
                </a:srgbClr>
              </a:solidFill>
            </a:endParaRP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47700" y="2628900"/>
            <a:ext cx="5473700" cy="6477000"/>
          </a:xfrm>
        </p:spPr>
        <p:txBody>
          <a:bodyPr/>
          <a:lstStyle/>
          <a:p>
            <a:pPr eaLnBrk="1" hangingPunct="1">
              <a:buFontTx/>
              <a:buBlip>
                <a:blip r:embed="rId3"/>
              </a:buBlip>
            </a:pPr>
            <a:r>
              <a:rPr lang="en-US" altLang="en-US" smtClean="0"/>
              <a:t>SYNNWYR CYFFREDIN yw’r cyflwyniad hwn</a:t>
            </a:r>
          </a:p>
          <a:p>
            <a:pPr eaLnBrk="1" hangingPunct="1">
              <a:buFontTx/>
              <a:buBlip>
                <a:blip r:embed="rId3"/>
              </a:buBlip>
            </a:pPr>
            <a:endParaRPr lang="en-US" altLang="en-US" smtClean="0"/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smtClean="0"/>
              <a:t>Mae gwybod beth i’w gadw’n gyfrinachol yn SGIL BYWYD</a:t>
            </a:r>
          </a:p>
        </p:txBody>
      </p:sp>
      <p:sp>
        <p:nvSpPr>
          <p:cNvPr id="4100" name="Rectangle 3"/>
          <p:cNvSpPr>
            <a:spLocks/>
          </p:cNvSpPr>
          <p:nvPr/>
        </p:nvSpPr>
        <p:spPr bwMode="auto">
          <a:xfrm>
            <a:off x="6438900" y="2628900"/>
            <a:ext cx="54737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444500" indent="-4445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>
              <a:buFontTx/>
              <a:buBlip>
                <a:blip r:embed="rId3"/>
              </a:buBlip>
            </a:pPr>
            <a:r>
              <a:rPr lang="en-US" altLang="en-US" i="1" dirty="0"/>
              <a:t>Much of this presentation is COMMON SENSE</a:t>
            </a:r>
          </a:p>
          <a:p>
            <a:pPr eaLnBrk="1" hangingPunct="1">
              <a:buFontTx/>
              <a:buBlip>
                <a:blip r:embed="rId3"/>
              </a:buBlip>
            </a:pPr>
            <a:endParaRPr lang="en-US" altLang="en-US" i="1" dirty="0"/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i="1" dirty="0"/>
              <a:t>Knowing which things to keep confidential is a LIFE SKILL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title"/>
          </p:nvPr>
        </p:nvSpPr>
        <p:spPr>
          <a:ln w="12700">
            <a:miter lim="800000"/>
            <a:headEnd/>
            <a:tailEnd/>
          </a:ln>
          <a:extLst/>
        </p:spPr>
        <p:txBody>
          <a:bodyPr/>
          <a:lstStyle/>
          <a:p>
            <a:pPr eaLnBrk="1" hangingPunct="1">
              <a:defRPr/>
            </a:pPr>
            <a:r>
              <a:rPr lang="en-US" sz="4800" i="1" dirty="0" err="1" smtClean="0">
                <a:solidFill>
                  <a:srgbClr val="FEFFFE">
                    <a:alpha val="95000"/>
                  </a:srgbClr>
                </a:solidFill>
              </a:rPr>
              <a:t>Nid</a:t>
            </a:r>
            <a:r>
              <a:rPr lang="en-US" sz="4800" i="1" dirty="0" smtClean="0">
                <a:solidFill>
                  <a:srgbClr val="FEFFFE">
                    <a:alpha val="95000"/>
                  </a:srgbClr>
                </a:solidFill>
              </a:rPr>
              <a:t> dim </a:t>
            </a:r>
            <a:r>
              <a:rPr lang="en-US" sz="4800" i="1" dirty="0" err="1" smtClean="0">
                <a:solidFill>
                  <a:srgbClr val="FEFFFE">
                    <a:alpha val="95000"/>
                  </a:srgbClr>
                </a:solidFill>
              </a:rPr>
              <a:t>ond</a:t>
            </a:r>
            <a:r>
              <a:rPr lang="en-US" sz="4800" i="1" dirty="0" smtClean="0">
                <a:solidFill>
                  <a:srgbClr val="FEFFFE">
                    <a:alpha val="95000"/>
                  </a:srgbClr>
                </a:solidFill>
              </a:rPr>
              <a:t> </a:t>
            </a:r>
            <a:r>
              <a:rPr lang="en-US" sz="4800" i="1" dirty="0" err="1" smtClean="0">
                <a:solidFill>
                  <a:srgbClr val="FEFFFE">
                    <a:alpha val="95000"/>
                  </a:srgbClr>
                </a:solidFill>
              </a:rPr>
              <a:t>gyda</a:t>
            </a:r>
            <a:r>
              <a:rPr lang="en-US" sz="4800" i="1" dirty="0" smtClean="0">
                <a:solidFill>
                  <a:srgbClr val="FEFFFE">
                    <a:alpha val="95000"/>
                  </a:srgbClr>
                </a:solidFill>
              </a:rPr>
              <a:t> </a:t>
            </a:r>
            <a:r>
              <a:rPr lang="en-US" sz="4800" i="1" dirty="0" err="1" smtClean="0">
                <a:solidFill>
                  <a:srgbClr val="FEFFFE">
                    <a:alpha val="95000"/>
                  </a:srgbClr>
                </a:solidFill>
              </a:rPr>
              <a:t>phlant</a:t>
            </a:r>
            <a:r>
              <a:rPr lang="en-US" sz="4800" i="1" dirty="0" smtClean="0">
                <a:solidFill>
                  <a:srgbClr val="FEFFFE">
                    <a:alpha val="95000"/>
                  </a:srgbClr>
                </a:solidFill>
              </a:rPr>
              <a:t>!</a:t>
            </a:r>
            <a:br>
              <a:rPr lang="en-US" sz="4800" i="1" dirty="0" smtClean="0">
                <a:solidFill>
                  <a:srgbClr val="FEFFFE">
                    <a:alpha val="95000"/>
                  </a:srgbClr>
                </a:solidFill>
              </a:rPr>
            </a:br>
            <a:r>
              <a:rPr lang="en-US" sz="4800" dirty="0" smtClean="0">
                <a:solidFill>
                  <a:srgbClr val="FEFFFE">
                    <a:alpha val="95000"/>
                  </a:srgbClr>
                </a:solidFill>
              </a:rPr>
              <a:t>Not just with children!</a:t>
            </a:r>
            <a:endParaRPr lang="en-US" sz="4800" dirty="0">
              <a:solidFill>
                <a:srgbClr val="FEFFFE">
                  <a:alpha val="95000"/>
                </a:srgbClr>
              </a:solidFill>
            </a:endParaRP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47700" y="2425700"/>
            <a:ext cx="4851400" cy="6680200"/>
          </a:xfrm>
        </p:spPr>
        <p:txBody>
          <a:bodyPr/>
          <a:lstStyle/>
          <a:p>
            <a:pPr eaLnBrk="1" hangingPunct="1">
              <a:buFontTx/>
              <a:buBlip>
                <a:blip r:embed="rId3"/>
              </a:buBlip>
            </a:pPr>
            <a:r>
              <a:rPr lang="en-US" altLang="en-US" dirty="0" smtClean="0"/>
              <a:t>Ni </a:t>
            </a:r>
            <a:r>
              <a:rPr lang="en-US" altLang="en-US" dirty="0" err="1" smtClean="0"/>
              <a:t>chyfyngir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cyfrinachedd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weithio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gyda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phlant</a:t>
            </a:r>
            <a:endParaRPr lang="en-US" altLang="en-US" dirty="0" smtClean="0"/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dirty="0" err="1" smtClean="0"/>
              <a:t>Dylech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gadw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pethau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i’ch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hun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mewn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busnes</a:t>
            </a:r>
            <a:r>
              <a:rPr lang="en-US" altLang="en-US" dirty="0" smtClean="0"/>
              <a:t> ac </a:t>
            </a:r>
            <a:r>
              <a:rPr lang="en-US" altLang="en-US" dirty="0" err="1" smtClean="0"/>
              <a:t>efallai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mewn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bywyd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gyffredinol</a:t>
            </a:r>
            <a:r>
              <a:rPr lang="en-US" altLang="en-US" dirty="0" smtClean="0"/>
              <a:t>!</a:t>
            </a:r>
          </a:p>
        </p:txBody>
      </p:sp>
      <p:sp>
        <p:nvSpPr>
          <p:cNvPr id="5124" name="Rectangle 3"/>
          <p:cNvSpPr>
            <a:spLocks/>
          </p:cNvSpPr>
          <p:nvPr/>
        </p:nvSpPr>
        <p:spPr bwMode="auto">
          <a:xfrm>
            <a:off x="6896100" y="2425700"/>
            <a:ext cx="4851400" cy="668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444500" indent="-4445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>
              <a:buFontTx/>
              <a:buBlip>
                <a:blip r:embed="rId3"/>
              </a:buBlip>
            </a:pPr>
            <a:r>
              <a:rPr lang="en-US" altLang="en-US" i="1" dirty="0"/>
              <a:t>Confidentiality is not limited to </a:t>
            </a:r>
            <a:r>
              <a:rPr lang="en-US" altLang="en-US" i="1" dirty="0" smtClean="0"/>
              <a:t>working with children</a:t>
            </a:r>
            <a:endParaRPr lang="en-US" altLang="en-US" i="1" dirty="0"/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i="1" dirty="0"/>
              <a:t>You should keep certain things “close to your chest” in business and perhaps in life in general!</a:t>
            </a:r>
          </a:p>
        </p:txBody>
      </p:sp>
      <p:pic>
        <p:nvPicPr>
          <p:cNvPr id="5126" name="Picture 6" descr="C:\Users\l.roberts\AppData\Local\Microsoft\Windows\Temporary Internet Files\Content.IE5\HEPN0LIZ\MC900437803[2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0632" y="772344"/>
            <a:ext cx="315686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ChangeArrowheads="1"/>
          </p:cNvSpPr>
          <p:nvPr>
            <p:ph type="title"/>
          </p:nvPr>
        </p:nvSpPr>
        <p:spPr>
          <a:ln w="12700">
            <a:miter lim="800000"/>
            <a:headEnd/>
            <a:tailEnd/>
          </a:ln>
          <a:extLst/>
        </p:spPr>
        <p:txBody>
          <a:bodyPr/>
          <a:lstStyle/>
          <a:p>
            <a:pPr eaLnBrk="1" hangingPunct="1">
              <a:defRPr/>
            </a:pPr>
            <a:r>
              <a:rPr lang="en-US" sz="6000" dirty="0" err="1" smtClean="0">
                <a:solidFill>
                  <a:srgbClr val="FEFFFE">
                    <a:alpha val="95000"/>
                  </a:srgbClr>
                </a:solidFill>
              </a:rPr>
              <a:t>Chitter</a:t>
            </a:r>
            <a:r>
              <a:rPr lang="en-US" sz="6000" dirty="0" smtClean="0">
                <a:solidFill>
                  <a:srgbClr val="FEFFFE">
                    <a:alpha val="95000"/>
                  </a:srgbClr>
                </a:solidFill>
              </a:rPr>
              <a:t>-chatter!</a:t>
            </a:r>
            <a:endParaRPr lang="en-US" sz="6000" dirty="0">
              <a:solidFill>
                <a:srgbClr val="FEFFFE">
                  <a:alpha val="95000"/>
                </a:srgbClr>
              </a:solidFill>
            </a:endParaRP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47700" y="2428528"/>
            <a:ext cx="5092700" cy="6677372"/>
          </a:xfrm>
        </p:spPr>
        <p:txBody>
          <a:bodyPr/>
          <a:lstStyle/>
          <a:p>
            <a:pPr eaLnBrk="1" hangingPunct="1">
              <a:buFontTx/>
              <a:buBlip>
                <a:blip r:embed="rId3"/>
              </a:buBlip>
            </a:pPr>
            <a:r>
              <a:rPr lang="en-US" altLang="en-US" dirty="0" err="1" smtClean="0"/>
              <a:t>Trafoda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athrawon</a:t>
            </a:r>
            <a:r>
              <a:rPr lang="en-US" altLang="en-US" dirty="0" smtClean="0"/>
              <a:t>, staff </a:t>
            </a:r>
            <a:r>
              <a:rPr lang="en-US" altLang="en-US" dirty="0" err="1" smtClean="0"/>
              <a:t>meddygol</a:t>
            </a:r>
            <a:r>
              <a:rPr lang="en-US" altLang="en-US" dirty="0" smtClean="0"/>
              <a:t> ac </a:t>
            </a:r>
            <a:r>
              <a:rPr lang="en-US" altLang="en-US" dirty="0" err="1" smtClean="0"/>
              <a:t>eraill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swydd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gyson</a:t>
            </a:r>
            <a:r>
              <a:rPr lang="en-US" altLang="en-US" dirty="0" smtClean="0"/>
              <a:t>.</a:t>
            </a:r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dirty="0" err="1" smtClean="0"/>
              <a:t>Ceir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sgyrsiau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amser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egwyl</a:t>
            </a:r>
            <a:r>
              <a:rPr lang="en-US" altLang="en-US" dirty="0" smtClean="0"/>
              <a:t> ac </a:t>
            </a:r>
            <a:r>
              <a:rPr lang="en-US" altLang="en-US" dirty="0" err="1" smtClean="0"/>
              <a:t>amser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cinio</a:t>
            </a:r>
            <a:r>
              <a:rPr lang="en-US" altLang="en-US" dirty="0" smtClean="0"/>
              <a:t> am </a:t>
            </a:r>
            <a:r>
              <a:rPr lang="en-US" altLang="en-US" dirty="0" err="1" smtClean="0"/>
              <a:t>waith</a:t>
            </a:r>
            <a:r>
              <a:rPr lang="en-US" altLang="en-US" dirty="0" smtClean="0"/>
              <a:t>, plant </a:t>
            </a:r>
            <a:r>
              <a:rPr lang="en-US" altLang="en-US" dirty="0" err="1" smtClean="0"/>
              <a:t>unigol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a’u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teuluoedd</a:t>
            </a:r>
            <a:endParaRPr lang="en-US" altLang="en-US" dirty="0" smtClean="0"/>
          </a:p>
        </p:txBody>
      </p:sp>
      <p:sp>
        <p:nvSpPr>
          <p:cNvPr id="7172" name="Rectangle 3"/>
          <p:cNvSpPr>
            <a:spLocks/>
          </p:cNvSpPr>
          <p:nvPr/>
        </p:nvSpPr>
        <p:spPr bwMode="auto">
          <a:xfrm>
            <a:off x="6819900" y="2705100"/>
            <a:ext cx="5092700" cy="631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444500" indent="-4445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>
              <a:buFontTx/>
              <a:buBlip>
                <a:blip r:embed="rId3"/>
              </a:buBlip>
            </a:pPr>
            <a:r>
              <a:rPr lang="en-US" altLang="en-US" i="1" dirty="0"/>
              <a:t>Teachers, medical staff and others talk about their job constantly. </a:t>
            </a:r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i="1" dirty="0"/>
              <a:t>Conversations at breaks and lunchtimes are often about </a:t>
            </a:r>
            <a:r>
              <a:rPr lang="en-US" altLang="en-US" i="1" dirty="0" smtClean="0"/>
              <a:t>work, </a:t>
            </a:r>
            <a:r>
              <a:rPr lang="en-US" altLang="en-US" i="1" dirty="0"/>
              <a:t>individual children and their families.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Grp="1" noChangeArrowheads="1"/>
          </p:cNvSpPr>
          <p:nvPr>
            <p:ph type="title"/>
          </p:nvPr>
        </p:nvSpPr>
        <p:spPr>
          <a:ln w="12700">
            <a:miter lim="800000"/>
            <a:headEnd/>
            <a:tailEnd/>
          </a:ln>
          <a:extLst/>
        </p:spPr>
        <p:txBody>
          <a:bodyPr/>
          <a:lstStyle/>
          <a:p>
            <a:pPr eaLnBrk="1" hangingPunct="1">
              <a:defRPr/>
            </a:pPr>
            <a: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  <a:t>Bod </a:t>
            </a:r>
            <a:r>
              <a:rPr lang="en-US" sz="5400" dirty="0" err="1" smtClean="0">
                <a:solidFill>
                  <a:srgbClr val="FEFFFE">
                    <a:alpha val="95000"/>
                  </a:srgbClr>
                </a:solidFill>
              </a:rPr>
              <a:t>yn</a:t>
            </a:r>
            <a: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  <a:t> </a:t>
            </a:r>
            <a:r>
              <a:rPr lang="en-US" sz="5400" dirty="0" err="1" smtClean="0">
                <a:solidFill>
                  <a:srgbClr val="FEFFFE">
                    <a:alpha val="95000"/>
                  </a:srgbClr>
                </a:solidFill>
              </a:rPr>
              <a:t>broffesiynol</a:t>
            </a:r>
            <a: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  <a:t/>
            </a:r>
            <a:b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</a:br>
            <a: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  <a:t>Professionalism</a:t>
            </a:r>
            <a:endParaRPr lang="en-US" sz="5400" dirty="0">
              <a:solidFill>
                <a:srgbClr val="FEFFFE">
                  <a:alpha val="95000"/>
                </a:srgbClr>
              </a:solidFill>
            </a:endParaRPr>
          </a:p>
        </p:txBody>
      </p:sp>
      <p:sp>
        <p:nvSpPr>
          <p:cNvPr id="8195" name="Rectangle 2"/>
          <p:cNvSpPr>
            <a:spLocks noGrp="1" noChangeArrowheads="1"/>
          </p:cNvSpPr>
          <p:nvPr>
            <p:ph sz="half" idx="1"/>
          </p:nvPr>
        </p:nvSpPr>
        <p:spPr>
          <a:xfrm>
            <a:off x="647700" y="2932585"/>
            <a:ext cx="5778500" cy="7273454"/>
          </a:xfrm>
        </p:spPr>
        <p:txBody>
          <a:bodyPr/>
          <a:lstStyle/>
          <a:p>
            <a:pPr eaLnBrk="1" hangingPunct="1">
              <a:buFontTx/>
              <a:buBlip>
                <a:blip r:embed="rId3"/>
              </a:buBlip>
            </a:pPr>
            <a:r>
              <a:rPr lang="en-US" altLang="en-US" dirty="0" smtClean="0"/>
              <a:t>Fe </a:t>
            </a:r>
            <a:r>
              <a:rPr lang="en-US" altLang="en-US" dirty="0" err="1" smtClean="0"/>
              <a:t>fydd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pob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gweithiwr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proffesiynol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sicrhau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ystyrir</a:t>
            </a:r>
            <a:r>
              <a:rPr lang="en-US" altLang="en-US" dirty="0" smtClean="0"/>
              <a:t> y </a:t>
            </a:r>
            <a:r>
              <a:rPr lang="en-US" altLang="en-US" dirty="0" err="1" smtClean="0"/>
              <a:t>sgyrsiau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yma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rhai</a:t>
            </a:r>
            <a:r>
              <a:rPr lang="en-US" altLang="en-US" dirty="0" smtClean="0"/>
              <a:t> </a:t>
            </a:r>
            <a:r>
              <a:rPr lang="en-US" altLang="en-US" b="1" dirty="0" err="1" smtClean="0"/>
              <a:t>cyfrinachol</a:t>
            </a:r>
            <a:endParaRPr lang="en-US" altLang="en-US" b="1" dirty="0"/>
          </a:p>
          <a:p>
            <a:pPr eaLnBrk="1" hangingPunct="1">
              <a:buBlip>
                <a:blip r:embed="rId3"/>
              </a:buBlip>
            </a:pPr>
            <a:r>
              <a:rPr lang="en-US" altLang="en-US" dirty="0" err="1"/>
              <a:t>Mae’r</a:t>
            </a:r>
            <a:r>
              <a:rPr lang="en-US" altLang="en-US" dirty="0"/>
              <a:t> UN </a:t>
            </a:r>
            <a:r>
              <a:rPr lang="en-US" altLang="en-US" dirty="0" err="1"/>
              <a:t>peth</a:t>
            </a:r>
            <a:r>
              <a:rPr lang="en-US" altLang="en-US" dirty="0"/>
              <a:t>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wir</a:t>
            </a:r>
            <a:r>
              <a:rPr lang="en-US" altLang="en-US" dirty="0"/>
              <a:t> </a:t>
            </a:r>
            <a:r>
              <a:rPr lang="en-US" altLang="en-US" dirty="0" err="1"/>
              <a:t>mewn</a:t>
            </a:r>
            <a:r>
              <a:rPr lang="en-US" altLang="en-US" dirty="0"/>
              <a:t> </a:t>
            </a:r>
            <a:r>
              <a:rPr lang="en-US" altLang="en-US" dirty="0" err="1"/>
              <a:t>byd</a:t>
            </a:r>
            <a:r>
              <a:rPr lang="en-US" altLang="en-US" dirty="0"/>
              <a:t> </a:t>
            </a:r>
            <a:r>
              <a:rPr lang="en-US" altLang="en-US" dirty="0" err="1"/>
              <a:t>busnes</a:t>
            </a:r>
            <a:r>
              <a:rPr lang="en-US" altLang="en-US" dirty="0"/>
              <a:t> ac </a:t>
            </a:r>
            <a:r>
              <a:rPr lang="en-US" altLang="en-US" dirty="0" err="1"/>
              <a:t>mewn</a:t>
            </a:r>
            <a:r>
              <a:rPr lang="en-US" altLang="en-US" dirty="0"/>
              <a:t> </a:t>
            </a:r>
            <a:r>
              <a:rPr lang="en-US" altLang="en-US" dirty="0" err="1"/>
              <a:t>unrhyw</a:t>
            </a:r>
            <a:r>
              <a:rPr lang="en-US" altLang="en-US" dirty="0"/>
              <a:t> </a:t>
            </a:r>
            <a:r>
              <a:rPr lang="en-US" altLang="en-US" dirty="0" err="1"/>
              <a:t>leoliad</a:t>
            </a:r>
            <a:endParaRPr lang="en-US" altLang="en-US" dirty="0"/>
          </a:p>
          <a:p>
            <a:pPr eaLnBrk="1" hangingPunct="1">
              <a:buFontTx/>
              <a:buBlip>
                <a:blip r:embed="rId3"/>
              </a:buBlip>
            </a:pPr>
            <a:endParaRPr lang="en-US" altLang="en-US" b="1" dirty="0" smtClean="0"/>
          </a:p>
          <a:p>
            <a:pPr eaLnBrk="1" hangingPunct="1">
              <a:buFontTx/>
              <a:buBlip>
                <a:blip r:embed="rId3"/>
              </a:buBlip>
            </a:pPr>
            <a:endParaRPr lang="en-US" altLang="en-US" dirty="0" smtClean="0"/>
          </a:p>
          <a:p>
            <a:pPr eaLnBrk="1" hangingPunct="1">
              <a:buFontTx/>
              <a:buBlip>
                <a:blip r:embed="rId3"/>
              </a:buBlip>
            </a:pPr>
            <a:endParaRPr lang="en-US" altLang="en-US" b="1" dirty="0" smtClean="0">
              <a:ea typeface="ヒラギノ明朝 ProN W6" charset="-128"/>
            </a:endParaRPr>
          </a:p>
        </p:txBody>
      </p:sp>
      <p:sp>
        <p:nvSpPr>
          <p:cNvPr id="8196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i="1" dirty="0" smtClean="0"/>
              <a:t>Every professional will ensure that such conversations are regarded as </a:t>
            </a:r>
            <a:r>
              <a:rPr lang="en-US" altLang="en-US" b="1" i="1" dirty="0" smtClean="0"/>
              <a:t>confidential</a:t>
            </a:r>
          </a:p>
          <a:p>
            <a:r>
              <a:rPr lang="en-US" altLang="en-US" i="1" dirty="0"/>
              <a:t>The SAME is true in business and in any placement you are given!</a:t>
            </a:r>
          </a:p>
          <a:p>
            <a:pPr marL="0" indent="0">
              <a:buNone/>
            </a:pPr>
            <a:endParaRPr lang="en-GB" altLang="en-US" b="1" i="1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Grp="1" noChangeArrowheads="1"/>
          </p:cNvSpPr>
          <p:nvPr>
            <p:ph type="title"/>
          </p:nvPr>
        </p:nvSpPr>
        <p:spPr>
          <a:ln w="12700">
            <a:miter lim="800000"/>
            <a:headEnd/>
            <a:tailEnd/>
          </a:ln>
          <a:extLst/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FEFFFE">
                    <a:alpha val="95000"/>
                  </a:srgbClr>
                </a:solidFill>
              </a:rPr>
              <a:t>It is said that…</a:t>
            </a:r>
            <a:endParaRPr lang="en-US" sz="3600" dirty="0">
              <a:solidFill>
                <a:srgbClr val="FEFFFE">
                  <a:alpha val="95000"/>
                </a:srgbClr>
              </a:solidFill>
            </a:endParaRP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Blip>
                <a:blip r:embed="rId3"/>
              </a:buBlip>
            </a:pPr>
            <a:endParaRPr lang="en-US" altLang="en-US" smtClean="0"/>
          </a:p>
        </p:txBody>
      </p:sp>
      <p:pic>
        <p:nvPicPr>
          <p:cNvPr id="1024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200" y="3048000"/>
            <a:ext cx="10287000" cy="560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Grp="1" noChangeArrowheads="1"/>
          </p:cNvSpPr>
          <p:nvPr>
            <p:ph type="title"/>
          </p:nvPr>
        </p:nvSpPr>
        <p:spPr>
          <a:ln w="12700">
            <a:miter lim="800000"/>
            <a:headEnd/>
            <a:tailEnd/>
          </a:ln>
          <a:extLst/>
        </p:spPr>
        <p:txBody>
          <a:bodyPr/>
          <a:lstStyle/>
          <a:p>
            <a:pPr eaLnBrk="1" hangingPunct="1">
              <a:defRPr/>
            </a:pPr>
            <a:r>
              <a:rPr lang="en-US" sz="5400" dirty="0" err="1" smtClean="0">
                <a:solidFill>
                  <a:srgbClr val="FEFFFE">
                    <a:alpha val="95000"/>
                  </a:srgbClr>
                </a:solidFill>
              </a:rPr>
              <a:t>Caniatad</a:t>
            </a:r>
            <a: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  <a:t> </a:t>
            </a:r>
            <a:r>
              <a:rPr lang="en-US" sz="5400" dirty="0" err="1" smtClean="0">
                <a:solidFill>
                  <a:srgbClr val="FEFFFE">
                    <a:alpha val="95000"/>
                  </a:srgbClr>
                </a:solidFill>
              </a:rPr>
              <a:t>Rhieni</a:t>
            </a:r>
            <a: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  <a:t/>
            </a:r>
            <a:b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</a:br>
            <a: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  <a:t>Parental agreement</a:t>
            </a:r>
            <a:endParaRPr lang="en-US" sz="5400" dirty="0">
              <a:solidFill>
                <a:srgbClr val="FEFFFE">
                  <a:alpha val="95000"/>
                </a:srgbClr>
              </a:solidFill>
            </a:endParaRPr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47700" y="2284512"/>
            <a:ext cx="5143500" cy="6821388"/>
          </a:xfrm>
        </p:spPr>
        <p:txBody>
          <a:bodyPr/>
          <a:lstStyle/>
          <a:p>
            <a:pPr eaLnBrk="1" hangingPunct="1">
              <a:buFontTx/>
              <a:buBlip>
                <a:blip r:embed="rId3"/>
              </a:buBlip>
            </a:pPr>
            <a:r>
              <a:rPr lang="en-US" altLang="en-US" sz="2800" dirty="0" err="1" smtClean="0"/>
              <a:t>Yn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yr</a:t>
            </a:r>
            <a:r>
              <a:rPr lang="en-US" altLang="en-US" sz="2800" dirty="0" smtClean="0"/>
              <a:t> un </a:t>
            </a:r>
            <a:r>
              <a:rPr lang="en-US" altLang="en-US" sz="2800" dirty="0" err="1" smtClean="0"/>
              <a:t>modd,mae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cefndir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cartref</a:t>
            </a:r>
            <a:r>
              <a:rPr lang="en-US" altLang="en-US" sz="2800" dirty="0" smtClean="0"/>
              <a:t>, </a:t>
            </a:r>
            <a:r>
              <a:rPr lang="en-US" altLang="en-US" sz="2800" dirty="0" err="1" smtClean="0"/>
              <a:t>cymeriad</a:t>
            </a:r>
            <a:r>
              <a:rPr lang="en-US" altLang="en-US" sz="2800" dirty="0" smtClean="0"/>
              <a:t>, </a:t>
            </a:r>
            <a:r>
              <a:rPr lang="en-US" altLang="en-US" sz="2800" dirty="0" err="1" smtClean="0"/>
              <a:t>iechyd</a:t>
            </a:r>
            <a:r>
              <a:rPr lang="en-US" altLang="en-US" sz="2800" dirty="0" smtClean="0"/>
              <a:t>, </a:t>
            </a:r>
            <a:r>
              <a:rPr lang="en-US" altLang="en-US" sz="2800" dirty="0" err="1" smtClean="0"/>
              <a:t>cynnydd</a:t>
            </a:r>
            <a:r>
              <a:rPr lang="en-US" altLang="en-US" sz="2800" dirty="0" smtClean="0"/>
              <a:t> ac </a:t>
            </a:r>
            <a:r>
              <a:rPr lang="en-US" altLang="en-US" sz="2800" dirty="0" err="1" smtClean="0"/>
              <a:t>ymddygiad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plentyn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unigol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yn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ffeithiau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i’w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athro</a:t>
            </a:r>
            <a:r>
              <a:rPr lang="en-US" altLang="en-US" sz="2800" dirty="0" smtClean="0"/>
              <a:t>/ </a:t>
            </a:r>
            <a:r>
              <a:rPr lang="en-US" altLang="en-US" sz="2800" dirty="0" err="1" smtClean="0"/>
              <a:t>gweithiwr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cefnogol</a:t>
            </a:r>
            <a:r>
              <a:rPr lang="en-US" altLang="en-US" sz="2800" dirty="0" smtClean="0"/>
              <a:t>, y </a:t>
            </a:r>
            <a:r>
              <a:rPr lang="en-US" altLang="en-US" sz="2800" dirty="0" err="1" smtClean="0"/>
              <a:t>plentyn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a’r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rhieni</a:t>
            </a:r>
            <a:r>
              <a:rPr lang="en-US" altLang="en-US" sz="2800" dirty="0" smtClean="0"/>
              <a:t>, a </a:t>
            </a:r>
            <a:r>
              <a:rPr lang="en-US" altLang="en-US" sz="2800" dirty="0" err="1" smtClean="0"/>
              <a:t>trafodir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rhain</a:t>
            </a:r>
            <a:r>
              <a:rPr lang="en-US" altLang="en-US" sz="2800" dirty="0" smtClean="0"/>
              <a:t> – </a:t>
            </a:r>
            <a:r>
              <a:rPr lang="en-US" altLang="en-US" sz="2800" dirty="0" err="1" smtClean="0"/>
              <a:t>mewn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cytundeb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â’r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plentyn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a’r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rheini</a:t>
            </a:r>
            <a:r>
              <a:rPr lang="en-US" altLang="en-US" sz="2800" dirty="0" smtClean="0"/>
              <a:t> -pan </a:t>
            </a:r>
            <a:r>
              <a:rPr lang="en-US" altLang="en-US" sz="2800" dirty="0" err="1" smtClean="0"/>
              <a:t>yn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addas</a:t>
            </a:r>
            <a:r>
              <a:rPr lang="en-US" altLang="en-US" sz="2800" dirty="0" smtClean="0"/>
              <a:t> </a:t>
            </a:r>
          </a:p>
        </p:txBody>
      </p:sp>
      <p:sp>
        <p:nvSpPr>
          <p:cNvPr id="11268" name="Rectangle 3"/>
          <p:cNvSpPr>
            <a:spLocks/>
          </p:cNvSpPr>
          <p:nvPr/>
        </p:nvSpPr>
        <p:spPr bwMode="auto">
          <a:xfrm>
            <a:off x="1344613" y="2882900"/>
            <a:ext cx="5143500" cy="596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endParaRPr lang="en-US" altLang="en-US"/>
          </a:p>
        </p:txBody>
      </p:sp>
      <p:sp>
        <p:nvSpPr>
          <p:cNvPr id="11269" name="Rectangle 4"/>
          <p:cNvSpPr>
            <a:spLocks/>
          </p:cNvSpPr>
          <p:nvPr/>
        </p:nvSpPr>
        <p:spPr bwMode="auto">
          <a:xfrm>
            <a:off x="6616700" y="2628900"/>
            <a:ext cx="51435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444500" indent="-4445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>
              <a:buFontTx/>
              <a:buBlip>
                <a:blip r:embed="rId3"/>
              </a:buBlip>
            </a:pPr>
            <a:r>
              <a:rPr lang="en-US" altLang="en-US" sz="2800" i="1" dirty="0"/>
              <a:t>Similarly, the home background, work, character, health, progress and </a:t>
            </a:r>
            <a:r>
              <a:rPr lang="en-US" altLang="en-US" sz="2800" i="1" dirty="0" err="1"/>
              <a:t>behaviour</a:t>
            </a:r>
            <a:r>
              <a:rPr lang="en-US" altLang="en-US" sz="2800" i="1" dirty="0"/>
              <a:t> of individual children is a matter of fact for the </a:t>
            </a:r>
            <a:r>
              <a:rPr lang="en-US" altLang="en-US" sz="2800" i="1" dirty="0" smtClean="0"/>
              <a:t>teacher/ support worker,  </a:t>
            </a:r>
            <a:r>
              <a:rPr lang="en-US" altLang="en-US" sz="2800" i="1" dirty="0"/>
              <a:t>the child, the parents and - by agreement with the child and </a:t>
            </a:r>
            <a:r>
              <a:rPr lang="en-US" altLang="en-US" sz="2800" i="1" dirty="0" smtClean="0"/>
              <a:t>parents- </a:t>
            </a:r>
            <a:r>
              <a:rPr lang="en-US" altLang="en-US" sz="2800" i="1" dirty="0"/>
              <a:t>is discussed as appropriate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>
            <a:spLocks noGrp="1" noChangeArrowheads="1"/>
          </p:cNvSpPr>
          <p:nvPr>
            <p:ph type="title"/>
          </p:nvPr>
        </p:nvSpPr>
        <p:spPr>
          <a:ln w="12700">
            <a:miter lim="800000"/>
            <a:headEnd/>
            <a:tailEnd/>
          </a:ln>
          <a:extLst/>
        </p:spPr>
        <p:txBody>
          <a:bodyPr/>
          <a:lstStyle/>
          <a:p>
            <a:pPr eaLnBrk="1" hangingPunct="1">
              <a:defRPr/>
            </a:pPr>
            <a:r>
              <a:rPr lang="en-US" dirty="0" err="1" smtClean="0">
                <a:solidFill>
                  <a:srgbClr val="FEFFFE">
                    <a:alpha val="95000"/>
                  </a:srgbClr>
                </a:solidFill>
              </a:rPr>
              <a:t>Byddwch</a:t>
            </a:r>
            <a:r>
              <a:rPr lang="en-US" dirty="0" smtClean="0">
                <a:solidFill>
                  <a:srgbClr val="FEFFFE">
                    <a:alpha val="95000"/>
                  </a:srgbClr>
                </a:solidFill>
              </a:rPr>
              <a:t> </a:t>
            </a:r>
            <a:r>
              <a:rPr lang="en-US" dirty="0" err="1" smtClean="0">
                <a:solidFill>
                  <a:srgbClr val="FEFFFE">
                    <a:alpha val="95000"/>
                  </a:srgbClr>
                </a:solidFill>
              </a:rPr>
              <a:t>yn</a:t>
            </a:r>
            <a:r>
              <a:rPr lang="en-US" dirty="0" smtClean="0">
                <a:solidFill>
                  <a:srgbClr val="FEFFFE">
                    <a:alpha val="95000"/>
                  </a:srgbClr>
                </a:solidFill>
              </a:rPr>
              <a:t> </a:t>
            </a:r>
            <a:r>
              <a:rPr lang="en-US" dirty="0" err="1" smtClean="0">
                <a:solidFill>
                  <a:srgbClr val="FEFFFE">
                    <a:alpha val="95000"/>
                  </a:srgbClr>
                </a:solidFill>
              </a:rPr>
              <a:t>ofalus</a:t>
            </a:r>
            <a:r>
              <a:rPr lang="en-US" dirty="0" smtClean="0">
                <a:solidFill>
                  <a:srgbClr val="FEFFFE">
                    <a:alpha val="95000"/>
                  </a:srgbClr>
                </a:solidFill>
              </a:rPr>
              <a:t>!</a:t>
            </a:r>
            <a:br>
              <a:rPr lang="en-US" dirty="0" smtClean="0">
                <a:solidFill>
                  <a:srgbClr val="FEFFFE">
                    <a:alpha val="95000"/>
                  </a:srgbClr>
                </a:solidFill>
              </a:rPr>
            </a:br>
            <a:r>
              <a:rPr lang="en-US" dirty="0" smtClean="0">
                <a:solidFill>
                  <a:srgbClr val="FEFFFE">
                    <a:alpha val="95000"/>
                  </a:srgbClr>
                </a:solidFill>
              </a:rPr>
              <a:t>Be careful!</a:t>
            </a:r>
            <a:endParaRPr lang="en-US" dirty="0">
              <a:solidFill>
                <a:srgbClr val="FEFFFE">
                  <a:alpha val="95000"/>
                </a:srgbClr>
              </a:solidFill>
            </a:endParaRP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47700" y="2628900"/>
            <a:ext cx="5448300" cy="6477000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r>
              <a:rPr lang="en-US" altLang="en-US" b="1" dirty="0" smtClean="0"/>
              <a:t>GOFALWCH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r>
              <a:rPr lang="en-US" altLang="en-US" dirty="0" err="1" smtClean="0"/>
              <a:t>Medr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unrhyw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sylwadau</a:t>
            </a:r>
            <a:r>
              <a:rPr lang="en-US" altLang="en-US" dirty="0" smtClean="0"/>
              <a:t> a </a:t>
            </a:r>
            <a:r>
              <a:rPr lang="en-US" altLang="en-US" dirty="0" err="1" smtClean="0"/>
              <a:t>wneir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gan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fyfyrwyr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neu</a:t>
            </a:r>
            <a:r>
              <a:rPr lang="en-US" altLang="en-US" dirty="0" smtClean="0"/>
              <a:t> staff am </a:t>
            </a:r>
            <a:r>
              <a:rPr lang="en-US" altLang="en-US" dirty="0" err="1" smtClean="0"/>
              <a:t>blentyn</a:t>
            </a:r>
            <a:r>
              <a:rPr lang="en-US" altLang="en-US" dirty="0" smtClean="0"/>
              <a:t>, </a:t>
            </a:r>
            <a:r>
              <a:rPr lang="en-US" altLang="en-US" dirty="0" err="1" smtClean="0"/>
              <a:t>neu</a:t>
            </a:r>
            <a:r>
              <a:rPr lang="en-US" altLang="en-US" dirty="0" smtClean="0"/>
              <a:t> am </a:t>
            </a:r>
            <a:r>
              <a:rPr lang="en-US" altLang="en-US" dirty="0" err="1" smtClean="0"/>
              <a:t>ddigwyddiad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ysgol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gael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gamddehongli</a:t>
            </a:r>
            <a:r>
              <a:rPr lang="en-US" altLang="en-US" dirty="0" smtClean="0"/>
              <a:t> ac </a:t>
            </a:r>
            <a:r>
              <a:rPr lang="en-US" altLang="en-US" dirty="0" err="1" smtClean="0"/>
              <a:t>arwain</a:t>
            </a:r>
            <a:r>
              <a:rPr lang="en-US" altLang="en-US" dirty="0" smtClean="0"/>
              <a:t> at  </a:t>
            </a:r>
            <a:r>
              <a:rPr lang="en-US" altLang="en-US" dirty="0" err="1" smtClean="0"/>
              <a:t>gamddealltwriaeth</a:t>
            </a:r>
            <a:endParaRPr lang="en-US" altLang="en-US" dirty="0" smtClean="0"/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endParaRPr lang="en-US" altLang="en-US" dirty="0" smtClean="0"/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r>
              <a:rPr lang="en-US" altLang="en-US" dirty="0" err="1" smtClean="0"/>
              <a:t>Naill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lafar</a:t>
            </a:r>
            <a:r>
              <a:rPr lang="en-US" altLang="en-US" dirty="0" smtClean="0"/>
              <a:t>, </a:t>
            </a:r>
            <a:r>
              <a:rPr lang="en-US" altLang="en-US" dirty="0" err="1" smtClean="0"/>
              <a:t>neu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ar</a:t>
            </a:r>
            <a:r>
              <a:rPr lang="en-US" altLang="en-US" dirty="0" smtClean="0"/>
              <a:t> y </a:t>
            </a:r>
            <a:r>
              <a:rPr lang="en-US" altLang="en-US" dirty="0" err="1" smtClean="0"/>
              <a:t>wê</a:t>
            </a:r>
            <a:endParaRPr lang="en-US" altLang="en-US" dirty="0" smtClean="0"/>
          </a:p>
          <a:p>
            <a:pPr eaLnBrk="1" hangingPunct="1">
              <a:buFontTx/>
              <a:buBlip>
                <a:blip r:embed="rId3"/>
              </a:buBlip>
            </a:pPr>
            <a:endParaRPr lang="en-US" altLang="en-US" dirty="0" smtClean="0"/>
          </a:p>
        </p:txBody>
      </p:sp>
      <p:sp>
        <p:nvSpPr>
          <p:cNvPr id="15364" name="Rectangle 3"/>
          <p:cNvSpPr>
            <a:spLocks/>
          </p:cNvSpPr>
          <p:nvPr/>
        </p:nvSpPr>
        <p:spPr bwMode="auto">
          <a:xfrm>
            <a:off x="1268413" y="2755900"/>
            <a:ext cx="3860800" cy="589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endParaRPr lang="en-US" altLang="en-US" sz="2900" dirty="0"/>
          </a:p>
        </p:txBody>
      </p:sp>
      <p:sp>
        <p:nvSpPr>
          <p:cNvPr id="15365" name="Rectangle 4"/>
          <p:cNvSpPr>
            <a:spLocks/>
          </p:cNvSpPr>
          <p:nvPr/>
        </p:nvSpPr>
        <p:spPr bwMode="auto">
          <a:xfrm>
            <a:off x="6934448" y="2428528"/>
            <a:ext cx="5112568" cy="6220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r>
              <a:rPr lang="en-US" altLang="en-US" b="1" i="1" dirty="0"/>
              <a:t>BEWARE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r>
              <a:rPr lang="en-US" altLang="en-US" i="1" dirty="0"/>
              <a:t>Any comments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r>
              <a:rPr lang="en-US" altLang="en-US" i="1" dirty="0"/>
              <a:t>made by students or staff about a child, or an incident at school may be misinterpreted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r>
              <a:rPr lang="en-US" altLang="en-US" i="1" dirty="0"/>
              <a:t>and lead to </a:t>
            </a:r>
            <a:r>
              <a:rPr lang="en-US" altLang="en-US" i="1" dirty="0" smtClean="0"/>
              <a:t>misunderstandings.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endParaRPr lang="en-US" altLang="en-US" i="1" dirty="0"/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r>
              <a:rPr lang="en-US" altLang="en-US" i="1" dirty="0" smtClean="0"/>
              <a:t>Whether </a:t>
            </a:r>
            <a:r>
              <a:rPr lang="en-US" altLang="en-US" i="1" dirty="0"/>
              <a:t>verbally or by online </a:t>
            </a:r>
            <a:r>
              <a:rPr lang="en-US" altLang="en-US" i="1" dirty="0" smtClean="0"/>
              <a:t>communication</a:t>
            </a:r>
            <a:endParaRPr lang="en-US" alt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Grp="1" noChangeArrowheads="1"/>
          </p:cNvSpPr>
          <p:nvPr>
            <p:ph type="title"/>
          </p:nvPr>
        </p:nvSpPr>
        <p:spPr>
          <a:ln w="12700">
            <a:miter lim="800000"/>
            <a:headEnd/>
            <a:tailEnd/>
          </a:ln>
          <a:extLst/>
        </p:spPr>
        <p:txBody>
          <a:bodyPr/>
          <a:lstStyle/>
          <a:p>
            <a:pPr eaLnBrk="1" hangingPunct="1">
              <a:defRPr/>
            </a:pPr>
            <a:r>
              <a:rPr lang="en-US" sz="5400" dirty="0" err="1" smtClean="0">
                <a:solidFill>
                  <a:srgbClr val="FEFFFE">
                    <a:alpha val="95000"/>
                  </a:srgbClr>
                </a:solidFill>
              </a:rPr>
              <a:t>Rydych</a:t>
            </a:r>
            <a: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  <a:t> </a:t>
            </a:r>
            <a:r>
              <a:rPr lang="en-US" sz="5400" dirty="0" err="1" smtClean="0">
                <a:solidFill>
                  <a:srgbClr val="FEFFFE">
                    <a:alpha val="95000"/>
                  </a:srgbClr>
                </a:solidFill>
              </a:rPr>
              <a:t>yn</a:t>
            </a:r>
            <a: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  <a:t> WESTAI</a:t>
            </a:r>
            <a:b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</a:br>
            <a: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  <a:t>You are a GUEST</a:t>
            </a:r>
            <a:endParaRPr lang="en-US" sz="5400" dirty="0">
              <a:solidFill>
                <a:srgbClr val="FEFFFE">
                  <a:alpha val="95000"/>
                </a:srgbClr>
              </a:solidFill>
            </a:endParaRP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47700" y="3724672"/>
            <a:ext cx="5397500" cy="5381228"/>
          </a:xfrm>
        </p:spPr>
        <p:txBody>
          <a:bodyPr/>
          <a:lstStyle/>
          <a:p>
            <a:pPr eaLnBrk="1" hangingPunct="1">
              <a:buFontTx/>
              <a:buBlip>
                <a:blip r:embed="rId3"/>
              </a:buBlip>
            </a:pPr>
            <a:r>
              <a:rPr lang="en-US" altLang="en-US" sz="2800" dirty="0" err="1" smtClean="0"/>
              <a:t>Rydych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yn</a:t>
            </a:r>
            <a:r>
              <a:rPr lang="en-US" altLang="en-US" sz="2800" dirty="0" smtClean="0"/>
              <a:t> WESTAI </a:t>
            </a:r>
            <a:r>
              <a:rPr lang="en-US" altLang="en-US" sz="2800" dirty="0" err="1" smtClean="0"/>
              <a:t>yn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eich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lleoliad</a:t>
            </a:r>
            <a:endParaRPr lang="en-US" altLang="en-US" sz="2800" dirty="0" smtClean="0"/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sz="2800" dirty="0" err="1" smtClean="0"/>
              <a:t>Rydych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yn</a:t>
            </a:r>
            <a:r>
              <a:rPr lang="en-US" altLang="en-US" sz="2800" dirty="0" smtClean="0"/>
              <a:t> LYSGENNAD </a:t>
            </a:r>
            <a:r>
              <a:rPr lang="en-US" altLang="en-US" sz="2800" dirty="0" err="1" smtClean="0"/>
              <a:t>ar</a:t>
            </a:r>
            <a:r>
              <a:rPr lang="en-US" altLang="en-US" sz="2800" dirty="0" smtClean="0"/>
              <a:t> ran y </a:t>
            </a:r>
            <a:r>
              <a:rPr lang="en-US" altLang="en-US" sz="2800" dirty="0" err="1" smtClean="0"/>
              <a:t>Brifysgol</a:t>
            </a:r>
            <a:endParaRPr lang="en-US" altLang="en-US" sz="2800" dirty="0" smtClean="0"/>
          </a:p>
          <a:p>
            <a:pPr eaLnBrk="1" hangingPunct="1">
              <a:buBlip>
                <a:blip r:embed="rId3"/>
              </a:buBlip>
            </a:pPr>
            <a:r>
              <a:rPr lang="en-US" altLang="en-US" sz="2800" dirty="0" err="1" smtClean="0"/>
              <a:t>Peidiwch</a:t>
            </a:r>
            <a:r>
              <a:rPr lang="en-US" altLang="en-US" sz="2800" dirty="0" smtClean="0"/>
              <a:t> DWEUD , </a:t>
            </a:r>
            <a:r>
              <a:rPr lang="en-US" altLang="en-US" sz="2800" dirty="0" err="1" smtClean="0"/>
              <a:t>dweud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wrth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eraill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na</a:t>
            </a:r>
            <a:r>
              <a:rPr lang="en-US" altLang="en-US" sz="2800" dirty="0" smtClean="0"/>
              <a:t> GWNEUD </a:t>
            </a:r>
            <a:r>
              <a:rPr lang="en-US" altLang="en-US" sz="2800" dirty="0" err="1" smtClean="0"/>
              <a:t>unrhywbeth</a:t>
            </a:r>
            <a:r>
              <a:rPr lang="en-US" altLang="en-US" sz="2800" dirty="0" smtClean="0"/>
              <a:t> a </a:t>
            </a:r>
            <a:r>
              <a:rPr lang="en-US" altLang="en-US" sz="2800" dirty="0" err="1" smtClean="0"/>
              <a:t>fedr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cael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ei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gamddehongli</a:t>
            </a:r>
            <a:endParaRPr lang="en-US" altLang="en-US" sz="2800" dirty="0" smtClean="0"/>
          </a:p>
          <a:p>
            <a:pPr eaLnBrk="1" hangingPunct="1">
              <a:buBlip>
                <a:blip r:embed="rId3"/>
              </a:buBlip>
            </a:pPr>
            <a:r>
              <a:rPr lang="en-US" altLang="en-US" sz="2800" dirty="0" err="1" smtClean="0"/>
              <a:t>Peidiwch</a:t>
            </a:r>
            <a:r>
              <a:rPr lang="en-US" altLang="en-US" sz="2800" dirty="0" smtClean="0"/>
              <a:t> â bod </a:t>
            </a:r>
            <a:r>
              <a:rPr lang="en-US" altLang="en-US" sz="2800" dirty="0" err="1" smtClean="0"/>
              <a:t>yn</a:t>
            </a:r>
            <a:r>
              <a:rPr lang="en-US" altLang="en-US" sz="2800" dirty="0" smtClean="0"/>
              <a:t> NA</a:t>
            </a:r>
            <a:r>
              <a:rPr lang="el-GR" altLang="en-US" sz="2800" dirty="0" smtClean="0">
                <a:latin typeface="Calibri" charset="0"/>
              </a:rPr>
              <a:t>Ϊ</a:t>
            </a:r>
            <a:r>
              <a:rPr lang="en-GB" altLang="en-US" sz="2800" dirty="0" smtClean="0"/>
              <a:t>F </a:t>
            </a:r>
            <a:r>
              <a:rPr lang="en-GB" altLang="en-US" sz="2800" dirty="0" err="1" smtClean="0"/>
              <a:t>ar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leoliad</a:t>
            </a:r>
            <a:endParaRPr lang="en-GB" altLang="en-US" sz="2800" dirty="0" smtClean="0"/>
          </a:p>
          <a:p>
            <a:pPr eaLnBrk="1" hangingPunct="1">
              <a:buBlip>
                <a:blip r:embed="rId3"/>
              </a:buBlip>
            </a:pPr>
            <a:endParaRPr lang="en-US" altLang="en-US" dirty="0" smtClean="0"/>
          </a:p>
          <a:p>
            <a:pPr eaLnBrk="1" hangingPunct="1">
              <a:buFontTx/>
              <a:buBlip>
                <a:blip r:embed="rId3"/>
              </a:buBlip>
            </a:pPr>
            <a:endParaRPr lang="en-US" altLang="en-US" dirty="0" smtClean="0"/>
          </a:p>
        </p:txBody>
      </p:sp>
      <p:sp>
        <p:nvSpPr>
          <p:cNvPr id="16388" name="Rectangle 3"/>
          <p:cNvSpPr>
            <a:spLocks/>
          </p:cNvSpPr>
          <p:nvPr/>
        </p:nvSpPr>
        <p:spPr bwMode="auto">
          <a:xfrm>
            <a:off x="6692900" y="3220616"/>
            <a:ext cx="5397500" cy="5847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444500" indent="-4445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>
              <a:buFontTx/>
              <a:buBlip>
                <a:blip r:embed="rId3"/>
              </a:buBlip>
            </a:pPr>
            <a:r>
              <a:rPr lang="en-US" altLang="en-US" sz="2800" i="1" dirty="0"/>
              <a:t>You are a GUEST on your placement</a:t>
            </a:r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sz="2800" i="1" dirty="0"/>
              <a:t>You are an AMBASSADOR for the </a:t>
            </a:r>
            <a:r>
              <a:rPr lang="en-US" altLang="en-US" sz="2800" i="1" dirty="0" smtClean="0"/>
              <a:t>University</a:t>
            </a:r>
          </a:p>
          <a:p>
            <a:pPr eaLnBrk="1" hangingPunct="1">
              <a:buBlip>
                <a:blip r:embed="rId3"/>
              </a:buBlip>
            </a:pPr>
            <a:r>
              <a:rPr lang="en-US" altLang="en-US" sz="2800" i="1" dirty="0" smtClean="0"/>
              <a:t>Do not SAY, pass on to others or DO anything that might be MISCONSTRUED</a:t>
            </a:r>
          </a:p>
          <a:p>
            <a:pPr eaLnBrk="1" hangingPunct="1">
              <a:buBlip>
                <a:blip r:embed="rId3"/>
              </a:buBlip>
            </a:pPr>
            <a:r>
              <a:rPr lang="en-US" altLang="en-US" sz="2800" i="1" dirty="0" smtClean="0"/>
              <a:t>Do not be NAIVE when you are on your placement</a:t>
            </a:r>
          </a:p>
          <a:p>
            <a:pPr eaLnBrk="1" hangingPunct="1">
              <a:buBlip>
                <a:blip r:embed="rId3"/>
              </a:buBlip>
            </a:pPr>
            <a:endParaRPr lang="en-US" altLang="en-US" i="1" dirty="0" smtClean="0"/>
          </a:p>
          <a:p>
            <a:pPr eaLnBrk="1" hangingPunct="1">
              <a:buFontTx/>
              <a:buBlip>
                <a:blip r:embed="rId3"/>
              </a:buBlip>
            </a:pPr>
            <a:endParaRPr lang="en-US" altLang="en-US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Grp="1" noChangeArrowheads="1"/>
          </p:cNvSpPr>
          <p:nvPr>
            <p:ph type="title"/>
          </p:nvPr>
        </p:nvSpPr>
        <p:spPr>
          <a:xfrm>
            <a:off x="635000" y="228600"/>
            <a:ext cx="11709400" cy="2032000"/>
          </a:xfrm>
          <a:ln w="12700">
            <a:miter lim="800000"/>
            <a:headEnd/>
            <a:tailEnd/>
          </a:ln>
          <a:extLst/>
        </p:spPr>
        <p:txBody>
          <a:bodyPr/>
          <a:lstStyle/>
          <a:p>
            <a:pPr eaLnBrk="1" hangingPunct="1">
              <a:defRPr/>
            </a:pPr>
            <a:r>
              <a:rPr lang="en-US" sz="4800" dirty="0" err="1" smtClean="0">
                <a:solidFill>
                  <a:srgbClr val="FEFFFE">
                    <a:alpha val="95000"/>
                  </a:srgbClr>
                </a:solidFill>
              </a:rPr>
              <a:t>Eich</a:t>
            </a:r>
            <a:r>
              <a:rPr lang="en-US" sz="4800" dirty="0" smtClean="0">
                <a:solidFill>
                  <a:srgbClr val="FEFFFE">
                    <a:alpha val="95000"/>
                  </a:srgbClr>
                </a:solidFill>
              </a:rPr>
              <a:t> </a:t>
            </a:r>
            <a:r>
              <a:rPr lang="en-US" sz="4800" dirty="0" err="1" smtClean="0">
                <a:solidFill>
                  <a:srgbClr val="FEFFFE">
                    <a:alpha val="95000"/>
                  </a:srgbClr>
                </a:solidFill>
              </a:rPr>
              <a:t>lle</a:t>
            </a:r>
            <a:r>
              <a:rPr lang="en-US" sz="4800" dirty="0" smtClean="0">
                <a:solidFill>
                  <a:srgbClr val="FEFFFE">
                    <a:alpha val="95000"/>
                  </a:srgbClr>
                </a:solidFill>
              </a:rPr>
              <a:t> </a:t>
            </a:r>
            <a:r>
              <a:rPr lang="en-US" sz="4800" dirty="0" err="1" smtClean="0">
                <a:solidFill>
                  <a:srgbClr val="FEFFFE">
                    <a:alpha val="95000"/>
                  </a:srgbClr>
                </a:solidFill>
              </a:rPr>
              <a:t>yn</a:t>
            </a:r>
            <a:r>
              <a:rPr lang="en-US" sz="4800" dirty="0" smtClean="0">
                <a:solidFill>
                  <a:srgbClr val="FEFFFE">
                    <a:alpha val="95000"/>
                  </a:srgbClr>
                </a:solidFill>
              </a:rPr>
              <a:t> y </a:t>
            </a:r>
            <a:r>
              <a:rPr lang="en-US" sz="4800" dirty="0" err="1" smtClean="0">
                <a:solidFill>
                  <a:srgbClr val="FEFFFE">
                    <a:alpha val="95000"/>
                  </a:srgbClr>
                </a:solidFill>
              </a:rPr>
              <a:t>sefydliad</a:t>
            </a:r>
            <a:r>
              <a:rPr lang="en-US" sz="4800" dirty="0" smtClean="0">
                <a:solidFill>
                  <a:srgbClr val="FEFFFE">
                    <a:alpha val="95000"/>
                  </a:srgbClr>
                </a:solidFill>
              </a:rPr>
              <a:t/>
            </a:r>
            <a:br>
              <a:rPr lang="en-US" sz="4800" dirty="0" smtClean="0">
                <a:solidFill>
                  <a:srgbClr val="FEFFFE">
                    <a:alpha val="95000"/>
                  </a:srgbClr>
                </a:solidFill>
              </a:rPr>
            </a:br>
            <a:r>
              <a:rPr lang="en-US" sz="4800" dirty="0" smtClean="0">
                <a:solidFill>
                  <a:srgbClr val="FEFFFE">
                    <a:alpha val="95000"/>
                  </a:srgbClr>
                </a:solidFill>
              </a:rPr>
              <a:t>Your place in the </a:t>
            </a:r>
            <a:r>
              <a:rPr lang="en-US" sz="4800" dirty="0" err="1" smtClean="0">
                <a:solidFill>
                  <a:srgbClr val="FEFFFE">
                    <a:alpha val="95000"/>
                  </a:srgbClr>
                </a:solidFill>
              </a:rPr>
              <a:t>organisation</a:t>
            </a:r>
            <a:endParaRPr lang="en-US" sz="4800" dirty="0">
              <a:solidFill>
                <a:srgbClr val="FEFFFE">
                  <a:alpha val="95000"/>
                </a:srgbClr>
              </a:solidFill>
            </a:endParaRPr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47700" y="2514600"/>
            <a:ext cx="5715000" cy="6591300"/>
          </a:xfrm>
        </p:spPr>
        <p:txBody>
          <a:bodyPr/>
          <a:lstStyle/>
          <a:p>
            <a:pPr eaLnBrk="1" hangingPunct="1">
              <a:buFontTx/>
              <a:buBlip>
                <a:blip r:embed="rId3"/>
              </a:buBlip>
            </a:pPr>
            <a:r>
              <a:rPr lang="en-US" altLang="en-US" dirty="0" err="1" smtClean="0"/>
              <a:t>Byddwch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ymwybodol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o’ch</a:t>
            </a:r>
            <a:r>
              <a:rPr lang="en-US" altLang="en-US" dirty="0" smtClean="0"/>
              <a:t> “LLE”!</a:t>
            </a:r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dirty="0" smtClean="0"/>
              <a:t>“ </a:t>
            </a:r>
            <a:r>
              <a:rPr lang="en-US" altLang="en-US" dirty="0" err="1" smtClean="0"/>
              <a:t>Ydi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e’n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iawn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</a:t>
            </a:r>
            <a:r>
              <a:rPr lang="en-US" altLang="en-US" dirty="0" smtClean="0"/>
              <a:t> mi </a:t>
            </a:r>
            <a:r>
              <a:rPr lang="en-US" altLang="en-US" dirty="0" err="1" smtClean="0"/>
              <a:t>eistedd</a:t>
            </a:r>
            <a:r>
              <a:rPr lang="en-US" altLang="en-US" dirty="0" smtClean="0"/>
              <a:t> fan </a:t>
            </a:r>
            <a:r>
              <a:rPr lang="en-US" altLang="en-US" dirty="0" err="1" smtClean="0"/>
              <a:t>hyn</a:t>
            </a:r>
            <a:r>
              <a:rPr lang="en-US" altLang="en-US" dirty="0" smtClean="0"/>
              <a:t>?”</a:t>
            </a:r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dirty="0" smtClean="0"/>
              <a:t>“ </a:t>
            </a:r>
            <a:r>
              <a:rPr lang="en-US" altLang="en-US" dirty="0" err="1" smtClean="0"/>
              <a:t>Ydi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e’n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iawn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</a:t>
            </a:r>
            <a:r>
              <a:rPr lang="en-US" altLang="en-US" dirty="0" smtClean="0"/>
              <a:t> mi </a:t>
            </a:r>
            <a:r>
              <a:rPr lang="en-US" altLang="en-US" dirty="0" err="1" smtClean="0"/>
              <a:t>ddefnyddio’r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cwpan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hwn</a:t>
            </a:r>
            <a:r>
              <a:rPr lang="en-US" altLang="en-US" dirty="0" smtClean="0"/>
              <a:t>?”</a:t>
            </a:r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dirty="0" smtClean="0"/>
              <a:t>“ </a:t>
            </a:r>
            <a:r>
              <a:rPr lang="en-US" altLang="en-US" dirty="0" err="1" smtClean="0"/>
              <a:t>Ydi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e’n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iawn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</a:t>
            </a:r>
            <a:r>
              <a:rPr lang="en-US" altLang="en-US" dirty="0" smtClean="0"/>
              <a:t> mi </a:t>
            </a:r>
            <a:r>
              <a:rPr lang="en-US" altLang="en-US" dirty="0" err="1" smtClean="0"/>
              <a:t>edrych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hwn</a:t>
            </a:r>
            <a:r>
              <a:rPr lang="en-US" altLang="en-US" dirty="0" smtClean="0"/>
              <a:t> ?</a:t>
            </a:r>
          </a:p>
        </p:txBody>
      </p:sp>
      <p:sp>
        <p:nvSpPr>
          <p:cNvPr id="18436" name="Rectangle 3"/>
          <p:cNvSpPr>
            <a:spLocks/>
          </p:cNvSpPr>
          <p:nvPr/>
        </p:nvSpPr>
        <p:spPr bwMode="auto">
          <a:xfrm>
            <a:off x="6654800" y="916360"/>
            <a:ext cx="5715000" cy="8240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444500" indent="-4445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>
              <a:buFontTx/>
              <a:buBlip>
                <a:blip r:embed="rId3"/>
              </a:buBlip>
            </a:pPr>
            <a:r>
              <a:rPr lang="en-US" altLang="en-US" i="1" dirty="0"/>
              <a:t>Always be aware of “YOUR PLACE”!</a:t>
            </a:r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i="1" dirty="0" smtClean="0"/>
              <a:t>“</a:t>
            </a:r>
            <a:r>
              <a:rPr lang="en-US" altLang="en-US" i="1" dirty="0"/>
              <a:t>Is </a:t>
            </a:r>
            <a:r>
              <a:rPr lang="en-US" altLang="en-US" i="1" dirty="0" smtClean="0"/>
              <a:t>it </a:t>
            </a:r>
            <a:r>
              <a:rPr lang="en-US" altLang="en-US" i="1" dirty="0"/>
              <a:t>alright if I sit here?</a:t>
            </a:r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i="1" dirty="0" smtClean="0"/>
              <a:t>“Is </a:t>
            </a:r>
            <a:r>
              <a:rPr lang="en-US" altLang="en-US" i="1" dirty="0"/>
              <a:t>it alright if I use this cup?”</a:t>
            </a:r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i="1" dirty="0"/>
              <a:t>Is it alright if I look at </a:t>
            </a:r>
            <a:r>
              <a:rPr lang="en-US" altLang="en-US" i="1" dirty="0" smtClean="0"/>
              <a:t>this</a:t>
            </a:r>
            <a:r>
              <a:rPr lang="en-US" altLang="en-US" i="1" dirty="0"/>
              <a:t>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1"/>
          <p:cNvSpPr>
            <a:spLocks noGrp="1" noChangeArrowheads="1"/>
          </p:cNvSpPr>
          <p:nvPr>
            <p:ph type="title"/>
          </p:nvPr>
        </p:nvSpPr>
        <p:spPr>
          <a:ln w="12700">
            <a:miter lim="800000"/>
            <a:headEnd/>
            <a:tailEnd/>
          </a:ln>
          <a:extLst/>
        </p:spPr>
        <p:txBody>
          <a:bodyPr/>
          <a:lstStyle/>
          <a:p>
            <a:pPr eaLnBrk="1" hangingPunct="1">
              <a:defRPr/>
            </a:pPr>
            <a:r>
              <a:rPr lang="en-US" sz="4800" dirty="0" smtClean="0">
                <a:solidFill>
                  <a:srgbClr val="FEFFFE">
                    <a:alpha val="95000"/>
                  </a:srgbClr>
                </a:solidFill>
              </a:rPr>
              <a:t>Confidentiality one of many “People Skills”</a:t>
            </a:r>
            <a:endParaRPr lang="en-US" sz="4800" dirty="0">
              <a:solidFill>
                <a:srgbClr val="FEFFFE">
                  <a:alpha val="95000"/>
                </a:srgbClr>
              </a:solidFill>
            </a:endParaRPr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47700" y="1996480"/>
            <a:ext cx="5588000" cy="7109420"/>
          </a:xfrm>
        </p:spPr>
        <p:txBody>
          <a:bodyPr/>
          <a:lstStyle/>
          <a:p>
            <a:pPr eaLnBrk="1" hangingPunct="1">
              <a:buFontTx/>
              <a:buBlip>
                <a:blip r:embed="rId3"/>
              </a:buBlip>
            </a:pPr>
            <a:r>
              <a:rPr lang="en-US" altLang="en-US" sz="4000" dirty="0" smtClean="0"/>
              <a:t>Mae </a:t>
            </a:r>
            <a:r>
              <a:rPr lang="en-US" altLang="en-US" sz="4000" b="1" dirty="0" smtClean="0"/>
              <a:t>SGILIAU POBL </a:t>
            </a:r>
            <a:r>
              <a:rPr lang="en-US" altLang="en-US" sz="4000" dirty="0" err="1" smtClean="0"/>
              <a:t>yn</a:t>
            </a:r>
            <a:r>
              <a:rPr lang="en-US" altLang="en-US" sz="4000" dirty="0" smtClean="0"/>
              <a:t> </a:t>
            </a:r>
            <a:r>
              <a:rPr lang="en-US" altLang="en-US" sz="4000" dirty="0" err="1" smtClean="0"/>
              <a:t>allweddol</a:t>
            </a:r>
            <a:r>
              <a:rPr lang="en-US" altLang="en-US" sz="4000" dirty="0" smtClean="0"/>
              <a:t> </a:t>
            </a:r>
            <a:r>
              <a:rPr lang="en-US" altLang="en-US" sz="4000" dirty="0" err="1" smtClean="0"/>
              <a:t>ar</a:t>
            </a:r>
            <a:r>
              <a:rPr lang="en-US" altLang="en-US" sz="4000" dirty="0" smtClean="0"/>
              <a:t> </a:t>
            </a:r>
            <a:r>
              <a:rPr lang="en-US" altLang="en-US" sz="4000" dirty="0" err="1" smtClean="0"/>
              <a:t>leoliad</a:t>
            </a:r>
            <a:r>
              <a:rPr lang="en-US" altLang="en-US" sz="4000" dirty="0" smtClean="0"/>
              <a:t>- dim </a:t>
            </a:r>
            <a:r>
              <a:rPr lang="en-US" altLang="en-US" sz="4000" dirty="0" err="1" smtClean="0"/>
              <a:t>ond</a:t>
            </a:r>
            <a:r>
              <a:rPr lang="en-US" altLang="en-US" sz="4000" dirty="0" smtClean="0"/>
              <a:t> un </a:t>
            </a:r>
            <a:r>
              <a:rPr lang="en-US" altLang="en-US" sz="4000" dirty="0" err="1" smtClean="0"/>
              <a:t>ohonynt</a:t>
            </a:r>
            <a:r>
              <a:rPr lang="en-US" altLang="en-US" sz="4000" dirty="0" smtClean="0"/>
              <a:t> </a:t>
            </a:r>
            <a:r>
              <a:rPr lang="en-US" altLang="en-US" sz="4000" dirty="0" err="1" smtClean="0"/>
              <a:t>yw</a:t>
            </a:r>
            <a:r>
              <a:rPr lang="en-US" altLang="en-US" sz="4000" dirty="0" smtClean="0"/>
              <a:t> </a:t>
            </a:r>
            <a:r>
              <a:rPr lang="en-US" altLang="en-US" sz="4000" dirty="0" err="1" smtClean="0"/>
              <a:t>cyfrinachedd</a:t>
            </a:r>
            <a:endParaRPr lang="en-US" altLang="en-US" sz="4000" dirty="0" smtClean="0"/>
          </a:p>
        </p:txBody>
      </p:sp>
      <p:sp>
        <p:nvSpPr>
          <p:cNvPr id="22532" name="Rectangle 3"/>
          <p:cNvSpPr>
            <a:spLocks/>
          </p:cNvSpPr>
          <p:nvPr/>
        </p:nvSpPr>
        <p:spPr bwMode="auto">
          <a:xfrm>
            <a:off x="6477000" y="2140496"/>
            <a:ext cx="5588000" cy="6965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444500" indent="-4445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20574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25146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29718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34290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3886200" indent="-2286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eaLnBrk="1" hangingPunct="1">
              <a:buFontTx/>
              <a:buBlip>
                <a:blip r:embed="rId3"/>
              </a:buBlip>
            </a:pPr>
            <a:r>
              <a:rPr lang="en-US" altLang="en-US" sz="4000" b="1" i="1" dirty="0"/>
              <a:t>People Skills</a:t>
            </a:r>
            <a:r>
              <a:rPr lang="en-US" altLang="en-US" sz="4000" i="1" dirty="0"/>
              <a:t> are KEY on a practical placement - confidentiality is just </a:t>
            </a:r>
            <a:r>
              <a:rPr lang="en-US" altLang="en-US" sz="4000" i="1" dirty="0" smtClean="0"/>
              <a:t>one</a:t>
            </a:r>
            <a:endParaRPr lang="en-US" altLang="en-US" sz="4000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4800" dirty="0" err="1" smtClean="0">
                <a:solidFill>
                  <a:srgbClr val="FEFFFE">
                    <a:alpha val="95000"/>
                  </a:srgbClr>
                </a:solidFill>
              </a:rPr>
              <a:t>Sgiliau</a:t>
            </a:r>
            <a:r>
              <a:rPr lang="en-US" sz="4800" dirty="0" smtClean="0">
                <a:solidFill>
                  <a:srgbClr val="FEFFFE">
                    <a:alpha val="95000"/>
                  </a:srgbClr>
                </a:solidFill>
              </a:rPr>
              <a:t> </a:t>
            </a:r>
            <a:r>
              <a:rPr lang="en-US" sz="4800" dirty="0" err="1" smtClean="0">
                <a:solidFill>
                  <a:srgbClr val="FEFFFE">
                    <a:alpha val="95000"/>
                  </a:srgbClr>
                </a:solidFill>
              </a:rPr>
              <a:t>Pobl</a:t>
            </a:r>
            <a:r>
              <a:rPr lang="en-US" sz="4800" dirty="0" smtClean="0">
                <a:solidFill>
                  <a:srgbClr val="FEFFFE">
                    <a:alpha val="95000"/>
                  </a:srgbClr>
                </a:solidFill>
              </a:rPr>
              <a:t> / People Skills</a:t>
            </a:r>
            <a:endParaRPr lang="en-US" sz="4800" dirty="0">
              <a:solidFill>
                <a:srgbClr val="FEFFFE">
                  <a:alpha val="95000"/>
                </a:srgbClr>
              </a:solidFill>
            </a:endParaRPr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47700" y="2068513"/>
            <a:ext cx="5626100" cy="7037387"/>
          </a:xfrm>
        </p:spPr>
        <p:txBody>
          <a:bodyPr rIns="457200"/>
          <a:lstStyle/>
          <a:p>
            <a:pPr marL="0" indent="0" eaLnBrk="1" hangingPunct="1">
              <a:lnSpc>
                <a:spcPct val="100000"/>
              </a:lnSpc>
              <a:buNone/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</a:pPr>
            <a:endParaRPr lang="en-US" altLang="en-US" sz="4000" dirty="0" smtClean="0">
              <a:solidFill>
                <a:srgbClr val="3F3F3F"/>
              </a:solidFill>
              <a:latin typeface="Thonburi" charset="0"/>
              <a:sym typeface="Thonburi" charset="0"/>
            </a:endParaRPr>
          </a:p>
          <a:p>
            <a:pPr eaLnBrk="1" hangingPunct="1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</a:pP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Cadwch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gyfrinachedd</a:t>
            </a:r>
            <a:endParaRPr lang="en-US" altLang="en-US" sz="4000" baseline="-6000" dirty="0">
              <a:solidFill>
                <a:srgbClr val="3F3F3F"/>
              </a:solidFill>
              <a:latin typeface="Thonburi" charset="0"/>
              <a:ea typeface="ヒラギノ角ゴ ProN W3" charset="-128"/>
              <a:sym typeface="Thonburi" charset="0"/>
            </a:endParaRPr>
          </a:p>
          <a:p>
            <a:pPr marL="114300" indent="-114300" eaLnBrk="1" hangingPunct="1">
              <a:lnSpc>
                <a:spcPct val="100000"/>
              </a:lnSpc>
              <a:spcBef>
                <a:spcPts val="1200"/>
              </a:spcBef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</a:pP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Byddwch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yn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brydlon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        BOB TRO</a:t>
            </a:r>
            <a:endParaRPr lang="en-US" altLang="en-US" sz="4000" baseline="-6000" dirty="0" smtClean="0">
              <a:solidFill>
                <a:srgbClr val="3F3F3F"/>
              </a:solidFill>
              <a:latin typeface="Thonburi" charset="0"/>
              <a:ea typeface="ヒラギノ角ゴ ProN W3" charset="-128"/>
              <a:sym typeface="Thonburi" charset="0"/>
            </a:endParaRPr>
          </a:p>
          <a:p>
            <a:pPr marL="114300" indent="-114300" eaLnBrk="1" hangingPunct="1">
              <a:lnSpc>
                <a:spcPct val="100000"/>
              </a:lnSpc>
              <a:spcBef>
                <a:spcPts val="1200"/>
              </a:spcBef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</a:pP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Byddwch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yn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agored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i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beth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mae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eraill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yn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dweud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,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ond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byddwch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yn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barod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i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siarad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40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hefyd</a:t>
            </a:r>
            <a:r>
              <a:rPr lang="en-US" altLang="en-US" sz="40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.</a:t>
            </a:r>
          </a:p>
        </p:txBody>
      </p:sp>
      <p:sp>
        <p:nvSpPr>
          <p:cNvPr id="26628" name="Rectangle 3"/>
          <p:cNvSpPr>
            <a:spLocks/>
          </p:cNvSpPr>
          <p:nvPr/>
        </p:nvSpPr>
        <p:spPr bwMode="auto">
          <a:xfrm>
            <a:off x="6357938" y="2355850"/>
            <a:ext cx="56261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457200" bIns="0" anchor="ctr"/>
          <a:lstStyle>
            <a:lvl1pPr marL="342900" indent="-3429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1pPr>
            <a:lvl2pPr marL="742950" indent="-28575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2pPr>
            <a:lvl3pPr marL="11430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3pPr>
            <a:lvl4pPr marL="1600200" indent="-2286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4pPr>
            <a:lvl5pPr marL="114300" indent="-114300" algn="l" eaLnBrk="0" hangingPunct="0">
              <a:lnSpc>
                <a:spcPct val="120000"/>
              </a:lnSpc>
              <a:spcBef>
                <a:spcPts val="2400"/>
              </a:spcBef>
              <a:buSzPct val="93000"/>
              <a:buChar char="•"/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5pPr>
            <a:lvl6pPr marL="571500" indent="-1143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6pPr>
            <a:lvl7pPr marL="1028700" indent="-1143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7pPr>
            <a:lvl8pPr marL="1485900" indent="-1143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8pPr>
            <a:lvl9pPr marL="1943100" indent="-114300" eaLnBrk="0" fontAlgn="base" hangingPunct="0">
              <a:lnSpc>
                <a:spcPct val="120000"/>
              </a:lnSpc>
              <a:spcBef>
                <a:spcPts val="2400"/>
              </a:spcBef>
              <a:spcAft>
                <a:spcPct val="0"/>
              </a:spcAft>
              <a:buSzPct val="93000"/>
              <a:buChar char="•"/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  <a:defRPr sz="3200">
                <a:solidFill>
                  <a:schemeClr val="tx1"/>
                </a:solidFill>
                <a:latin typeface="Palatino" charset="0"/>
                <a:ea typeface="ヒラギノ明朝 ProN W3" charset="-128"/>
                <a:sym typeface="Palatino" charset="0"/>
              </a:defRPr>
            </a:lvl9pPr>
          </a:lstStyle>
          <a:p>
            <a:pPr lvl="4" eaLnBrk="1" hangingPunct="1">
              <a:lnSpc>
                <a:spcPct val="100000"/>
              </a:lnSpc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r>
              <a:rPr lang="en-US" altLang="en-US" sz="4000" i="1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Maintain confidentiality</a:t>
            </a:r>
          </a:p>
          <a:p>
            <a:pPr lvl="4" eaLnBrk="1" hangingPunct="1">
              <a:lnSpc>
                <a:spcPct val="100000"/>
              </a:lnSpc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r>
              <a:rPr lang="en-US" altLang="en-US" sz="4000" i="1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ALWAYS arrive on time</a:t>
            </a:r>
          </a:p>
          <a:p>
            <a:pPr lvl="4" eaLnBrk="1" hangingPunct="1">
              <a:lnSpc>
                <a:spcPct val="100000"/>
              </a:lnSpc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r>
              <a:rPr lang="en-US" altLang="en-US" sz="4000" i="1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Be </a:t>
            </a:r>
            <a:r>
              <a:rPr lang="en-US" altLang="en-US" sz="4000" i="1" dirty="0">
                <a:solidFill>
                  <a:srgbClr val="3F3F3F"/>
                </a:solidFill>
                <a:latin typeface="Thonburi" charset="0"/>
                <a:sym typeface="Thonburi" charset="0"/>
              </a:rPr>
              <a:t>open to what other people say, but be prepared to speak as </a:t>
            </a:r>
            <a:r>
              <a:rPr lang="en-US" altLang="en-US" sz="4000" i="1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well</a:t>
            </a:r>
            <a:endParaRPr lang="en-US" altLang="en-US" sz="4000" i="1" baseline="-6000" dirty="0">
              <a:solidFill>
                <a:srgbClr val="3F3F3F"/>
              </a:solidFill>
              <a:latin typeface="Thonburi" charset="0"/>
              <a:sym typeface="Thonburi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err="1" smtClean="0"/>
              <a:t>Sgiliau</a:t>
            </a:r>
            <a:r>
              <a:rPr lang="en-GB" sz="4800" dirty="0" smtClean="0"/>
              <a:t> </a:t>
            </a:r>
            <a:r>
              <a:rPr lang="en-GB" sz="4800" dirty="0" err="1" smtClean="0"/>
              <a:t>Pobl</a:t>
            </a:r>
            <a:r>
              <a:rPr lang="en-GB" sz="4800" dirty="0" smtClean="0"/>
              <a:t> / People Skills</a:t>
            </a:r>
            <a:endParaRPr lang="en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47700" y="2284512"/>
            <a:ext cx="5778500" cy="6821388"/>
          </a:xfrm>
        </p:spPr>
        <p:txBody>
          <a:bodyPr/>
          <a:lstStyle/>
          <a:p>
            <a:pPr marL="114300" indent="-114300" eaLnBrk="1" hangingPunct="1">
              <a:lnSpc>
                <a:spcPct val="100000"/>
              </a:lnSpc>
              <a:spcBef>
                <a:spcPts val="1200"/>
              </a:spcBef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</a:pP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Annogwch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eraill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i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rannu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syniadau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e.e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.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Roedd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hynny’n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ddiddorol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, a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fedri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di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ddweud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 smtClean="0">
                <a:solidFill>
                  <a:srgbClr val="3F3F3F"/>
                </a:solidFill>
                <a:latin typeface="Thonburi" charset="0"/>
                <a:sym typeface="Thonburi" charset="0"/>
              </a:rPr>
              <a:t>mwy</a:t>
            </a:r>
            <a:r>
              <a:rPr lang="en-US" altLang="en-US" sz="3600" dirty="0" smtClean="0">
                <a:solidFill>
                  <a:srgbClr val="3F3F3F"/>
                </a:solidFill>
                <a:latin typeface="Thonburi" charset="0"/>
                <a:sym typeface="Thonburi" charset="0"/>
              </a:rPr>
              <a:t>?’</a:t>
            </a:r>
            <a:endParaRPr lang="en-US" altLang="en-US" sz="3600" baseline="-6000" dirty="0">
              <a:solidFill>
                <a:srgbClr val="3F3F3F"/>
              </a:solidFill>
              <a:latin typeface="Thonburi" charset="0"/>
              <a:ea typeface="ヒラギノ角ゴ ProN W3" charset="-128"/>
              <a:sym typeface="Thonburi" charset="0"/>
            </a:endParaRPr>
          </a:p>
          <a:p>
            <a:pPr marL="114300" indent="-114300" eaLnBrk="1" hangingPunct="1">
              <a:lnSpc>
                <a:spcPct val="100000"/>
              </a:lnSpc>
              <a:spcBef>
                <a:spcPts val="1200"/>
              </a:spcBef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</a:pP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Siaradwch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gyda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phawb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pan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fyddwch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mewn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grwp</a:t>
            </a:r>
            <a:endParaRPr lang="en-US" altLang="en-US" sz="3600" dirty="0">
              <a:solidFill>
                <a:srgbClr val="3F3F3F"/>
              </a:solidFill>
              <a:latin typeface="Thonburi" charset="0"/>
              <a:sym typeface="Thonburi" charset="0"/>
            </a:endParaRPr>
          </a:p>
          <a:p>
            <a:pPr marL="114300" indent="-114300" eaLnBrk="1" hangingPunct="1">
              <a:lnSpc>
                <a:spcPct val="100000"/>
              </a:lnSpc>
              <a:spcBef>
                <a:spcPts val="1200"/>
              </a:spcBef>
              <a:tabLst>
                <a:tab pos="114300" algn="l"/>
                <a:tab pos="449263" algn="l"/>
                <a:tab pos="898525" algn="l"/>
                <a:tab pos="1349375" algn="l"/>
                <a:tab pos="1800225" algn="l"/>
                <a:tab pos="2249488" algn="l"/>
                <a:tab pos="2698750" algn="l"/>
                <a:tab pos="3149600" algn="l"/>
                <a:tab pos="3598863" algn="l"/>
                <a:tab pos="4049713" algn="l"/>
                <a:tab pos="4498975" algn="l"/>
                <a:tab pos="4949825" algn="l"/>
                <a:tab pos="5399088" algn="l"/>
                <a:tab pos="5849938" algn="l"/>
                <a:tab pos="6299200" algn="l"/>
              </a:tabLst>
            </a:pP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Cyfaddefwch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gamgymeriadau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  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e.e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. “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Rwy’n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flin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” –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byddwch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yn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barod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i</a:t>
            </a:r>
            <a:r>
              <a:rPr lang="en-US" altLang="en-US" sz="3600" dirty="0">
                <a:solidFill>
                  <a:srgbClr val="3F3F3F"/>
                </a:solidFill>
                <a:latin typeface="Thonburi" charset="0"/>
                <a:sym typeface="Thonburi" charset="0"/>
              </a:rPr>
              <a:t> </a:t>
            </a:r>
            <a:r>
              <a:rPr lang="en-US" altLang="en-US" sz="3600" dirty="0" err="1">
                <a:solidFill>
                  <a:srgbClr val="3F3F3F"/>
                </a:solidFill>
                <a:latin typeface="Thonburi" charset="0"/>
                <a:sym typeface="Thonburi" charset="0"/>
              </a:rPr>
              <a:t>ildio</a:t>
            </a:r>
            <a:endParaRPr lang="en-US" altLang="en-US" sz="3600" dirty="0">
              <a:solidFill>
                <a:srgbClr val="3F3F3F"/>
              </a:solidFill>
              <a:latin typeface="Thonburi" charset="0"/>
              <a:ea typeface="ヒラギノ角ゴ ProN W3" charset="-128"/>
              <a:sym typeface="Thonburi" charset="0"/>
            </a:endParaRPr>
          </a:p>
          <a:p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3200" i="1" dirty="0"/>
              <a:t>Encourage others to share ideas e.g. ‘That was interesting, can you tell us a bit more’</a:t>
            </a:r>
          </a:p>
          <a:p>
            <a:r>
              <a:rPr lang="en-US" sz="3200" i="1" dirty="0"/>
              <a:t>Speak to everyone when in a group</a:t>
            </a:r>
          </a:p>
          <a:p>
            <a:r>
              <a:rPr lang="en-US" sz="3200" i="1" dirty="0"/>
              <a:t>Genuinely admit mistakes e.g. ‘Sorry about that’ -  be prepared to “Yield your rights”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47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944" y="2428528"/>
            <a:ext cx="7920880" cy="6840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72445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"/>
          <p:cNvSpPr>
            <a:spLocks noGrp="1" noChangeArrowheads="1"/>
          </p:cNvSpPr>
          <p:nvPr>
            <p:ph type="title"/>
          </p:nvPr>
        </p:nvSpPr>
        <p:spPr>
          <a:ln w="12700">
            <a:miter lim="800000"/>
            <a:headEnd/>
            <a:tailEnd/>
          </a:ln>
          <a:extLst/>
        </p:spPr>
        <p:txBody>
          <a:bodyPr/>
          <a:lstStyle/>
          <a:p>
            <a:pPr eaLnBrk="1" hangingPunct="1">
              <a:defRPr/>
            </a:pPr>
            <a: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  <a:t>Ac….</a:t>
            </a:r>
            <a:b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</a:br>
            <a:r>
              <a:rPr lang="en-US" sz="5400" dirty="0" smtClean="0">
                <a:solidFill>
                  <a:srgbClr val="FEFFFE">
                    <a:alpha val="95000"/>
                  </a:srgbClr>
                </a:solidFill>
              </a:rPr>
              <a:t>And…..</a:t>
            </a:r>
            <a:endParaRPr lang="en-US" sz="5400" dirty="0">
              <a:solidFill>
                <a:srgbClr val="FEFFFE">
                  <a:alpha val="95000"/>
                </a:srgbClr>
              </a:solidFill>
            </a:endParaRPr>
          </a:p>
        </p:txBody>
      </p:sp>
      <p:sp>
        <p:nvSpPr>
          <p:cNvPr id="29699" name="Rectangle 2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Tx/>
              <a:buBlip>
                <a:blip r:embed="rId3"/>
              </a:buBlip>
            </a:pPr>
            <a:r>
              <a:rPr lang="en-US" altLang="en-US" sz="4000" smtClean="0"/>
              <a:t>Mwynhewch eich lleoliad!</a:t>
            </a:r>
          </a:p>
          <a:p>
            <a:pPr eaLnBrk="1" hangingPunct="1">
              <a:buFontTx/>
              <a:buBlip>
                <a:blip r:embed="rId3"/>
              </a:buBlip>
            </a:pPr>
            <a:r>
              <a:rPr lang="en-US" altLang="en-US" sz="4000" i="1" smtClean="0"/>
              <a:t>Enjoy your placement!</a:t>
            </a:r>
          </a:p>
        </p:txBody>
      </p:sp>
      <p:sp>
        <p:nvSpPr>
          <p:cNvPr id="29700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altLang="en-US" smtClean="0"/>
          </a:p>
        </p:txBody>
      </p:sp>
      <p:pic>
        <p:nvPicPr>
          <p:cNvPr id="29702" name="Picture 6" descr="C:\Users\l.roberts\AppData\Local\Microsoft\Windows\Temporary Internet Files\Content.IE5\6IDJCSBB\MP90044847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416" y="2644552"/>
            <a:ext cx="5760640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itle &amp; Subtitle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itle &amp; Subtitle">
      <a:majorFont>
        <a:latin typeface="Palatino"/>
        <a:ea typeface="ヒラギノ明朝 ProN W3"/>
        <a:cs typeface="ヒラギノ明朝 ProN W3"/>
      </a:majorFont>
      <a:minorFont>
        <a:latin typeface="Hoefler Text"/>
        <a:ea typeface="ヒラギノ明朝 ProN W3"/>
        <a:cs typeface="ヒラギノ明朝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>
            <a:alphaModFix amt="30000"/>
          </a:blip>
          <a:srcRect/>
          <a:tile tx="0" ty="0" sx="100000" sy="100000" flip="none" algn="tl"/>
        </a:blipFill>
        <a:ln w="635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424D43"/>
            </a:solidFill>
            <a:effectLst/>
            <a:latin typeface="Palatino" charset="0"/>
            <a:ea typeface="ヒラギノ明朝 ProN W3" charset="-128"/>
            <a:cs typeface="ヒラギノ明朝 ProN W3" charset="-128"/>
            <a:sym typeface="Palatino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>
            <a:alphaModFix amt="30000"/>
          </a:blip>
          <a:srcRect/>
          <a:tile tx="0" ty="0" sx="100000" sy="100000" flip="none" algn="tl"/>
        </a:blipFill>
        <a:ln w="635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424D43"/>
            </a:solidFill>
            <a:effectLst/>
            <a:latin typeface="Palatino" charset="0"/>
            <a:ea typeface="ヒラギノ明朝 ProN W3" charset="-128"/>
            <a:cs typeface="ヒラギノ明朝 ProN W3" charset="-128"/>
            <a:sym typeface="Palatino" charset="0"/>
          </a:defRPr>
        </a:defPPr>
      </a:lstStyle>
    </a:lnDef>
  </a:objectDefaults>
  <a:extraClrSchemeLst>
    <a:extraClrScheme>
      <a:clrScheme name="Title &amp; Subtitl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itle &amp; Bullets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Title &amp; Bullets">
      <a:majorFont>
        <a:latin typeface="Palatino"/>
        <a:ea typeface="ヒラギノ明朝 ProN W3"/>
        <a:cs typeface="ヒラギノ明朝 ProN W3"/>
      </a:majorFont>
      <a:minorFont>
        <a:latin typeface="Palatino"/>
        <a:ea typeface="ヒラギノ明朝 ProN W3"/>
        <a:cs typeface="ヒラギノ明朝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>
            <a:alphaModFix amt="30000"/>
          </a:blip>
          <a:srcRect/>
          <a:tile tx="0" ty="0" sx="100000" sy="100000" flip="none" algn="tl"/>
        </a:blipFill>
        <a:ln w="635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424D43"/>
            </a:solidFill>
            <a:effectLst/>
            <a:latin typeface="Palatino" charset="0"/>
            <a:ea typeface="ヒラギノ明朝 ProN W3" charset="-128"/>
            <a:cs typeface="ヒラギノ明朝 ProN W3" charset="-128"/>
            <a:sym typeface="Palatino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>
            <a:alphaModFix amt="30000"/>
          </a:blip>
          <a:srcRect/>
          <a:tile tx="0" ty="0" sx="100000" sy="100000" flip="none" algn="tl"/>
        </a:blipFill>
        <a:ln w="6350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424D43"/>
            </a:solidFill>
            <a:effectLst/>
            <a:latin typeface="Palatino" charset="0"/>
            <a:ea typeface="ヒラギノ明朝 ProN W3" charset="-128"/>
            <a:cs typeface="ヒラギノ明朝 ProN W3" charset="-128"/>
            <a:sym typeface="Palatino" charset="0"/>
          </a:defRPr>
        </a:defPPr>
      </a:lstStyle>
    </a:lnDef>
  </a:objectDefaults>
  <a:extraClrSchemeLst>
    <a:extraClrScheme>
      <a:clrScheme name="Title &amp; Bullet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Pages>0</Pages>
  <Words>810</Words>
  <Characters>0</Characters>
  <Application>Microsoft Office PowerPoint</Application>
  <PresentationFormat>Custom</PresentationFormat>
  <Lines>0</Lines>
  <Paragraphs>103</Paragraphs>
  <Slides>18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Arial</vt:lpstr>
      <vt:lpstr>Calibri</vt:lpstr>
      <vt:lpstr>Hoefler Text</vt:lpstr>
      <vt:lpstr>Palatino</vt:lpstr>
      <vt:lpstr>Thonburi</vt:lpstr>
      <vt:lpstr>ヒラギノ明朝 ProN W3</vt:lpstr>
      <vt:lpstr>ヒラギノ明朝 ProN W6</vt:lpstr>
      <vt:lpstr>ヒラギノ角ゴ ProN W3</vt:lpstr>
      <vt:lpstr>Title &amp; Subtitle</vt:lpstr>
      <vt:lpstr>Title &amp; Bullets</vt:lpstr>
      <vt:lpstr>ECES5007/C Lines of Enquiry Llwybrau Ymholi</vt:lpstr>
      <vt:lpstr>Small Talk in the Staffroom Sgwrsio yn y Stafell Staff</vt:lpstr>
      <vt:lpstr>Nod y Modiwl /  Module Aim</vt:lpstr>
      <vt:lpstr>Deilliant Dysgu perthnasol Relevant Learning Outcome</vt:lpstr>
      <vt:lpstr>Cyflwyniad /Introduction</vt:lpstr>
      <vt:lpstr>Nid dim ond gyda phlant! Not just with children!</vt:lpstr>
      <vt:lpstr>Chitter-chatter!</vt:lpstr>
      <vt:lpstr>Bod yn broffesiynol Professionalism</vt:lpstr>
      <vt:lpstr>It is said that…</vt:lpstr>
      <vt:lpstr>Caniatad Rhieni Parental agreement</vt:lpstr>
      <vt:lpstr>Byddwch yn ofalus! Be careful!</vt:lpstr>
      <vt:lpstr>Rydych yn WESTAI You are a GUEST</vt:lpstr>
      <vt:lpstr>Eich lle yn y sefydliad Your place in the organisation</vt:lpstr>
      <vt:lpstr>Confidentiality one of many “People Skills”</vt:lpstr>
      <vt:lpstr>Sgiliau Pobl / People Skills</vt:lpstr>
      <vt:lpstr>Sgiliau Pobl / People Skills</vt:lpstr>
      <vt:lpstr>PowerPoint Presentation</vt:lpstr>
      <vt:lpstr>Ac…. And…..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Small Talk in the Staffroom</dc:title>
  <dc:creator>Lynwen Roberts</dc:creator>
  <cp:lastModifiedBy>Lynwen Roberts</cp:lastModifiedBy>
  <cp:revision>50</cp:revision>
  <dcterms:created xsi:type="dcterms:W3CDTF">2013-01-25T11:27:27Z</dcterms:created>
  <dcterms:modified xsi:type="dcterms:W3CDTF">2019-07-12T07:17:11Z</dcterms:modified>
</cp:coreProperties>
</file>