
<file path=[Content_Types].xml><?xml version="1.0" encoding="utf-8"?>
<Types xmlns="http://schemas.openxmlformats.org/package/2006/content-types">
  <Default Extension="gif" ContentType="image/gi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2"/>
  </p:notesMasterIdLst>
  <p:sldIdLst>
    <p:sldId id="256" r:id="rId2"/>
    <p:sldId id="283" r:id="rId3"/>
    <p:sldId id="257" r:id="rId4"/>
    <p:sldId id="258" r:id="rId5"/>
    <p:sldId id="259" r:id="rId6"/>
    <p:sldId id="260" r:id="rId7"/>
    <p:sldId id="261" r:id="rId8"/>
    <p:sldId id="285" r:id="rId9"/>
    <p:sldId id="268" r:id="rId10"/>
    <p:sldId id="266" r:id="rId11"/>
    <p:sldId id="270" r:id="rId12"/>
    <p:sldId id="275" r:id="rId13"/>
    <p:sldId id="272" r:id="rId14"/>
    <p:sldId id="274" r:id="rId15"/>
    <p:sldId id="276" r:id="rId16"/>
    <p:sldId id="282" r:id="rId17"/>
    <p:sldId id="284" r:id="rId18"/>
    <p:sldId id="279" r:id="rId19"/>
    <p:sldId id="280" r:id="rId20"/>
    <p:sldId id="28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581532-38A0-4061-BB64-D4462BB3C18E}" v="323" dt="2019-11-03T14:14:50.2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776" autoAdjust="0"/>
    <p:restoredTop sz="94660"/>
  </p:normalViewPr>
  <p:slideViewPr>
    <p:cSldViewPr snapToGrid="0">
      <p:cViewPr varScale="1">
        <p:scale>
          <a:sx n="67" d="100"/>
          <a:sy n="67" d="100"/>
        </p:scale>
        <p:origin x="72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Gordon" userId="825e6edf8e12d7a9" providerId="LiveId" clId="{C9581532-38A0-4061-BB64-D4462BB3C18E}"/>
    <pc:docChg chg="undo redo custSel mod addSld delSld modSld sldOrd">
      <pc:chgData name="Natasha Gordon" userId="825e6edf8e12d7a9" providerId="LiveId" clId="{C9581532-38A0-4061-BB64-D4462BB3C18E}" dt="2019-11-04T09:16:41.939" v="29109" actId="20577"/>
      <pc:docMkLst>
        <pc:docMk/>
      </pc:docMkLst>
      <pc:sldChg chg="modSp modNotesTx">
        <pc:chgData name="Natasha Gordon" userId="825e6edf8e12d7a9" providerId="LiveId" clId="{C9581532-38A0-4061-BB64-D4462BB3C18E}" dt="2019-11-04T09:16:08.767" v="29080" actId="313"/>
        <pc:sldMkLst>
          <pc:docMk/>
          <pc:sldMk cId="3861494864" sldId="257"/>
        </pc:sldMkLst>
        <pc:spChg chg="mod">
          <ac:chgData name="Natasha Gordon" userId="825e6edf8e12d7a9" providerId="LiveId" clId="{C9581532-38A0-4061-BB64-D4462BB3C18E}" dt="2019-10-31T14:33:01.577" v="5417" actId="20577"/>
          <ac:spMkLst>
            <pc:docMk/>
            <pc:sldMk cId="3861494864" sldId="257"/>
            <ac:spMk id="2" creationId="{D77DA4A9-30E0-430D-A9EA-E9E281933252}"/>
          </ac:spMkLst>
        </pc:spChg>
        <pc:spChg chg="mod">
          <ac:chgData name="Natasha Gordon" userId="825e6edf8e12d7a9" providerId="LiveId" clId="{C9581532-38A0-4061-BB64-D4462BB3C18E}" dt="2019-11-04T09:16:08.767" v="29080" actId="313"/>
          <ac:spMkLst>
            <pc:docMk/>
            <pc:sldMk cId="3861494864" sldId="257"/>
            <ac:spMk id="3" creationId="{E113DCA5-84FD-42F6-85F1-2EF435A52DE3}"/>
          </ac:spMkLst>
        </pc:spChg>
      </pc:sldChg>
      <pc:sldChg chg="modSp">
        <pc:chgData name="Natasha Gordon" userId="825e6edf8e12d7a9" providerId="LiveId" clId="{C9581532-38A0-4061-BB64-D4462BB3C18E}" dt="2019-10-31T14:39:55.144" v="6515" actId="122"/>
        <pc:sldMkLst>
          <pc:docMk/>
          <pc:sldMk cId="1743773191" sldId="258"/>
        </pc:sldMkLst>
        <pc:spChg chg="mod">
          <ac:chgData name="Natasha Gordon" userId="825e6edf8e12d7a9" providerId="LiveId" clId="{C9581532-38A0-4061-BB64-D4462BB3C18E}" dt="2019-10-31T14:39:55.144" v="6515" actId="122"/>
          <ac:spMkLst>
            <pc:docMk/>
            <pc:sldMk cId="1743773191" sldId="258"/>
            <ac:spMk id="4" creationId="{EF2B68E2-2C69-4DD0-962B-F3938B0188A8}"/>
          </ac:spMkLst>
        </pc:spChg>
      </pc:sldChg>
      <pc:sldChg chg="modSp modNotesTx">
        <pc:chgData name="Natasha Gordon" userId="825e6edf8e12d7a9" providerId="LiveId" clId="{C9581532-38A0-4061-BB64-D4462BB3C18E}" dt="2019-11-04T09:16:41.939" v="29109" actId="20577"/>
        <pc:sldMkLst>
          <pc:docMk/>
          <pc:sldMk cId="1099961879" sldId="259"/>
        </pc:sldMkLst>
        <pc:spChg chg="mod">
          <ac:chgData name="Natasha Gordon" userId="825e6edf8e12d7a9" providerId="LiveId" clId="{C9581532-38A0-4061-BB64-D4462BB3C18E}" dt="2019-10-31T15:32:58.327" v="7170" actId="20577"/>
          <ac:spMkLst>
            <pc:docMk/>
            <pc:sldMk cId="1099961879" sldId="259"/>
            <ac:spMk id="2" creationId="{BE45E11C-952F-4E17-B463-1522502E9085}"/>
          </ac:spMkLst>
        </pc:spChg>
        <pc:spChg chg="mod">
          <ac:chgData name="Natasha Gordon" userId="825e6edf8e12d7a9" providerId="LiveId" clId="{C9581532-38A0-4061-BB64-D4462BB3C18E}" dt="2019-11-04T09:16:41.939" v="29109" actId="20577"/>
          <ac:spMkLst>
            <pc:docMk/>
            <pc:sldMk cId="1099961879" sldId="259"/>
            <ac:spMk id="3" creationId="{FB20996D-A367-45F5-A25B-3AB7CC5381D2}"/>
          </ac:spMkLst>
        </pc:spChg>
      </pc:sldChg>
      <pc:sldChg chg="modSp modNotesTx">
        <pc:chgData name="Natasha Gordon" userId="825e6edf8e12d7a9" providerId="LiveId" clId="{C9581532-38A0-4061-BB64-D4462BB3C18E}" dt="2019-11-03T14:05:17.623" v="27256" actId="5793"/>
        <pc:sldMkLst>
          <pc:docMk/>
          <pc:sldMk cId="2019934128" sldId="260"/>
        </pc:sldMkLst>
        <pc:spChg chg="mod">
          <ac:chgData name="Natasha Gordon" userId="825e6edf8e12d7a9" providerId="LiveId" clId="{C9581532-38A0-4061-BB64-D4462BB3C18E}" dt="2019-11-03T13:27:07.612" v="26713" actId="27636"/>
          <ac:spMkLst>
            <pc:docMk/>
            <pc:sldMk cId="2019934128" sldId="260"/>
            <ac:spMk id="3" creationId="{B3813991-49BE-4A96-8946-CBE81D71FBB7}"/>
          </ac:spMkLst>
        </pc:spChg>
      </pc:sldChg>
      <pc:sldChg chg="addSp modSp modNotesTx">
        <pc:chgData name="Natasha Gordon" userId="825e6edf8e12d7a9" providerId="LiveId" clId="{C9581532-38A0-4061-BB64-D4462BB3C18E}" dt="2019-11-02T16:28:56.464" v="23636" actId="1076"/>
        <pc:sldMkLst>
          <pc:docMk/>
          <pc:sldMk cId="4010791475" sldId="261"/>
        </pc:sldMkLst>
        <pc:spChg chg="mod">
          <ac:chgData name="Natasha Gordon" userId="825e6edf8e12d7a9" providerId="LiveId" clId="{C9581532-38A0-4061-BB64-D4462BB3C18E}" dt="2019-11-01T11:36:17.968" v="15388" actId="14100"/>
          <ac:spMkLst>
            <pc:docMk/>
            <pc:sldMk cId="4010791475" sldId="261"/>
            <ac:spMk id="2" creationId="{3CF5B5BC-9427-45D7-8B29-DA3084FAEC5F}"/>
          </ac:spMkLst>
        </pc:spChg>
        <pc:spChg chg="mod">
          <ac:chgData name="Natasha Gordon" userId="825e6edf8e12d7a9" providerId="LiveId" clId="{C9581532-38A0-4061-BB64-D4462BB3C18E}" dt="2019-11-02T16:15:43.939" v="23124" actId="27636"/>
          <ac:spMkLst>
            <pc:docMk/>
            <pc:sldMk cId="4010791475" sldId="261"/>
            <ac:spMk id="3" creationId="{70D211DB-2A26-4509-9128-BAF116E63410}"/>
          </ac:spMkLst>
        </pc:spChg>
        <pc:spChg chg="add mod">
          <ac:chgData name="Natasha Gordon" userId="825e6edf8e12d7a9" providerId="LiveId" clId="{C9581532-38A0-4061-BB64-D4462BB3C18E}" dt="2019-11-02T16:28:46.854" v="23634" actId="14100"/>
          <ac:spMkLst>
            <pc:docMk/>
            <pc:sldMk cId="4010791475" sldId="261"/>
            <ac:spMk id="4" creationId="{CB634BD4-5F4E-4D26-8E95-78FF23C3756F}"/>
          </ac:spMkLst>
        </pc:spChg>
        <pc:spChg chg="add mod">
          <ac:chgData name="Natasha Gordon" userId="825e6edf8e12d7a9" providerId="LiveId" clId="{C9581532-38A0-4061-BB64-D4462BB3C18E}" dt="2019-11-02T16:28:51.226" v="23635" actId="14100"/>
          <ac:spMkLst>
            <pc:docMk/>
            <pc:sldMk cId="4010791475" sldId="261"/>
            <ac:spMk id="5" creationId="{6B69E650-F876-4348-B6E9-4B5719E666FB}"/>
          </ac:spMkLst>
        </pc:spChg>
        <pc:spChg chg="add mod">
          <ac:chgData name="Natasha Gordon" userId="825e6edf8e12d7a9" providerId="LiveId" clId="{C9581532-38A0-4061-BB64-D4462BB3C18E}" dt="2019-11-02T16:28:56.464" v="23636" actId="1076"/>
          <ac:spMkLst>
            <pc:docMk/>
            <pc:sldMk cId="4010791475" sldId="261"/>
            <ac:spMk id="6" creationId="{7FF6EC08-97BD-42F7-931B-B6D713E8D68D}"/>
          </ac:spMkLst>
        </pc:spChg>
      </pc:sldChg>
      <pc:sldChg chg="del">
        <pc:chgData name="Natasha Gordon" userId="825e6edf8e12d7a9" providerId="LiveId" clId="{C9581532-38A0-4061-BB64-D4462BB3C18E}" dt="2019-10-31T15:36:57.730" v="7326" actId="2696"/>
        <pc:sldMkLst>
          <pc:docMk/>
          <pc:sldMk cId="1829529831" sldId="262"/>
        </pc:sldMkLst>
      </pc:sldChg>
      <pc:sldChg chg="modSp del">
        <pc:chgData name="Natasha Gordon" userId="825e6edf8e12d7a9" providerId="LiveId" clId="{C9581532-38A0-4061-BB64-D4462BB3C18E}" dt="2019-11-01T09:59:40.604" v="12157" actId="2696"/>
        <pc:sldMkLst>
          <pc:docMk/>
          <pc:sldMk cId="3773343656" sldId="263"/>
        </pc:sldMkLst>
        <pc:spChg chg="mod">
          <ac:chgData name="Natasha Gordon" userId="825e6edf8e12d7a9" providerId="LiveId" clId="{C9581532-38A0-4061-BB64-D4462BB3C18E}" dt="2019-11-01T09:59:30.017" v="12153" actId="20577"/>
          <ac:spMkLst>
            <pc:docMk/>
            <pc:sldMk cId="3773343656" sldId="263"/>
            <ac:spMk id="3" creationId="{7D7D5D0B-10FA-468C-AB4B-FFE03570C36A}"/>
          </ac:spMkLst>
        </pc:spChg>
      </pc:sldChg>
      <pc:sldChg chg="modSp del modNotesTx">
        <pc:chgData name="Natasha Gordon" userId="825e6edf8e12d7a9" providerId="LiveId" clId="{C9581532-38A0-4061-BB64-D4462BB3C18E}" dt="2019-11-01T11:44:56.980" v="15646" actId="2696"/>
        <pc:sldMkLst>
          <pc:docMk/>
          <pc:sldMk cId="595491734" sldId="264"/>
        </pc:sldMkLst>
        <pc:spChg chg="mod">
          <ac:chgData name="Natasha Gordon" userId="825e6edf8e12d7a9" providerId="LiveId" clId="{C9581532-38A0-4061-BB64-D4462BB3C18E}" dt="2019-11-01T11:26:32.005" v="14826" actId="20577"/>
          <ac:spMkLst>
            <pc:docMk/>
            <pc:sldMk cId="595491734" sldId="264"/>
            <ac:spMk id="3" creationId="{90774007-936C-4DBF-ACC2-576A330E34C5}"/>
          </ac:spMkLst>
        </pc:spChg>
      </pc:sldChg>
      <pc:sldChg chg="add del">
        <pc:chgData name="Natasha Gordon" userId="825e6edf8e12d7a9" providerId="LiveId" clId="{C9581532-38A0-4061-BB64-D4462BB3C18E}" dt="2019-11-01T11:05:51.662" v="13678"/>
        <pc:sldMkLst>
          <pc:docMk/>
          <pc:sldMk cId="2301746055" sldId="265"/>
        </pc:sldMkLst>
      </pc:sldChg>
      <pc:sldChg chg="modSp add del">
        <pc:chgData name="Natasha Gordon" userId="825e6edf8e12d7a9" providerId="LiveId" clId="{C9581532-38A0-4061-BB64-D4462BB3C18E}" dt="2019-11-01T11:06:14.643" v="13687" actId="2696"/>
        <pc:sldMkLst>
          <pc:docMk/>
          <pc:sldMk cId="4107030200" sldId="265"/>
        </pc:sldMkLst>
        <pc:spChg chg="mod">
          <ac:chgData name="Natasha Gordon" userId="825e6edf8e12d7a9" providerId="LiveId" clId="{C9581532-38A0-4061-BB64-D4462BB3C18E}" dt="2019-11-01T11:05:59.490" v="13682" actId="20577"/>
          <ac:spMkLst>
            <pc:docMk/>
            <pc:sldMk cId="4107030200" sldId="265"/>
            <ac:spMk id="3" creationId="{4EDEB4A7-484F-438D-8EE9-FE5E3A7F46EB}"/>
          </ac:spMkLst>
        </pc:spChg>
      </pc:sldChg>
      <pc:sldChg chg="modSp ord modNotesTx">
        <pc:chgData name="Natasha Gordon" userId="825e6edf8e12d7a9" providerId="LiveId" clId="{C9581532-38A0-4061-BB64-D4462BB3C18E}" dt="2019-11-03T14:06:49.484" v="27317" actId="20577"/>
        <pc:sldMkLst>
          <pc:docMk/>
          <pc:sldMk cId="3107691070" sldId="266"/>
        </pc:sldMkLst>
        <pc:spChg chg="mod">
          <ac:chgData name="Natasha Gordon" userId="825e6edf8e12d7a9" providerId="LiveId" clId="{C9581532-38A0-4061-BB64-D4462BB3C18E}" dt="2019-11-03T13:38:47.931" v="26753" actId="20577"/>
          <ac:spMkLst>
            <pc:docMk/>
            <pc:sldMk cId="3107691070" sldId="266"/>
            <ac:spMk id="2" creationId="{1162023F-58D3-4BBD-AEC2-2C325703058E}"/>
          </ac:spMkLst>
        </pc:spChg>
        <pc:spChg chg="mod">
          <ac:chgData name="Natasha Gordon" userId="825e6edf8e12d7a9" providerId="LiveId" clId="{C9581532-38A0-4061-BB64-D4462BB3C18E}" dt="2019-11-03T13:51:06.448" v="27150" actId="20577"/>
          <ac:spMkLst>
            <pc:docMk/>
            <pc:sldMk cId="3107691070" sldId="266"/>
            <ac:spMk id="3" creationId="{44659663-1468-43C3-A60A-B71E17A8478B}"/>
          </ac:spMkLst>
        </pc:spChg>
      </pc:sldChg>
      <pc:sldChg chg="modSp del ord modNotesTx">
        <pc:chgData name="Natasha Gordon" userId="825e6edf8e12d7a9" providerId="LiveId" clId="{C9581532-38A0-4061-BB64-D4462BB3C18E}" dt="2019-11-03T11:15:27.853" v="26185" actId="2696"/>
        <pc:sldMkLst>
          <pc:docMk/>
          <pc:sldMk cId="2096546812" sldId="267"/>
        </pc:sldMkLst>
        <pc:spChg chg="mod">
          <ac:chgData name="Natasha Gordon" userId="825e6edf8e12d7a9" providerId="LiveId" clId="{C9581532-38A0-4061-BB64-D4462BB3C18E}" dt="2019-11-03T11:12:59.810" v="26184" actId="27636"/>
          <ac:spMkLst>
            <pc:docMk/>
            <pc:sldMk cId="2096546812" sldId="267"/>
            <ac:spMk id="3" creationId="{48D6A781-6C45-40E7-88D6-3C5DF9F2B0B3}"/>
          </ac:spMkLst>
        </pc:spChg>
      </pc:sldChg>
      <pc:sldChg chg="delSp modSp add ord">
        <pc:chgData name="Natasha Gordon" userId="825e6edf8e12d7a9" providerId="LiveId" clId="{C9581532-38A0-4061-BB64-D4462BB3C18E}" dt="2019-11-02T16:21:54.008" v="23550" actId="20577"/>
        <pc:sldMkLst>
          <pc:docMk/>
          <pc:sldMk cId="2617193861" sldId="268"/>
        </pc:sldMkLst>
        <pc:spChg chg="del mod">
          <ac:chgData name="Natasha Gordon" userId="825e6edf8e12d7a9" providerId="LiveId" clId="{C9581532-38A0-4061-BB64-D4462BB3C18E}" dt="2019-10-29T12:03:36.213" v="573" actId="478"/>
          <ac:spMkLst>
            <pc:docMk/>
            <pc:sldMk cId="2617193861" sldId="268"/>
            <ac:spMk id="2" creationId="{50952355-D01B-4DCA-9E45-C6B80874F981}"/>
          </ac:spMkLst>
        </pc:spChg>
        <pc:spChg chg="mod">
          <ac:chgData name="Natasha Gordon" userId="825e6edf8e12d7a9" providerId="LiveId" clId="{C9581532-38A0-4061-BB64-D4462BB3C18E}" dt="2019-11-02T16:21:54.008" v="23550" actId="20577"/>
          <ac:spMkLst>
            <pc:docMk/>
            <pc:sldMk cId="2617193861" sldId="268"/>
            <ac:spMk id="3" creationId="{4B2BF298-7940-45CF-8382-4F63E9FA5E4B}"/>
          </ac:spMkLst>
        </pc:spChg>
      </pc:sldChg>
      <pc:sldChg chg="modSp add del ord">
        <pc:chgData name="Natasha Gordon" userId="825e6edf8e12d7a9" providerId="LiveId" clId="{C9581532-38A0-4061-BB64-D4462BB3C18E}" dt="2019-11-01T11:35:33.834" v="15360" actId="2696"/>
        <pc:sldMkLst>
          <pc:docMk/>
          <pc:sldMk cId="231408084" sldId="269"/>
        </pc:sldMkLst>
        <pc:spChg chg="mod">
          <ac:chgData name="Natasha Gordon" userId="825e6edf8e12d7a9" providerId="LiveId" clId="{C9581532-38A0-4061-BB64-D4462BB3C18E}" dt="2019-10-31T08:58:50.042" v="3418" actId="20577"/>
          <ac:spMkLst>
            <pc:docMk/>
            <pc:sldMk cId="231408084" sldId="269"/>
            <ac:spMk id="2" creationId="{E004C82E-55E3-45CE-B958-DB7EBFC9E97A}"/>
          </ac:spMkLst>
        </pc:spChg>
        <pc:spChg chg="mod">
          <ac:chgData name="Natasha Gordon" userId="825e6edf8e12d7a9" providerId="LiveId" clId="{C9581532-38A0-4061-BB64-D4462BB3C18E}" dt="2019-11-01T11:35:27.212" v="15356" actId="20577"/>
          <ac:spMkLst>
            <pc:docMk/>
            <pc:sldMk cId="231408084" sldId="269"/>
            <ac:spMk id="3" creationId="{E8C80258-6ABF-4AFD-9184-D9D5461D5A26}"/>
          </ac:spMkLst>
        </pc:spChg>
      </pc:sldChg>
      <pc:sldChg chg="addSp delSp modSp add mod setBg setClrOvrMap modNotesTx">
        <pc:chgData name="Natasha Gordon" userId="825e6edf8e12d7a9" providerId="LiveId" clId="{C9581532-38A0-4061-BB64-D4462BB3C18E}" dt="2019-11-03T14:07:14.633" v="27416" actId="20577"/>
        <pc:sldMkLst>
          <pc:docMk/>
          <pc:sldMk cId="3997667687" sldId="270"/>
        </pc:sldMkLst>
        <pc:spChg chg="del mod">
          <ac:chgData name="Natasha Gordon" userId="825e6edf8e12d7a9" providerId="LiveId" clId="{C9581532-38A0-4061-BB64-D4462BB3C18E}" dt="2019-10-29T11:48:47.049" v="172" actId="478"/>
          <ac:spMkLst>
            <pc:docMk/>
            <pc:sldMk cId="3997667687" sldId="270"/>
            <ac:spMk id="2" creationId="{70C93ABA-133E-4D5C-9664-A2FE387181FB}"/>
          </ac:spMkLst>
        </pc:spChg>
        <pc:spChg chg="del">
          <ac:chgData name="Natasha Gordon" userId="825e6edf8e12d7a9" providerId="LiveId" clId="{C9581532-38A0-4061-BB64-D4462BB3C18E}" dt="2019-10-29T11:48:40.859" v="169"/>
          <ac:spMkLst>
            <pc:docMk/>
            <pc:sldMk cId="3997667687" sldId="270"/>
            <ac:spMk id="3" creationId="{4772D6E0-798B-443D-8ECA-1CED476AA824}"/>
          </ac:spMkLst>
        </pc:spChg>
        <pc:spChg chg="add mod">
          <ac:chgData name="Natasha Gordon" userId="825e6edf8e12d7a9" providerId="LiveId" clId="{C9581532-38A0-4061-BB64-D4462BB3C18E}" dt="2019-11-03T13:51:19.203" v="27151" actId="20577"/>
          <ac:spMkLst>
            <pc:docMk/>
            <pc:sldMk cId="3997667687" sldId="270"/>
            <ac:spMk id="9" creationId="{D04095E7-D0A5-4ECD-92EC-BC0BE19879DA}"/>
          </ac:spMkLst>
        </pc:spChg>
        <pc:spChg chg="add">
          <ac:chgData name="Natasha Gordon" userId="825e6edf8e12d7a9" providerId="LiveId" clId="{C9581532-38A0-4061-BB64-D4462BB3C18E}" dt="2019-10-29T11:50:12.173" v="227" actId="26606"/>
          <ac:spMkLst>
            <pc:docMk/>
            <pc:sldMk cId="3997667687" sldId="270"/>
            <ac:spMk id="14" creationId="{867D4867-5BA7-4462-B2F6-A23F4A622AA7}"/>
          </ac:spMkLst>
        </pc:spChg>
        <pc:picChg chg="add mod">
          <ac:chgData name="Natasha Gordon" userId="825e6edf8e12d7a9" providerId="LiveId" clId="{C9581532-38A0-4061-BB64-D4462BB3C18E}" dt="2019-10-29T11:50:12.173" v="227" actId="26606"/>
          <ac:picMkLst>
            <pc:docMk/>
            <pc:sldMk cId="3997667687" sldId="270"/>
            <ac:picMk id="5" creationId="{86F6F0E9-6817-40C3-B6F3-33204D4315C6}"/>
          </ac:picMkLst>
        </pc:picChg>
      </pc:sldChg>
      <pc:sldChg chg="modSp add del ord">
        <pc:chgData name="Natasha Gordon" userId="825e6edf8e12d7a9" providerId="LiveId" clId="{C9581532-38A0-4061-BB64-D4462BB3C18E}" dt="2019-11-01T09:14:18.470" v="10240" actId="2696"/>
        <pc:sldMkLst>
          <pc:docMk/>
          <pc:sldMk cId="882283094" sldId="271"/>
        </pc:sldMkLst>
        <pc:spChg chg="mod">
          <ac:chgData name="Natasha Gordon" userId="825e6edf8e12d7a9" providerId="LiveId" clId="{C9581532-38A0-4061-BB64-D4462BB3C18E}" dt="2019-10-29T11:50:45.590" v="249" actId="20577"/>
          <ac:spMkLst>
            <pc:docMk/>
            <pc:sldMk cId="882283094" sldId="271"/>
            <ac:spMk id="2" creationId="{93AE9D04-AB1F-4FD1-B10C-F6B6DC67E358}"/>
          </ac:spMkLst>
        </pc:spChg>
        <pc:spChg chg="mod">
          <ac:chgData name="Natasha Gordon" userId="825e6edf8e12d7a9" providerId="LiveId" clId="{C9581532-38A0-4061-BB64-D4462BB3C18E}" dt="2019-11-01T09:12:07.677" v="10106" actId="20577"/>
          <ac:spMkLst>
            <pc:docMk/>
            <pc:sldMk cId="882283094" sldId="271"/>
            <ac:spMk id="3" creationId="{B547A849-6CD3-4EB7-AED4-A3C402B167E3}"/>
          </ac:spMkLst>
        </pc:spChg>
      </pc:sldChg>
      <pc:sldChg chg="addSp delSp modSp add modNotesTx">
        <pc:chgData name="Natasha Gordon" userId="825e6edf8e12d7a9" providerId="LiveId" clId="{C9581532-38A0-4061-BB64-D4462BB3C18E}" dt="2019-11-03T14:19:30.115" v="27768" actId="20577"/>
        <pc:sldMkLst>
          <pc:docMk/>
          <pc:sldMk cId="3504208304" sldId="272"/>
        </pc:sldMkLst>
        <pc:spChg chg="mod">
          <ac:chgData name="Natasha Gordon" userId="825e6edf8e12d7a9" providerId="LiveId" clId="{C9581532-38A0-4061-BB64-D4462BB3C18E}" dt="2019-11-01T12:10:05.702" v="16721" actId="20577"/>
          <ac:spMkLst>
            <pc:docMk/>
            <pc:sldMk cId="3504208304" sldId="272"/>
            <ac:spMk id="2" creationId="{FC1BCB8B-13B7-4C9B-B744-96A05735E14D}"/>
          </ac:spMkLst>
        </pc:spChg>
        <pc:spChg chg="mod">
          <ac:chgData name="Natasha Gordon" userId="825e6edf8e12d7a9" providerId="LiveId" clId="{C9581532-38A0-4061-BB64-D4462BB3C18E}" dt="2019-11-03T14:19:30.115" v="27768" actId="20577"/>
          <ac:spMkLst>
            <pc:docMk/>
            <pc:sldMk cId="3504208304" sldId="272"/>
            <ac:spMk id="3" creationId="{8432F1EB-EFEF-4211-88C2-01E497F21AB9}"/>
          </ac:spMkLst>
        </pc:spChg>
        <pc:spChg chg="add del">
          <ac:chgData name="Natasha Gordon" userId="825e6edf8e12d7a9" providerId="LiveId" clId="{C9581532-38A0-4061-BB64-D4462BB3C18E}" dt="2019-10-29T11:51:46.917" v="253"/>
          <ac:spMkLst>
            <pc:docMk/>
            <pc:sldMk cId="3504208304" sldId="272"/>
            <ac:spMk id="4" creationId="{CE0B11CF-5D0E-4078-BDBB-F45E9DB8B22D}"/>
          </ac:spMkLst>
        </pc:spChg>
      </pc:sldChg>
      <pc:sldChg chg="delSp modSp add del">
        <pc:chgData name="Natasha Gordon" userId="825e6edf8e12d7a9" providerId="LiveId" clId="{C9581532-38A0-4061-BB64-D4462BB3C18E}" dt="2019-11-01T10:58:19.316" v="12927" actId="2696"/>
        <pc:sldMkLst>
          <pc:docMk/>
          <pc:sldMk cId="146049233" sldId="273"/>
        </pc:sldMkLst>
        <pc:spChg chg="del">
          <ac:chgData name="Natasha Gordon" userId="825e6edf8e12d7a9" providerId="LiveId" clId="{C9581532-38A0-4061-BB64-D4462BB3C18E}" dt="2019-10-29T11:52:50.592" v="324" actId="478"/>
          <ac:spMkLst>
            <pc:docMk/>
            <pc:sldMk cId="146049233" sldId="273"/>
            <ac:spMk id="2" creationId="{14CCCFD4-47F5-45D5-9496-C17796B39AFF}"/>
          </ac:spMkLst>
        </pc:spChg>
        <pc:spChg chg="mod">
          <ac:chgData name="Natasha Gordon" userId="825e6edf8e12d7a9" providerId="LiveId" clId="{C9581532-38A0-4061-BB64-D4462BB3C18E}" dt="2019-11-01T10:58:14.477" v="12926" actId="20577"/>
          <ac:spMkLst>
            <pc:docMk/>
            <pc:sldMk cId="146049233" sldId="273"/>
            <ac:spMk id="3" creationId="{43F0C14D-96A0-4690-8338-75ED1DF6F75E}"/>
          </ac:spMkLst>
        </pc:spChg>
      </pc:sldChg>
      <pc:sldChg chg="modSp add modNotesTx">
        <pc:chgData name="Natasha Gordon" userId="825e6edf8e12d7a9" providerId="LiveId" clId="{C9581532-38A0-4061-BB64-D4462BB3C18E}" dt="2019-11-03T14:08:37.253" v="27471" actId="20577"/>
        <pc:sldMkLst>
          <pc:docMk/>
          <pc:sldMk cId="3617154088" sldId="274"/>
        </pc:sldMkLst>
        <pc:spChg chg="mod">
          <ac:chgData name="Natasha Gordon" userId="825e6edf8e12d7a9" providerId="LiveId" clId="{C9581532-38A0-4061-BB64-D4462BB3C18E}" dt="2019-10-29T11:54:04.185" v="380" actId="20577"/>
          <ac:spMkLst>
            <pc:docMk/>
            <pc:sldMk cId="3617154088" sldId="274"/>
            <ac:spMk id="2" creationId="{5E07113B-B958-4ED1-A277-ECEA95B6552B}"/>
          </ac:spMkLst>
        </pc:spChg>
        <pc:spChg chg="mod">
          <ac:chgData name="Natasha Gordon" userId="825e6edf8e12d7a9" providerId="LiveId" clId="{C9581532-38A0-4061-BB64-D4462BB3C18E}" dt="2019-11-03T13:57:09.876" v="27170" actId="27636"/>
          <ac:spMkLst>
            <pc:docMk/>
            <pc:sldMk cId="3617154088" sldId="274"/>
            <ac:spMk id="3" creationId="{7D115A23-78E1-4F39-8F9C-41292B19B378}"/>
          </ac:spMkLst>
        </pc:spChg>
      </pc:sldChg>
      <pc:sldChg chg="modSp add ord modNotesTx">
        <pc:chgData name="Natasha Gordon" userId="825e6edf8e12d7a9" providerId="LiveId" clId="{C9581532-38A0-4061-BB64-D4462BB3C18E}" dt="2019-11-03T14:17:16.376" v="27479" actId="20577"/>
        <pc:sldMkLst>
          <pc:docMk/>
          <pc:sldMk cId="2804911308" sldId="275"/>
        </pc:sldMkLst>
        <pc:spChg chg="mod">
          <ac:chgData name="Natasha Gordon" userId="825e6edf8e12d7a9" providerId="LiveId" clId="{C9581532-38A0-4061-BB64-D4462BB3C18E}" dt="2019-11-03T13:52:20.985" v="27154" actId="255"/>
          <ac:spMkLst>
            <pc:docMk/>
            <pc:sldMk cId="2804911308" sldId="275"/>
            <ac:spMk id="2" creationId="{855E1369-9DB7-4560-94EF-CDC3F60F7FA6}"/>
          </ac:spMkLst>
        </pc:spChg>
        <pc:spChg chg="mod">
          <ac:chgData name="Natasha Gordon" userId="825e6edf8e12d7a9" providerId="LiveId" clId="{C9581532-38A0-4061-BB64-D4462BB3C18E}" dt="2019-11-03T14:03:31.998" v="27217" actId="20577"/>
          <ac:spMkLst>
            <pc:docMk/>
            <pc:sldMk cId="2804911308" sldId="275"/>
            <ac:spMk id="3" creationId="{AB7B71BF-D832-48FF-9FB1-E5F224ECE7DC}"/>
          </ac:spMkLst>
        </pc:spChg>
      </pc:sldChg>
      <pc:sldChg chg="addSp delSp modSp add ord setBg">
        <pc:chgData name="Natasha Gordon" userId="825e6edf8e12d7a9" providerId="LiveId" clId="{C9581532-38A0-4061-BB64-D4462BB3C18E}" dt="2019-11-03T14:03:57.438" v="27219" actId="27636"/>
        <pc:sldMkLst>
          <pc:docMk/>
          <pc:sldMk cId="2563236738" sldId="276"/>
        </pc:sldMkLst>
        <pc:spChg chg="mod">
          <ac:chgData name="Natasha Gordon" userId="825e6edf8e12d7a9" providerId="LiveId" clId="{C9581532-38A0-4061-BB64-D4462BB3C18E}" dt="2019-10-29T12:10:26.989" v="587" actId="20577"/>
          <ac:spMkLst>
            <pc:docMk/>
            <pc:sldMk cId="2563236738" sldId="276"/>
            <ac:spMk id="2" creationId="{E0020DCA-9896-4F16-A381-1F027EEC073E}"/>
          </ac:spMkLst>
        </pc:spChg>
        <pc:spChg chg="mod">
          <ac:chgData name="Natasha Gordon" userId="825e6edf8e12d7a9" providerId="LiveId" clId="{C9581532-38A0-4061-BB64-D4462BB3C18E}" dt="2019-11-03T14:03:57.438" v="27219" actId="27636"/>
          <ac:spMkLst>
            <pc:docMk/>
            <pc:sldMk cId="2563236738" sldId="276"/>
            <ac:spMk id="3" creationId="{D87108D3-01EB-4681-9429-8B61FC901BA9}"/>
          </ac:spMkLst>
        </pc:spChg>
        <pc:spChg chg="add del">
          <ac:chgData name="Natasha Gordon" userId="825e6edf8e12d7a9" providerId="LiveId" clId="{C9581532-38A0-4061-BB64-D4462BB3C18E}" dt="2019-10-29T12:35:53.578" v="1565" actId="478"/>
          <ac:spMkLst>
            <pc:docMk/>
            <pc:sldMk cId="2563236738" sldId="276"/>
            <ac:spMk id="4" creationId="{AEFB85CC-E413-446B-BE6D-6C657C8954EF}"/>
          </ac:spMkLst>
        </pc:spChg>
        <pc:spChg chg="add del">
          <ac:chgData name="Natasha Gordon" userId="825e6edf8e12d7a9" providerId="LiveId" clId="{C9581532-38A0-4061-BB64-D4462BB3C18E}" dt="2019-11-01T09:00:46.871" v="9362"/>
          <ac:spMkLst>
            <pc:docMk/>
            <pc:sldMk cId="2563236738" sldId="276"/>
            <ac:spMk id="4" creationId="{F7C034BA-A23F-4AFF-9397-9A0500F0AC96}"/>
          </ac:spMkLst>
        </pc:spChg>
        <pc:spChg chg="add del">
          <ac:chgData name="Natasha Gordon" userId="825e6edf8e12d7a9" providerId="LiveId" clId="{C9581532-38A0-4061-BB64-D4462BB3C18E}" dt="2019-10-29T12:36:01.804" v="1567" actId="478"/>
          <ac:spMkLst>
            <pc:docMk/>
            <pc:sldMk cId="2563236738" sldId="276"/>
            <ac:spMk id="5" creationId="{B3C5A7BC-AC98-4611-AF65-67F137262BEB}"/>
          </ac:spMkLst>
        </pc:spChg>
        <pc:picChg chg="add del">
          <ac:chgData name="Natasha Gordon" userId="825e6edf8e12d7a9" providerId="LiveId" clId="{C9581532-38A0-4061-BB64-D4462BB3C18E}" dt="2019-11-01T09:00:46.871" v="9362"/>
          <ac:picMkLst>
            <pc:docMk/>
            <pc:sldMk cId="2563236738" sldId="276"/>
            <ac:picMk id="1027" creationId="{BE1375FC-7461-4099-B694-0A9B0197C84E}"/>
          </ac:picMkLst>
        </pc:picChg>
      </pc:sldChg>
      <pc:sldChg chg="modSp add del">
        <pc:chgData name="Natasha Gordon" userId="825e6edf8e12d7a9" providerId="LiveId" clId="{C9581532-38A0-4061-BB64-D4462BB3C18E}" dt="2019-11-01T09:10:30.934" v="9942" actId="2696"/>
        <pc:sldMkLst>
          <pc:docMk/>
          <pc:sldMk cId="317259752" sldId="277"/>
        </pc:sldMkLst>
        <pc:spChg chg="mod">
          <ac:chgData name="Natasha Gordon" userId="825e6edf8e12d7a9" providerId="LiveId" clId="{C9581532-38A0-4061-BB64-D4462BB3C18E}" dt="2019-10-30T18:44:59.781" v="2851" actId="20577"/>
          <ac:spMkLst>
            <pc:docMk/>
            <pc:sldMk cId="317259752" sldId="277"/>
            <ac:spMk id="2" creationId="{C837137A-DB3C-491D-A9BA-8C6C5471FA70}"/>
          </ac:spMkLst>
        </pc:spChg>
        <pc:spChg chg="mod">
          <ac:chgData name="Natasha Gordon" userId="825e6edf8e12d7a9" providerId="LiveId" clId="{C9581532-38A0-4061-BB64-D4462BB3C18E}" dt="2019-11-01T09:09:41.846" v="9881" actId="20577"/>
          <ac:spMkLst>
            <pc:docMk/>
            <pc:sldMk cId="317259752" sldId="277"/>
            <ac:spMk id="3" creationId="{3B09537C-3FCF-4F38-B638-52753B93E864}"/>
          </ac:spMkLst>
        </pc:spChg>
      </pc:sldChg>
      <pc:sldChg chg="add del">
        <pc:chgData name="Natasha Gordon" userId="825e6edf8e12d7a9" providerId="LiveId" clId="{C9581532-38A0-4061-BB64-D4462BB3C18E}" dt="2019-10-30T17:30:27.597" v="1829"/>
        <pc:sldMkLst>
          <pc:docMk/>
          <pc:sldMk cId="3853145889" sldId="277"/>
        </pc:sldMkLst>
      </pc:sldChg>
      <pc:sldChg chg="addSp delSp modSp add del modNotesTx">
        <pc:chgData name="Natasha Gordon" userId="825e6edf8e12d7a9" providerId="LiveId" clId="{C9581532-38A0-4061-BB64-D4462BB3C18E}" dt="2019-10-31T15:25:04.956" v="7045" actId="2696"/>
        <pc:sldMkLst>
          <pc:docMk/>
          <pc:sldMk cId="1372223681" sldId="278"/>
        </pc:sldMkLst>
        <pc:spChg chg="del">
          <ac:chgData name="Natasha Gordon" userId="825e6edf8e12d7a9" providerId="LiveId" clId="{C9581532-38A0-4061-BB64-D4462BB3C18E}" dt="2019-10-31T09:05:34.377" v="3733" actId="478"/>
          <ac:spMkLst>
            <pc:docMk/>
            <pc:sldMk cId="1372223681" sldId="278"/>
            <ac:spMk id="2" creationId="{B442A7C4-77BE-49DB-9AF9-643D7BFFF218}"/>
          </ac:spMkLst>
        </pc:spChg>
        <pc:spChg chg="del">
          <ac:chgData name="Natasha Gordon" userId="825e6edf8e12d7a9" providerId="LiveId" clId="{C9581532-38A0-4061-BB64-D4462BB3C18E}" dt="2019-10-31T09:05:32.478" v="3732" actId="478"/>
          <ac:spMkLst>
            <pc:docMk/>
            <pc:sldMk cId="1372223681" sldId="278"/>
            <ac:spMk id="3" creationId="{D21F7984-1D1D-4C00-9E01-7A89210E0468}"/>
          </ac:spMkLst>
        </pc:spChg>
        <pc:spChg chg="add del mod">
          <ac:chgData name="Natasha Gordon" userId="825e6edf8e12d7a9" providerId="LiveId" clId="{C9581532-38A0-4061-BB64-D4462BB3C18E}" dt="2019-10-31T09:08:08.780" v="3743" actId="478"/>
          <ac:spMkLst>
            <pc:docMk/>
            <pc:sldMk cId="1372223681" sldId="278"/>
            <ac:spMk id="4" creationId="{CCB1921E-6D7E-4DC8-89E2-44417EA2A8A1}"/>
          </ac:spMkLst>
        </pc:spChg>
        <pc:spChg chg="add del mod">
          <ac:chgData name="Natasha Gordon" userId="825e6edf8e12d7a9" providerId="LiveId" clId="{C9581532-38A0-4061-BB64-D4462BB3C18E}" dt="2019-10-31T09:08:08.780" v="3743" actId="478"/>
          <ac:spMkLst>
            <pc:docMk/>
            <pc:sldMk cId="1372223681" sldId="278"/>
            <ac:spMk id="5" creationId="{38ACBEF3-7947-4E1A-9607-B7FA0375B366}"/>
          </ac:spMkLst>
        </pc:spChg>
        <pc:spChg chg="add del mod">
          <ac:chgData name="Natasha Gordon" userId="825e6edf8e12d7a9" providerId="LiveId" clId="{C9581532-38A0-4061-BB64-D4462BB3C18E}" dt="2019-10-31T15:24:55.474" v="7044"/>
          <ac:spMkLst>
            <pc:docMk/>
            <pc:sldMk cId="1372223681" sldId="278"/>
            <ac:spMk id="6" creationId="{798EF1F5-E391-4DF0-BDEB-B3C8A25808F9}"/>
          </ac:spMkLst>
        </pc:spChg>
        <pc:picChg chg="add mod">
          <ac:chgData name="Natasha Gordon" userId="825e6edf8e12d7a9" providerId="LiveId" clId="{C9581532-38A0-4061-BB64-D4462BB3C18E}" dt="2019-10-31T15:24:50.962" v="7042" actId="1076"/>
          <ac:picMkLst>
            <pc:docMk/>
            <pc:sldMk cId="1372223681" sldId="278"/>
            <ac:picMk id="7" creationId="{0992B68F-312E-4C58-BE15-08AAF49F295C}"/>
          </ac:picMkLst>
        </pc:picChg>
        <pc:picChg chg="add del mod">
          <ac:chgData name="Natasha Gordon" userId="825e6edf8e12d7a9" providerId="LiveId" clId="{C9581532-38A0-4061-BB64-D4462BB3C18E}" dt="2019-10-31T09:08:08.780" v="3743" actId="478"/>
          <ac:picMkLst>
            <pc:docMk/>
            <pc:sldMk cId="1372223681" sldId="278"/>
            <ac:picMk id="1025" creationId="{67EFD464-4B05-4014-A96D-4B8746BAC5DE}"/>
          </ac:picMkLst>
        </pc:picChg>
      </pc:sldChg>
      <pc:sldChg chg="modSp add">
        <pc:chgData name="Natasha Gordon" userId="825e6edf8e12d7a9" providerId="LiveId" clId="{C9581532-38A0-4061-BB64-D4462BB3C18E}" dt="2019-11-03T11:09:39.533" v="26181" actId="20577"/>
        <pc:sldMkLst>
          <pc:docMk/>
          <pc:sldMk cId="426088430" sldId="279"/>
        </pc:sldMkLst>
        <pc:spChg chg="mod">
          <ac:chgData name="Natasha Gordon" userId="825e6edf8e12d7a9" providerId="LiveId" clId="{C9581532-38A0-4061-BB64-D4462BB3C18E}" dt="2019-10-31T14:40:52.986" v="6539" actId="20577"/>
          <ac:spMkLst>
            <pc:docMk/>
            <pc:sldMk cId="426088430" sldId="279"/>
            <ac:spMk id="2" creationId="{5B55F2F3-A7A6-4814-91CA-EE165D921B6B}"/>
          </ac:spMkLst>
        </pc:spChg>
        <pc:spChg chg="mod">
          <ac:chgData name="Natasha Gordon" userId="825e6edf8e12d7a9" providerId="LiveId" clId="{C9581532-38A0-4061-BB64-D4462BB3C18E}" dt="2019-11-03T11:09:39.533" v="26181" actId="20577"/>
          <ac:spMkLst>
            <pc:docMk/>
            <pc:sldMk cId="426088430" sldId="279"/>
            <ac:spMk id="3" creationId="{8BC5B903-19F5-45AD-AA38-7CDF554CEFD6}"/>
          </ac:spMkLst>
        </pc:spChg>
      </pc:sldChg>
      <pc:sldChg chg="modSp add del ord">
        <pc:chgData name="Natasha Gordon" userId="825e6edf8e12d7a9" providerId="LiveId" clId="{C9581532-38A0-4061-BB64-D4462BB3C18E}" dt="2019-10-31T15:25:43.299" v="7077" actId="2696"/>
        <pc:sldMkLst>
          <pc:docMk/>
          <pc:sldMk cId="1705371690" sldId="280"/>
        </pc:sldMkLst>
        <pc:spChg chg="mod">
          <ac:chgData name="Natasha Gordon" userId="825e6edf8e12d7a9" providerId="LiveId" clId="{C9581532-38A0-4061-BB64-D4462BB3C18E}" dt="2019-10-31T15:25:21.170" v="7076" actId="20577"/>
          <ac:spMkLst>
            <pc:docMk/>
            <pc:sldMk cId="1705371690" sldId="280"/>
            <ac:spMk id="2" creationId="{34390276-DF30-4D54-904B-4A8DA21D87D7}"/>
          </ac:spMkLst>
        </pc:spChg>
      </pc:sldChg>
      <pc:sldChg chg="addSp delSp modSp add">
        <pc:chgData name="Natasha Gordon" userId="825e6edf8e12d7a9" providerId="LiveId" clId="{C9581532-38A0-4061-BB64-D4462BB3C18E}" dt="2019-11-03T11:07:36.685" v="25991" actId="255"/>
        <pc:sldMkLst>
          <pc:docMk/>
          <pc:sldMk cId="3893203547" sldId="280"/>
        </pc:sldMkLst>
        <pc:spChg chg="del mod">
          <ac:chgData name="Natasha Gordon" userId="825e6edf8e12d7a9" providerId="LiveId" clId="{C9581532-38A0-4061-BB64-D4462BB3C18E}" dt="2019-11-01T12:32:13.702" v="18288" actId="478"/>
          <ac:spMkLst>
            <pc:docMk/>
            <pc:sldMk cId="3893203547" sldId="280"/>
            <ac:spMk id="2" creationId="{19BF4D2A-7409-4396-BE98-C92BA4E928F8}"/>
          </ac:spMkLst>
        </pc:spChg>
        <pc:spChg chg="mod">
          <ac:chgData name="Natasha Gordon" userId="825e6edf8e12d7a9" providerId="LiveId" clId="{C9581532-38A0-4061-BB64-D4462BB3C18E}" dt="2019-11-03T11:07:36.685" v="25991" actId="255"/>
          <ac:spMkLst>
            <pc:docMk/>
            <pc:sldMk cId="3893203547" sldId="280"/>
            <ac:spMk id="3" creationId="{CD121994-BAB8-4F6A-8B9F-CD0487EFEFC8}"/>
          </ac:spMkLst>
        </pc:spChg>
        <pc:spChg chg="add del mod">
          <ac:chgData name="Natasha Gordon" userId="825e6edf8e12d7a9" providerId="LiveId" clId="{C9581532-38A0-4061-BB64-D4462BB3C18E}" dt="2019-11-01T12:32:17.628" v="18289" actId="478"/>
          <ac:spMkLst>
            <pc:docMk/>
            <pc:sldMk cId="3893203547" sldId="280"/>
            <ac:spMk id="5" creationId="{F03AB574-AB83-48A2-9146-2009D03168B9}"/>
          </ac:spMkLst>
        </pc:spChg>
      </pc:sldChg>
      <pc:sldChg chg="addSp delSp modSp add">
        <pc:chgData name="Natasha Gordon" userId="825e6edf8e12d7a9" providerId="LiveId" clId="{C9581532-38A0-4061-BB64-D4462BB3C18E}" dt="2019-11-03T11:35:31.296" v="26621" actId="20577"/>
        <pc:sldMkLst>
          <pc:docMk/>
          <pc:sldMk cId="1359210870" sldId="281"/>
        </pc:sldMkLst>
        <pc:spChg chg="del mod">
          <ac:chgData name="Natasha Gordon" userId="825e6edf8e12d7a9" providerId="LiveId" clId="{C9581532-38A0-4061-BB64-D4462BB3C18E}" dt="2019-11-01T12:32:30.814" v="18292" actId="478"/>
          <ac:spMkLst>
            <pc:docMk/>
            <pc:sldMk cId="1359210870" sldId="281"/>
            <ac:spMk id="2" creationId="{9A146D23-0F12-4B40-BE49-92867992E06A}"/>
          </ac:spMkLst>
        </pc:spChg>
        <pc:spChg chg="mod">
          <ac:chgData name="Natasha Gordon" userId="825e6edf8e12d7a9" providerId="LiveId" clId="{C9581532-38A0-4061-BB64-D4462BB3C18E}" dt="2019-11-03T11:35:31.296" v="26621" actId="20577"/>
          <ac:spMkLst>
            <pc:docMk/>
            <pc:sldMk cId="1359210870" sldId="281"/>
            <ac:spMk id="3" creationId="{5FC2AEBC-543D-4D13-8DB6-9C3B15CB3F82}"/>
          </ac:spMkLst>
        </pc:spChg>
        <pc:spChg chg="add del mod">
          <ac:chgData name="Natasha Gordon" userId="825e6edf8e12d7a9" providerId="LiveId" clId="{C9581532-38A0-4061-BB64-D4462BB3C18E}" dt="2019-11-01T12:32:33.361" v="18293" actId="478"/>
          <ac:spMkLst>
            <pc:docMk/>
            <pc:sldMk cId="1359210870" sldId="281"/>
            <ac:spMk id="5" creationId="{A840F131-C564-4822-A1C1-F58C0CCDC2B7}"/>
          </ac:spMkLst>
        </pc:spChg>
      </pc:sldChg>
      <pc:sldChg chg="modSp add del">
        <pc:chgData name="Natasha Gordon" userId="825e6edf8e12d7a9" providerId="LiveId" clId="{C9581532-38A0-4061-BB64-D4462BB3C18E}" dt="2019-11-01T10:42:48.349" v="12751" actId="2696"/>
        <pc:sldMkLst>
          <pc:docMk/>
          <pc:sldMk cId="2282715237" sldId="281"/>
        </pc:sldMkLst>
        <pc:spChg chg="mod">
          <ac:chgData name="Natasha Gordon" userId="825e6edf8e12d7a9" providerId="LiveId" clId="{C9581532-38A0-4061-BB64-D4462BB3C18E}" dt="2019-11-01T10:42:45.881" v="12750" actId="5793"/>
          <ac:spMkLst>
            <pc:docMk/>
            <pc:sldMk cId="2282715237" sldId="281"/>
            <ac:spMk id="3" creationId="{03B0FACD-6EAD-4151-B5B9-1D561DA08C72}"/>
          </ac:spMkLst>
        </pc:spChg>
      </pc:sldChg>
      <pc:sldChg chg="delSp modSp add">
        <pc:chgData name="Natasha Gordon" userId="825e6edf8e12d7a9" providerId="LiveId" clId="{C9581532-38A0-4061-BB64-D4462BB3C18E}" dt="2019-11-03T10:45:36.121" v="25094" actId="27636"/>
        <pc:sldMkLst>
          <pc:docMk/>
          <pc:sldMk cId="3887403138" sldId="282"/>
        </pc:sldMkLst>
        <pc:spChg chg="del">
          <ac:chgData name="Natasha Gordon" userId="825e6edf8e12d7a9" providerId="LiveId" clId="{C9581532-38A0-4061-BB64-D4462BB3C18E}" dt="2019-11-01T12:31:04.408" v="18276" actId="478"/>
          <ac:spMkLst>
            <pc:docMk/>
            <pc:sldMk cId="3887403138" sldId="282"/>
            <ac:spMk id="2" creationId="{CB4CAD9D-9D5F-43B6-B801-94701A2C7959}"/>
          </ac:spMkLst>
        </pc:spChg>
        <pc:spChg chg="mod">
          <ac:chgData name="Natasha Gordon" userId="825e6edf8e12d7a9" providerId="LiveId" clId="{C9581532-38A0-4061-BB64-D4462BB3C18E}" dt="2019-11-03T10:45:36.121" v="25094" actId="27636"/>
          <ac:spMkLst>
            <pc:docMk/>
            <pc:sldMk cId="3887403138" sldId="282"/>
            <ac:spMk id="3" creationId="{6525648C-562A-477B-9FB6-DBFD955062AD}"/>
          </ac:spMkLst>
        </pc:spChg>
      </pc:sldChg>
      <pc:sldChg chg="modSp add ord modNotesTx">
        <pc:chgData name="Natasha Gordon" userId="825e6edf8e12d7a9" providerId="LiveId" clId="{C9581532-38A0-4061-BB64-D4462BB3C18E}" dt="2019-11-03T14:04:38.535" v="27239" actId="20577"/>
        <pc:sldMkLst>
          <pc:docMk/>
          <pc:sldMk cId="3458258896" sldId="283"/>
        </pc:sldMkLst>
        <pc:spChg chg="mod">
          <ac:chgData name="Natasha Gordon" userId="825e6edf8e12d7a9" providerId="LiveId" clId="{C9581532-38A0-4061-BB64-D4462BB3C18E}" dt="2019-11-02T15:15:09.832" v="20550" actId="20577"/>
          <ac:spMkLst>
            <pc:docMk/>
            <pc:sldMk cId="3458258896" sldId="283"/>
            <ac:spMk id="2" creationId="{A198B39C-07ED-457C-8F7B-E33ED8C5F07D}"/>
          </ac:spMkLst>
        </pc:spChg>
        <pc:spChg chg="mod">
          <ac:chgData name="Natasha Gordon" userId="825e6edf8e12d7a9" providerId="LiveId" clId="{C9581532-38A0-4061-BB64-D4462BB3C18E}" dt="2019-11-03T13:59:42.137" v="27171" actId="255"/>
          <ac:spMkLst>
            <pc:docMk/>
            <pc:sldMk cId="3458258896" sldId="283"/>
            <ac:spMk id="3" creationId="{171249CC-F2DE-45ED-91CA-04BDC6ABA118}"/>
          </ac:spMkLst>
        </pc:spChg>
      </pc:sldChg>
      <pc:sldChg chg="addSp delSp modSp add del ord">
        <pc:chgData name="Natasha Gordon" userId="825e6edf8e12d7a9" providerId="LiveId" clId="{C9581532-38A0-4061-BB64-D4462BB3C18E}" dt="2019-11-02T15:10:05.588" v="20032" actId="2696"/>
        <pc:sldMkLst>
          <pc:docMk/>
          <pc:sldMk cId="4080475150" sldId="283"/>
        </pc:sldMkLst>
        <pc:spChg chg="add del mod">
          <ac:chgData name="Natasha Gordon" userId="825e6edf8e12d7a9" providerId="LiveId" clId="{C9581532-38A0-4061-BB64-D4462BB3C18E}" dt="2019-11-02T15:06:51.474" v="19834" actId="20577"/>
          <ac:spMkLst>
            <pc:docMk/>
            <pc:sldMk cId="4080475150" sldId="283"/>
            <ac:spMk id="2" creationId="{B169E7BF-1AD7-4ACD-AC55-F279D3AFA6C5}"/>
          </ac:spMkLst>
        </pc:spChg>
        <pc:spChg chg="add del mod">
          <ac:chgData name="Natasha Gordon" userId="825e6edf8e12d7a9" providerId="LiveId" clId="{C9581532-38A0-4061-BB64-D4462BB3C18E}" dt="2019-11-02T15:06:58.540" v="19837" actId="20577"/>
          <ac:spMkLst>
            <pc:docMk/>
            <pc:sldMk cId="4080475150" sldId="283"/>
            <ac:spMk id="3" creationId="{D9EA2491-8050-4830-91F2-3DD269E47B34}"/>
          </ac:spMkLst>
        </pc:spChg>
      </pc:sldChg>
      <pc:sldChg chg="delSp modSp add">
        <pc:chgData name="Natasha Gordon" userId="825e6edf8e12d7a9" providerId="LiveId" clId="{C9581532-38A0-4061-BB64-D4462BB3C18E}" dt="2019-11-03T10:42:34.951" v="25088" actId="207"/>
        <pc:sldMkLst>
          <pc:docMk/>
          <pc:sldMk cId="166994357" sldId="284"/>
        </pc:sldMkLst>
        <pc:spChg chg="del">
          <ac:chgData name="Natasha Gordon" userId="825e6edf8e12d7a9" providerId="LiveId" clId="{C9581532-38A0-4061-BB64-D4462BB3C18E}" dt="2019-11-02T15:46:32.250" v="22518" actId="478"/>
          <ac:spMkLst>
            <pc:docMk/>
            <pc:sldMk cId="166994357" sldId="284"/>
            <ac:spMk id="2" creationId="{F4B9A547-E478-4229-AF9A-219A1F02976E}"/>
          </ac:spMkLst>
        </pc:spChg>
        <pc:spChg chg="mod">
          <ac:chgData name="Natasha Gordon" userId="825e6edf8e12d7a9" providerId="LiveId" clId="{C9581532-38A0-4061-BB64-D4462BB3C18E}" dt="2019-11-03T10:42:34.951" v="25088" actId="207"/>
          <ac:spMkLst>
            <pc:docMk/>
            <pc:sldMk cId="166994357" sldId="284"/>
            <ac:spMk id="3" creationId="{3BCB283F-594C-4A36-BFA8-DDD6FA9D0391}"/>
          </ac:spMkLst>
        </pc:spChg>
      </pc:sldChg>
      <pc:sldChg chg="addSp delSp modSp add modNotesTx">
        <pc:chgData name="Natasha Gordon" userId="825e6edf8e12d7a9" providerId="LiveId" clId="{C9581532-38A0-4061-BB64-D4462BB3C18E}" dt="2019-11-03T13:38:22.545" v="26752" actId="1076"/>
        <pc:sldMkLst>
          <pc:docMk/>
          <pc:sldMk cId="1569539207" sldId="285"/>
        </pc:sldMkLst>
        <pc:spChg chg="del">
          <ac:chgData name="Natasha Gordon" userId="825e6edf8e12d7a9" providerId="LiveId" clId="{C9581532-38A0-4061-BB64-D4462BB3C18E}" dt="2019-11-02T16:15:58.032" v="23130" actId="478"/>
          <ac:spMkLst>
            <pc:docMk/>
            <pc:sldMk cId="1569539207" sldId="285"/>
            <ac:spMk id="2" creationId="{AEFFDD66-96A2-4DF4-ABB1-EC63F162026E}"/>
          </ac:spMkLst>
        </pc:spChg>
        <pc:spChg chg="add del mod">
          <ac:chgData name="Natasha Gordon" userId="825e6edf8e12d7a9" providerId="LiveId" clId="{C9581532-38A0-4061-BB64-D4462BB3C18E}" dt="2019-11-03T13:37:55.268" v="26719"/>
          <ac:spMkLst>
            <pc:docMk/>
            <pc:sldMk cId="1569539207" sldId="285"/>
            <ac:spMk id="2" creationId="{C5A10893-46F2-4AA0-80FB-197BB796BE25}"/>
          </ac:spMkLst>
        </pc:spChg>
        <pc:spChg chg="mod">
          <ac:chgData name="Natasha Gordon" userId="825e6edf8e12d7a9" providerId="LiveId" clId="{C9581532-38A0-4061-BB64-D4462BB3C18E}" dt="2019-11-03T13:38:22.545" v="26752" actId="1076"/>
          <ac:spMkLst>
            <pc:docMk/>
            <pc:sldMk cId="1569539207" sldId="285"/>
            <ac:spMk id="3" creationId="{DB6FED02-7C46-4C9E-B8C0-A2F6FC8B7F68}"/>
          </ac:spMkLst>
        </pc:spChg>
        <pc:spChg chg="add mod">
          <ac:chgData name="Natasha Gordon" userId="825e6edf8e12d7a9" providerId="LiveId" clId="{C9581532-38A0-4061-BB64-D4462BB3C18E}" dt="2019-11-03T13:38:18.464" v="26751" actId="20577"/>
          <ac:spMkLst>
            <pc:docMk/>
            <pc:sldMk cId="1569539207" sldId="285"/>
            <ac:spMk id="4" creationId="{6765C003-A345-436E-A8CE-DDB309F4819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769DEC-C031-4221-AA8E-EBA1A9581F6E}" type="datetimeFigureOut">
              <a:rPr lang="en-GB" smtClean="0"/>
              <a:t>04/11/2019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56AD8A-7467-4C4A-9294-B215413E65AE}" type="slidenum">
              <a:rPr lang="en-GB" smtClean="0"/>
              <a:t>‹#›</a:t>
            </a:fld>
            <a:endParaRPr lang="en-GB"/>
          </a:p>
        </p:txBody>
      </p:sp>
    </p:spTree>
    <p:extLst>
      <p:ext uri="{BB962C8B-B14F-4D97-AF65-F5344CB8AC3E}">
        <p14:creationId xmlns:p14="http://schemas.microsoft.com/office/powerpoint/2010/main" val="337582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6AD8A-7467-4C4A-9294-B215413E65AE}" type="slidenum">
              <a:rPr lang="en-GB" smtClean="0"/>
              <a:t>2</a:t>
            </a:fld>
            <a:endParaRPr lang="en-GB"/>
          </a:p>
        </p:txBody>
      </p:sp>
    </p:spTree>
    <p:extLst>
      <p:ext uri="{BB962C8B-B14F-4D97-AF65-F5344CB8AC3E}">
        <p14:creationId xmlns:p14="http://schemas.microsoft.com/office/powerpoint/2010/main" val="472723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Dialogue: “</a:t>
            </a:r>
            <a:r>
              <a:rPr lang="en-GB" sz="1200" kern="1200" dirty="0">
                <a:solidFill>
                  <a:schemeClr val="tx1"/>
                </a:solidFill>
                <a:effectLst/>
                <a:latin typeface="+mn-lt"/>
                <a:ea typeface="+mn-ea"/>
                <a:cs typeface="+mn-cs"/>
              </a:rPr>
              <a:t>For the purposes of this presentation I will be using my own definition of altruism, which I have based on my reading, as…”</a:t>
            </a:r>
            <a:endParaRPr lang="en-GB" dirty="0"/>
          </a:p>
        </p:txBody>
      </p:sp>
      <p:sp>
        <p:nvSpPr>
          <p:cNvPr id="4" name="Slide Number Placeholder 3"/>
          <p:cNvSpPr>
            <a:spLocks noGrp="1"/>
          </p:cNvSpPr>
          <p:nvPr>
            <p:ph type="sldNum" sz="quarter" idx="5"/>
          </p:nvPr>
        </p:nvSpPr>
        <p:spPr/>
        <p:txBody>
          <a:bodyPr/>
          <a:lstStyle/>
          <a:p>
            <a:fld id="{E056AD8A-7467-4C4A-9294-B215413E65AE}" type="slidenum">
              <a:rPr lang="en-GB" smtClean="0"/>
              <a:t>3</a:t>
            </a:fld>
            <a:endParaRPr lang="en-GB"/>
          </a:p>
        </p:txBody>
      </p:sp>
    </p:spTree>
    <p:extLst>
      <p:ext uri="{BB962C8B-B14F-4D97-AF65-F5344CB8AC3E}">
        <p14:creationId xmlns:p14="http://schemas.microsoft.com/office/powerpoint/2010/main" val="1730572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Dialogue: The </a:t>
            </a:r>
            <a:r>
              <a:rPr lang="en-GB" dirty="0"/>
              <a:t>validity of Rushton’s SRAS has been defended by the high correlation found between self-report and peer ratings for altruistic behaviour, however, it cannot reliably tell us about the motivations behind the behaviour, since we are all subject to self-deception. </a:t>
            </a:r>
          </a:p>
        </p:txBody>
      </p:sp>
      <p:sp>
        <p:nvSpPr>
          <p:cNvPr id="4" name="Slide Number Placeholder 3"/>
          <p:cNvSpPr>
            <a:spLocks noGrp="1"/>
          </p:cNvSpPr>
          <p:nvPr>
            <p:ph type="sldNum" sz="quarter" idx="5"/>
          </p:nvPr>
        </p:nvSpPr>
        <p:spPr/>
        <p:txBody>
          <a:bodyPr/>
          <a:lstStyle/>
          <a:p>
            <a:fld id="{E056AD8A-7467-4C4A-9294-B215413E65AE}" type="slidenum">
              <a:rPr lang="en-GB" smtClean="0"/>
              <a:t>5</a:t>
            </a:fld>
            <a:endParaRPr lang="en-GB"/>
          </a:p>
        </p:txBody>
      </p:sp>
    </p:spTree>
    <p:extLst>
      <p:ext uri="{BB962C8B-B14F-4D97-AF65-F5344CB8AC3E}">
        <p14:creationId xmlns:p14="http://schemas.microsoft.com/office/powerpoint/2010/main" val="13578305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Dialogue: </a:t>
            </a:r>
            <a:r>
              <a:rPr lang="en-GB" sz="1200" kern="1200" dirty="0">
                <a:solidFill>
                  <a:schemeClr val="tx1"/>
                </a:solidFill>
                <a:effectLst/>
                <a:latin typeface="+mn-lt"/>
                <a:ea typeface="+mn-ea"/>
                <a:cs typeface="+mn-cs"/>
              </a:rPr>
              <a:t>Varese and </a:t>
            </a:r>
            <a:r>
              <a:rPr lang="en-GB" sz="1200" kern="1200" dirty="0" err="1">
                <a:solidFill>
                  <a:schemeClr val="tx1"/>
                </a:solidFill>
                <a:effectLst/>
                <a:latin typeface="+mn-lt"/>
                <a:ea typeface="+mn-ea"/>
                <a:cs typeface="+mn-cs"/>
              </a:rPr>
              <a:t>Yaish</a:t>
            </a:r>
            <a:r>
              <a:rPr lang="en-GB" sz="1200" kern="1200" dirty="0">
                <a:solidFill>
                  <a:schemeClr val="tx1"/>
                </a:solidFill>
                <a:effectLst/>
                <a:latin typeface="+mn-lt"/>
                <a:ea typeface="+mn-ea"/>
                <a:cs typeface="+mn-cs"/>
              </a:rPr>
              <a:t> took another look at research done by </a:t>
            </a:r>
            <a:r>
              <a:rPr lang="en-GB" sz="1200" kern="1200" dirty="0" err="1">
                <a:solidFill>
                  <a:schemeClr val="tx1"/>
                </a:solidFill>
                <a:effectLst/>
                <a:latin typeface="+mn-lt"/>
                <a:ea typeface="+mn-ea"/>
                <a:cs typeface="+mn-cs"/>
              </a:rPr>
              <a:t>Oliner</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Oliner</a:t>
            </a:r>
            <a:r>
              <a:rPr lang="en-GB" sz="1200" kern="1200" dirty="0">
                <a:solidFill>
                  <a:schemeClr val="tx1"/>
                </a:solidFill>
                <a:effectLst/>
                <a:latin typeface="+mn-lt"/>
                <a:ea typeface="+mn-ea"/>
                <a:cs typeface="+mn-cs"/>
              </a:rPr>
              <a:t> on rescuers of Jews and showed that most of the people who were actually asked to help, did…</a:t>
            </a:r>
          </a:p>
          <a:p>
            <a:r>
              <a:rPr lang="en-GB" sz="1200" kern="1200" dirty="0">
                <a:solidFill>
                  <a:schemeClr val="tx1"/>
                </a:solidFill>
                <a:effectLst/>
                <a:latin typeface="+mn-lt"/>
                <a:ea typeface="+mn-ea"/>
                <a:cs typeface="+mn-cs"/>
              </a:rPr>
              <a:t>Esteem-oriented individuals are defined as those with high self-efficacy, self-mastery and self-worth. Safety-oriented have higher needs for security.</a:t>
            </a:r>
          </a:p>
          <a:p>
            <a:r>
              <a:rPr lang="en-GB" sz="1200" kern="1200" dirty="0">
                <a:solidFill>
                  <a:schemeClr val="tx1"/>
                </a:solidFill>
                <a:effectLst/>
                <a:latin typeface="+mn-lt"/>
                <a:ea typeface="+mn-ea"/>
                <a:cs typeface="+mn-cs"/>
              </a:rPr>
              <a:t>So both situational conditions and personal characteristics seem to work together to produce judgements and feelings about how to act.</a:t>
            </a:r>
          </a:p>
        </p:txBody>
      </p:sp>
      <p:sp>
        <p:nvSpPr>
          <p:cNvPr id="4" name="Slide Number Placeholder 3"/>
          <p:cNvSpPr>
            <a:spLocks noGrp="1"/>
          </p:cNvSpPr>
          <p:nvPr>
            <p:ph type="sldNum" sz="quarter" idx="5"/>
          </p:nvPr>
        </p:nvSpPr>
        <p:spPr/>
        <p:txBody>
          <a:bodyPr/>
          <a:lstStyle/>
          <a:p>
            <a:fld id="{E056AD8A-7467-4C4A-9294-B215413E65AE}" type="slidenum">
              <a:rPr lang="en-GB" smtClean="0"/>
              <a:t>6</a:t>
            </a:fld>
            <a:endParaRPr lang="en-GB"/>
          </a:p>
        </p:txBody>
      </p:sp>
    </p:spTree>
    <p:extLst>
      <p:ext uri="{BB962C8B-B14F-4D97-AF65-F5344CB8AC3E}">
        <p14:creationId xmlns:p14="http://schemas.microsoft.com/office/powerpoint/2010/main" val="1815977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6AD8A-7467-4C4A-9294-B215413E65AE}" type="slidenum">
              <a:rPr lang="en-GB" smtClean="0"/>
              <a:t>7</a:t>
            </a:fld>
            <a:endParaRPr lang="en-GB"/>
          </a:p>
        </p:txBody>
      </p:sp>
    </p:spTree>
    <p:extLst>
      <p:ext uri="{BB962C8B-B14F-4D97-AF65-F5344CB8AC3E}">
        <p14:creationId xmlns:p14="http://schemas.microsoft.com/office/powerpoint/2010/main" val="1121198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Stich et al in annotated bibliography for alternative review</a:t>
            </a:r>
          </a:p>
        </p:txBody>
      </p:sp>
      <p:sp>
        <p:nvSpPr>
          <p:cNvPr id="4" name="Slide Number Placeholder 3"/>
          <p:cNvSpPr>
            <a:spLocks noGrp="1"/>
          </p:cNvSpPr>
          <p:nvPr>
            <p:ph type="sldNum" sz="quarter" idx="5"/>
          </p:nvPr>
        </p:nvSpPr>
        <p:spPr/>
        <p:txBody>
          <a:bodyPr/>
          <a:lstStyle/>
          <a:p>
            <a:fld id="{E056AD8A-7467-4C4A-9294-B215413E65AE}" type="slidenum">
              <a:rPr lang="en-GB" smtClean="0"/>
              <a:t>8</a:t>
            </a:fld>
            <a:endParaRPr lang="en-GB"/>
          </a:p>
        </p:txBody>
      </p:sp>
    </p:spTree>
    <p:extLst>
      <p:ext uri="{BB962C8B-B14F-4D97-AF65-F5344CB8AC3E}">
        <p14:creationId xmlns:p14="http://schemas.microsoft.com/office/powerpoint/2010/main" val="22793230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Dialogue: So what about the </a:t>
            </a:r>
            <a:r>
              <a:rPr lang="en-GB" sz="1200" kern="1200" dirty="0">
                <a:solidFill>
                  <a:schemeClr val="tx1"/>
                </a:solidFill>
                <a:effectLst/>
                <a:latin typeface="+mn-lt"/>
                <a:ea typeface="+mn-ea"/>
                <a:cs typeface="+mn-cs"/>
              </a:rPr>
              <a:t>evolutionary origins of altruism?</a:t>
            </a:r>
          </a:p>
          <a:p>
            <a:r>
              <a:rPr lang="en-GB" sz="1200" kern="1200" dirty="0">
                <a:solidFill>
                  <a:schemeClr val="tx1"/>
                </a:solidFill>
                <a:effectLst/>
                <a:latin typeface="+mn-lt"/>
                <a:ea typeface="+mn-ea"/>
                <a:cs typeface="+mn-cs"/>
              </a:rPr>
              <a:t>Preston’s research looks at the similarities between human altruism and rodent offspring retrieval by examining the neurobiological mechanisms which are activated during such activity.</a:t>
            </a:r>
          </a:p>
        </p:txBody>
      </p:sp>
      <p:sp>
        <p:nvSpPr>
          <p:cNvPr id="4" name="Slide Number Placeholder 3"/>
          <p:cNvSpPr>
            <a:spLocks noGrp="1"/>
          </p:cNvSpPr>
          <p:nvPr>
            <p:ph type="sldNum" sz="quarter" idx="5"/>
          </p:nvPr>
        </p:nvSpPr>
        <p:spPr/>
        <p:txBody>
          <a:bodyPr/>
          <a:lstStyle/>
          <a:p>
            <a:fld id="{E056AD8A-7467-4C4A-9294-B215413E65AE}" type="slidenum">
              <a:rPr lang="en-GB" smtClean="0"/>
              <a:t>10</a:t>
            </a:fld>
            <a:endParaRPr lang="en-GB"/>
          </a:p>
        </p:txBody>
      </p:sp>
    </p:spTree>
    <p:extLst>
      <p:ext uri="{BB962C8B-B14F-4D97-AF65-F5344CB8AC3E}">
        <p14:creationId xmlns:p14="http://schemas.microsoft.com/office/powerpoint/2010/main" val="1431099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Dialogue: Here is a diagram from her paper depicting these neurobiological mechanisms. </a:t>
            </a:r>
            <a:r>
              <a:rPr lang="en-GB" sz="1200" kern="1200" dirty="0">
                <a:solidFill>
                  <a:schemeClr val="tx1"/>
                </a:solidFill>
                <a:effectLst/>
                <a:latin typeface="+mn-lt"/>
                <a:ea typeface="+mn-ea"/>
                <a:cs typeface="+mn-cs"/>
              </a:rPr>
              <a:t>Preston states that “Altruistic responding is assumed to represent a flexible Fixed Action Pattern that can be released toward offspring and non-offspring alike when the situation shares features in common with offspring in need.” (Preston, 2013, pp1312).</a:t>
            </a:r>
            <a:endParaRPr lang="en-GB" dirty="0"/>
          </a:p>
        </p:txBody>
      </p:sp>
      <p:sp>
        <p:nvSpPr>
          <p:cNvPr id="4" name="Slide Number Placeholder 3"/>
          <p:cNvSpPr>
            <a:spLocks noGrp="1"/>
          </p:cNvSpPr>
          <p:nvPr>
            <p:ph type="sldNum" sz="quarter" idx="5"/>
          </p:nvPr>
        </p:nvSpPr>
        <p:spPr/>
        <p:txBody>
          <a:bodyPr/>
          <a:lstStyle/>
          <a:p>
            <a:fld id="{E056AD8A-7467-4C4A-9294-B215413E65AE}" type="slidenum">
              <a:rPr lang="en-GB" smtClean="0"/>
              <a:t>11</a:t>
            </a:fld>
            <a:endParaRPr lang="en-GB"/>
          </a:p>
        </p:txBody>
      </p:sp>
    </p:spTree>
    <p:extLst>
      <p:ext uri="{BB962C8B-B14F-4D97-AF65-F5344CB8AC3E}">
        <p14:creationId xmlns:p14="http://schemas.microsoft.com/office/powerpoint/2010/main" val="10547862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Dialogue: </a:t>
            </a:r>
            <a:r>
              <a:rPr lang="en-GB" sz="1200" kern="1200" dirty="0">
                <a:solidFill>
                  <a:schemeClr val="tx1"/>
                </a:solidFill>
                <a:effectLst/>
                <a:latin typeface="+mn-lt"/>
                <a:ea typeface="+mn-ea"/>
                <a:cs typeface="+mn-cs"/>
              </a:rPr>
              <a:t>Here are a list of inferences I think we can make regarding the Hero from our article based on our research…</a:t>
            </a:r>
            <a:endParaRPr lang="en-GB" dirty="0"/>
          </a:p>
        </p:txBody>
      </p:sp>
      <p:sp>
        <p:nvSpPr>
          <p:cNvPr id="4" name="Slide Number Placeholder 3"/>
          <p:cNvSpPr>
            <a:spLocks noGrp="1"/>
          </p:cNvSpPr>
          <p:nvPr>
            <p:ph type="sldNum" sz="quarter" idx="5"/>
          </p:nvPr>
        </p:nvSpPr>
        <p:spPr/>
        <p:txBody>
          <a:bodyPr/>
          <a:lstStyle/>
          <a:p>
            <a:fld id="{E056AD8A-7467-4C4A-9294-B215413E65AE}" type="slidenum">
              <a:rPr lang="en-GB" smtClean="0"/>
              <a:t>12</a:t>
            </a:fld>
            <a:endParaRPr lang="en-GB"/>
          </a:p>
        </p:txBody>
      </p:sp>
    </p:spTree>
    <p:extLst>
      <p:ext uri="{BB962C8B-B14F-4D97-AF65-F5344CB8AC3E}">
        <p14:creationId xmlns:p14="http://schemas.microsoft.com/office/powerpoint/2010/main" val="15469400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Dialogue: </a:t>
            </a:r>
            <a:r>
              <a:rPr lang="en-GB" sz="1200" kern="1200" dirty="0">
                <a:solidFill>
                  <a:schemeClr val="tx1"/>
                </a:solidFill>
                <a:effectLst/>
                <a:latin typeface="+mn-lt"/>
                <a:ea typeface="+mn-ea"/>
                <a:cs typeface="+mn-cs"/>
              </a:rPr>
              <a:t>I would like to reflect briefly on why I think this type of research is important.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not difficult to see how salient the norm of self-interest is, and how it has played a role in the development of Western culture and the world at large as it has spread.</a:t>
            </a:r>
          </a:p>
        </p:txBody>
      </p:sp>
      <p:sp>
        <p:nvSpPr>
          <p:cNvPr id="4" name="Slide Number Placeholder 3"/>
          <p:cNvSpPr>
            <a:spLocks noGrp="1"/>
          </p:cNvSpPr>
          <p:nvPr>
            <p:ph type="sldNum" sz="quarter" idx="5"/>
          </p:nvPr>
        </p:nvSpPr>
        <p:spPr/>
        <p:txBody>
          <a:bodyPr/>
          <a:lstStyle/>
          <a:p>
            <a:fld id="{E056AD8A-7467-4C4A-9294-B215413E65AE}" type="slidenum">
              <a:rPr lang="en-GB" smtClean="0"/>
              <a:t>13</a:t>
            </a:fld>
            <a:endParaRPr lang="en-GB"/>
          </a:p>
        </p:txBody>
      </p:sp>
    </p:spTree>
    <p:extLst>
      <p:ext uri="{BB962C8B-B14F-4D97-AF65-F5344CB8AC3E}">
        <p14:creationId xmlns:p14="http://schemas.microsoft.com/office/powerpoint/2010/main" val="1347186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Dialogue to conclude: </a:t>
            </a:r>
            <a:r>
              <a:rPr lang="en-GB" sz="1200" kern="1200" dirty="0">
                <a:solidFill>
                  <a:schemeClr val="tx1"/>
                </a:solidFill>
                <a:effectLst/>
                <a:latin typeface="+mn-lt"/>
                <a:ea typeface="+mn-ea"/>
                <a:cs typeface="+mn-cs"/>
              </a:rPr>
              <a:t>In a world filled with threats and danger, our evolutionary history has provided us with mechanisms for responding to the needs of others. Our cognitive capacity and social nature have enabled this capacity to extend beyond our own offspring and even our own species. In order for our species to survive and flourish, these tendencies should be protected and cultivated at both the sociocultural and individual levels.</a:t>
            </a:r>
            <a:endParaRPr lang="en-GB" dirty="0"/>
          </a:p>
        </p:txBody>
      </p:sp>
      <p:sp>
        <p:nvSpPr>
          <p:cNvPr id="4" name="Slide Number Placeholder 3"/>
          <p:cNvSpPr>
            <a:spLocks noGrp="1"/>
          </p:cNvSpPr>
          <p:nvPr>
            <p:ph type="sldNum" sz="quarter" idx="5"/>
          </p:nvPr>
        </p:nvSpPr>
        <p:spPr/>
        <p:txBody>
          <a:bodyPr/>
          <a:lstStyle/>
          <a:p>
            <a:fld id="{E056AD8A-7467-4C4A-9294-B215413E65AE}" type="slidenum">
              <a:rPr lang="en-GB" smtClean="0"/>
              <a:t>14</a:t>
            </a:fld>
            <a:endParaRPr lang="en-GB"/>
          </a:p>
        </p:txBody>
      </p:sp>
    </p:spTree>
    <p:extLst>
      <p:ext uri="{BB962C8B-B14F-4D97-AF65-F5344CB8AC3E}">
        <p14:creationId xmlns:p14="http://schemas.microsoft.com/office/powerpoint/2010/main" val="2003716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3339201-3A2D-45A3-8FB7-E775191589B0}"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77BE4-9A89-4614-8E6C-2DBB958FD149}" type="slidenum">
              <a:rPr lang="en-GB" smtClean="0"/>
              <a:t>‹#›</a:t>
            </a:fld>
            <a:endParaRPr lang="en-GB"/>
          </a:p>
        </p:txBody>
      </p:sp>
    </p:spTree>
    <p:extLst>
      <p:ext uri="{BB962C8B-B14F-4D97-AF65-F5344CB8AC3E}">
        <p14:creationId xmlns:p14="http://schemas.microsoft.com/office/powerpoint/2010/main" val="3438589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339201-3A2D-45A3-8FB7-E775191589B0}"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77BE4-9A89-4614-8E6C-2DBB958FD149}" type="slidenum">
              <a:rPr lang="en-GB" smtClean="0"/>
              <a:t>‹#›</a:t>
            </a:fld>
            <a:endParaRPr lang="en-GB"/>
          </a:p>
        </p:txBody>
      </p:sp>
    </p:spTree>
    <p:extLst>
      <p:ext uri="{BB962C8B-B14F-4D97-AF65-F5344CB8AC3E}">
        <p14:creationId xmlns:p14="http://schemas.microsoft.com/office/powerpoint/2010/main" val="4173640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339201-3A2D-45A3-8FB7-E775191589B0}"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77BE4-9A89-4614-8E6C-2DBB958FD149}" type="slidenum">
              <a:rPr lang="en-GB" smtClean="0"/>
              <a:t>‹#›</a:t>
            </a:fld>
            <a:endParaRPr lang="en-GB"/>
          </a:p>
        </p:txBody>
      </p:sp>
    </p:spTree>
    <p:extLst>
      <p:ext uri="{BB962C8B-B14F-4D97-AF65-F5344CB8AC3E}">
        <p14:creationId xmlns:p14="http://schemas.microsoft.com/office/powerpoint/2010/main" val="4044290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339201-3A2D-45A3-8FB7-E775191589B0}" type="datetimeFigureOut">
              <a:rPr lang="en-GB" smtClean="0"/>
              <a:t>04/11/2019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977BE4-9A89-4614-8E6C-2DBB958FD149}" type="slidenum">
              <a:rPr lang="en-GB" smtClean="0"/>
              <a:t>‹#›</a:t>
            </a:fld>
            <a:endParaRPr lang="en-GB"/>
          </a:p>
        </p:txBody>
      </p:sp>
    </p:spTree>
    <p:extLst>
      <p:ext uri="{BB962C8B-B14F-4D97-AF65-F5344CB8AC3E}">
        <p14:creationId xmlns:p14="http://schemas.microsoft.com/office/powerpoint/2010/main" val="683274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339201-3A2D-45A3-8FB7-E775191589B0}" type="datetimeFigureOut">
              <a:rPr lang="en-GB" smtClean="0"/>
              <a:t>04/11/2019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977BE4-9A89-4614-8E6C-2DBB958FD149}" type="slidenum">
              <a:rPr lang="en-GB" smtClean="0"/>
              <a:t>‹#›</a:t>
            </a:fld>
            <a:endParaRPr lang="en-GB"/>
          </a:p>
        </p:txBody>
      </p:sp>
    </p:spTree>
    <p:extLst>
      <p:ext uri="{BB962C8B-B14F-4D97-AF65-F5344CB8AC3E}">
        <p14:creationId xmlns:p14="http://schemas.microsoft.com/office/powerpoint/2010/main" val="1184733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3339201-3A2D-45A3-8FB7-E775191589B0}" type="datetimeFigureOut">
              <a:rPr lang="en-GB" smtClean="0"/>
              <a:t>04/11/2019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977BE4-9A89-4614-8E6C-2DBB958FD149}" type="slidenum">
              <a:rPr lang="en-GB" smtClean="0"/>
              <a:t>‹#›</a:t>
            </a:fld>
            <a:endParaRPr lang="en-GB"/>
          </a:p>
        </p:txBody>
      </p:sp>
    </p:spTree>
    <p:extLst>
      <p:ext uri="{BB962C8B-B14F-4D97-AF65-F5344CB8AC3E}">
        <p14:creationId xmlns:p14="http://schemas.microsoft.com/office/powerpoint/2010/main" val="2210235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339201-3A2D-45A3-8FB7-E775191589B0}" type="datetimeFigureOut">
              <a:rPr lang="en-GB" smtClean="0"/>
              <a:t>04/11/2019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977BE4-9A89-4614-8E6C-2DBB958FD149}" type="slidenum">
              <a:rPr lang="en-GB" smtClean="0"/>
              <a:t>‹#›</a:t>
            </a:fld>
            <a:endParaRPr lang="en-GB"/>
          </a:p>
        </p:txBody>
      </p:sp>
    </p:spTree>
    <p:extLst>
      <p:ext uri="{BB962C8B-B14F-4D97-AF65-F5344CB8AC3E}">
        <p14:creationId xmlns:p14="http://schemas.microsoft.com/office/powerpoint/2010/main" val="2128542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3339201-3A2D-45A3-8FB7-E775191589B0}" type="datetimeFigureOut">
              <a:rPr lang="en-GB" smtClean="0"/>
              <a:t>04/11/2019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977BE4-9A89-4614-8E6C-2DBB958FD149}" type="slidenum">
              <a:rPr lang="en-GB" smtClean="0"/>
              <a:t>‹#›</a:t>
            </a:fld>
            <a:endParaRPr lang="en-GB"/>
          </a:p>
        </p:txBody>
      </p:sp>
    </p:spTree>
    <p:extLst>
      <p:ext uri="{BB962C8B-B14F-4D97-AF65-F5344CB8AC3E}">
        <p14:creationId xmlns:p14="http://schemas.microsoft.com/office/powerpoint/2010/main" val="4099163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3339201-3A2D-45A3-8FB7-E775191589B0}" type="datetimeFigureOut">
              <a:rPr lang="en-GB" smtClean="0"/>
              <a:t>04/11/2019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977BE4-9A89-4614-8E6C-2DBB958FD149}" type="slidenum">
              <a:rPr lang="en-GB" smtClean="0"/>
              <a:t>‹#›</a:t>
            </a:fld>
            <a:endParaRPr lang="en-GB"/>
          </a:p>
        </p:txBody>
      </p:sp>
    </p:spTree>
    <p:extLst>
      <p:ext uri="{BB962C8B-B14F-4D97-AF65-F5344CB8AC3E}">
        <p14:creationId xmlns:p14="http://schemas.microsoft.com/office/powerpoint/2010/main" val="110365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339201-3A2D-45A3-8FB7-E775191589B0}"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77BE4-9A89-4614-8E6C-2DBB958FD149}" type="slidenum">
              <a:rPr lang="en-GB" smtClean="0"/>
              <a:t>‹#›</a:t>
            </a:fld>
            <a:endParaRPr lang="en-GB"/>
          </a:p>
        </p:txBody>
      </p:sp>
    </p:spTree>
    <p:extLst>
      <p:ext uri="{BB962C8B-B14F-4D97-AF65-F5344CB8AC3E}">
        <p14:creationId xmlns:p14="http://schemas.microsoft.com/office/powerpoint/2010/main" val="2965939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339201-3A2D-45A3-8FB7-E775191589B0}"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77BE4-9A89-4614-8E6C-2DBB958FD149}" type="slidenum">
              <a:rPr lang="en-GB" smtClean="0"/>
              <a:t>‹#›</a:t>
            </a:fld>
            <a:endParaRPr lang="en-GB"/>
          </a:p>
        </p:txBody>
      </p:sp>
    </p:spTree>
    <p:extLst>
      <p:ext uri="{BB962C8B-B14F-4D97-AF65-F5344CB8AC3E}">
        <p14:creationId xmlns:p14="http://schemas.microsoft.com/office/powerpoint/2010/main" val="3516182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339201-3A2D-45A3-8FB7-E775191589B0}" type="datetimeFigureOut">
              <a:rPr lang="en-GB" smtClean="0"/>
              <a:t>04/11/2019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977BE4-9A89-4614-8E6C-2DBB958FD149}" type="slidenum">
              <a:rPr lang="en-GB" smtClean="0"/>
              <a:t>‹#›</a:t>
            </a:fld>
            <a:endParaRPr lang="en-GB"/>
          </a:p>
        </p:txBody>
      </p:sp>
    </p:spTree>
    <p:extLst>
      <p:ext uri="{BB962C8B-B14F-4D97-AF65-F5344CB8AC3E}">
        <p14:creationId xmlns:p14="http://schemas.microsoft.com/office/powerpoint/2010/main" val="415153385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scholarworks.umass.edu/cgi/viewcontent.cgi?article=2471&amp;context=dissertations_1" TargetMode="External"/><Relationship Id="rId3" Type="http://schemas.openxmlformats.org/officeDocument/2006/relationships/hyperlink" Target="https://www.ncbi.nlm.nih.gov/pubmed/3656086" TargetMode="External"/><Relationship Id="rId7" Type="http://schemas.openxmlformats.org/officeDocument/2006/relationships/hyperlink" Target="https://psycnet.apa.org/record/2004-00231-012" TargetMode="External"/><Relationship Id="rId2" Type="http://schemas.openxmlformats.org/officeDocument/2006/relationships/hyperlink" Target="https://www-oxfordscholarship-com.ezproxy.uwtsd.ac.uk/view/10.1093/acprof:oso/9780195341065.001.0001/acprof-9780195341065-chapter-2" TargetMode="External"/><Relationship Id="rId1" Type="http://schemas.openxmlformats.org/officeDocument/2006/relationships/slideLayout" Target="../slideLayouts/slideLayout2.xml"/><Relationship Id="rId6" Type="http://schemas.openxmlformats.org/officeDocument/2006/relationships/hyperlink" Target="https://www.ncbi.nlm.nih.gov/pubmed/17550343" TargetMode="External"/><Relationship Id="rId5" Type="http://schemas.openxmlformats.org/officeDocument/2006/relationships/hyperlink" Target="https://www.researchgate.net/publication/279722795_The_Human_Caregiving_SystemA_Neuroscience_Model_of_Compassionate_Motivation_and_Behavior" TargetMode="External"/><Relationship Id="rId10" Type="http://schemas.openxmlformats.org/officeDocument/2006/relationships/hyperlink" Target="https://www-dawsonera-com.ezproxy.uwtsd.ac.uk/readonline/9781292090504" TargetMode="External"/><Relationship Id="rId4" Type="http://schemas.openxmlformats.org/officeDocument/2006/relationships/hyperlink" Target="https://www.ncbi.nlm.nih.gov/pubmed/29070724" TargetMode="External"/><Relationship Id="rId9" Type="http://schemas.openxmlformats.org/officeDocument/2006/relationships/hyperlink" Target="https://scholarworks.umass.edu/cgi/viewcontent.cgi?article=2514&amp;context=dissertations_1"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psycnet.apa.org/record/1982-20179-001" TargetMode="External"/><Relationship Id="rId3" Type="http://schemas.openxmlformats.org/officeDocument/2006/relationships/hyperlink" Target="https://onlinelibrary.wiley.com/doi/abs/10.1002/wcs.1377" TargetMode="External"/><Relationship Id="rId7" Type="http://schemas.openxmlformats.org/officeDocument/2006/relationships/hyperlink" Target="https://link.springer.com/chapter/10.1007/978-1-4613-2645-8_16#citeas" TargetMode="External"/><Relationship Id="rId2" Type="http://schemas.openxmlformats.org/officeDocument/2006/relationships/hyperlink" Target="https://www.jstor.org/stable/4320823?seq=1#metadata_info_tab_contents"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232497223_A_Person-Situation_Approach_to_Altruistic_Behavior/citations" TargetMode="External"/><Relationship Id="rId5" Type="http://schemas.openxmlformats.org/officeDocument/2006/relationships/hyperlink" Target="https://www-jstor-org.ezproxy.uwtsd.ac.uk/stable/pdf/2083262.pdf?refreqid=excelsior%3A51e8cb5226f80ea21fc9e3d4b1f89605" TargetMode="External"/><Relationship Id="rId10" Type="http://schemas.openxmlformats.org/officeDocument/2006/relationships/hyperlink" Target="https://psycnet.apa.org/record/1986-23787-001" TargetMode="External"/><Relationship Id="rId4" Type="http://schemas.openxmlformats.org/officeDocument/2006/relationships/hyperlink" Target="http://citeseerx.ist.psu.edu/viewdoc/download?doi=10.1.1.597.7508&amp;rep=rep1&amp;type=pdf" TargetMode="External"/><Relationship Id="rId9" Type="http://schemas.openxmlformats.org/officeDocument/2006/relationships/hyperlink" Target="http://philipperushton.net/wp-content/uploads/2015/02/personality-prosocial-twins-rushton-acta-geneticae-medicae-et-gemellologiae-1984.pdf"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psycnet.apa.org/record/1974-32350-001" TargetMode="External"/><Relationship Id="rId3" Type="http://schemas.openxmlformats.org/officeDocument/2006/relationships/hyperlink" Target="https://psycnet.apa.org/record/1971-02303-001" TargetMode="External"/><Relationship Id="rId7" Type="http://schemas.openxmlformats.org/officeDocument/2006/relationships/hyperlink" Target="https://psycnet.apa.org/record/1980-51643-000" TargetMode="External"/><Relationship Id="rId2" Type="http://schemas.openxmlformats.org/officeDocument/2006/relationships/hyperlink" Target="https://www.sciencedirect.com/science/article/pii/S0065260108603585" TargetMode="External"/><Relationship Id="rId1" Type="http://schemas.openxmlformats.org/officeDocument/2006/relationships/slideLayout" Target="../slideLayouts/slideLayout2.xml"/><Relationship Id="rId6" Type="http://schemas.openxmlformats.org/officeDocument/2006/relationships/hyperlink" Target="https://philpapers.org/rec/SOBWIE" TargetMode="External"/><Relationship Id="rId5" Type="http://schemas.openxmlformats.org/officeDocument/2006/relationships/hyperlink" Target="https://greatergood.berkeley.edu/images/uploads/Simpson-AltruismReciprocity.pdf" TargetMode="External"/><Relationship Id="rId10" Type="http://schemas.openxmlformats.org/officeDocument/2006/relationships/hyperlink" Target="https://psycnet.apa.org/buy/1978-31755-001" TargetMode="External"/><Relationship Id="rId4" Type="http://schemas.openxmlformats.org/officeDocument/2006/relationships/hyperlink" Target="file:///C:\Users\tashy\Downloads\InternalisedValuesasMotivatorsofAltruismSchwartzHoward_1984.pdf" TargetMode="External"/><Relationship Id="rId9" Type="http://schemas.openxmlformats.org/officeDocument/2006/relationships/hyperlink" Target="https://www.sociology.ox.ac.uk/materials/people/varesef/Varese_and_Yaish-2000.pdf"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ncbi.nlm.nih.gov/pubmed/3656086" TargetMode="External"/><Relationship Id="rId2" Type="http://schemas.openxmlformats.org/officeDocument/2006/relationships/hyperlink" Target="https://www-oxfordscholarship-com.ezproxy.uwtsd.ac.uk/view/10.1093/acprof:oso/9780195341065.001.0001/acprof-9780195341065-chapter-2" TargetMode="External"/><Relationship Id="rId1" Type="http://schemas.openxmlformats.org/officeDocument/2006/relationships/slideLayout" Target="../slideLayouts/slideLayout2.xml"/><Relationship Id="rId5" Type="http://schemas.openxmlformats.org/officeDocument/2006/relationships/hyperlink" Target="https://search-proquest-com.ezproxy.uwtsd.ac.uk/docview/2041124899/abstract/E72191C42AFE4A29PQ/1?accountid=130472" TargetMode="External"/><Relationship Id="rId4" Type="http://schemas.openxmlformats.org/officeDocument/2006/relationships/hyperlink" Target="https://www.ncbi.nlm.nih.gov/pubmed/9008376"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ncbi.nlm.nih.gov/pubmed/17214562" TargetMode="External"/><Relationship Id="rId3" Type="http://schemas.openxmlformats.org/officeDocument/2006/relationships/hyperlink" Target="https://web-b-ebscohost-com.ezproxy.uwtsd.ac.uk/ehost/pdfviewer/pdfviewer?vid=1&amp;sid=8300b5ec-008a-4acf-a6c7-5bd687c17787%40pdc-v-sessmgr02" TargetMode="External"/><Relationship Id="rId7" Type="http://schemas.openxmlformats.org/officeDocument/2006/relationships/hyperlink" Target="https://psycnet.apa.org/record/2006-01254-009" TargetMode="External"/><Relationship Id="rId2" Type="http://schemas.openxmlformats.org/officeDocument/2006/relationships/hyperlink" Target="https://www.ncbi.nlm.nih.gov/pubmed/16834476" TargetMode="External"/><Relationship Id="rId1" Type="http://schemas.openxmlformats.org/officeDocument/2006/relationships/slideLayout" Target="../slideLayouts/slideLayout2.xml"/><Relationship Id="rId6" Type="http://schemas.openxmlformats.org/officeDocument/2006/relationships/hyperlink" Target="http://ilabs.washington.edu/meltzoff/pdf/JacksonMeltzoff_NP06.pdf" TargetMode="External"/><Relationship Id="rId5" Type="http://schemas.openxmlformats.org/officeDocument/2006/relationships/hyperlink" Target="https://www-dawsonera-com.ezproxy.uwtsd.ac.uk/readonline/9781292090504" TargetMode="External"/><Relationship Id="rId4" Type="http://schemas.openxmlformats.org/officeDocument/2006/relationships/hyperlink" Target="https://psycnet.apa.org/record/1981-32767-001"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jstor.org/stable/2083262.%20Accessed%2028th%20October%202019" TargetMode="External"/><Relationship Id="rId2" Type="http://schemas.openxmlformats.org/officeDocument/2006/relationships/hyperlink" Target="http://citeseerx.ist.psu.edu/viewdoc/download?doi=10.1.1.597.7508&amp;rep=rep1&amp;type=pdf" TargetMode="External"/><Relationship Id="rId1" Type="http://schemas.openxmlformats.org/officeDocument/2006/relationships/slideLayout" Target="../slideLayouts/slideLayout2.xml"/><Relationship Id="rId6" Type="http://schemas.openxmlformats.org/officeDocument/2006/relationships/hyperlink" Target="https://web-a-ebscohost-com.ezproxy.uwtsd.ac.uk/ehost/pdfviewer/pdfviewer?vid=1&amp;sid=d4824149-c593-434d-8a05-3c81ad6d330f%40sessionmgr4007" TargetMode="External"/><Relationship Id="rId5" Type="http://schemas.openxmlformats.org/officeDocument/2006/relationships/hyperlink" Target="https://psycnet.apa.org/record/1981-23665-001" TargetMode="External"/><Relationship Id="rId4" Type="http://schemas.openxmlformats.org/officeDocument/2006/relationships/hyperlink" Target="https://www-universitypressscholarship-com.ezproxy.uwtsd.ac.uk/view/10.1093/acprof:oso/9780199733477.001.0001/acprof-9780199733477-chapter-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F3D1E-5AEF-4816-8BE9-E2DFCC560B85}"/>
              </a:ext>
            </a:extLst>
          </p:cNvPr>
          <p:cNvSpPr>
            <a:spLocks noGrp="1"/>
          </p:cNvSpPr>
          <p:nvPr>
            <p:ph type="ctrTitle"/>
          </p:nvPr>
        </p:nvSpPr>
        <p:spPr/>
        <p:txBody>
          <a:bodyPr/>
          <a:lstStyle/>
          <a:p>
            <a:r>
              <a:rPr lang="en-GB" dirty="0">
                <a:latin typeface="Times New Roman" panose="02020603050405020304" pitchFamily="18" charset="0"/>
                <a:cs typeface="Times New Roman" panose="02020603050405020304" pitchFamily="18" charset="0"/>
              </a:rPr>
              <a:t>ALTRUISM</a:t>
            </a:r>
          </a:p>
        </p:txBody>
      </p:sp>
    </p:spTree>
    <p:extLst>
      <p:ext uri="{BB962C8B-B14F-4D97-AF65-F5344CB8AC3E}">
        <p14:creationId xmlns:p14="http://schemas.microsoft.com/office/powerpoint/2010/main" val="3808738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8B39C-07ED-457C-8F7B-E33ED8C5F07D}"/>
              </a:ext>
            </a:extLst>
          </p:cNvPr>
          <p:cNvSpPr>
            <a:spLocks noGrp="1"/>
          </p:cNvSpPr>
          <p:nvPr>
            <p:ph type="title"/>
          </p:nvPr>
        </p:nvSpPr>
        <p:spPr/>
        <p:txBody>
          <a:bodyPr/>
          <a:lstStyle/>
          <a:p>
            <a:r>
              <a:rPr lang="en-GB" dirty="0"/>
              <a:t>APPLYING RESEARCH	</a:t>
            </a:r>
          </a:p>
        </p:txBody>
      </p:sp>
      <p:sp>
        <p:nvSpPr>
          <p:cNvPr id="3" name="Content Placeholder 2">
            <a:extLst>
              <a:ext uri="{FF2B5EF4-FFF2-40B4-BE49-F238E27FC236}">
                <a16:creationId xmlns:a16="http://schemas.microsoft.com/office/drawing/2014/main" id="{171249CC-F2DE-45ED-91CA-04BDC6ABA118}"/>
              </a:ext>
            </a:extLst>
          </p:cNvPr>
          <p:cNvSpPr>
            <a:spLocks noGrp="1"/>
          </p:cNvSpPr>
          <p:nvPr>
            <p:ph idx="1"/>
          </p:nvPr>
        </p:nvSpPr>
        <p:spPr/>
        <p:txBody>
          <a:bodyPr/>
          <a:lstStyle/>
          <a:p>
            <a:r>
              <a:rPr lang="en-GB" sz="2600" dirty="0">
                <a:latin typeface="Times New Roman" panose="02020603050405020304" pitchFamily="18" charset="0"/>
                <a:cs typeface="Times New Roman" panose="02020603050405020304" pitchFamily="18" charset="0"/>
              </a:rPr>
              <a:t>In December 2015, a 33-year old bar-man received a number of awards for jumping from a pier in order to save a stranger from drowning. This presentation will take a look at research on altruism in order to draw conclusions about the man from our article and why he might have undertaken such a risky action.</a:t>
            </a:r>
          </a:p>
          <a:p>
            <a:r>
              <a:rPr lang="en-GB" sz="2600" dirty="0">
                <a:latin typeface="Times New Roman" panose="02020603050405020304" pitchFamily="18" charset="0"/>
                <a:cs typeface="Times New Roman" panose="02020603050405020304" pitchFamily="18" charset="0"/>
              </a:rPr>
              <a:t>This will be followed by a short reflection on altruism in general.</a:t>
            </a:r>
          </a:p>
          <a:p>
            <a:pPr marL="0" indent="0">
              <a:buNone/>
            </a:pPr>
            <a:endParaRPr lang="en-GB" dirty="0"/>
          </a:p>
        </p:txBody>
      </p:sp>
    </p:spTree>
    <p:extLst>
      <p:ext uri="{BB962C8B-B14F-4D97-AF65-F5344CB8AC3E}">
        <p14:creationId xmlns:p14="http://schemas.microsoft.com/office/powerpoint/2010/main" val="3458258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DA4A9-30E0-430D-A9EA-E9E281933252}"/>
              </a:ext>
            </a:extLst>
          </p:cNvPr>
          <p:cNvSpPr>
            <a:spLocks noGrp="1"/>
          </p:cNvSpPr>
          <p:nvPr>
            <p:ph type="title"/>
          </p:nvPr>
        </p:nvSpPr>
        <p:spPr/>
        <p:txBody>
          <a:bodyPr/>
          <a:lstStyle/>
          <a:p>
            <a:r>
              <a:rPr lang="en-GB" dirty="0">
                <a:cs typeface="Times New Roman" panose="02020603050405020304" pitchFamily="18" charset="0"/>
              </a:rPr>
              <a:t>WHAT IS ALTRUISM?</a:t>
            </a:r>
          </a:p>
        </p:txBody>
      </p:sp>
      <p:sp>
        <p:nvSpPr>
          <p:cNvPr id="3" name="Content Placeholder 2">
            <a:extLst>
              <a:ext uri="{FF2B5EF4-FFF2-40B4-BE49-F238E27FC236}">
                <a16:creationId xmlns:a16="http://schemas.microsoft.com/office/drawing/2014/main" id="{E113DCA5-84FD-42F6-85F1-2EF435A52DE3}"/>
              </a:ext>
            </a:extLst>
          </p:cNvPr>
          <p:cNvSpPr>
            <a:spLocks noGrp="1"/>
          </p:cNvSpPr>
          <p:nvPr>
            <p:ph idx="1"/>
          </p:nvPr>
        </p:nvSpPr>
        <p:spPr/>
        <p:txBody>
          <a:bodyPr>
            <a:normAutofit lnSpcReduction="10000"/>
          </a:bodyPr>
          <a:lstStyle/>
          <a:p>
            <a:r>
              <a:rPr lang="en-GB" sz="2600" dirty="0">
                <a:latin typeface="Times New Roman" panose="02020603050405020304" pitchFamily="18" charset="0"/>
                <a:cs typeface="Times New Roman" panose="02020603050405020304" pitchFamily="18" charset="0"/>
              </a:rPr>
              <a:t>‘Acts which are motivated by ultimate concern for the benefit of another person, often (but not necessarily) undertaken at a personal cost, or risk to themselves’</a:t>
            </a:r>
          </a:p>
          <a:p>
            <a:r>
              <a:rPr lang="en-GB" sz="2600" dirty="0">
                <a:latin typeface="Times New Roman" panose="02020603050405020304" pitchFamily="18" charset="0"/>
                <a:cs typeface="Times New Roman" panose="02020603050405020304" pitchFamily="18" charset="0"/>
              </a:rPr>
              <a:t>There is a distinction between evolutionary altruism and psychological altruism (</a:t>
            </a:r>
            <a:r>
              <a:rPr lang="en-GB" sz="2600" dirty="0" err="1">
                <a:latin typeface="Times New Roman" panose="02020603050405020304" pitchFamily="18" charset="0"/>
                <a:cs typeface="Times New Roman" panose="02020603050405020304" pitchFamily="18" charset="0"/>
              </a:rPr>
              <a:t>Piliavin</a:t>
            </a:r>
            <a:r>
              <a:rPr lang="en-GB" sz="2600" dirty="0">
                <a:latin typeface="Times New Roman" panose="02020603050405020304" pitchFamily="18" charset="0"/>
                <a:cs typeface="Times New Roman" panose="02020603050405020304" pitchFamily="18" charset="0"/>
              </a:rPr>
              <a:t> &amp; </a:t>
            </a:r>
            <a:r>
              <a:rPr lang="en-GB" sz="2600" dirty="0" err="1">
                <a:latin typeface="Times New Roman" panose="02020603050405020304" pitchFamily="18" charset="0"/>
                <a:cs typeface="Times New Roman" panose="02020603050405020304" pitchFamily="18" charset="0"/>
              </a:rPr>
              <a:t>Charng</a:t>
            </a:r>
            <a:r>
              <a:rPr lang="en-GB" sz="2600" dirty="0">
                <a:latin typeface="Times New Roman" panose="02020603050405020304" pitchFamily="18" charset="0"/>
                <a:cs typeface="Times New Roman" panose="02020603050405020304" pitchFamily="18" charset="0"/>
              </a:rPr>
              <a:t>, 1990; </a:t>
            </a:r>
            <a:r>
              <a:rPr lang="en-GB" sz="2600" dirty="0" err="1">
                <a:latin typeface="Times New Roman" panose="02020603050405020304" pitchFamily="18" charset="0"/>
                <a:cs typeface="Times New Roman" panose="02020603050405020304" pitchFamily="18" charset="0"/>
              </a:rPr>
              <a:t>Kitcher</a:t>
            </a:r>
            <a:r>
              <a:rPr lang="en-GB" sz="2600" dirty="0">
                <a:latin typeface="Times New Roman" panose="02020603050405020304" pitchFamily="18" charset="0"/>
                <a:cs typeface="Times New Roman" panose="02020603050405020304" pitchFamily="18" charset="0"/>
              </a:rPr>
              <a:t>, 1998). </a:t>
            </a:r>
          </a:p>
          <a:p>
            <a:r>
              <a:rPr lang="en-GB" sz="2600" dirty="0">
                <a:latin typeface="Times New Roman" panose="02020603050405020304" pitchFamily="18" charset="0"/>
                <a:cs typeface="Times New Roman" panose="02020603050405020304" pitchFamily="18" charset="0"/>
              </a:rPr>
              <a:t>Those who focus on the personal cost to the individual – often economists and </a:t>
            </a:r>
            <a:r>
              <a:rPr lang="en-GB" sz="2600" dirty="0" err="1">
                <a:latin typeface="Times New Roman" panose="02020603050405020304" pitchFamily="18" charset="0"/>
                <a:cs typeface="Times New Roman" panose="02020603050405020304" pitchFamily="18" charset="0"/>
              </a:rPr>
              <a:t>sociobiologists</a:t>
            </a:r>
            <a:r>
              <a:rPr lang="en-GB" sz="2600" dirty="0">
                <a:latin typeface="Times New Roman" panose="02020603050405020304" pitchFamily="18" charset="0"/>
                <a:cs typeface="Times New Roman" panose="02020603050405020304" pitchFamily="18" charset="0"/>
              </a:rPr>
              <a:t> – are referring to what is known as evolutionary altruism.</a:t>
            </a:r>
          </a:p>
          <a:p>
            <a:r>
              <a:rPr lang="en-GB" sz="2600" dirty="0">
                <a:latin typeface="Times New Roman" panose="02020603050405020304" pitchFamily="18" charset="0"/>
                <a:cs typeface="Times New Roman" panose="02020603050405020304" pitchFamily="18" charset="0"/>
              </a:rPr>
              <a:t>But of course we cannot really judge an act as altruistic without looking at the motivation behind it, and this is what psychological research on altruism has focused on.</a:t>
            </a:r>
          </a:p>
        </p:txBody>
      </p:sp>
    </p:spTree>
    <p:extLst>
      <p:ext uri="{BB962C8B-B14F-4D97-AF65-F5344CB8AC3E}">
        <p14:creationId xmlns:p14="http://schemas.microsoft.com/office/powerpoint/2010/main" val="3861494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F2B68E2-2C69-4DD0-962B-F3938B0188A8}"/>
              </a:ext>
            </a:extLst>
          </p:cNvPr>
          <p:cNvSpPr>
            <a:spLocks noGrp="1"/>
          </p:cNvSpPr>
          <p:nvPr>
            <p:ph type="title"/>
          </p:nvPr>
        </p:nvSpPr>
        <p:spPr>
          <a:xfrm>
            <a:off x="1140040" y="2766218"/>
            <a:ext cx="10515600" cy="1325563"/>
          </a:xfrm>
        </p:spPr>
        <p:txBody>
          <a:bodyPr/>
          <a:lstStyle/>
          <a:p>
            <a:pPr algn="ctr"/>
            <a:r>
              <a:rPr lang="en-GB" dirty="0">
                <a:cs typeface="Times New Roman" panose="02020603050405020304" pitchFamily="18" charset="0"/>
              </a:rPr>
              <a:t>WHAT PRODUCES ALTRUISTIC/HELPING BEHAVIOUR?</a:t>
            </a:r>
          </a:p>
        </p:txBody>
      </p:sp>
    </p:spTree>
    <p:extLst>
      <p:ext uri="{BB962C8B-B14F-4D97-AF65-F5344CB8AC3E}">
        <p14:creationId xmlns:p14="http://schemas.microsoft.com/office/powerpoint/2010/main" val="1743773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5E11C-952F-4E17-B463-1522502E9085}"/>
              </a:ext>
            </a:extLst>
          </p:cNvPr>
          <p:cNvSpPr>
            <a:spLocks noGrp="1"/>
          </p:cNvSpPr>
          <p:nvPr>
            <p:ph type="title"/>
          </p:nvPr>
        </p:nvSpPr>
        <p:spPr/>
        <p:txBody>
          <a:bodyPr/>
          <a:lstStyle/>
          <a:p>
            <a:r>
              <a:rPr lang="en-GB" dirty="0">
                <a:cs typeface="Times New Roman" panose="02020603050405020304" pitchFamily="18" charset="0"/>
              </a:rPr>
              <a:t>THE ALTRUISTIC PERSONALITY?</a:t>
            </a:r>
          </a:p>
        </p:txBody>
      </p:sp>
      <p:sp>
        <p:nvSpPr>
          <p:cNvPr id="3" name="Content Placeholder 2">
            <a:extLst>
              <a:ext uri="{FF2B5EF4-FFF2-40B4-BE49-F238E27FC236}">
                <a16:creationId xmlns:a16="http://schemas.microsoft.com/office/drawing/2014/main" id="{FB20996D-A367-45F5-A25B-3AB7CC5381D2}"/>
              </a:ext>
            </a:extLst>
          </p:cNvPr>
          <p:cNvSpPr>
            <a:spLocks noGrp="1"/>
          </p:cNvSpPr>
          <p:nvPr>
            <p:ph idx="1"/>
          </p:nvPr>
        </p:nvSpPr>
        <p:spPr>
          <a:xfrm>
            <a:off x="838200" y="1825624"/>
            <a:ext cx="10515600" cy="4765675"/>
          </a:xfrm>
        </p:spPr>
        <p:txBody>
          <a:bodyPr>
            <a:normAutofit fontScale="62500" lnSpcReduction="20000"/>
          </a:bodyPr>
          <a:lstStyle/>
          <a:p>
            <a:r>
              <a:rPr lang="en-GB" sz="3100" dirty="0" err="1">
                <a:latin typeface="Times New Roman" panose="02020603050405020304" pitchFamily="18" charset="0"/>
                <a:cs typeface="Times New Roman" panose="02020603050405020304" pitchFamily="18" charset="0"/>
              </a:rPr>
              <a:t>Oliner</a:t>
            </a:r>
            <a:r>
              <a:rPr lang="en-GB" sz="3100" dirty="0">
                <a:latin typeface="Times New Roman" panose="02020603050405020304" pitchFamily="18" charset="0"/>
                <a:cs typeface="Times New Roman" panose="02020603050405020304" pitchFamily="18" charset="0"/>
              </a:rPr>
              <a:t> &amp; </a:t>
            </a:r>
            <a:r>
              <a:rPr lang="en-GB" sz="3100" dirty="0" err="1">
                <a:latin typeface="Times New Roman" panose="02020603050405020304" pitchFamily="18" charset="0"/>
                <a:cs typeface="Times New Roman" panose="02020603050405020304" pitchFamily="18" charset="0"/>
              </a:rPr>
              <a:t>Oliner</a:t>
            </a:r>
            <a:r>
              <a:rPr lang="en-GB" sz="3100" dirty="0">
                <a:latin typeface="Times New Roman" panose="02020603050405020304" pitchFamily="18" charset="0"/>
                <a:cs typeface="Times New Roman" panose="02020603050405020304" pitchFamily="18" charset="0"/>
              </a:rPr>
              <a:t> (1988) first undertook research on rescuers of Jews in Nazi Europe, in order to find out why some people helped and others didn’t. They found that those who helped had higher ethical values and a greater sense of responsibility for others.</a:t>
            </a:r>
          </a:p>
          <a:p>
            <a:r>
              <a:rPr lang="en-GB" sz="3100" dirty="0">
                <a:latin typeface="Times New Roman" panose="02020603050405020304" pitchFamily="18" charset="0"/>
                <a:cs typeface="Times New Roman" panose="02020603050405020304" pitchFamily="18" charset="0"/>
              </a:rPr>
              <a:t>Rushton was a key figure in undertaking research on the consistency of altruistic traits in individuals and their development through his ‘Self-Report Altruism Scale’ (Rushton et al, 1981; Rushton, 1984; Rushton et al 1984; Rushton et al, 1986) .</a:t>
            </a:r>
          </a:p>
          <a:p>
            <a:r>
              <a:rPr lang="en-GB" sz="3100" dirty="0">
                <a:latin typeface="Times New Roman" panose="02020603050405020304" pitchFamily="18" charset="0"/>
                <a:cs typeface="Times New Roman" panose="02020603050405020304" pitchFamily="18" charset="0"/>
              </a:rPr>
              <a:t>There appear to be some commonalities amongst those who engage in prosocial behaviour e.g. having high self-esteem, high competence levels, a high internal locus of control, being low in need for approval and high in moral development (</a:t>
            </a:r>
            <a:r>
              <a:rPr lang="en-GB" sz="3100" dirty="0" err="1">
                <a:latin typeface="Times New Roman" panose="02020603050405020304" pitchFamily="18" charset="0"/>
                <a:cs typeface="Times New Roman" panose="02020603050405020304" pitchFamily="18" charset="0"/>
              </a:rPr>
              <a:t>Pilivian</a:t>
            </a:r>
            <a:r>
              <a:rPr lang="en-GB" sz="3100" dirty="0">
                <a:latin typeface="Times New Roman" panose="02020603050405020304" pitchFamily="18" charset="0"/>
                <a:cs typeface="Times New Roman" panose="02020603050405020304" pitchFamily="18" charset="0"/>
              </a:rPr>
              <a:t> and </a:t>
            </a:r>
            <a:r>
              <a:rPr lang="en-GB" sz="3100" dirty="0" err="1">
                <a:latin typeface="Times New Roman" panose="02020603050405020304" pitchFamily="18" charset="0"/>
                <a:cs typeface="Times New Roman" panose="02020603050405020304" pitchFamily="18" charset="0"/>
              </a:rPr>
              <a:t>Charng</a:t>
            </a:r>
            <a:r>
              <a:rPr lang="en-GB" sz="3100" dirty="0">
                <a:latin typeface="Times New Roman" panose="02020603050405020304" pitchFamily="18" charset="0"/>
                <a:cs typeface="Times New Roman" panose="02020603050405020304" pitchFamily="18" charset="0"/>
              </a:rPr>
              <a:t>, 1990)</a:t>
            </a:r>
          </a:p>
          <a:p>
            <a:r>
              <a:rPr lang="en-GB" sz="3100" dirty="0">
                <a:latin typeface="Times New Roman" panose="02020603050405020304" pitchFamily="18" charset="0"/>
                <a:cs typeface="Times New Roman" panose="02020603050405020304" pitchFamily="18" charset="0"/>
              </a:rPr>
              <a:t>Prosocial norms and an attribution of responsibility to self are also strong factors in developing altruistic behaviour (</a:t>
            </a:r>
            <a:r>
              <a:rPr lang="de-DE" sz="3100" dirty="0">
                <a:latin typeface="Times New Roman" panose="02020603050405020304" pitchFamily="18" charset="0"/>
                <a:cs typeface="Times New Roman" panose="02020603050405020304" pitchFamily="18" charset="0"/>
              </a:rPr>
              <a:t>Schwartz 1970; Schwartz &amp; Howard; 1984)</a:t>
            </a:r>
            <a:r>
              <a:rPr lang="en-GB" sz="3100" dirty="0">
                <a:latin typeface="Times New Roman" panose="02020603050405020304" pitchFamily="18" charset="0"/>
                <a:cs typeface="Times New Roman" panose="02020603050405020304" pitchFamily="18" charset="0"/>
              </a:rPr>
              <a:t>. Those with ‘prosocial value orientation’ are more likely to help someone in:</a:t>
            </a:r>
          </a:p>
          <a:p>
            <a:r>
              <a:rPr lang="en-GB" sz="3100" dirty="0">
                <a:latin typeface="Times New Roman" panose="02020603050405020304" pitchFamily="18" charset="0"/>
                <a:cs typeface="Times New Roman" panose="02020603050405020304" pitchFamily="18" charset="0"/>
              </a:rPr>
              <a:t>Physical (Staub 1974)</a:t>
            </a:r>
          </a:p>
          <a:p>
            <a:r>
              <a:rPr lang="en-GB" sz="3100" dirty="0">
                <a:latin typeface="Times New Roman" panose="02020603050405020304" pitchFamily="18" charset="0"/>
                <a:cs typeface="Times New Roman" panose="02020603050405020304" pitchFamily="18" charset="0"/>
              </a:rPr>
              <a:t>Psychological distress (Feinberg 1978; </a:t>
            </a:r>
            <a:r>
              <a:rPr lang="en-GB" sz="3100" dirty="0" err="1">
                <a:latin typeface="Times New Roman" panose="02020603050405020304" pitchFamily="18" charset="0"/>
                <a:cs typeface="Times New Roman" panose="02020603050405020304" pitchFamily="18" charset="0"/>
              </a:rPr>
              <a:t>Grodman</a:t>
            </a:r>
            <a:r>
              <a:rPr lang="en-GB" sz="3100" dirty="0">
                <a:latin typeface="Times New Roman" panose="02020603050405020304" pitchFamily="18" charset="0"/>
                <a:cs typeface="Times New Roman" panose="02020603050405020304" pitchFamily="18" charset="0"/>
              </a:rPr>
              <a:t>, 1979)</a:t>
            </a:r>
          </a:p>
          <a:p>
            <a:r>
              <a:rPr lang="en-GB" sz="3100" dirty="0">
                <a:latin typeface="Times New Roman" panose="02020603050405020304" pitchFamily="18" charset="0"/>
                <a:cs typeface="Times New Roman" panose="02020603050405020304" pitchFamily="18" charset="0"/>
              </a:rPr>
              <a:t>Whereas those who deny responsibility for others welfare are less likely to help in emergency situations (Schwartz &amp; Clausen, 1970) </a:t>
            </a:r>
          </a:p>
          <a:p>
            <a:pPr marL="0" indent="0">
              <a:buNone/>
            </a:pPr>
            <a:endParaRPr lang="en-GB" sz="2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9961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707E9-3B31-42A3-A7C9-24094C7D0147}"/>
              </a:ext>
            </a:extLst>
          </p:cNvPr>
          <p:cNvSpPr>
            <a:spLocks noGrp="1"/>
          </p:cNvSpPr>
          <p:nvPr>
            <p:ph type="title"/>
          </p:nvPr>
        </p:nvSpPr>
        <p:spPr/>
        <p:txBody>
          <a:bodyPr/>
          <a:lstStyle/>
          <a:p>
            <a:r>
              <a:rPr lang="en-GB" dirty="0">
                <a:cs typeface="Times New Roman" panose="02020603050405020304" pitchFamily="18" charset="0"/>
              </a:rPr>
              <a:t>SITUATIONAL FACTORS</a:t>
            </a:r>
          </a:p>
        </p:txBody>
      </p:sp>
      <p:sp>
        <p:nvSpPr>
          <p:cNvPr id="3" name="Content Placeholder 2">
            <a:extLst>
              <a:ext uri="{FF2B5EF4-FFF2-40B4-BE49-F238E27FC236}">
                <a16:creationId xmlns:a16="http://schemas.microsoft.com/office/drawing/2014/main" id="{B3813991-49BE-4A96-8946-CBE81D71FBB7}"/>
              </a:ext>
            </a:extLst>
          </p:cNvPr>
          <p:cNvSpPr>
            <a:spLocks noGrp="1"/>
          </p:cNvSpPr>
          <p:nvPr>
            <p:ph idx="1"/>
          </p:nvPr>
        </p:nvSpPr>
        <p:spPr>
          <a:xfrm>
            <a:off x="838200" y="1552576"/>
            <a:ext cx="10515600" cy="4803836"/>
          </a:xfrm>
        </p:spPr>
        <p:txBody>
          <a:bodyPr>
            <a:normAutofit fontScale="85000" lnSpcReduction="10000"/>
          </a:bodyPr>
          <a:lstStyle/>
          <a:p>
            <a:r>
              <a:rPr lang="en-GB" dirty="0">
                <a:latin typeface="Times New Roman" panose="02020603050405020304" pitchFamily="18" charset="0"/>
                <a:cs typeface="Times New Roman" panose="02020603050405020304" pitchFamily="18" charset="0"/>
              </a:rPr>
              <a:t>Varese and </a:t>
            </a:r>
            <a:r>
              <a:rPr lang="en-GB" dirty="0" err="1">
                <a:latin typeface="Times New Roman" panose="02020603050405020304" pitchFamily="18" charset="0"/>
                <a:cs typeface="Times New Roman" panose="02020603050405020304" pitchFamily="18" charset="0"/>
              </a:rPr>
              <a:t>Yaish</a:t>
            </a:r>
            <a:r>
              <a:rPr lang="en-GB" dirty="0">
                <a:latin typeface="Times New Roman" panose="02020603050405020304" pitchFamily="18" charset="0"/>
                <a:cs typeface="Times New Roman" panose="02020603050405020304" pitchFamily="18" charset="0"/>
              </a:rPr>
              <a:t> (2000) Review</a:t>
            </a:r>
          </a:p>
          <a:p>
            <a:r>
              <a:rPr lang="en-GB" dirty="0">
                <a:latin typeface="Times New Roman" panose="02020603050405020304" pitchFamily="18" charset="0"/>
                <a:cs typeface="Times New Roman" panose="02020603050405020304" pitchFamily="18" charset="0"/>
              </a:rPr>
              <a:t>Most propose a </a:t>
            </a:r>
            <a:r>
              <a:rPr lang="en-GB" i="1" dirty="0">
                <a:latin typeface="Times New Roman" panose="02020603050405020304" pitchFamily="18" charset="0"/>
                <a:cs typeface="Times New Roman" panose="02020603050405020304" pitchFamily="18" charset="0"/>
              </a:rPr>
              <a:t> Person × Situation </a:t>
            </a:r>
            <a:r>
              <a:rPr lang="en-GB" dirty="0">
                <a:latin typeface="Times New Roman" panose="02020603050405020304" pitchFamily="18" charset="0"/>
                <a:cs typeface="Times New Roman" panose="02020603050405020304" pitchFamily="18" charset="0"/>
              </a:rPr>
              <a:t>paradigm of prosocial behaviours and assert that what is important is the relationship between personal traits and the particular situation. (Wilson, 1976; Wilson and </a:t>
            </a:r>
            <a:r>
              <a:rPr lang="en-GB" dirty="0" err="1">
                <a:latin typeface="Times New Roman" panose="02020603050405020304" pitchFamily="18" charset="0"/>
                <a:cs typeface="Times New Roman" panose="02020603050405020304" pitchFamily="18" charset="0"/>
              </a:rPr>
              <a:t>Pitruska</a:t>
            </a:r>
            <a:r>
              <a:rPr lang="en-GB" dirty="0">
                <a:latin typeface="Times New Roman" panose="02020603050405020304" pitchFamily="18" charset="0"/>
                <a:cs typeface="Times New Roman" panose="02020603050405020304" pitchFamily="18" charset="0"/>
              </a:rPr>
              <a:t>, 1984; Staub, 1978; Romer, </a:t>
            </a:r>
            <a:r>
              <a:rPr lang="en-GB" dirty="0" err="1">
                <a:latin typeface="Times New Roman" panose="02020603050405020304" pitchFamily="18" charset="0"/>
                <a:cs typeface="Times New Roman" panose="02020603050405020304" pitchFamily="18" charset="0"/>
              </a:rPr>
              <a:t>Gruder</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Lizzadro</a:t>
            </a:r>
            <a:r>
              <a:rPr lang="en-GB" dirty="0">
                <a:latin typeface="Times New Roman" panose="02020603050405020304" pitchFamily="18" charset="0"/>
                <a:cs typeface="Times New Roman" panose="02020603050405020304" pitchFamily="18" charset="0"/>
              </a:rPr>
              <a:t>, 1986; Simpson and </a:t>
            </a:r>
            <a:r>
              <a:rPr lang="en-GB" dirty="0" err="1">
                <a:latin typeface="Times New Roman" panose="02020603050405020304" pitchFamily="18" charset="0"/>
                <a:cs typeface="Times New Roman" panose="02020603050405020304" pitchFamily="18" charset="0"/>
              </a:rPr>
              <a:t>Willer</a:t>
            </a:r>
            <a:r>
              <a:rPr lang="en-GB" dirty="0">
                <a:latin typeface="Times New Roman" panose="02020603050405020304" pitchFamily="18" charset="0"/>
                <a:cs typeface="Times New Roman" panose="02020603050405020304" pitchFamily="18" charset="0"/>
              </a:rPr>
              <a:t>, 2007)</a:t>
            </a:r>
          </a:p>
          <a:p>
            <a:r>
              <a:rPr lang="en-GB" dirty="0">
                <a:latin typeface="Times New Roman" panose="02020603050405020304" pitchFamily="18" charset="0"/>
                <a:cs typeface="Times New Roman" panose="02020603050405020304" pitchFamily="18" charset="0"/>
              </a:rPr>
              <a:t>Research by Wilson and colleagues is of relevance to the article in question. It showed that esteem-oriented individuals are more likely to help in emergency situations than safety-oriented. </a:t>
            </a:r>
          </a:p>
          <a:p>
            <a:r>
              <a:rPr lang="en-GB" dirty="0">
                <a:latin typeface="Times New Roman" panose="02020603050405020304" pitchFamily="18" charset="0"/>
                <a:cs typeface="Times New Roman" panose="02020603050405020304" pitchFamily="18" charset="0"/>
              </a:rPr>
              <a:t>Additionally, relevant factors which have been shown to be significant are:</a:t>
            </a:r>
          </a:p>
          <a:p>
            <a:r>
              <a:rPr lang="en-GB" dirty="0">
                <a:latin typeface="Times New Roman" panose="02020603050405020304" pitchFamily="18" charset="0"/>
                <a:cs typeface="Times New Roman" panose="02020603050405020304" pitchFamily="18" charset="0"/>
              </a:rPr>
              <a:t>The urgency of the situation. Specific circumstances have been shown to trigger impulsive behaviour countering the bystander effect (</a:t>
            </a:r>
            <a:r>
              <a:rPr lang="en-GB" dirty="0" err="1">
                <a:latin typeface="Times New Roman" panose="02020603050405020304" pitchFamily="18" charset="0"/>
                <a:cs typeface="Times New Roman" panose="02020603050405020304" pitchFamily="18" charset="0"/>
              </a:rPr>
              <a:t>Piliavin</a:t>
            </a:r>
            <a:r>
              <a:rPr lang="en-GB" dirty="0">
                <a:latin typeface="Times New Roman" panose="02020603050405020304" pitchFamily="18" charset="0"/>
                <a:cs typeface="Times New Roman" panose="02020603050405020304" pitchFamily="18" charset="0"/>
              </a:rPr>
              <a:t> et al, 1981) </a:t>
            </a:r>
          </a:p>
          <a:p>
            <a:r>
              <a:rPr lang="en-GB" dirty="0">
                <a:latin typeface="Times New Roman" panose="02020603050405020304" pitchFamily="18" charset="0"/>
                <a:cs typeface="Times New Roman" panose="02020603050405020304" pitchFamily="18" charset="0"/>
              </a:rPr>
              <a:t>Levels of ambiguity </a:t>
            </a:r>
          </a:p>
          <a:p>
            <a:r>
              <a:rPr lang="en-GB" dirty="0">
                <a:latin typeface="Times New Roman" panose="02020603050405020304" pitchFamily="18" charset="0"/>
                <a:cs typeface="Times New Roman" panose="02020603050405020304" pitchFamily="18" charset="0"/>
              </a:rPr>
              <a:t>Competence levels (Hogg and Vaughan, 2018; </a:t>
            </a:r>
            <a:r>
              <a:rPr lang="en-GB" dirty="0" err="1">
                <a:latin typeface="Times New Roman" panose="02020603050405020304" pitchFamily="18" charset="0"/>
                <a:cs typeface="Times New Roman" panose="02020603050405020304" pitchFamily="18" charset="0"/>
              </a:rPr>
              <a:t>Piliavin</a:t>
            </a:r>
            <a:r>
              <a:rPr lang="en-GB" dirty="0">
                <a:latin typeface="Times New Roman" panose="02020603050405020304" pitchFamily="18" charset="0"/>
                <a:cs typeface="Times New Roman" panose="02020603050405020304" pitchFamily="18" charset="0"/>
              </a:rPr>
              <a:t> et al, 1981; Staub, 1978)</a:t>
            </a:r>
          </a:p>
        </p:txBody>
      </p:sp>
    </p:spTree>
    <p:extLst>
      <p:ext uri="{BB962C8B-B14F-4D97-AF65-F5344CB8AC3E}">
        <p14:creationId xmlns:p14="http://schemas.microsoft.com/office/powerpoint/2010/main" val="2019934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5B5BC-9427-45D7-8B29-DA3084FAEC5F}"/>
              </a:ext>
            </a:extLst>
          </p:cNvPr>
          <p:cNvSpPr>
            <a:spLocks noGrp="1"/>
          </p:cNvSpPr>
          <p:nvPr>
            <p:ph type="title"/>
          </p:nvPr>
        </p:nvSpPr>
        <p:spPr>
          <a:xfrm>
            <a:off x="838200" y="365125"/>
            <a:ext cx="10515600" cy="968375"/>
          </a:xfrm>
        </p:spPr>
        <p:txBody>
          <a:bodyPr/>
          <a:lstStyle/>
          <a:p>
            <a:r>
              <a:rPr lang="en-GB" dirty="0">
                <a:cs typeface="Times New Roman" panose="02020603050405020304" pitchFamily="18" charset="0"/>
              </a:rPr>
              <a:t>EMPATHY-ALTRUISM HYPOTHESIS</a:t>
            </a:r>
          </a:p>
        </p:txBody>
      </p:sp>
      <p:sp>
        <p:nvSpPr>
          <p:cNvPr id="3" name="Content Placeholder 2">
            <a:extLst>
              <a:ext uri="{FF2B5EF4-FFF2-40B4-BE49-F238E27FC236}">
                <a16:creationId xmlns:a16="http://schemas.microsoft.com/office/drawing/2014/main" id="{70D211DB-2A26-4509-9128-BAF116E63410}"/>
              </a:ext>
            </a:extLst>
          </p:cNvPr>
          <p:cNvSpPr>
            <a:spLocks noGrp="1"/>
          </p:cNvSpPr>
          <p:nvPr>
            <p:ph idx="1"/>
          </p:nvPr>
        </p:nvSpPr>
        <p:spPr>
          <a:xfrm>
            <a:off x="838200" y="1200150"/>
            <a:ext cx="10515600" cy="5505450"/>
          </a:xfrm>
        </p:spPr>
        <p:txBody>
          <a:bodyPr>
            <a:normAutofit/>
          </a:bodyPr>
          <a:lstStyle/>
          <a:p>
            <a:r>
              <a:rPr lang="en-GB" sz="2400" dirty="0">
                <a:latin typeface="Times New Roman" panose="02020603050405020304" pitchFamily="18" charset="0"/>
                <a:cs typeface="Times New Roman" panose="02020603050405020304" pitchFamily="18" charset="0"/>
              </a:rPr>
              <a:t>Hypothesis put forward over 35 years ago by C. Daniel Batson. </a:t>
            </a:r>
          </a:p>
          <a:p>
            <a:pPr marL="0" indent="0" algn="ctr">
              <a:buNone/>
            </a:pPr>
            <a:endParaRPr lang="en-GB" sz="2400" dirty="0">
              <a:highlight>
                <a:srgbClr val="FFFF00"/>
              </a:highlight>
              <a:latin typeface="Times New Roman" panose="02020603050405020304" pitchFamily="18" charset="0"/>
              <a:cs typeface="Times New Roman" panose="02020603050405020304" pitchFamily="18" charset="0"/>
            </a:endParaRPr>
          </a:p>
          <a:p>
            <a:pPr marL="0" indent="0" algn="ctr">
              <a:buNone/>
            </a:pPr>
            <a:endParaRPr lang="en-GB" sz="2400" dirty="0">
              <a:highlight>
                <a:srgbClr val="FFFF00"/>
              </a:highlight>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Rectangle 3" descr="Empathic Concern&#10;&#10;">
            <a:extLst>
              <a:ext uri="{FF2B5EF4-FFF2-40B4-BE49-F238E27FC236}">
                <a16:creationId xmlns:a16="http://schemas.microsoft.com/office/drawing/2014/main" id="{CB634BD4-5F4E-4D26-8E95-78FF23C3756F}"/>
              </a:ext>
            </a:extLst>
          </p:cNvPr>
          <p:cNvSpPr/>
          <p:nvPr/>
        </p:nvSpPr>
        <p:spPr>
          <a:xfrm>
            <a:off x="1295400" y="2314576"/>
            <a:ext cx="2600325" cy="26384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EMPATHIC CONCERN</a:t>
            </a:r>
          </a:p>
          <a:p>
            <a:pPr algn="ctr"/>
            <a:r>
              <a:rPr lang="en-GB" dirty="0">
                <a:solidFill>
                  <a:sysClr val="windowText" lastClr="000000"/>
                </a:solidFill>
                <a:latin typeface="Times New Roman" panose="02020603050405020304" pitchFamily="18" charset="0"/>
                <a:cs typeface="Times New Roman" panose="02020603050405020304" pitchFamily="18" charset="0"/>
              </a:rPr>
              <a:t>‘other-oriented emotions elicited by and congruent with the perceived welfare of someone else in need’</a:t>
            </a:r>
          </a:p>
        </p:txBody>
      </p:sp>
      <p:sp>
        <p:nvSpPr>
          <p:cNvPr id="5" name="Rectangle 4">
            <a:extLst>
              <a:ext uri="{FF2B5EF4-FFF2-40B4-BE49-F238E27FC236}">
                <a16:creationId xmlns:a16="http://schemas.microsoft.com/office/drawing/2014/main" id="{6B69E650-F876-4348-B6E9-4B5719E666FB}"/>
              </a:ext>
            </a:extLst>
          </p:cNvPr>
          <p:cNvSpPr/>
          <p:nvPr/>
        </p:nvSpPr>
        <p:spPr>
          <a:xfrm>
            <a:off x="8020049" y="2314575"/>
            <a:ext cx="2600325" cy="263842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ALTRUISTIC MOTIVATION</a:t>
            </a:r>
          </a:p>
          <a:p>
            <a:pPr algn="ctr"/>
            <a:r>
              <a:rPr lang="en-GB" dirty="0">
                <a:solidFill>
                  <a:sysClr val="windowText" lastClr="000000"/>
                </a:solidFill>
                <a:latin typeface="Times New Roman" panose="02020603050405020304" pitchFamily="18" charset="0"/>
                <a:cs typeface="Times New Roman" panose="02020603050405020304" pitchFamily="18" charset="0"/>
              </a:rPr>
              <a:t>‘a motivational state with the ultimate goal of increasing another’s welfare’</a:t>
            </a:r>
          </a:p>
        </p:txBody>
      </p:sp>
      <p:sp>
        <p:nvSpPr>
          <p:cNvPr id="6" name="Arrow: Right 5">
            <a:extLst>
              <a:ext uri="{FF2B5EF4-FFF2-40B4-BE49-F238E27FC236}">
                <a16:creationId xmlns:a16="http://schemas.microsoft.com/office/drawing/2014/main" id="{7FF6EC08-97BD-42F7-931B-B6D713E8D68D}"/>
              </a:ext>
            </a:extLst>
          </p:cNvPr>
          <p:cNvSpPr/>
          <p:nvPr/>
        </p:nvSpPr>
        <p:spPr>
          <a:xfrm>
            <a:off x="4776787" y="3319461"/>
            <a:ext cx="2362200" cy="31432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4010791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6FED02-7C46-4C9E-B8C0-A2F6FC8B7F68}"/>
              </a:ext>
            </a:extLst>
          </p:cNvPr>
          <p:cNvSpPr>
            <a:spLocks noGrp="1"/>
          </p:cNvSpPr>
          <p:nvPr>
            <p:ph idx="1"/>
          </p:nvPr>
        </p:nvSpPr>
        <p:spPr>
          <a:xfrm>
            <a:off x="523875" y="1390649"/>
            <a:ext cx="10515600" cy="5391151"/>
          </a:xfrm>
        </p:spPr>
        <p:txBody>
          <a:bodyPr>
            <a:normAutofit/>
          </a:bodyPr>
          <a:lstStyle/>
          <a:p>
            <a:r>
              <a:rPr lang="en-GB" dirty="0">
                <a:latin typeface="Times New Roman" panose="02020603050405020304" pitchFamily="18" charset="0"/>
                <a:cs typeface="Times New Roman" panose="02020603050405020304" pitchFamily="18" charset="0"/>
              </a:rPr>
              <a:t>Cialdini and colleagues have persistently argued for alternative egoistic motivations to account for empathy-induced altruistic behaviour, including reward, punishment and negative-arousal hypothesis (Batson, 2010).</a:t>
            </a:r>
          </a:p>
          <a:p>
            <a:r>
              <a:rPr lang="en-GB" dirty="0">
                <a:latin typeface="Times New Roman" panose="02020603050405020304" pitchFamily="18" charset="0"/>
                <a:cs typeface="Times New Roman" panose="02020603050405020304" pitchFamily="18" charset="0"/>
              </a:rPr>
              <a:t>However, </a:t>
            </a:r>
            <a:r>
              <a:rPr lang="en-GB" dirty="0" err="1">
                <a:latin typeface="Times New Roman" panose="02020603050405020304" pitchFamily="18" charset="0"/>
                <a:cs typeface="Times New Roman" panose="02020603050405020304" pitchFamily="18" charset="0"/>
              </a:rPr>
              <a:t>Piliavin</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Charng</a:t>
            </a:r>
            <a:r>
              <a:rPr lang="en-GB" dirty="0">
                <a:latin typeface="Times New Roman" panose="02020603050405020304" pitchFamily="18" charset="0"/>
                <a:cs typeface="Times New Roman" panose="02020603050405020304" pitchFamily="18" charset="0"/>
              </a:rPr>
              <a:t> (1990) conclude that “empirical studies have failed to find consistent support for alternative hypothesis… there is an altruistic motivation behind prosocial behaviour when empathy is aroused” (p.37)*</a:t>
            </a:r>
            <a:endParaRPr lang="en-GB" sz="1600"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Empathic concern for others has been described as a “fragile flower that is easily crushed by self-concern” (Batson, 1983 as cited in Batson, 2010, p191)</a:t>
            </a:r>
            <a:endParaRPr lang="en-GB" sz="16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6765C003-A345-436E-A8CE-DDB309F4819F}"/>
              </a:ext>
            </a:extLst>
          </p:cNvPr>
          <p:cNvSpPr txBox="1"/>
          <p:nvPr/>
        </p:nvSpPr>
        <p:spPr>
          <a:xfrm>
            <a:off x="523875" y="504825"/>
            <a:ext cx="10791825" cy="769441"/>
          </a:xfrm>
          <a:prstGeom prst="rect">
            <a:avLst/>
          </a:prstGeom>
          <a:noFill/>
        </p:spPr>
        <p:txBody>
          <a:bodyPr wrap="square" rtlCol="0">
            <a:spAutoFit/>
          </a:bodyPr>
          <a:lstStyle/>
          <a:p>
            <a:r>
              <a:rPr lang="en-GB" sz="4400" dirty="0">
                <a:latin typeface="+mj-lt"/>
              </a:rPr>
              <a:t>EMPATHY-ALTRUISM HYPOTHESIS</a:t>
            </a:r>
          </a:p>
        </p:txBody>
      </p:sp>
    </p:spTree>
    <p:extLst>
      <p:ext uri="{BB962C8B-B14F-4D97-AF65-F5344CB8AC3E}">
        <p14:creationId xmlns:p14="http://schemas.microsoft.com/office/powerpoint/2010/main" val="1569539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2BF298-7940-45CF-8382-4F63E9FA5E4B}"/>
              </a:ext>
            </a:extLst>
          </p:cNvPr>
          <p:cNvSpPr>
            <a:spLocks noGrp="1"/>
          </p:cNvSpPr>
          <p:nvPr>
            <p:ph idx="1"/>
          </p:nvPr>
        </p:nvSpPr>
        <p:spPr/>
        <p:txBody>
          <a:bodyPr>
            <a:normAutofit/>
          </a:bodyPr>
          <a:lstStyle/>
          <a:p>
            <a:pPr marL="0" indent="0">
              <a:buNone/>
            </a:pPr>
            <a:r>
              <a:rPr lang="en-GB" dirty="0">
                <a:latin typeface="Times New Roman" panose="02020603050405020304" pitchFamily="18" charset="0"/>
                <a:cs typeface="Times New Roman" panose="02020603050405020304" pitchFamily="18" charset="0"/>
              </a:rPr>
              <a:t>“Humans often strive to see themselves as special and distinct from other species… but… the systems that regulate social behaviours are highly conserved across evolutionary time…Thus, like the rodent mother who works for hours to retrieve unrelated and isolated neonate pups, people rush to the aid of strangers in immediate danger, making the difference between death and survival.” (Preston, 2013. p. 1329)</a:t>
            </a:r>
          </a:p>
        </p:txBody>
      </p:sp>
    </p:spTree>
    <p:extLst>
      <p:ext uri="{BB962C8B-B14F-4D97-AF65-F5344CB8AC3E}">
        <p14:creationId xmlns:p14="http://schemas.microsoft.com/office/powerpoint/2010/main" val="2617193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2023F-58D3-4BBD-AEC2-2C325703058E}"/>
              </a:ext>
            </a:extLst>
          </p:cNvPr>
          <p:cNvSpPr>
            <a:spLocks noGrp="1"/>
          </p:cNvSpPr>
          <p:nvPr>
            <p:ph type="title"/>
          </p:nvPr>
        </p:nvSpPr>
        <p:spPr/>
        <p:txBody>
          <a:bodyPr/>
          <a:lstStyle/>
          <a:p>
            <a:r>
              <a:rPr lang="en-GB" dirty="0"/>
              <a:t>WHAT ABOUT THE EVOLUTIONARY ORIGINS? </a:t>
            </a:r>
          </a:p>
        </p:txBody>
      </p:sp>
      <p:sp>
        <p:nvSpPr>
          <p:cNvPr id="3" name="Content Placeholder 2">
            <a:extLst>
              <a:ext uri="{FF2B5EF4-FFF2-40B4-BE49-F238E27FC236}">
                <a16:creationId xmlns:a16="http://schemas.microsoft.com/office/drawing/2014/main" id="{44659663-1468-43C3-A60A-B71E17A8478B}"/>
              </a:ext>
            </a:extLst>
          </p:cNvPr>
          <p:cNvSpPr>
            <a:spLocks noGrp="1"/>
          </p:cNvSpPr>
          <p:nvPr>
            <p:ph idx="1"/>
          </p:nvPr>
        </p:nvSpPr>
        <p:spPr/>
        <p:txBody>
          <a:bodyPr>
            <a:normAutofit/>
          </a:bodyPr>
          <a:lstStyle/>
          <a:p>
            <a:r>
              <a:rPr lang="en-GB" sz="2000" dirty="0">
                <a:latin typeface="Times New Roman" panose="02020603050405020304" pitchFamily="18" charset="0"/>
                <a:cs typeface="Times New Roman" panose="02020603050405020304" pitchFamily="18" charset="0"/>
              </a:rPr>
              <a:t>Historical theories of evolution of altruism include kin selection (Hamilton, 1963), tit-for-tat reciprocity (Hamilton and Axelrod, 1981) and group selection (Sober and Wilson, 1998). </a:t>
            </a:r>
          </a:p>
          <a:p>
            <a:r>
              <a:rPr lang="en-GB" sz="2000" dirty="0">
                <a:latin typeface="Times New Roman" panose="02020603050405020304" pitchFamily="18" charset="0"/>
                <a:cs typeface="Times New Roman" panose="02020603050405020304" pitchFamily="18" charset="0"/>
              </a:rPr>
              <a:t>De Waal (1996, 2008, 2009) put forward the argument that empathy, altruism and morality exist as extensions of the need for mammals to care for their offspring, conducting extensive research on the existence of these attributes in other species. Although this idea had already been proposed as early as 1908 by McDougall (as cited in Preston, 2013).</a:t>
            </a:r>
          </a:p>
          <a:p>
            <a:r>
              <a:rPr lang="en-GB" sz="2000" dirty="0">
                <a:latin typeface="Times New Roman" panose="02020603050405020304" pitchFamily="18" charset="0"/>
                <a:cs typeface="Times New Roman" panose="02020603050405020304" pitchFamily="18" charset="0"/>
              </a:rPr>
              <a:t>Much neuroscientific research on altruism supports this premise (Brown et al, 2011; Marsh, 2015; </a:t>
            </a:r>
            <a:r>
              <a:rPr lang="en-GB" sz="2000" dirty="0" err="1">
                <a:latin typeface="Times New Roman" panose="02020603050405020304" pitchFamily="18" charset="0"/>
                <a:cs typeface="Times New Roman" panose="02020603050405020304" pitchFamily="18" charset="0"/>
              </a:rPr>
              <a:t>Brethel-Haurwitz</a:t>
            </a:r>
            <a:r>
              <a:rPr lang="en-GB" sz="2000" dirty="0">
                <a:latin typeface="Times New Roman" panose="02020603050405020304" pitchFamily="18" charset="0"/>
                <a:cs typeface="Times New Roman" panose="02020603050405020304" pitchFamily="18" charset="0"/>
              </a:rPr>
              <a:t> et al; 2017).</a:t>
            </a:r>
          </a:p>
          <a:p>
            <a:r>
              <a:rPr lang="en-GB" sz="2000" dirty="0">
                <a:latin typeface="Times New Roman" panose="02020603050405020304" pitchFamily="18" charset="0"/>
                <a:cs typeface="Times New Roman" panose="02020603050405020304" pitchFamily="18" charset="0"/>
              </a:rPr>
              <a:t>Preston’s review on research on altruistic responding, points to some of the failures of isolated sociobiological theories of evolutionary altruism. For example, the role of hormones in empathic-altruistic responding are unaccounted for by theories mentioned above (2013). She also argues for the development of altruistic behaviour via mammalian offspring care, proposing that this is equally motivationally altruistic when provoked by need or distress. </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endParaRPr lang="en-GB" sz="2900" dirty="0">
              <a:highlight>
                <a:srgbClr val="FFFF00"/>
              </a:highlight>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107691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9" name="Content Placeholder 8">
            <a:extLst>
              <a:ext uri="{FF2B5EF4-FFF2-40B4-BE49-F238E27FC236}">
                <a16:creationId xmlns:a16="http://schemas.microsoft.com/office/drawing/2014/main" id="{D04095E7-D0A5-4ECD-92EC-BC0BE19879DA}"/>
              </a:ext>
            </a:extLst>
          </p:cNvPr>
          <p:cNvSpPr>
            <a:spLocks noGrp="1"/>
          </p:cNvSpPr>
          <p:nvPr>
            <p:ph idx="1"/>
          </p:nvPr>
        </p:nvSpPr>
        <p:spPr>
          <a:xfrm>
            <a:off x="431673" y="819150"/>
            <a:ext cx="3790949" cy="5234516"/>
          </a:xfrm>
        </p:spPr>
        <p:txBody>
          <a:bodyPr>
            <a:normAutofit/>
          </a:bodyPr>
          <a:lstStyle/>
          <a:p>
            <a:r>
              <a:rPr lang="en-US" sz="2000" dirty="0">
                <a:latin typeface="Times New Roman" panose="02020603050405020304" pitchFamily="18" charset="0"/>
                <a:cs typeface="Times New Roman" panose="02020603050405020304" pitchFamily="18" charset="0"/>
              </a:rPr>
              <a:t>(Preston, 2013). Figure 4. Fixed Action Pattern.</a:t>
            </a:r>
          </a:p>
        </p:txBody>
      </p:sp>
      <p:pic>
        <p:nvPicPr>
          <p:cNvPr id="5" name="Content Placeholder 4" descr="A close up of a map&#10;&#10;Description automatically generated">
            <a:extLst>
              <a:ext uri="{FF2B5EF4-FFF2-40B4-BE49-F238E27FC236}">
                <a16:creationId xmlns:a16="http://schemas.microsoft.com/office/drawing/2014/main" id="{86F6F0E9-6817-40C3-B6F3-33204D4315C6}"/>
              </a:ext>
            </a:extLst>
          </p:cNvPr>
          <p:cNvPicPr>
            <a:picLocks noChangeAspect="1"/>
          </p:cNvPicPr>
          <p:nvPr/>
        </p:nvPicPr>
        <p:blipFill rotWithShape="1">
          <a:blip r:embed="rId3">
            <a:extLst>
              <a:ext uri="{28A0092B-C50C-407E-A947-70E740481C1C}">
                <a14:useLocalDpi xmlns:a14="http://schemas.microsoft.com/office/drawing/2010/main" val="0"/>
              </a:ext>
            </a:extLst>
          </a:blip>
          <a:srcRect r="2" b="3558"/>
          <a:stretch/>
        </p:blipFill>
        <p:spPr>
          <a:xfrm>
            <a:off x="5443951" y="643467"/>
            <a:ext cx="5958393" cy="5410199"/>
          </a:xfrm>
          <a:prstGeom prst="rect">
            <a:avLst/>
          </a:prstGeom>
        </p:spPr>
      </p:pic>
    </p:spTree>
    <p:extLst>
      <p:ext uri="{BB962C8B-B14F-4D97-AF65-F5344CB8AC3E}">
        <p14:creationId xmlns:p14="http://schemas.microsoft.com/office/powerpoint/2010/main" val="399766768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E1369-9DB7-4560-94EF-CDC3F60F7FA6}"/>
              </a:ext>
            </a:extLst>
          </p:cNvPr>
          <p:cNvSpPr>
            <a:spLocks noGrp="1"/>
          </p:cNvSpPr>
          <p:nvPr>
            <p:ph type="title"/>
          </p:nvPr>
        </p:nvSpPr>
        <p:spPr>
          <a:xfrm>
            <a:off x="904875" y="771526"/>
            <a:ext cx="10515600" cy="904874"/>
          </a:xfrm>
        </p:spPr>
        <p:txBody>
          <a:bodyPr>
            <a:normAutofit fontScale="90000"/>
          </a:bodyPr>
          <a:lstStyle/>
          <a:p>
            <a:r>
              <a:rPr lang="en-GB" sz="4900" dirty="0"/>
              <a:t>WHAT ABOUT THE HERO FROM OUR ARTICLE? </a:t>
            </a:r>
            <a:br>
              <a:rPr lang="en-GB" dirty="0"/>
            </a:br>
            <a:endParaRPr lang="en-GB" dirty="0"/>
          </a:p>
        </p:txBody>
      </p:sp>
      <p:sp>
        <p:nvSpPr>
          <p:cNvPr id="3" name="Content Placeholder 2">
            <a:extLst>
              <a:ext uri="{FF2B5EF4-FFF2-40B4-BE49-F238E27FC236}">
                <a16:creationId xmlns:a16="http://schemas.microsoft.com/office/drawing/2014/main" id="{AB7B71BF-D832-48FF-9FB1-E5F224ECE7DC}"/>
              </a:ext>
            </a:extLst>
          </p:cNvPr>
          <p:cNvSpPr>
            <a:spLocks noGrp="1"/>
          </p:cNvSpPr>
          <p:nvPr>
            <p:ph idx="1"/>
          </p:nvPr>
        </p:nvSpPr>
        <p:spPr>
          <a:xfrm>
            <a:off x="838200" y="1676400"/>
            <a:ext cx="10515600" cy="4752975"/>
          </a:xfrm>
        </p:spPr>
        <p:txBody>
          <a:bodyPr>
            <a:normAutofit fontScale="70000" lnSpcReduction="20000"/>
          </a:bodyPr>
          <a:lstStyle/>
          <a:p>
            <a:pPr lvl="0"/>
            <a:r>
              <a:rPr lang="en-GB" dirty="0">
                <a:latin typeface="Times New Roman" panose="02020603050405020304" pitchFamily="18" charset="0"/>
                <a:cs typeface="Times New Roman" panose="02020603050405020304" pitchFamily="18" charset="0"/>
              </a:rPr>
              <a:t>He was already in a heightened state of arousal as he was the only person on duty. </a:t>
            </a:r>
          </a:p>
          <a:p>
            <a:pPr lvl="0"/>
            <a:r>
              <a:rPr lang="en-GB" dirty="0">
                <a:latin typeface="Times New Roman" panose="02020603050405020304" pitchFamily="18" charset="0"/>
                <a:cs typeface="Times New Roman" panose="02020603050405020304" pitchFamily="18" charset="0"/>
              </a:rPr>
              <a:t>Placing him in a position of responsibility which could have easily premeditated his feeling of responsibility toward the drowning man. As he himself reflected, he “just got the job done” (Article)</a:t>
            </a:r>
          </a:p>
          <a:p>
            <a:pPr lvl="0"/>
            <a:r>
              <a:rPr lang="en-GB" dirty="0">
                <a:latin typeface="Times New Roman" panose="02020603050405020304" pitchFamily="18" charset="0"/>
                <a:cs typeface="Times New Roman" panose="02020603050405020304" pitchFamily="18" charset="0"/>
              </a:rPr>
              <a:t>He had previous experience of jumping in the river, which would have influenced his feelings of competence in dealing with the situation. In his own words, “it wasn’t a tough decision to make” (Article)</a:t>
            </a:r>
          </a:p>
          <a:p>
            <a:pPr lvl="0"/>
            <a:r>
              <a:rPr lang="en-GB" dirty="0">
                <a:latin typeface="Times New Roman" panose="02020603050405020304" pitchFamily="18" charset="0"/>
                <a:cs typeface="Times New Roman" panose="02020603050405020304" pitchFamily="18" charset="0"/>
              </a:rPr>
              <a:t>The urgency of the situation and vulnerability of the target triggered an evolutionary ‘caregiving’ instinct which overpowered the concern for his customers. A cognitive cost-analysis evaluation might have factored into this.</a:t>
            </a:r>
          </a:p>
          <a:p>
            <a:pPr lvl="0"/>
            <a:r>
              <a:rPr lang="en-GB" dirty="0">
                <a:latin typeface="Times New Roman" panose="02020603050405020304" pitchFamily="18" charset="0"/>
                <a:cs typeface="Times New Roman" panose="02020603050405020304" pitchFamily="18" charset="0"/>
              </a:rPr>
              <a:t>We might estimate that he is </a:t>
            </a:r>
            <a:r>
              <a:rPr lang="en-GB" i="1" dirty="0">
                <a:latin typeface="Times New Roman" panose="02020603050405020304" pitchFamily="18" charset="0"/>
                <a:cs typeface="Times New Roman" panose="02020603050405020304" pitchFamily="18" charset="0"/>
              </a:rPr>
              <a:t>likely</a:t>
            </a:r>
            <a:r>
              <a:rPr lang="en-GB" dirty="0">
                <a:latin typeface="Times New Roman" panose="02020603050405020304" pitchFamily="18" charset="0"/>
                <a:cs typeface="Times New Roman" panose="02020603050405020304" pitchFamily="18" charset="0"/>
              </a:rPr>
              <a:t> to be more esteem-oriented than security-oriented, perhaps with higher prosocial values. But of course, this is speculative. Judging by his own statements, he does not seem to have been consciously motivated by personal concern for the other persons wellbeing, but by a feeling of duty. However, we should be reluctant to trust his statements as an accurate reflection of his motives at the time. Indeed, research has shown that many people downplay their feelings of altruistic motivation after being acknowledged for engaging in helping behaviour (Miller, 1999; Batson et al, 1987).</a:t>
            </a:r>
          </a:p>
          <a:p>
            <a:r>
              <a:rPr lang="en-GB" dirty="0">
                <a:latin typeface="Times New Roman" panose="02020603050405020304" pitchFamily="18" charset="0"/>
                <a:cs typeface="Times New Roman" panose="02020603050405020304" pitchFamily="18" charset="0"/>
              </a:rPr>
              <a:t> Regardless, in evolutionary terms, this act meets the criteria for altruistic behaviour.</a:t>
            </a:r>
            <a:endParaRPr lang="en-GB" dirty="0"/>
          </a:p>
        </p:txBody>
      </p:sp>
    </p:spTree>
    <p:extLst>
      <p:ext uri="{BB962C8B-B14F-4D97-AF65-F5344CB8AC3E}">
        <p14:creationId xmlns:p14="http://schemas.microsoft.com/office/powerpoint/2010/main" val="2804911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BCB8B-13B7-4C9B-B744-96A05735E14D}"/>
              </a:ext>
            </a:extLst>
          </p:cNvPr>
          <p:cNvSpPr>
            <a:spLocks noGrp="1"/>
          </p:cNvSpPr>
          <p:nvPr>
            <p:ph type="title"/>
          </p:nvPr>
        </p:nvSpPr>
        <p:spPr/>
        <p:txBody>
          <a:bodyPr>
            <a:normAutofit/>
          </a:bodyPr>
          <a:lstStyle/>
          <a:p>
            <a:r>
              <a:rPr lang="en-GB" dirty="0"/>
              <a:t>A FEW THOUGHTS ON WHY RESEARCH ON ALTRUISM IS IMPORTANT:</a:t>
            </a:r>
          </a:p>
        </p:txBody>
      </p:sp>
      <p:sp>
        <p:nvSpPr>
          <p:cNvPr id="3" name="Content Placeholder 2">
            <a:extLst>
              <a:ext uri="{FF2B5EF4-FFF2-40B4-BE49-F238E27FC236}">
                <a16:creationId xmlns:a16="http://schemas.microsoft.com/office/drawing/2014/main" id="{8432F1EB-EFEF-4211-88C2-01E497F21AB9}"/>
              </a:ext>
            </a:extLst>
          </p:cNvPr>
          <p:cNvSpPr>
            <a:spLocks noGrp="1"/>
          </p:cNvSpPr>
          <p:nvPr>
            <p:ph idx="1"/>
          </p:nvPr>
        </p:nvSpPr>
        <p:spPr>
          <a:xfrm>
            <a:off x="838200" y="1825624"/>
            <a:ext cx="10515600" cy="4410075"/>
          </a:xfrm>
        </p:spPr>
        <p:txBody>
          <a:bodyPr>
            <a:normAutofit lnSpcReduction="10000"/>
          </a:bodyPr>
          <a:lstStyle/>
          <a:p>
            <a:r>
              <a:rPr lang="en-GB" sz="2600" dirty="0">
                <a:latin typeface="Times New Roman" panose="02020603050405020304" pitchFamily="18" charset="0"/>
                <a:cs typeface="Times New Roman" panose="02020603050405020304" pitchFamily="18" charset="0"/>
              </a:rPr>
              <a:t>The assumption of universal psychological egoism is described as a ‘collective shared cultural ideology’ that plays a significant role in the structuring and configuring of social and economic institutions (Miller, 1999)</a:t>
            </a:r>
          </a:p>
          <a:p>
            <a:r>
              <a:rPr lang="en-GB" sz="2600" dirty="0">
                <a:latin typeface="Times New Roman" panose="02020603050405020304" pitchFamily="18" charset="0"/>
                <a:cs typeface="Times New Roman" panose="02020603050405020304" pitchFamily="18" charset="0"/>
              </a:rPr>
              <a:t>“Science creates concepts, ways of understanding the world and our place in it, that have enormous effect on how we think and act” (Schwartz, 1997, p.21) </a:t>
            </a:r>
          </a:p>
          <a:p>
            <a:r>
              <a:rPr lang="en-GB" sz="2600" dirty="0">
                <a:latin typeface="Times New Roman" panose="02020603050405020304" pitchFamily="18" charset="0"/>
                <a:cs typeface="Times New Roman" panose="02020603050405020304" pitchFamily="18" charset="0"/>
              </a:rPr>
              <a:t>The proposal of self-interest as natural law has been shown to inhibit natural altruistic motivation and action. (Miller, 1999).</a:t>
            </a:r>
          </a:p>
          <a:p>
            <a:r>
              <a:rPr lang="en-GB" sz="2600" dirty="0">
                <a:latin typeface="Times New Roman" panose="02020603050405020304" pitchFamily="18" charset="0"/>
                <a:cs typeface="Times New Roman" panose="02020603050405020304" pitchFamily="18" charset="0"/>
              </a:rPr>
              <a:t>If we don’t believe we are capable of acting altruistically, we are denying a significant aspect of our humanity, and the more altruism is presented as irrational, the less inclined we are to act on our altruistic motivations. </a:t>
            </a:r>
          </a:p>
          <a:p>
            <a:pPr marL="0" indent="0">
              <a:buNone/>
            </a:pPr>
            <a:endParaRPr lang="en-GB" dirty="0"/>
          </a:p>
        </p:txBody>
      </p:sp>
    </p:spTree>
    <p:extLst>
      <p:ext uri="{BB962C8B-B14F-4D97-AF65-F5344CB8AC3E}">
        <p14:creationId xmlns:p14="http://schemas.microsoft.com/office/powerpoint/2010/main" val="3504208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7113B-B958-4ED1-A277-ECEA95B6552B}"/>
              </a:ext>
            </a:extLst>
          </p:cNvPr>
          <p:cNvSpPr>
            <a:spLocks noGrp="1"/>
          </p:cNvSpPr>
          <p:nvPr>
            <p:ph type="title"/>
          </p:nvPr>
        </p:nvSpPr>
        <p:spPr/>
        <p:txBody>
          <a:bodyPr/>
          <a:lstStyle/>
          <a:p>
            <a:r>
              <a:rPr lang="en-GB" dirty="0">
                <a:cs typeface="Times New Roman" panose="02020603050405020304" pitchFamily="18" charset="0"/>
              </a:rPr>
              <a:t>IN CONCLUSION:</a:t>
            </a:r>
          </a:p>
        </p:txBody>
      </p:sp>
      <p:sp>
        <p:nvSpPr>
          <p:cNvPr id="3" name="Content Placeholder 2">
            <a:extLst>
              <a:ext uri="{FF2B5EF4-FFF2-40B4-BE49-F238E27FC236}">
                <a16:creationId xmlns:a16="http://schemas.microsoft.com/office/drawing/2014/main" id="{7D115A23-78E1-4F39-8F9C-41292B19B378}"/>
              </a:ext>
            </a:extLst>
          </p:cNvPr>
          <p:cNvSpPr>
            <a:spLocks noGrp="1"/>
          </p:cNvSpPr>
          <p:nvPr>
            <p:ph idx="1"/>
          </p:nvPr>
        </p:nvSpPr>
        <p:spPr>
          <a:xfrm>
            <a:off x="838200" y="1609725"/>
            <a:ext cx="10515600" cy="4883150"/>
          </a:xfrm>
        </p:spPr>
        <p:txBody>
          <a:bodyPr>
            <a:normAutofit fontScale="92500"/>
          </a:bodyPr>
          <a:lstStyle/>
          <a:p>
            <a:r>
              <a:rPr lang="en-GB" dirty="0">
                <a:latin typeface="Times New Roman" panose="02020603050405020304" pitchFamily="18" charset="0"/>
                <a:cs typeface="Times New Roman" panose="02020603050405020304" pitchFamily="18" charset="0"/>
              </a:rPr>
              <a:t>We can fairly confidently accept the hypothesis that altruistic motivation exists, amongst a variety of other human motivations, including egoism.</a:t>
            </a:r>
          </a:p>
          <a:p>
            <a:r>
              <a:rPr lang="en-GB" dirty="0">
                <a:latin typeface="Times New Roman" panose="02020603050405020304" pitchFamily="18" charset="0"/>
                <a:cs typeface="Times New Roman" panose="02020603050405020304" pitchFamily="18" charset="0"/>
              </a:rPr>
              <a:t>The development of these altruistic mechanisms are subject to developmental, cultural and social influences, their execution is equally subject to contextual, hormonal, personal and cognitive factors. It is thus a complex multifactorial behaviour (Dovidio and Penner, 2004)</a:t>
            </a:r>
          </a:p>
          <a:p>
            <a:r>
              <a:rPr lang="en-GB" dirty="0">
                <a:latin typeface="Times New Roman" panose="02020603050405020304" pitchFamily="18" charset="0"/>
                <a:cs typeface="Times New Roman" panose="02020603050405020304" pitchFamily="18" charset="0"/>
              </a:rPr>
              <a:t>Whether a person is motivated by altruistic or egoistic goals is further influenced by cognition and arousal.</a:t>
            </a:r>
          </a:p>
          <a:p>
            <a:r>
              <a:rPr lang="en-GB" dirty="0">
                <a:latin typeface="Times New Roman" panose="02020603050405020304" pitchFamily="18" charset="0"/>
                <a:cs typeface="Times New Roman" panose="02020603050405020304" pitchFamily="18" charset="0"/>
              </a:rPr>
              <a:t>When altruistic motivation succeeds, it can lead to helping behaviour, even when extremely costly to the helper, as our hero shows.</a:t>
            </a:r>
          </a:p>
          <a:p>
            <a:r>
              <a:rPr lang="en-GB" dirty="0">
                <a:latin typeface="Times New Roman" panose="02020603050405020304" pitchFamily="18" charset="0"/>
                <a:cs typeface="Times New Roman" panose="02020603050405020304" pitchFamily="18" charset="0"/>
              </a:rPr>
              <a:t>Acceptance of responsibility for the welfare of others is essential in provoking prosocial/altruistic behaviour. </a:t>
            </a:r>
          </a:p>
        </p:txBody>
      </p:sp>
    </p:spTree>
    <p:extLst>
      <p:ext uri="{BB962C8B-B14F-4D97-AF65-F5344CB8AC3E}">
        <p14:creationId xmlns:p14="http://schemas.microsoft.com/office/powerpoint/2010/main" val="3617154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20DCA-9896-4F16-A381-1F027EEC073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D87108D3-01EB-4681-9429-8B61FC901BA9}"/>
              </a:ext>
            </a:extLst>
          </p:cNvPr>
          <p:cNvSpPr>
            <a:spLocks noGrp="1"/>
          </p:cNvSpPr>
          <p:nvPr>
            <p:ph idx="1"/>
          </p:nvPr>
        </p:nvSpPr>
        <p:spPr>
          <a:xfrm>
            <a:off x="838200" y="1390650"/>
            <a:ext cx="10515600" cy="4991100"/>
          </a:xfrm>
        </p:spPr>
        <p:txBody>
          <a:bodyPr>
            <a:normAutofit fontScale="92500" lnSpcReduction="20000"/>
          </a:bodyPr>
          <a:lstStyle/>
          <a:p>
            <a:pPr marL="0" indent="0">
              <a:buNone/>
            </a:pPr>
            <a:r>
              <a:rPr lang="en-GB" sz="1300" dirty="0">
                <a:latin typeface="Times New Roman" panose="02020603050405020304" pitchFamily="18" charset="0"/>
                <a:cs typeface="Times New Roman" panose="02020603050405020304" pitchFamily="18" charset="0"/>
              </a:rPr>
              <a:t>Batson, C.D. (2010). </a:t>
            </a:r>
            <a:r>
              <a:rPr lang="en-GB" sz="1300" i="1" dirty="0">
                <a:latin typeface="Times New Roman" panose="02020603050405020304" pitchFamily="18" charset="0"/>
                <a:cs typeface="Times New Roman" panose="02020603050405020304" pitchFamily="18" charset="0"/>
              </a:rPr>
              <a:t>Altruism in Humans. </a:t>
            </a:r>
            <a:r>
              <a:rPr lang="en-GB" sz="1300" dirty="0">
                <a:latin typeface="Times New Roman" panose="02020603050405020304" pitchFamily="18" charset="0"/>
                <a:cs typeface="Times New Roman" panose="02020603050405020304" pitchFamily="18" charset="0"/>
              </a:rPr>
              <a:t>University Press Scholarship Online.</a:t>
            </a:r>
            <a:r>
              <a:rPr lang="en-GB" sz="1300" i="1" dirty="0">
                <a:latin typeface="Times New Roman" panose="02020603050405020304" pitchFamily="18" charset="0"/>
                <a:cs typeface="Times New Roman" panose="02020603050405020304" pitchFamily="18" charset="0"/>
              </a:rPr>
              <a:t> </a:t>
            </a:r>
            <a:r>
              <a:rPr lang="en-GB" sz="1300" dirty="0">
                <a:latin typeface="Times New Roman" panose="02020603050405020304" pitchFamily="18" charset="0"/>
                <a:cs typeface="Times New Roman" panose="02020603050405020304" pitchFamily="18" charset="0"/>
              </a:rPr>
              <a:t>Available at: </a:t>
            </a:r>
            <a:r>
              <a:rPr lang="en-GB" sz="13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https://www-oxfordscholarship-com.ezproxy.uwtsd.ac.uk/view/10.1093/acprof:oso/9780195341065.001.0001/acprof-9780195341065-chapter-2</a:t>
            </a:r>
            <a:r>
              <a:rPr lang="en-GB" sz="1300" dirty="0">
                <a:latin typeface="Times New Roman" panose="02020603050405020304" pitchFamily="18" charset="0"/>
                <a:cs typeface="Times New Roman" panose="02020603050405020304" pitchFamily="18" charset="0"/>
              </a:rPr>
              <a:t>. Last accessed 29</a:t>
            </a:r>
            <a:r>
              <a:rPr lang="en-GB" sz="1300" baseline="30000" dirty="0">
                <a:latin typeface="Times New Roman" panose="02020603050405020304" pitchFamily="18" charset="0"/>
                <a:cs typeface="Times New Roman" panose="02020603050405020304" pitchFamily="18" charset="0"/>
              </a:rPr>
              <a:t>th</a:t>
            </a:r>
            <a:r>
              <a:rPr lang="en-GB" sz="1300" dirty="0">
                <a:latin typeface="Times New Roman" panose="02020603050405020304" pitchFamily="18" charset="0"/>
                <a:cs typeface="Times New Roman" panose="02020603050405020304" pitchFamily="18" charset="0"/>
              </a:rPr>
              <a:t> October 2019.</a:t>
            </a:r>
          </a:p>
          <a:p>
            <a:pPr marL="0" indent="0">
              <a:buNone/>
            </a:pPr>
            <a:r>
              <a:rPr lang="en-GB" sz="1400" dirty="0">
                <a:latin typeface="Times New Roman" panose="02020603050405020304" pitchFamily="18" charset="0"/>
                <a:cs typeface="Times New Roman" panose="02020603050405020304" pitchFamily="18" charset="0"/>
              </a:rPr>
              <a:t>Batson, C.D., Fultz, J., </a:t>
            </a:r>
            <a:r>
              <a:rPr lang="en-GB" sz="1400" dirty="0" err="1">
                <a:latin typeface="Times New Roman" panose="02020603050405020304" pitchFamily="18" charset="0"/>
                <a:cs typeface="Times New Roman" panose="02020603050405020304" pitchFamily="18" charset="0"/>
              </a:rPr>
              <a:t>Schoenrade</a:t>
            </a:r>
            <a:r>
              <a:rPr lang="en-GB" sz="1400" dirty="0">
                <a:latin typeface="Times New Roman" panose="02020603050405020304" pitchFamily="18" charset="0"/>
                <a:cs typeface="Times New Roman" panose="02020603050405020304" pitchFamily="18" charset="0"/>
              </a:rPr>
              <a:t>, P.A, </a:t>
            </a:r>
            <a:r>
              <a:rPr lang="en-GB" sz="1400" dirty="0" err="1">
                <a:latin typeface="Times New Roman" panose="02020603050405020304" pitchFamily="18" charset="0"/>
                <a:cs typeface="Times New Roman" panose="02020603050405020304" pitchFamily="18" charset="0"/>
              </a:rPr>
              <a:t>Paduano</a:t>
            </a:r>
            <a:r>
              <a:rPr lang="en-GB" sz="1400" dirty="0">
                <a:latin typeface="Times New Roman" panose="02020603050405020304" pitchFamily="18" charset="0"/>
                <a:cs typeface="Times New Roman" panose="02020603050405020304" pitchFamily="18" charset="0"/>
              </a:rPr>
              <a:t>, A. (1987). </a:t>
            </a:r>
            <a:r>
              <a:rPr lang="en-GB" sz="1400" i="1" dirty="0">
                <a:latin typeface="Times New Roman" panose="02020603050405020304" pitchFamily="18" charset="0"/>
                <a:cs typeface="Times New Roman" panose="02020603050405020304" pitchFamily="18" charset="0"/>
              </a:rPr>
              <a:t>Critical self-reflection and self-perceived altruism: when self-reward fails.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3"/>
              </a:rPr>
              <a:t>https://www.ncbi.nlm.nih.gov/pubmed/3656086</a:t>
            </a:r>
            <a:r>
              <a:rPr lang="en-GB" sz="1400" dirty="0">
                <a:latin typeface="Times New Roman" panose="02020603050405020304" pitchFamily="18" charset="0"/>
                <a:cs typeface="Times New Roman" panose="02020603050405020304" pitchFamily="18" charset="0"/>
              </a:rPr>
              <a:t>. Accessed 28</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2019. Drew from experiments to argue that critical self-reflection actually complicated social learning, introducing a self-deprecating bias that undermined intrinsic prosocial motivation, even following helping which produced no external self-rewards.</a:t>
            </a:r>
          </a:p>
          <a:p>
            <a:pPr marL="0" indent="0">
              <a:buNone/>
            </a:pPr>
            <a:r>
              <a:rPr lang="en-GB" sz="1300" dirty="0" err="1">
                <a:latin typeface="Times New Roman" panose="02020603050405020304" pitchFamily="18" charset="0"/>
                <a:cs typeface="Times New Roman" panose="02020603050405020304" pitchFamily="18" charset="0"/>
              </a:rPr>
              <a:t>Brethel-Haurwitz</a:t>
            </a:r>
            <a:r>
              <a:rPr lang="en-GB" sz="1300" dirty="0">
                <a:latin typeface="Times New Roman" panose="02020603050405020304" pitchFamily="18" charset="0"/>
                <a:cs typeface="Times New Roman" panose="02020603050405020304" pitchFamily="18" charset="0"/>
              </a:rPr>
              <a:t>, K.M., O’Connell, K., Cardinale, E.M, </a:t>
            </a:r>
            <a:r>
              <a:rPr lang="en-GB" sz="1300" dirty="0" err="1">
                <a:latin typeface="Times New Roman" panose="02020603050405020304" pitchFamily="18" charset="0"/>
                <a:cs typeface="Times New Roman" panose="02020603050405020304" pitchFamily="18" charset="0"/>
              </a:rPr>
              <a:t>Stoianova</a:t>
            </a:r>
            <a:r>
              <a:rPr lang="en-GB" sz="1300" dirty="0">
                <a:latin typeface="Times New Roman" panose="02020603050405020304" pitchFamily="18" charset="0"/>
                <a:cs typeface="Times New Roman" panose="02020603050405020304" pitchFamily="18" charset="0"/>
              </a:rPr>
              <a:t>, M., Lozier, L.M., VanMeter, J.W., Marsh, A.A. (2017). </a:t>
            </a:r>
            <a:r>
              <a:rPr lang="en-GB" sz="1400" i="1" dirty="0">
                <a:latin typeface="Times New Roman" panose="02020603050405020304" pitchFamily="18" charset="0"/>
                <a:cs typeface="Times New Roman" panose="02020603050405020304" pitchFamily="18" charset="0"/>
              </a:rPr>
              <a:t>Amygdala-midbrain connectivity indicates a role for the mammalian parental care system in human altruism.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https://www.ncbi.nlm.nih.gov/pubmed/29070724</a:t>
            </a:r>
            <a:r>
              <a:rPr lang="en-GB" sz="1400" dirty="0">
                <a:latin typeface="Times New Roman" panose="02020603050405020304" pitchFamily="18" charset="0"/>
                <a:cs typeface="Times New Roman" panose="02020603050405020304" pitchFamily="18" charset="0"/>
              </a:rPr>
              <a:t>. Accessed 1</a:t>
            </a:r>
            <a:r>
              <a:rPr lang="en-GB" sz="1400" baseline="30000" dirty="0">
                <a:latin typeface="Times New Roman" panose="02020603050405020304" pitchFamily="18" charset="0"/>
                <a:cs typeface="Times New Roman" panose="02020603050405020304" pitchFamily="18" charset="0"/>
              </a:rPr>
              <a:t>st</a:t>
            </a:r>
            <a:r>
              <a:rPr lang="en-GB" sz="1400" dirty="0">
                <a:latin typeface="Times New Roman" panose="02020603050405020304" pitchFamily="18" charset="0"/>
                <a:cs typeface="Times New Roman" panose="02020603050405020304" pitchFamily="18" charset="0"/>
              </a:rPr>
              <a:t> November 2019.</a:t>
            </a:r>
            <a:endParaRPr lang="en-GB" sz="1300" dirty="0">
              <a:latin typeface="Times New Roman" panose="02020603050405020304" pitchFamily="18" charset="0"/>
              <a:cs typeface="Times New Roman" panose="02020603050405020304" pitchFamily="18" charset="0"/>
            </a:endParaRPr>
          </a:p>
          <a:p>
            <a:pPr marL="0" indent="0">
              <a:buNone/>
            </a:pPr>
            <a:r>
              <a:rPr lang="en-GB" sz="1300" dirty="0">
                <a:latin typeface="Times New Roman" panose="02020603050405020304" pitchFamily="18" charset="0"/>
                <a:cs typeface="Times New Roman" panose="02020603050405020304" pitchFamily="18" charset="0"/>
              </a:rPr>
              <a:t>Brown, S.L., Brown, R.M., Preston, S. (2011). </a:t>
            </a:r>
            <a:r>
              <a:rPr lang="en-GB" sz="1300" i="1" dirty="0">
                <a:latin typeface="Times New Roman" panose="02020603050405020304" pitchFamily="18" charset="0"/>
                <a:cs typeface="Times New Roman" panose="02020603050405020304" pitchFamily="18" charset="0"/>
              </a:rPr>
              <a:t>The Human Caregiving System: A Neuroscience Model of Compassionate Motivation and Behaviour. </a:t>
            </a:r>
            <a:r>
              <a:rPr lang="en-GB" sz="1300" dirty="0">
                <a:latin typeface="Times New Roman" panose="02020603050405020304" pitchFamily="18" charset="0"/>
                <a:cs typeface="Times New Roman" panose="02020603050405020304" pitchFamily="18" charset="0"/>
              </a:rPr>
              <a:t>Available at: </a:t>
            </a:r>
            <a:r>
              <a:rPr lang="en-GB" sz="1300"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https://www.researchgate.net/publication/279722795_The_Human_Caregiving_SystemA_Neuroscience_Model_of_Compassionate_Motivation_and_Behavior</a:t>
            </a:r>
            <a:r>
              <a:rPr lang="en-GB" sz="1300" dirty="0">
                <a:latin typeface="Times New Roman" panose="02020603050405020304" pitchFamily="18" charset="0"/>
                <a:cs typeface="Times New Roman" panose="02020603050405020304" pitchFamily="18" charset="0"/>
              </a:rPr>
              <a:t>. Accessed 1</a:t>
            </a:r>
            <a:r>
              <a:rPr lang="en-GB" sz="1300" baseline="30000" dirty="0">
                <a:latin typeface="Times New Roman" panose="02020603050405020304" pitchFamily="18" charset="0"/>
                <a:cs typeface="Times New Roman" panose="02020603050405020304" pitchFamily="18" charset="0"/>
              </a:rPr>
              <a:t>st</a:t>
            </a:r>
            <a:r>
              <a:rPr lang="en-GB" sz="1300" dirty="0">
                <a:latin typeface="Times New Roman" panose="02020603050405020304" pitchFamily="18" charset="0"/>
                <a:cs typeface="Times New Roman" panose="02020603050405020304" pitchFamily="18" charset="0"/>
              </a:rPr>
              <a:t> November 2019.</a:t>
            </a:r>
          </a:p>
          <a:p>
            <a:pPr marL="0" indent="0">
              <a:buNone/>
            </a:pPr>
            <a:r>
              <a:rPr lang="en-GB" sz="1300" dirty="0">
                <a:latin typeface="Times New Roman" panose="02020603050405020304" pitchFamily="18" charset="0"/>
                <a:cs typeface="Times New Roman" panose="02020603050405020304" pitchFamily="18" charset="0"/>
              </a:rPr>
              <a:t>De Waal, F. B. M. (1996). </a:t>
            </a:r>
            <a:r>
              <a:rPr lang="en-GB" sz="1300" i="1" dirty="0">
                <a:latin typeface="Times New Roman" panose="02020603050405020304" pitchFamily="18" charset="0"/>
                <a:cs typeface="Times New Roman" panose="02020603050405020304" pitchFamily="18" charset="0"/>
              </a:rPr>
              <a:t>Good natured: The origins of right and wrong in humans and other animals</a:t>
            </a:r>
            <a:r>
              <a:rPr lang="en-GB" sz="1300" dirty="0">
                <a:latin typeface="Times New Roman" panose="02020603050405020304" pitchFamily="18" charset="0"/>
                <a:cs typeface="Times New Roman" panose="02020603050405020304" pitchFamily="18" charset="0"/>
              </a:rPr>
              <a:t>. Cambridge, MA: Harvard University Press </a:t>
            </a:r>
          </a:p>
          <a:p>
            <a:pPr marL="0" indent="0">
              <a:buNone/>
            </a:pPr>
            <a:r>
              <a:rPr lang="en-GB" sz="1300" dirty="0">
                <a:latin typeface="Times New Roman" panose="02020603050405020304" pitchFamily="18" charset="0"/>
                <a:cs typeface="Times New Roman" panose="02020603050405020304" pitchFamily="18" charset="0"/>
              </a:rPr>
              <a:t>De Waal, F.B.M. (2008). </a:t>
            </a:r>
            <a:r>
              <a:rPr lang="en-GB" sz="1300" i="1" dirty="0">
                <a:latin typeface="Times New Roman" panose="02020603050405020304" pitchFamily="18" charset="0"/>
                <a:cs typeface="Times New Roman" panose="02020603050405020304" pitchFamily="18" charset="0"/>
              </a:rPr>
              <a:t>Putting the altruism back into altruism: the evolution of empathy. </a:t>
            </a:r>
            <a:r>
              <a:rPr lang="en-GB" sz="1300" dirty="0">
                <a:latin typeface="Times New Roman" panose="02020603050405020304" pitchFamily="18" charset="0"/>
                <a:cs typeface="Times New Roman" panose="02020603050405020304" pitchFamily="18" charset="0"/>
              </a:rPr>
              <a:t>Available at: </a:t>
            </a:r>
            <a:r>
              <a:rPr lang="en-GB" sz="13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https://www.ncbi.nlm.nih.gov/pubmed/17550343</a:t>
            </a:r>
            <a:r>
              <a:rPr lang="en-GB" sz="1300" dirty="0">
                <a:latin typeface="Times New Roman" panose="02020603050405020304" pitchFamily="18" charset="0"/>
                <a:cs typeface="Times New Roman" panose="02020603050405020304" pitchFamily="18" charset="0"/>
              </a:rPr>
              <a:t>. Accessed 1</a:t>
            </a:r>
            <a:r>
              <a:rPr lang="en-GB" sz="1300" baseline="30000" dirty="0">
                <a:latin typeface="Times New Roman" panose="02020603050405020304" pitchFamily="18" charset="0"/>
                <a:cs typeface="Times New Roman" panose="02020603050405020304" pitchFamily="18" charset="0"/>
              </a:rPr>
              <a:t>st</a:t>
            </a:r>
            <a:r>
              <a:rPr lang="en-GB" sz="1300" dirty="0">
                <a:latin typeface="Times New Roman" panose="02020603050405020304" pitchFamily="18" charset="0"/>
                <a:cs typeface="Times New Roman" panose="02020603050405020304" pitchFamily="18" charset="0"/>
              </a:rPr>
              <a:t> November 2019.</a:t>
            </a:r>
          </a:p>
          <a:p>
            <a:pPr marL="0" indent="0">
              <a:buNone/>
            </a:pPr>
            <a:r>
              <a:rPr lang="en-GB" sz="1300" dirty="0">
                <a:latin typeface="Times New Roman" panose="02020603050405020304" pitchFamily="18" charset="0"/>
                <a:cs typeface="Times New Roman" panose="02020603050405020304" pitchFamily="18" charset="0"/>
              </a:rPr>
              <a:t>De Waal, F. B. M. (2009). </a:t>
            </a:r>
            <a:r>
              <a:rPr lang="en-GB" sz="1300" i="1" dirty="0">
                <a:latin typeface="Times New Roman" panose="02020603050405020304" pitchFamily="18" charset="0"/>
                <a:cs typeface="Times New Roman" panose="02020603050405020304" pitchFamily="18" charset="0"/>
              </a:rPr>
              <a:t>The age of empathy: Nature’s lessons for a kinder society</a:t>
            </a:r>
            <a:r>
              <a:rPr lang="en-GB" sz="1300" dirty="0">
                <a:latin typeface="Times New Roman" panose="02020603050405020304" pitchFamily="18" charset="0"/>
                <a:cs typeface="Times New Roman" panose="02020603050405020304" pitchFamily="18" charset="0"/>
              </a:rPr>
              <a:t>. New York, NY: Random House.</a:t>
            </a:r>
          </a:p>
          <a:p>
            <a:pPr marL="0" indent="0">
              <a:buNone/>
            </a:pPr>
            <a:r>
              <a:rPr lang="en-GB" sz="1300" dirty="0">
                <a:latin typeface="Times New Roman" panose="02020603050405020304" pitchFamily="18" charset="0"/>
                <a:cs typeface="Times New Roman" panose="02020603050405020304" pitchFamily="18" charset="0"/>
              </a:rPr>
              <a:t>Dovidio, J. F., &amp; Penner, L. A. (2004). Helping and Altruism. In M. B. Brewer &amp; M. </a:t>
            </a:r>
            <a:r>
              <a:rPr lang="en-GB" sz="1300" dirty="0" err="1">
                <a:latin typeface="Times New Roman" panose="02020603050405020304" pitchFamily="18" charset="0"/>
                <a:cs typeface="Times New Roman" panose="02020603050405020304" pitchFamily="18" charset="0"/>
              </a:rPr>
              <a:t>Hewstone</a:t>
            </a:r>
            <a:r>
              <a:rPr lang="en-GB" sz="1300" dirty="0">
                <a:latin typeface="Times New Roman" panose="02020603050405020304" pitchFamily="18" charset="0"/>
                <a:cs typeface="Times New Roman" panose="02020603050405020304" pitchFamily="18" charset="0"/>
              </a:rPr>
              <a:t> (Eds.), </a:t>
            </a:r>
            <a:r>
              <a:rPr lang="en-GB" sz="1300" i="1" dirty="0">
                <a:latin typeface="Times New Roman" panose="02020603050405020304" pitchFamily="18" charset="0"/>
                <a:cs typeface="Times New Roman" panose="02020603050405020304" pitchFamily="18" charset="0"/>
              </a:rPr>
              <a:t>Perspectives on social psychology. Emotion and motivation, </a:t>
            </a:r>
            <a:r>
              <a:rPr lang="en-GB" sz="1300" dirty="0">
                <a:latin typeface="Times New Roman" panose="02020603050405020304" pitchFamily="18" charset="0"/>
                <a:cs typeface="Times New Roman" panose="02020603050405020304" pitchFamily="18" charset="0"/>
              </a:rPr>
              <a:t>pp. 247-280. Available at: </a:t>
            </a:r>
            <a:r>
              <a:rPr lang="en-GB" sz="1300" dirty="0">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https://psycnet.apa.org/record/2004-00231-012</a:t>
            </a:r>
            <a:r>
              <a:rPr lang="en-GB" sz="1300" dirty="0">
                <a:latin typeface="Times New Roman" panose="02020603050405020304" pitchFamily="18" charset="0"/>
                <a:cs typeface="Times New Roman" panose="02020603050405020304" pitchFamily="18" charset="0"/>
              </a:rPr>
              <a:t>. Accessed 29</a:t>
            </a:r>
            <a:r>
              <a:rPr lang="en-GB" sz="1300" baseline="30000" dirty="0">
                <a:latin typeface="Times New Roman" panose="02020603050405020304" pitchFamily="18" charset="0"/>
                <a:cs typeface="Times New Roman" panose="02020603050405020304" pitchFamily="18" charset="0"/>
              </a:rPr>
              <a:t>th</a:t>
            </a:r>
            <a:r>
              <a:rPr lang="en-GB" sz="1300" dirty="0">
                <a:latin typeface="Times New Roman" panose="02020603050405020304" pitchFamily="18" charset="0"/>
                <a:cs typeface="Times New Roman" panose="02020603050405020304" pitchFamily="18" charset="0"/>
              </a:rPr>
              <a:t> October 2019.</a:t>
            </a:r>
          </a:p>
          <a:p>
            <a:pPr marL="0" indent="0">
              <a:buNone/>
            </a:pPr>
            <a:r>
              <a:rPr lang="en-GB" sz="1300" dirty="0">
                <a:latin typeface="Times New Roman" panose="02020603050405020304" pitchFamily="18" charset="0"/>
                <a:cs typeface="Times New Roman" panose="02020603050405020304" pitchFamily="18" charset="0"/>
              </a:rPr>
              <a:t>Feinberg, H.K. (1978). </a:t>
            </a:r>
            <a:r>
              <a:rPr lang="en-GB" sz="1300" i="1" dirty="0">
                <a:latin typeface="Times New Roman" panose="02020603050405020304" pitchFamily="18" charset="0"/>
                <a:cs typeface="Times New Roman" panose="02020603050405020304" pitchFamily="18" charset="0"/>
              </a:rPr>
              <a:t>Anatomy of a helping situation : some personality and situational determinants of helping in a conflict situation involving another ' s psychological distress</a:t>
            </a:r>
            <a:r>
              <a:rPr lang="en-GB" sz="1300" dirty="0">
                <a:latin typeface="Times New Roman" panose="02020603050405020304" pitchFamily="18" charset="0"/>
                <a:cs typeface="Times New Roman" panose="02020603050405020304" pitchFamily="18" charset="0"/>
              </a:rPr>
              <a:t>. Available at: </a:t>
            </a:r>
            <a:r>
              <a:rPr lang="en-GB" sz="1300" dirty="0">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https://scholarworks.umass.edu/cgi/viewcontent.cgi?article=2471&amp;context=dissertations_1</a:t>
            </a:r>
            <a:r>
              <a:rPr lang="en-GB" sz="1300" dirty="0">
                <a:latin typeface="Times New Roman" panose="02020603050405020304" pitchFamily="18" charset="0"/>
                <a:cs typeface="Times New Roman" panose="02020603050405020304" pitchFamily="18" charset="0"/>
              </a:rPr>
              <a:t>. Accessed 28</a:t>
            </a:r>
            <a:r>
              <a:rPr lang="en-GB" sz="1300" baseline="30000" dirty="0">
                <a:latin typeface="Times New Roman" panose="02020603050405020304" pitchFamily="18" charset="0"/>
                <a:cs typeface="Times New Roman" panose="02020603050405020304" pitchFamily="18" charset="0"/>
              </a:rPr>
              <a:t>th</a:t>
            </a:r>
            <a:r>
              <a:rPr lang="en-GB" sz="1300" dirty="0">
                <a:latin typeface="Times New Roman" panose="02020603050405020304" pitchFamily="18" charset="0"/>
                <a:cs typeface="Times New Roman" panose="02020603050405020304" pitchFamily="18" charset="0"/>
              </a:rPr>
              <a:t> October 2019.</a:t>
            </a:r>
          </a:p>
          <a:p>
            <a:pPr marL="0" indent="0">
              <a:buNone/>
            </a:pPr>
            <a:r>
              <a:rPr lang="en-GB" sz="1400" dirty="0" err="1">
                <a:latin typeface="Times New Roman" panose="02020603050405020304" pitchFamily="18" charset="0"/>
                <a:cs typeface="Times New Roman" panose="02020603050405020304" pitchFamily="18" charset="0"/>
              </a:rPr>
              <a:t>Grodman</a:t>
            </a:r>
            <a:r>
              <a:rPr lang="en-GB" sz="1400" dirty="0">
                <a:latin typeface="Times New Roman" panose="02020603050405020304" pitchFamily="18" charset="0"/>
                <a:cs typeface="Times New Roman" panose="02020603050405020304" pitchFamily="18" charset="0"/>
              </a:rPr>
              <a:t>, S.M. (1979).  </a:t>
            </a:r>
            <a:r>
              <a:rPr lang="en-GB" sz="1400" i="1" dirty="0">
                <a:latin typeface="Times New Roman" panose="02020603050405020304" pitchFamily="18" charset="0"/>
                <a:cs typeface="Times New Roman" panose="02020603050405020304" pitchFamily="18" charset="0"/>
              </a:rPr>
              <a:t>The role of personality and situation variables in responding to and helping an individual in psychological distress.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https://scholarworks.umass.edu/cgi/viewcontent.cgi?article=2514&amp;context=dissertations_1</a:t>
            </a:r>
            <a:r>
              <a:rPr lang="en-GB" sz="1400" dirty="0">
                <a:latin typeface="Times New Roman" panose="02020603050405020304" pitchFamily="18" charset="0"/>
                <a:cs typeface="Times New Roman" panose="02020603050405020304" pitchFamily="18" charset="0"/>
              </a:rPr>
              <a:t>. Accessed 28</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2019.</a:t>
            </a:r>
          </a:p>
          <a:p>
            <a:pPr marL="0" indent="0">
              <a:buNone/>
            </a:pPr>
            <a:r>
              <a:rPr lang="en-GB" sz="1400" dirty="0">
                <a:latin typeface="Times New Roman" panose="02020603050405020304" pitchFamily="18" charset="0"/>
                <a:cs typeface="Times New Roman" panose="02020603050405020304" pitchFamily="18" charset="0"/>
              </a:rPr>
              <a:t>Hogg, M.A. and Vaughan, G.M. (2018). ‘Prosocial Behaviour’ in </a:t>
            </a:r>
            <a:r>
              <a:rPr lang="en-GB" sz="1400" i="1" dirty="0">
                <a:latin typeface="Times New Roman" panose="02020603050405020304" pitchFamily="18" charset="0"/>
                <a:cs typeface="Times New Roman" panose="02020603050405020304" pitchFamily="18" charset="0"/>
              </a:rPr>
              <a:t>Social Psychology. </a:t>
            </a:r>
            <a:r>
              <a:rPr lang="en-GB" sz="1400" dirty="0">
                <a:latin typeface="Times New Roman" panose="02020603050405020304" pitchFamily="18" charset="0"/>
                <a:cs typeface="Times New Roman" panose="02020603050405020304" pitchFamily="18" charset="0"/>
              </a:rPr>
              <a:t>United Kingdom: Pearson Education Limited. pp516-554. Available at: </a:t>
            </a:r>
            <a:r>
              <a:rPr lang="en-GB" sz="1400" dirty="0">
                <a:latin typeface="Times New Roman" panose="02020603050405020304" pitchFamily="18" charset="0"/>
                <a:cs typeface="Times New Roman" panose="02020603050405020304" pitchFamily="18" charset="0"/>
                <a:hlinkClick r:id="rId10"/>
              </a:rPr>
              <a:t>https://www-dawsonera-com.ezproxy.uwtsd.ac.uk/readonline/9781292090504</a:t>
            </a:r>
            <a:r>
              <a:rPr lang="en-GB" sz="1400" dirty="0">
                <a:latin typeface="Times New Roman" panose="02020603050405020304" pitchFamily="18" charset="0"/>
                <a:cs typeface="Times New Roman" panose="02020603050405020304" pitchFamily="18" charset="0"/>
              </a:rPr>
              <a:t>. Accessed 20</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2019.</a:t>
            </a:r>
            <a:endParaRPr lang="en-GB" sz="1400" i="1"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i="1"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63236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25648C-562A-477B-9FB6-DBFD955062AD}"/>
              </a:ext>
            </a:extLst>
          </p:cNvPr>
          <p:cNvSpPr>
            <a:spLocks noGrp="1"/>
          </p:cNvSpPr>
          <p:nvPr>
            <p:ph idx="1"/>
          </p:nvPr>
        </p:nvSpPr>
        <p:spPr>
          <a:xfrm>
            <a:off x="838200" y="466724"/>
            <a:ext cx="10515600" cy="5953125"/>
          </a:xfrm>
        </p:spPr>
        <p:txBody>
          <a:bodyPr>
            <a:normAutofit fontScale="92500" lnSpcReduction="10000"/>
          </a:bodyPr>
          <a:lstStyle/>
          <a:p>
            <a:pPr marL="0" indent="0">
              <a:buNone/>
            </a:pPr>
            <a:r>
              <a:rPr lang="en-GB" sz="1600" dirty="0" err="1">
                <a:latin typeface="Times New Roman" panose="02020603050405020304" pitchFamily="18" charset="0"/>
                <a:cs typeface="Times New Roman" panose="02020603050405020304" pitchFamily="18" charset="0"/>
              </a:rPr>
              <a:t>Kitcher</a:t>
            </a:r>
            <a:r>
              <a:rPr lang="en-GB" sz="1600" dirty="0">
                <a:latin typeface="Times New Roman" panose="02020603050405020304" pitchFamily="18" charset="0"/>
                <a:cs typeface="Times New Roman" panose="02020603050405020304" pitchFamily="18" charset="0"/>
              </a:rPr>
              <a:t>, P. (1998). </a:t>
            </a:r>
            <a:r>
              <a:rPr lang="en-GB" sz="1600" i="1" dirty="0">
                <a:latin typeface="Times New Roman" panose="02020603050405020304" pitchFamily="18" charset="0"/>
                <a:cs typeface="Times New Roman" panose="02020603050405020304" pitchFamily="18" charset="0"/>
              </a:rPr>
              <a:t>Psychology and Altruism: Evolutionary Origins and Moral Rules. </a:t>
            </a:r>
            <a:r>
              <a:rPr lang="en-GB" sz="1600" dirty="0">
                <a:latin typeface="Times New Roman" panose="02020603050405020304" pitchFamily="18" charset="0"/>
                <a:cs typeface="Times New Roman" panose="02020603050405020304" pitchFamily="18" charset="0"/>
              </a:rPr>
              <a:t>Philosophical Studies: An International Journal for Philosophy in the Analytic Tradition, pp283-316. Available at: </a:t>
            </a:r>
            <a:r>
              <a:rPr lang="en-GB" sz="1600" dirty="0">
                <a:hlinkClick r:id="rId2">
                  <a:extLst>
                    <a:ext uri="{A12FA001-AC4F-418D-AE19-62706E023703}">
                      <ahyp:hlinkClr xmlns:ahyp="http://schemas.microsoft.com/office/drawing/2018/hyperlinkcolor" val="tx"/>
                    </a:ext>
                  </a:extLst>
                </a:hlinkClick>
              </a:rPr>
              <a:t>https://www.jstor.org/stable/4320823?seq=1#metadata_info_tab_contents</a:t>
            </a:r>
            <a:r>
              <a:rPr lang="en-GB" sz="1600" dirty="0"/>
              <a:t>. Accessed 31</a:t>
            </a:r>
            <a:r>
              <a:rPr lang="en-GB" sz="1600" baseline="30000" dirty="0"/>
              <a:t>st</a:t>
            </a:r>
            <a:r>
              <a:rPr lang="en-GB" sz="1600" dirty="0"/>
              <a:t> October 2019.</a:t>
            </a:r>
          </a:p>
          <a:p>
            <a:pPr marL="0" indent="0">
              <a:buNone/>
            </a:pPr>
            <a:r>
              <a:rPr lang="en-GB" sz="1600" dirty="0">
                <a:latin typeface="Times New Roman" panose="02020603050405020304" pitchFamily="18" charset="0"/>
                <a:cs typeface="Times New Roman" panose="02020603050405020304" pitchFamily="18" charset="0"/>
              </a:rPr>
              <a:t>Marsh, A.A. (2015). </a:t>
            </a:r>
            <a:r>
              <a:rPr lang="en-GB" sz="1600" i="1" dirty="0">
                <a:latin typeface="Times New Roman" panose="02020603050405020304" pitchFamily="18" charset="0"/>
                <a:cs typeface="Times New Roman" panose="02020603050405020304" pitchFamily="18" charset="0"/>
              </a:rPr>
              <a:t>Neural, Cognitive, and evolutionary foundations of human altruism. </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https://onlinelibrary.wiley.com/doi/abs/10.1002/wcs.1377</a:t>
            </a:r>
            <a:r>
              <a:rPr lang="en-GB" sz="1600" dirty="0">
                <a:latin typeface="Times New Roman" panose="02020603050405020304" pitchFamily="18" charset="0"/>
                <a:cs typeface="Times New Roman" panose="02020603050405020304" pitchFamily="18" charset="0"/>
              </a:rPr>
              <a:t>. Accessed 1</a:t>
            </a:r>
            <a:r>
              <a:rPr lang="en-GB" sz="1600" baseline="30000" dirty="0">
                <a:latin typeface="Times New Roman" panose="02020603050405020304" pitchFamily="18" charset="0"/>
                <a:cs typeface="Times New Roman" panose="02020603050405020304" pitchFamily="18" charset="0"/>
              </a:rPr>
              <a:t>st</a:t>
            </a:r>
            <a:r>
              <a:rPr lang="en-GB" sz="1600" dirty="0">
                <a:latin typeface="Times New Roman" panose="02020603050405020304" pitchFamily="18" charset="0"/>
                <a:cs typeface="Times New Roman" panose="02020603050405020304" pitchFamily="18" charset="0"/>
              </a:rPr>
              <a:t> November 2019.</a:t>
            </a:r>
            <a:endParaRPr lang="en-GB" sz="1600" i="1" dirty="0">
              <a:latin typeface="Times New Roman" panose="02020603050405020304" pitchFamily="18" charset="0"/>
              <a:cs typeface="Times New Roman" panose="02020603050405020304" pitchFamily="18" charset="0"/>
            </a:endParaRPr>
          </a:p>
          <a:p>
            <a:pPr marL="0" indent="0">
              <a:buNone/>
            </a:pPr>
            <a:r>
              <a:rPr lang="en-GB" sz="1600" dirty="0">
                <a:latin typeface="Times New Roman" panose="02020603050405020304" pitchFamily="18" charset="0"/>
                <a:cs typeface="Times New Roman" panose="02020603050405020304" pitchFamily="18" charset="0"/>
              </a:rPr>
              <a:t>Miller, D.T. (1999).  </a:t>
            </a:r>
            <a:r>
              <a:rPr lang="en-GB" sz="1600" i="1" dirty="0">
                <a:latin typeface="Times New Roman" panose="02020603050405020304" pitchFamily="18" charset="0"/>
                <a:cs typeface="Times New Roman" panose="02020603050405020304" pitchFamily="18" charset="0"/>
              </a:rPr>
              <a:t>The Norm of Self-Interest. </a:t>
            </a:r>
            <a:r>
              <a:rPr lang="en-GB" sz="1600" dirty="0">
                <a:latin typeface="Times New Roman" panose="02020603050405020304" pitchFamily="18" charset="0"/>
                <a:cs typeface="Times New Roman" panose="02020603050405020304" pitchFamily="18" charset="0"/>
              </a:rPr>
              <a:t>Princeton University. Available at: </a:t>
            </a:r>
            <a:r>
              <a:rPr lang="en-GB" sz="1600"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http://citeseerx.ist.psu.edu/viewdoc/download?doi=10.1.1.597.7508&amp;rep=rep1&amp;type=pdf</a:t>
            </a:r>
            <a:r>
              <a:rPr lang="en-GB" sz="1600" dirty="0">
                <a:latin typeface="Times New Roman" panose="02020603050405020304" pitchFamily="18" charset="0"/>
                <a:cs typeface="Times New Roman" panose="02020603050405020304" pitchFamily="18" charset="0"/>
              </a:rPr>
              <a:t>. Accessed 28</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2019.</a:t>
            </a:r>
          </a:p>
          <a:p>
            <a:pPr marL="0" indent="0">
              <a:buNone/>
            </a:pPr>
            <a:r>
              <a:rPr lang="en-GB" sz="1600" dirty="0" err="1">
                <a:latin typeface="Times New Roman" panose="02020603050405020304" pitchFamily="18" charset="0"/>
                <a:cs typeface="Times New Roman" panose="02020603050405020304" pitchFamily="18" charset="0"/>
              </a:rPr>
              <a:t>Oliner</a:t>
            </a:r>
            <a:r>
              <a:rPr lang="en-GB" sz="1600" dirty="0">
                <a:latin typeface="Times New Roman" panose="02020603050405020304" pitchFamily="18" charset="0"/>
                <a:cs typeface="Times New Roman" panose="02020603050405020304" pitchFamily="18" charset="0"/>
              </a:rPr>
              <a:t>, S. P. and </a:t>
            </a:r>
            <a:r>
              <a:rPr lang="en-GB" sz="1600" dirty="0" err="1">
                <a:latin typeface="Times New Roman" panose="02020603050405020304" pitchFamily="18" charset="0"/>
                <a:cs typeface="Times New Roman" panose="02020603050405020304" pitchFamily="18" charset="0"/>
              </a:rPr>
              <a:t>Oliner</a:t>
            </a:r>
            <a:r>
              <a:rPr lang="en-GB" sz="1600" dirty="0">
                <a:latin typeface="Times New Roman" panose="02020603050405020304" pitchFamily="18" charset="0"/>
                <a:cs typeface="Times New Roman" panose="02020603050405020304" pitchFamily="18" charset="0"/>
              </a:rPr>
              <a:t>, P. M. (1988). </a:t>
            </a:r>
            <a:r>
              <a:rPr lang="en-GB" sz="1600" i="1" dirty="0">
                <a:latin typeface="Times New Roman" panose="02020603050405020304" pitchFamily="18" charset="0"/>
                <a:cs typeface="Times New Roman" panose="02020603050405020304" pitchFamily="18" charset="0"/>
              </a:rPr>
              <a:t>The altruistic personality: Rescuers of Jews in Nazi Europe</a:t>
            </a:r>
            <a:r>
              <a:rPr lang="en-GB" sz="1600" dirty="0">
                <a:latin typeface="Times New Roman" panose="02020603050405020304" pitchFamily="18" charset="0"/>
                <a:cs typeface="Times New Roman" panose="02020603050405020304" pitchFamily="18" charset="0"/>
              </a:rPr>
              <a:t>. New York, NY, US: Free Press.</a:t>
            </a:r>
          </a:p>
          <a:p>
            <a:pPr marL="0" indent="0">
              <a:buNone/>
            </a:pPr>
            <a:r>
              <a:rPr lang="en-GB" sz="1500" dirty="0" err="1">
                <a:latin typeface="Times New Roman" panose="02020603050405020304" pitchFamily="18" charset="0"/>
                <a:cs typeface="Times New Roman" panose="02020603050405020304" pitchFamily="18" charset="0"/>
              </a:rPr>
              <a:t>Piliavin</a:t>
            </a:r>
            <a:r>
              <a:rPr lang="en-GB" sz="1500" dirty="0">
                <a:latin typeface="Times New Roman" panose="02020603050405020304" pitchFamily="18" charset="0"/>
                <a:cs typeface="Times New Roman" panose="02020603050405020304" pitchFamily="18" charset="0"/>
              </a:rPr>
              <a:t>, J.A. and H, </a:t>
            </a:r>
            <a:r>
              <a:rPr lang="en-GB" sz="1500" dirty="0" err="1">
                <a:latin typeface="Times New Roman" panose="02020603050405020304" pitchFamily="18" charset="0"/>
                <a:cs typeface="Times New Roman" panose="02020603050405020304" pitchFamily="18" charset="0"/>
              </a:rPr>
              <a:t>Charng</a:t>
            </a:r>
            <a:r>
              <a:rPr lang="en-GB" sz="1500" dirty="0">
                <a:latin typeface="Times New Roman" panose="02020603050405020304" pitchFamily="18" charset="0"/>
                <a:cs typeface="Times New Roman" panose="02020603050405020304" pitchFamily="18" charset="0"/>
              </a:rPr>
              <a:t>. (1990). </a:t>
            </a:r>
            <a:r>
              <a:rPr lang="en-GB" sz="1500" i="1" dirty="0">
                <a:latin typeface="Times New Roman" panose="02020603050405020304" pitchFamily="18" charset="0"/>
                <a:cs typeface="Times New Roman" panose="02020603050405020304" pitchFamily="18" charset="0"/>
              </a:rPr>
              <a:t>Altruism: A Review of Recent Theory and Research. </a:t>
            </a:r>
            <a:r>
              <a:rPr lang="en-GB" sz="1500" dirty="0">
                <a:latin typeface="Times New Roman" panose="02020603050405020304" pitchFamily="18" charset="0"/>
                <a:cs typeface="Times New Roman" panose="02020603050405020304" pitchFamily="18" charset="0"/>
              </a:rPr>
              <a:t>Annual Review of Psychology. Available at: </a:t>
            </a:r>
            <a:r>
              <a:rPr lang="en-GB" sz="1500"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https://www-jstor-org.ezproxy.uwtsd.ac.uk/stable/pdf/2083262.pdf?refreqid=excelsior%3A51e8cb5226f80ea21fc9e3d4b1f89605</a:t>
            </a:r>
            <a:r>
              <a:rPr lang="en-GB" sz="1500" dirty="0">
                <a:latin typeface="Times New Roman" panose="02020603050405020304" pitchFamily="18" charset="0"/>
                <a:cs typeface="Times New Roman" panose="02020603050405020304" pitchFamily="18" charset="0"/>
              </a:rPr>
              <a:t>. Last accessed 29</a:t>
            </a:r>
            <a:r>
              <a:rPr lang="en-GB" sz="1500" baseline="30000" dirty="0">
                <a:latin typeface="Times New Roman" panose="02020603050405020304" pitchFamily="18" charset="0"/>
                <a:cs typeface="Times New Roman" panose="02020603050405020304" pitchFamily="18" charset="0"/>
              </a:rPr>
              <a:t>th</a:t>
            </a:r>
            <a:r>
              <a:rPr lang="en-GB" sz="1500" dirty="0">
                <a:latin typeface="Times New Roman" panose="02020603050405020304" pitchFamily="18" charset="0"/>
                <a:cs typeface="Times New Roman" panose="02020603050405020304" pitchFamily="18" charset="0"/>
              </a:rPr>
              <a:t> October 2019.</a:t>
            </a:r>
          </a:p>
          <a:p>
            <a:pPr marL="0" indent="0">
              <a:buNone/>
            </a:pPr>
            <a:r>
              <a:rPr lang="en-GB" sz="1500" dirty="0" err="1">
                <a:latin typeface="Times New Roman" panose="02020603050405020304" pitchFamily="18" charset="0"/>
                <a:cs typeface="Times New Roman" panose="02020603050405020304" pitchFamily="18" charset="0"/>
              </a:rPr>
              <a:t>Piliavin</a:t>
            </a:r>
            <a:r>
              <a:rPr lang="en-GB" sz="1500" dirty="0">
                <a:latin typeface="Times New Roman" panose="02020603050405020304" pitchFamily="18" charset="0"/>
                <a:cs typeface="Times New Roman" panose="02020603050405020304" pitchFamily="18" charset="0"/>
              </a:rPr>
              <a:t>, J. A., </a:t>
            </a:r>
            <a:r>
              <a:rPr lang="en-GB" sz="1500" dirty="0" err="1">
                <a:latin typeface="Times New Roman" panose="02020603050405020304" pitchFamily="18" charset="0"/>
                <a:cs typeface="Times New Roman" panose="02020603050405020304" pitchFamily="18" charset="0"/>
              </a:rPr>
              <a:t>Dividio</a:t>
            </a:r>
            <a:r>
              <a:rPr lang="en-GB" sz="1500" dirty="0">
                <a:latin typeface="Times New Roman" panose="02020603050405020304" pitchFamily="18" charset="0"/>
                <a:cs typeface="Times New Roman" panose="02020603050405020304" pitchFamily="18" charset="0"/>
              </a:rPr>
              <a:t>, J. F., </a:t>
            </a:r>
            <a:r>
              <a:rPr lang="en-GB" sz="1500" dirty="0" err="1">
                <a:latin typeface="Times New Roman" panose="02020603050405020304" pitchFamily="18" charset="0"/>
                <a:cs typeface="Times New Roman" panose="02020603050405020304" pitchFamily="18" charset="0"/>
              </a:rPr>
              <a:t>Goertner</a:t>
            </a:r>
            <a:r>
              <a:rPr lang="en-GB" sz="1500" dirty="0">
                <a:latin typeface="Times New Roman" panose="02020603050405020304" pitchFamily="18" charset="0"/>
                <a:cs typeface="Times New Roman" panose="02020603050405020304" pitchFamily="18" charset="0"/>
              </a:rPr>
              <a:t>, S. L., &amp; Clark, R. D. (1981). </a:t>
            </a:r>
            <a:r>
              <a:rPr lang="en-GB" sz="1500" i="1" dirty="0">
                <a:latin typeface="Times New Roman" panose="02020603050405020304" pitchFamily="18" charset="0"/>
                <a:cs typeface="Times New Roman" panose="02020603050405020304" pitchFamily="18" charset="0"/>
              </a:rPr>
              <a:t>Emergency Intervention</a:t>
            </a:r>
            <a:r>
              <a:rPr lang="en-GB" sz="1500" dirty="0">
                <a:latin typeface="Times New Roman" panose="02020603050405020304" pitchFamily="18" charset="0"/>
                <a:cs typeface="Times New Roman" panose="02020603050405020304" pitchFamily="18" charset="0"/>
              </a:rPr>
              <a:t>. New York: Academic Press.</a:t>
            </a:r>
          </a:p>
          <a:p>
            <a:pPr marL="0" indent="0">
              <a:buNone/>
            </a:pPr>
            <a:r>
              <a:rPr lang="en-GB" sz="1500" dirty="0">
                <a:latin typeface="Times New Roman" panose="02020603050405020304" pitchFamily="18" charset="0"/>
                <a:cs typeface="Times New Roman" panose="02020603050405020304" pitchFamily="18" charset="0"/>
              </a:rPr>
              <a:t>Romer. D, </a:t>
            </a:r>
            <a:r>
              <a:rPr lang="en-GB" sz="1500" dirty="0" err="1">
                <a:latin typeface="Times New Roman" panose="02020603050405020304" pitchFamily="18" charset="0"/>
                <a:cs typeface="Times New Roman" panose="02020603050405020304" pitchFamily="18" charset="0"/>
              </a:rPr>
              <a:t>Gruder</a:t>
            </a:r>
            <a:r>
              <a:rPr lang="en-GB" sz="1500" dirty="0">
                <a:latin typeface="Times New Roman" panose="02020603050405020304" pitchFamily="18" charset="0"/>
                <a:cs typeface="Times New Roman" panose="02020603050405020304" pitchFamily="18" charset="0"/>
              </a:rPr>
              <a:t>, C.L., </a:t>
            </a:r>
            <a:r>
              <a:rPr lang="en-GB" sz="1500" dirty="0" err="1">
                <a:latin typeface="Times New Roman" panose="02020603050405020304" pitchFamily="18" charset="0"/>
                <a:cs typeface="Times New Roman" panose="02020603050405020304" pitchFamily="18" charset="0"/>
              </a:rPr>
              <a:t>Lizzadro</a:t>
            </a:r>
            <a:r>
              <a:rPr lang="en-GB" sz="1500" dirty="0">
                <a:latin typeface="Times New Roman" panose="02020603050405020304" pitchFamily="18" charset="0"/>
                <a:cs typeface="Times New Roman" panose="02020603050405020304" pitchFamily="18" charset="0"/>
              </a:rPr>
              <a:t>, T. (1986). </a:t>
            </a:r>
            <a:r>
              <a:rPr lang="en-GB" sz="1500" i="1" dirty="0">
                <a:latin typeface="Times New Roman" panose="02020603050405020304" pitchFamily="18" charset="0"/>
                <a:cs typeface="Times New Roman" panose="02020603050405020304" pitchFamily="18" charset="0"/>
              </a:rPr>
              <a:t>A Person-Situation Approach to Altruistic Behaviour</a:t>
            </a:r>
            <a:r>
              <a:rPr lang="en-GB" sz="1500" dirty="0">
                <a:latin typeface="Times New Roman" panose="02020603050405020304" pitchFamily="18" charset="0"/>
                <a:cs typeface="Times New Roman" panose="02020603050405020304" pitchFamily="18" charset="0"/>
              </a:rPr>
              <a:t>. Journal of Personality and Social Psychology. pp1001-1012. Available at: </a:t>
            </a:r>
            <a:r>
              <a:rPr lang="en-GB" sz="15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https://www.researchgate.net/publication/232497223_A_Person-Situation_Approach_to_Altruistic_Behavior/citations</a:t>
            </a:r>
            <a:r>
              <a:rPr lang="en-GB" sz="1500" dirty="0">
                <a:latin typeface="Times New Roman" panose="02020603050405020304" pitchFamily="18" charset="0"/>
                <a:cs typeface="Times New Roman" panose="02020603050405020304" pitchFamily="18" charset="0"/>
              </a:rPr>
              <a:t>. Accessed 28</a:t>
            </a:r>
            <a:r>
              <a:rPr lang="en-GB" sz="1500" baseline="30000" dirty="0">
                <a:latin typeface="Times New Roman" panose="02020603050405020304" pitchFamily="18" charset="0"/>
                <a:cs typeface="Times New Roman" panose="02020603050405020304" pitchFamily="18" charset="0"/>
              </a:rPr>
              <a:t>th</a:t>
            </a:r>
            <a:r>
              <a:rPr lang="en-GB" sz="1500" dirty="0">
                <a:latin typeface="Times New Roman" panose="02020603050405020304" pitchFamily="18" charset="0"/>
                <a:cs typeface="Times New Roman" panose="02020603050405020304" pitchFamily="18" charset="0"/>
              </a:rPr>
              <a:t> October 2019.</a:t>
            </a:r>
          </a:p>
          <a:p>
            <a:pPr marL="0" indent="0">
              <a:buNone/>
            </a:pPr>
            <a:r>
              <a:rPr lang="en-GB" sz="1500" dirty="0">
                <a:latin typeface="Times New Roman" panose="02020603050405020304" pitchFamily="18" charset="0"/>
                <a:cs typeface="Times New Roman" panose="02020603050405020304" pitchFamily="18" charset="0"/>
              </a:rPr>
              <a:t>Rushton, J.P. (1984). </a:t>
            </a:r>
            <a:r>
              <a:rPr lang="en-GB" sz="1500" i="1" dirty="0">
                <a:latin typeface="Times New Roman" panose="02020603050405020304" pitchFamily="18" charset="0"/>
                <a:cs typeface="Times New Roman" panose="02020603050405020304" pitchFamily="18" charset="0"/>
              </a:rPr>
              <a:t>The Altruistic Personality. </a:t>
            </a:r>
            <a:r>
              <a:rPr lang="en-GB" sz="1500" dirty="0">
                <a:latin typeface="Times New Roman" panose="02020603050405020304" pitchFamily="18" charset="0"/>
                <a:cs typeface="Times New Roman" panose="02020603050405020304" pitchFamily="18" charset="0"/>
              </a:rPr>
              <a:t>In: Staub E., Bar-Tal D., </a:t>
            </a:r>
            <a:r>
              <a:rPr lang="en-GB" sz="1500" dirty="0" err="1">
                <a:latin typeface="Times New Roman" panose="02020603050405020304" pitchFamily="18" charset="0"/>
                <a:cs typeface="Times New Roman" panose="02020603050405020304" pitchFamily="18" charset="0"/>
              </a:rPr>
              <a:t>Karylowski</a:t>
            </a:r>
            <a:r>
              <a:rPr lang="en-GB" sz="1500" dirty="0">
                <a:latin typeface="Times New Roman" panose="02020603050405020304" pitchFamily="18" charset="0"/>
                <a:cs typeface="Times New Roman" panose="02020603050405020304" pitchFamily="18" charset="0"/>
              </a:rPr>
              <a:t> J., </a:t>
            </a:r>
            <a:r>
              <a:rPr lang="en-GB" sz="1500" dirty="0" err="1">
                <a:latin typeface="Times New Roman" panose="02020603050405020304" pitchFamily="18" charset="0"/>
                <a:cs typeface="Times New Roman" panose="02020603050405020304" pitchFamily="18" charset="0"/>
              </a:rPr>
              <a:t>Reykowski</a:t>
            </a:r>
            <a:r>
              <a:rPr lang="en-GB" sz="1500" dirty="0">
                <a:latin typeface="Times New Roman" panose="02020603050405020304" pitchFamily="18" charset="0"/>
                <a:cs typeface="Times New Roman" panose="02020603050405020304" pitchFamily="18" charset="0"/>
              </a:rPr>
              <a:t> J. (eds) Development and Maintenance of Prosocial </a:t>
            </a:r>
            <a:r>
              <a:rPr lang="en-GB" sz="1500" dirty="0" err="1">
                <a:latin typeface="Times New Roman" panose="02020603050405020304" pitchFamily="18" charset="0"/>
                <a:cs typeface="Times New Roman" panose="02020603050405020304" pitchFamily="18" charset="0"/>
              </a:rPr>
              <a:t>Behavior</a:t>
            </a:r>
            <a:r>
              <a:rPr lang="en-GB" sz="1500" dirty="0">
                <a:latin typeface="Times New Roman" panose="02020603050405020304" pitchFamily="18" charset="0"/>
                <a:cs typeface="Times New Roman" panose="02020603050405020304" pitchFamily="18" charset="0"/>
              </a:rPr>
              <a:t>. Critical Issues in Social Justice, vol 31. Springer, Boston, MA. Available at: </a:t>
            </a:r>
            <a:r>
              <a:rPr lang="en-GB" sz="1500" dirty="0">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https://link.springer.com/chapter/10.1007/978-1-4613-2645-8_16#citeas</a:t>
            </a:r>
            <a:r>
              <a:rPr lang="en-GB" sz="1500" dirty="0">
                <a:latin typeface="Times New Roman" panose="02020603050405020304" pitchFamily="18" charset="0"/>
                <a:cs typeface="Times New Roman" panose="02020603050405020304" pitchFamily="18" charset="0"/>
              </a:rPr>
              <a:t>. Accessed 1</a:t>
            </a:r>
            <a:r>
              <a:rPr lang="en-GB" sz="1500" baseline="30000" dirty="0">
                <a:latin typeface="Times New Roman" panose="02020603050405020304" pitchFamily="18" charset="0"/>
                <a:cs typeface="Times New Roman" panose="02020603050405020304" pitchFamily="18" charset="0"/>
              </a:rPr>
              <a:t>st</a:t>
            </a:r>
            <a:r>
              <a:rPr lang="en-GB" sz="1500" dirty="0">
                <a:latin typeface="Times New Roman" panose="02020603050405020304" pitchFamily="18" charset="0"/>
                <a:cs typeface="Times New Roman" panose="02020603050405020304" pitchFamily="18" charset="0"/>
              </a:rPr>
              <a:t> November 2019.</a:t>
            </a:r>
          </a:p>
          <a:p>
            <a:pPr marL="0" indent="0">
              <a:buNone/>
            </a:pPr>
            <a:r>
              <a:rPr lang="en-GB" sz="1500" dirty="0">
                <a:latin typeface="Times New Roman" panose="02020603050405020304" pitchFamily="18" charset="0"/>
                <a:cs typeface="Times New Roman" panose="02020603050405020304" pitchFamily="18" charset="0"/>
              </a:rPr>
              <a:t>Rushton, J. P., </a:t>
            </a:r>
            <a:r>
              <a:rPr lang="en-GB" sz="1500" dirty="0" err="1">
                <a:latin typeface="Times New Roman" panose="02020603050405020304" pitchFamily="18" charset="0"/>
                <a:cs typeface="Times New Roman" panose="02020603050405020304" pitchFamily="18" charset="0"/>
              </a:rPr>
              <a:t>Chrisjohn</a:t>
            </a:r>
            <a:r>
              <a:rPr lang="en-GB" sz="1500" dirty="0">
                <a:latin typeface="Times New Roman" panose="02020603050405020304" pitchFamily="18" charset="0"/>
                <a:cs typeface="Times New Roman" panose="02020603050405020304" pitchFamily="18" charset="0"/>
              </a:rPr>
              <a:t>, R. D., &amp; </a:t>
            </a:r>
            <a:r>
              <a:rPr lang="en-GB" sz="1500" dirty="0" err="1">
                <a:latin typeface="Times New Roman" panose="02020603050405020304" pitchFamily="18" charset="0"/>
                <a:cs typeface="Times New Roman" panose="02020603050405020304" pitchFamily="18" charset="0"/>
              </a:rPr>
              <a:t>Fekken</a:t>
            </a:r>
            <a:r>
              <a:rPr lang="en-GB" sz="1500" dirty="0">
                <a:latin typeface="Times New Roman" panose="02020603050405020304" pitchFamily="18" charset="0"/>
                <a:cs typeface="Times New Roman" panose="02020603050405020304" pitchFamily="18" charset="0"/>
              </a:rPr>
              <a:t>, G. C. (1981). </a:t>
            </a:r>
            <a:r>
              <a:rPr lang="en-GB" sz="1500" i="1" dirty="0">
                <a:latin typeface="Times New Roman" panose="02020603050405020304" pitchFamily="18" charset="0"/>
                <a:cs typeface="Times New Roman" panose="02020603050405020304" pitchFamily="18" charset="0"/>
              </a:rPr>
              <a:t>The altruistic personality and the Self-Report Altruism Scale</a:t>
            </a:r>
            <a:r>
              <a:rPr lang="en-GB" sz="1500" dirty="0">
                <a:latin typeface="Times New Roman" panose="02020603050405020304" pitchFamily="18" charset="0"/>
                <a:cs typeface="Times New Roman" panose="02020603050405020304" pitchFamily="18" charset="0"/>
              </a:rPr>
              <a:t>. Personality and Individual Differences, pp 293-302. Available at: </a:t>
            </a:r>
            <a:r>
              <a:rPr lang="en-GB" sz="1500" dirty="0">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https://psycnet.apa.org/record/1982-20179-001</a:t>
            </a:r>
            <a:r>
              <a:rPr lang="en-GB" sz="1500" dirty="0">
                <a:latin typeface="Times New Roman" panose="02020603050405020304" pitchFamily="18" charset="0"/>
                <a:cs typeface="Times New Roman" panose="02020603050405020304" pitchFamily="18" charset="0"/>
              </a:rPr>
              <a:t>. Accessed 28</a:t>
            </a:r>
            <a:r>
              <a:rPr lang="en-GB" sz="1500" baseline="30000" dirty="0">
                <a:latin typeface="Times New Roman" panose="02020603050405020304" pitchFamily="18" charset="0"/>
                <a:cs typeface="Times New Roman" panose="02020603050405020304" pitchFamily="18" charset="0"/>
              </a:rPr>
              <a:t>th</a:t>
            </a:r>
            <a:r>
              <a:rPr lang="en-GB" sz="1500" dirty="0">
                <a:latin typeface="Times New Roman" panose="02020603050405020304" pitchFamily="18" charset="0"/>
                <a:cs typeface="Times New Roman" panose="02020603050405020304" pitchFamily="18" charset="0"/>
              </a:rPr>
              <a:t> October 2019.</a:t>
            </a:r>
          </a:p>
          <a:p>
            <a:pPr marL="0" indent="0">
              <a:buNone/>
            </a:pPr>
            <a:r>
              <a:rPr lang="en-GB" sz="1500" dirty="0">
                <a:latin typeface="Times New Roman" panose="02020603050405020304" pitchFamily="18" charset="0"/>
                <a:cs typeface="Times New Roman" panose="02020603050405020304" pitchFamily="18" charset="0"/>
              </a:rPr>
              <a:t>Rushton, J.P., </a:t>
            </a:r>
            <a:r>
              <a:rPr lang="en-GB" sz="1500" dirty="0" err="1">
                <a:latin typeface="Times New Roman" panose="02020603050405020304" pitchFamily="18" charset="0"/>
                <a:cs typeface="Times New Roman" panose="02020603050405020304" pitchFamily="18" charset="0"/>
              </a:rPr>
              <a:t>Fulker</a:t>
            </a:r>
            <a:r>
              <a:rPr lang="en-GB" sz="1500" dirty="0">
                <a:latin typeface="Times New Roman" panose="02020603050405020304" pitchFamily="18" charset="0"/>
                <a:cs typeface="Times New Roman" panose="02020603050405020304" pitchFamily="18" charset="0"/>
              </a:rPr>
              <a:t>, D.W., Neale, M.C., </a:t>
            </a:r>
            <a:r>
              <a:rPr lang="en-GB" sz="1500" dirty="0" err="1">
                <a:latin typeface="Times New Roman" panose="02020603050405020304" pitchFamily="18" charset="0"/>
                <a:cs typeface="Times New Roman" panose="02020603050405020304" pitchFamily="18" charset="0"/>
              </a:rPr>
              <a:t>Blizard</a:t>
            </a:r>
            <a:r>
              <a:rPr lang="en-GB" sz="1500" dirty="0">
                <a:latin typeface="Times New Roman" panose="02020603050405020304" pitchFamily="18" charset="0"/>
                <a:cs typeface="Times New Roman" panose="02020603050405020304" pitchFamily="18" charset="0"/>
              </a:rPr>
              <a:t>, R.A., Eysenck, H.J. (1984). Altruism and Genetics. Available at: </a:t>
            </a:r>
            <a:r>
              <a:rPr lang="en-GB" sz="1500" dirty="0">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http://philipperushton.net/wp-content/uploads/2015/02/personality-prosocial-twins-rushton-acta-geneticae-medicae-et-gemellologiae-1984.pdf</a:t>
            </a:r>
            <a:r>
              <a:rPr lang="en-GB" sz="1500" dirty="0">
                <a:latin typeface="Times New Roman" panose="02020603050405020304" pitchFamily="18" charset="0"/>
                <a:cs typeface="Times New Roman" panose="02020603050405020304" pitchFamily="18" charset="0"/>
              </a:rPr>
              <a:t>. Accessed 29</a:t>
            </a:r>
            <a:r>
              <a:rPr lang="en-GB" sz="1500" baseline="30000" dirty="0">
                <a:latin typeface="Times New Roman" panose="02020603050405020304" pitchFamily="18" charset="0"/>
                <a:cs typeface="Times New Roman" panose="02020603050405020304" pitchFamily="18" charset="0"/>
              </a:rPr>
              <a:t>th</a:t>
            </a:r>
            <a:r>
              <a:rPr lang="en-GB" sz="1500" dirty="0">
                <a:latin typeface="Times New Roman" panose="02020603050405020304" pitchFamily="18" charset="0"/>
                <a:cs typeface="Times New Roman" panose="02020603050405020304" pitchFamily="18" charset="0"/>
              </a:rPr>
              <a:t> October 2019.</a:t>
            </a:r>
          </a:p>
          <a:p>
            <a:pPr marL="0" indent="0">
              <a:buNone/>
            </a:pPr>
            <a:r>
              <a:rPr lang="en-GB" sz="1500" dirty="0">
                <a:latin typeface="Times New Roman" panose="02020603050405020304" pitchFamily="18" charset="0"/>
                <a:cs typeface="Times New Roman" panose="02020603050405020304" pitchFamily="18" charset="0"/>
              </a:rPr>
              <a:t>Rushton, J. P., </a:t>
            </a:r>
            <a:r>
              <a:rPr lang="en-GB" sz="1500" dirty="0" err="1">
                <a:latin typeface="Times New Roman" panose="02020603050405020304" pitchFamily="18" charset="0"/>
                <a:cs typeface="Times New Roman" panose="02020603050405020304" pitchFamily="18" charset="0"/>
              </a:rPr>
              <a:t>Fulker</a:t>
            </a:r>
            <a:r>
              <a:rPr lang="en-GB" sz="1500" dirty="0">
                <a:latin typeface="Times New Roman" panose="02020603050405020304" pitchFamily="18" charset="0"/>
                <a:cs typeface="Times New Roman" panose="02020603050405020304" pitchFamily="18" charset="0"/>
              </a:rPr>
              <a:t>, D. W., Neale, M. C., </a:t>
            </a:r>
            <a:r>
              <a:rPr lang="en-GB" sz="1500" dirty="0" err="1">
                <a:latin typeface="Times New Roman" panose="02020603050405020304" pitchFamily="18" charset="0"/>
                <a:cs typeface="Times New Roman" panose="02020603050405020304" pitchFamily="18" charset="0"/>
              </a:rPr>
              <a:t>Nias</a:t>
            </a:r>
            <a:r>
              <a:rPr lang="en-GB" sz="1500" dirty="0">
                <a:latin typeface="Times New Roman" panose="02020603050405020304" pitchFamily="18" charset="0"/>
                <a:cs typeface="Times New Roman" panose="02020603050405020304" pitchFamily="18" charset="0"/>
              </a:rPr>
              <a:t>, D. K. B., &amp; Eysenck, H. J. (1986). Altruism and aggression: The heritability of individual differences. </a:t>
            </a:r>
            <a:r>
              <a:rPr lang="en-GB" sz="1500" i="1" dirty="0">
                <a:latin typeface="Times New Roman" panose="02020603050405020304" pitchFamily="18" charset="0"/>
                <a:cs typeface="Times New Roman" panose="02020603050405020304" pitchFamily="18" charset="0"/>
              </a:rPr>
              <a:t>Journal of Personality and Social Psychology, </a:t>
            </a:r>
            <a:r>
              <a:rPr lang="en-GB" sz="1500" dirty="0">
                <a:latin typeface="Times New Roman" panose="02020603050405020304" pitchFamily="18" charset="0"/>
                <a:cs typeface="Times New Roman" panose="02020603050405020304" pitchFamily="18" charset="0"/>
              </a:rPr>
              <a:t>pp1192-1198. Available at: </a:t>
            </a:r>
            <a:r>
              <a:rPr lang="en-GB" sz="1500" dirty="0">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https://psycnet.apa.org/record/1986-23787-001</a:t>
            </a:r>
            <a:r>
              <a:rPr lang="en-GB" sz="1500" dirty="0">
                <a:latin typeface="Times New Roman" panose="02020603050405020304" pitchFamily="18" charset="0"/>
                <a:cs typeface="Times New Roman" panose="02020603050405020304" pitchFamily="18" charset="0"/>
              </a:rPr>
              <a:t>. Accessed 29</a:t>
            </a:r>
            <a:r>
              <a:rPr lang="en-GB" sz="1500" baseline="30000" dirty="0">
                <a:latin typeface="Times New Roman" panose="02020603050405020304" pitchFamily="18" charset="0"/>
                <a:cs typeface="Times New Roman" panose="02020603050405020304" pitchFamily="18" charset="0"/>
              </a:rPr>
              <a:t>th</a:t>
            </a:r>
            <a:r>
              <a:rPr lang="en-GB" sz="1500" dirty="0">
                <a:latin typeface="Times New Roman" panose="02020603050405020304" pitchFamily="18" charset="0"/>
                <a:cs typeface="Times New Roman" panose="02020603050405020304" pitchFamily="18" charset="0"/>
              </a:rPr>
              <a:t> October 2019.</a:t>
            </a:r>
          </a:p>
          <a:p>
            <a:pPr marL="0" indent="0">
              <a:buNone/>
            </a:pPr>
            <a:endParaRPr lang="en-GB" dirty="0"/>
          </a:p>
        </p:txBody>
      </p:sp>
    </p:spTree>
    <p:extLst>
      <p:ext uri="{BB962C8B-B14F-4D97-AF65-F5344CB8AC3E}">
        <p14:creationId xmlns:p14="http://schemas.microsoft.com/office/powerpoint/2010/main" val="38874031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CB283F-594C-4A36-BFA8-DDD6FA9D0391}"/>
              </a:ext>
            </a:extLst>
          </p:cNvPr>
          <p:cNvSpPr>
            <a:spLocks noGrp="1"/>
          </p:cNvSpPr>
          <p:nvPr>
            <p:ph idx="1"/>
          </p:nvPr>
        </p:nvSpPr>
        <p:spPr>
          <a:xfrm>
            <a:off x="838200" y="228600"/>
            <a:ext cx="10515600" cy="5948363"/>
          </a:xfrm>
        </p:spPr>
        <p:txBody>
          <a:bodyPr>
            <a:normAutofit/>
          </a:bodyPr>
          <a:lstStyle/>
          <a:p>
            <a:pPr marL="0" indent="0">
              <a:buNone/>
            </a:pPr>
            <a:r>
              <a:rPr lang="en-GB" sz="1400" dirty="0">
                <a:latin typeface="Times New Roman" panose="02020603050405020304" pitchFamily="18" charset="0"/>
                <a:cs typeface="Times New Roman" panose="02020603050405020304" pitchFamily="18" charset="0"/>
              </a:rPr>
              <a:t>Schwartz, S.H. (1970). </a:t>
            </a:r>
            <a:r>
              <a:rPr lang="en-GB" sz="1400" i="1" dirty="0">
                <a:latin typeface="Times New Roman" panose="02020603050405020304" pitchFamily="18" charset="0"/>
                <a:cs typeface="Times New Roman" panose="02020603050405020304" pitchFamily="18" charset="0"/>
              </a:rPr>
              <a:t>Normative Influences on Altruism.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https://www.sciencedirect.com/science/article/pii/S0065260108603585</a:t>
            </a:r>
            <a:r>
              <a:rPr lang="en-GB" sz="1400" dirty="0">
                <a:latin typeface="Times New Roman" panose="02020603050405020304" pitchFamily="18" charset="0"/>
                <a:cs typeface="Times New Roman" panose="02020603050405020304" pitchFamily="18" charset="0"/>
              </a:rPr>
              <a:t>. Accessed 29th October 2019.</a:t>
            </a:r>
          </a:p>
          <a:p>
            <a:pPr marL="0" indent="0">
              <a:buNone/>
            </a:pPr>
            <a:r>
              <a:rPr lang="en-GB" sz="1400" dirty="0">
                <a:latin typeface="Times New Roman" panose="02020603050405020304" pitchFamily="18" charset="0"/>
                <a:cs typeface="Times New Roman" panose="02020603050405020304" pitchFamily="18" charset="0"/>
              </a:rPr>
              <a:t>Schwartz, S. H., &amp; Clausen, G. T. (1970). </a:t>
            </a:r>
            <a:r>
              <a:rPr lang="en-GB" sz="1400" i="1" dirty="0">
                <a:latin typeface="Times New Roman" panose="02020603050405020304" pitchFamily="18" charset="0"/>
                <a:cs typeface="Times New Roman" panose="02020603050405020304" pitchFamily="18" charset="0"/>
              </a:rPr>
              <a:t>Responsibility, norms, and helping in an emergency.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https://psycnet.apa.org/record/1971-02303-001</a:t>
            </a:r>
            <a:r>
              <a:rPr lang="en-GB" sz="1400" dirty="0">
                <a:latin typeface="Times New Roman" panose="02020603050405020304" pitchFamily="18" charset="0"/>
                <a:cs typeface="Times New Roman" panose="02020603050405020304" pitchFamily="18" charset="0"/>
              </a:rPr>
              <a:t>. Accessed 29</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2019.</a:t>
            </a:r>
            <a:endParaRPr lang="en-GB" sz="1400" i="1" dirty="0">
              <a:latin typeface="Times New Roman" panose="02020603050405020304" pitchFamily="18" charset="0"/>
              <a:cs typeface="Times New Roman" panose="02020603050405020304" pitchFamily="18" charset="0"/>
            </a:endParaRPr>
          </a:p>
          <a:p>
            <a:pPr marL="0" indent="0">
              <a:buNone/>
            </a:pPr>
            <a:r>
              <a:rPr lang="en-GB" sz="1400" dirty="0">
                <a:latin typeface="Times New Roman" panose="02020603050405020304" pitchFamily="18" charset="0"/>
                <a:cs typeface="Times New Roman" panose="02020603050405020304" pitchFamily="18" charset="0"/>
              </a:rPr>
              <a:t>Schwartz, S.H., and Howard, J.A. (1984). </a:t>
            </a:r>
            <a:r>
              <a:rPr lang="en-GB" sz="1400" i="1" dirty="0">
                <a:latin typeface="Times New Roman" panose="02020603050405020304" pitchFamily="18" charset="0"/>
                <a:cs typeface="Times New Roman" panose="02020603050405020304" pitchFamily="18" charset="0"/>
              </a:rPr>
              <a:t>Internalised Values as Motivators of Altruism.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4" action="ppaction://hlinkfile">
                  <a:extLst>
                    <a:ext uri="{A12FA001-AC4F-418D-AE19-62706E023703}">
                      <ahyp:hlinkClr xmlns:ahyp="http://schemas.microsoft.com/office/drawing/2018/hyperlinkcolor" val="tx"/>
                    </a:ext>
                  </a:extLst>
                </a:hlinkClick>
              </a:rPr>
              <a:t>file:///C:/Users/tashy/Downloads/InternalisedValuesasMotivatorsofAltruismSchwartzHoward_1984.pdf</a:t>
            </a:r>
            <a:r>
              <a:rPr lang="en-GB" sz="1400" dirty="0">
                <a:latin typeface="Times New Roman" panose="02020603050405020304" pitchFamily="18" charset="0"/>
                <a:cs typeface="Times New Roman" panose="02020603050405020304" pitchFamily="18" charset="0"/>
              </a:rPr>
              <a:t>. Accessed 29</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2019.</a:t>
            </a:r>
          </a:p>
          <a:p>
            <a:pPr marL="0" indent="0">
              <a:buNone/>
            </a:pPr>
            <a:r>
              <a:rPr lang="en-GB" sz="1400" dirty="0">
                <a:latin typeface="Times New Roman" panose="02020603050405020304" pitchFamily="18" charset="0"/>
                <a:cs typeface="Times New Roman" panose="02020603050405020304" pitchFamily="18" charset="0"/>
              </a:rPr>
              <a:t>Simpson, B. and </a:t>
            </a:r>
            <a:r>
              <a:rPr lang="en-GB" sz="1400" dirty="0" err="1">
                <a:latin typeface="Times New Roman" panose="02020603050405020304" pitchFamily="18" charset="0"/>
                <a:cs typeface="Times New Roman" panose="02020603050405020304" pitchFamily="18" charset="0"/>
              </a:rPr>
              <a:t>Willer</a:t>
            </a:r>
            <a:r>
              <a:rPr lang="en-GB" sz="1400" dirty="0">
                <a:latin typeface="Times New Roman" panose="02020603050405020304" pitchFamily="18" charset="0"/>
                <a:cs typeface="Times New Roman" panose="02020603050405020304" pitchFamily="18" charset="0"/>
              </a:rPr>
              <a:t>, R. (2007). </a:t>
            </a:r>
            <a:r>
              <a:rPr lang="en-GB" sz="1400" i="1" dirty="0">
                <a:latin typeface="Times New Roman" panose="02020603050405020304" pitchFamily="18" charset="0"/>
                <a:cs typeface="Times New Roman" panose="02020603050405020304" pitchFamily="18" charset="0"/>
              </a:rPr>
              <a:t>Altruism and Indirect Reciprocity: The Interaction of Person and Situation in Prosocial Behaviour</a:t>
            </a:r>
            <a:r>
              <a:rPr lang="en-GB" sz="1400" dirty="0">
                <a:latin typeface="Times New Roman" panose="02020603050405020304" pitchFamily="18" charset="0"/>
                <a:cs typeface="Times New Roman" panose="02020603050405020304" pitchFamily="18" charset="0"/>
              </a:rPr>
              <a:t>. Available at: </a:t>
            </a:r>
            <a:r>
              <a:rPr lang="en-GB" sz="1400"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https://greatergood.berkeley.edu/images/uploads/Simpson-AltruismReciprocity.pdf</a:t>
            </a:r>
            <a:r>
              <a:rPr lang="en-GB" sz="1400" dirty="0">
                <a:latin typeface="Times New Roman" panose="02020603050405020304" pitchFamily="18" charset="0"/>
                <a:cs typeface="Times New Roman" panose="02020603050405020304" pitchFamily="18" charset="0"/>
              </a:rPr>
              <a:t>. Accessed 31</a:t>
            </a:r>
            <a:r>
              <a:rPr lang="en-GB" sz="1400" baseline="30000" dirty="0">
                <a:latin typeface="Times New Roman" panose="02020603050405020304" pitchFamily="18" charset="0"/>
                <a:cs typeface="Times New Roman" panose="02020603050405020304" pitchFamily="18" charset="0"/>
              </a:rPr>
              <a:t>st</a:t>
            </a:r>
            <a:r>
              <a:rPr lang="en-GB" sz="1400" dirty="0">
                <a:latin typeface="Times New Roman" panose="02020603050405020304" pitchFamily="18" charset="0"/>
                <a:cs typeface="Times New Roman" panose="02020603050405020304" pitchFamily="18" charset="0"/>
              </a:rPr>
              <a:t> October 2019.</a:t>
            </a:r>
          </a:p>
          <a:p>
            <a:pPr marL="0" indent="0">
              <a:buNone/>
            </a:pPr>
            <a:r>
              <a:rPr lang="en-GB" sz="1400" dirty="0">
                <a:latin typeface="Times New Roman" panose="02020603050405020304" pitchFamily="18" charset="0"/>
                <a:cs typeface="Times New Roman" panose="02020603050405020304" pitchFamily="18" charset="0"/>
              </a:rPr>
              <a:t>Sober, E. and Wilson, D.S. (1998). </a:t>
            </a:r>
            <a:r>
              <a:rPr lang="en-GB" sz="1400" i="1" dirty="0">
                <a:latin typeface="Times New Roman" panose="02020603050405020304" pitchFamily="18" charset="0"/>
                <a:cs typeface="Times New Roman" panose="02020603050405020304" pitchFamily="18" charset="0"/>
              </a:rPr>
              <a:t>Unto Others: The Evolution and Psychology of Unselfish Behaviour. </a:t>
            </a:r>
            <a:r>
              <a:rPr lang="en-GB" sz="1400" dirty="0">
                <a:latin typeface="Times New Roman" panose="02020603050405020304" pitchFamily="18" charset="0"/>
                <a:cs typeface="Times New Roman" panose="02020603050405020304" pitchFamily="18" charset="0"/>
              </a:rPr>
              <a:t>Massachusetts: Harvard University Press.</a:t>
            </a:r>
          </a:p>
          <a:p>
            <a:pPr marL="0" indent="0">
              <a:buNone/>
            </a:pPr>
            <a:r>
              <a:rPr lang="en-US" altLang="en-US" sz="1400" dirty="0">
                <a:latin typeface="Times New Roman" panose="02020603050405020304" pitchFamily="18" charset="0"/>
                <a:cs typeface="Times New Roman" panose="02020603050405020304" pitchFamily="18" charset="0"/>
              </a:rPr>
              <a:t>Sober, E. (1988). </a:t>
            </a:r>
            <a:r>
              <a:rPr lang="en-US" altLang="en-US" sz="1400" i="1" dirty="0">
                <a:latin typeface="Times New Roman" panose="02020603050405020304" pitchFamily="18" charset="0"/>
                <a:cs typeface="Times New Roman" panose="02020603050405020304" pitchFamily="18" charset="0"/>
              </a:rPr>
              <a:t>What is Evolutionary Altruism? </a:t>
            </a:r>
            <a:r>
              <a:rPr lang="en-US" altLang="en-US"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https://philpapers.org/rec/SOBWIE</a:t>
            </a:r>
            <a:r>
              <a:rPr lang="en-GB" sz="1400" dirty="0">
                <a:latin typeface="Times New Roman" panose="02020603050405020304" pitchFamily="18" charset="0"/>
                <a:cs typeface="Times New Roman" panose="02020603050405020304" pitchFamily="18" charset="0"/>
              </a:rPr>
              <a:t>. Last accessed 29</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2019.</a:t>
            </a:r>
          </a:p>
          <a:p>
            <a:pPr marL="0" indent="0">
              <a:buNone/>
            </a:pPr>
            <a:r>
              <a:rPr lang="en-GB" sz="1400" dirty="0">
                <a:latin typeface="Times New Roman" panose="02020603050405020304" pitchFamily="18" charset="0"/>
                <a:cs typeface="Times New Roman" panose="02020603050405020304" pitchFamily="18" charset="0"/>
              </a:rPr>
              <a:t>Staub, E. (1978). </a:t>
            </a:r>
            <a:r>
              <a:rPr lang="en-GB" sz="1400" i="1" dirty="0">
                <a:latin typeface="Times New Roman" panose="02020603050405020304" pitchFamily="18" charset="0"/>
                <a:cs typeface="Times New Roman" panose="02020603050405020304" pitchFamily="18" charset="0"/>
              </a:rPr>
              <a:t>Positive Social </a:t>
            </a:r>
            <a:r>
              <a:rPr lang="en-GB" sz="1400" i="1" dirty="0" err="1">
                <a:latin typeface="Times New Roman" panose="02020603050405020304" pitchFamily="18" charset="0"/>
                <a:cs typeface="Times New Roman" panose="02020603050405020304" pitchFamily="18" charset="0"/>
              </a:rPr>
              <a:t>Behavior</a:t>
            </a:r>
            <a:r>
              <a:rPr lang="en-GB" sz="1400" i="1" dirty="0">
                <a:latin typeface="Times New Roman" panose="02020603050405020304" pitchFamily="18" charset="0"/>
                <a:cs typeface="Times New Roman" panose="02020603050405020304" pitchFamily="18" charset="0"/>
              </a:rPr>
              <a:t> and Morality: Social and Personal Influences.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https://psycnet.apa.org/record/1980-51643-000</a:t>
            </a:r>
            <a:r>
              <a:rPr lang="en-GB" sz="1400" dirty="0">
                <a:latin typeface="Times New Roman" panose="02020603050405020304" pitchFamily="18" charset="0"/>
                <a:cs typeface="Times New Roman" panose="02020603050405020304" pitchFamily="18" charset="0"/>
              </a:rPr>
              <a:t>. Accessed 1</a:t>
            </a:r>
            <a:r>
              <a:rPr lang="en-GB" sz="1400" baseline="30000" dirty="0">
                <a:latin typeface="Times New Roman" panose="02020603050405020304" pitchFamily="18" charset="0"/>
                <a:cs typeface="Times New Roman" panose="02020603050405020304" pitchFamily="18" charset="0"/>
              </a:rPr>
              <a:t>st</a:t>
            </a:r>
            <a:r>
              <a:rPr lang="en-GB" sz="1400" dirty="0">
                <a:latin typeface="Times New Roman" panose="02020603050405020304" pitchFamily="18" charset="0"/>
                <a:cs typeface="Times New Roman" panose="02020603050405020304" pitchFamily="18" charset="0"/>
              </a:rPr>
              <a:t> November 2019.</a:t>
            </a:r>
          </a:p>
          <a:p>
            <a:pPr marL="0" indent="0">
              <a:buNone/>
            </a:pPr>
            <a:r>
              <a:rPr lang="en-GB" sz="1400" dirty="0">
                <a:latin typeface="Times New Roman" panose="02020603050405020304" pitchFamily="18" charset="0"/>
                <a:cs typeface="Times New Roman" panose="02020603050405020304" pitchFamily="18" charset="0"/>
              </a:rPr>
              <a:t>Staub, E., &amp; Baer, R. S. (1974). Stimulus characteristics of a sufferer and difficulty of escape as determinants of helping. </a:t>
            </a:r>
            <a:r>
              <a:rPr lang="en-GB" sz="1400" i="1" dirty="0">
                <a:latin typeface="Times New Roman" panose="02020603050405020304" pitchFamily="18" charset="0"/>
                <a:cs typeface="Times New Roman" panose="02020603050405020304" pitchFamily="18" charset="0"/>
              </a:rPr>
              <a:t>Journal of Personality and Social Psychology, pp</a:t>
            </a:r>
            <a:r>
              <a:rPr lang="en-GB" sz="1400" dirty="0">
                <a:latin typeface="Times New Roman" panose="02020603050405020304" pitchFamily="18" charset="0"/>
                <a:cs typeface="Times New Roman" panose="02020603050405020304" pitchFamily="18" charset="0"/>
              </a:rPr>
              <a:t>279-284. Available at: </a:t>
            </a:r>
            <a:r>
              <a:rPr lang="en-GB" sz="1400" dirty="0">
                <a:hlinkClick r:id="rId8">
                  <a:extLst>
                    <a:ext uri="{A12FA001-AC4F-418D-AE19-62706E023703}">
                      <ahyp:hlinkClr xmlns:ahyp="http://schemas.microsoft.com/office/drawing/2018/hyperlinkcolor" val="tx"/>
                    </a:ext>
                  </a:extLst>
                </a:hlinkClick>
              </a:rPr>
              <a:t>https://psycnet.apa.org/record/1974-32350-001</a:t>
            </a:r>
            <a:r>
              <a:rPr lang="en-GB" sz="1400" dirty="0"/>
              <a:t>. Accessed 29</a:t>
            </a:r>
            <a:r>
              <a:rPr lang="en-GB" sz="1400" baseline="30000" dirty="0"/>
              <a:t>th</a:t>
            </a:r>
            <a:r>
              <a:rPr lang="en-GB" sz="1400" dirty="0"/>
              <a:t> October 2019.</a:t>
            </a:r>
            <a:endParaRPr lang="en-GB" sz="1400" dirty="0">
              <a:latin typeface="Times New Roman" panose="02020603050405020304" pitchFamily="18" charset="0"/>
              <a:cs typeface="Times New Roman" panose="02020603050405020304" pitchFamily="18" charset="0"/>
            </a:endParaRPr>
          </a:p>
          <a:p>
            <a:pPr marL="0" indent="0">
              <a:buNone/>
            </a:pPr>
            <a:r>
              <a:rPr lang="en-GB" sz="1400" dirty="0">
                <a:latin typeface="Times New Roman" panose="02020603050405020304" pitchFamily="18" charset="0"/>
                <a:cs typeface="Times New Roman" panose="02020603050405020304" pitchFamily="18" charset="0"/>
              </a:rPr>
              <a:t>Varese, F. and </a:t>
            </a:r>
            <a:r>
              <a:rPr lang="en-GB" sz="1400" dirty="0" err="1">
                <a:latin typeface="Times New Roman" panose="02020603050405020304" pitchFamily="18" charset="0"/>
                <a:cs typeface="Times New Roman" panose="02020603050405020304" pitchFamily="18" charset="0"/>
              </a:rPr>
              <a:t>Yaish</a:t>
            </a:r>
            <a:r>
              <a:rPr lang="en-GB" sz="1400" dirty="0">
                <a:latin typeface="Times New Roman" panose="02020603050405020304" pitchFamily="18" charset="0"/>
                <a:cs typeface="Times New Roman" panose="02020603050405020304" pitchFamily="18" charset="0"/>
              </a:rPr>
              <a:t>, M. (2000). </a:t>
            </a:r>
            <a:r>
              <a:rPr lang="en-GB" sz="1400" i="1" dirty="0">
                <a:latin typeface="Times New Roman" panose="02020603050405020304" pitchFamily="18" charset="0"/>
                <a:cs typeface="Times New Roman" panose="02020603050405020304" pitchFamily="18" charset="0"/>
              </a:rPr>
              <a:t>THE IMPORTANCE OF BEING ASKED: THE RESCUE OF JEWS IN NAZI EUROPE.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https://www.sociology.ox.ac.uk/materials/people/varesef/Varese_and_Yaish-2000.pdf</a:t>
            </a:r>
            <a:r>
              <a:rPr lang="en-GB" sz="1400" dirty="0">
                <a:latin typeface="Times New Roman" panose="02020603050405020304" pitchFamily="18" charset="0"/>
                <a:cs typeface="Times New Roman" panose="02020603050405020304" pitchFamily="18" charset="0"/>
              </a:rPr>
              <a:t>. Accessed 29</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2019.</a:t>
            </a:r>
          </a:p>
          <a:p>
            <a:pPr marL="0" indent="0">
              <a:buNone/>
            </a:pPr>
            <a:r>
              <a:rPr lang="en-GB" sz="1400" dirty="0">
                <a:latin typeface="Times New Roman" panose="02020603050405020304" pitchFamily="18" charset="0"/>
                <a:cs typeface="Times New Roman" panose="02020603050405020304" pitchFamily="18" charset="0"/>
              </a:rPr>
              <a:t>Wilson, J.P. (1976). </a:t>
            </a:r>
            <a:r>
              <a:rPr lang="en-GB" sz="1400" i="1" dirty="0">
                <a:latin typeface="Times New Roman" panose="02020603050405020304" pitchFamily="18" charset="0"/>
                <a:cs typeface="Times New Roman" panose="02020603050405020304" pitchFamily="18" charset="0"/>
              </a:rPr>
              <a:t>Motivation, modelling, and altruism: A Person × Situation analysis. </a:t>
            </a:r>
            <a:r>
              <a:rPr lang="en-GB" sz="1400" dirty="0">
                <a:latin typeface="Times New Roman" panose="02020603050405020304" pitchFamily="18" charset="0"/>
                <a:cs typeface="Times New Roman" panose="02020603050405020304" pitchFamily="18" charset="0"/>
              </a:rPr>
              <a:t>Journal of Personality and Social Psychology, Vol 34(6), pp1078-1086. Available at: </a:t>
            </a:r>
            <a:r>
              <a:rPr lang="en-GB" sz="1400" dirty="0">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https://psycnet.apa.org/buy/1978-31755-001</a:t>
            </a:r>
            <a:r>
              <a:rPr lang="en-GB" sz="1400" dirty="0">
                <a:latin typeface="Times New Roman" panose="02020603050405020304" pitchFamily="18" charset="0"/>
                <a:cs typeface="Times New Roman" panose="02020603050405020304" pitchFamily="18" charset="0"/>
              </a:rPr>
              <a:t>. Accessed 29</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2019.</a:t>
            </a:r>
          </a:p>
          <a:p>
            <a:endParaRPr lang="en-GB" dirty="0"/>
          </a:p>
        </p:txBody>
      </p:sp>
    </p:spTree>
    <p:extLst>
      <p:ext uri="{BB962C8B-B14F-4D97-AF65-F5344CB8AC3E}">
        <p14:creationId xmlns:p14="http://schemas.microsoft.com/office/powerpoint/2010/main" val="1669943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5F2F3-A7A6-4814-91CA-EE165D921B6B}"/>
              </a:ext>
            </a:extLst>
          </p:cNvPr>
          <p:cNvSpPr>
            <a:spLocks noGrp="1"/>
          </p:cNvSpPr>
          <p:nvPr>
            <p:ph type="title"/>
          </p:nvPr>
        </p:nvSpPr>
        <p:spPr/>
        <p:txBody>
          <a:bodyPr/>
          <a:lstStyle/>
          <a:p>
            <a:r>
              <a:rPr lang="en-GB" dirty="0"/>
              <a:t>ANNOTATED BIBLIOGRAPHY</a:t>
            </a:r>
          </a:p>
        </p:txBody>
      </p:sp>
      <p:sp>
        <p:nvSpPr>
          <p:cNvPr id="3" name="Content Placeholder 2">
            <a:extLst>
              <a:ext uri="{FF2B5EF4-FFF2-40B4-BE49-F238E27FC236}">
                <a16:creationId xmlns:a16="http://schemas.microsoft.com/office/drawing/2014/main" id="{8BC5B903-19F5-45AD-AA38-7CDF554CEFD6}"/>
              </a:ext>
            </a:extLst>
          </p:cNvPr>
          <p:cNvSpPr>
            <a:spLocks noGrp="1"/>
          </p:cNvSpPr>
          <p:nvPr>
            <p:ph idx="1"/>
          </p:nvPr>
        </p:nvSpPr>
        <p:spPr>
          <a:xfrm>
            <a:off x="838200" y="1825625"/>
            <a:ext cx="10515600" cy="4498976"/>
          </a:xfrm>
        </p:spPr>
        <p:txBody>
          <a:bodyPr>
            <a:noAutofit/>
          </a:bodyPr>
          <a:lstStyle/>
          <a:p>
            <a:r>
              <a:rPr lang="en-GB" sz="1500" dirty="0">
                <a:latin typeface="Times New Roman" panose="02020603050405020304" pitchFamily="18" charset="0"/>
                <a:cs typeface="Times New Roman" panose="02020603050405020304" pitchFamily="18" charset="0"/>
              </a:rPr>
              <a:t>Batson, C.D. (2010). </a:t>
            </a:r>
            <a:r>
              <a:rPr lang="en-GB" sz="1500" i="1" dirty="0">
                <a:latin typeface="Times New Roman" panose="02020603050405020304" pitchFamily="18" charset="0"/>
                <a:cs typeface="Times New Roman" panose="02020603050405020304" pitchFamily="18" charset="0"/>
              </a:rPr>
              <a:t>Altruism in Humans. </a:t>
            </a:r>
            <a:r>
              <a:rPr lang="en-GB" sz="1500" dirty="0">
                <a:latin typeface="Times New Roman" panose="02020603050405020304" pitchFamily="18" charset="0"/>
                <a:cs typeface="Times New Roman" panose="02020603050405020304" pitchFamily="18" charset="0"/>
              </a:rPr>
              <a:t>Oxford Scholarship Online. Available at: </a:t>
            </a:r>
            <a:r>
              <a:rPr lang="en-GB" sz="1500" dirty="0">
                <a:latin typeface="Times New Roman" panose="02020603050405020304" pitchFamily="18" charset="0"/>
                <a:cs typeface="Times New Roman" panose="02020603050405020304" pitchFamily="18" charset="0"/>
                <a:hlinkClick r:id="rId2"/>
              </a:rPr>
              <a:t>https://www-oxfordscholarship-com.ezproxy.uwtsd.ac.uk/view/10.1093/acprof:oso/9780195341065.001.0001/acprof-9780195341065-chapter-2</a:t>
            </a:r>
            <a:r>
              <a:rPr lang="en-GB" sz="1500" dirty="0">
                <a:latin typeface="Times New Roman" panose="02020603050405020304" pitchFamily="18" charset="0"/>
                <a:cs typeface="Times New Roman" panose="02020603050405020304" pitchFamily="18" charset="0"/>
              </a:rPr>
              <a:t>. Accessed 31</a:t>
            </a:r>
            <a:r>
              <a:rPr lang="en-GB" sz="1500" baseline="30000" dirty="0">
                <a:latin typeface="Times New Roman" panose="02020603050405020304" pitchFamily="18" charset="0"/>
                <a:cs typeface="Times New Roman" panose="02020603050405020304" pitchFamily="18" charset="0"/>
              </a:rPr>
              <a:t>st</a:t>
            </a:r>
            <a:r>
              <a:rPr lang="en-GB" sz="1500" dirty="0">
                <a:latin typeface="Times New Roman" panose="02020603050405020304" pitchFamily="18" charset="0"/>
                <a:cs typeface="Times New Roman" panose="02020603050405020304" pitchFamily="18" charset="0"/>
              </a:rPr>
              <a:t> October 2019. </a:t>
            </a:r>
            <a:r>
              <a:rPr lang="en-GB" sz="1600" dirty="0">
                <a:latin typeface="Times New Roman" panose="02020603050405020304" pitchFamily="18" charset="0"/>
                <a:cs typeface="Times New Roman" panose="02020603050405020304" pitchFamily="18" charset="0"/>
              </a:rPr>
              <a:t>Provides overview of research into Altruism, the Empathy-Altruism Hypothesis and other explanations. Argues that while not all helpful behaviour is motivated by altruistic motivation produced by empathic concern, under certain circumstances where empathy is induced, altruistic motivation will follow. Puts forward ‘pluralistic-motivation’ theory of prosocial behaviour, concluding that empathy-induced altruism is often overridden by self-concern but has been underrecognized in theories of human behaviour. Focuses on practical implications of research.</a:t>
            </a:r>
          </a:p>
          <a:p>
            <a:r>
              <a:rPr lang="en-GB" sz="1500" dirty="0">
                <a:latin typeface="Times New Roman" panose="02020603050405020304" pitchFamily="18" charset="0"/>
                <a:cs typeface="Times New Roman" panose="02020603050405020304" pitchFamily="18" charset="0"/>
              </a:rPr>
              <a:t>Batson, C.D., Fultz, J., </a:t>
            </a:r>
            <a:r>
              <a:rPr lang="en-GB" sz="1500" dirty="0" err="1">
                <a:latin typeface="Times New Roman" panose="02020603050405020304" pitchFamily="18" charset="0"/>
                <a:cs typeface="Times New Roman" panose="02020603050405020304" pitchFamily="18" charset="0"/>
              </a:rPr>
              <a:t>Schoenrade</a:t>
            </a:r>
            <a:r>
              <a:rPr lang="en-GB" sz="1500" dirty="0">
                <a:latin typeface="Times New Roman" panose="02020603050405020304" pitchFamily="18" charset="0"/>
                <a:cs typeface="Times New Roman" panose="02020603050405020304" pitchFamily="18" charset="0"/>
              </a:rPr>
              <a:t>, P.A, </a:t>
            </a:r>
            <a:r>
              <a:rPr lang="en-GB" sz="1500" dirty="0" err="1">
                <a:latin typeface="Times New Roman" panose="02020603050405020304" pitchFamily="18" charset="0"/>
                <a:cs typeface="Times New Roman" panose="02020603050405020304" pitchFamily="18" charset="0"/>
              </a:rPr>
              <a:t>Paduano</a:t>
            </a:r>
            <a:r>
              <a:rPr lang="en-GB" sz="1500" dirty="0">
                <a:latin typeface="Times New Roman" panose="02020603050405020304" pitchFamily="18" charset="0"/>
                <a:cs typeface="Times New Roman" panose="02020603050405020304" pitchFamily="18" charset="0"/>
              </a:rPr>
              <a:t>, A. (1987). </a:t>
            </a:r>
            <a:r>
              <a:rPr lang="en-GB" sz="1500" i="1" dirty="0">
                <a:latin typeface="Times New Roman" panose="02020603050405020304" pitchFamily="18" charset="0"/>
                <a:cs typeface="Times New Roman" panose="02020603050405020304" pitchFamily="18" charset="0"/>
              </a:rPr>
              <a:t>Critical self-reflection and self-perceived altruism: when self-reward fails. </a:t>
            </a:r>
            <a:r>
              <a:rPr lang="en-GB" sz="1500" dirty="0">
                <a:latin typeface="Times New Roman" panose="02020603050405020304" pitchFamily="18" charset="0"/>
                <a:cs typeface="Times New Roman" panose="02020603050405020304" pitchFamily="18" charset="0"/>
              </a:rPr>
              <a:t>Available at: </a:t>
            </a:r>
            <a:r>
              <a:rPr lang="en-GB" sz="1500" dirty="0">
                <a:latin typeface="Times New Roman" panose="02020603050405020304" pitchFamily="18" charset="0"/>
                <a:cs typeface="Times New Roman" panose="02020603050405020304" pitchFamily="18" charset="0"/>
                <a:hlinkClick r:id="rId3"/>
              </a:rPr>
              <a:t>https://www.ncbi.nlm.nih.gov/pubmed/3656086</a:t>
            </a:r>
            <a:r>
              <a:rPr lang="en-GB" sz="1500" dirty="0">
                <a:latin typeface="Times New Roman" panose="02020603050405020304" pitchFamily="18" charset="0"/>
                <a:cs typeface="Times New Roman" panose="02020603050405020304" pitchFamily="18" charset="0"/>
              </a:rPr>
              <a:t>. Accessed 28</a:t>
            </a:r>
            <a:r>
              <a:rPr lang="en-GB" sz="1500" baseline="30000" dirty="0">
                <a:latin typeface="Times New Roman" panose="02020603050405020304" pitchFamily="18" charset="0"/>
                <a:cs typeface="Times New Roman" panose="02020603050405020304" pitchFamily="18" charset="0"/>
              </a:rPr>
              <a:t>th</a:t>
            </a:r>
            <a:r>
              <a:rPr lang="en-GB" sz="1500" dirty="0">
                <a:latin typeface="Times New Roman" panose="02020603050405020304" pitchFamily="18" charset="0"/>
                <a:cs typeface="Times New Roman" panose="02020603050405020304" pitchFamily="18" charset="0"/>
              </a:rPr>
              <a:t> October 2019. Drew from experiments to argue that critical self-reflection actually complicated social learning, introducing a self-deprecating bias that undermined intrinsic prosocial motivation, even following helping which produced no external self-rewards.</a:t>
            </a:r>
          </a:p>
          <a:p>
            <a:r>
              <a:rPr lang="en-GB" sz="1500" dirty="0">
                <a:latin typeface="Times New Roman" panose="02020603050405020304" pitchFamily="18" charset="0"/>
                <a:cs typeface="Times New Roman" panose="02020603050405020304" pitchFamily="18" charset="0"/>
              </a:rPr>
              <a:t>Batson, C.D., </a:t>
            </a:r>
            <a:r>
              <a:rPr lang="en-GB" sz="1500" dirty="0" err="1">
                <a:latin typeface="Times New Roman" panose="02020603050405020304" pitchFamily="18" charset="0"/>
                <a:cs typeface="Times New Roman" panose="02020603050405020304" pitchFamily="18" charset="0"/>
              </a:rPr>
              <a:t>Polycarpou</a:t>
            </a:r>
            <a:r>
              <a:rPr lang="en-GB" sz="1500" dirty="0">
                <a:latin typeface="Times New Roman" panose="02020603050405020304" pitchFamily="18" charset="0"/>
                <a:cs typeface="Times New Roman" panose="02020603050405020304" pitchFamily="18" charset="0"/>
              </a:rPr>
              <a:t>, M.P, Harmon-Jones, E., Imhoff, H.J., Mitchener, E.C., Bednar, L.L., </a:t>
            </a:r>
            <a:r>
              <a:rPr lang="en-GB" sz="1500" dirty="0" err="1">
                <a:latin typeface="Times New Roman" panose="02020603050405020304" pitchFamily="18" charset="0"/>
                <a:cs typeface="Times New Roman" panose="02020603050405020304" pitchFamily="18" charset="0"/>
              </a:rPr>
              <a:t>Kleine</a:t>
            </a:r>
            <a:r>
              <a:rPr lang="en-GB" sz="1500" dirty="0">
                <a:latin typeface="Times New Roman" panose="02020603050405020304" pitchFamily="18" charset="0"/>
                <a:cs typeface="Times New Roman" panose="02020603050405020304" pitchFamily="18" charset="0"/>
              </a:rPr>
              <a:t>, T.R., </a:t>
            </a:r>
            <a:r>
              <a:rPr lang="en-GB" sz="1500" dirty="0" err="1">
                <a:latin typeface="Times New Roman" panose="02020603050405020304" pitchFamily="18" charset="0"/>
                <a:cs typeface="Times New Roman" panose="02020603050405020304" pitchFamily="18" charset="0"/>
              </a:rPr>
              <a:t>Highberger</a:t>
            </a:r>
            <a:r>
              <a:rPr lang="en-GB" sz="1500" dirty="0">
                <a:latin typeface="Times New Roman" panose="02020603050405020304" pitchFamily="18" charset="0"/>
                <a:cs typeface="Times New Roman" panose="02020603050405020304" pitchFamily="18" charset="0"/>
              </a:rPr>
              <a:t>, L. </a:t>
            </a:r>
            <a:r>
              <a:rPr lang="en-GB" sz="1500" i="1" dirty="0">
                <a:latin typeface="Times New Roman" panose="02020603050405020304" pitchFamily="18" charset="0"/>
                <a:cs typeface="Times New Roman" panose="02020603050405020304" pitchFamily="18" charset="0"/>
              </a:rPr>
              <a:t>Empathy and attitudes: can feeling for a member of a stigmatized group improve feelings toward the group? </a:t>
            </a:r>
            <a:r>
              <a:rPr lang="en-GB" sz="1500" dirty="0">
                <a:latin typeface="Times New Roman" panose="02020603050405020304" pitchFamily="18" charset="0"/>
                <a:cs typeface="Times New Roman" panose="02020603050405020304" pitchFamily="18" charset="0"/>
              </a:rPr>
              <a:t>Available at: </a:t>
            </a:r>
            <a:r>
              <a:rPr lang="en-GB" sz="1500" dirty="0">
                <a:latin typeface="Times New Roman" panose="02020603050405020304" pitchFamily="18" charset="0"/>
                <a:cs typeface="Times New Roman" panose="02020603050405020304" pitchFamily="18" charset="0"/>
                <a:hlinkClick r:id="rId4"/>
              </a:rPr>
              <a:t>https://www.ncbi.nlm.nih.gov/pubmed/9008376</a:t>
            </a:r>
            <a:r>
              <a:rPr lang="en-GB" sz="1500" dirty="0">
                <a:latin typeface="Times New Roman" panose="02020603050405020304" pitchFamily="18" charset="0"/>
                <a:cs typeface="Times New Roman" panose="02020603050405020304" pitchFamily="18" charset="0"/>
              </a:rPr>
              <a:t>. Accessed 30</a:t>
            </a:r>
            <a:r>
              <a:rPr lang="en-GB" sz="1500" baseline="30000" dirty="0">
                <a:latin typeface="Times New Roman" panose="02020603050405020304" pitchFamily="18" charset="0"/>
                <a:cs typeface="Times New Roman" panose="02020603050405020304" pitchFamily="18" charset="0"/>
              </a:rPr>
              <a:t>th</a:t>
            </a:r>
            <a:r>
              <a:rPr lang="en-GB" sz="1500" dirty="0">
                <a:latin typeface="Times New Roman" panose="02020603050405020304" pitchFamily="18" charset="0"/>
                <a:cs typeface="Times New Roman" panose="02020603050405020304" pitchFamily="18" charset="0"/>
              </a:rPr>
              <a:t> October 2019. Study provides evidence of how empathy can be induced for strangers and stigmatized groups. </a:t>
            </a:r>
          </a:p>
          <a:p>
            <a:r>
              <a:rPr lang="en-GB" sz="1500" dirty="0" err="1">
                <a:latin typeface="Times New Roman" panose="02020603050405020304" pitchFamily="18" charset="0"/>
                <a:cs typeface="Times New Roman" panose="02020603050405020304" pitchFamily="18" charset="0"/>
              </a:rPr>
              <a:t>Beechler</a:t>
            </a:r>
            <a:r>
              <a:rPr lang="en-GB" sz="1500" dirty="0">
                <a:latin typeface="Times New Roman" panose="02020603050405020304" pitchFamily="18" charset="0"/>
                <a:cs typeface="Times New Roman" panose="02020603050405020304" pitchFamily="18" charset="0"/>
              </a:rPr>
              <a:t>, M.P. (2018). </a:t>
            </a:r>
            <a:r>
              <a:rPr lang="en-GB" sz="1400" i="1" dirty="0">
                <a:latin typeface="Times New Roman" panose="02020603050405020304" pitchFamily="18" charset="0"/>
                <a:cs typeface="Times New Roman" panose="02020603050405020304" pitchFamily="18" charset="0"/>
              </a:rPr>
              <a:t>Revisiting the Egoism-Altruism Debate: Effects of Contextual Cues on Empathy, Oneness, and Helping Intentions. </a:t>
            </a:r>
            <a:r>
              <a:rPr lang="en-GB" sz="1400" dirty="0" err="1">
                <a:latin typeface="Times New Roman" panose="02020603050405020304" pitchFamily="18" charset="0"/>
                <a:cs typeface="Times New Roman" panose="02020603050405020304" pitchFamily="18" charset="0"/>
              </a:rPr>
              <a:t>Availabe</a:t>
            </a:r>
            <a:r>
              <a:rPr lang="en-GB" sz="1400" dirty="0">
                <a:latin typeface="Times New Roman" panose="02020603050405020304" pitchFamily="18" charset="0"/>
                <a:cs typeface="Times New Roman" panose="02020603050405020304" pitchFamily="18" charset="0"/>
              </a:rPr>
              <a:t> at: </a:t>
            </a:r>
            <a:r>
              <a:rPr lang="en-GB" sz="1400" dirty="0">
                <a:latin typeface="Times New Roman" panose="02020603050405020304" pitchFamily="18" charset="0"/>
                <a:cs typeface="Times New Roman" panose="02020603050405020304" pitchFamily="18" charset="0"/>
                <a:hlinkClick r:id="rId5"/>
              </a:rPr>
              <a:t>https://search-proquest-com.ezproxy.uwtsd.ac.uk/docview/2041124899/abstract/E72191C42AFE4A29PQ/1?accountid=130472</a:t>
            </a:r>
            <a:r>
              <a:rPr lang="en-GB" sz="1400" dirty="0">
                <a:latin typeface="Times New Roman" panose="02020603050405020304" pitchFamily="18" charset="0"/>
                <a:cs typeface="Times New Roman" panose="02020603050405020304" pitchFamily="18" charset="0"/>
              </a:rPr>
              <a:t>. Accessed 2</a:t>
            </a:r>
            <a:r>
              <a:rPr lang="en-GB" sz="1400" baseline="30000" dirty="0">
                <a:latin typeface="Times New Roman" panose="02020603050405020304" pitchFamily="18" charset="0"/>
                <a:cs typeface="Times New Roman" panose="02020603050405020304" pitchFamily="18" charset="0"/>
              </a:rPr>
              <a:t>nd</a:t>
            </a:r>
            <a:r>
              <a:rPr lang="en-GB" sz="1400" dirty="0">
                <a:latin typeface="Times New Roman" panose="02020603050405020304" pitchFamily="18" charset="0"/>
                <a:cs typeface="Times New Roman" panose="02020603050405020304" pitchFamily="18" charset="0"/>
              </a:rPr>
              <a:t> October 2019. Examines the role of contextual clues in influencing whether helping behaviour is motivated by egoistic oneness or empathy-altruism. </a:t>
            </a:r>
            <a:endParaRPr lang="en-GB" sz="14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0884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121994-BAB8-4F6A-8B9F-CD0487EFEFC8}"/>
              </a:ext>
            </a:extLst>
          </p:cNvPr>
          <p:cNvSpPr>
            <a:spLocks noGrp="1"/>
          </p:cNvSpPr>
          <p:nvPr>
            <p:ph idx="1"/>
          </p:nvPr>
        </p:nvSpPr>
        <p:spPr>
          <a:xfrm>
            <a:off x="838200" y="381000"/>
            <a:ext cx="10515600" cy="5795963"/>
          </a:xfrm>
        </p:spPr>
        <p:txBody>
          <a:bodyPr>
            <a:normAutofit fontScale="92500" lnSpcReduction="10000"/>
          </a:bodyPr>
          <a:lstStyle/>
          <a:p>
            <a:r>
              <a:rPr lang="en-GB" sz="1500" dirty="0" err="1">
                <a:latin typeface="Times New Roman" panose="02020603050405020304" pitchFamily="18" charset="0"/>
                <a:cs typeface="Times New Roman" panose="02020603050405020304" pitchFamily="18" charset="0"/>
              </a:rPr>
              <a:t>DeWall</a:t>
            </a:r>
            <a:r>
              <a:rPr lang="en-GB" sz="1500" dirty="0">
                <a:latin typeface="Times New Roman" panose="02020603050405020304" pitchFamily="18" charset="0"/>
                <a:cs typeface="Times New Roman" panose="02020603050405020304" pitchFamily="18" charset="0"/>
              </a:rPr>
              <a:t>, C.N., Baumeister, R.F. (2006). </a:t>
            </a:r>
            <a:r>
              <a:rPr lang="en-GB" sz="1500" i="1" dirty="0">
                <a:latin typeface="Times New Roman" panose="02020603050405020304" pitchFamily="18" charset="0"/>
                <a:cs typeface="Times New Roman" panose="02020603050405020304" pitchFamily="18" charset="0"/>
              </a:rPr>
              <a:t>Alone but feeling no pain: Effects of social exclusion on physical pain tolerance and pain threshold, affective forecasting, and interpersonal empathy. </a:t>
            </a:r>
            <a:r>
              <a:rPr lang="en-GB" sz="1500" dirty="0">
                <a:latin typeface="Times New Roman" panose="02020603050405020304" pitchFamily="18" charset="0"/>
                <a:cs typeface="Times New Roman" panose="02020603050405020304" pitchFamily="18" charset="0"/>
              </a:rPr>
              <a:t>Available at: </a:t>
            </a:r>
            <a:r>
              <a:rPr lang="en-GB" sz="1500" dirty="0">
                <a:latin typeface="Times New Roman" panose="02020603050405020304" pitchFamily="18" charset="0"/>
                <a:cs typeface="Times New Roman" panose="02020603050405020304" pitchFamily="18" charset="0"/>
                <a:hlinkClick r:id="rId2"/>
              </a:rPr>
              <a:t>https://www.ncbi.nlm.nih.gov/pubmed/16834476</a:t>
            </a:r>
            <a:r>
              <a:rPr lang="en-GB" sz="1500" dirty="0">
                <a:latin typeface="Times New Roman" panose="02020603050405020304" pitchFamily="18" charset="0"/>
                <a:cs typeface="Times New Roman" panose="02020603050405020304" pitchFamily="18" charset="0"/>
              </a:rPr>
              <a:t>. Accessed 27</a:t>
            </a:r>
            <a:r>
              <a:rPr lang="en-GB" sz="1500" baseline="30000" dirty="0">
                <a:latin typeface="Times New Roman" panose="02020603050405020304" pitchFamily="18" charset="0"/>
                <a:cs typeface="Times New Roman" panose="02020603050405020304" pitchFamily="18" charset="0"/>
              </a:rPr>
              <a:t>th</a:t>
            </a:r>
            <a:r>
              <a:rPr lang="en-GB" sz="1500" dirty="0">
                <a:latin typeface="Times New Roman" panose="02020603050405020304" pitchFamily="18" charset="0"/>
                <a:cs typeface="Times New Roman" panose="02020603050405020304" pitchFamily="18" charset="0"/>
              </a:rPr>
              <a:t> October 2019. Authors present evidence that loneliness and social isolation can cause emotional insensitivity and lessen capacities for interpersonal empathy.</a:t>
            </a:r>
          </a:p>
          <a:p>
            <a:r>
              <a:rPr lang="en-GB" sz="1500" dirty="0">
                <a:latin typeface="Times New Roman" panose="02020603050405020304" pitchFamily="18" charset="0"/>
                <a:cs typeface="Times New Roman" panose="02020603050405020304" pitchFamily="18" charset="0"/>
              </a:rPr>
              <a:t>Dovidio, J.F., Schroeder, D.A., Allen, J.L. (1990) ‘Specificity of Empathy-Induced Helping: Evidence for Altruistic Motivation’ in </a:t>
            </a:r>
            <a:r>
              <a:rPr lang="en-GB" sz="1500" i="1" dirty="0">
                <a:latin typeface="Times New Roman" panose="02020603050405020304" pitchFamily="18" charset="0"/>
                <a:cs typeface="Times New Roman" panose="02020603050405020304" pitchFamily="18" charset="0"/>
              </a:rPr>
              <a:t>Journal of Personality and Social Psychology,</a:t>
            </a:r>
            <a:r>
              <a:rPr lang="en-GB" sz="1500" dirty="0">
                <a:latin typeface="Times New Roman" panose="02020603050405020304" pitchFamily="18" charset="0"/>
                <a:cs typeface="Times New Roman" panose="02020603050405020304" pitchFamily="18" charset="0"/>
              </a:rPr>
              <a:t> pp249-260</a:t>
            </a:r>
            <a:r>
              <a:rPr lang="en-GB" sz="1500" i="1" dirty="0">
                <a:latin typeface="Times New Roman" panose="02020603050405020304" pitchFamily="18" charset="0"/>
                <a:cs typeface="Times New Roman" panose="02020603050405020304" pitchFamily="18" charset="0"/>
              </a:rPr>
              <a:t>.</a:t>
            </a:r>
            <a:r>
              <a:rPr lang="en-GB" sz="1500" dirty="0">
                <a:latin typeface="Times New Roman" panose="02020603050405020304" pitchFamily="18" charset="0"/>
                <a:cs typeface="Times New Roman" panose="02020603050405020304" pitchFamily="18" charset="0"/>
              </a:rPr>
              <a:t> Available at: </a:t>
            </a:r>
            <a:r>
              <a:rPr lang="en-GB" sz="1500" dirty="0">
                <a:latin typeface="Times New Roman" panose="02020603050405020304" pitchFamily="18" charset="0"/>
                <a:cs typeface="Times New Roman" panose="02020603050405020304" pitchFamily="18" charset="0"/>
                <a:hlinkClick r:id="rId3"/>
              </a:rPr>
              <a:t>https://web-b-ebscohost-com.ezproxy.uwtsd.ac.uk/ehost/pdfviewer/pdfviewer?vid=1&amp;sid=8300b5ec-008a-4acf-a6c7-5bd687c17787%40pdc-v-sessmgr02</a:t>
            </a:r>
            <a:r>
              <a:rPr lang="en-GB" sz="1500" dirty="0">
                <a:latin typeface="Times New Roman" panose="02020603050405020304" pitchFamily="18" charset="0"/>
                <a:cs typeface="Times New Roman" panose="02020603050405020304" pitchFamily="18" charset="0"/>
              </a:rPr>
              <a:t>. Accessed 25</a:t>
            </a:r>
            <a:r>
              <a:rPr lang="en-GB" sz="1500" baseline="30000" dirty="0">
                <a:latin typeface="Times New Roman" panose="02020603050405020304" pitchFamily="18" charset="0"/>
                <a:cs typeface="Times New Roman" panose="02020603050405020304" pitchFamily="18" charset="0"/>
              </a:rPr>
              <a:t>th</a:t>
            </a:r>
            <a:r>
              <a:rPr lang="en-GB" sz="1500" dirty="0">
                <a:latin typeface="Times New Roman" panose="02020603050405020304" pitchFamily="18" charset="0"/>
                <a:cs typeface="Times New Roman" panose="02020603050405020304" pitchFamily="18" charset="0"/>
              </a:rPr>
              <a:t> October 2019. Authors note that the strength of different emotional reactions moderate the predominance of egoistic or altruistic motivation. In some cases, as in this study, altruistic motivation overwhelms the feelings of personal distress or sadness which may lead to egoistic motivation. </a:t>
            </a:r>
          </a:p>
          <a:p>
            <a:r>
              <a:rPr lang="en-GB" sz="1500" dirty="0">
                <a:latin typeface="Times New Roman" panose="02020603050405020304" pitchFamily="18" charset="0"/>
                <a:cs typeface="Times New Roman" panose="02020603050405020304" pitchFamily="18" charset="0"/>
              </a:rPr>
              <a:t>Hoffman, M.L. (1981). </a:t>
            </a:r>
            <a:r>
              <a:rPr lang="en-GB" sz="1500" i="1" dirty="0">
                <a:latin typeface="Times New Roman" panose="02020603050405020304" pitchFamily="18" charset="0"/>
                <a:cs typeface="Times New Roman" panose="02020603050405020304" pitchFamily="18" charset="0"/>
              </a:rPr>
              <a:t>Is altruism part of human nature?</a:t>
            </a:r>
            <a:r>
              <a:rPr lang="en-GB" sz="15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4"/>
              </a:rPr>
              <a:t>https://psycnet.apa.org/record/1981-32767-001</a:t>
            </a:r>
            <a:r>
              <a:rPr lang="en-GB" sz="1600" dirty="0">
                <a:latin typeface="Times New Roman" panose="02020603050405020304" pitchFamily="18" charset="0"/>
                <a:cs typeface="Times New Roman" panose="02020603050405020304" pitchFamily="18" charset="0"/>
              </a:rPr>
              <a:t>. Accessed 28</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2019. Puts forward the view that empathy evolved as a mediator for altruistic behaviour early in the history of mammals.</a:t>
            </a:r>
            <a:endParaRPr lang="en-GB" sz="1500" dirty="0">
              <a:latin typeface="Times New Roman" panose="02020603050405020304" pitchFamily="18" charset="0"/>
              <a:cs typeface="Times New Roman" panose="02020603050405020304" pitchFamily="18" charset="0"/>
            </a:endParaRPr>
          </a:p>
          <a:p>
            <a:r>
              <a:rPr lang="en-GB" sz="1500" dirty="0">
                <a:latin typeface="Times New Roman" panose="02020603050405020304" pitchFamily="18" charset="0"/>
                <a:cs typeface="Times New Roman" panose="02020603050405020304" pitchFamily="18" charset="0"/>
              </a:rPr>
              <a:t>Hogg, M.A. and Vaughan, G.M. (2018). ‘Prosocial Behaviour’ in </a:t>
            </a:r>
            <a:r>
              <a:rPr lang="en-GB" sz="1500" i="1" dirty="0">
                <a:latin typeface="Times New Roman" panose="02020603050405020304" pitchFamily="18" charset="0"/>
                <a:cs typeface="Times New Roman" panose="02020603050405020304" pitchFamily="18" charset="0"/>
              </a:rPr>
              <a:t>Social Psychology. </a:t>
            </a:r>
            <a:r>
              <a:rPr lang="en-GB" sz="1500" dirty="0">
                <a:latin typeface="Times New Roman" panose="02020603050405020304" pitchFamily="18" charset="0"/>
                <a:cs typeface="Times New Roman" panose="02020603050405020304" pitchFamily="18" charset="0"/>
              </a:rPr>
              <a:t>United Kingdom: Pearson Education Limited. pp516-554. Available at: </a:t>
            </a:r>
            <a:r>
              <a:rPr lang="en-GB" sz="1500" dirty="0">
                <a:latin typeface="Times New Roman" panose="02020603050405020304" pitchFamily="18" charset="0"/>
                <a:cs typeface="Times New Roman" panose="02020603050405020304" pitchFamily="18" charset="0"/>
                <a:hlinkClick r:id="rId5"/>
              </a:rPr>
              <a:t>https://www-dawsonera-com.ezproxy.uwtsd.ac.uk/readonline/9781292090504</a:t>
            </a:r>
            <a:r>
              <a:rPr lang="en-GB" sz="1500" dirty="0">
                <a:latin typeface="Times New Roman" panose="02020603050405020304" pitchFamily="18" charset="0"/>
                <a:cs typeface="Times New Roman" panose="02020603050405020304" pitchFamily="18" charset="0"/>
              </a:rPr>
              <a:t>. Accessed 20</a:t>
            </a:r>
            <a:r>
              <a:rPr lang="en-GB" sz="1500" baseline="30000" dirty="0">
                <a:latin typeface="Times New Roman" panose="02020603050405020304" pitchFamily="18" charset="0"/>
                <a:cs typeface="Times New Roman" panose="02020603050405020304" pitchFamily="18" charset="0"/>
              </a:rPr>
              <a:t>th</a:t>
            </a:r>
            <a:r>
              <a:rPr lang="en-GB" sz="1500" dirty="0">
                <a:latin typeface="Times New Roman" panose="02020603050405020304" pitchFamily="18" charset="0"/>
                <a:cs typeface="Times New Roman" panose="02020603050405020304" pitchFamily="18" charset="0"/>
              </a:rPr>
              <a:t> October 2019. Provides overview of research on altruism and prosocial behaviour.</a:t>
            </a:r>
          </a:p>
          <a:p>
            <a:r>
              <a:rPr lang="en-GB" sz="1500" dirty="0">
                <a:latin typeface="Times New Roman" panose="02020603050405020304" pitchFamily="18" charset="0"/>
                <a:cs typeface="Times New Roman" panose="02020603050405020304" pitchFamily="18" charset="0"/>
              </a:rPr>
              <a:t>Jackson, P.L. Brunet, E. Meltzoff, A.N.  </a:t>
            </a:r>
            <a:r>
              <a:rPr lang="en-GB" sz="1500" dirty="0" err="1">
                <a:latin typeface="Times New Roman" panose="02020603050405020304" pitchFamily="18" charset="0"/>
                <a:cs typeface="Times New Roman" panose="02020603050405020304" pitchFamily="18" charset="0"/>
              </a:rPr>
              <a:t>Decety</a:t>
            </a:r>
            <a:r>
              <a:rPr lang="en-GB" sz="1500" dirty="0">
                <a:latin typeface="Times New Roman" panose="02020603050405020304" pitchFamily="18" charset="0"/>
                <a:cs typeface="Times New Roman" panose="02020603050405020304" pitchFamily="18" charset="0"/>
              </a:rPr>
              <a:t>, J. (2005). </a:t>
            </a:r>
            <a:r>
              <a:rPr lang="en-GB" sz="1500" i="1" dirty="0">
                <a:latin typeface="Times New Roman" panose="02020603050405020304" pitchFamily="18" charset="0"/>
                <a:cs typeface="Times New Roman" panose="02020603050405020304" pitchFamily="18" charset="0"/>
              </a:rPr>
              <a:t>Empathy examined through the neural mechanisms involved in imagining how I feel versus how you feel pain. </a:t>
            </a:r>
            <a:r>
              <a:rPr lang="en-GB" sz="1500" dirty="0" err="1">
                <a:latin typeface="Times New Roman" panose="02020603050405020304" pitchFamily="18" charset="0"/>
                <a:cs typeface="Times New Roman" panose="02020603050405020304" pitchFamily="18" charset="0"/>
              </a:rPr>
              <a:t>Neuropsychologia</a:t>
            </a:r>
            <a:r>
              <a:rPr lang="en-GB" sz="1500" dirty="0">
                <a:latin typeface="Times New Roman" panose="02020603050405020304" pitchFamily="18" charset="0"/>
                <a:cs typeface="Times New Roman" panose="02020603050405020304" pitchFamily="18" charset="0"/>
              </a:rPr>
              <a:t>. pp752–761. Available at: </a:t>
            </a:r>
            <a:r>
              <a:rPr lang="en-GB" sz="1500" dirty="0">
                <a:latin typeface="Times New Roman" panose="02020603050405020304" pitchFamily="18" charset="0"/>
                <a:cs typeface="Times New Roman" panose="02020603050405020304" pitchFamily="18" charset="0"/>
                <a:hlinkClick r:id="rId6"/>
              </a:rPr>
              <a:t>http://ilabs.washington.edu/meltzoff/pdf/JacksonMeltzoff_NP06.pdf</a:t>
            </a:r>
            <a:r>
              <a:rPr lang="en-GB" sz="1500" dirty="0">
                <a:latin typeface="Times New Roman" panose="02020603050405020304" pitchFamily="18" charset="0"/>
                <a:cs typeface="Times New Roman" panose="02020603050405020304" pitchFamily="18" charset="0"/>
              </a:rPr>
              <a:t>. Show evidence that there are clear neurobiological distinctions between personal distress and empathic response, concluding that empathic response is not due to self-other merging but requires distinction between the two. Counters theories put forwarder by Cialdini.</a:t>
            </a:r>
          </a:p>
          <a:p>
            <a:r>
              <a:rPr lang="en-GB" sz="1500" dirty="0" err="1">
                <a:latin typeface="Times New Roman" panose="02020603050405020304" pitchFamily="18" charset="0"/>
                <a:cs typeface="Times New Roman" panose="02020603050405020304" pitchFamily="18" charset="0"/>
              </a:rPr>
              <a:t>Knafo</a:t>
            </a:r>
            <a:r>
              <a:rPr lang="en-GB" sz="1500" dirty="0">
                <a:latin typeface="Times New Roman" panose="02020603050405020304" pitchFamily="18" charset="0"/>
                <a:cs typeface="Times New Roman" panose="02020603050405020304" pitchFamily="18" charset="0"/>
              </a:rPr>
              <a:t>, A., &amp; Plomin, R. (2006). </a:t>
            </a:r>
            <a:r>
              <a:rPr lang="en-GB" sz="1500" i="1" dirty="0">
                <a:latin typeface="Times New Roman" panose="02020603050405020304" pitchFamily="18" charset="0"/>
                <a:cs typeface="Times New Roman" panose="02020603050405020304" pitchFamily="18" charset="0"/>
              </a:rPr>
              <a:t>Parental discipline and affection and children's prosocial </a:t>
            </a:r>
            <a:r>
              <a:rPr lang="en-GB" sz="1500" i="1" dirty="0" err="1">
                <a:latin typeface="Times New Roman" panose="02020603050405020304" pitchFamily="18" charset="0"/>
                <a:cs typeface="Times New Roman" panose="02020603050405020304" pitchFamily="18" charset="0"/>
              </a:rPr>
              <a:t>behavior</a:t>
            </a:r>
            <a:r>
              <a:rPr lang="en-GB" sz="1500" i="1" dirty="0">
                <a:latin typeface="Times New Roman" panose="02020603050405020304" pitchFamily="18" charset="0"/>
                <a:cs typeface="Times New Roman" panose="02020603050405020304" pitchFamily="18" charset="0"/>
              </a:rPr>
              <a:t>: Genetic and environmental links. </a:t>
            </a:r>
            <a:r>
              <a:rPr lang="en-GB" sz="1500" dirty="0">
                <a:latin typeface="Times New Roman" panose="02020603050405020304" pitchFamily="18" charset="0"/>
                <a:cs typeface="Times New Roman" panose="02020603050405020304" pitchFamily="18" charset="0"/>
              </a:rPr>
              <a:t>Journal of Personality and Social Psychology,</a:t>
            </a:r>
            <a:r>
              <a:rPr lang="en-GB" sz="1500" i="1" dirty="0">
                <a:latin typeface="Times New Roman" panose="02020603050405020304" pitchFamily="18" charset="0"/>
                <a:cs typeface="Times New Roman" panose="02020603050405020304" pitchFamily="18" charset="0"/>
              </a:rPr>
              <a:t> pp</a:t>
            </a:r>
            <a:r>
              <a:rPr lang="en-GB" sz="1500" dirty="0">
                <a:latin typeface="Times New Roman" panose="02020603050405020304" pitchFamily="18" charset="0"/>
                <a:cs typeface="Times New Roman" panose="02020603050405020304" pitchFamily="18" charset="0"/>
              </a:rPr>
              <a:t>147-164. Available at: </a:t>
            </a:r>
            <a:r>
              <a:rPr lang="en-GB" sz="1600" dirty="0">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https://psycnet.apa.org/record/2006-01254-009</a:t>
            </a:r>
            <a:r>
              <a:rPr lang="en-GB" sz="1600" dirty="0">
                <a:latin typeface="Times New Roman" panose="02020603050405020304" pitchFamily="18" charset="0"/>
                <a:cs typeface="Times New Roman" panose="02020603050405020304" pitchFamily="18" charset="0"/>
              </a:rPr>
              <a:t>. Accessed 29</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2019.</a:t>
            </a:r>
            <a:r>
              <a:rPr lang="en-GB" sz="1500" dirty="0">
                <a:latin typeface="Times New Roman" panose="02020603050405020304" pitchFamily="18" charset="0"/>
                <a:cs typeface="Times New Roman" panose="02020603050405020304" pitchFamily="18" charset="0"/>
              </a:rPr>
              <a:t> Evidence shows necessity </a:t>
            </a:r>
            <a:r>
              <a:rPr lang="en-GB" sz="1600" dirty="0">
                <a:latin typeface="Times New Roman" panose="02020603050405020304" pitchFamily="18" charset="0"/>
                <a:cs typeface="Times New Roman" panose="02020603050405020304" pitchFamily="18" charset="0"/>
              </a:rPr>
              <a:t>of nurturing parent-child relationships in fostering altruism.</a:t>
            </a:r>
            <a:endParaRPr lang="en-GB" sz="1500" dirty="0">
              <a:latin typeface="Times New Roman" panose="02020603050405020304" pitchFamily="18" charset="0"/>
              <a:cs typeface="Times New Roman" panose="02020603050405020304" pitchFamily="18" charset="0"/>
            </a:endParaRPr>
          </a:p>
          <a:p>
            <a:r>
              <a:rPr lang="en-GB" sz="1500" dirty="0" err="1">
                <a:latin typeface="Times New Roman" panose="02020603050405020304" pitchFamily="18" charset="0"/>
                <a:cs typeface="Times New Roman" panose="02020603050405020304" pitchFamily="18" charset="0"/>
              </a:rPr>
              <a:t>Lamm</a:t>
            </a:r>
            <a:r>
              <a:rPr lang="en-GB" sz="1500" dirty="0">
                <a:latin typeface="Times New Roman" panose="02020603050405020304" pitchFamily="18" charset="0"/>
                <a:cs typeface="Times New Roman" panose="02020603050405020304" pitchFamily="18" charset="0"/>
              </a:rPr>
              <a:t>, C., Batson. C.D., </a:t>
            </a:r>
            <a:r>
              <a:rPr lang="en-GB" sz="1500" dirty="0" err="1">
                <a:latin typeface="Times New Roman" panose="02020603050405020304" pitchFamily="18" charset="0"/>
                <a:cs typeface="Times New Roman" panose="02020603050405020304" pitchFamily="18" charset="0"/>
              </a:rPr>
              <a:t>Decety</a:t>
            </a:r>
            <a:r>
              <a:rPr lang="en-GB" sz="1500" dirty="0">
                <a:latin typeface="Times New Roman" panose="02020603050405020304" pitchFamily="18" charset="0"/>
                <a:cs typeface="Times New Roman" panose="02020603050405020304" pitchFamily="18" charset="0"/>
              </a:rPr>
              <a:t>, J. (2007). </a:t>
            </a:r>
            <a:r>
              <a:rPr lang="en-GB" sz="1500" i="1" dirty="0">
                <a:latin typeface="Times New Roman" panose="02020603050405020304" pitchFamily="18" charset="0"/>
                <a:cs typeface="Times New Roman" panose="02020603050405020304" pitchFamily="18" charset="0"/>
              </a:rPr>
              <a:t>The neural substrate of human empathy: effects of perspective-taking and cognitive appraisal</a:t>
            </a:r>
            <a:r>
              <a:rPr lang="en-GB" sz="1500" dirty="0">
                <a:latin typeface="Times New Roman" panose="02020603050405020304" pitchFamily="18" charset="0"/>
                <a:cs typeface="Times New Roman" panose="02020603050405020304" pitchFamily="18" charset="0"/>
              </a:rPr>
              <a:t>. </a:t>
            </a:r>
            <a:r>
              <a:rPr lang="en-GB" sz="1500" u="sng" dirty="0">
                <a:latin typeface="Times New Roman" panose="02020603050405020304" pitchFamily="18" charset="0"/>
                <a:cs typeface="Times New Roman" panose="02020603050405020304" pitchFamily="18" charset="0"/>
                <a:hlinkClick r:id="rId8" tooltip="Journal of cognitive neuroscience.">
                  <a:extLst>
                    <a:ext uri="{A12FA001-AC4F-418D-AE19-62706E023703}">
                      <ahyp:hlinkClr xmlns:ahyp="http://schemas.microsoft.com/office/drawing/2018/hyperlinkcolor" val="tx"/>
                    </a:ext>
                  </a:extLst>
                </a:hlinkClick>
              </a:rPr>
              <a:t>J </a:t>
            </a:r>
            <a:r>
              <a:rPr lang="en-GB" sz="1500" u="sng" dirty="0" err="1">
                <a:latin typeface="Times New Roman" panose="02020603050405020304" pitchFamily="18" charset="0"/>
                <a:cs typeface="Times New Roman" panose="02020603050405020304" pitchFamily="18" charset="0"/>
                <a:hlinkClick r:id="rId8" tooltip="Journal of cognitive neuroscience.">
                  <a:extLst>
                    <a:ext uri="{A12FA001-AC4F-418D-AE19-62706E023703}">
                      <ahyp:hlinkClr xmlns:ahyp="http://schemas.microsoft.com/office/drawing/2018/hyperlinkcolor" val="tx"/>
                    </a:ext>
                  </a:extLst>
                </a:hlinkClick>
              </a:rPr>
              <a:t>Cogn</a:t>
            </a:r>
            <a:r>
              <a:rPr lang="en-GB" sz="1500" u="sng" dirty="0">
                <a:latin typeface="Times New Roman" panose="02020603050405020304" pitchFamily="18" charset="0"/>
                <a:cs typeface="Times New Roman" panose="02020603050405020304" pitchFamily="18" charset="0"/>
                <a:hlinkClick r:id="rId8" tooltip="Journal of cognitive neuroscience.">
                  <a:extLst>
                    <a:ext uri="{A12FA001-AC4F-418D-AE19-62706E023703}">
                      <ahyp:hlinkClr xmlns:ahyp="http://schemas.microsoft.com/office/drawing/2018/hyperlinkcolor" val="tx"/>
                    </a:ext>
                  </a:extLst>
                </a:hlinkClick>
              </a:rPr>
              <a:t> </a:t>
            </a:r>
            <a:r>
              <a:rPr lang="en-GB" sz="1500" u="sng" dirty="0" err="1">
                <a:latin typeface="Times New Roman" panose="02020603050405020304" pitchFamily="18" charset="0"/>
                <a:cs typeface="Times New Roman" panose="02020603050405020304" pitchFamily="18" charset="0"/>
                <a:hlinkClick r:id="rId8" tooltip="Journal of cognitive neuroscience.">
                  <a:extLst>
                    <a:ext uri="{A12FA001-AC4F-418D-AE19-62706E023703}">
                      <ahyp:hlinkClr xmlns:ahyp="http://schemas.microsoft.com/office/drawing/2018/hyperlinkcolor" val="tx"/>
                    </a:ext>
                  </a:extLst>
                </a:hlinkClick>
              </a:rPr>
              <a:t>Neurosci</a:t>
            </a:r>
            <a:r>
              <a:rPr lang="en-GB" sz="1500" u="sng" dirty="0">
                <a:latin typeface="Times New Roman" panose="02020603050405020304" pitchFamily="18" charset="0"/>
                <a:cs typeface="Times New Roman" panose="02020603050405020304" pitchFamily="18" charset="0"/>
                <a:hlinkClick r:id="rId8" tooltip="Journal of cognitive neuroscience.">
                  <a:extLst>
                    <a:ext uri="{A12FA001-AC4F-418D-AE19-62706E023703}">
                      <ahyp:hlinkClr xmlns:ahyp="http://schemas.microsoft.com/office/drawing/2018/hyperlinkcolor" val="tx"/>
                    </a:ext>
                  </a:extLst>
                </a:hlinkClick>
              </a:rPr>
              <a:t>.</a:t>
            </a:r>
            <a:r>
              <a:rPr lang="en-GB" sz="1500" dirty="0">
                <a:latin typeface="Times New Roman" panose="02020603050405020304" pitchFamily="18" charset="0"/>
                <a:cs typeface="Times New Roman" panose="02020603050405020304" pitchFamily="18" charset="0"/>
              </a:rPr>
              <a:t> pp42-58. Available at: </a:t>
            </a:r>
            <a:r>
              <a:rPr lang="en-GB" sz="1500" dirty="0">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https://www.ncbi.nlm.nih.gov/pubmed/17214562</a:t>
            </a:r>
            <a:r>
              <a:rPr lang="en-GB" sz="1500" dirty="0">
                <a:latin typeface="Times New Roman" panose="02020603050405020304" pitchFamily="18" charset="0"/>
                <a:cs typeface="Times New Roman" panose="02020603050405020304" pitchFamily="18" charset="0"/>
              </a:rPr>
              <a:t>. Accessed 29</a:t>
            </a:r>
            <a:r>
              <a:rPr lang="en-GB" sz="1500" baseline="30000" dirty="0">
                <a:latin typeface="Times New Roman" panose="02020603050405020304" pitchFamily="18" charset="0"/>
                <a:cs typeface="Times New Roman" panose="02020603050405020304" pitchFamily="18" charset="0"/>
              </a:rPr>
              <a:t>th</a:t>
            </a:r>
            <a:r>
              <a:rPr lang="en-GB" sz="1500" dirty="0">
                <a:latin typeface="Times New Roman" panose="02020603050405020304" pitchFamily="18" charset="0"/>
                <a:cs typeface="Times New Roman" panose="02020603050405020304" pitchFamily="18" charset="0"/>
              </a:rPr>
              <a:t> October 2019. Authors conclude that imagining-other perspective increases empathic concern and activates the region of the brain associated with distinguishing self-agency from other-agency, showing cognitive influences on empathic concern.</a:t>
            </a:r>
          </a:p>
          <a:p>
            <a:pPr marL="0" indent="0">
              <a:buNone/>
            </a:pPr>
            <a:endParaRPr lang="en-GB" dirty="0"/>
          </a:p>
        </p:txBody>
      </p:sp>
    </p:spTree>
    <p:extLst>
      <p:ext uri="{BB962C8B-B14F-4D97-AF65-F5344CB8AC3E}">
        <p14:creationId xmlns:p14="http://schemas.microsoft.com/office/powerpoint/2010/main" val="38932035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C2AEBC-543D-4D13-8DB6-9C3B15CB3F82}"/>
              </a:ext>
            </a:extLst>
          </p:cNvPr>
          <p:cNvSpPr>
            <a:spLocks noGrp="1"/>
          </p:cNvSpPr>
          <p:nvPr>
            <p:ph idx="1"/>
          </p:nvPr>
        </p:nvSpPr>
        <p:spPr>
          <a:xfrm>
            <a:off x="838200" y="228600"/>
            <a:ext cx="10515600" cy="5948363"/>
          </a:xfrm>
        </p:spPr>
        <p:txBody>
          <a:bodyPr>
            <a:normAutofit/>
          </a:bodyPr>
          <a:lstStyle/>
          <a:p>
            <a:r>
              <a:rPr lang="en-GB" sz="1400" dirty="0">
                <a:latin typeface="Times New Roman" panose="02020603050405020304" pitchFamily="18" charset="0"/>
                <a:cs typeface="Times New Roman" panose="02020603050405020304" pitchFamily="18" charset="0"/>
              </a:rPr>
              <a:t>Miller, D.T. (1999).  </a:t>
            </a:r>
            <a:r>
              <a:rPr lang="en-GB" sz="1400" i="1" dirty="0">
                <a:latin typeface="Times New Roman" panose="02020603050405020304" pitchFamily="18" charset="0"/>
                <a:cs typeface="Times New Roman" panose="02020603050405020304" pitchFamily="18" charset="0"/>
              </a:rPr>
              <a:t>The Norm of Self-Interest. </a:t>
            </a:r>
            <a:r>
              <a:rPr lang="en-GB" sz="1400" dirty="0">
                <a:latin typeface="Times New Roman" panose="02020603050405020304" pitchFamily="18" charset="0"/>
                <a:cs typeface="Times New Roman" panose="02020603050405020304" pitchFamily="18" charset="0"/>
              </a:rPr>
              <a:t>Princeton University. Available at: </a:t>
            </a:r>
            <a:r>
              <a:rPr lang="en-GB" sz="14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http://citeseerx.ist.psu.edu/viewdoc/download?doi=10.1.1.597.7508&amp;rep=rep1&amp;type=pdf</a:t>
            </a:r>
            <a:r>
              <a:rPr lang="en-GB" sz="1400" dirty="0">
                <a:latin typeface="Times New Roman" panose="02020603050405020304" pitchFamily="18" charset="0"/>
                <a:cs typeface="Times New Roman" panose="02020603050405020304" pitchFamily="18" charset="0"/>
              </a:rPr>
              <a:t>. Accessed 28</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2019. Examines evidence on how the norm of self-interest influences social institutions and pervades the minds of individuals within a culture. Uses studies to show how the salience of psychological egoism as a norm has functioned as an ideology and created expectations which hinder altruistic motivation through fear of being perceived as irrational or unjustified.</a:t>
            </a:r>
          </a:p>
          <a:p>
            <a:r>
              <a:rPr lang="en-GB" sz="1400" dirty="0" err="1">
                <a:latin typeface="Times New Roman" panose="02020603050405020304" pitchFamily="18" charset="0"/>
                <a:cs typeface="Times New Roman" panose="02020603050405020304" pitchFamily="18" charset="0"/>
              </a:rPr>
              <a:t>Piliavin</a:t>
            </a:r>
            <a:r>
              <a:rPr lang="en-GB" sz="1400" dirty="0">
                <a:latin typeface="Times New Roman" panose="02020603050405020304" pitchFamily="18" charset="0"/>
                <a:cs typeface="Times New Roman" panose="02020603050405020304" pitchFamily="18" charset="0"/>
              </a:rPr>
              <a:t>, J.A. &amp; </a:t>
            </a:r>
            <a:r>
              <a:rPr lang="en-GB" sz="1400" dirty="0" err="1">
                <a:latin typeface="Times New Roman" panose="02020603050405020304" pitchFamily="18" charset="0"/>
                <a:cs typeface="Times New Roman" panose="02020603050405020304" pitchFamily="18" charset="0"/>
              </a:rPr>
              <a:t>Charng</a:t>
            </a:r>
            <a:r>
              <a:rPr lang="en-GB" sz="1400" dirty="0">
                <a:latin typeface="Times New Roman" panose="02020603050405020304" pitchFamily="18" charset="0"/>
                <a:cs typeface="Times New Roman" panose="02020603050405020304" pitchFamily="18" charset="0"/>
              </a:rPr>
              <a:t>, H.W. (1990) </a:t>
            </a:r>
            <a:r>
              <a:rPr lang="en-GB" sz="1400" i="1" dirty="0">
                <a:latin typeface="Times New Roman" panose="02020603050405020304" pitchFamily="18" charset="0"/>
                <a:cs typeface="Times New Roman" panose="02020603050405020304" pitchFamily="18" charset="0"/>
              </a:rPr>
              <a:t>Altruism: A Review of Recent Theory and Research. </a:t>
            </a:r>
            <a:r>
              <a:rPr lang="en-GB" sz="1400" dirty="0">
                <a:latin typeface="Times New Roman" panose="02020603050405020304" pitchFamily="18" charset="0"/>
                <a:cs typeface="Times New Roman" panose="02020603050405020304" pitchFamily="18" charset="0"/>
              </a:rPr>
              <a:t>Annual Review of Sociology, Vol. 16 (1990), pp. 27-65. Available at: </a:t>
            </a:r>
            <a:r>
              <a:rPr lang="en-GB" sz="1400" dirty="0">
                <a:latin typeface="Times New Roman" panose="02020603050405020304" pitchFamily="18" charset="0"/>
                <a:cs typeface="Times New Roman" panose="02020603050405020304" pitchFamily="18" charset="0"/>
                <a:hlinkClick r:id="rId3"/>
              </a:rPr>
              <a:t>https://www.jstor.org/stable/2083262. Accessed 28</a:t>
            </a:r>
            <a:r>
              <a:rPr lang="en-GB" sz="1400" baseline="30000" dirty="0">
                <a:latin typeface="Times New Roman" panose="02020603050405020304" pitchFamily="18" charset="0"/>
                <a:cs typeface="Times New Roman" panose="02020603050405020304" pitchFamily="18" charset="0"/>
                <a:hlinkClick r:id="rId3"/>
              </a:rPr>
              <a:t>th</a:t>
            </a:r>
            <a:r>
              <a:rPr lang="en-GB" sz="1400" dirty="0">
                <a:latin typeface="Times New Roman" panose="02020603050405020304" pitchFamily="18" charset="0"/>
                <a:cs typeface="Times New Roman" panose="02020603050405020304" pitchFamily="18" charset="0"/>
                <a:hlinkClick r:id="rId3"/>
              </a:rPr>
              <a:t> October 2019</a:t>
            </a:r>
            <a:r>
              <a:rPr lang="en-GB" sz="1400" dirty="0">
                <a:latin typeface="Times New Roman" panose="02020603050405020304" pitchFamily="18" charset="0"/>
                <a:cs typeface="Times New Roman" panose="02020603050405020304" pitchFamily="18" charset="0"/>
              </a:rPr>
              <a:t>. Accessed 24</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October 2019.</a:t>
            </a:r>
          </a:p>
          <a:p>
            <a:r>
              <a:rPr lang="en-GB" sz="1500" dirty="0">
                <a:latin typeface="Times New Roman" panose="02020603050405020304" pitchFamily="18" charset="0"/>
                <a:cs typeface="Times New Roman" panose="02020603050405020304" pitchFamily="18" charset="0"/>
              </a:rPr>
              <a:t>Stich, S., Doris, J., &amp; </a:t>
            </a:r>
            <a:r>
              <a:rPr lang="en-GB" sz="1500" dirty="0" err="1">
                <a:latin typeface="Times New Roman" panose="02020603050405020304" pitchFamily="18" charset="0"/>
                <a:cs typeface="Times New Roman" panose="02020603050405020304" pitchFamily="18" charset="0"/>
              </a:rPr>
              <a:t>Roedder</a:t>
            </a:r>
            <a:r>
              <a:rPr lang="en-GB" sz="1500" dirty="0">
                <a:latin typeface="Times New Roman" panose="02020603050405020304" pitchFamily="18" charset="0"/>
                <a:cs typeface="Times New Roman" panose="02020603050405020304" pitchFamily="18" charset="0"/>
              </a:rPr>
              <a:t>, E. (2012). Altruism. In </a:t>
            </a:r>
            <a:r>
              <a:rPr lang="en-GB" sz="1500" i="1" dirty="0">
                <a:latin typeface="Times New Roman" panose="02020603050405020304" pitchFamily="18" charset="0"/>
                <a:cs typeface="Times New Roman" panose="02020603050405020304" pitchFamily="18" charset="0"/>
              </a:rPr>
              <a:t>Collected Papers, Volume 2: Knowledge, Rationality, and Morality,</a:t>
            </a:r>
            <a:r>
              <a:rPr lang="en-GB" sz="1500" dirty="0">
                <a:latin typeface="Times New Roman" panose="02020603050405020304" pitchFamily="18" charset="0"/>
                <a:cs typeface="Times New Roman" panose="02020603050405020304" pitchFamily="18" charset="0"/>
              </a:rPr>
              <a:t> 1978-2010: Oxford University Press. Available at: </a:t>
            </a:r>
            <a:r>
              <a:rPr lang="en-GB" sz="1500" dirty="0">
                <a:latin typeface="Times New Roman" panose="02020603050405020304" pitchFamily="18" charset="0"/>
                <a:cs typeface="Times New Roman" panose="02020603050405020304" pitchFamily="18" charset="0"/>
                <a:hlinkClick r:id="rId4"/>
              </a:rPr>
              <a:t>https://www-universitypressscholarship-com.ezproxy.uwtsd.ac.uk/view/10.1093/acprof:oso/9780199733477.001.0001/acprof-9780199733477-chapter-15</a:t>
            </a:r>
            <a:r>
              <a:rPr lang="en-GB" sz="1500" dirty="0">
                <a:latin typeface="Times New Roman" panose="02020603050405020304" pitchFamily="18" charset="0"/>
                <a:cs typeface="Times New Roman" panose="02020603050405020304" pitchFamily="18" charset="0"/>
              </a:rPr>
              <a:t>. Accessed 25</a:t>
            </a:r>
            <a:r>
              <a:rPr lang="en-GB" sz="1500" baseline="30000" dirty="0">
                <a:latin typeface="Times New Roman" panose="02020603050405020304" pitchFamily="18" charset="0"/>
                <a:cs typeface="Times New Roman" panose="02020603050405020304" pitchFamily="18" charset="0"/>
              </a:rPr>
              <a:t>th</a:t>
            </a:r>
            <a:r>
              <a:rPr lang="en-GB" sz="1500" dirty="0">
                <a:latin typeface="Times New Roman" panose="02020603050405020304" pitchFamily="18" charset="0"/>
                <a:cs typeface="Times New Roman" panose="02020603050405020304" pitchFamily="18" charset="0"/>
              </a:rPr>
              <a:t> October 2019. Authors agree that theories of socially administered Empathy-Specific-Reward and Empathy-Specific-Punishment hypothesis have been seriously discredited by empirical evidence. However, they conclude that self-administer E-S-P and some versions of E-S-R are still potentially viable. </a:t>
            </a:r>
          </a:p>
          <a:p>
            <a:pPr fontAlgn="base"/>
            <a:r>
              <a:rPr lang="en-GB" sz="1500" dirty="0">
                <a:latin typeface="Times New Roman" panose="02020603050405020304" pitchFamily="18" charset="0"/>
                <a:cs typeface="Times New Roman" panose="02020603050405020304" pitchFamily="18" charset="0"/>
              </a:rPr>
              <a:t>Weiner, B. (1980). </a:t>
            </a:r>
            <a:r>
              <a:rPr lang="en-GB" sz="1500" i="1" dirty="0">
                <a:latin typeface="Times New Roman" panose="02020603050405020304" pitchFamily="18" charset="0"/>
                <a:cs typeface="Times New Roman" panose="02020603050405020304" pitchFamily="18" charset="0"/>
              </a:rPr>
              <a:t>A cognitive (attribution)-emotion-action model of motivated behaviour: An analysis of judgments of help-giving</a:t>
            </a:r>
            <a:r>
              <a:rPr lang="en-GB" sz="1500" dirty="0">
                <a:latin typeface="Times New Roman" panose="02020603050405020304" pitchFamily="18" charset="0"/>
                <a:cs typeface="Times New Roman" panose="02020603050405020304" pitchFamily="18" charset="0"/>
              </a:rPr>
              <a:t>. Journal of Personality and Social Psychology, 39(2), 186-200.  Available at: </a:t>
            </a:r>
            <a:r>
              <a:rPr lang="en-GB" sz="1500" dirty="0">
                <a:latin typeface="Times New Roman" panose="02020603050405020304" pitchFamily="18" charset="0"/>
                <a:cs typeface="Times New Roman" panose="02020603050405020304" pitchFamily="18" charset="0"/>
                <a:hlinkClick r:id="rId5"/>
              </a:rPr>
              <a:t>https://psycnet.apa.org/record/1981-23665-001</a:t>
            </a:r>
            <a:r>
              <a:rPr lang="en-GB" sz="1500" dirty="0">
                <a:latin typeface="Times New Roman" panose="02020603050405020304" pitchFamily="18" charset="0"/>
                <a:cs typeface="Times New Roman" panose="02020603050405020304" pitchFamily="18" charset="0"/>
              </a:rPr>
              <a:t>. Accessed 1</a:t>
            </a:r>
            <a:r>
              <a:rPr lang="en-GB" sz="1500" baseline="30000" dirty="0">
                <a:latin typeface="Times New Roman" panose="02020603050405020304" pitchFamily="18" charset="0"/>
                <a:cs typeface="Times New Roman" panose="02020603050405020304" pitchFamily="18" charset="0"/>
              </a:rPr>
              <a:t>st</a:t>
            </a:r>
            <a:r>
              <a:rPr lang="en-GB" sz="1500" dirty="0">
                <a:latin typeface="Times New Roman" panose="02020603050405020304" pitchFamily="18" charset="0"/>
                <a:cs typeface="Times New Roman" panose="02020603050405020304" pitchFamily="18" charset="0"/>
              </a:rPr>
              <a:t> November 2019. This study showed how people help less when the cause of need is internal to the actor, i.e. when they are seen as responsible for being in need. This relates to Lerner’s idea of people needing to believe that the world is ‘Just’ (see Lerner, M. 1980. </a:t>
            </a:r>
            <a:r>
              <a:rPr lang="en-GB" sz="1500" i="1" dirty="0">
                <a:latin typeface="Times New Roman" panose="02020603050405020304" pitchFamily="18" charset="0"/>
                <a:cs typeface="Times New Roman" panose="02020603050405020304" pitchFamily="18" charset="0"/>
              </a:rPr>
              <a:t>The Belief in a Just World: A Fundamental Delusion. </a:t>
            </a:r>
            <a:r>
              <a:rPr lang="en-GB" sz="1500" dirty="0">
                <a:latin typeface="Times New Roman" panose="02020603050405020304" pitchFamily="18" charset="0"/>
                <a:cs typeface="Times New Roman" panose="02020603050405020304" pitchFamily="18" charset="0"/>
              </a:rPr>
              <a:t>New York: Springer.)</a:t>
            </a:r>
            <a:endParaRPr lang="en-GB" sz="1500" i="1" dirty="0">
              <a:latin typeface="Times New Roman" panose="02020603050405020304" pitchFamily="18" charset="0"/>
              <a:cs typeface="Times New Roman" panose="02020603050405020304" pitchFamily="18" charset="0"/>
            </a:endParaRPr>
          </a:p>
          <a:p>
            <a:pPr fontAlgn="base"/>
            <a:r>
              <a:rPr lang="en-GB" sz="1500" dirty="0">
                <a:latin typeface="Times New Roman" panose="02020603050405020304" pitchFamily="18" charset="0"/>
                <a:cs typeface="Times New Roman" panose="02020603050405020304" pitchFamily="18" charset="0"/>
              </a:rPr>
              <a:t>Zahn-</a:t>
            </a:r>
            <a:r>
              <a:rPr lang="en-GB" sz="1500" dirty="0" err="1">
                <a:latin typeface="Times New Roman" panose="02020603050405020304" pitchFamily="18" charset="0"/>
                <a:cs typeface="Times New Roman" panose="02020603050405020304" pitchFamily="18" charset="0"/>
              </a:rPr>
              <a:t>Waxler</a:t>
            </a:r>
            <a:r>
              <a:rPr lang="en-GB" sz="1500" dirty="0">
                <a:latin typeface="Times New Roman" panose="02020603050405020304" pitchFamily="18" charset="0"/>
                <a:cs typeface="Times New Roman" panose="02020603050405020304" pitchFamily="18" charset="0"/>
              </a:rPr>
              <a:t>, C., </a:t>
            </a:r>
            <a:r>
              <a:rPr lang="en-GB" sz="1500" dirty="0" err="1">
                <a:latin typeface="Times New Roman" panose="02020603050405020304" pitchFamily="18" charset="0"/>
                <a:cs typeface="Times New Roman" panose="02020603050405020304" pitchFamily="18" charset="0"/>
              </a:rPr>
              <a:t>Radkea</a:t>
            </a:r>
            <a:r>
              <a:rPr lang="en-GB" sz="1500" dirty="0">
                <a:latin typeface="Times New Roman" panose="02020603050405020304" pitchFamily="18" charset="0"/>
                <a:cs typeface="Times New Roman" panose="02020603050405020304" pitchFamily="18" charset="0"/>
              </a:rPr>
              <a:t>-Yarrow, M., Wagner, E., Chapman, M.  </a:t>
            </a:r>
            <a:r>
              <a:rPr lang="en-GB" sz="1500" i="1" dirty="0">
                <a:latin typeface="Times New Roman" panose="02020603050405020304" pitchFamily="18" charset="0"/>
                <a:cs typeface="Times New Roman" panose="02020603050405020304" pitchFamily="18" charset="0"/>
              </a:rPr>
              <a:t>Development of Concern for Others. </a:t>
            </a:r>
            <a:r>
              <a:rPr lang="en-GB" sz="15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6"/>
              </a:rPr>
              <a:t>https://web-a-ebscohost-com.ezproxy.uwtsd.ac.uk/ehost/pdfviewer/pdfviewer?vid=1&amp;sid=d4824149-c593-434d-8a05-3c81ad6d330f%40sessionmgr4007</a:t>
            </a:r>
            <a:r>
              <a:rPr lang="en-GB" sz="1600" dirty="0">
                <a:latin typeface="Times New Roman" panose="02020603050405020304" pitchFamily="18" charset="0"/>
                <a:cs typeface="Times New Roman" panose="02020603050405020304" pitchFamily="18" charset="0"/>
              </a:rPr>
              <a:t>. Accessed 29</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2019. Shows evidence of empathic, other-oriented concern in children as young as two years old. </a:t>
            </a:r>
            <a:endParaRPr lang="en-GB"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592108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1574</TotalTime>
  <Words>3457</Words>
  <Application>Microsoft Office PowerPoint</Application>
  <PresentationFormat>Widescreen</PresentationFormat>
  <Paragraphs>146</Paragraphs>
  <Slides>20</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Times New Roman</vt:lpstr>
      <vt:lpstr>Office Theme</vt:lpstr>
      <vt:lpstr>ALTRUISM</vt:lpstr>
      <vt:lpstr>APPLYING RESEARCH </vt:lpstr>
      <vt:lpstr>WHAT IS ALTRUISM?</vt:lpstr>
      <vt:lpstr>WHAT PRODUCES ALTRUISTIC/HELPING BEHAVIOUR?</vt:lpstr>
      <vt:lpstr>THE ALTRUISTIC PERSONALITY?</vt:lpstr>
      <vt:lpstr>SITUATIONAL FACTORS</vt:lpstr>
      <vt:lpstr>EMPATHY-ALTRUISM HYPOTHESIS</vt:lpstr>
      <vt:lpstr>PowerPoint Presentation</vt:lpstr>
      <vt:lpstr>PowerPoint Presentation</vt:lpstr>
      <vt:lpstr>WHAT ABOUT THE EVOLUTIONARY ORIGINS? </vt:lpstr>
      <vt:lpstr>PowerPoint Presentation</vt:lpstr>
      <vt:lpstr>WHAT ABOUT THE HERO FROM OUR ARTICLE?  </vt:lpstr>
      <vt:lpstr>A FEW THOUGHTS ON WHY RESEARCH ON ALTRUISM IS IMPORTANT:</vt:lpstr>
      <vt:lpstr>IN CONCLUSION:</vt:lpstr>
      <vt:lpstr>REFERENCES  </vt:lpstr>
      <vt:lpstr>PowerPoint Presentation</vt:lpstr>
      <vt:lpstr>PowerPoint Presentation</vt:lpstr>
      <vt:lpstr>ANNOTATED BIBLIOGRAPHY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ALTRUISM</dc:title>
  <dc:creator>Natasha Gordon</dc:creator>
  <cp:lastModifiedBy>Natasha Gordon</cp:lastModifiedBy>
  <cp:revision>6</cp:revision>
  <dcterms:created xsi:type="dcterms:W3CDTF">2019-10-29T11:50:12Z</dcterms:created>
  <dcterms:modified xsi:type="dcterms:W3CDTF">2019-11-04T09:16:51Z</dcterms:modified>
</cp:coreProperties>
</file>