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7" r:id="rId2"/>
    <p:sldId id="256" r:id="rId3"/>
    <p:sldId id="258" r:id="rId4"/>
  </p:sldIdLst>
  <p:sldSz cx="30279975" cy="42808525"/>
  <p:notesSz cx="6858000" cy="9144000"/>
  <p:defaultTextStyle>
    <a:defPPr>
      <a:defRPr lang="en-US"/>
    </a:defPPr>
    <a:lvl1pPr marL="0" algn="l" defTabSz="4176356" rtl="0" eaLnBrk="1" latinLnBrk="0" hangingPunct="1">
      <a:defRPr sz="8200" kern="1200">
        <a:solidFill>
          <a:schemeClr val="tx1"/>
        </a:solidFill>
        <a:latin typeface="+mn-lt"/>
        <a:ea typeface="+mn-ea"/>
        <a:cs typeface="+mn-cs"/>
      </a:defRPr>
    </a:lvl1pPr>
    <a:lvl2pPr marL="2088179" algn="l" defTabSz="4176356" rtl="0" eaLnBrk="1" latinLnBrk="0" hangingPunct="1">
      <a:defRPr sz="8200" kern="1200">
        <a:solidFill>
          <a:schemeClr val="tx1"/>
        </a:solidFill>
        <a:latin typeface="+mn-lt"/>
        <a:ea typeface="+mn-ea"/>
        <a:cs typeface="+mn-cs"/>
      </a:defRPr>
    </a:lvl2pPr>
    <a:lvl3pPr marL="4176356" algn="l" defTabSz="4176356" rtl="0" eaLnBrk="1" latinLnBrk="0" hangingPunct="1">
      <a:defRPr sz="8200" kern="1200">
        <a:solidFill>
          <a:schemeClr val="tx1"/>
        </a:solidFill>
        <a:latin typeface="+mn-lt"/>
        <a:ea typeface="+mn-ea"/>
        <a:cs typeface="+mn-cs"/>
      </a:defRPr>
    </a:lvl3pPr>
    <a:lvl4pPr marL="6264535" algn="l" defTabSz="4176356" rtl="0" eaLnBrk="1" latinLnBrk="0" hangingPunct="1">
      <a:defRPr sz="8200" kern="1200">
        <a:solidFill>
          <a:schemeClr val="tx1"/>
        </a:solidFill>
        <a:latin typeface="+mn-lt"/>
        <a:ea typeface="+mn-ea"/>
        <a:cs typeface="+mn-cs"/>
      </a:defRPr>
    </a:lvl4pPr>
    <a:lvl5pPr marL="8352714" algn="l" defTabSz="4176356" rtl="0" eaLnBrk="1" latinLnBrk="0" hangingPunct="1">
      <a:defRPr sz="8200" kern="1200">
        <a:solidFill>
          <a:schemeClr val="tx1"/>
        </a:solidFill>
        <a:latin typeface="+mn-lt"/>
        <a:ea typeface="+mn-ea"/>
        <a:cs typeface="+mn-cs"/>
      </a:defRPr>
    </a:lvl5pPr>
    <a:lvl6pPr marL="10440891" algn="l" defTabSz="4176356" rtl="0" eaLnBrk="1" latinLnBrk="0" hangingPunct="1">
      <a:defRPr sz="8200" kern="1200">
        <a:solidFill>
          <a:schemeClr val="tx1"/>
        </a:solidFill>
        <a:latin typeface="+mn-lt"/>
        <a:ea typeface="+mn-ea"/>
        <a:cs typeface="+mn-cs"/>
      </a:defRPr>
    </a:lvl6pPr>
    <a:lvl7pPr marL="12529070" algn="l" defTabSz="4176356" rtl="0" eaLnBrk="1" latinLnBrk="0" hangingPunct="1">
      <a:defRPr sz="8200" kern="1200">
        <a:solidFill>
          <a:schemeClr val="tx1"/>
        </a:solidFill>
        <a:latin typeface="+mn-lt"/>
        <a:ea typeface="+mn-ea"/>
        <a:cs typeface="+mn-cs"/>
      </a:defRPr>
    </a:lvl7pPr>
    <a:lvl8pPr marL="14617247" algn="l" defTabSz="4176356" rtl="0" eaLnBrk="1" latinLnBrk="0" hangingPunct="1">
      <a:defRPr sz="8200" kern="1200">
        <a:solidFill>
          <a:schemeClr val="tx1"/>
        </a:solidFill>
        <a:latin typeface="+mn-lt"/>
        <a:ea typeface="+mn-ea"/>
        <a:cs typeface="+mn-cs"/>
      </a:defRPr>
    </a:lvl8pPr>
    <a:lvl9pPr marL="16705426" algn="l" defTabSz="4176356" rtl="0" eaLnBrk="1" latinLnBrk="0" hangingPunct="1">
      <a:defRPr sz="82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guide id="3" orient="horz" pos="13483">
          <p15:clr>
            <a:srgbClr val="A4A3A4"/>
          </p15:clr>
        </p15:guide>
        <p15:guide id="4" pos="9537">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96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0" autoAdjust="0"/>
    <p:restoredTop sz="77451" autoAdjust="0"/>
  </p:normalViewPr>
  <p:slideViewPr>
    <p:cSldViewPr>
      <p:cViewPr>
        <p:scale>
          <a:sx n="10" d="100"/>
          <a:sy n="10" d="100"/>
        </p:scale>
        <p:origin x="2196" y="-416"/>
      </p:cViewPr>
      <p:guideLst>
        <p:guide orient="horz" pos="9537"/>
        <p:guide pos="6736"/>
        <p:guide orient="horz" pos="13483"/>
        <p:guide pos="9537"/>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2095C0-DDB1-4A3C-BF5C-293AB9C15B77}" type="datetimeFigureOut">
              <a:rPr lang="en-US" smtClean="0"/>
              <a:t>10/21/2022</a:t>
            </a:fld>
            <a:endParaRPr lang="en-US"/>
          </a:p>
        </p:txBody>
      </p:sp>
      <p:sp>
        <p:nvSpPr>
          <p:cNvPr id="4" name="Slide Image Placeholder 3"/>
          <p:cNvSpPr>
            <a:spLocks noGrp="1" noRot="1" noChangeAspect="1"/>
          </p:cNvSpPr>
          <p:nvPr>
            <p:ph type="sldImg" idx="2"/>
          </p:nvPr>
        </p:nvSpPr>
        <p:spPr>
          <a:xfrm>
            <a:off x="2336800" y="1143000"/>
            <a:ext cx="2184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842EFA-9F56-47D1-9CE8-915FE1E61BA7}" type="slidenum">
              <a:rPr lang="en-US" smtClean="0"/>
              <a:t>‹#›</a:t>
            </a:fld>
            <a:endParaRPr lang="en-US"/>
          </a:p>
        </p:txBody>
      </p:sp>
    </p:spTree>
    <p:extLst>
      <p:ext uri="{BB962C8B-B14F-4D97-AF65-F5344CB8AC3E}">
        <p14:creationId xmlns:p14="http://schemas.microsoft.com/office/powerpoint/2010/main" val="382838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842EFA-9F56-47D1-9CE8-915FE1E61BA7}" type="slidenum">
              <a:rPr lang="en-US" smtClean="0"/>
              <a:t>1</a:t>
            </a:fld>
            <a:endParaRPr lang="en-US"/>
          </a:p>
        </p:txBody>
      </p:sp>
    </p:spTree>
    <p:extLst>
      <p:ext uri="{BB962C8B-B14F-4D97-AF65-F5344CB8AC3E}">
        <p14:creationId xmlns:p14="http://schemas.microsoft.com/office/powerpoint/2010/main" val="1538430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Cardiovascular System</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Cardiovascular system is sometimes known as the blood vascular or the circulatory system. The system consists of the heart, arteries, veins and capillaries. As the name suggests circulatory system conveys blood to all parts of the body through the veins, arteries and capillaries. The systems play the most essential role in the body and in most cases a defect of the cardiovascular system always turn to be fatal. The body also depends on the system to carry out other functions such locomotion and homeostasis (Crystal, &amp; </a:t>
            </a:r>
            <a:r>
              <a:rPr lang="en-US" sz="1800" dirty="0" err="1">
                <a:effectLst/>
                <a:latin typeface="Arial" panose="020B0604020202020204" pitchFamily="34" charset="0"/>
                <a:ea typeface="Calibri" panose="020F0502020204030204" pitchFamily="34" charset="0"/>
                <a:cs typeface="Arial" panose="020B0604020202020204" pitchFamily="34" charset="0"/>
              </a:rPr>
              <a:t>Pagel</a:t>
            </a:r>
            <a:r>
              <a:rPr lang="en-US" sz="1800" dirty="0">
                <a:effectLst/>
                <a:latin typeface="Arial" panose="020B0604020202020204" pitchFamily="34" charset="0"/>
                <a:ea typeface="Calibri" panose="020F0502020204030204" pitchFamily="34" charset="0"/>
                <a:cs typeface="Arial" panose="020B0604020202020204" pitchFamily="34" charset="0"/>
              </a:rPr>
              <a:t>, 2020). As in the adults, the survival of the embryo relies on the effective circulation of blood that would allow the body to maintain homeostasis and a better cell environment.  In response to this effect, the cardiovascular system tends to make its appearance in the early developmental stages and reaches a major functional state before any other organ forms on the body. The heart is the first organ to form in the body of an embryo as it affects all the functions and development of the embryo and other organs.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vital role of the cardiovascular system is to maintain homeostasis. Many organs in the body play a role in keeping the body homeostatic. A key example of the body’s organs working together to maintain balance in the body is the relationship between the pancreas and liver to regulate the level of glucose in the blood. After a meal is eaten glucose is taken into the body and insulin is released by the pancreas which signals the liver to take in excess glucose and store it as glycogen. The opposite occurs when the body needs free glucose, the pancreas will release glucagon and the liver will catabolize glycogen (Crystal, &amp; </a:t>
            </a:r>
            <a:r>
              <a:rPr lang="en-US" sz="1800" dirty="0" err="1">
                <a:effectLst/>
                <a:latin typeface="Arial" panose="020B0604020202020204" pitchFamily="34" charset="0"/>
                <a:ea typeface="Calibri" panose="020F0502020204030204" pitchFamily="34" charset="0"/>
                <a:cs typeface="Arial" panose="020B0604020202020204" pitchFamily="34" charset="0"/>
              </a:rPr>
              <a:t>Pagel</a:t>
            </a:r>
            <a:r>
              <a:rPr lang="en-US" sz="1800" dirty="0">
                <a:effectLst/>
                <a:latin typeface="Arial" panose="020B0604020202020204" pitchFamily="34" charset="0"/>
                <a:ea typeface="Calibri" panose="020F0502020204030204" pitchFamily="34" charset="0"/>
                <a:cs typeface="Arial" panose="020B0604020202020204" pitchFamily="34" charset="0"/>
              </a:rPr>
              <a:t>, 2020). There are other examples of organs in the body working together to maintain homeostasis, such as the hypothalamus and pituitary gland which help maintain the correct concentration of hormone in the blood so that the body can properly mature and reproduce offspring correctly.</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Cellular activity in the maintenance homeostatic levels, rely on the mechanism of feedback loops to allow mediated hormone secretion to match target cell activity. In the example of plasma glucose levels, two main mechanisms are involved in the important balancing and control of plasma glucose levels, initiated by the Beta and Alpha cells of the Islets of Langerhans in the pancreas. With the presence of high plasma glucose, interacting with membrane receptors on Beta cells, intracellular response is initiated and promotes exocytosis of insulin. Insulin circulates, reaching target cells in the liver, priming it for the arrival of glucose. This results in reduced plasma glucose, a negative feedback loop, as it returns to homeostatic levels. Deviation below normal plasma glucose levels, stimulates Alpha cells of the pancreas to release glucagon which works antagonistically to insulin. This results in glycogenolysis, releasing glucose into circulation, and allows the body to return to homeostasis.</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When the body cannot maintain homeostasis of a particular system, severe problems can develop and cause disease. In the case of glucose levels, if there is a lack of insulin secretion by the pancreas, or decreased sensitivity to insulin in the tissues, the body will not be able to maintain blood glucose homeostasis. High levels of glucose, hyperglycemia, continues to signal to the pancreatic beta cells to release insulin, which will in turn be ineffective in regaining homeostasis. Hyperglycemia can be caused by many different things, such as: genetics, autoimmune disorders, or a chronic unbalanced diet. This results in diabetes mellitus. There are two different types of diabetes mellitus, which are classified based on whether there is a failure in insulin secretion or a reduction in insulin sensitivity, and in both cases the body can no longer endogenously maintain blood glucose homeostasis. When this develops, the patient’s blood glucose levels will have to be exogenously maintained through injections of insulin. Veterinarians will often develop and test a treatment regimen and assess its ability to keep glucose levels within homeostatic parameters through glucose curves. If a diabetic patient isn’t appropriately regulated, the life-threatening condition of diabetic ketoacidosis (DKA) can develop.</a:t>
            </a:r>
          </a:p>
          <a:p>
            <a:pPr marL="0" marR="0" algn="ctr">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The Heart</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heart is a muscular pump that can pump blood to all parts of the body. All the tissues in the body depend on the heart for nutrients and excretion of the waste products. The function of the heart is vital because for a human being to survive the body tissues need constant supply of oxygen and nutrients as well as a conduit of excreting metabolic wastes. When the tissues are deprived of these necessities, the cell may die and undergo irreversibility that would also lead to death. While the blood acts as the transportation medium, the heart keeps the blood moving through these vessels. A problem related to heart failure is linked to multi organ failure.</a:t>
            </a:r>
            <a:r>
              <a:rPr lang="en-US" sz="1800" b="1" u="sng"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Structure of Heart  </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heart is a four-chambered muscular organ that is shaped like the fist of a man. The heart is enclosed in pericardial sac that is lined with parietal layers of serous membrane. The visceral layer forms the epicardium. The four chambers of the heart are called right atrium, left ventricle, left atrium and left ventricle. The two atria have thin walls to receive the blood coming from the veins. The ventricle has thick walls to force the blood out of the heart. The difference in the thickness of the chamber walls is caused by the variation in the amount of myocardium present. This reflects the amount of force that each chamber can generate. </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Valves of the Heart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Pumps need set of valves to keep the fluid flowing in one direction. This is not an exception on the heart as it has to keep the blood floor in one direction. The heart has two types of valves that assists it in keeping the blood floor in one direction. The atrioventricular valve and semilunar valves assist the heart in meeting the desired outcome (</a:t>
            </a:r>
            <a:r>
              <a:rPr lang="en-GB" sz="1800" dirty="0">
                <a:effectLst/>
                <a:latin typeface="Arial" panose="020B0604020202020204" pitchFamily="34" charset="0"/>
                <a:ea typeface="Calibri" panose="020F0502020204030204" pitchFamily="34" charset="0"/>
                <a:cs typeface="Arial" panose="020B0604020202020204" pitchFamily="34" charset="0"/>
              </a:rPr>
              <a:t>Andrade et al., 2022</a:t>
            </a:r>
            <a:r>
              <a:rPr lang="en-US" sz="1800" dirty="0">
                <a:effectLst/>
                <a:latin typeface="Arial" panose="020B0604020202020204" pitchFamily="34" charset="0"/>
                <a:ea typeface="Calibri" panose="020F0502020204030204" pitchFamily="34" charset="0"/>
                <a:cs typeface="Arial" panose="020B0604020202020204" pitchFamily="34" charset="0"/>
              </a:rPr>
              <a:t>). The contraction of the ventricle causes the atrioventricular valve to close preventing the blood from flowing back into the atria. The valve between right ventricle and pulmonary trunk is the pulmonary semilunar valve which also prevent the blood from flowing back.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Defects in the heart are interrelated with pulmonary system in the sense that low blood pressure, blood clot and capillary leaks caused by sepsis leads to low blood flow in the entire system. The reduced blood pressure also lowers amount of oxygen and other nutrients leading to reduced functionality of the lungs. The lungs that cannot function effectively results into the buildup of carbon dioxide in the body leading to acidosis (</a:t>
            </a:r>
            <a:r>
              <a:rPr lang="en-GB" sz="1800" dirty="0">
                <a:effectLst/>
                <a:latin typeface="Arial" panose="020B0604020202020204" pitchFamily="34" charset="0"/>
                <a:ea typeface="Calibri" panose="020F0502020204030204" pitchFamily="34" charset="0"/>
                <a:cs typeface="Arial" panose="020B0604020202020204" pitchFamily="34" charset="0"/>
              </a:rPr>
              <a:t>Andrade et al., 2022</a:t>
            </a:r>
            <a:r>
              <a:rPr lang="en-US" sz="1800" dirty="0">
                <a:effectLst/>
                <a:latin typeface="Arial" panose="020B0604020202020204" pitchFamily="34" charset="0"/>
                <a:ea typeface="Calibri" panose="020F0502020204030204" pitchFamily="34" charset="0"/>
                <a:cs typeface="Arial" panose="020B0604020202020204" pitchFamily="34" charset="0"/>
              </a:rPr>
              <a:t>). On the other hand, these defects are also related to circulation systems as it leads to bacterial, virus and fungus infection that affected the body. These pathogens enter the immune system that alerts the immune system to release white blood cells called inflammatory mediators and cytokines. </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Pathway of the blood through the Heart </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blood flows from the rights side of the heart and then through the left side of the heart. The heart uses two pumps that pumps blood simultaneously. The blood floors from atrium to the right ventricle and then pumped to the lungs to receive oxygen (</a:t>
            </a:r>
            <a:r>
              <a:rPr lang="en-GB" sz="1800" dirty="0">
                <a:effectLst/>
                <a:latin typeface="Arial" panose="020B0604020202020204" pitchFamily="34" charset="0"/>
                <a:ea typeface="Calibri" panose="020F0502020204030204" pitchFamily="34" charset="0"/>
                <a:cs typeface="Arial" panose="020B0604020202020204" pitchFamily="34" charset="0"/>
              </a:rPr>
              <a:t>Andrade et al., 2022</a:t>
            </a:r>
            <a:r>
              <a:rPr lang="en-US" sz="1800" dirty="0">
                <a:effectLst/>
                <a:latin typeface="Arial" panose="020B0604020202020204" pitchFamily="34" charset="0"/>
                <a:ea typeface="Calibri" panose="020F0502020204030204" pitchFamily="34" charset="0"/>
                <a:cs typeface="Arial" panose="020B0604020202020204" pitchFamily="34" charset="0"/>
              </a:rPr>
              <a:t>). From the lungs, the blood flows from the left atrium then to the left ventricle. From there its pumped to the system circulation.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Defects such as Sepsis has a complex pathophysiology that includes abnormalities detected within the immunity system, inflammatory and hemostatic pathways. The coagulation and inflammatory pathways are closely related in the sense that inflammatory state associated with sepsis results in a procoagulant response in the host. Various counterregulatory molecules function to counteract the procoagulant state recording in a sepsis condition. These molecules include antithrombin III and protein C. Antithrombin III is a hepatically synthesized glycoprotein that functions as an inhibitor of the intrinsic, extrinsic, and common coagulation pathways. It binds to endothelial cell membranes, resulting in an increase in prostacyclin synthesis (Xu et al., 2020). This prostacyclin inhibits platelet aggregation and neutrophil binding. On the other hand, protein C is a member of the vitamin K–dependent family of coagulation proteins, which circulates as an inactive zymogen (</a:t>
            </a: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&amp; Mahanta, 2019). Under conditions of thrombotic and inflammatory stress, it binds with endothelial surface thrombomodulin and is cleaved to form activated protein C. Sepsis is the main cause of multisystem organ failure. Severe sepsis comes with additional conditions such as trauma, pancreatitis and burns. These conditions result into an activated endothelium that becomes prothrombotic in these conditions. This further leads to formation of microvascular thrombosis. Besides, fibrinolysis is inhibited, resulting in buildup of fibrin thrombus, which itself is proinflammatory (</a:t>
            </a: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&amp; Mahanta, 2019). Normal antithrombotic mechanisms such as protein S, protein C, and antithrombin III are inhibited or overwhelmed. When microvascular thrombosis occurs, capillary beds in organs such as the lung and kidney become injured, and neutrophils bind and release proinflammatory cytokines and proteases, resulting in multisystem organ failure.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Multisystem organ failure is an adverse condition that is linked to severe sepsis. It could as well occur with other conditions such as burns, trauma, and pancreatitis. These conditions share a common pathway that might result into a multisystem organ failure. Therefore, the underlying cause of multisystem organ failure is from basic and clinical understanding of sepsis (</a:t>
            </a: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&amp; Mahanta, 2019). The above conditions linked to multisystem failure activates endothelium by proinflammatory cytokines, leukocytes, and other proteins. Activated endothelium becomes prothrombotic in these conditions, leading to formation of microvascular thrombosis. When microvascular thrombosis occurs, capillary beds in organs such as the lung and kidney become injured, and neutrophils bind and release proinflammatory cytokines and proteases, resulting in multisystem organ failure. </a:t>
            </a:r>
          </a:p>
          <a:p>
            <a:pPr marL="0" marR="0" algn="ctr">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Blood</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Blood is called the fluid of life. It transports oxygen from the lungs to the body tissues and CO2 from the body tissues to the lungs. Blood is the fluid supporting growth as it transports nourishments from digestion and hormones from glands to the body. Some defects of the blood also affect growth. For instance, Sepsis first affects the circulation system and when the body is already infected, it responds by released the White blood cells. The components lead to vasodilation, capillary leak, blood clot and inflammation (</a:t>
            </a: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&amp; Mahanta, 2019). Again, vasodilation, inflammation and blood clots would result low tissue perfusion which affects the respiratory system. This also result in low oxygen movement in the tissues that result into organ damage. The effect on the gastrointestinal system causes the inability to excrete wastes from the body results into increased toxicity of the body that would spread to other internal body organ such as lungs. The damage on the renal system reduces the ability of the body to filter toxins from the blood. </a:t>
            </a: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Vasodilation, capillary leaks and blood clots leads to low tissue perfusion. The body responds to this effect by increasing heart contraction rate to pump more blood to the affected organs. Again, the lungs also increase respiratory rate to supply more oxygen to the blood. Metabolic acidosis is another effect caused by sepsis. It causes organ failure making the lungs unable to filter toxins (</a:t>
            </a: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&amp; Mahanta, 2019). To counter this, the lungs produce more bicarbonate to buffer the acidity. Blood vessels are the channels or conduits through which blood is distributed to body tissues. The vessels make up two closed systems of tubes that begin and end at the heart. One system, the pulmonary vessels, transports blood from the right ventricle to the lungs and back to the left atrium (Andrade et al., 2022). The other system, the systemic vessels, carries blood from the left ventricle to the tissues in all parts of the body and then returns the blood to the right atrium. Based on their structure and function, blood vessels are classified as either arteries, capillaries, or veins.</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Arteries </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arteries carry blood from the heart. The pulmonary arteries transport blood that is low in oxygen from the right ventricle to the lungs. Systematic arteries transport oxygenated blood from the left ventricle to other body tissues (Smith &amp; </a:t>
            </a:r>
            <a:r>
              <a:rPr lang="en-US" sz="1800" dirty="0" err="1">
                <a:effectLst/>
                <a:latin typeface="Arial" panose="020B0604020202020204" pitchFamily="34" charset="0"/>
                <a:ea typeface="Calibri" panose="020F0502020204030204" pitchFamily="34" charset="0"/>
                <a:cs typeface="Arial" panose="020B0604020202020204" pitchFamily="34" charset="0"/>
              </a:rPr>
              <a:t>Fernhall</a:t>
            </a:r>
            <a:r>
              <a:rPr lang="en-US" sz="1800" dirty="0">
                <a:effectLst/>
                <a:latin typeface="Arial" panose="020B0604020202020204" pitchFamily="34" charset="0"/>
                <a:ea typeface="Calibri" panose="020F0502020204030204" pitchFamily="34" charset="0"/>
                <a:cs typeface="Arial" panose="020B0604020202020204" pitchFamily="34" charset="0"/>
              </a:rPr>
              <a:t>, 2022). The blood is pumped from the ventricles into the large elastic arteries that branch into other smaller arteries that further branch into microscopic arteries called the arterioles. The arteries play a significant role of regulating blood flow in the tissue capillaries. </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Capillaries </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Capillaries are the smallest and numerous blood vessels that form the general connection between the vessels and the heart. They carry away blood from the heart and the vessels that return blood to heart (</a:t>
            </a:r>
            <a:r>
              <a:rPr lang="en-GB" sz="1800" dirty="0">
                <a:effectLst/>
                <a:latin typeface="Arial" panose="020B0604020202020204" pitchFamily="34" charset="0"/>
                <a:ea typeface="Calibri" panose="020F0502020204030204" pitchFamily="34" charset="0"/>
                <a:cs typeface="Arial" panose="020B0604020202020204" pitchFamily="34" charset="0"/>
              </a:rPr>
              <a:t>Andrade et al., 2022</a:t>
            </a:r>
            <a:r>
              <a:rPr lang="en-US" sz="1800" dirty="0">
                <a:effectLst/>
                <a:latin typeface="Arial" panose="020B0604020202020204" pitchFamily="34" charset="0"/>
                <a:ea typeface="Calibri" panose="020F0502020204030204" pitchFamily="34" charset="0"/>
                <a:cs typeface="Arial" panose="020B0604020202020204" pitchFamily="34" charset="0"/>
              </a:rPr>
              <a:t>). The primary role of the capillaries is to exchange materials between the blood and tissue cells. </a:t>
            </a:r>
          </a:p>
          <a:p>
            <a:pPr marL="0" marR="0">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Veins </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The veins carry blood to the heart. After the blood passes through the capillaries, it enters the smallest veins called the venules. From the venules, the blood flows from larger and larger veins until it reaches the heart. The blood flowing in these veins are rich in oxygen because they are just been oxygenated from the lungs. </a:t>
            </a:r>
          </a:p>
          <a:p>
            <a:pPr marL="0" marR="0" algn="ctr">
              <a:lnSpc>
                <a:spcPct val="107000"/>
              </a:lnSpc>
              <a:spcBef>
                <a:spcPts val="0"/>
              </a:spcBef>
              <a:spcAft>
                <a:spcPts val="800"/>
              </a:spcAft>
            </a:pPr>
            <a:r>
              <a:rPr lang="en-US" sz="1800" b="1" u="sng" dirty="0">
                <a:effectLst/>
                <a:latin typeface="Arial" panose="020B0604020202020204" pitchFamily="34" charset="0"/>
                <a:ea typeface="Calibri" panose="020F0502020204030204" pitchFamily="34" charset="0"/>
                <a:cs typeface="Arial" panose="020B0604020202020204" pitchFamily="34" charset="0"/>
              </a:rPr>
              <a:t>References</a:t>
            </a:r>
            <a:endParaRPr lang="en-US" sz="1800" u="sng" dirty="0">
              <a:effectLst/>
              <a:latin typeface="Arial" panose="020B0604020202020204" pitchFamily="34" charset="0"/>
              <a:ea typeface="Calibri" panose="020F0502020204030204" pitchFamily="34" charset="0"/>
              <a:cs typeface="Arial" panose="020B0604020202020204" pitchFamily="34" charset="0"/>
            </a:endParaRPr>
          </a:p>
          <a:p>
            <a:pPr marL="457200" marR="0" indent="-45720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Crystal, G. J., &amp; </a:t>
            </a:r>
            <a:r>
              <a:rPr lang="en-US" sz="1800" dirty="0" err="1">
                <a:effectLst/>
                <a:latin typeface="Arial" panose="020B0604020202020204" pitchFamily="34" charset="0"/>
                <a:ea typeface="Calibri" panose="020F0502020204030204" pitchFamily="34" charset="0"/>
                <a:cs typeface="Arial" panose="020B0604020202020204" pitchFamily="34" charset="0"/>
              </a:rPr>
              <a:t>Pagel</a:t>
            </a:r>
            <a:r>
              <a:rPr lang="en-US" sz="1800" dirty="0">
                <a:effectLst/>
                <a:latin typeface="Arial" panose="020B0604020202020204" pitchFamily="34" charset="0"/>
                <a:ea typeface="Calibri" panose="020F0502020204030204" pitchFamily="34" charset="0"/>
                <a:cs typeface="Arial" panose="020B0604020202020204" pitchFamily="34" charset="0"/>
              </a:rPr>
              <a:t>, P. S. (2020). The physiology of oxygen transport by the cardiovascular system: evolution of knowledge. </a:t>
            </a:r>
            <a:r>
              <a:rPr lang="en-US" sz="1800" i="1" dirty="0">
                <a:effectLst/>
                <a:latin typeface="Arial" panose="020B0604020202020204" pitchFamily="34" charset="0"/>
                <a:ea typeface="Calibri" panose="020F0502020204030204" pitchFamily="34" charset="0"/>
                <a:cs typeface="Arial" panose="020B0604020202020204" pitchFamily="34" charset="0"/>
              </a:rPr>
              <a:t>Journal of Cardiothoracic and Vascular Anesthesia</a:t>
            </a:r>
            <a:r>
              <a:rPr lang="en-US" sz="1800" dirty="0">
                <a:effectLst/>
                <a:latin typeface="Arial" panose="020B0604020202020204" pitchFamily="34" charset="0"/>
                <a:ea typeface="Calibri" panose="020F0502020204030204" pitchFamily="34" charset="0"/>
                <a:cs typeface="Arial" panose="020B0604020202020204" pitchFamily="34" charset="0"/>
              </a:rPr>
              <a:t>, 34(5), 1142-1151.</a:t>
            </a:r>
          </a:p>
          <a:p>
            <a:pPr marL="457200" marR="0" indent="-457200">
              <a:lnSpc>
                <a:spcPct val="107000"/>
              </a:lnSpc>
              <a:spcBef>
                <a:spcPts val="0"/>
              </a:spcBef>
              <a:spcAft>
                <a:spcPts val="800"/>
              </a:spcAft>
            </a:pPr>
            <a:r>
              <a:rPr lang="en-US" sz="1800" dirty="0" err="1">
                <a:effectLst/>
                <a:latin typeface="Arial" panose="020B0604020202020204" pitchFamily="34" charset="0"/>
                <a:ea typeface="Calibri" panose="020F0502020204030204" pitchFamily="34" charset="0"/>
                <a:cs typeface="Arial" panose="020B0604020202020204" pitchFamily="34" charset="0"/>
              </a:rPr>
              <a:t>Saikia</a:t>
            </a:r>
            <a:r>
              <a:rPr lang="en-US" sz="1800" dirty="0">
                <a:effectLst/>
                <a:latin typeface="Arial" panose="020B0604020202020204" pitchFamily="34" charset="0"/>
                <a:ea typeface="Calibri" panose="020F0502020204030204" pitchFamily="34" charset="0"/>
                <a:cs typeface="Arial" panose="020B0604020202020204" pitchFamily="34" charset="0"/>
              </a:rPr>
              <a:t>, D., &amp; Mahanta, B. (2019). Cardiovascular and respiratory physiology in children. </a:t>
            </a:r>
            <a:r>
              <a:rPr lang="en-US" sz="1800" i="1" dirty="0">
                <a:effectLst/>
                <a:latin typeface="Arial" panose="020B0604020202020204" pitchFamily="34" charset="0"/>
                <a:ea typeface="Calibri" panose="020F0502020204030204" pitchFamily="34" charset="0"/>
                <a:cs typeface="Arial" panose="020B0604020202020204" pitchFamily="34" charset="0"/>
              </a:rPr>
              <a:t>Indian journal of </a:t>
            </a:r>
            <a:r>
              <a:rPr lang="en-US" sz="1800" i="1" dirty="0" err="1">
                <a:effectLst/>
                <a:latin typeface="Arial" panose="020B0604020202020204" pitchFamily="34" charset="0"/>
                <a:ea typeface="Calibri" panose="020F0502020204030204" pitchFamily="34" charset="0"/>
                <a:cs typeface="Arial" panose="020B0604020202020204" pitchFamily="34" charset="0"/>
              </a:rPr>
              <a:t>anaesthesia</a:t>
            </a:r>
            <a:r>
              <a:rPr lang="en-US" sz="1800" dirty="0">
                <a:effectLst/>
                <a:latin typeface="Arial" panose="020B0604020202020204" pitchFamily="34" charset="0"/>
                <a:ea typeface="Calibri" panose="020F0502020204030204" pitchFamily="34" charset="0"/>
                <a:cs typeface="Arial" panose="020B0604020202020204" pitchFamily="34" charset="0"/>
              </a:rPr>
              <a:t>, 63(9), 690.</a:t>
            </a:r>
          </a:p>
          <a:p>
            <a:pPr marL="457200" marR="0" indent="-45720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Smith, D. L., &amp; </a:t>
            </a:r>
            <a:r>
              <a:rPr lang="en-US" sz="1800" dirty="0" err="1">
                <a:effectLst/>
                <a:latin typeface="Arial" panose="020B0604020202020204" pitchFamily="34" charset="0"/>
                <a:ea typeface="Calibri" panose="020F0502020204030204" pitchFamily="34" charset="0"/>
                <a:cs typeface="Arial" panose="020B0604020202020204" pitchFamily="34" charset="0"/>
              </a:rPr>
              <a:t>Fernhall</a:t>
            </a:r>
            <a:r>
              <a:rPr lang="en-US" sz="1800" dirty="0">
                <a:effectLst/>
                <a:latin typeface="Arial" panose="020B0604020202020204" pitchFamily="34" charset="0"/>
                <a:ea typeface="Calibri" panose="020F0502020204030204" pitchFamily="34" charset="0"/>
                <a:cs typeface="Arial" panose="020B0604020202020204" pitchFamily="34" charset="0"/>
              </a:rPr>
              <a:t>, B. (2022). </a:t>
            </a:r>
            <a:r>
              <a:rPr lang="en-US" sz="1800" i="1" dirty="0">
                <a:effectLst/>
                <a:latin typeface="Arial" panose="020B0604020202020204" pitchFamily="34" charset="0"/>
                <a:ea typeface="Calibri" panose="020F0502020204030204" pitchFamily="34" charset="0"/>
                <a:cs typeface="Arial" panose="020B0604020202020204" pitchFamily="34" charset="0"/>
              </a:rPr>
              <a:t>Advanced cardiovascular exercise physiology.</a:t>
            </a:r>
            <a:r>
              <a:rPr lang="en-US" sz="1800" dirty="0">
                <a:effectLst/>
                <a:latin typeface="Arial" panose="020B0604020202020204" pitchFamily="34" charset="0"/>
                <a:ea typeface="Calibri" panose="020F0502020204030204" pitchFamily="34" charset="0"/>
                <a:cs typeface="Arial" panose="020B0604020202020204" pitchFamily="34" charset="0"/>
              </a:rPr>
              <a:t> Human Kinetics.</a:t>
            </a:r>
          </a:p>
          <a:p>
            <a:pPr marL="457200" marR="0" indent="-45720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Andrade, E. F., </a:t>
            </a:r>
            <a:r>
              <a:rPr lang="en-GB" sz="1800" dirty="0" err="1">
                <a:effectLst/>
                <a:latin typeface="Arial" panose="020B0604020202020204" pitchFamily="34" charset="0"/>
                <a:ea typeface="Calibri" panose="020F0502020204030204" pitchFamily="34" charset="0"/>
                <a:cs typeface="Arial" panose="020B0604020202020204" pitchFamily="34" charset="0"/>
              </a:rPr>
              <a:t>Zaine</a:t>
            </a:r>
            <a:r>
              <a:rPr lang="en-GB" sz="1800" dirty="0">
                <a:effectLst/>
                <a:latin typeface="Arial" panose="020B0604020202020204" pitchFamily="34" charset="0"/>
                <a:ea typeface="Calibri" panose="020F0502020204030204" pitchFamily="34" charset="0"/>
                <a:cs typeface="Arial" panose="020B0604020202020204" pitchFamily="34" charset="0"/>
              </a:rPr>
              <a:t> Teixeira </a:t>
            </a:r>
            <a:r>
              <a:rPr lang="en-GB" sz="1800" dirty="0" err="1">
                <a:effectLst/>
                <a:latin typeface="Arial" panose="020B0604020202020204" pitchFamily="34" charset="0"/>
                <a:ea typeface="Calibri" panose="020F0502020204030204" pitchFamily="34" charset="0"/>
                <a:cs typeface="Arial" panose="020B0604020202020204" pitchFamily="34" charset="0"/>
              </a:rPr>
              <a:t>Debortoli</a:t>
            </a:r>
            <a:r>
              <a:rPr lang="en-GB" sz="1800" dirty="0">
                <a:effectLst/>
                <a:latin typeface="Arial" panose="020B0604020202020204" pitchFamily="34" charset="0"/>
                <a:ea typeface="Calibri" panose="020F0502020204030204" pitchFamily="34" charset="0"/>
                <a:cs typeface="Arial" panose="020B0604020202020204" pitchFamily="34" charset="0"/>
              </a:rPr>
              <a:t>, G., Gomes Batista, V. L., Newton </a:t>
            </a:r>
            <a:r>
              <a:rPr lang="en-GB" sz="1800" dirty="0" err="1">
                <a:effectLst/>
                <a:latin typeface="Arial" panose="020B0604020202020204" pitchFamily="34" charset="0"/>
                <a:ea typeface="Calibri" panose="020F0502020204030204" pitchFamily="34" charset="0"/>
                <a:cs typeface="Arial" panose="020B0604020202020204" pitchFamily="34" charset="0"/>
              </a:rPr>
              <a:t>Bizetto</a:t>
            </a:r>
            <a:r>
              <a:rPr lang="en-GB" sz="1800" dirty="0">
                <a:effectLst/>
                <a:latin typeface="Arial" panose="020B0604020202020204" pitchFamily="34" charset="0"/>
                <a:ea typeface="Calibri" panose="020F0502020204030204" pitchFamily="34" charset="0"/>
                <a:cs typeface="Arial" panose="020B0604020202020204" pitchFamily="34" charset="0"/>
              </a:rPr>
              <a:t> Meira de Andrade, J., Orlando, D. R., &amp; Rocha Lobo-Junior, A. (2022). Learning perception of Veterinary students about cardiovascular physiology using a functional model. </a:t>
            </a:r>
            <a:r>
              <a:rPr lang="en-GB" sz="1800" i="1" dirty="0">
                <a:effectLst/>
                <a:latin typeface="Arial" panose="020B0604020202020204" pitchFamily="34" charset="0"/>
                <a:ea typeface="Calibri" panose="020F0502020204030204" pitchFamily="34" charset="0"/>
                <a:cs typeface="Arial" panose="020B0604020202020204" pitchFamily="34" charset="0"/>
              </a:rPr>
              <a:t>Journal of Biological Education</a:t>
            </a:r>
            <a:r>
              <a:rPr lang="en-GB" sz="1800" dirty="0">
                <a:effectLst/>
                <a:latin typeface="Arial" panose="020B0604020202020204" pitchFamily="34" charset="0"/>
                <a:ea typeface="Calibri" panose="020F0502020204030204" pitchFamily="34" charset="0"/>
                <a:cs typeface="Arial" panose="020B0604020202020204" pitchFamily="34" charset="0"/>
              </a:rPr>
              <a:t>, 56(2), 199-207</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98842EFA-9F56-47D1-9CE8-915FE1E61BA7}" type="slidenum">
              <a:rPr lang="en-US" smtClean="0"/>
              <a:t>2</a:t>
            </a:fld>
            <a:endParaRPr lang="en-US"/>
          </a:p>
        </p:txBody>
      </p:sp>
    </p:spTree>
    <p:extLst>
      <p:ext uri="{BB962C8B-B14F-4D97-AF65-F5344CB8AC3E}">
        <p14:creationId xmlns:p14="http://schemas.microsoft.com/office/powerpoint/2010/main" val="1188178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13298392"/>
            <a:ext cx="25737979" cy="9176087"/>
          </a:xfrm>
        </p:spPr>
        <p:txBody>
          <a:bodyPr/>
          <a:lstStyle/>
          <a:p>
            <a:r>
              <a:rPr lang="en-US"/>
              <a:t>Click to edit Master title style</a:t>
            </a:r>
            <a:endParaRPr lang="en-GB"/>
          </a:p>
        </p:txBody>
      </p:sp>
      <p:sp>
        <p:nvSpPr>
          <p:cNvPr id="3" name="Subtitle 2"/>
          <p:cNvSpPr>
            <a:spLocks noGrp="1"/>
          </p:cNvSpPr>
          <p:nvPr>
            <p:ph type="subTitle" idx="1"/>
          </p:nvPr>
        </p:nvSpPr>
        <p:spPr>
          <a:xfrm>
            <a:off x="4541996" y="24258163"/>
            <a:ext cx="21195983" cy="10939957"/>
          </a:xfrm>
        </p:spPr>
        <p:txBody>
          <a:bodyPr/>
          <a:lstStyle>
            <a:lvl1pPr marL="0" indent="0" algn="ctr">
              <a:buNone/>
              <a:defRPr>
                <a:solidFill>
                  <a:schemeClr val="tx1">
                    <a:tint val="75000"/>
                  </a:schemeClr>
                </a:solidFill>
              </a:defRPr>
            </a:lvl1pPr>
            <a:lvl2pPr marL="2088179" indent="0" algn="ctr">
              <a:buNone/>
              <a:defRPr>
                <a:solidFill>
                  <a:schemeClr val="tx1">
                    <a:tint val="75000"/>
                  </a:schemeClr>
                </a:solidFill>
              </a:defRPr>
            </a:lvl2pPr>
            <a:lvl3pPr marL="4176356" indent="0" algn="ctr">
              <a:buNone/>
              <a:defRPr>
                <a:solidFill>
                  <a:schemeClr val="tx1">
                    <a:tint val="75000"/>
                  </a:schemeClr>
                </a:solidFill>
              </a:defRPr>
            </a:lvl3pPr>
            <a:lvl4pPr marL="6264535" indent="0" algn="ctr">
              <a:buNone/>
              <a:defRPr>
                <a:solidFill>
                  <a:schemeClr val="tx1">
                    <a:tint val="75000"/>
                  </a:schemeClr>
                </a:solidFill>
              </a:defRPr>
            </a:lvl4pPr>
            <a:lvl5pPr marL="8352714" indent="0" algn="ctr">
              <a:buNone/>
              <a:defRPr>
                <a:solidFill>
                  <a:schemeClr val="tx1">
                    <a:tint val="75000"/>
                  </a:schemeClr>
                </a:solidFill>
              </a:defRPr>
            </a:lvl5pPr>
            <a:lvl6pPr marL="10440891" indent="0" algn="ctr">
              <a:buNone/>
              <a:defRPr>
                <a:solidFill>
                  <a:schemeClr val="tx1">
                    <a:tint val="75000"/>
                  </a:schemeClr>
                </a:solidFill>
              </a:defRPr>
            </a:lvl6pPr>
            <a:lvl7pPr marL="12529070" indent="0" algn="ctr">
              <a:buNone/>
              <a:defRPr>
                <a:solidFill>
                  <a:schemeClr val="tx1">
                    <a:tint val="75000"/>
                  </a:schemeClr>
                </a:solidFill>
              </a:defRPr>
            </a:lvl7pPr>
            <a:lvl8pPr marL="14617247" indent="0" algn="ctr">
              <a:buNone/>
              <a:defRPr>
                <a:solidFill>
                  <a:schemeClr val="tx1">
                    <a:tint val="75000"/>
                  </a:schemeClr>
                </a:solidFill>
              </a:defRPr>
            </a:lvl8pPr>
            <a:lvl9pPr marL="16705426"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2616485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2169824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909" y="27508445"/>
            <a:ext cx="25737979" cy="8502248"/>
          </a:xfrm>
        </p:spPr>
        <p:txBody>
          <a:bodyPr anchor="t"/>
          <a:lstStyle>
            <a:lvl1pPr algn="l">
              <a:defRPr sz="18200" b="1" cap="all"/>
            </a:lvl1pPr>
          </a:lstStyle>
          <a:p>
            <a:r>
              <a:rPr lang="en-US"/>
              <a:t>Click to edit Master title style</a:t>
            </a:r>
            <a:endParaRPr lang="en-GB"/>
          </a:p>
        </p:txBody>
      </p:sp>
      <p:sp>
        <p:nvSpPr>
          <p:cNvPr id="3" name="Text Placeholder 2"/>
          <p:cNvSpPr>
            <a:spLocks noGrp="1"/>
          </p:cNvSpPr>
          <p:nvPr>
            <p:ph type="body" idx="1"/>
          </p:nvPr>
        </p:nvSpPr>
        <p:spPr>
          <a:xfrm>
            <a:off x="2391909" y="18144083"/>
            <a:ext cx="25737979" cy="9364361"/>
          </a:xfrm>
        </p:spPr>
        <p:txBody>
          <a:bodyPr anchor="b"/>
          <a:lstStyle>
            <a:lvl1pPr marL="0" indent="0">
              <a:buNone/>
              <a:defRPr sz="9200">
                <a:solidFill>
                  <a:schemeClr val="tx1">
                    <a:tint val="75000"/>
                  </a:schemeClr>
                </a:solidFill>
              </a:defRPr>
            </a:lvl1pPr>
            <a:lvl2pPr marL="2088179" indent="0">
              <a:buNone/>
              <a:defRPr sz="8200">
                <a:solidFill>
                  <a:schemeClr val="tx1">
                    <a:tint val="75000"/>
                  </a:schemeClr>
                </a:solidFill>
              </a:defRPr>
            </a:lvl2pPr>
            <a:lvl3pPr marL="4176356" indent="0">
              <a:buNone/>
              <a:defRPr sz="7400">
                <a:solidFill>
                  <a:schemeClr val="tx1">
                    <a:tint val="75000"/>
                  </a:schemeClr>
                </a:solidFill>
              </a:defRPr>
            </a:lvl3pPr>
            <a:lvl4pPr marL="6264535" indent="0">
              <a:buNone/>
              <a:defRPr sz="6400">
                <a:solidFill>
                  <a:schemeClr val="tx1">
                    <a:tint val="75000"/>
                  </a:schemeClr>
                </a:solidFill>
              </a:defRPr>
            </a:lvl4pPr>
            <a:lvl5pPr marL="8352714" indent="0">
              <a:buNone/>
              <a:defRPr sz="6400">
                <a:solidFill>
                  <a:schemeClr val="tx1">
                    <a:tint val="75000"/>
                  </a:schemeClr>
                </a:solidFill>
              </a:defRPr>
            </a:lvl5pPr>
            <a:lvl6pPr marL="10440891" indent="0">
              <a:buNone/>
              <a:defRPr sz="6400">
                <a:solidFill>
                  <a:schemeClr val="tx1">
                    <a:tint val="75000"/>
                  </a:schemeClr>
                </a:solidFill>
              </a:defRPr>
            </a:lvl6pPr>
            <a:lvl7pPr marL="12529070" indent="0">
              <a:buNone/>
              <a:defRPr sz="6400">
                <a:solidFill>
                  <a:schemeClr val="tx1">
                    <a:tint val="75000"/>
                  </a:schemeClr>
                </a:solidFill>
              </a:defRPr>
            </a:lvl7pPr>
            <a:lvl8pPr marL="14617247" indent="0">
              <a:buNone/>
              <a:defRPr sz="6400">
                <a:solidFill>
                  <a:schemeClr val="tx1">
                    <a:tint val="75000"/>
                  </a:schemeClr>
                </a:solidFill>
              </a:defRPr>
            </a:lvl8pPr>
            <a:lvl9pPr marL="16705426" indent="0">
              <a:buNone/>
              <a:defRPr sz="6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1083674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514000" y="9988659"/>
            <a:ext cx="13373656" cy="28251648"/>
          </a:xfrm>
        </p:spPr>
        <p:txBody>
          <a:bodyPr/>
          <a:lstStyle>
            <a:lvl1pPr>
              <a:defRPr sz="12700"/>
            </a:lvl1pPr>
            <a:lvl2pPr>
              <a:defRPr sz="10900"/>
            </a:lvl2pPr>
            <a:lvl3pPr>
              <a:defRPr sz="92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15392321" y="9988659"/>
            <a:ext cx="13373656" cy="28251648"/>
          </a:xfrm>
        </p:spPr>
        <p:txBody>
          <a:bodyPr/>
          <a:lstStyle>
            <a:lvl1pPr>
              <a:defRPr sz="12700"/>
            </a:lvl1pPr>
            <a:lvl2pPr>
              <a:defRPr sz="10900"/>
            </a:lvl2pPr>
            <a:lvl3pPr>
              <a:defRPr sz="92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1962175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514000" y="9582375"/>
            <a:ext cx="13378914" cy="3993477"/>
          </a:xfrm>
        </p:spPr>
        <p:txBody>
          <a:bodyPr anchor="b"/>
          <a:lstStyle>
            <a:lvl1pPr marL="0" indent="0">
              <a:buNone/>
              <a:defRPr sz="10900" b="1"/>
            </a:lvl1pPr>
            <a:lvl2pPr marL="2088179" indent="0">
              <a:buNone/>
              <a:defRPr sz="9200" b="1"/>
            </a:lvl2pPr>
            <a:lvl3pPr marL="4176356" indent="0">
              <a:buNone/>
              <a:defRPr sz="8200" b="1"/>
            </a:lvl3pPr>
            <a:lvl4pPr marL="6264535" indent="0">
              <a:buNone/>
              <a:defRPr sz="7400" b="1"/>
            </a:lvl4pPr>
            <a:lvl5pPr marL="8352714" indent="0">
              <a:buNone/>
              <a:defRPr sz="7400" b="1"/>
            </a:lvl5pPr>
            <a:lvl6pPr marL="10440891" indent="0">
              <a:buNone/>
              <a:defRPr sz="7400" b="1"/>
            </a:lvl6pPr>
            <a:lvl7pPr marL="12529070" indent="0">
              <a:buNone/>
              <a:defRPr sz="7400" b="1"/>
            </a:lvl7pPr>
            <a:lvl8pPr marL="14617247" indent="0">
              <a:buNone/>
              <a:defRPr sz="7400" b="1"/>
            </a:lvl8pPr>
            <a:lvl9pPr marL="16705426" indent="0">
              <a:buNone/>
              <a:defRPr sz="7400" b="1"/>
            </a:lvl9pPr>
          </a:lstStyle>
          <a:p>
            <a:pPr lvl="0"/>
            <a:r>
              <a:rPr lang="en-US"/>
              <a:t>Click to edit Master text styles</a:t>
            </a:r>
          </a:p>
        </p:txBody>
      </p:sp>
      <p:sp>
        <p:nvSpPr>
          <p:cNvPr id="4" name="Content Placeholder 3"/>
          <p:cNvSpPr>
            <a:spLocks noGrp="1"/>
          </p:cNvSpPr>
          <p:nvPr>
            <p:ph sz="half" idx="2"/>
          </p:nvPr>
        </p:nvSpPr>
        <p:spPr>
          <a:xfrm>
            <a:off x="1514000" y="13575851"/>
            <a:ext cx="13378914" cy="24664452"/>
          </a:xfrm>
        </p:spPr>
        <p:txBody>
          <a:bodyPr/>
          <a:lstStyle>
            <a:lvl1pPr>
              <a:defRPr sz="10900"/>
            </a:lvl1pPr>
            <a:lvl2pPr>
              <a:defRPr sz="9200"/>
            </a:lvl2pPr>
            <a:lvl3pPr>
              <a:defRPr sz="8200"/>
            </a:lvl3pPr>
            <a:lvl4pPr>
              <a:defRPr sz="7400"/>
            </a:lvl4pPr>
            <a:lvl5pPr>
              <a:defRPr sz="7400"/>
            </a:lvl5pPr>
            <a:lvl6pPr>
              <a:defRPr sz="7400"/>
            </a:lvl6pPr>
            <a:lvl7pPr>
              <a:defRPr sz="7400"/>
            </a:lvl7pPr>
            <a:lvl8pPr>
              <a:defRPr sz="7400"/>
            </a:lvl8pPr>
            <a:lvl9pPr>
              <a:defRPr sz="7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5381808" y="9582375"/>
            <a:ext cx="13384170" cy="3993477"/>
          </a:xfrm>
        </p:spPr>
        <p:txBody>
          <a:bodyPr anchor="b"/>
          <a:lstStyle>
            <a:lvl1pPr marL="0" indent="0">
              <a:buNone/>
              <a:defRPr sz="10900" b="1"/>
            </a:lvl1pPr>
            <a:lvl2pPr marL="2088179" indent="0">
              <a:buNone/>
              <a:defRPr sz="9200" b="1"/>
            </a:lvl2pPr>
            <a:lvl3pPr marL="4176356" indent="0">
              <a:buNone/>
              <a:defRPr sz="8200" b="1"/>
            </a:lvl3pPr>
            <a:lvl4pPr marL="6264535" indent="0">
              <a:buNone/>
              <a:defRPr sz="7400" b="1"/>
            </a:lvl4pPr>
            <a:lvl5pPr marL="8352714" indent="0">
              <a:buNone/>
              <a:defRPr sz="7400" b="1"/>
            </a:lvl5pPr>
            <a:lvl6pPr marL="10440891" indent="0">
              <a:buNone/>
              <a:defRPr sz="7400" b="1"/>
            </a:lvl6pPr>
            <a:lvl7pPr marL="12529070" indent="0">
              <a:buNone/>
              <a:defRPr sz="7400" b="1"/>
            </a:lvl7pPr>
            <a:lvl8pPr marL="14617247" indent="0">
              <a:buNone/>
              <a:defRPr sz="7400" b="1"/>
            </a:lvl8pPr>
            <a:lvl9pPr marL="16705426" indent="0">
              <a:buNone/>
              <a:defRPr sz="7400" b="1"/>
            </a:lvl9pPr>
          </a:lstStyle>
          <a:p>
            <a:pPr lvl="0"/>
            <a:r>
              <a:rPr lang="en-US"/>
              <a:t>Click to edit Master text styles</a:t>
            </a:r>
          </a:p>
        </p:txBody>
      </p:sp>
      <p:sp>
        <p:nvSpPr>
          <p:cNvPr id="6" name="Content Placeholder 5"/>
          <p:cNvSpPr>
            <a:spLocks noGrp="1"/>
          </p:cNvSpPr>
          <p:nvPr>
            <p:ph sz="quarter" idx="4"/>
          </p:nvPr>
        </p:nvSpPr>
        <p:spPr>
          <a:xfrm>
            <a:off x="15381808" y="13575851"/>
            <a:ext cx="13384170" cy="24664452"/>
          </a:xfrm>
        </p:spPr>
        <p:txBody>
          <a:bodyPr/>
          <a:lstStyle>
            <a:lvl1pPr>
              <a:defRPr sz="10900"/>
            </a:lvl1pPr>
            <a:lvl2pPr>
              <a:defRPr sz="9200"/>
            </a:lvl2pPr>
            <a:lvl3pPr>
              <a:defRPr sz="8200"/>
            </a:lvl3pPr>
            <a:lvl4pPr>
              <a:defRPr sz="7400"/>
            </a:lvl4pPr>
            <a:lvl5pPr>
              <a:defRPr sz="7400"/>
            </a:lvl5pPr>
            <a:lvl6pPr>
              <a:defRPr sz="7400"/>
            </a:lvl6pPr>
            <a:lvl7pPr>
              <a:defRPr sz="7400"/>
            </a:lvl7pPr>
            <a:lvl8pPr>
              <a:defRPr sz="7400"/>
            </a:lvl8pPr>
            <a:lvl9pPr>
              <a:defRPr sz="7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2607362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1421172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391238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4000" y="1704413"/>
            <a:ext cx="9961903" cy="7253667"/>
          </a:xfrm>
        </p:spPr>
        <p:txBody>
          <a:bodyPr anchor="b"/>
          <a:lstStyle>
            <a:lvl1pPr algn="l">
              <a:defRPr sz="9200" b="1"/>
            </a:lvl1pPr>
          </a:lstStyle>
          <a:p>
            <a:r>
              <a:rPr lang="en-US"/>
              <a:t>Click to edit Master title style</a:t>
            </a:r>
            <a:endParaRPr lang="en-GB"/>
          </a:p>
        </p:txBody>
      </p:sp>
      <p:sp>
        <p:nvSpPr>
          <p:cNvPr id="3" name="Content Placeholder 2"/>
          <p:cNvSpPr>
            <a:spLocks noGrp="1"/>
          </p:cNvSpPr>
          <p:nvPr>
            <p:ph idx="1"/>
          </p:nvPr>
        </p:nvSpPr>
        <p:spPr>
          <a:xfrm>
            <a:off x="11838630" y="1704417"/>
            <a:ext cx="16927347" cy="36535890"/>
          </a:xfrm>
        </p:spPr>
        <p:txBody>
          <a:bodyPr/>
          <a:lstStyle>
            <a:lvl1pPr>
              <a:defRPr sz="14600"/>
            </a:lvl1pPr>
            <a:lvl2pPr>
              <a:defRPr sz="12700"/>
            </a:lvl2pPr>
            <a:lvl3pPr>
              <a:defRPr sz="10900"/>
            </a:lvl3pPr>
            <a:lvl4pPr>
              <a:defRPr sz="9200"/>
            </a:lvl4pPr>
            <a:lvl5pPr>
              <a:defRPr sz="9200"/>
            </a:lvl5pPr>
            <a:lvl6pPr>
              <a:defRPr sz="9200"/>
            </a:lvl6pPr>
            <a:lvl7pPr>
              <a:defRPr sz="9200"/>
            </a:lvl7pPr>
            <a:lvl8pPr>
              <a:defRPr sz="9200"/>
            </a:lvl8pPr>
            <a:lvl9pPr>
              <a:defRPr sz="9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514000" y="8958083"/>
            <a:ext cx="9961903" cy="29282223"/>
          </a:xfrm>
        </p:spPr>
        <p:txBody>
          <a:bodyPr/>
          <a:lstStyle>
            <a:lvl1pPr marL="0" indent="0">
              <a:buNone/>
              <a:defRPr sz="6400"/>
            </a:lvl1pPr>
            <a:lvl2pPr marL="2088179" indent="0">
              <a:buNone/>
              <a:defRPr sz="5500"/>
            </a:lvl2pPr>
            <a:lvl3pPr marL="4176356" indent="0">
              <a:buNone/>
              <a:defRPr sz="4500"/>
            </a:lvl3pPr>
            <a:lvl4pPr marL="6264535" indent="0">
              <a:buNone/>
              <a:defRPr sz="4100"/>
            </a:lvl4pPr>
            <a:lvl5pPr marL="8352714" indent="0">
              <a:buNone/>
              <a:defRPr sz="4100"/>
            </a:lvl5pPr>
            <a:lvl6pPr marL="10440891" indent="0">
              <a:buNone/>
              <a:defRPr sz="4100"/>
            </a:lvl6pPr>
            <a:lvl7pPr marL="12529070" indent="0">
              <a:buNone/>
              <a:defRPr sz="4100"/>
            </a:lvl7pPr>
            <a:lvl8pPr marL="14617247" indent="0">
              <a:buNone/>
              <a:defRPr sz="4100"/>
            </a:lvl8pPr>
            <a:lvl9pPr marL="16705426"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3513890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5086" y="29965967"/>
            <a:ext cx="18167985" cy="3537652"/>
          </a:xfrm>
        </p:spPr>
        <p:txBody>
          <a:bodyPr anchor="b"/>
          <a:lstStyle>
            <a:lvl1pPr algn="l">
              <a:defRPr sz="9200" b="1"/>
            </a:lvl1pPr>
          </a:lstStyle>
          <a:p>
            <a:r>
              <a:rPr lang="en-US"/>
              <a:t>Click to edit Master title style</a:t>
            </a:r>
            <a:endParaRPr lang="en-GB"/>
          </a:p>
        </p:txBody>
      </p:sp>
      <p:sp>
        <p:nvSpPr>
          <p:cNvPr id="3" name="Picture Placeholder 2"/>
          <p:cNvSpPr>
            <a:spLocks noGrp="1"/>
          </p:cNvSpPr>
          <p:nvPr>
            <p:ph type="pic" idx="1"/>
          </p:nvPr>
        </p:nvSpPr>
        <p:spPr>
          <a:xfrm>
            <a:off x="5935086" y="3825022"/>
            <a:ext cx="18167985" cy="25685115"/>
          </a:xfrm>
        </p:spPr>
        <p:txBody>
          <a:bodyPr/>
          <a:lstStyle>
            <a:lvl1pPr marL="0" indent="0">
              <a:buNone/>
              <a:defRPr sz="14600"/>
            </a:lvl1pPr>
            <a:lvl2pPr marL="2088179" indent="0">
              <a:buNone/>
              <a:defRPr sz="12700"/>
            </a:lvl2pPr>
            <a:lvl3pPr marL="4176356" indent="0">
              <a:buNone/>
              <a:defRPr sz="10900"/>
            </a:lvl3pPr>
            <a:lvl4pPr marL="6264535" indent="0">
              <a:buNone/>
              <a:defRPr sz="9200"/>
            </a:lvl4pPr>
            <a:lvl5pPr marL="8352714" indent="0">
              <a:buNone/>
              <a:defRPr sz="9200"/>
            </a:lvl5pPr>
            <a:lvl6pPr marL="10440891" indent="0">
              <a:buNone/>
              <a:defRPr sz="9200"/>
            </a:lvl6pPr>
            <a:lvl7pPr marL="12529070" indent="0">
              <a:buNone/>
              <a:defRPr sz="9200"/>
            </a:lvl7pPr>
            <a:lvl8pPr marL="14617247" indent="0">
              <a:buNone/>
              <a:defRPr sz="9200"/>
            </a:lvl8pPr>
            <a:lvl9pPr marL="16705426" indent="0">
              <a:buNone/>
              <a:defRPr sz="9200"/>
            </a:lvl9pPr>
          </a:lstStyle>
          <a:p>
            <a:endParaRPr lang="en-GB"/>
          </a:p>
        </p:txBody>
      </p:sp>
      <p:sp>
        <p:nvSpPr>
          <p:cNvPr id="4" name="Text Placeholder 3"/>
          <p:cNvSpPr>
            <a:spLocks noGrp="1"/>
          </p:cNvSpPr>
          <p:nvPr>
            <p:ph type="body" sz="half" idx="2"/>
          </p:nvPr>
        </p:nvSpPr>
        <p:spPr>
          <a:xfrm>
            <a:off x="5935086" y="33503620"/>
            <a:ext cx="18167985" cy="5024053"/>
          </a:xfrm>
        </p:spPr>
        <p:txBody>
          <a:bodyPr/>
          <a:lstStyle>
            <a:lvl1pPr marL="0" indent="0">
              <a:buNone/>
              <a:defRPr sz="6400"/>
            </a:lvl1pPr>
            <a:lvl2pPr marL="2088179" indent="0">
              <a:buNone/>
              <a:defRPr sz="5500"/>
            </a:lvl2pPr>
            <a:lvl3pPr marL="4176356" indent="0">
              <a:buNone/>
              <a:defRPr sz="4500"/>
            </a:lvl3pPr>
            <a:lvl4pPr marL="6264535" indent="0">
              <a:buNone/>
              <a:defRPr sz="4100"/>
            </a:lvl4pPr>
            <a:lvl5pPr marL="8352714" indent="0">
              <a:buNone/>
              <a:defRPr sz="4100"/>
            </a:lvl5pPr>
            <a:lvl6pPr marL="10440891" indent="0">
              <a:buNone/>
              <a:defRPr sz="4100"/>
            </a:lvl6pPr>
            <a:lvl7pPr marL="12529070" indent="0">
              <a:buNone/>
              <a:defRPr sz="4100"/>
            </a:lvl7pPr>
            <a:lvl8pPr marL="14617247" indent="0">
              <a:buNone/>
              <a:defRPr sz="4100"/>
            </a:lvl8pPr>
            <a:lvl9pPr marL="16705426"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2388582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19781986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52982" y="1714329"/>
            <a:ext cx="6812994" cy="3652597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514000" y="1714329"/>
            <a:ext cx="19934316" cy="365259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0E71FA-2D79-4F9C-8310-E8E15FA5DDAF}" type="datetimeFigureOut">
              <a:rPr lang="en-GB" smtClean="0"/>
              <a:pPr/>
              <a:t>21/10/2022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A2A196-B78F-4D54-A59E-4B9366A578DD}" type="slidenum">
              <a:rPr lang="en-GB" smtClean="0"/>
              <a:pPr/>
              <a:t>‹#›</a:t>
            </a:fld>
            <a:endParaRPr lang="en-GB"/>
          </a:p>
        </p:txBody>
      </p:sp>
    </p:spTree>
    <p:extLst>
      <p:ext uri="{BB962C8B-B14F-4D97-AF65-F5344CB8AC3E}">
        <p14:creationId xmlns:p14="http://schemas.microsoft.com/office/powerpoint/2010/main" val="2868680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999" y="1714327"/>
            <a:ext cx="27251978" cy="7134755"/>
          </a:xfrm>
          <a:prstGeom prst="rect">
            <a:avLst/>
          </a:prstGeom>
        </p:spPr>
        <p:txBody>
          <a:bodyPr vert="horz" lIns="417635" tIns="208818" rIns="417635" bIns="20881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1513999" y="9988659"/>
            <a:ext cx="27251978" cy="28251648"/>
          </a:xfrm>
          <a:prstGeom prst="rect">
            <a:avLst/>
          </a:prstGeom>
        </p:spPr>
        <p:txBody>
          <a:bodyPr vert="horz" lIns="417635" tIns="208818" rIns="417635" bIns="20881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1513999" y="39677164"/>
            <a:ext cx="7065327" cy="2279157"/>
          </a:xfrm>
          <a:prstGeom prst="rect">
            <a:avLst/>
          </a:prstGeom>
        </p:spPr>
        <p:txBody>
          <a:bodyPr vert="horz" lIns="417635" tIns="208818" rIns="417635" bIns="208818" rtlCol="0" anchor="ctr"/>
          <a:lstStyle>
            <a:lvl1pPr algn="l">
              <a:defRPr sz="5500">
                <a:solidFill>
                  <a:schemeClr val="tx1">
                    <a:tint val="75000"/>
                  </a:schemeClr>
                </a:solidFill>
              </a:defRPr>
            </a:lvl1pPr>
          </a:lstStyle>
          <a:p>
            <a:fld id="{880E71FA-2D79-4F9C-8310-E8E15FA5DDAF}" type="datetimeFigureOut">
              <a:rPr lang="en-GB" smtClean="0"/>
              <a:pPr/>
              <a:t>21/10/2022</a:t>
            </a:fld>
            <a:endParaRPr lang="en-GB"/>
          </a:p>
        </p:txBody>
      </p:sp>
      <p:sp>
        <p:nvSpPr>
          <p:cNvPr id="5" name="Footer Placeholder 4"/>
          <p:cNvSpPr>
            <a:spLocks noGrp="1"/>
          </p:cNvSpPr>
          <p:nvPr>
            <p:ph type="ftr" sz="quarter" idx="3"/>
          </p:nvPr>
        </p:nvSpPr>
        <p:spPr>
          <a:xfrm>
            <a:off x="10345659" y="39677164"/>
            <a:ext cx="9588659" cy="2279157"/>
          </a:xfrm>
          <a:prstGeom prst="rect">
            <a:avLst/>
          </a:prstGeom>
        </p:spPr>
        <p:txBody>
          <a:bodyPr vert="horz" lIns="417635" tIns="208818" rIns="417635" bIns="208818" rtlCol="0" anchor="ctr"/>
          <a:lstStyle>
            <a:lvl1pPr algn="ctr">
              <a:defRPr sz="55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700650" y="39677164"/>
            <a:ext cx="7065327" cy="2279157"/>
          </a:xfrm>
          <a:prstGeom prst="rect">
            <a:avLst/>
          </a:prstGeom>
        </p:spPr>
        <p:txBody>
          <a:bodyPr vert="horz" lIns="417635" tIns="208818" rIns="417635" bIns="208818" rtlCol="0" anchor="ctr"/>
          <a:lstStyle>
            <a:lvl1pPr algn="r">
              <a:defRPr sz="5500">
                <a:solidFill>
                  <a:schemeClr val="tx1">
                    <a:tint val="75000"/>
                  </a:schemeClr>
                </a:solidFill>
              </a:defRPr>
            </a:lvl1pPr>
          </a:lstStyle>
          <a:p>
            <a:fld id="{C1A2A196-B78F-4D54-A59E-4B9366A578DD}" type="slidenum">
              <a:rPr lang="en-GB" smtClean="0"/>
              <a:pPr/>
              <a:t>‹#›</a:t>
            </a:fld>
            <a:endParaRPr lang="en-GB"/>
          </a:p>
        </p:txBody>
      </p:sp>
    </p:spTree>
    <p:extLst>
      <p:ext uri="{BB962C8B-B14F-4D97-AF65-F5344CB8AC3E}">
        <p14:creationId xmlns:p14="http://schemas.microsoft.com/office/powerpoint/2010/main" val="826139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176356" rtl="0" eaLnBrk="1" latinLnBrk="0" hangingPunct="1">
        <a:spcBef>
          <a:spcPct val="0"/>
        </a:spcBef>
        <a:buNone/>
        <a:defRPr sz="20100" kern="1200">
          <a:solidFill>
            <a:schemeClr val="tx1"/>
          </a:solidFill>
          <a:latin typeface="+mj-lt"/>
          <a:ea typeface="+mj-ea"/>
          <a:cs typeface="+mj-cs"/>
        </a:defRPr>
      </a:lvl1pPr>
    </p:titleStyle>
    <p:bodyStyle>
      <a:lvl1pPr marL="1566133" indent="-1566133" algn="l" defTabSz="4176356" rtl="0" eaLnBrk="1" latinLnBrk="0" hangingPunct="1">
        <a:spcBef>
          <a:spcPct val="20000"/>
        </a:spcBef>
        <a:buFont typeface="Arial" panose="020B0604020202020204" pitchFamily="34" charset="0"/>
        <a:buChar char="•"/>
        <a:defRPr sz="14600" kern="1200">
          <a:solidFill>
            <a:schemeClr val="tx1"/>
          </a:solidFill>
          <a:latin typeface="+mn-lt"/>
          <a:ea typeface="+mn-ea"/>
          <a:cs typeface="+mn-cs"/>
        </a:defRPr>
      </a:lvl1pPr>
      <a:lvl2pPr marL="3393290" indent="-1305111" algn="l" defTabSz="4176356" rtl="0" eaLnBrk="1" latinLnBrk="0" hangingPunct="1">
        <a:spcBef>
          <a:spcPct val="20000"/>
        </a:spcBef>
        <a:buFont typeface="Arial" panose="020B0604020202020204" pitchFamily="34" charset="0"/>
        <a:buChar char="–"/>
        <a:defRPr sz="12700" kern="1200">
          <a:solidFill>
            <a:schemeClr val="tx1"/>
          </a:solidFill>
          <a:latin typeface="+mn-lt"/>
          <a:ea typeface="+mn-ea"/>
          <a:cs typeface="+mn-cs"/>
        </a:defRPr>
      </a:lvl2pPr>
      <a:lvl3pPr marL="5220445" indent="-1044089" algn="l" defTabSz="4176356" rtl="0" eaLnBrk="1" latinLnBrk="0" hangingPunct="1">
        <a:spcBef>
          <a:spcPct val="20000"/>
        </a:spcBef>
        <a:buFont typeface="Arial" panose="020B0604020202020204" pitchFamily="34" charset="0"/>
        <a:buChar char="•"/>
        <a:defRPr sz="10900" kern="1200">
          <a:solidFill>
            <a:schemeClr val="tx1"/>
          </a:solidFill>
          <a:latin typeface="+mn-lt"/>
          <a:ea typeface="+mn-ea"/>
          <a:cs typeface="+mn-cs"/>
        </a:defRPr>
      </a:lvl3pPr>
      <a:lvl4pPr marL="7308624"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4pPr>
      <a:lvl5pPr marL="9396802"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5pPr>
      <a:lvl6pPr marL="11484980"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6pPr>
      <a:lvl7pPr marL="13573159"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7pPr>
      <a:lvl8pPr marL="15661336"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8pPr>
      <a:lvl9pPr marL="17749515" indent="-1044089" algn="l" defTabSz="4176356" rtl="0" eaLnBrk="1" latinLnBrk="0" hangingPunct="1">
        <a:spcBef>
          <a:spcPct val="20000"/>
        </a:spcBef>
        <a:buFont typeface="Arial" panose="020B0604020202020204" pitchFamily="34" charset="0"/>
        <a:buChar char="•"/>
        <a:defRPr sz="9200" kern="1200">
          <a:solidFill>
            <a:schemeClr val="tx1"/>
          </a:solidFill>
          <a:latin typeface="+mn-lt"/>
          <a:ea typeface="+mn-ea"/>
          <a:cs typeface="+mn-cs"/>
        </a:defRPr>
      </a:lvl9pPr>
    </p:bodyStyle>
    <p:otherStyle>
      <a:defPPr>
        <a:defRPr lang="en-US"/>
      </a:defPPr>
      <a:lvl1pPr marL="0" algn="l" defTabSz="4176356" rtl="0" eaLnBrk="1" latinLnBrk="0" hangingPunct="1">
        <a:defRPr sz="8200" kern="1200">
          <a:solidFill>
            <a:schemeClr val="tx1"/>
          </a:solidFill>
          <a:latin typeface="+mn-lt"/>
          <a:ea typeface="+mn-ea"/>
          <a:cs typeface="+mn-cs"/>
        </a:defRPr>
      </a:lvl1pPr>
      <a:lvl2pPr marL="2088179" algn="l" defTabSz="4176356" rtl="0" eaLnBrk="1" latinLnBrk="0" hangingPunct="1">
        <a:defRPr sz="8200" kern="1200">
          <a:solidFill>
            <a:schemeClr val="tx1"/>
          </a:solidFill>
          <a:latin typeface="+mn-lt"/>
          <a:ea typeface="+mn-ea"/>
          <a:cs typeface="+mn-cs"/>
        </a:defRPr>
      </a:lvl2pPr>
      <a:lvl3pPr marL="4176356" algn="l" defTabSz="4176356" rtl="0" eaLnBrk="1" latinLnBrk="0" hangingPunct="1">
        <a:defRPr sz="8200" kern="1200">
          <a:solidFill>
            <a:schemeClr val="tx1"/>
          </a:solidFill>
          <a:latin typeface="+mn-lt"/>
          <a:ea typeface="+mn-ea"/>
          <a:cs typeface="+mn-cs"/>
        </a:defRPr>
      </a:lvl3pPr>
      <a:lvl4pPr marL="6264535" algn="l" defTabSz="4176356" rtl="0" eaLnBrk="1" latinLnBrk="0" hangingPunct="1">
        <a:defRPr sz="8200" kern="1200">
          <a:solidFill>
            <a:schemeClr val="tx1"/>
          </a:solidFill>
          <a:latin typeface="+mn-lt"/>
          <a:ea typeface="+mn-ea"/>
          <a:cs typeface="+mn-cs"/>
        </a:defRPr>
      </a:lvl4pPr>
      <a:lvl5pPr marL="8352714" algn="l" defTabSz="4176356" rtl="0" eaLnBrk="1" latinLnBrk="0" hangingPunct="1">
        <a:defRPr sz="8200" kern="1200">
          <a:solidFill>
            <a:schemeClr val="tx1"/>
          </a:solidFill>
          <a:latin typeface="+mn-lt"/>
          <a:ea typeface="+mn-ea"/>
          <a:cs typeface="+mn-cs"/>
        </a:defRPr>
      </a:lvl5pPr>
      <a:lvl6pPr marL="10440891" algn="l" defTabSz="4176356" rtl="0" eaLnBrk="1" latinLnBrk="0" hangingPunct="1">
        <a:defRPr sz="8200" kern="1200">
          <a:solidFill>
            <a:schemeClr val="tx1"/>
          </a:solidFill>
          <a:latin typeface="+mn-lt"/>
          <a:ea typeface="+mn-ea"/>
          <a:cs typeface="+mn-cs"/>
        </a:defRPr>
      </a:lvl6pPr>
      <a:lvl7pPr marL="12529070" algn="l" defTabSz="4176356" rtl="0" eaLnBrk="1" latinLnBrk="0" hangingPunct="1">
        <a:defRPr sz="8200" kern="1200">
          <a:solidFill>
            <a:schemeClr val="tx1"/>
          </a:solidFill>
          <a:latin typeface="+mn-lt"/>
          <a:ea typeface="+mn-ea"/>
          <a:cs typeface="+mn-cs"/>
        </a:defRPr>
      </a:lvl7pPr>
      <a:lvl8pPr marL="14617247" algn="l" defTabSz="4176356" rtl="0" eaLnBrk="1" latinLnBrk="0" hangingPunct="1">
        <a:defRPr sz="8200" kern="1200">
          <a:solidFill>
            <a:schemeClr val="tx1"/>
          </a:solidFill>
          <a:latin typeface="+mn-lt"/>
          <a:ea typeface="+mn-ea"/>
          <a:cs typeface="+mn-cs"/>
        </a:defRPr>
      </a:lvl8pPr>
      <a:lvl9pPr marL="16705426" algn="l" defTabSz="4176356" rtl="0" eaLnBrk="1" latinLnBrk="0" hangingPunct="1">
        <a:defRPr sz="8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 y="-617537"/>
            <a:ext cx="30279975" cy="43426062"/>
          </a:xfrm>
          <a:solidFill>
            <a:schemeClr val="accent2">
              <a:lumMod val="20000"/>
              <a:lumOff val="80000"/>
            </a:schemeClr>
          </a:solidFill>
        </p:spPr>
        <p:txBody>
          <a:bodyPr>
            <a:normAutofit/>
          </a:bodyPr>
          <a:lstStyle/>
          <a:p>
            <a:pPr>
              <a:lnSpc>
                <a:spcPct val="150000"/>
              </a:lnSpc>
              <a:tabLst>
                <a:tab pos="4996208" algn="l"/>
              </a:tabLst>
            </a:pPr>
            <a:r>
              <a:rPr lang="en-GB" sz="13700" b="1" i="1" u="sng" dirty="0">
                <a:solidFill>
                  <a:schemeClr val="tx1"/>
                </a:solidFill>
                <a:effectLst/>
                <a:latin typeface="Arial" panose="020B0604020202020204" pitchFamily="34" charset="0"/>
                <a:cs typeface="Arial" panose="020B0604020202020204" pitchFamily="34" charset="0"/>
              </a:rPr>
              <a:t>Cardiovascular System </a:t>
            </a:r>
          </a:p>
          <a:p>
            <a:pPr>
              <a:lnSpc>
                <a:spcPct val="150000"/>
              </a:lnSpc>
              <a:tabLst>
                <a:tab pos="4996208" algn="l"/>
              </a:tabLst>
            </a:pPr>
            <a:endParaRPr lang="en-GB" sz="13700" b="1" i="1" u="sng" dirty="0">
              <a:solidFill>
                <a:schemeClr val="tx1"/>
              </a:solidFill>
              <a:latin typeface="Arial" panose="020B0604020202020204" pitchFamily="34" charset="0"/>
              <a:cs typeface="Arial" panose="020B0604020202020204" pitchFamily="34" charset="0"/>
            </a:endParaRPr>
          </a:p>
          <a:p>
            <a:pPr>
              <a:lnSpc>
                <a:spcPct val="150000"/>
              </a:lnSpc>
              <a:tabLst>
                <a:tab pos="4996208" algn="l"/>
              </a:tabLst>
            </a:pPr>
            <a:endParaRPr lang="en-GB" sz="13700" b="1" i="1" u="sng" dirty="0">
              <a:solidFill>
                <a:schemeClr val="tx1"/>
              </a:solidFill>
              <a:effectLst/>
              <a:latin typeface="Arial" panose="020B0604020202020204" pitchFamily="34" charset="0"/>
              <a:cs typeface="Arial" panose="020B0604020202020204" pitchFamily="34" charset="0"/>
            </a:endParaRPr>
          </a:p>
          <a:p>
            <a:pPr>
              <a:lnSpc>
                <a:spcPct val="150000"/>
              </a:lnSpc>
              <a:tabLst>
                <a:tab pos="4996208" algn="l"/>
              </a:tabLst>
            </a:pPr>
            <a:r>
              <a:rPr lang="en-GB" b="1" i="1" dirty="0">
                <a:solidFill>
                  <a:schemeClr val="tx1"/>
                </a:solidFill>
                <a:effectLst/>
                <a:latin typeface="Arial" panose="020B0604020202020204" pitchFamily="34" charset="0"/>
                <a:cs typeface="Arial" panose="020B0604020202020204" pitchFamily="34" charset="0"/>
              </a:rPr>
              <a:t>Student name: Marilena Anghel</a:t>
            </a:r>
          </a:p>
          <a:p>
            <a:pPr>
              <a:lnSpc>
                <a:spcPct val="150000"/>
              </a:lnSpc>
              <a:tabLst>
                <a:tab pos="4996208" algn="l"/>
              </a:tabLst>
            </a:pPr>
            <a:r>
              <a:rPr lang="en-GB" b="1" i="1" dirty="0">
                <a:solidFill>
                  <a:schemeClr val="tx1"/>
                </a:solidFill>
                <a:effectLst/>
                <a:latin typeface="Arial" panose="020B0604020202020204" pitchFamily="34" charset="0"/>
                <a:cs typeface="Arial" panose="020B0604020202020204" pitchFamily="34" charset="0"/>
              </a:rPr>
              <a:t>Student </a:t>
            </a:r>
            <a:r>
              <a:rPr lang="en-GB" b="1" i="1" dirty="0">
                <a:solidFill>
                  <a:schemeClr val="tx1"/>
                </a:solidFill>
                <a:latin typeface="Arial" panose="020B0604020202020204" pitchFamily="34" charset="0"/>
                <a:cs typeface="Arial" panose="020B0604020202020204" pitchFamily="34" charset="0"/>
              </a:rPr>
              <a:t>Number</a:t>
            </a:r>
            <a:r>
              <a:rPr lang="en-GB" b="1" i="1" dirty="0">
                <a:solidFill>
                  <a:schemeClr val="tx1"/>
                </a:solidFill>
                <a:effectLst/>
                <a:latin typeface="Arial" panose="020B0604020202020204" pitchFamily="34" charset="0"/>
                <a:cs typeface="Arial" panose="020B0604020202020204" pitchFamily="34" charset="0"/>
              </a:rPr>
              <a:t>: 2020324</a:t>
            </a:r>
          </a:p>
          <a:p>
            <a:pPr>
              <a:lnSpc>
                <a:spcPct val="150000"/>
              </a:lnSpc>
              <a:tabLst>
                <a:tab pos="4996208" algn="l"/>
              </a:tabLst>
            </a:pPr>
            <a:r>
              <a:rPr lang="en-GB" b="1" i="1" dirty="0">
                <a:solidFill>
                  <a:schemeClr val="tx1"/>
                </a:solidFill>
                <a:effectLst/>
                <a:latin typeface="Arial" panose="020B0604020202020204" pitchFamily="34" charset="0"/>
                <a:cs typeface="Arial" panose="020B0604020202020204" pitchFamily="34" charset="0"/>
              </a:rPr>
              <a:t>Module name: Introduction to Physiology</a:t>
            </a:r>
          </a:p>
          <a:p>
            <a:pPr>
              <a:lnSpc>
                <a:spcPct val="150000"/>
              </a:lnSpc>
              <a:tabLst>
                <a:tab pos="4996208" algn="l"/>
              </a:tabLst>
            </a:pPr>
            <a:endParaRPr lang="en-GB" b="1" i="1" dirty="0">
              <a:solidFill>
                <a:schemeClr val="tx1"/>
              </a:solidFill>
              <a:effectLst/>
              <a:latin typeface="Arial" panose="020B0604020202020204" pitchFamily="34" charset="0"/>
              <a:cs typeface="Arial" panose="020B0604020202020204" pitchFamily="34" charset="0"/>
            </a:endParaRPr>
          </a:p>
          <a:p>
            <a:pPr>
              <a:lnSpc>
                <a:spcPct val="150000"/>
              </a:lnSpc>
              <a:tabLst>
                <a:tab pos="4996208" algn="l"/>
              </a:tabLst>
            </a:pPr>
            <a:r>
              <a:rPr lang="en-GB" b="1" i="1" dirty="0">
                <a:solidFill>
                  <a:schemeClr val="tx1"/>
                </a:solidFill>
                <a:effectLst/>
                <a:latin typeface="Arial" panose="020B0604020202020204" pitchFamily="34" charset="0"/>
                <a:cs typeface="Arial" panose="020B0604020202020204" pitchFamily="34" charset="0"/>
              </a:rPr>
              <a:t>Module code: BMHP5003_BIRM</a:t>
            </a:r>
          </a:p>
          <a:p>
            <a:pPr>
              <a:lnSpc>
                <a:spcPct val="150000"/>
              </a:lnSpc>
              <a:tabLst>
                <a:tab pos="4996208" algn="l"/>
              </a:tabLst>
            </a:pPr>
            <a:r>
              <a:rPr lang="en-GB" b="1" i="1" dirty="0">
                <a:solidFill>
                  <a:schemeClr val="tx1"/>
                </a:solidFill>
                <a:latin typeface="Arial" panose="020B0604020202020204" pitchFamily="34" charset="0"/>
                <a:cs typeface="Arial" panose="020B0604020202020204" pitchFamily="34" charset="0"/>
              </a:rPr>
              <a:t>Lecturer</a:t>
            </a:r>
            <a:r>
              <a:rPr lang="en-GB" b="1" i="1" dirty="0">
                <a:solidFill>
                  <a:schemeClr val="tx1"/>
                </a:solidFill>
                <a:effectLst/>
                <a:latin typeface="Arial" panose="020B0604020202020204" pitchFamily="34" charset="0"/>
                <a:cs typeface="Arial" panose="020B0604020202020204" pitchFamily="34" charset="0"/>
              </a:rPr>
              <a:t> name: Rachael Rivers</a:t>
            </a:r>
          </a:p>
          <a:p>
            <a:pPr>
              <a:lnSpc>
                <a:spcPct val="150000"/>
              </a:lnSpc>
              <a:tabLst>
                <a:tab pos="4996208" algn="l"/>
              </a:tabLst>
            </a:pPr>
            <a:r>
              <a:rPr lang="en-GB" b="1" i="1" dirty="0">
                <a:solidFill>
                  <a:schemeClr val="tx1"/>
                </a:solidFill>
                <a:latin typeface="Arial" panose="020B0604020202020204" pitchFamily="34" charset="0"/>
                <a:cs typeface="Arial" panose="020B0604020202020204" pitchFamily="34" charset="0"/>
              </a:rPr>
              <a:t>Date: 21/10/2022</a:t>
            </a:r>
            <a:endParaRPr lang="en-GB" b="1" i="1" dirty="0">
              <a:solidFill>
                <a:schemeClr val="tx1"/>
              </a:solidFill>
              <a:effectLst/>
              <a:latin typeface="Arial" panose="020B0604020202020204" pitchFamily="34" charset="0"/>
              <a:cs typeface="Arial" panose="020B0604020202020204" pitchFamily="34" charset="0"/>
            </a:endParaRPr>
          </a:p>
          <a:p>
            <a:pPr>
              <a:lnSpc>
                <a:spcPct val="150000"/>
              </a:lnSpc>
              <a:tabLst>
                <a:tab pos="4996208" algn="l"/>
              </a:tabLst>
            </a:pP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39247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3968"/>
        </a:solidFill>
        <a:effectLst/>
      </p:bgPr>
    </p:bg>
    <p:spTree>
      <p:nvGrpSpPr>
        <p:cNvPr id="1" name=""/>
        <p:cNvGrpSpPr/>
        <p:nvPr/>
      </p:nvGrpSpPr>
      <p:grpSpPr>
        <a:xfrm>
          <a:off x="0" y="0"/>
          <a:ext cx="0" cy="0"/>
          <a:chOff x="0" y="0"/>
          <a:chExt cx="0" cy="0"/>
        </a:xfrm>
      </p:grpSpPr>
      <p:sp>
        <p:nvSpPr>
          <p:cNvPr id="7" name="Rectangle 6"/>
          <p:cNvSpPr/>
          <p:nvPr/>
        </p:nvSpPr>
        <p:spPr>
          <a:xfrm>
            <a:off x="433442" y="26308546"/>
            <a:ext cx="15568974" cy="157856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9351" tIns="64676" rIns="129351" bIns="64676" rtlCol="0" anchor="ctr"/>
          <a:lstStyle/>
          <a:p>
            <a:pPr algn="ctr"/>
            <a:endParaRPr lang="en-US"/>
          </a:p>
        </p:txBody>
      </p:sp>
      <p:sp>
        <p:nvSpPr>
          <p:cNvPr id="5" name="Rectangle 4"/>
          <p:cNvSpPr/>
          <p:nvPr/>
        </p:nvSpPr>
        <p:spPr>
          <a:xfrm>
            <a:off x="381842" y="15158299"/>
            <a:ext cx="29464692" cy="1101137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9351" tIns="64676" rIns="129351" bIns="64676" rtlCol="0" anchor="ctr"/>
          <a:lstStyle/>
          <a:p>
            <a:pPr algn="ctr"/>
            <a:endParaRPr lang="en-US"/>
          </a:p>
        </p:txBody>
      </p:sp>
      <p:sp>
        <p:nvSpPr>
          <p:cNvPr id="3" name="Rectangle 2"/>
          <p:cNvSpPr/>
          <p:nvPr/>
        </p:nvSpPr>
        <p:spPr>
          <a:xfrm>
            <a:off x="8598939" y="2831794"/>
            <a:ext cx="21247596" cy="1189707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129351" tIns="64676" rIns="129351" bIns="64676" rtlCol="0" anchor="ctr"/>
          <a:lstStyle/>
          <a:p>
            <a:pPr algn="ctr"/>
            <a:endParaRPr lang="en-US"/>
          </a:p>
        </p:txBody>
      </p:sp>
      <p:sp>
        <p:nvSpPr>
          <p:cNvPr id="6" name="TextBox 5"/>
          <p:cNvSpPr txBox="1"/>
          <p:nvPr/>
        </p:nvSpPr>
        <p:spPr>
          <a:xfrm>
            <a:off x="4549190" y="-131047"/>
            <a:ext cx="20340224" cy="1871021"/>
          </a:xfrm>
          <a:prstGeom prst="rect">
            <a:avLst/>
          </a:prstGeom>
          <a:noFill/>
        </p:spPr>
        <p:txBody>
          <a:bodyPr wrap="square" lIns="129351" tIns="64676" rIns="129351" bIns="64676" rtlCol="0">
            <a:spAutoFit/>
          </a:bodyPr>
          <a:lstStyle/>
          <a:p>
            <a:pPr algn="ctr"/>
            <a:r>
              <a:rPr lang="en-GB" sz="11300" dirty="0">
                <a:solidFill>
                  <a:schemeClr val="bg1"/>
                </a:solidFill>
                <a:latin typeface="Garamond" charset="0"/>
                <a:ea typeface="Garamond" charset="0"/>
                <a:cs typeface="Garamond" charset="0"/>
              </a:rPr>
              <a:t>Cardiovascular System</a:t>
            </a:r>
          </a:p>
        </p:txBody>
      </p:sp>
      <p:sp>
        <p:nvSpPr>
          <p:cNvPr id="13" name="TextBox 12"/>
          <p:cNvSpPr txBox="1"/>
          <p:nvPr/>
        </p:nvSpPr>
        <p:spPr>
          <a:xfrm>
            <a:off x="391765" y="2383398"/>
            <a:ext cx="8207174" cy="10456519"/>
          </a:xfrm>
          <a:prstGeom prst="rect">
            <a:avLst/>
          </a:prstGeom>
          <a:noFill/>
        </p:spPr>
        <p:txBody>
          <a:bodyPr wrap="square" lIns="129351" tIns="64676" rIns="129351" bIns="64676" rtlCol="0">
            <a:spAutoFit/>
          </a:bodyPr>
          <a:lstStyle/>
          <a:p>
            <a:r>
              <a:rPr lang="en-GB" sz="5100" b="1" u="sng" dirty="0">
                <a:solidFill>
                  <a:schemeClr val="bg1"/>
                </a:solidFill>
                <a:latin typeface="Garamond" charset="0"/>
                <a:ea typeface="Garamond" charset="0"/>
                <a:cs typeface="Garamond" charset="0"/>
              </a:rPr>
              <a:t>Introduction</a:t>
            </a:r>
          </a:p>
          <a:p>
            <a:pPr algn="just"/>
            <a:r>
              <a:rPr lang="en-GB" sz="3500" b="1" dirty="0">
                <a:solidFill>
                  <a:schemeClr val="bg1"/>
                </a:solidFill>
                <a:latin typeface="Garamond" charset="0"/>
                <a:ea typeface="Garamond" charset="0"/>
                <a:cs typeface="Garamond" charset="0"/>
              </a:rPr>
              <a:t>The heart, blood and blood vessels form the cardiovascular system which is also called circulatory system. The average body of human beings have about 5 litres of blood which is transported throughout the body. The network of blood is able to reach all parts of the body through the arteries, veins and capillaries. The system transports nutrients, oxygen, hormones, wastes and blood cells to and from various body tissues.  </a:t>
            </a:r>
          </a:p>
          <a:p>
            <a:r>
              <a:rPr lang="en-GB" sz="5100" b="1" u="sng" dirty="0">
                <a:solidFill>
                  <a:schemeClr val="bg1"/>
                </a:solidFill>
                <a:latin typeface="Garamond" charset="0"/>
                <a:ea typeface="Garamond" charset="0"/>
                <a:cs typeface="Garamond" charset="0"/>
              </a:rPr>
              <a:t>Functions of Cardiovascular System </a:t>
            </a:r>
          </a:p>
          <a:p>
            <a:pPr marL="457200" indent="-457200">
              <a:buFont typeface="Wingdings" panose="05000000000000000000" pitchFamily="2" charset="2"/>
              <a:buChar char="v"/>
            </a:pPr>
            <a:r>
              <a:rPr lang="en-GB" sz="3500" b="1" dirty="0">
                <a:solidFill>
                  <a:schemeClr val="bg1"/>
                </a:solidFill>
                <a:latin typeface="Garamond" charset="0"/>
                <a:ea typeface="Garamond" charset="0"/>
                <a:cs typeface="Garamond" charset="0"/>
              </a:rPr>
              <a:t>It delivers nutrients and oxygen to the cells and tissues.</a:t>
            </a:r>
          </a:p>
          <a:p>
            <a:pPr marL="457200" indent="-457200">
              <a:buFont typeface="Wingdings" panose="05000000000000000000" pitchFamily="2" charset="2"/>
              <a:buChar char="v"/>
            </a:pPr>
            <a:r>
              <a:rPr lang="en-GB" sz="3500" b="1" dirty="0">
                <a:solidFill>
                  <a:schemeClr val="bg1"/>
                </a:solidFill>
                <a:latin typeface="Garamond" charset="0"/>
                <a:ea typeface="Garamond" charset="0"/>
                <a:cs typeface="Garamond" charset="0"/>
              </a:rPr>
              <a:t>It removes CO2 from cells and tissues </a:t>
            </a:r>
          </a:p>
          <a:p>
            <a:endParaRPr lang="en-GB" sz="2800" b="1" dirty="0">
              <a:solidFill>
                <a:schemeClr val="bg1"/>
              </a:solidFill>
              <a:latin typeface="Garamond" charset="0"/>
              <a:ea typeface="Garamond" charset="0"/>
              <a:cs typeface="Garamond" charset="0"/>
            </a:endParaRPr>
          </a:p>
        </p:txBody>
      </p:sp>
      <p:sp>
        <p:nvSpPr>
          <p:cNvPr id="14" name="TextBox 13"/>
          <p:cNvSpPr txBox="1"/>
          <p:nvPr/>
        </p:nvSpPr>
        <p:spPr>
          <a:xfrm>
            <a:off x="8836321" y="3007655"/>
            <a:ext cx="8963598" cy="7378753"/>
          </a:xfrm>
          <a:prstGeom prst="rect">
            <a:avLst/>
          </a:prstGeom>
          <a:noFill/>
        </p:spPr>
        <p:txBody>
          <a:bodyPr wrap="square" lIns="129351" tIns="64676" rIns="129351" bIns="64676" rtlCol="0">
            <a:spAutoFit/>
          </a:bodyPr>
          <a:lstStyle/>
          <a:p>
            <a:r>
              <a:rPr lang="en-GB" sz="5100" b="1" u="sng" dirty="0">
                <a:latin typeface="Garamond" charset="0"/>
                <a:ea typeface="Garamond" charset="0"/>
                <a:cs typeface="Garamond" charset="0"/>
              </a:rPr>
              <a:t>The Heart </a:t>
            </a:r>
          </a:p>
          <a:p>
            <a:pPr algn="just"/>
            <a:r>
              <a:rPr lang="en-GB" sz="3500" dirty="0">
                <a:latin typeface="Garamond" charset="0"/>
                <a:ea typeface="Garamond" charset="0"/>
                <a:cs typeface="Garamond" charset="0"/>
              </a:rPr>
              <a:t>The heart is located between the lungs in the inferior mediastinum. The pointed apex is part of the heart that points towards the left hip with the base points projecting towards the right shoulder. The size of the heart is about the of a fist but pumps blood to all parts of the body. The heart is covered by a double-walled sac called pericardium. This sac is loose, superficial and have serous membrane filled with serous fluids. The walls of the heart. The heart has four major chambers which are the left and right atria as well as left and right ventricles.  </a:t>
            </a:r>
          </a:p>
        </p:txBody>
      </p:sp>
      <p:graphicFrame>
        <p:nvGraphicFramePr>
          <p:cNvPr id="20" name="Table 19"/>
          <p:cNvGraphicFramePr>
            <a:graphicFrameLocks noGrp="1"/>
          </p:cNvGraphicFramePr>
          <p:nvPr>
            <p:extLst>
              <p:ext uri="{D42A27DB-BD31-4B8C-83A1-F6EECF244321}">
                <p14:modId xmlns:p14="http://schemas.microsoft.com/office/powerpoint/2010/main" val="3830625930"/>
              </p:ext>
            </p:extLst>
          </p:nvPr>
        </p:nvGraphicFramePr>
        <p:xfrm>
          <a:off x="8836322" y="11896476"/>
          <a:ext cx="21010211" cy="2552781"/>
        </p:xfrm>
        <a:graphic>
          <a:graphicData uri="http://schemas.openxmlformats.org/drawingml/2006/table">
            <a:tbl>
              <a:tblPr firstRow="1" firstCol="1" bandRow="1">
                <a:tableStyleId>{5C22544A-7EE6-4342-B048-85BDC9FD1C3A}</a:tableStyleId>
              </a:tblPr>
              <a:tblGrid>
                <a:gridCol w="5730056">
                  <a:extLst>
                    <a:ext uri="{9D8B030D-6E8A-4147-A177-3AD203B41FA5}">
                      <a16:colId xmlns:a16="http://schemas.microsoft.com/office/drawing/2014/main" val="20000"/>
                    </a:ext>
                  </a:extLst>
                </a:gridCol>
                <a:gridCol w="3646399">
                  <a:extLst>
                    <a:ext uri="{9D8B030D-6E8A-4147-A177-3AD203B41FA5}">
                      <a16:colId xmlns:a16="http://schemas.microsoft.com/office/drawing/2014/main" val="20001"/>
                    </a:ext>
                  </a:extLst>
                </a:gridCol>
                <a:gridCol w="11633756">
                  <a:extLst>
                    <a:ext uri="{9D8B030D-6E8A-4147-A177-3AD203B41FA5}">
                      <a16:colId xmlns:a16="http://schemas.microsoft.com/office/drawing/2014/main" val="20003"/>
                    </a:ext>
                  </a:extLst>
                </a:gridCol>
              </a:tblGrid>
              <a:tr h="619438">
                <a:tc>
                  <a:txBody>
                    <a:bodyPr/>
                    <a:lstStyle/>
                    <a:p>
                      <a:pPr algn="ctr">
                        <a:lnSpc>
                          <a:spcPct val="115000"/>
                        </a:lnSpc>
                        <a:spcAft>
                          <a:spcPts val="0"/>
                        </a:spcAft>
                      </a:pPr>
                      <a:r>
                        <a:rPr lang="en-GB" sz="3500" dirty="0">
                          <a:effectLst/>
                          <a:latin typeface="Garamond" charset="0"/>
                          <a:ea typeface="Garamond" charset="0"/>
                          <a:cs typeface="Garamond" charset="0"/>
                        </a:rPr>
                        <a:t>Cardiac cycle </a:t>
                      </a:r>
                    </a:p>
                  </a:txBody>
                  <a:tcPr marL="97097" marR="97097" marT="0" marB="0">
                    <a:solidFill>
                      <a:srgbClr val="003968"/>
                    </a:solidFill>
                  </a:tcPr>
                </a:tc>
                <a:tc>
                  <a:txBody>
                    <a:bodyPr/>
                    <a:lstStyle/>
                    <a:p>
                      <a:pPr algn="ctr">
                        <a:lnSpc>
                          <a:spcPct val="115000"/>
                        </a:lnSpc>
                        <a:spcAft>
                          <a:spcPts val="0"/>
                        </a:spcAft>
                      </a:pPr>
                      <a:r>
                        <a:rPr lang="en-GB" sz="3500" dirty="0">
                          <a:effectLst/>
                          <a:latin typeface="Garamond" charset="0"/>
                          <a:ea typeface="Garamond" charset="0"/>
                          <a:cs typeface="Garamond" charset="0"/>
                        </a:rPr>
                        <a:t>Heart sounds </a:t>
                      </a:r>
                    </a:p>
                  </a:txBody>
                  <a:tcPr marL="97097" marR="97097" marT="0" marB="0">
                    <a:solidFill>
                      <a:srgbClr val="003968"/>
                    </a:solidFill>
                  </a:tcPr>
                </a:tc>
                <a:tc>
                  <a:txBody>
                    <a:bodyPr/>
                    <a:lstStyle/>
                    <a:p>
                      <a:pPr algn="ctr">
                        <a:lnSpc>
                          <a:spcPct val="115000"/>
                        </a:lnSpc>
                        <a:spcAft>
                          <a:spcPts val="0"/>
                        </a:spcAft>
                      </a:pPr>
                      <a:r>
                        <a:rPr lang="en-GB" sz="3500" dirty="0">
                          <a:effectLst/>
                          <a:latin typeface="Garamond" charset="0"/>
                          <a:ea typeface="Garamond" charset="0"/>
                          <a:cs typeface="Garamond" charset="0"/>
                        </a:rPr>
                        <a:t>Implications </a:t>
                      </a:r>
                    </a:p>
                  </a:txBody>
                  <a:tcPr marL="97097" marR="97097" marT="0" marB="0">
                    <a:solidFill>
                      <a:srgbClr val="003968"/>
                    </a:solidFill>
                  </a:tcPr>
                </a:tc>
                <a:extLst>
                  <a:ext uri="{0D108BD9-81ED-4DB2-BD59-A6C34878D82A}">
                    <a16:rowId xmlns:a16="http://schemas.microsoft.com/office/drawing/2014/main" val="10000"/>
                  </a:ext>
                </a:extLst>
              </a:tr>
              <a:tr h="694467">
                <a:tc>
                  <a:txBody>
                    <a:bodyPr/>
                    <a:lstStyle/>
                    <a:p>
                      <a:pPr>
                        <a:lnSpc>
                          <a:spcPct val="115000"/>
                        </a:lnSpc>
                        <a:spcAft>
                          <a:spcPts val="0"/>
                        </a:spcAft>
                      </a:pPr>
                      <a:r>
                        <a:rPr lang="en-GB" sz="3500" dirty="0">
                          <a:effectLst/>
                          <a:latin typeface="Garamond" charset="0"/>
                          <a:ea typeface="Garamond" charset="0"/>
                          <a:cs typeface="Garamond" charset="0"/>
                        </a:rPr>
                        <a:t>Mid to late diastole </a:t>
                      </a:r>
                    </a:p>
                  </a:txBody>
                  <a:tcPr marL="97097" marR="97097" marT="0" marB="0">
                    <a:solidFill>
                      <a:srgbClr val="003968"/>
                    </a:solidFill>
                  </a:tcPr>
                </a:tc>
                <a:tc>
                  <a:txBody>
                    <a:bodyPr/>
                    <a:lstStyle/>
                    <a:p>
                      <a:pPr>
                        <a:lnSpc>
                          <a:spcPct val="115000"/>
                        </a:lnSpc>
                        <a:spcAft>
                          <a:spcPts val="0"/>
                        </a:spcAft>
                      </a:pPr>
                      <a:r>
                        <a:rPr lang="en-GB" sz="3500" dirty="0">
                          <a:effectLst/>
                          <a:latin typeface="Garamond" charset="0"/>
                          <a:ea typeface="Garamond" charset="0"/>
                          <a:cs typeface="Garamond" charset="0"/>
                        </a:rPr>
                        <a:t>low</a:t>
                      </a:r>
                    </a:p>
                  </a:txBody>
                  <a:tcPr marL="97097" marR="97097" marT="0" marB="0"/>
                </a:tc>
                <a:tc>
                  <a:txBody>
                    <a:bodyPr/>
                    <a:lstStyle/>
                    <a:p>
                      <a:pPr>
                        <a:lnSpc>
                          <a:spcPct val="115000"/>
                        </a:lnSpc>
                        <a:spcAft>
                          <a:spcPts val="0"/>
                        </a:spcAft>
                      </a:pPr>
                      <a:r>
                        <a:rPr lang="en-GB" sz="3500" dirty="0">
                          <a:effectLst/>
                          <a:latin typeface="Garamond" charset="0"/>
                          <a:ea typeface="Garamond" charset="0"/>
                          <a:cs typeface="Garamond" charset="0"/>
                        </a:rPr>
                        <a:t>Pressure in heart is low</a:t>
                      </a:r>
                    </a:p>
                  </a:txBody>
                  <a:tcPr marL="97097" marR="97097" marT="0" marB="0"/>
                </a:tc>
                <a:extLst>
                  <a:ext uri="{0D108BD9-81ED-4DB2-BD59-A6C34878D82A}">
                    <a16:rowId xmlns:a16="http://schemas.microsoft.com/office/drawing/2014/main" val="10001"/>
                  </a:ext>
                </a:extLst>
              </a:tr>
              <a:tr h="619438">
                <a:tc>
                  <a:txBody>
                    <a:bodyPr/>
                    <a:lstStyle/>
                    <a:p>
                      <a:pPr>
                        <a:lnSpc>
                          <a:spcPct val="115000"/>
                        </a:lnSpc>
                        <a:spcAft>
                          <a:spcPts val="0"/>
                        </a:spcAft>
                      </a:pPr>
                      <a:r>
                        <a:rPr lang="en-GB" sz="3500" dirty="0">
                          <a:effectLst/>
                          <a:latin typeface="Garamond" charset="0"/>
                          <a:ea typeface="Garamond" charset="0"/>
                          <a:cs typeface="Garamond" charset="0"/>
                        </a:rPr>
                        <a:t>Ventricular systole </a:t>
                      </a:r>
                    </a:p>
                  </a:txBody>
                  <a:tcPr marL="97097" marR="97097" marT="0" marB="0">
                    <a:solidFill>
                      <a:srgbClr val="003968"/>
                    </a:solidFill>
                  </a:tcPr>
                </a:tc>
                <a:tc>
                  <a:txBody>
                    <a:bodyPr/>
                    <a:lstStyle/>
                    <a:p>
                      <a:pPr>
                        <a:lnSpc>
                          <a:spcPct val="115000"/>
                        </a:lnSpc>
                        <a:spcAft>
                          <a:spcPts val="0"/>
                        </a:spcAft>
                      </a:pPr>
                      <a:r>
                        <a:rPr lang="en-GB" sz="3500" dirty="0">
                          <a:effectLst/>
                          <a:latin typeface="Garamond" charset="0"/>
                          <a:ea typeface="Garamond" charset="0"/>
                          <a:cs typeface="Garamond" charset="0"/>
                        </a:rPr>
                        <a:t>Mild</a:t>
                      </a:r>
                    </a:p>
                  </a:txBody>
                  <a:tcPr marL="97097" marR="97097" marT="0" marB="0"/>
                </a:tc>
                <a:tc>
                  <a:txBody>
                    <a:bodyPr/>
                    <a:lstStyle/>
                    <a:p>
                      <a:pPr>
                        <a:lnSpc>
                          <a:spcPct val="115000"/>
                        </a:lnSpc>
                        <a:spcAft>
                          <a:spcPts val="0"/>
                        </a:spcAft>
                      </a:pPr>
                      <a:r>
                        <a:rPr lang="en-GB" sz="3500" dirty="0">
                          <a:effectLst/>
                          <a:latin typeface="Garamond" charset="0"/>
                          <a:ea typeface="Garamond" charset="0"/>
                          <a:cs typeface="Garamond" charset="0"/>
                        </a:rPr>
                        <a:t>Blood pressure builds before ventricle contracts </a:t>
                      </a:r>
                    </a:p>
                  </a:txBody>
                  <a:tcPr marL="97097" marR="97097" marT="0" marB="0"/>
                </a:tc>
                <a:extLst>
                  <a:ext uri="{0D108BD9-81ED-4DB2-BD59-A6C34878D82A}">
                    <a16:rowId xmlns:a16="http://schemas.microsoft.com/office/drawing/2014/main" val="10002"/>
                  </a:ext>
                </a:extLst>
              </a:tr>
              <a:tr h="619438">
                <a:tc>
                  <a:txBody>
                    <a:bodyPr/>
                    <a:lstStyle/>
                    <a:p>
                      <a:pPr>
                        <a:lnSpc>
                          <a:spcPct val="115000"/>
                        </a:lnSpc>
                        <a:spcAft>
                          <a:spcPts val="0"/>
                        </a:spcAft>
                      </a:pPr>
                      <a:r>
                        <a:rPr lang="en-GB" sz="3500" dirty="0">
                          <a:effectLst/>
                          <a:latin typeface="Garamond" charset="0"/>
                          <a:ea typeface="Garamond" charset="0"/>
                          <a:cs typeface="Garamond" charset="0"/>
                        </a:rPr>
                        <a:t>Early diastole </a:t>
                      </a:r>
                    </a:p>
                  </a:txBody>
                  <a:tcPr marL="97097" marR="97097" marT="0" marB="0">
                    <a:solidFill>
                      <a:srgbClr val="003968"/>
                    </a:solidFill>
                  </a:tcPr>
                </a:tc>
                <a:tc>
                  <a:txBody>
                    <a:bodyPr/>
                    <a:lstStyle/>
                    <a:p>
                      <a:pPr>
                        <a:lnSpc>
                          <a:spcPct val="115000"/>
                        </a:lnSpc>
                        <a:spcAft>
                          <a:spcPts val="0"/>
                        </a:spcAft>
                      </a:pPr>
                      <a:r>
                        <a:rPr lang="en-GB" sz="3500" dirty="0">
                          <a:effectLst/>
                          <a:latin typeface="Garamond" charset="0"/>
                          <a:ea typeface="Garamond" charset="0"/>
                          <a:cs typeface="Garamond" charset="0"/>
                        </a:rPr>
                        <a:t>High </a:t>
                      </a:r>
                    </a:p>
                  </a:txBody>
                  <a:tcPr marL="97097" marR="97097" marT="0" marB="0"/>
                </a:tc>
                <a:tc>
                  <a:txBody>
                    <a:bodyPr/>
                    <a:lstStyle/>
                    <a:p>
                      <a:pPr>
                        <a:lnSpc>
                          <a:spcPct val="115000"/>
                        </a:lnSpc>
                        <a:spcAft>
                          <a:spcPts val="0"/>
                        </a:spcAft>
                      </a:pPr>
                      <a:r>
                        <a:rPr lang="en-GB" sz="3500" dirty="0">
                          <a:effectLst/>
                          <a:latin typeface="Garamond" charset="0"/>
                          <a:ea typeface="Garamond" charset="0"/>
                          <a:cs typeface="Garamond" charset="0"/>
                        </a:rPr>
                        <a:t>Pressure in the heart falls </a:t>
                      </a:r>
                    </a:p>
                  </a:txBody>
                  <a:tcPr marL="97097" marR="97097" marT="0" marB="0"/>
                </a:tc>
                <a:extLst>
                  <a:ext uri="{0D108BD9-81ED-4DB2-BD59-A6C34878D82A}">
                    <a16:rowId xmlns:a16="http://schemas.microsoft.com/office/drawing/2014/main" val="10003"/>
                  </a:ext>
                </a:extLst>
              </a:tr>
            </a:tbl>
          </a:graphicData>
        </a:graphic>
      </p:graphicFrame>
      <p:sp>
        <p:nvSpPr>
          <p:cNvPr id="22" name="TextBox 21"/>
          <p:cNvSpPr txBox="1"/>
          <p:nvPr/>
        </p:nvSpPr>
        <p:spPr>
          <a:xfrm>
            <a:off x="578632" y="16072054"/>
            <a:ext cx="10285006" cy="9040747"/>
          </a:xfrm>
          <a:prstGeom prst="rect">
            <a:avLst/>
          </a:prstGeom>
          <a:noFill/>
        </p:spPr>
        <p:txBody>
          <a:bodyPr wrap="square" lIns="129351" tIns="64676" rIns="129351" bIns="64676" rtlCol="0">
            <a:spAutoFit/>
          </a:bodyPr>
          <a:lstStyle/>
          <a:p>
            <a:pPr algn="just"/>
            <a:r>
              <a:rPr lang="en-US" sz="3500" dirty="0">
                <a:latin typeface="Garamond" charset="0"/>
                <a:ea typeface="Garamond" charset="0"/>
                <a:cs typeface="Garamond" charset="0"/>
              </a:rPr>
              <a:t>Blood vessels are the channels or conduits through which blood is distributed to body tissues. The vessels make up two closed systems of tubes that begin and end at the heart. One system, the pulmonary vessels, transports blood from the right ventricle to the lungs and back to the left atrium (Andrade et al., 2022). The other system, the systemic vessels, carries blood from the left ventricle to the tissues in all parts of the body and then returns the blood to the right atrium. Based on their structure and function, blood vessels are classified as either arteries, capillaries, or veins.</a:t>
            </a:r>
          </a:p>
          <a:p>
            <a:pPr algn="just"/>
            <a:r>
              <a:rPr lang="en-US" sz="5400" b="1" u="sng" dirty="0">
                <a:latin typeface="Garamond" charset="0"/>
                <a:ea typeface="Garamond" charset="0"/>
                <a:cs typeface="Garamond" charset="0"/>
              </a:rPr>
              <a:t>Arteries</a:t>
            </a:r>
            <a:r>
              <a:rPr lang="en-US" sz="3500" dirty="0">
                <a:latin typeface="Garamond" charset="0"/>
                <a:ea typeface="Garamond" charset="0"/>
                <a:cs typeface="Garamond" charset="0"/>
              </a:rPr>
              <a:t> </a:t>
            </a:r>
          </a:p>
          <a:p>
            <a:pPr algn="just"/>
            <a:r>
              <a:rPr lang="en-US" sz="3500" dirty="0">
                <a:latin typeface="Garamond" charset="0"/>
                <a:ea typeface="Garamond" charset="0"/>
                <a:cs typeface="Garamond" charset="0"/>
              </a:rPr>
              <a:t>Arteries carry blood away from the heart. Pulmonary arteries transport blood that has a low oxygen content from the right ventricle to the lungs. microscopic arteries called arterioles. </a:t>
            </a:r>
            <a:endParaRPr lang="en-GB" sz="3500" dirty="0">
              <a:latin typeface="Garamond" charset="0"/>
              <a:ea typeface="Garamond" charset="0"/>
              <a:cs typeface="Garamond" charset="0"/>
            </a:endParaRPr>
          </a:p>
        </p:txBody>
      </p:sp>
      <p:sp>
        <p:nvSpPr>
          <p:cNvPr id="24" name="TextBox 23"/>
          <p:cNvSpPr txBox="1"/>
          <p:nvPr/>
        </p:nvSpPr>
        <p:spPr>
          <a:xfrm>
            <a:off x="625600" y="26548249"/>
            <a:ext cx="14991642" cy="3608490"/>
          </a:xfrm>
          <a:prstGeom prst="rect">
            <a:avLst/>
          </a:prstGeom>
          <a:noFill/>
        </p:spPr>
        <p:txBody>
          <a:bodyPr wrap="square" lIns="129351" tIns="64676" rIns="129351" bIns="64676" rtlCol="0">
            <a:spAutoFit/>
          </a:bodyPr>
          <a:lstStyle/>
          <a:p>
            <a:r>
              <a:rPr lang="en-GB" sz="5100" b="1" u="sng" dirty="0">
                <a:latin typeface="Garamond" charset="0"/>
                <a:ea typeface="Garamond" charset="0"/>
                <a:cs typeface="Garamond" charset="0"/>
              </a:rPr>
              <a:t>What Happens When Heart Fails?</a:t>
            </a:r>
          </a:p>
          <a:p>
            <a:pPr algn="just"/>
            <a:r>
              <a:rPr lang="en-US" sz="3500" dirty="0">
                <a:latin typeface="Garamond" charset="0"/>
                <a:ea typeface="Garamond" charset="0"/>
                <a:cs typeface="Garamond" charset="0"/>
              </a:rPr>
              <a:t>Heart failure occurs when the heart muscle doesn't pump blood as well as it should. Blood often backs up and causes fluid to build up in the lungs (congest) and in the legs (Smith &amp; </a:t>
            </a:r>
            <a:r>
              <a:rPr lang="en-US" sz="3500" dirty="0" err="1">
                <a:latin typeface="Garamond" charset="0"/>
                <a:ea typeface="Garamond" charset="0"/>
                <a:cs typeface="Garamond" charset="0"/>
              </a:rPr>
              <a:t>Fernhall</a:t>
            </a:r>
            <a:r>
              <a:rPr lang="en-US" sz="3500" dirty="0">
                <a:latin typeface="Garamond" charset="0"/>
                <a:ea typeface="Garamond" charset="0"/>
                <a:cs typeface="Garamond" charset="0"/>
              </a:rPr>
              <a:t>, 2022). The fluid buildup can cause shortness of breath and swelling of the legs and feet. Poor blood flow may cause the skin to appear blue (cyanotic)</a:t>
            </a:r>
            <a:r>
              <a:rPr lang="en-GB" sz="3500" dirty="0">
                <a:latin typeface="Garamond" charset="0"/>
                <a:ea typeface="Garamond" charset="0"/>
                <a:cs typeface="Garamond" charset="0"/>
              </a:rPr>
              <a:t>.</a:t>
            </a:r>
          </a:p>
        </p:txBody>
      </p:sp>
      <p:sp>
        <p:nvSpPr>
          <p:cNvPr id="30" name="TextBox 29"/>
          <p:cNvSpPr txBox="1"/>
          <p:nvPr/>
        </p:nvSpPr>
        <p:spPr>
          <a:xfrm>
            <a:off x="18259216" y="16096528"/>
            <a:ext cx="11379783" cy="8255916"/>
          </a:xfrm>
          <a:prstGeom prst="rect">
            <a:avLst/>
          </a:prstGeom>
          <a:noFill/>
        </p:spPr>
        <p:txBody>
          <a:bodyPr wrap="square" lIns="129351" tIns="64676" rIns="129351" bIns="64676" rtlCol="0">
            <a:spAutoFit/>
          </a:bodyPr>
          <a:lstStyle/>
          <a:p>
            <a:pPr algn="just"/>
            <a:r>
              <a:rPr lang="en-GB" sz="5400" b="1" u="sng" dirty="0">
                <a:latin typeface="Garamond" charset="0"/>
                <a:ea typeface="Garamond" charset="0"/>
                <a:cs typeface="Garamond" charset="0"/>
              </a:rPr>
              <a:t>Capillaries </a:t>
            </a:r>
          </a:p>
          <a:p>
            <a:pPr algn="just"/>
            <a:r>
              <a:rPr lang="en-US" sz="3500" dirty="0">
                <a:latin typeface="Garamond" charset="0"/>
                <a:ea typeface="Garamond" charset="0"/>
                <a:cs typeface="Garamond" charset="0"/>
              </a:rPr>
              <a:t>Capillaries, the smallest and most numerous of the blood vessels, form the connection between the vessels that carry blood away from the heart (arteries) and the vessels that return blood to the heart (veins) (Andrade et al., 2022). The primary function of capillaries is the exchange of materials between the blood and tissue cell. </a:t>
            </a:r>
          </a:p>
          <a:p>
            <a:pPr algn="just"/>
            <a:r>
              <a:rPr lang="en-US" sz="5400" b="1" u="sng" dirty="0">
                <a:latin typeface="Garamond" charset="0"/>
                <a:ea typeface="Garamond" charset="0"/>
                <a:cs typeface="Garamond" charset="0"/>
              </a:rPr>
              <a:t>Veins</a:t>
            </a:r>
            <a:r>
              <a:rPr lang="en-US" sz="5400" b="1" dirty="0">
                <a:latin typeface="Garamond" charset="0"/>
                <a:ea typeface="Garamond" charset="0"/>
                <a:cs typeface="Garamond" charset="0"/>
              </a:rPr>
              <a:t> </a:t>
            </a:r>
          </a:p>
          <a:p>
            <a:pPr algn="just"/>
            <a:r>
              <a:rPr lang="en-US" sz="3500" dirty="0">
                <a:latin typeface="Garamond" charset="0"/>
                <a:ea typeface="Garamond" charset="0"/>
                <a:cs typeface="Garamond" charset="0"/>
              </a:rPr>
              <a:t>Veins carry blood toward the heart. After blood passes through the capillaries, it enters the smallest veins, called venules. From the venules, it flows into progressively larger and larger veins until it reaches the heart. In the pulmonary circuit, the pulmonary veins transport blood from the lungs to the left atrium of the heart.</a:t>
            </a:r>
            <a:endParaRPr lang="en-GB" sz="3500" dirty="0">
              <a:latin typeface="Garamond" charset="0"/>
              <a:ea typeface="Garamond" charset="0"/>
              <a:cs typeface="Garamond" charset="0"/>
            </a:endParaRPr>
          </a:p>
        </p:txBody>
      </p:sp>
      <p:sp>
        <p:nvSpPr>
          <p:cNvPr id="1030" name="TextBox 1029"/>
          <p:cNvSpPr txBox="1"/>
          <p:nvPr/>
        </p:nvSpPr>
        <p:spPr>
          <a:xfrm>
            <a:off x="16506118" y="30360551"/>
            <a:ext cx="13340415" cy="7917362"/>
          </a:xfrm>
          <a:prstGeom prst="rect">
            <a:avLst/>
          </a:prstGeom>
          <a:noFill/>
        </p:spPr>
        <p:txBody>
          <a:bodyPr wrap="square" lIns="129351" tIns="64676" rIns="129351" bIns="64676" rtlCol="0">
            <a:spAutoFit/>
          </a:bodyPr>
          <a:lstStyle/>
          <a:p>
            <a:r>
              <a:rPr lang="en-GB" sz="5100" b="1" u="sng" dirty="0">
                <a:solidFill>
                  <a:schemeClr val="bg1"/>
                </a:solidFill>
                <a:latin typeface="Garamond" charset="0"/>
                <a:ea typeface="Garamond" charset="0"/>
                <a:cs typeface="Garamond" charset="0"/>
              </a:rPr>
              <a:t>References:</a:t>
            </a:r>
          </a:p>
          <a:p>
            <a:pPr marL="485066" indent="-485066">
              <a:buFont typeface="Arial" charset="0"/>
              <a:buChar char="•"/>
            </a:pPr>
            <a:r>
              <a:rPr lang="en-US" sz="3500" b="1" dirty="0">
                <a:solidFill>
                  <a:schemeClr val="bg1"/>
                </a:solidFill>
                <a:latin typeface="Garamond" charset="0"/>
                <a:ea typeface="Garamond" charset="0"/>
                <a:cs typeface="Garamond" charset="0"/>
              </a:rPr>
              <a:t>Crystal, G. J., &amp; </a:t>
            </a:r>
            <a:r>
              <a:rPr lang="en-US" sz="3500" b="1" dirty="0" err="1">
                <a:solidFill>
                  <a:schemeClr val="bg1"/>
                </a:solidFill>
                <a:latin typeface="Garamond" charset="0"/>
                <a:ea typeface="Garamond" charset="0"/>
                <a:cs typeface="Garamond" charset="0"/>
              </a:rPr>
              <a:t>Pagel</a:t>
            </a:r>
            <a:r>
              <a:rPr lang="en-US" sz="3500" b="1" dirty="0">
                <a:solidFill>
                  <a:schemeClr val="bg1"/>
                </a:solidFill>
                <a:latin typeface="Garamond" charset="0"/>
                <a:ea typeface="Garamond" charset="0"/>
                <a:cs typeface="Garamond" charset="0"/>
              </a:rPr>
              <a:t>, P. S. (2020). The physiology of oxygen transport by the cardiovascular system: evolution of knowledge. </a:t>
            </a:r>
            <a:r>
              <a:rPr lang="en-US" sz="3500" b="1" i="1" dirty="0">
                <a:solidFill>
                  <a:schemeClr val="bg1"/>
                </a:solidFill>
                <a:latin typeface="Garamond" charset="0"/>
                <a:ea typeface="Garamond" charset="0"/>
                <a:cs typeface="Garamond" charset="0"/>
              </a:rPr>
              <a:t>Journal of Cardiothoracic and Vascular Anesthesia</a:t>
            </a:r>
            <a:r>
              <a:rPr lang="en-US" sz="3500" b="1" dirty="0">
                <a:solidFill>
                  <a:schemeClr val="bg1"/>
                </a:solidFill>
                <a:latin typeface="Garamond" charset="0"/>
                <a:ea typeface="Garamond" charset="0"/>
                <a:cs typeface="Garamond" charset="0"/>
              </a:rPr>
              <a:t>, 34(5), 1142-1151.</a:t>
            </a:r>
          </a:p>
          <a:p>
            <a:pPr marL="485066" indent="-485066">
              <a:buFont typeface="Arial" charset="0"/>
              <a:buChar char="•"/>
            </a:pPr>
            <a:r>
              <a:rPr lang="en-US" sz="3500" b="1" dirty="0" err="1">
                <a:solidFill>
                  <a:schemeClr val="bg1"/>
                </a:solidFill>
                <a:latin typeface="Garamond" charset="0"/>
                <a:ea typeface="Garamond" charset="0"/>
                <a:cs typeface="Garamond" charset="0"/>
              </a:rPr>
              <a:t>Saikia</a:t>
            </a:r>
            <a:r>
              <a:rPr lang="en-US" sz="3500" b="1" dirty="0">
                <a:solidFill>
                  <a:schemeClr val="bg1"/>
                </a:solidFill>
                <a:latin typeface="Garamond" charset="0"/>
                <a:ea typeface="Garamond" charset="0"/>
                <a:cs typeface="Garamond" charset="0"/>
              </a:rPr>
              <a:t>, D., &amp; Mahanta, B. (2019). Cardiovascular and respiratory physiology in children. </a:t>
            </a:r>
            <a:r>
              <a:rPr lang="en-US" sz="3500" b="1" i="1" dirty="0">
                <a:solidFill>
                  <a:schemeClr val="bg1"/>
                </a:solidFill>
                <a:latin typeface="Garamond" charset="0"/>
                <a:ea typeface="Garamond" charset="0"/>
                <a:cs typeface="Garamond" charset="0"/>
              </a:rPr>
              <a:t>Indian journal of </a:t>
            </a:r>
            <a:r>
              <a:rPr lang="en-US" sz="3500" b="1" i="1" dirty="0" err="1">
                <a:solidFill>
                  <a:schemeClr val="bg1"/>
                </a:solidFill>
                <a:latin typeface="Garamond" charset="0"/>
                <a:ea typeface="Garamond" charset="0"/>
                <a:cs typeface="Garamond" charset="0"/>
              </a:rPr>
              <a:t>anaesthesia</a:t>
            </a:r>
            <a:r>
              <a:rPr lang="en-US" sz="3500" b="1" dirty="0">
                <a:solidFill>
                  <a:schemeClr val="bg1"/>
                </a:solidFill>
                <a:latin typeface="Garamond" charset="0"/>
                <a:ea typeface="Garamond" charset="0"/>
                <a:cs typeface="Garamond" charset="0"/>
              </a:rPr>
              <a:t>, 63(9), 690.</a:t>
            </a:r>
          </a:p>
          <a:p>
            <a:pPr marL="485066" indent="-485066">
              <a:buFont typeface="Arial" charset="0"/>
              <a:buChar char="•"/>
            </a:pPr>
            <a:r>
              <a:rPr lang="en-US" sz="3500" b="1" dirty="0">
                <a:solidFill>
                  <a:schemeClr val="bg1"/>
                </a:solidFill>
                <a:latin typeface="Garamond" charset="0"/>
                <a:ea typeface="Garamond" charset="0"/>
                <a:cs typeface="Garamond" charset="0"/>
              </a:rPr>
              <a:t>Smith, D. L., &amp; </a:t>
            </a:r>
            <a:r>
              <a:rPr lang="en-US" sz="3500" b="1" dirty="0" err="1">
                <a:solidFill>
                  <a:schemeClr val="bg1"/>
                </a:solidFill>
                <a:latin typeface="Garamond" charset="0"/>
                <a:ea typeface="Garamond" charset="0"/>
                <a:cs typeface="Garamond" charset="0"/>
              </a:rPr>
              <a:t>Fernhall</a:t>
            </a:r>
            <a:r>
              <a:rPr lang="en-US" sz="3500" b="1" dirty="0">
                <a:solidFill>
                  <a:schemeClr val="bg1"/>
                </a:solidFill>
                <a:latin typeface="Garamond" charset="0"/>
                <a:ea typeface="Garamond" charset="0"/>
                <a:cs typeface="Garamond" charset="0"/>
              </a:rPr>
              <a:t>, B. (2022). </a:t>
            </a:r>
            <a:r>
              <a:rPr lang="en-US" sz="3500" b="1" i="1" dirty="0">
                <a:solidFill>
                  <a:schemeClr val="bg1"/>
                </a:solidFill>
                <a:latin typeface="Garamond" charset="0"/>
                <a:ea typeface="Garamond" charset="0"/>
                <a:cs typeface="Garamond" charset="0"/>
              </a:rPr>
              <a:t>Advanced cardiovascular exercise physiology.</a:t>
            </a:r>
            <a:r>
              <a:rPr lang="en-US" sz="3500" b="1" dirty="0">
                <a:solidFill>
                  <a:schemeClr val="bg1"/>
                </a:solidFill>
                <a:latin typeface="Garamond" charset="0"/>
                <a:ea typeface="Garamond" charset="0"/>
                <a:cs typeface="Garamond" charset="0"/>
              </a:rPr>
              <a:t> Human Kinetics.</a:t>
            </a:r>
          </a:p>
          <a:p>
            <a:pPr marL="485066" indent="-485066">
              <a:buFont typeface="Arial" charset="0"/>
              <a:buChar char="•"/>
            </a:pPr>
            <a:r>
              <a:rPr lang="en-GB" sz="3500" b="1" dirty="0">
                <a:solidFill>
                  <a:schemeClr val="bg1"/>
                </a:solidFill>
                <a:latin typeface="Garamond" charset="0"/>
                <a:ea typeface="Garamond" charset="0"/>
                <a:cs typeface="Garamond" charset="0"/>
              </a:rPr>
              <a:t>Andrade, E. F., </a:t>
            </a:r>
            <a:r>
              <a:rPr lang="en-GB" sz="3500" b="1" dirty="0" err="1">
                <a:solidFill>
                  <a:schemeClr val="bg1"/>
                </a:solidFill>
                <a:latin typeface="Garamond" charset="0"/>
                <a:ea typeface="Garamond" charset="0"/>
                <a:cs typeface="Garamond" charset="0"/>
              </a:rPr>
              <a:t>Zaine</a:t>
            </a:r>
            <a:r>
              <a:rPr lang="en-GB" sz="3500" b="1" dirty="0">
                <a:solidFill>
                  <a:schemeClr val="bg1"/>
                </a:solidFill>
                <a:latin typeface="Garamond" charset="0"/>
                <a:ea typeface="Garamond" charset="0"/>
                <a:cs typeface="Garamond" charset="0"/>
              </a:rPr>
              <a:t> Teixeira </a:t>
            </a:r>
            <a:r>
              <a:rPr lang="en-GB" sz="3500" b="1" dirty="0" err="1">
                <a:solidFill>
                  <a:schemeClr val="bg1"/>
                </a:solidFill>
                <a:latin typeface="Garamond" charset="0"/>
                <a:ea typeface="Garamond" charset="0"/>
                <a:cs typeface="Garamond" charset="0"/>
              </a:rPr>
              <a:t>Debortoli</a:t>
            </a:r>
            <a:r>
              <a:rPr lang="en-GB" sz="3500" b="1" dirty="0">
                <a:solidFill>
                  <a:schemeClr val="bg1"/>
                </a:solidFill>
                <a:latin typeface="Garamond" charset="0"/>
                <a:ea typeface="Garamond" charset="0"/>
                <a:cs typeface="Garamond" charset="0"/>
              </a:rPr>
              <a:t>, G., Gomes Batista, V. L., Newton </a:t>
            </a:r>
            <a:r>
              <a:rPr lang="en-GB" sz="3500" b="1" dirty="0" err="1">
                <a:solidFill>
                  <a:schemeClr val="bg1"/>
                </a:solidFill>
                <a:latin typeface="Garamond" charset="0"/>
                <a:ea typeface="Garamond" charset="0"/>
                <a:cs typeface="Garamond" charset="0"/>
              </a:rPr>
              <a:t>Bizetto</a:t>
            </a:r>
            <a:r>
              <a:rPr lang="en-GB" sz="3500" b="1" dirty="0">
                <a:solidFill>
                  <a:schemeClr val="bg1"/>
                </a:solidFill>
                <a:latin typeface="Garamond" charset="0"/>
                <a:ea typeface="Garamond" charset="0"/>
                <a:cs typeface="Garamond" charset="0"/>
              </a:rPr>
              <a:t> Meira de Andrade, J., Orlando, D. R., &amp; Rocha Lobo-Junior, A. (2022). Learning perception of Veterinary students about cardiovascular physiology using a functional model. </a:t>
            </a:r>
            <a:r>
              <a:rPr lang="en-GB" sz="3500" b="1" i="1" dirty="0">
                <a:solidFill>
                  <a:schemeClr val="bg1"/>
                </a:solidFill>
                <a:latin typeface="Garamond" charset="0"/>
                <a:ea typeface="Garamond" charset="0"/>
                <a:cs typeface="Garamond" charset="0"/>
              </a:rPr>
              <a:t>Journal of Biological Education</a:t>
            </a:r>
            <a:r>
              <a:rPr lang="en-GB" sz="3500" b="1" dirty="0">
                <a:solidFill>
                  <a:schemeClr val="bg1"/>
                </a:solidFill>
                <a:latin typeface="Garamond" charset="0"/>
                <a:ea typeface="Garamond" charset="0"/>
                <a:cs typeface="Garamond" charset="0"/>
              </a:rPr>
              <a:t>, 56(2), 199-207</a:t>
            </a:r>
          </a:p>
        </p:txBody>
      </p:sp>
      <p:sp>
        <p:nvSpPr>
          <p:cNvPr id="4" name="TextBox 3"/>
          <p:cNvSpPr txBox="1"/>
          <p:nvPr/>
        </p:nvSpPr>
        <p:spPr>
          <a:xfrm>
            <a:off x="16426122" y="26685408"/>
            <a:ext cx="13420411" cy="3069881"/>
          </a:xfrm>
          <a:prstGeom prst="rect">
            <a:avLst/>
          </a:prstGeom>
          <a:noFill/>
        </p:spPr>
        <p:txBody>
          <a:bodyPr wrap="square" lIns="129351" tIns="64676" rIns="129351" bIns="64676" rtlCol="0">
            <a:spAutoFit/>
          </a:bodyPr>
          <a:lstStyle/>
          <a:p>
            <a:r>
              <a:rPr lang="en-GB" sz="5100" b="1" u="sng" dirty="0">
                <a:solidFill>
                  <a:schemeClr val="bg1"/>
                </a:solidFill>
                <a:latin typeface="Garamond" charset="0"/>
                <a:ea typeface="Garamond" charset="0"/>
                <a:cs typeface="Garamond" charset="0"/>
              </a:rPr>
              <a:t>Summary</a:t>
            </a:r>
            <a:r>
              <a:rPr lang="en-GB" sz="5100" b="1" dirty="0"/>
              <a:t> </a:t>
            </a:r>
          </a:p>
          <a:p>
            <a:pPr marL="485066" indent="-485066" algn="just">
              <a:buFont typeface="Arial" charset="0"/>
              <a:buChar char="•"/>
            </a:pPr>
            <a:r>
              <a:rPr lang="en-GB" sz="3500" b="1" dirty="0">
                <a:solidFill>
                  <a:schemeClr val="bg1"/>
                </a:solidFill>
                <a:latin typeface="Garamond" charset="0"/>
                <a:ea typeface="Garamond" charset="0"/>
                <a:cs typeface="Garamond" charset="0"/>
              </a:rPr>
              <a:t>Cardiovascular system is all about the circulation of blood in the body. </a:t>
            </a:r>
          </a:p>
          <a:p>
            <a:pPr marL="485066" indent="-485066" algn="just">
              <a:buFont typeface="Arial" charset="0"/>
              <a:buChar char="•"/>
            </a:pPr>
            <a:r>
              <a:rPr lang="en-GB" sz="3500" b="1" dirty="0">
                <a:solidFill>
                  <a:schemeClr val="bg1"/>
                </a:solidFill>
                <a:latin typeface="Garamond" charset="0"/>
                <a:ea typeface="Garamond" charset="0"/>
                <a:cs typeface="Garamond" charset="0"/>
              </a:rPr>
              <a:t>Effective blood supply defines better health of a person. </a:t>
            </a:r>
          </a:p>
          <a:p>
            <a:pPr marL="485066" indent="-485066" algn="just">
              <a:buFont typeface="Arial" charset="0"/>
              <a:buChar char="•"/>
            </a:pPr>
            <a:r>
              <a:rPr lang="en-GB" sz="3500" b="1" dirty="0">
                <a:solidFill>
                  <a:schemeClr val="bg1"/>
                </a:solidFill>
                <a:latin typeface="Garamond" charset="0"/>
                <a:ea typeface="Garamond" charset="0"/>
                <a:cs typeface="Garamond" charset="0"/>
              </a:rPr>
              <a:t>The cells keep on replenished by the nutrient carried by the blood. </a:t>
            </a:r>
          </a:p>
        </p:txBody>
      </p:sp>
      <p:sp>
        <p:nvSpPr>
          <p:cNvPr id="8" name="TextBox 7"/>
          <p:cNvSpPr txBox="1"/>
          <p:nvPr/>
        </p:nvSpPr>
        <p:spPr>
          <a:xfrm>
            <a:off x="1722094" y="15158300"/>
            <a:ext cx="26773443" cy="913755"/>
          </a:xfrm>
          <a:prstGeom prst="rect">
            <a:avLst/>
          </a:prstGeom>
          <a:noFill/>
        </p:spPr>
        <p:txBody>
          <a:bodyPr wrap="square" lIns="129351" tIns="64676" rIns="129351" bIns="64676" rtlCol="0">
            <a:spAutoFit/>
          </a:bodyPr>
          <a:lstStyle/>
          <a:p>
            <a:pPr algn="ctr"/>
            <a:r>
              <a:rPr lang="en-US" sz="5100" b="1" u="sng" dirty="0">
                <a:latin typeface="Garamond" charset="0"/>
                <a:ea typeface="Garamond" charset="0"/>
                <a:cs typeface="Garamond" charset="0"/>
              </a:rPr>
              <a:t>Classification and Structure of Blood Vessels </a:t>
            </a:r>
          </a:p>
        </p:txBody>
      </p:sp>
      <p:sp>
        <p:nvSpPr>
          <p:cNvPr id="27" name="TextBox 26"/>
          <p:cNvSpPr txBox="1"/>
          <p:nvPr/>
        </p:nvSpPr>
        <p:spPr>
          <a:xfrm>
            <a:off x="19222737" y="10490105"/>
            <a:ext cx="3776896" cy="992390"/>
          </a:xfrm>
          <a:prstGeom prst="rect">
            <a:avLst/>
          </a:prstGeom>
          <a:noFill/>
        </p:spPr>
        <p:txBody>
          <a:bodyPr wrap="square" lIns="129351" tIns="64676" rIns="129351" bIns="64676" rtlCol="0">
            <a:spAutoFit/>
          </a:bodyPr>
          <a:lstStyle/>
          <a:p>
            <a:r>
              <a:rPr lang="en-US" sz="2800" b="1" dirty="0">
                <a:latin typeface="Garamond" charset="0"/>
                <a:ea typeface="Garamond" charset="0"/>
                <a:cs typeface="Garamond" charset="0"/>
              </a:rPr>
              <a:t>Figure 1 (Crystal,&amp; </a:t>
            </a:r>
            <a:r>
              <a:rPr lang="en-US" sz="2800" b="1" dirty="0" err="1">
                <a:latin typeface="Garamond" charset="0"/>
                <a:ea typeface="Garamond" charset="0"/>
                <a:cs typeface="Garamond" charset="0"/>
              </a:rPr>
              <a:t>Pagel</a:t>
            </a:r>
            <a:r>
              <a:rPr lang="en-US" sz="2800" b="1" dirty="0">
                <a:latin typeface="Garamond" charset="0"/>
                <a:ea typeface="Garamond" charset="0"/>
                <a:cs typeface="Garamond" charset="0"/>
              </a:rPr>
              <a:t>, 2020)</a:t>
            </a:r>
          </a:p>
        </p:txBody>
      </p:sp>
      <p:sp>
        <p:nvSpPr>
          <p:cNvPr id="28" name="TextBox 27"/>
          <p:cNvSpPr txBox="1"/>
          <p:nvPr/>
        </p:nvSpPr>
        <p:spPr>
          <a:xfrm>
            <a:off x="12252850" y="23988841"/>
            <a:ext cx="4539595" cy="992390"/>
          </a:xfrm>
          <a:prstGeom prst="rect">
            <a:avLst/>
          </a:prstGeom>
          <a:noFill/>
        </p:spPr>
        <p:txBody>
          <a:bodyPr wrap="square" lIns="129351" tIns="64676" rIns="129351" bIns="64676" rtlCol="0">
            <a:spAutoFit/>
          </a:bodyPr>
          <a:lstStyle/>
          <a:p>
            <a:r>
              <a:rPr lang="en-US" sz="2800" b="1" dirty="0">
                <a:latin typeface="Garamond" charset="0"/>
                <a:ea typeface="Garamond" charset="0"/>
                <a:cs typeface="Garamond" charset="0"/>
              </a:rPr>
              <a:t>Figure 2 (</a:t>
            </a:r>
            <a:r>
              <a:rPr lang="en-US" sz="2800" b="1" dirty="0" err="1">
                <a:latin typeface="Garamond" charset="0"/>
                <a:ea typeface="Garamond" charset="0"/>
                <a:cs typeface="Garamond" charset="0"/>
              </a:rPr>
              <a:t>Saikia</a:t>
            </a:r>
            <a:r>
              <a:rPr lang="en-US" sz="2800" b="1" dirty="0">
                <a:latin typeface="Garamond" charset="0"/>
                <a:ea typeface="Garamond" charset="0"/>
                <a:cs typeface="Garamond" charset="0"/>
              </a:rPr>
              <a:t> &amp; Mahants, 2019)</a:t>
            </a:r>
          </a:p>
        </p:txBody>
      </p:sp>
      <p:pic>
        <p:nvPicPr>
          <p:cNvPr id="1026" name="Picture 2" descr="Cardiovascular System - Human Veins, Arteries, Heart">
            <a:extLst>
              <a:ext uri="{FF2B5EF4-FFF2-40B4-BE49-F238E27FC236}">
                <a16:creationId xmlns:a16="http://schemas.microsoft.com/office/drawing/2014/main" id="{57EF92ED-05BA-FF2D-6F47-EE2D81D4E11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89414" y="287431"/>
            <a:ext cx="4489598" cy="258921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4" descr="The Heart and Circulatory System Structure and Function - YouTube">
            <a:extLst>
              <a:ext uri="{FF2B5EF4-FFF2-40B4-BE49-F238E27FC236}">
                <a16:creationId xmlns:a16="http://schemas.microsoft.com/office/drawing/2014/main" id="{73BDBE91-676B-D8C5-44E5-BD91DFA980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057732" y="3521357"/>
            <a:ext cx="11468569" cy="645107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human digestive system - Microscopic anatomy | Britannica">
            <a:extLst>
              <a:ext uri="{FF2B5EF4-FFF2-40B4-BE49-F238E27FC236}">
                <a16:creationId xmlns:a16="http://schemas.microsoft.com/office/drawing/2014/main" id="{698CBDAB-14DD-49E0-904C-70DAEB1776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76500" y="17277552"/>
            <a:ext cx="7514075" cy="552284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Illustration of capillaries">
            <a:extLst>
              <a:ext uri="{FF2B5EF4-FFF2-40B4-BE49-F238E27FC236}">
                <a16:creationId xmlns:a16="http://schemas.microsoft.com/office/drawing/2014/main" id="{DFE36FA0-0A31-FEEE-E7B9-6F888F5B605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47787" y="32486339"/>
            <a:ext cx="14071052" cy="7314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469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5C806-1C43-0550-472B-F4E7FA16DB66}"/>
              </a:ext>
            </a:extLst>
          </p:cNvPr>
          <p:cNvSpPr>
            <a:spLocks noGrp="1"/>
          </p:cNvSpPr>
          <p:nvPr>
            <p:ph type="title"/>
          </p:nvPr>
        </p:nvSpPr>
        <p:spPr/>
        <p:txBody>
          <a:bodyPr/>
          <a:lstStyle/>
          <a:p>
            <a:r>
              <a:rPr lang="en-GB" b="1" i="1" u="sng" dirty="0">
                <a:latin typeface="Arial" panose="020B0604020202020204" pitchFamily="34" charset="0"/>
                <a:cs typeface="Arial" panose="020B0604020202020204" pitchFamily="34" charset="0"/>
              </a:rPr>
              <a:t>References</a:t>
            </a:r>
            <a:br>
              <a:rPr lang="en-GB" dirty="0"/>
            </a:br>
            <a:endParaRPr lang="en-GB" dirty="0"/>
          </a:p>
        </p:txBody>
      </p:sp>
      <p:sp>
        <p:nvSpPr>
          <p:cNvPr id="3" name="Content Placeholder 2">
            <a:extLst>
              <a:ext uri="{FF2B5EF4-FFF2-40B4-BE49-F238E27FC236}">
                <a16:creationId xmlns:a16="http://schemas.microsoft.com/office/drawing/2014/main" id="{45140306-4DB5-B496-D66D-D67E7CB4E711}"/>
              </a:ext>
            </a:extLst>
          </p:cNvPr>
          <p:cNvSpPr>
            <a:spLocks noGrp="1"/>
          </p:cNvSpPr>
          <p:nvPr>
            <p:ph idx="1"/>
          </p:nvPr>
        </p:nvSpPr>
        <p:spPr>
          <a:xfrm>
            <a:off x="1513999" y="6926262"/>
            <a:ext cx="27251977" cy="33070800"/>
          </a:xfrm>
        </p:spPr>
        <p:txBody>
          <a:bodyPr>
            <a:normAutofit lnSpcReduction="10000"/>
          </a:bodyPr>
          <a:lstStyle/>
          <a:p>
            <a:pPr marL="0" indent="0">
              <a:lnSpc>
                <a:spcPct val="107000"/>
              </a:lnSpc>
              <a:spcAft>
                <a:spcPts val="800"/>
              </a:spcAft>
              <a:buNone/>
            </a:pPr>
            <a:endParaRPr lang="en-GB" sz="9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US" sz="9600" i="1" dirty="0">
                <a:effectLst/>
                <a:latin typeface="Arial" panose="020B0604020202020204" pitchFamily="34" charset="0"/>
                <a:ea typeface="Calibri" panose="020F0502020204030204" pitchFamily="34" charset="0"/>
                <a:cs typeface="Arial" panose="020B0604020202020204" pitchFamily="34" charset="0"/>
              </a:rPr>
              <a:t>Crystal, G. J., &amp; </a:t>
            </a:r>
            <a:r>
              <a:rPr lang="en-US" sz="9600" i="1" dirty="0" err="1">
                <a:effectLst/>
                <a:latin typeface="Arial" panose="020B0604020202020204" pitchFamily="34" charset="0"/>
                <a:ea typeface="Calibri" panose="020F0502020204030204" pitchFamily="34" charset="0"/>
                <a:cs typeface="Arial" panose="020B0604020202020204" pitchFamily="34" charset="0"/>
              </a:rPr>
              <a:t>Pagel</a:t>
            </a:r>
            <a:r>
              <a:rPr lang="en-US" sz="9600" i="1" dirty="0">
                <a:effectLst/>
                <a:latin typeface="Arial" panose="020B0604020202020204" pitchFamily="34" charset="0"/>
                <a:ea typeface="Calibri" panose="020F0502020204030204" pitchFamily="34" charset="0"/>
                <a:cs typeface="Arial" panose="020B0604020202020204" pitchFamily="34" charset="0"/>
              </a:rPr>
              <a:t>, P. S. (2020). The physiology of oxygen transport by the cardiovascular system: evolution of knowledge. Journal of Cardiothoracic and Vascular Anesthesia, 34(5), 1142-1151.</a:t>
            </a:r>
            <a:endParaRPr lang="en-GB" sz="9600" i="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US" sz="9600" i="1" dirty="0" err="1">
                <a:effectLst/>
                <a:latin typeface="Arial" panose="020B0604020202020204" pitchFamily="34" charset="0"/>
                <a:ea typeface="Calibri" panose="020F0502020204030204" pitchFamily="34" charset="0"/>
                <a:cs typeface="Arial" panose="020B0604020202020204" pitchFamily="34" charset="0"/>
              </a:rPr>
              <a:t>Saikia</a:t>
            </a:r>
            <a:r>
              <a:rPr lang="en-US" sz="9600" i="1" dirty="0">
                <a:effectLst/>
                <a:latin typeface="Arial" panose="020B0604020202020204" pitchFamily="34" charset="0"/>
                <a:ea typeface="Calibri" panose="020F0502020204030204" pitchFamily="34" charset="0"/>
                <a:cs typeface="Arial" panose="020B0604020202020204" pitchFamily="34" charset="0"/>
              </a:rPr>
              <a:t>, D., &amp; Mahanta, B. (2019). Cardiovascular and respiratory physiology in children. Indian journal of </a:t>
            </a:r>
            <a:r>
              <a:rPr lang="en-US" sz="9600" i="1" dirty="0" err="1">
                <a:effectLst/>
                <a:latin typeface="Arial" panose="020B0604020202020204" pitchFamily="34" charset="0"/>
                <a:ea typeface="Calibri" panose="020F0502020204030204" pitchFamily="34" charset="0"/>
                <a:cs typeface="Arial" panose="020B0604020202020204" pitchFamily="34" charset="0"/>
              </a:rPr>
              <a:t>anaesthesia</a:t>
            </a:r>
            <a:r>
              <a:rPr lang="en-US" sz="9600" i="1" dirty="0">
                <a:effectLst/>
                <a:latin typeface="Arial" panose="020B0604020202020204" pitchFamily="34" charset="0"/>
                <a:ea typeface="Calibri" panose="020F0502020204030204" pitchFamily="34" charset="0"/>
                <a:cs typeface="Arial" panose="020B0604020202020204" pitchFamily="34" charset="0"/>
              </a:rPr>
              <a:t>, 63(9), 690.</a:t>
            </a:r>
            <a:endParaRPr lang="en-GB" sz="9600" i="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US" sz="9600" i="1" dirty="0">
                <a:effectLst/>
                <a:latin typeface="Arial" panose="020B0604020202020204" pitchFamily="34" charset="0"/>
                <a:ea typeface="Calibri" panose="020F0502020204030204" pitchFamily="34" charset="0"/>
                <a:cs typeface="Arial" panose="020B0604020202020204" pitchFamily="34" charset="0"/>
              </a:rPr>
              <a:t>Smith, D. L., &amp; </a:t>
            </a:r>
            <a:r>
              <a:rPr lang="en-US" sz="9600" i="1" dirty="0" err="1">
                <a:effectLst/>
                <a:latin typeface="Arial" panose="020B0604020202020204" pitchFamily="34" charset="0"/>
                <a:ea typeface="Calibri" panose="020F0502020204030204" pitchFamily="34" charset="0"/>
                <a:cs typeface="Arial" panose="020B0604020202020204" pitchFamily="34" charset="0"/>
              </a:rPr>
              <a:t>Fernhall</a:t>
            </a:r>
            <a:r>
              <a:rPr lang="en-US" sz="9600" i="1" dirty="0">
                <a:effectLst/>
                <a:latin typeface="Arial" panose="020B0604020202020204" pitchFamily="34" charset="0"/>
                <a:ea typeface="Calibri" panose="020F0502020204030204" pitchFamily="34" charset="0"/>
                <a:cs typeface="Arial" panose="020B0604020202020204" pitchFamily="34" charset="0"/>
              </a:rPr>
              <a:t>, B. (2022). Advanced cardiovascular exercise physiology. Human Kinetics.</a:t>
            </a:r>
            <a:endParaRPr lang="en-GB" sz="9600" i="1"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en-GB" sz="9600" i="1" dirty="0">
                <a:effectLst/>
                <a:latin typeface="Arial" panose="020B0604020202020204" pitchFamily="34" charset="0"/>
                <a:ea typeface="Calibri" panose="020F0502020204030204" pitchFamily="34" charset="0"/>
                <a:cs typeface="Arial" panose="020B0604020202020204" pitchFamily="34" charset="0"/>
              </a:rPr>
              <a:t>Andrade, E. F., </a:t>
            </a:r>
            <a:r>
              <a:rPr lang="en-GB" sz="9600" i="1" dirty="0" err="1">
                <a:effectLst/>
                <a:latin typeface="Arial" panose="020B0604020202020204" pitchFamily="34" charset="0"/>
                <a:ea typeface="Calibri" panose="020F0502020204030204" pitchFamily="34" charset="0"/>
                <a:cs typeface="Arial" panose="020B0604020202020204" pitchFamily="34" charset="0"/>
              </a:rPr>
              <a:t>Zaine</a:t>
            </a:r>
            <a:r>
              <a:rPr lang="en-GB" sz="9600" i="1" dirty="0">
                <a:effectLst/>
                <a:latin typeface="Arial" panose="020B0604020202020204" pitchFamily="34" charset="0"/>
                <a:ea typeface="Calibri" panose="020F0502020204030204" pitchFamily="34" charset="0"/>
                <a:cs typeface="Arial" panose="020B0604020202020204" pitchFamily="34" charset="0"/>
              </a:rPr>
              <a:t> Teixeira </a:t>
            </a:r>
            <a:r>
              <a:rPr lang="en-GB" sz="9600" i="1" dirty="0" err="1">
                <a:effectLst/>
                <a:latin typeface="Arial" panose="020B0604020202020204" pitchFamily="34" charset="0"/>
                <a:ea typeface="Calibri" panose="020F0502020204030204" pitchFamily="34" charset="0"/>
                <a:cs typeface="Arial" panose="020B0604020202020204" pitchFamily="34" charset="0"/>
              </a:rPr>
              <a:t>Debortoli</a:t>
            </a:r>
            <a:r>
              <a:rPr lang="en-GB" sz="9600" i="1" dirty="0">
                <a:effectLst/>
                <a:latin typeface="Arial" panose="020B0604020202020204" pitchFamily="34" charset="0"/>
                <a:ea typeface="Calibri" panose="020F0502020204030204" pitchFamily="34" charset="0"/>
                <a:cs typeface="Arial" panose="020B0604020202020204" pitchFamily="34" charset="0"/>
              </a:rPr>
              <a:t>, G., Gomes Batista, V. L., Newton </a:t>
            </a:r>
            <a:r>
              <a:rPr lang="en-GB" sz="9600" i="1" dirty="0" err="1">
                <a:effectLst/>
                <a:latin typeface="Arial" panose="020B0604020202020204" pitchFamily="34" charset="0"/>
                <a:ea typeface="Calibri" panose="020F0502020204030204" pitchFamily="34" charset="0"/>
                <a:cs typeface="Arial" panose="020B0604020202020204" pitchFamily="34" charset="0"/>
              </a:rPr>
              <a:t>Bizetto</a:t>
            </a:r>
            <a:r>
              <a:rPr lang="en-GB" sz="9600" i="1" dirty="0">
                <a:effectLst/>
                <a:latin typeface="Arial" panose="020B0604020202020204" pitchFamily="34" charset="0"/>
                <a:ea typeface="Calibri" panose="020F0502020204030204" pitchFamily="34" charset="0"/>
                <a:cs typeface="Arial" panose="020B0604020202020204" pitchFamily="34" charset="0"/>
              </a:rPr>
              <a:t> Meira de Andrade, J., Orlando, D. R., &amp; Rocha Lobo-Junior, A. (2022). Learning perception of Veterinary students about cardiovascular physiology using a functional model. Journal of Biological Education, 56(2), 199-207</a:t>
            </a:r>
          </a:p>
          <a:p>
            <a:endParaRPr lang="en-GB" dirty="0"/>
          </a:p>
        </p:txBody>
      </p:sp>
    </p:spTree>
    <p:extLst>
      <p:ext uri="{BB962C8B-B14F-4D97-AF65-F5344CB8AC3E}">
        <p14:creationId xmlns:p14="http://schemas.microsoft.com/office/powerpoint/2010/main" val="3819857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682</TotalTime>
  <Words>3583</Words>
  <Application>Microsoft Office PowerPoint</Application>
  <PresentationFormat>Custom</PresentationFormat>
  <Paragraphs>90</Paragraphs>
  <Slides>3</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Garamond</vt:lpstr>
      <vt:lpstr>Times New Roman</vt:lpstr>
      <vt:lpstr>Wingdings</vt:lpstr>
      <vt:lpstr>Office Theme</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Marilena Anghel</cp:lastModifiedBy>
  <cp:revision>8</cp:revision>
  <dcterms:created xsi:type="dcterms:W3CDTF">2017-12-05T15:08:24Z</dcterms:created>
  <dcterms:modified xsi:type="dcterms:W3CDTF">2022-10-21T09:38:35Z</dcterms:modified>
</cp:coreProperties>
</file>