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2.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y="6858000" cx="12192000"/>
  <p:notesSz cx="6858000" cy="9144000"/>
  <p:embeddedFontLst>
    <p:embeddedFont>
      <p:font typeface="Oswald"/>
      <p:regular r:id="rId17"/>
      <p:bold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9" roundtripDataSignature="AMtx7mgIR5FtJckJMur4stn5RQ4zILP+7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font" Target="fonts/Oswald-regular.fntdata"/><Relationship Id="rId16" Type="http://schemas.openxmlformats.org/officeDocument/2006/relationships/slide" Target="slides/slide12.xml"/><Relationship Id="rId5" Type="http://schemas.openxmlformats.org/officeDocument/2006/relationships/slide" Target="slides/slide1.xml"/><Relationship Id="rId19" Type="http://customschemas.google.com/relationships/presentationmetadata" Target="metadata"/><Relationship Id="rId6" Type="http://schemas.openxmlformats.org/officeDocument/2006/relationships/slide" Target="slides/slide2.xml"/><Relationship Id="rId18" Type="http://schemas.openxmlformats.org/officeDocument/2006/relationships/font" Target="fonts/Oswald-bold.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9" name="Google Shape;99;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3" name="Shape 113"/>
        <p:cNvGrpSpPr/>
        <p:nvPr/>
      </p:nvGrpSpPr>
      <p:grpSpPr>
        <a:xfrm>
          <a:off x="0" y="0"/>
          <a:ext cx="0" cy="0"/>
          <a:chOff x="0" y="0"/>
          <a:chExt cx="0" cy="0"/>
        </a:xfrm>
      </p:grpSpPr>
      <p:sp>
        <p:nvSpPr>
          <p:cNvPr id="114" name="Google Shape;114;g29f4b8c7308_0_1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29f4b8c7308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g29f4b8c7308_0_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29f4b8c7308_0_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29f4b8c7308_0_16: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27" name="Google Shape;127;g29f4b8c7308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3" name="Google Shape;133;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1" name="Shape 11"/>
        <p:cNvGrpSpPr/>
        <p:nvPr/>
      </p:nvGrpSpPr>
      <p:grpSpPr>
        <a:xfrm>
          <a:off x="0" y="0"/>
          <a:ext cx="0" cy="0"/>
          <a:chOff x="0" y="0"/>
          <a:chExt cx="0" cy="0"/>
        </a:xfrm>
      </p:grpSpPr>
      <p:sp>
        <p:nvSpPr>
          <p:cNvPr id="12" name="Google Shape;12;p11"/>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11"/>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4" name="Google Shape;14;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7" name="Shape 17"/>
        <p:cNvGrpSpPr/>
        <p:nvPr/>
      </p:nvGrpSpPr>
      <p:grpSpPr>
        <a:xfrm>
          <a:off x="0" y="0"/>
          <a:ext cx="0" cy="0"/>
          <a:chOff x="0" y="0"/>
          <a:chExt cx="0" cy="0"/>
        </a:xfrm>
      </p:grpSpPr>
      <p:sp>
        <p:nvSpPr>
          <p:cNvPr id="18" name="Google Shape;18;p1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12"/>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0" name="Google Shape;20;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3" name="Shape 23"/>
        <p:cNvGrpSpPr/>
        <p:nvPr/>
      </p:nvGrpSpPr>
      <p:grpSpPr>
        <a:xfrm>
          <a:off x="0" y="0"/>
          <a:ext cx="0" cy="0"/>
          <a:chOff x="0" y="0"/>
          <a:chExt cx="0" cy="0"/>
        </a:xfrm>
      </p:grpSpPr>
      <p:sp>
        <p:nvSpPr>
          <p:cNvPr id="24" name="Google Shape;24;p13"/>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13"/>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26" name="Google Shape;26;p1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9" name="Shape 29"/>
        <p:cNvGrpSpPr/>
        <p:nvPr/>
      </p:nvGrpSpPr>
      <p:grpSpPr>
        <a:xfrm>
          <a:off x="0" y="0"/>
          <a:ext cx="0" cy="0"/>
          <a:chOff x="0" y="0"/>
          <a:chExt cx="0" cy="0"/>
        </a:xfrm>
      </p:grpSpPr>
      <p:sp>
        <p:nvSpPr>
          <p:cNvPr id="30" name="Google Shape;30;p1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14"/>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 name="Google Shape;32;p14"/>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3" name="Google Shape;33;p1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6" name="Shape 36"/>
        <p:cNvGrpSpPr/>
        <p:nvPr/>
      </p:nvGrpSpPr>
      <p:grpSpPr>
        <a:xfrm>
          <a:off x="0" y="0"/>
          <a:ext cx="0" cy="0"/>
          <a:chOff x="0" y="0"/>
          <a:chExt cx="0" cy="0"/>
        </a:xfrm>
      </p:grpSpPr>
      <p:sp>
        <p:nvSpPr>
          <p:cNvPr id="37" name="Google Shape;37;p1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15"/>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39" name="Google Shape;39;p15"/>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15"/>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15"/>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1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1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1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5" name="Shape 45"/>
        <p:cNvGrpSpPr/>
        <p:nvPr/>
      </p:nvGrpSpPr>
      <p:grpSpPr>
        <a:xfrm>
          <a:off x="0" y="0"/>
          <a:ext cx="0" cy="0"/>
          <a:chOff x="0" y="0"/>
          <a:chExt cx="0" cy="0"/>
        </a:xfrm>
      </p:grpSpPr>
      <p:sp>
        <p:nvSpPr>
          <p:cNvPr id="46" name="Google Shape;46;p1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1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1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0" name="Shape 50"/>
        <p:cNvGrpSpPr/>
        <p:nvPr/>
      </p:nvGrpSpPr>
      <p:grpSpPr>
        <a:xfrm>
          <a:off x="0" y="0"/>
          <a:ext cx="0" cy="0"/>
          <a:chOff x="0" y="0"/>
          <a:chExt cx="0" cy="0"/>
        </a:xfrm>
      </p:grpSpPr>
      <p:sp>
        <p:nvSpPr>
          <p:cNvPr id="51" name="Google Shape;51;p1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8"/>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8"/>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7" name="Google Shape;57;p18"/>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58" name="Google Shape;58;p1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1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9"/>
          <p:cNvSpPr/>
          <p:nvPr>
            <p:ph idx="2" type="pic"/>
          </p:nvPr>
        </p:nvSpPr>
        <p:spPr>
          <a:xfrm>
            <a:off x="5183188" y="987425"/>
            <a:ext cx="6172200" cy="4873625"/>
          </a:xfrm>
          <a:prstGeom prst="rect">
            <a:avLst/>
          </a:prstGeom>
          <a:noFill/>
          <a:ln>
            <a:noFill/>
          </a:ln>
        </p:spPr>
      </p:sp>
      <p:sp>
        <p:nvSpPr>
          <p:cNvPr id="64" name="Google Shape;64;p19"/>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5" name="Google Shape;65;p1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2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20"/>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1" name="Google Shape;71;p2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21"/>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1"/>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7" name="Google Shape;77;p2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0"/>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Calibri"/>
                <a:ea typeface="Calibri"/>
                <a:cs typeface="Calibri"/>
                <a:sym typeface="Calibri"/>
              </a:defRPr>
            </a:lvl9pPr>
          </a:lstStyle>
          <a:p/>
        </p:txBody>
      </p:sp>
      <p:sp>
        <p:nvSpPr>
          <p:cNvPr id="8" name="Google Shape;8;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IN"/>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jp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3" name="Shape 83"/>
        <p:cNvGrpSpPr/>
        <p:nvPr/>
      </p:nvGrpSpPr>
      <p:grpSpPr>
        <a:xfrm>
          <a:off x="0" y="0"/>
          <a:ext cx="0" cy="0"/>
          <a:chOff x="0" y="0"/>
          <a:chExt cx="0" cy="0"/>
        </a:xfrm>
      </p:grpSpPr>
      <p:sp>
        <p:nvSpPr>
          <p:cNvPr id="84" name="Google Shape;84;p1"/>
          <p:cNvSpPr txBox="1"/>
          <p:nvPr>
            <p:ph type="ctrTitle"/>
          </p:nvPr>
        </p:nvSpPr>
        <p:spPr>
          <a:xfrm>
            <a:off x="295175" y="895723"/>
            <a:ext cx="11056800" cy="5209800"/>
          </a:xfrm>
          <a:prstGeom prst="rect">
            <a:avLst/>
          </a:prstGeom>
          <a:noFill/>
          <a:ln>
            <a:noFill/>
          </a:ln>
        </p:spPr>
        <p:txBody>
          <a:bodyPr anchorCtr="0" anchor="b" bIns="45700" lIns="91425" spcFirstLastPara="1" rIns="91425" wrap="square" tIns="45700">
            <a:normAutofit fontScale="90000"/>
          </a:bodyPr>
          <a:lstStyle/>
          <a:p>
            <a:pPr indent="0" lvl="0" marL="0" rtl="0" algn="ctr">
              <a:lnSpc>
                <a:spcPct val="90000"/>
              </a:lnSpc>
              <a:spcBef>
                <a:spcPts val="0"/>
              </a:spcBef>
              <a:spcAft>
                <a:spcPts val="0"/>
              </a:spcAft>
              <a:buClr>
                <a:schemeClr val="dk1"/>
              </a:buClr>
              <a:buSzPct val="100000"/>
              <a:buFont typeface="Calibri"/>
              <a:buNone/>
            </a:pPr>
            <a:r>
              <a:t/>
            </a:r>
            <a:endParaRPr b="1">
              <a:latin typeface="Oswald"/>
              <a:ea typeface="Oswald"/>
              <a:cs typeface="Oswald"/>
              <a:sym typeface="Oswald"/>
            </a:endParaRPr>
          </a:p>
          <a:p>
            <a:pPr indent="0" lvl="0" marL="0" rtl="0" algn="ctr">
              <a:lnSpc>
                <a:spcPct val="90000"/>
              </a:lnSpc>
              <a:spcBef>
                <a:spcPts val="0"/>
              </a:spcBef>
              <a:spcAft>
                <a:spcPts val="0"/>
              </a:spcAft>
              <a:buClr>
                <a:schemeClr val="dk1"/>
              </a:buClr>
              <a:buSzPct val="100000"/>
              <a:buFont typeface="Calibri"/>
              <a:buNone/>
            </a:pPr>
            <a:r>
              <a:t/>
            </a:r>
            <a:endParaRPr b="1">
              <a:latin typeface="Oswald"/>
              <a:ea typeface="Oswald"/>
              <a:cs typeface="Oswald"/>
              <a:sym typeface="Oswald"/>
            </a:endParaRPr>
          </a:p>
          <a:p>
            <a:pPr indent="0" lvl="0" marL="0" rtl="0" algn="ctr">
              <a:lnSpc>
                <a:spcPct val="90000"/>
              </a:lnSpc>
              <a:spcBef>
                <a:spcPts val="0"/>
              </a:spcBef>
              <a:spcAft>
                <a:spcPts val="0"/>
              </a:spcAft>
              <a:buClr>
                <a:schemeClr val="dk1"/>
              </a:buClr>
              <a:buSzPct val="100000"/>
              <a:buFont typeface="Calibri"/>
              <a:buNone/>
            </a:pPr>
            <a:r>
              <a:rPr b="1" lang="en-IN">
                <a:latin typeface="Oswald"/>
                <a:ea typeface="Oswald"/>
                <a:cs typeface="Oswald"/>
                <a:sym typeface="Oswald"/>
              </a:rPr>
              <a:t>VLAN </a:t>
            </a:r>
            <a:r>
              <a:rPr b="1" lang="en-IN">
                <a:latin typeface="Oswald"/>
                <a:ea typeface="Oswald"/>
                <a:cs typeface="Oswald"/>
                <a:sym typeface="Oswald"/>
              </a:rPr>
              <a:t>HOPPING</a:t>
            </a:r>
            <a:endParaRPr b="1">
              <a:latin typeface="Oswald"/>
              <a:ea typeface="Oswald"/>
              <a:cs typeface="Oswald"/>
              <a:sym typeface="Oswald"/>
            </a:endParaRPr>
          </a:p>
          <a:p>
            <a:pPr indent="0" lvl="0" marL="0" rtl="0" algn="ctr">
              <a:lnSpc>
                <a:spcPct val="90000"/>
              </a:lnSpc>
              <a:spcBef>
                <a:spcPts val="0"/>
              </a:spcBef>
              <a:spcAft>
                <a:spcPts val="0"/>
              </a:spcAft>
              <a:buClr>
                <a:schemeClr val="dk1"/>
              </a:buClr>
              <a:buSzPct val="100000"/>
              <a:buFont typeface="Calibri"/>
              <a:buNone/>
            </a:pPr>
            <a:r>
              <a:t/>
            </a:r>
            <a:endParaRPr b="1">
              <a:latin typeface="Oswald"/>
              <a:ea typeface="Oswald"/>
              <a:cs typeface="Oswald"/>
              <a:sym typeface="Oswald"/>
            </a:endParaRPr>
          </a:p>
          <a:p>
            <a:pPr indent="0" lvl="0" marL="0" rtl="0" algn="ctr">
              <a:lnSpc>
                <a:spcPct val="90000"/>
              </a:lnSpc>
              <a:spcBef>
                <a:spcPts val="0"/>
              </a:spcBef>
              <a:spcAft>
                <a:spcPts val="0"/>
              </a:spcAft>
              <a:buClr>
                <a:schemeClr val="dk1"/>
              </a:buClr>
              <a:buSzPct val="164383"/>
              <a:buFont typeface="Calibri"/>
              <a:buNone/>
            </a:pPr>
            <a:r>
              <a:rPr b="1" lang="en-IN" sz="3650">
                <a:latin typeface="Oswald"/>
                <a:ea typeface="Oswald"/>
                <a:cs typeface="Oswald"/>
                <a:sym typeface="Oswald"/>
              </a:rPr>
              <a:t>ACCA7033 - Ethical Hacking</a:t>
            </a:r>
            <a:endParaRPr b="1" sz="3650">
              <a:latin typeface="Oswald"/>
              <a:ea typeface="Oswald"/>
              <a:cs typeface="Oswald"/>
              <a:sym typeface="Oswald"/>
            </a:endParaRPr>
          </a:p>
          <a:p>
            <a:pPr indent="0" lvl="0" marL="0" rtl="0" algn="ctr">
              <a:lnSpc>
                <a:spcPct val="90000"/>
              </a:lnSpc>
              <a:spcBef>
                <a:spcPts val="0"/>
              </a:spcBef>
              <a:spcAft>
                <a:spcPts val="0"/>
              </a:spcAft>
              <a:buClr>
                <a:schemeClr val="dk1"/>
              </a:buClr>
              <a:buSzPct val="164383"/>
              <a:buFont typeface="Calibri"/>
              <a:buNone/>
            </a:pPr>
            <a:r>
              <a:t/>
            </a:r>
            <a:endParaRPr b="1" sz="365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Bala Jaya Chandra</a:t>
            </a:r>
            <a:endParaRPr b="1" sz="220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Sakthi Kandaswamy</a:t>
            </a:r>
            <a:endParaRPr b="1" sz="220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Arya Martin</a:t>
            </a:r>
            <a:endParaRPr b="1" sz="220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Sneha Sindhe</a:t>
            </a:r>
            <a:endParaRPr b="1" sz="220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Pranjal Sinha</a:t>
            </a:r>
            <a:endParaRPr b="1" sz="2200">
              <a:latin typeface="Oswald"/>
              <a:ea typeface="Oswald"/>
              <a:cs typeface="Oswald"/>
              <a:sym typeface="Oswald"/>
            </a:endParaRPr>
          </a:p>
          <a:p>
            <a:pPr indent="0" lvl="0" marL="0" rtl="0" algn="ctr">
              <a:spcBef>
                <a:spcPts val="0"/>
              </a:spcBef>
              <a:spcAft>
                <a:spcPts val="0"/>
              </a:spcAft>
              <a:buClr>
                <a:schemeClr val="dk1"/>
              </a:buClr>
              <a:buSzPct val="50000"/>
              <a:buFont typeface="Arial"/>
              <a:buNone/>
            </a:pPr>
            <a:r>
              <a:rPr b="1" lang="en-IN" sz="2200">
                <a:latin typeface="Oswald"/>
                <a:ea typeface="Oswald"/>
                <a:cs typeface="Oswald"/>
                <a:sym typeface="Oswald"/>
              </a:rPr>
              <a:t>Mehulgiri Ashvingiri Goswami</a:t>
            </a:r>
            <a:endParaRPr b="1" sz="2200">
              <a:latin typeface="Oswald"/>
              <a:ea typeface="Oswald"/>
              <a:cs typeface="Oswald"/>
              <a:sym typeface="Oswald"/>
            </a:endParaRPr>
          </a:p>
          <a:p>
            <a:pPr indent="0" lvl="0" marL="0" rtl="0" algn="ctr">
              <a:lnSpc>
                <a:spcPct val="90000"/>
              </a:lnSpc>
              <a:spcBef>
                <a:spcPts val="0"/>
              </a:spcBef>
              <a:spcAft>
                <a:spcPts val="0"/>
              </a:spcAft>
              <a:buClr>
                <a:schemeClr val="dk1"/>
              </a:buClr>
              <a:buSzPct val="164383"/>
              <a:buFont typeface="Calibri"/>
              <a:buNone/>
            </a:pPr>
            <a:r>
              <a:t/>
            </a:r>
            <a:endParaRPr b="1" sz="3650">
              <a:latin typeface="Oswald"/>
              <a:ea typeface="Oswald"/>
              <a:cs typeface="Oswald"/>
              <a:sym typeface="Oswald"/>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8" name="Shape 88"/>
        <p:cNvGrpSpPr/>
        <p:nvPr/>
      </p:nvGrpSpPr>
      <p:grpSpPr>
        <a:xfrm>
          <a:off x="0" y="0"/>
          <a:ext cx="0" cy="0"/>
          <a:chOff x="0" y="0"/>
          <a:chExt cx="0" cy="0"/>
        </a:xfrm>
      </p:grpSpPr>
      <p:sp>
        <p:nvSpPr>
          <p:cNvPr id="89" name="Google Shape;89;p2"/>
          <p:cNvSpPr txBox="1"/>
          <p:nvPr>
            <p:ph type="title"/>
          </p:nvPr>
        </p:nvSpPr>
        <p:spPr>
          <a:xfrm>
            <a:off x="457200" y="1"/>
            <a:ext cx="10896600" cy="1025235"/>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3200"/>
              <a:buFont typeface="Calibri"/>
              <a:buNone/>
            </a:pPr>
            <a:r>
              <a:rPr b="1" lang="en-IN" sz="3300"/>
              <a:t>Introduction</a:t>
            </a:r>
            <a:endParaRPr b="1" sz="3300" u="sng"/>
          </a:p>
        </p:txBody>
      </p:sp>
      <p:sp>
        <p:nvSpPr>
          <p:cNvPr id="90" name="Google Shape;90;p2"/>
          <p:cNvSpPr txBox="1"/>
          <p:nvPr>
            <p:ph idx="1" type="body"/>
          </p:nvPr>
        </p:nvSpPr>
        <p:spPr>
          <a:xfrm>
            <a:off x="505695" y="1084618"/>
            <a:ext cx="10799700" cy="5359500"/>
          </a:xfrm>
          <a:prstGeom prst="rect">
            <a:avLst/>
          </a:prstGeom>
          <a:noFill/>
          <a:ln>
            <a:noFill/>
          </a:ln>
        </p:spPr>
        <p:txBody>
          <a:bodyPr anchorCtr="0" anchor="t" bIns="45700" lIns="91425" spcFirstLastPara="1" rIns="91425" wrap="square" tIns="45700">
            <a:normAutofit/>
          </a:bodyPr>
          <a:lstStyle/>
          <a:p>
            <a:pPr indent="-203200" lvl="0" marL="228600" rtl="0" algn="l">
              <a:lnSpc>
                <a:spcPct val="90000"/>
              </a:lnSpc>
              <a:spcBef>
                <a:spcPts val="0"/>
              </a:spcBef>
              <a:spcAft>
                <a:spcPts val="0"/>
              </a:spcAft>
              <a:buClr>
                <a:schemeClr val="dk1"/>
              </a:buClr>
              <a:buSzPts val="2000"/>
              <a:buFont typeface="Calibri"/>
              <a:buChar char="•"/>
            </a:pPr>
            <a:r>
              <a:rPr lang="en-IN" sz="2000"/>
              <a:t>VLAN hopping is a network security attack in which an attacker exploits the implementation of VLANs (Virtual Local Area Networks) in a switched network.</a:t>
            </a:r>
            <a:endParaRPr sz="2000"/>
          </a:p>
          <a:p>
            <a:pPr indent="0" lvl="0" marL="228600" rtl="0" algn="l">
              <a:lnSpc>
                <a:spcPct val="90000"/>
              </a:lnSpc>
              <a:spcBef>
                <a:spcPts val="1000"/>
              </a:spcBef>
              <a:spcAft>
                <a:spcPts val="0"/>
              </a:spcAft>
              <a:buNone/>
            </a:pPr>
            <a:r>
              <a:t/>
            </a:r>
            <a:endParaRPr sz="2000"/>
          </a:p>
          <a:p>
            <a:pPr indent="-203200" lvl="0" marL="228600" rtl="0" algn="l">
              <a:lnSpc>
                <a:spcPct val="90000"/>
              </a:lnSpc>
              <a:spcBef>
                <a:spcPts val="1000"/>
              </a:spcBef>
              <a:spcAft>
                <a:spcPts val="0"/>
              </a:spcAft>
              <a:buClr>
                <a:schemeClr val="dk1"/>
              </a:buClr>
              <a:buSzPts val="2000"/>
              <a:buFont typeface="Calibri"/>
              <a:buChar char="•"/>
            </a:pPr>
            <a:r>
              <a:rPr lang="en-IN" sz="2000"/>
              <a:t>VLAN hopping can occur when an attacker gains unauthorized access to VLANs other than the one to which they are assigned. This can lead to unauthorized access to sensitive information and network resources.</a:t>
            </a:r>
            <a:endParaRPr sz="2000"/>
          </a:p>
          <a:p>
            <a:pPr indent="-76200" lvl="0" marL="228600" rtl="0" algn="l">
              <a:lnSpc>
                <a:spcPct val="90000"/>
              </a:lnSpc>
              <a:spcBef>
                <a:spcPts val="1000"/>
              </a:spcBef>
              <a:spcAft>
                <a:spcPts val="0"/>
              </a:spcAft>
              <a:buClr>
                <a:schemeClr val="dk1"/>
              </a:buClr>
              <a:buSzPts val="2400"/>
              <a:buNone/>
            </a:pPr>
            <a:r>
              <a:t/>
            </a:r>
            <a:endParaRPr sz="2000"/>
          </a:p>
          <a:p>
            <a:pPr indent="-203200" lvl="0" marL="228600" rtl="0" algn="l">
              <a:lnSpc>
                <a:spcPct val="90000"/>
              </a:lnSpc>
              <a:spcBef>
                <a:spcPts val="1000"/>
              </a:spcBef>
              <a:spcAft>
                <a:spcPts val="0"/>
              </a:spcAft>
              <a:buClr>
                <a:schemeClr val="dk1"/>
              </a:buClr>
              <a:buSzPts val="2000"/>
              <a:buFont typeface="Calibri"/>
              <a:buChar char="•"/>
            </a:pPr>
            <a:r>
              <a:rPr i="0" lang="en-IN" sz="2000"/>
              <a:t>The primary purpose of VLANs (Virtual Local Area Networks) is to segment a network logically, isolating traffic into separate broadcast domains. </a:t>
            </a:r>
            <a:endParaRPr sz="2000"/>
          </a:p>
          <a:p>
            <a:pPr indent="-76200" lvl="0" marL="228600" rtl="0" algn="l">
              <a:lnSpc>
                <a:spcPct val="90000"/>
              </a:lnSpc>
              <a:spcBef>
                <a:spcPts val="1000"/>
              </a:spcBef>
              <a:spcAft>
                <a:spcPts val="0"/>
              </a:spcAft>
              <a:buClr>
                <a:schemeClr val="dk1"/>
              </a:buClr>
              <a:buSzPts val="2400"/>
              <a:buNone/>
            </a:pPr>
            <a:r>
              <a:t/>
            </a:r>
            <a:endParaRPr i="0" sz="2000"/>
          </a:p>
          <a:p>
            <a:pPr indent="-203200" lvl="0" marL="228600" rtl="0" algn="l">
              <a:lnSpc>
                <a:spcPct val="90000"/>
              </a:lnSpc>
              <a:spcBef>
                <a:spcPts val="1000"/>
              </a:spcBef>
              <a:spcAft>
                <a:spcPts val="0"/>
              </a:spcAft>
              <a:buClr>
                <a:schemeClr val="dk1"/>
              </a:buClr>
              <a:buSzPts val="2000"/>
              <a:buFont typeface="Calibri"/>
              <a:buChar char="•"/>
            </a:pPr>
            <a:r>
              <a:rPr i="0" lang="en-IN" sz="2000"/>
              <a:t>VLANs help enhance security, manage network traffic, and improve performance by grouping devices logically rather than physically.</a:t>
            </a:r>
            <a:endParaRPr sz="20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4" name="Shape 94"/>
        <p:cNvGrpSpPr/>
        <p:nvPr/>
      </p:nvGrpSpPr>
      <p:grpSpPr>
        <a:xfrm>
          <a:off x="0" y="0"/>
          <a:ext cx="0" cy="0"/>
          <a:chOff x="0" y="0"/>
          <a:chExt cx="0" cy="0"/>
        </a:xfrm>
      </p:grpSpPr>
      <p:sp>
        <p:nvSpPr>
          <p:cNvPr id="95" name="Google Shape;95;p3"/>
          <p:cNvSpPr txBox="1"/>
          <p:nvPr>
            <p:ph type="title"/>
          </p:nvPr>
        </p:nvSpPr>
        <p:spPr>
          <a:xfrm>
            <a:off x="554182" y="0"/>
            <a:ext cx="11637818" cy="1635269"/>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b="1" lang="en-IN" sz="3300"/>
              <a:t>R</a:t>
            </a:r>
            <a:r>
              <a:rPr b="1" lang="en-IN" sz="3300"/>
              <a:t>ole in network segmentation</a:t>
            </a:r>
            <a:endParaRPr b="1" sz="3300"/>
          </a:p>
        </p:txBody>
      </p:sp>
      <p:sp>
        <p:nvSpPr>
          <p:cNvPr id="96" name="Google Shape;96;p3"/>
          <p:cNvSpPr txBox="1"/>
          <p:nvPr>
            <p:ph idx="1" type="body"/>
          </p:nvPr>
        </p:nvSpPr>
        <p:spPr>
          <a:xfrm>
            <a:off x="554182" y="1136073"/>
            <a:ext cx="10799618" cy="504089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rgbClr val="0F0F0F"/>
              </a:buClr>
              <a:buSzPts val="2000"/>
              <a:buFont typeface="Calibri"/>
              <a:buChar char="•"/>
            </a:pPr>
            <a:r>
              <a:rPr i="0" lang="en-IN" sz="2000">
                <a:solidFill>
                  <a:srgbClr val="0F0F0F"/>
                </a:solidFill>
              </a:rPr>
              <a:t>VLANs divide networks into separate virtual segments, enhancing security by isolating traffic and preventing unauthorized access between segments.</a:t>
            </a:r>
            <a:endParaRPr sz="2000"/>
          </a:p>
          <a:p>
            <a:pPr indent="-228600" lvl="0" marL="228600" rtl="0" algn="l">
              <a:lnSpc>
                <a:spcPct val="90000"/>
              </a:lnSpc>
              <a:spcBef>
                <a:spcPts val="1000"/>
              </a:spcBef>
              <a:spcAft>
                <a:spcPts val="0"/>
              </a:spcAft>
              <a:buClr>
                <a:srgbClr val="0F0F0F"/>
              </a:buClr>
              <a:buSzPts val="2000"/>
              <a:buFont typeface="Calibri"/>
              <a:buChar char="•"/>
            </a:pPr>
            <a:r>
              <a:rPr lang="en-IN" sz="2000">
                <a:solidFill>
                  <a:srgbClr val="0F0F0F"/>
                </a:solidFill>
              </a:rPr>
              <a:t>And </a:t>
            </a:r>
            <a:r>
              <a:rPr i="0" lang="en-IN" sz="2000">
                <a:solidFill>
                  <a:srgbClr val="0F0F0F"/>
                </a:solidFill>
              </a:rPr>
              <a:t>VLANs provide a flexible, efficient, and secure method for network segmentation, allowing for better organization, management, and control of network traffic.</a:t>
            </a:r>
            <a:endParaRPr sz="2000"/>
          </a:p>
          <a:p>
            <a:pPr indent="-228600" lvl="0" marL="228600" rtl="0" algn="l">
              <a:lnSpc>
                <a:spcPct val="90000"/>
              </a:lnSpc>
              <a:spcBef>
                <a:spcPts val="1000"/>
              </a:spcBef>
              <a:spcAft>
                <a:spcPts val="0"/>
              </a:spcAft>
              <a:buClr>
                <a:srgbClr val="0F0F0F"/>
              </a:buClr>
              <a:buSzPts val="2000"/>
              <a:buFont typeface="Calibri"/>
              <a:buChar char="•"/>
            </a:pPr>
            <a:r>
              <a:rPr i="0" lang="en-IN" sz="2000">
                <a:solidFill>
                  <a:srgbClr val="0F0F0F"/>
                </a:solidFill>
              </a:rPr>
              <a:t>VLANs (Virtual Local Area Networks) play a crucial role in network segmentation.</a:t>
            </a:r>
            <a:br>
              <a:rPr i="0" lang="en-IN" sz="2000">
                <a:solidFill>
                  <a:srgbClr val="0F0F0F"/>
                </a:solidFill>
              </a:rPr>
            </a:br>
            <a:endParaRPr sz="2000"/>
          </a:p>
          <a:p>
            <a:pPr indent="-355600" lvl="0" marL="457200" rtl="0" algn="l">
              <a:lnSpc>
                <a:spcPct val="90000"/>
              </a:lnSpc>
              <a:spcBef>
                <a:spcPts val="0"/>
              </a:spcBef>
              <a:spcAft>
                <a:spcPts val="0"/>
              </a:spcAft>
              <a:buSzPts val="2000"/>
              <a:buAutoNum type="arabicPeriod"/>
            </a:pPr>
            <a:r>
              <a:rPr b="1" i="0" lang="en-IN" sz="2000"/>
              <a:t>     </a:t>
            </a:r>
            <a:r>
              <a:rPr b="1" lang="en-IN" sz="2000"/>
              <a:t>I</a:t>
            </a:r>
            <a:r>
              <a:rPr b="1" i="0" lang="en-IN" sz="2000"/>
              <a:t>solation of Traffic</a:t>
            </a:r>
            <a:endParaRPr b="1" i="0" sz="2000">
              <a:solidFill>
                <a:srgbClr val="0F0F0F"/>
              </a:solidFill>
            </a:endParaRPr>
          </a:p>
          <a:p>
            <a:pPr indent="-355600" lvl="0" marL="457200" rtl="0" algn="l">
              <a:lnSpc>
                <a:spcPct val="90000"/>
              </a:lnSpc>
              <a:spcBef>
                <a:spcPts val="0"/>
              </a:spcBef>
              <a:spcAft>
                <a:spcPts val="0"/>
              </a:spcAft>
              <a:buSzPts val="2000"/>
              <a:buAutoNum type="arabicPeriod"/>
            </a:pPr>
            <a:r>
              <a:rPr b="1" i="0" lang="en-IN" sz="2000"/>
              <a:t>     Enhanced Security</a:t>
            </a:r>
            <a:endParaRPr sz="2000"/>
          </a:p>
          <a:p>
            <a:pPr indent="-355600" lvl="0" marL="457200" rtl="0" algn="l">
              <a:lnSpc>
                <a:spcPct val="90000"/>
              </a:lnSpc>
              <a:spcBef>
                <a:spcPts val="0"/>
              </a:spcBef>
              <a:spcAft>
                <a:spcPts val="0"/>
              </a:spcAft>
              <a:buSzPts val="2000"/>
              <a:buAutoNum type="arabicPeriod"/>
            </a:pPr>
            <a:r>
              <a:rPr b="1" i="0" lang="en-IN" sz="2000"/>
              <a:t>     Improved Performance</a:t>
            </a:r>
            <a:endParaRPr b="1" sz="2000"/>
          </a:p>
          <a:p>
            <a:pPr indent="-355600" lvl="0" marL="457200" rtl="0" algn="l">
              <a:lnSpc>
                <a:spcPct val="90000"/>
              </a:lnSpc>
              <a:spcBef>
                <a:spcPts val="0"/>
              </a:spcBef>
              <a:spcAft>
                <a:spcPts val="0"/>
              </a:spcAft>
              <a:buSzPts val="2000"/>
              <a:buAutoNum type="arabicPeriod"/>
            </a:pPr>
            <a:r>
              <a:rPr b="1" i="0" lang="en-IN" sz="2000"/>
              <a:t>     Simplified Management</a:t>
            </a:r>
            <a:endParaRPr sz="2000"/>
          </a:p>
          <a:p>
            <a:pPr indent="-355600" lvl="0" marL="457200" rtl="0" algn="l">
              <a:lnSpc>
                <a:spcPct val="90000"/>
              </a:lnSpc>
              <a:spcBef>
                <a:spcPts val="0"/>
              </a:spcBef>
              <a:spcAft>
                <a:spcPts val="0"/>
              </a:spcAft>
              <a:buSzPts val="2000"/>
              <a:buAutoNum type="arabicPeriod"/>
            </a:pPr>
            <a:r>
              <a:rPr b="1" i="0" lang="en-IN" sz="2000"/>
              <a:t>     Flexibility and Scalability</a:t>
            </a:r>
            <a:endParaRPr sz="2000"/>
          </a:p>
          <a:p>
            <a:pPr indent="-355600" lvl="0" marL="457200" rtl="0" algn="l">
              <a:lnSpc>
                <a:spcPct val="90000"/>
              </a:lnSpc>
              <a:spcBef>
                <a:spcPts val="0"/>
              </a:spcBef>
              <a:spcAft>
                <a:spcPts val="0"/>
              </a:spcAft>
              <a:buSzPts val="2000"/>
              <a:buAutoNum type="arabicPeriod"/>
            </a:pPr>
            <a:r>
              <a:rPr b="1" i="0" lang="en-IN" sz="2000"/>
              <a:t>     Compliance and Policy Enforcement</a:t>
            </a:r>
            <a:endParaRPr sz="20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0" name="Shape 100"/>
        <p:cNvGrpSpPr/>
        <p:nvPr/>
      </p:nvGrpSpPr>
      <p:grpSpPr>
        <a:xfrm>
          <a:off x="0" y="0"/>
          <a:ext cx="0" cy="0"/>
          <a:chOff x="0" y="0"/>
          <a:chExt cx="0" cy="0"/>
        </a:xfrm>
      </p:grpSpPr>
      <p:sp>
        <p:nvSpPr>
          <p:cNvPr id="101" name="Google Shape;101;p4"/>
          <p:cNvSpPr txBox="1"/>
          <p:nvPr>
            <p:ph idx="1" type="body"/>
          </p:nvPr>
        </p:nvSpPr>
        <p:spPr>
          <a:xfrm>
            <a:off x="374074" y="415635"/>
            <a:ext cx="11159836" cy="5858309"/>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None/>
            </a:pPr>
            <a:r>
              <a:rPr b="1" i="0" lang="en-IN" sz="3300"/>
              <a:t>How attackers exploit VLAN hopping</a:t>
            </a:r>
            <a:endParaRPr sz="3300"/>
          </a:p>
          <a:p>
            <a:pPr indent="0" lvl="0" marL="0" rtl="0" algn="l">
              <a:lnSpc>
                <a:spcPct val="90000"/>
              </a:lnSpc>
              <a:spcBef>
                <a:spcPts val="1000"/>
              </a:spcBef>
              <a:spcAft>
                <a:spcPts val="0"/>
              </a:spcAft>
              <a:buClr>
                <a:schemeClr val="dk1"/>
              </a:buClr>
              <a:buSzPts val="2000"/>
              <a:buNone/>
            </a:pPr>
            <a:r>
              <a:rPr b="1" i="0" lang="en-IN" sz="2000"/>
              <a:t>          1.Double Tagging:</a:t>
            </a:r>
            <a:r>
              <a:rPr i="0" lang="en-IN" sz="2000"/>
              <a:t> Attackers send frames with multiple VLAN tags, tricking the switch into forwarding the frame to unintended VLANs.</a:t>
            </a:r>
            <a:endParaRPr sz="2000"/>
          </a:p>
          <a:p>
            <a:pPr indent="0" lvl="0" marL="0" rtl="0" algn="l">
              <a:lnSpc>
                <a:spcPct val="90000"/>
              </a:lnSpc>
              <a:spcBef>
                <a:spcPts val="1000"/>
              </a:spcBef>
              <a:spcAft>
                <a:spcPts val="0"/>
              </a:spcAft>
              <a:buClr>
                <a:schemeClr val="dk1"/>
              </a:buClr>
              <a:buSzPts val="2000"/>
              <a:buNone/>
            </a:pPr>
            <a:r>
              <a:t/>
            </a:r>
            <a:endParaRPr b="1" i="0" sz="2000"/>
          </a:p>
          <a:p>
            <a:pPr indent="0" lvl="0" marL="0" rtl="0" algn="l">
              <a:lnSpc>
                <a:spcPct val="90000"/>
              </a:lnSpc>
              <a:spcBef>
                <a:spcPts val="1000"/>
              </a:spcBef>
              <a:spcAft>
                <a:spcPts val="0"/>
              </a:spcAft>
              <a:buClr>
                <a:schemeClr val="dk1"/>
              </a:buClr>
              <a:buSzPts val="2000"/>
              <a:buNone/>
            </a:pPr>
            <a:r>
              <a:rPr b="1" i="0" lang="en-IN" sz="2000"/>
              <a:t>          2.Trunking Protocol Manipulation:</a:t>
            </a:r>
            <a:r>
              <a:rPr i="0" lang="en-IN" sz="2000"/>
              <a:t> Exploiting weaknesses in trunking protocols like DTP or VTP to convince switches to incorrectly assign ports to different VLANs.</a:t>
            </a:r>
            <a:br>
              <a:rPr i="0" lang="en-IN" sz="2000"/>
            </a:br>
            <a:endParaRPr sz="2000"/>
          </a:p>
          <a:p>
            <a:pPr indent="0" lvl="0" marL="0" rtl="0" algn="l">
              <a:lnSpc>
                <a:spcPct val="90000"/>
              </a:lnSpc>
              <a:spcBef>
                <a:spcPts val="1000"/>
              </a:spcBef>
              <a:spcAft>
                <a:spcPts val="0"/>
              </a:spcAft>
              <a:buClr>
                <a:schemeClr val="dk1"/>
              </a:buClr>
              <a:buSzPts val="2800"/>
              <a:buNone/>
            </a:pPr>
            <a:r>
              <a:rPr b="1" i="0" lang="en-IN" sz="3300"/>
              <a:t>Risks of VLAN hopping</a:t>
            </a:r>
            <a:endParaRPr i="0" sz="3300"/>
          </a:p>
          <a:p>
            <a:pPr indent="-228600" lvl="0" marL="228600" rtl="0" algn="l">
              <a:lnSpc>
                <a:spcPct val="90000"/>
              </a:lnSpc>
              <a:spcBef>
                <a:spcPts val="1000"/>
              </a:spcBef>
              <a:spcAft>
                <a:spcPts val="0"/>
              </a:spcAft>
              <a:buClr>
                <a:schemeClr val="dk1"/>
              </a:buClr>
              <a:buSzPts val="2000"/>
              <a:buFont typeface="Calibri"/>
              <a:buAutoNum type="arabicPeriod"/>
            </a:pPr>
            <a:r>
              <a:rPr b="1" i="0" lang="en-IN" sz="2000"/>
              <a:t>Data Interception:</a:t>
            </a:r>
            <a:r>
              <a:rPr i="0" lang="en-IN" sz="2000"/>
              <a:t> Attackers can eavesdrop on sensitive information transmitted across VLANs, potentially compromising confidentiality.</a:t>
            </a:r>
            <a:endParaRPr sz="2000"/>
          </a:p>
          <a:p>
            <a:pPr indent="-228600" lvl="0" marL="228600" rtl="0" algn="l">
              <a:lnSpc>
                <a:spcPct val="90000"/>
              </a:lnSpc>
              <a:spcBef>
                <a:spcPts val="1000"/>
              </a:spcBef>
              <a:spcAft>
                <a:spcPts val="0"/>
              </a:spcAft>
              <a:buClr>
                <a:schemeClr val="dk1"/>
              </a:buClr>
              <a:buSzPts val="2000"/>
              <a:buFont typeface="Calibri"/>
              <a:buAutoNum type="arabicPeriod"/>
            </a:pPr>
            <a:r>
              <a:rPr b="1" i="0" lang="en-IN" sz="2000"/>
              <a:t>Network Disruption:</a:t>
            </a:r>
            <a:r>
              <a:rPr i="0" lang="en-IN" sz="2000"/>
              <a:t> VLAN hopping can disrupt network services, leading to downtime or degradation of network performance.</a:t>
            </a:r>
            <a:endParaRPr sz="2000"/>
          </a:p>
          <a:p>
            <a:pPr indent="-228600" lvl="0" marL="228600" rtl="0" algn="l">
              <a:lnSpc>
                <a:spcPct val="90000"/>
              </a:lnSpc>
              <a:spcBef>
                <a:spcPts val="1000"/>
              </a:spcBef>
              <a:spcAft>
                <a:spcPts val="0"/>
              </a:spcAft>
              <a:buClr>
                <a:schemeClr val="dk1"/>
              </a:buClr>
              <a:buSzPts val="2000"/>
              <a:buFont typeface="Calibri"/>
              <a:buAutoNum type="arabicPeriod"/>
            </a:pPr>
            <a:r>
              <a:rPr b="1" i="0" lang="en-IN" sz="2000"/>
              <a:t>Expanded Attack Surface:</a:t>
            </a:r>
            <a:r>
              <a:rPr i="0" lang="en-IN" sz="2000"/>
              <a:t> By breaching VLAN boundaries, attackers widen their scope for further malicious activities within the network, posing a broader security threat.</a:t>
            </a:r>
            <a:endParaRPr sz="2000"/>
          </a:p>
          <a:p>
            <a:pPr indent="-50800" lvl="0" marL="228600" rtl="0" algn="l">
              <a:lnSpc>
                <a:spcPct val="90000"/>
              </a:lnSpc>
              <a:spcBef>
                <a:spcPts val="1000"/>
              </a:spcBef>
              <a:spcAft>
                <a:spcPts val="0"/>
              </a:spcAft>
              <a:buClr>
                <a:schemeClr val="dk1"/>
              </a:buClr>
              <a:buSzPts val="2800"/>
              <a:buNone/>
            </a:pPr>
            <a:r>
              <a:t/>
            </a:r>
            <a:endParaRPr sz="20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5" name="Shape 105"/>
        <p:cNvGrpSpPr/>
        <p:nvPr/>
      </p:nvGrpSpPr>
      <p:grpSpPr>
        <a:xfrm>
          <a:off x="0" y="0"/>
          <a:ext cx="0" cy="0"/>
          <a:chOff x="0" y="0"/>
          <a:chExt cx="0" cy="0"/>
        </a:xfrm>
      </p:grpSpPr>
      <p:sp>
        <p:nvSpPr>
          <p:cNvPr id="106" name="Google Shape;106;p5"/>
          <p:cNvSpPr txBox="1"/>
          <p:nvPr>
            <p:ph type="title"/>
          </p:nvPr>
        </p:nvSpPr>
        <p:spPr>
          <a:xfrm>
            <a:off x="152400" y="0"/>
            <a:ext cx="11530445" cy="1219201"/>
          </a:xfrm>
          <a:prstGeom prst="rect">
            <a:avLst/>
          </a:prstGeom>
          <a:noFill/>
          <a:ln>
            <a:noFill/>
          </a:ln>
        </p:spPr>
        <p:txBody>
          <a:bodyPr anchorCtr="0" anchor="ctr" bIns="45700" lIns="91425" spcFirstLastPara="1" rIns="91425" wrap="square" tIns="45700">
            <a:noAutofit/>
          </a:bodyPr>
          <a:lstStyle/>
          <a:p>
            <a:pPr indent="0" lvl="0" marL="0" rtl="0" algn="l">
              <a:lnSpc>
                <a:spcPct val="90000"/>
              </a:lnSpc>
              <a:spcBef>
                <a:spcPts val="0"/>
              </a:spcBef>
              <a:spcAft>
                <a:spcPts val="0"/>
              </a:spcAft>
              <a:buClr>
                <a:schemeClr val="dk1"/>
              </a:buClr>
              <a:buSzPts val="2800"/>
              <a:buFont typeface="Arial"/>
              <a:buNone/>
            </a:pPr>
            <a:r>
              <a:rPr b="1" i="0" lang="en-IN" sz="3300"/>
              <a:t>Tools</a:t>
            </a:r>
            <a:endParaRPr b="1" sz="3300"/>
          </a:p>
        </p:txBody>
      </p:sp>
      <p:sp>
        <p:nvSpPr>
          <p:cNvPr id="107" name="Google Shape;107;p5"/>
          <p:cNvSpPr txBox="1"/>
          <p:nvPr>
            <p:ph idx="1" type="body"/>
          </p:nvPr>
        </p:nvSpPr>
        <p:spPr>
          <a:xfrm>
            <a:off x="304800" y="955964"/>
            <a:ext cx="10564091" cy="5749635"/>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Clr>
                <a:srgbClr val="0F0F0F"/>
              </a:buClr>
              <a:buSzPts val="2000"/>
              <a:buFont typeface="Calibri"/>
              <a:buChar char="•"/>
            </a:pPr>
            <a:r>
              <a:rPr i="0" lang="en-IN" sz="2000">
                <a:solidFill>
                  <a:srgbClr val="0F0F0F"/>
                </a:solidFill>
              </a:rPr>
              <a:t>     These are the tools facilitate the manipulation of network traffic, protocols, and configurations, enabling attackers to exploit weaknesses in switches or protocols and breach VLAN boundaries for unauthorized access to other segments of the network.</a:t>
            </a:r>
            <a:endParaRPr sz="2000"/>
          </a:p>
          <a:p>
            <a:pPr indent="-228600" lvl="0" marL="228600" rtl="0" algn="l">
              <a:lnSpc>
                <a:spcPct val="90000"/>
              </a:lnSpc>
              <a:spcBef>
                <a:spcPts val="1000"/>
              </a:spcBef>
              <a:spcAft>
                <a:spcPts val="0"/>
              </a:spcAft>
              <a:buClr>
                <a:schemeClr val="dk1"/>
              </a:buClr>
              <a:buSzPts val="2000"/>
              <a:buFont typeface="Calibri"/>
              <a:buAutoNum type="arabicPeriod"/>
            </a:pPr>
            <a:r>
              <a:rPr b="1" i="0" lang="en-IN" sz="2000"/>
              <a:t>Wireshark:</a:t>
            </a:r>
            <a:endParaRPr i="0"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Purpose:</a:t>
            </a:r>
            <a:r>
              <a:rPr i="0" lang="en-IN" sz="2000"/>
              <a:t> Wireshark is a widely used network protocol analyzer.</a:t>
            </a:r>
            <a:endParaRPr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Usage in VLAN Hopping:</a:t>
            </a:r>
            <a:r>
              <a:rPr i="0" lang="en-IN" sz="2000"/>
              <a:t> </a:t>
            </a:r>
            <a:endParaRPr sz="2000"/>
          </a:p>
          <a:p>
            <a:pPr indent="0" lvl="1" marL="457200" rtl="0" algn="l">
              <a:lnSpc>
                <a:spcPct val="90000"/>
              </a:lnSpc>
              <a:spcBef>
                <a:spcPts val="500"/>
              </a:spcBef>
              <a:spcAft>
                <a:spcPts val="0"/>
              </a:spcAft>
              <a:buClr>
                <a:schemeClr val="dk1"/>
              </a:buClr>
              <a:buSzPts val="2000"/>
              <a:buNone/>
            </a:pPr>
            <a:r>
              <a:rPr lang="en-IN" sz="2000"/>
              <a:t>          </a:t>
            </a:r>
            <a:r>
              <a:rPr i="0" lang="en-IN" sz="2000"/>
              <a:t>Attackers leverage Wireshark to capture and analyze network traffic, allowing them to identify VLAN tags, examine packet structures, and identify potential vulnerabilities within the network.</a:t>
            </a:r>
            <a:endParaRPr sz="2000"/>
          </a:p>
          <a:p>
            <a:pPr indent="-228600" lvl="0" marL="228600" rtl="0" algn="l">
              <a:lnSpc>
                <a:spcPct val="90000"/>
              </a:lnSpc>
              <a:spcBef>
                <a:spcPts val="1000"/>
              </a:spcBef>
              <a:spcAft>
                <a:spcPts val="0"/>
              </a:spcAft>
              <a:buClr>
                <a:schemeClr val="dk1"/>
              </a:buClr>
              <a:buSzPts val="2000"/>
              <a:buFont typeface="Calibri"/>
              <a:buAutoNum type="arabicPeriod"/>
            </a:pPr>
            <a:r>
              <a:rPr b="1" i="0" lang="en-IN" sz="2000"/>
              <a:t>VLAN Hopping Scripts/Tools:</a:t>
            </a:r>
            <a:endParaRPr i="0"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Purpose:</a:t>
            </a:r>
            <a:r>
              <a:rPr i="0" lang="en-IN" sz="2000"/>
              <a:t> These are specialized scripts or tools designed to exploit VLAN hopping vulnerabilities.</a:t>
            </a:r>
            <a:endParaRPr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Usage in VLAN Hopping:</a:t>
            </a:r>
            <a:r>
              <a:rPr i="0" lang="en-IN" sz="2000"/>
              <a:t> </a:t>
            </a:r>
            <a:endParaRPr sz="2000"/>
          </a:p>
          <a:p>
            <a:pPr indent="0" lvl="1" marL="457200" rtl="0" algn="l">
              <a:lnSpc>
                <a:spcPct val="90000"/>
              </a:lnSpc>
              <a:spcBef>
                <a:spcPts val="500"/>
              </a:spcBef>
              <a:spcAft>
                <a:spcPts val="0"/>
              </a:spcAft>
              <a:buClr>
                <a:schemeClr val="dk1"/>
              </a:buClr>
              <a:buSzPts val="2000"/>
              <a:buNone/>
            </a:pPr>
            <a:r>
              <a:rPr lang="en-IN" sz="2000"/>
              <a:t>        1. </a:t>
            </a:r>
            <a:r>
              <a:rPr i="0" lang="en-IN" sz="2000"/>
              <a:t>Attackers use these tools to craft frames with double VLAN tags or manipulate trunking protocols (like DTP or VTP) to exploit weaknesses in switch configurations. </a:t>
            </a:r>
            <a:endParaRPr sz="2000"/>
          </a:p>
          <a:p>
            <a:pPr indent="0" lvl="1" marL="457200" rtl="0" algn="l">
              <a:lnSpc>
                <a:spcPct val="90000"/>
              </a:lnSpc>
              <a:spcBef>
                <a:spcPts val="500"/>
              </a:spcBef>
              <a:spcAft>
                <a:spcPts val="0"/>
              </a:spcAft>
              <a:buClr>
                <a:schemeClr val="dk1"/>
              </a:buClr>
              <a:buSzPts val="2000"/>
              <a:buNone/>
            </a:pPr>
            <a:r>
              <a:rPr i="0" lang="en-IN" sz="2000"/>
              <a:t>         2.Tools automate the process of VLAN hopping, making it easier for attackers to breach VLAN boundaries.</a:t>
            </a:r>
            <a:endParaRPr sz="2000"/>
          </a:p>
          <a:p>
            <a:pPr indent="-101600" lvl="0" marL="228600" rtl="0" algn="l">
              <a:lnSpc>
                <a:spcPct val="90000"/>
              </a:lnSpc>
              <a:spcBef>
                <a:spcPts val="1000"/>
              </a:spcBef>
              <a:spcAft>
                <a:spcPts val="0"/>
              </a:spcAft>
              <a:buClr>
                <a:schemeClr val="dk1"/>
              </a:buClr>
              <a:buSzPts val="2000"/>
              <a:buNone/>
            </a:pPr>
            <a:r>
              <a:t/>
            </a:r>
            <a:endParaRPr sz="20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1" name="Shape 111"/>
        <p:cNvGrpSpPr/>
        <p:nvPr/>
      </p:nvGrpSpPr>
      <p:grpSpPr>
        <a:xfrm>
          <a:off x="0" y="0"/>
          <a:ext cx="0" cy="0"/>
          <a:chOff x="0" y="0"/>
          <a:chExt cx="0" cy="0"/>
        </a:xfrm>
      </p:grpSpPr>
      <p:sp>
        <p:nvSpPr>
          <p:cNvPr id="112" name="Google Shape;112;p6"/>
          <p:cNvSpPr txBox="1"/>
          <p:nvPr>
            <p:ph idx="1" type="body"/>
          </p:nvPr>
        </p:nvSpPr>
        <p:spPr>
          <a:xfrm>
            <a:off x="706582" y="775855"/>
            <a:ext cx="10647218" cy="5401108"/>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dk1"/>
              </a:buClr>
              <a:buSzPts val="2000"/>
              <a:buNone/>
            </a:pPr>
            <a:r>
              <a:rPr b="1" i="0" lang="en-IN" sz="2000"/>
              <a:t>3. Scapy:</a:t>
            </a:r>
            <a:endParaRPr i="0"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Purpose:</a:t>
            </a:r>
            <a:r>
              <a:rPr i="0" lang="en-IN" sz="2000"/>
              <a:t> Scapy is a powerful interactive packet manipulation program and library.</a:t>
            </a:r>
            <a:endParaRPr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Usage in VLAN Hopping:</a:t>
            </a:r>
            <a:r>
              <a:rPr i="0" lang="en-IN" sz="2000"/>
              <a:t> Attackers can use Scapy to craft and send custom packets, including those with double VLAN tags, to exploit vulnerabilities in switches and gain unauthorized access to other VLANs.</a:t>
            </a:r>
            <a:endParaRPr sz="2000"/>
          </a:p>
          <a:p>
            <a:pPr indent="-158750" lvl="1" marL="742950" rtl="0" algn="l">
              <a:lnSpc>
                <a:spcPct val="90000"/>
              </a:lnSpc>
              <a:spcBef>
                <a:spcPts val="500"/>
              </a:spcBef>
              <a:spcAft>
                <a:spcPts val="0"/>
              </a:spcAft>
              <a:buClr>
                <a:schemeClr val="dk1"/>
              </a:buClr>
              <a:buSzPts val="2000"/>
              <a:buFont typeface="Calibri"/>
              <a:buNone/>
            </a:pPr>
            <a:r>
              <a:t/>
            </a:r>
            <a:endParaRPr sz="2000"/>
          </a:p>
          <a:p>
            <a:pPr indent="-158750" lvl="1" marL="742950" rtl="0" algn="l">
              <a:lnSpc>
                <a:spcPct val="90000"/>
              </a:lnSpc>
              <a:spcBef>
                <a:spcPts val="500"/>
              </a:spcBef>
              <a:spcAft>
                <a:spcPts val="0"/>
              </a:spcAft>
              <a:buClr>
                <a:schemeClr val="dk1"/>
              </a:buClr>
              <a:buSzPts val="2000"/>
              <a:buFont typeface="Calibri"/>
              <a:buNone/>
            </a:pPr>
            <a:r>
              <a:t/>
            </a:r>
            <a:endParaRPr i="0" sz="2000"/>
          </a:p>
          <a:p>
            <a:pPr indent="0" lvl="0" marL="0" rtl="0" algn="l">
              <a:lnSpc>
                <a:spcPct val="90000"/>
              </a:lnSpc>
              <a:spcBef>
                <a:spcPts val="1000"/>
              </a:spcBef>
              <a:spcAft>
                <a:spcPts val="0"/>
              </a:spcAft>
              <a:buClr>
                <a:schemeClr val="dk1"/>
              </a:buClr>
              <a:buSzPts val="2000"/>
              <a:buNone/>
            </a:pPr>
            <a:r>
              <a:rPr b="1" i="0" lang="en-IN" sz="2000"/>
              <a:t>4. Yersinia:</a:t>
            </a:r>
            <a:endParaRPr i="0"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Purpose:</a:t>
            </a:r>
            <a:r>
              <a:rPr i="0" lang="en-IN" sz="2000"/>
              <a:t> Yersinia is a network tool designed to exploit protocol weaknesses.</a:t>
            </a:r>
            <a:endParaRPr sz="2000"/>
          </a:p>
          <a:p>
            <a:pPr indent="-285750" lvl="1" marL="742950" rtl="0" algn="l">
              <a:lnSpc>
                <a:spcPct val="90000"/>
              </a:lnSpc>
              <a:spcBef>
                <a:spcPts val="500"/>
              </a:spcBef>
              <a:spcAft>
                <a:spcPts val="0"/>
              </a:spcAft>
              <a:buClr>
                <a:schemeClr val="dk1"/>
              </a:buClr>
              <a:buSzPts val="2000"/>
              <a:buFont typeface="Calibri"/>
              <a:buAutoNum type="arabicPeriod"/>
            </a:pPr>
            <a:r>
              <a:rPr b="1" i="0" lang="en-IN" sz="2000"/>
              <a:t>Usage in VLAN Hopping:</a:t>
            </a:r>
            <a:r>
              <a:rPr i="0" lang="en-IN" sz="2000"/>
              <a:t> Attackers may utilize Yersinia to exploit vulnerabilities in protocols like Spanning Tree Protocol (STP) or Cisco Discovery Protocol (CDP), potentially gaining access to different VLANs within the network.</a:t>
            </a:r>
            <a:endParaRPr sz="2000"/>
          </a:p>
          <a:p>
            <a:pPr indent="0" lvl="0" marL="0" rtl="0" algn="l">
              <a:lnSpc>
                <a:spcPct val="90000"/>
              </a:lnSpc>
              <a:spcBef>
                <a:spcPts val="1000"/>
              </a:spcBef>
              <a:spcAft>
                <a:spcPts val="0"/>
              </a:spcAft>
              <a:buClr>
                <a:schemeClr val="dk1"/>
              </a:buClr>
              <a:buSzPts val="2000"/>
              <a:buNone/>
            </a:pPr>
            <a:br>
              <a:rPr lang="en-IN" sz="2000"/>
            </a:br>
            <a:endParaRPr sz="20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16" name="Shape 116"/>
        <p:cNvGrpSpPr/>
        <p:nvPr/>
      </p:nvGrpSpPr>
      <p:grpSpPr>
        <a:xfrm>
          <a:off x="0" y="0"/>
          <a:ext cx="0" cy="0"/>
          <a:chOff x="0" y="0"/>
          <a:chExt cx="0" cy="0"/>
        </a:xfrm>
      </p:grpSpPr>
      <p:sp>
        <p:nvSpPr>
          <p:cNvPr id="117" name="Google Shape;117;g29f4b8c7308_0_10"/>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Clr>
                <a:schemeClr val="dk1"/>
              </a:buClr>
              <a:buSzPts val="1100"/>
              <a:buFont typeface="Arial"/>
              <a:buNone/>
            </a:pPr>
            <a:r>
              <a:rPr b="1" lang="en-IN" sz="3300"/>
              <a:t>VLAN Double Tagging Attacks</a:t>
            </a:r>
            <a:endParaRPr b="1" sz="3300"/>
          </a:p>
        </p:txBody>
      </p:sp>
      <p:sp>
        <p:nvSpPr>
          <p:cNvPr id="118" name="Google Shape;118;g29f4b8c7308_0_10"/>
          <p:cNvSpPr txBox="1"/>
          <p:nvPr>
            <p:ph idx="1" type="body"/>
          </p:nvPr>
        </p:nvSpPr>
        <p:spPr>
          <a:xfrm>
            <a:off x="838200" y="1825625"/>
            <a:ext cx="10515600" cy="4351200"/>
          </a:xfrm>
          <a:prstGeom prst="rect">
            <a:avLst/>
          </a:prstGeom>
        </p:spPr>
        <p:txBody>
          <a:bodyPr anchorCtr="0" anchor="t" bIns="45700" lIns="91425" spcFirstLastPara="1" rIns="91425" wrap="square" tIns="45700">
            <a:normAutofit/>
          </a:bodyPr>
          <a:lstStyle/>
          <a:p>
            <a:pPr indent="0" lvl="0" marL="0" rtl="0" algn="l">
              <a:spcBef>
                <a:spcPts val="1000"/>
              </a:spcBef>
              <a:spcAft>
                <a:spcPts val="0"/>
              </a:spcAft>
              <a:buClr>
                <a:schemeClr val="dk1"/>
              </a:buClr>
              <a:buSzPts val="1100"/>
              <a:buFont typeface="Arial"/>
              <a:buNone/>
            </a:pPr>
            <a:r>
              <a:rPr lang="en-IN" sz="2000"/>
              <a:t>VLANs are used for Layer 2 logical segmentation. Each VLAN forms its own broadcast domain. Communication between VLANs is only possible by a router, such as a Layer 3 Switch or a Router configured with Sub-Interfaces (Router-on-a-Stick) or multiple LAN connections.</a:t>
            </a:r>
            <a:endParaRPr sz="2000"/>
          </a:p>
          <a:p>
            <a:pPr indent="0" lvl="0" marL="0" rtl="0" algn="l">
              <a:spcBef>
                <a:spcPts val="1000"/>
              </a:spcBef>
              <a:spcAft>
                <a:spcPts val="0"/>
              </a:spcAft>
              <a:buClr>
                <a:schemeClr val="dk1"/>
              </a:buClr>
              <a:buSzPts val="1100"/>
              <a:buFont typeface="Arial"/>
              <a:buNone/>
            </a:pPr>
            <a:r>
              <a:t/>
            </a:r>
            <a:endParaRPr sz="2000"/>
          </a:p>
          <a:p>
            <a:pPr indent="0" lvl="0" marL="0" rtl="0" algn="l">
              <a:spcBef>
                <a:spcPts val="1000"/>
              </a:spcBef>
              <a:spcAft>
                <a:spcPts val="0"/>
              </a:spcAft>
              <a:buClr>
                <a:schemeClr val="dk1"/>
              </a:buClr>
              <a:buSzPts val="1100"/>
              <a:buFont typeface="Arial"/>
              <a:buNone/>
            </a:pPr>
            <a:r>
              <a:t/>
            </a:r>
            <a:endParaRPr sz="2000"/>
          </a:p>
          <a:p>
            <a:pPr indent="0" lvl="0" marL="0" rtl="0" algn="l">
              <a:spcBef>
                <a:spcPts val="1000"/>
              </a:spcBef>
              <a:spcAft>
                <a:spcPts val="0"/>
              </a:spcAft>
              <a:buClr>
                <a:schemeClr val="dk1"/>
              </a:buClr>
              <a:buSzPts val="1100"/>
              <a:buFont typeface="Arial"/>
              <a:buNone/>
            </a:pPr>
            <a:r>
              <a:rPr lang="en-IN" sz="2000"/>
              <a:t>A trunk port is a port for communication between switches, and for transporting multiple VLANs via a link. VLAN 1 is the default VLAN on all switches. So far, so good. This should give a short overview of VLANs. The following  is also topic of the Cisco CCNA and CCNP curriculum.</a:t>
            </a:r>
            <a:endParaRPr sz="2000"/>
          </a:p>
          <a:p>
            <a:pPr indent="0" lvl="0" marL="0" rtl="0" algn="l">
              <a:spcBef>
                <a:spcPts val="1000"/>
              </a:spcBef>
              <a:spcAft>
                <a:spcPts val="0"/>
              </a:spcAft>
              <a:buNone/>
            </a:pPr>
            <a:r>
              <a:t/>
            </a:r>
            <a:endParaRPr sz="20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2" name="Shape 122"/>
        <p:cNvGrpSpPr/>
        <p:nvPr/>
      </p:nvGrpSpPr>
      <p:grpSpPr>
        <a:xfrm>
          <a:off x="0" y="0"/>
          <a:ext cx="0" cy="0"/>
          <a:chOff x="0" y="0"/>
          <a:chExt cx="0" cy="0"/>
        </a:xfrm>
      </p:grpSpPr>
      <p:sp>
        <p:nvSpPr>
          <p:cNvPr id="123" name="Google Shape;123;g29f4b8c7308_0_2"/>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None/>
            </a:pPr>
            <a:r>
              <a:rPr b="1" lang="en-IN" sz="3300"/>
              <a:t>Scenario</a:t>
            </a:r>
            <a:endParaRPr b="1" sz="3300"/>
          </a:p>
        </p:txBody>
      </p:sp>
      <p:sp>
        <p:nvSpPr>
          <p:cNvPr id="124" name="Google Shape;124;g29f4b8c7308_0_2"/>
          <p:cNvSpPr txBox="1"/>
          <p:nvPr>
            <p:ph idx="1" type="body"/>
          </p:nvPr>
        </p:nvSpPr>
        <p:spPr>
          <a:xfrm>
            <a:off x="838200" y="1825625"/>
            <a:ext cx="10515600" cy="4351200"/>
          </a:xfrm>
          <a:prstGeom prst="rect">
            <a:avLst/>
          </a:prstGeom>
        </p:spPr>
        <p:txBody>
          <a:bodyPr anchorCtr="0" anchor="t" bIns="45700" lIns="91425" spcFirstLastPara="1" rIns="91425" wrap="square" tIns="45700">
            <a:normAutofit/>
          </a:bodyPr>
          <a:lstStyle/>
          <a:p>
            <a:pPr indent="0" lvl="0" marL="0" rtl="0" algn="just">
              <a:lnSpc>
                <a:spcPct val="115000"/>
              </a:lnSpc>
              <a:spcBef>
                <a:spcPts val="0"/>
              </a:spcBef>
              <a:spcAft>
                <a:spcPts val="0"/>
              </a:spcAft>
              <a:buNone/>
            </a:pPr>
            <a:r>
              <a:rPr lang="en-IN" sz="2000">
                <a:solidFill>
                  <a:srgbClr val="383434"/>
                </a:solidFill>
                <a:highlight>
                  <a:srgbClr val="FFFFFF"/>
                </a:highlight>
              </a:rPr>
              <a:t>Consider the following scenario in a VLAN environment where VLAN 10 is the Native VLAN for trunk links.</a:t>
            </a:r>
            <a:endParaRPr sz="2000">
              <a:solidFill>
                <a:srgbClr val="383434"/>
              </a:solidFill>
              <a:highlight>
                <a:srgbClr val="FFFFFF"/>
              </a:highlight>
            </a:endParaRPr>
          </a:p>
          <a:p>
            <a:pPr indent="0" lvl="0" marL="0" rtl="0" algn="just">
              <a:lnSpc>
                <a:spcPct val="115000"/>
              </a:lnSpc>
              <a:spcBef>
                <a:spcPts val="1100"/>
              </a:spcBef>
              <a:spcAft>
                <a:spcPts val="0"/>
              </a:spcAft>
              <a:buNone/>
            </a:pPr>
            <a:r>
              <a:t/>
            </a:r>
            <a:endParaRPr sz="2000">
              <a:solidFill>
                <a:srgbClr val="383434"/>
              </a:solidFill>
              <a:highlight>
                <a:srgbClr val="FFFFFF"/>
              </a:highlight>
            </a:endParaRPr>
          </a:p>
          <a:p>
            <a:pPr indent="0" lvl="0" marL="0" rtl="0" algn="just">
              <a:lnSpc>
                <a:spcPct val="115000"/>
              </a:lnSpc>
              <a:spcBef>
                <a:spcPts val="1100"/>
              </a:spcBef>
              <a:spcAft>
                <a:spcPts val="0"/>
              </a:spcAft>
              <a:buClr>
                <a:schemeClr val="dk1"/>
              </a:buClr>
              <a:buSzPts val="1100"/>
              <a:buFont typeface="Arial"/>
              <a:buNone/>
            </a:pPr>
            <a:r>
              <a:rPr lang="en-IN" sz="2000">
                <a:solidFill>
                  <a:srgbClr val="383434"/>
                </a:solidFill>
                <a:highlight>
                  <a:srgbClr val="FFFFFF"/>
                </a:highlight>
              </a:rPr>
              <a:t>The computer in the lower right corner is in VLAN 40, and communication between VLAN 10 and VLAN 40 is – by design – not possible, even not wanted.</a:t>
            </a:r>
            <a:endParaRPr sz="2000">
              <a:solidFill>
                <a:srgbClr val="383434"/>
              </a:solidFill>
              <a:highlight>
                <a:srgbClr val="FFFFFF"/>
              </a:highlight>
            </a:endParaRPr>
          </a:p>
          <a:p>
            <a:pPr indent="0" lvl="0" marL="0" rtl="0" algn="just">
              <a:lnSpc>
                <a:spcPct val="115000"/>
              </a:lnSpc>
              <a:spcBef>
                <a:spcPts val="1100"/>
              </a:spcBef>
              <a:spcAft>
                <a:spcPts val="1100"/>
              </a:spcAft>
              <a:buNone/>
            </a:pPr>
            <a:r>
              <a:rPr lang="en-IN" sz="2000">
                <a:solidFill>
                  <a:srgbClr val="383434"/>
                </a:solidFill>
                <a:highlight>
                  <a:srgbClr val="FFFFFF"/>
                </a:highlight>
              </a:rPr>
              <a:t>Remember that </a:t>
            </a:r>
            <a:r>
              <a:rPr b="1" lang="en-IN" sz="2000">
                <a:solidFill>
                  <a:srgbClr val="383434"/>
                </a:solidFill>
                <a:highlight>
                  <a:srgbClr val="FFFFFF"/>
                </a:highlight>
              </a:rPr>
              <a:t>VLAN 10 is configured as the Native VLAN</a:t>
            </a:r>
            <a:r>
              <a:rPr lang="en-IN" sz="2000">
                <a:solidFill>
                  <a:srgbClr val="383434"/>
                </a:solidFill>
                <a:highlight>
                  <a:srgbClr val="FFFFFF"/>
                </a:highlight>
              </a:rPr>
              <a:t> by the network technician. (default: VLAN 1). The attacker gains access to a switchport which is in VLAN 10.</a:t>
            </a:r>
            <a:endParaRPr sz="20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28" name="Shape 128"/>
        <p:cNvGrpSpPr/>
        <p:nvPr/>
      </p:nvGrpSpPr>
      <p:grpSpPr>
        <a:xfrm>
          <a:off x="0" y="0"/>
          <a:ext cx="0" cy="0"/>
          <a:chOff x="0" y="0"/>
          <a:chExt cx="0" cy="0"/>
        </a:xfrm>
      </p:grpSpPr>
      <p:sp>
        <p:nvSpPr>
          <p:cNvPr id="129" name="Google Shape;129;g29f4b8c7308_0_16"/>
          <p:cNvSpPr txBox="1"/>
          <p:nvPr>
            <p:ph type="title"/>
          </p:nvPr>
        </p:nvSpPr>
        <p:spPr>
          <a:xfrm>
            <a:off x="838200" y="365125"/>
            <a:ext cx="10515600" cy="1325700"/>
          </a:xfrm>
          <a:prstGeom prst="rect">
            <a:avLst/>
          </a:prstGeom>
        </p:spPr>
        <p:txBody>
          <a:bodyPr anchorCtr="0" anchor="ctr" bIns="45700" lIns="91425" spcFirstLastPara="1" rIns="91425" wrap="square" tIns="45700">
            <a:normAutofit/>
          </a:bodyPr>
          <a:lstStyle/>
          <a:p>
            <a:pPr indent="0" lvl="0" marL="0" rtl="0" algn="l">
              <a:spcBef>
                <a:spcPts val="0"/>
              </a:spcBef>
              <a:spcAft>
                <a:spcPts val="0"/>
              </a:spcAft>
              <a:buNone/>
            </a:pPr>
            <a:r>
              <a:rPr b="1" lang="en-IN" sz="3300"/>
              <a:t>VLAN Double Tagging Attacks</a:t>
            </a:r>
            <a:endParaRPr b="1" sz="3300"/>
          </a:p>
        </p:txBody>
      </p:sp>
      <p:sp>
        <p:nvSpPr>
          <p:cNvPr id="130" name="Google Shape;130;g29f4b8c7308_0_16"/>
          <p:cNvSpPr txBox="1"/>
          <p:nvPr>
            <p:ph idx="1" type="body"/>
          </p:nvPr>
        </p:nvSpPr>
        <p:spPr>
          <a:xfrm>
            <a:off x="838200" y="1825625"/>
            <a:ext cx="10515600" cy="4351200"/>
          </a:xfrm>
          <a:prstGeom prst="rect">
            <a:avLst/>
          </a:prstGeom>
        </p:spPr>
        <p:txBody>
          <a:bodyPr anchorCtr="0" anchor="t" bIns="45700" lIns="91425" spcFirstLastPara="1" rIns="91425" wrap="square" tIns="45700">
            <a:noAutofit/>
          </a:bodyPr>
          <a:lstStyle/>
          <a:p>
            <a:pPr indent="0" lvl="0" marL="0" rtl="0" algn="l">
              <a:spcBef>
                <a:spcPts val="1000"/>
              </a:spcBef>
              <a:spcAft>
                <a:spcPts val="0"/>
              </a:spcAft>
              <a:buClr>
                <a:schemeClr val="dk1"/>
              </a:buClr>
              <a:buSzPts val="1100"/>
              <a:buFont typeface="Arial"/>
              <a:buNone/>
            </a:pPr>
            <a:r>
              <a:rPr lang="en-IN" sz="2000"/>
              <a:t>1. The attacker is connected to a switch port in VLAN 10 and uses a program to modify the packet he wants to send to a PC in VLAN 40. Two VLAN IDs now appear in the frame. VLAN 10 and VLAN 40.</a:t>
            </a:r>
            <a:endParaRPr sz="2000"/>
          </a:p>
          <a:p>
            <a:pPr indent="0" lvl="0" marL="0" rtl="0" algn="l">
              <a:spcBef>
                <a:spcPts val="1000"/>
              </a:spcBef>
              <a:spcAft>
                <a:spcPts val="0"/>
              </a:spcAft>
              <a:buClr>
                <a:schemeClr val="dk1"/>
              </a:buClr>
              <a:buSzPts val="1100"/>
              <a:buFont typeface="Arial"/>
              <a:buNone/>
            </a:pPr>
            <a:r>
              <a:t/>
            </a:r>
            <a:endParaRPr sz="2000"/>
          </a:p>
          <a:p>
            <a:pPr indent="0" lvl="0" marL="0" rtl="0" algn="l">
              <a:spcBef>
                <a:spcPts val="1000"/>
              </a:spcBef>
              <a:spcAft>
                <a:spcPts val="0"/>
              </a:spcAft>
              <a:buClr>
                <a:schemeClr val="dk1"/>
              </a:buClr>
              <a:buSzPts val="1100"/>
              <a:buFont typeface="Arial"/>
              <a:buNone/>
            </a:pPr>
            <a:r>
              <a:rPr lang="en-IN" sz="2000"/>
              <a:t>2. The switch receives the frame and recognizes that this packet is coming from a device of VLAN 10. All packets of VLAN 10 (Native VLAN) are not tagged. Frames of the Native VLAN are never tagged. So, the switch removes the VLAN 10 identifier, leaving only one entry: VLAN 40, which forwards the frame to the next switch.</a:t>
            </a:r>
            <a:endParaRPr sz="2000"/>
          </a:p>
          <a:p>
            <a:pPr indent="0" lvl="0" marL="0" rtl="0" algn="l">
              <a:spcBef>
                <a:spcPts val="1000"/>
              </a:spcBef>
              <a:spcAft>
                <a:spcPts val="0"/>
              </a:spcAft>
              <a:buClr>
                <a:schemeClr val="dk1"/>
              </a:buClr>
              <a:buSzPts val="1100"/>
              <a:buFont typeface="Arial"/>
              <a:buNone/>
            </a:pPr>
            <a:r>
              <a:t/>
            </a:r>
            <a:endParaRPr sz="2000"/>
          </a:p>
          <a:p>
            <a:pPr indent="0" lvl="0" marL="0" rtl="0" algn="l">
              <a:spcBef>
                <a:spcPts val="1000"/>
              </a:spcBef>
              <a:spcAft>
                <a:spcPts val="0"/>
              </a:spcAft>
              <a:buClr>
                <a:schemeClr val="dk1"/>
              </a:buClr>
              <a:buSzPts val="1100"/>
              <a:buFont typeface="Arial"/>
              <a:buNone/>
            </a:pPr>
            <a:r>
              <a:rPr lang="en-IN" sz="2000"/>
              <a:t>3. The next switch receives the frame with VLAN ID 40 and forwards it correctly to the computer in VLAN 40.</a:t>
            </a:r>
            <a:endParaRPr sz="2000"/>
          </a:p>
          <a:p>
            <a:pPr indent="0" lvl="0" marL="0" rtl="0" algn="l">
              <a:spcBef>
                <a:spcPts val="1000"/>
              </a:spcBef>
              <a:spcAft>
                <a:spcPts val="0"/>
              </a:spcAft>
              <a:buClr>
                <a:schemeClr val="dk1"/>
              </a:buClr>
              <a:buSzPts val="1100"/>
              <a:buFont typeface="Arial"/>
              <a:buNone/>
            </a:pPr>
            <a:r>
              <a:t/>
            </a:r>
            <a:endParaRPr sz="2000"/>
          </a:p>
          <a:p>
            <a:pPr indent="0" lvl="0" marL="0" rtl="0" algn="l">
              <a:spcBef>
                <a:spcPts val="1000"/>
              </a:spcBef>
              <a:spcAft>
                <a:spcPts val="0"/>
              </a:spcAft>
              <a:buNone/>
            </a:pPr>
            <a:r>
              <a:rPr lang="en-IN" sz="2000"/>
              <a:t>4. The computer in VLAN 40 receives the frame. This should not be possible, because the attacker is not in the same VLAN segment as the computer.</a:t>
            </a:r>
            <a:endParaRPr sz="20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34" name="Shape 134"/>
        <p:cNvGrpSpPr/>
        <p:nvPr/>
      </p:nvGrpSpPr>
      <p:grpSpPr>
        <a:xfrm>
          <a:off x="0" y="0"/>
          <a:ext cx="0" cy="0"/>
          <a:chOff x="0" y="0"/>
          <a:chExt cx="0" cy="0"/>
        </a:xfrm>
      </p:grpSpPr>
      <p:pic>
        <p:nvPicPr>
          <p:cNvPr id="135" name="Google Shape;135;p7"/>
          <p:cNvPicPr preferRelativeResize="0"/>
          <p:nvPr/>
        </p:nvPicPr>
        <p:blipFill>
          <a:blip r:embed="rId4">
            <a:alphaModFix/>
          </a:blip>
          <a:stretch>
            <a:fillRect/>
          </a:stretch>
        </p:blipFill>
        <p:spPr>
          <a:xfrm>
            <a:off x="1109400" y="234125"/>
            <a:ext cx="9387149" cy="60142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39" name="Shape 139"/>
        <p:cNvGrpSpPr/>
        <p:nvPr/>
      </p:nvGrpSpPr>
      <p:grpSpPr>
        <a:xfrm>
          <a:off x="0" y="0"/>
          <a:ext cx="0" cy="0"/>
          <a:chOff x="0" y="0"/>
          <a:chExt cx="0" cy="0"/>
        </a:xfrm>
      </p:grpSpPr>
      <p:sp>
        <p:nvSpPr>
          <p:cNvPr id="140" name="Google Shape;140;p8"/>
          <p:cNvSpPr txBox="1"/>
          <p:nvPr>
            <p:ph type="title"/>
          </p:nvPr>
        </p:nvSpPr>
        <p:spPr>
          <a:xfrm>
            <a:off x="166255" y="-900545"/>
            <a:ext cx="11187545" cy="3061854"/>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2800"/>
              <a:buFont typeface="Calibri"/>
              <a:buNone/>
            </a:pPr>
            <a:r>
              <a:rPr b="1" lang="en-IN" sz="3300"/>
              <a:t>Risks and Mitigation Strategies</a:t>
            </a:r>
            <a:endParaRPr b="1" sz="3300"/>
          </a:p>
        </p:txBody>
      </p:sp>
      <p:sp>
        <p:nvSpPr>
          <p:cNvPr id="141" name="Google Shape;141;p8"/>
          <p:cNvSpPr txBox="1"/>
          <p:nvPr>
            <p:ph idx="1" type="body"/>
          </p:nvPr>
        </p:nvSpPr>
        <p:spPr>
          <a:xfrm>
            <a:off x="290945" y="1066800"/>
            <a:ext cx="11062855" cy="5110163"/>
          </a:xfrm>
          <a:prstGeom prst="rect">
            <a:avLst/>
          </a:prstGeom>
          <a:noFill/>
          <a:ln>
            <a:noFill/>
          </a:ln>
        </p:spPr>
        <p:txBody>
          <a:bodyPr anchorCtr="0" anchor="t" bIns="45700" lIns="91425" spcFirstLastPara="1" rIns="91425" wrap="square" tIns="45700">
            <a:noAutofit/>
          </a:bodyPr>
          <a:lstStyle/>
          <a:p>
            <a:pPr indent="-215900" lvl="0" marL="228600" rtl="0" algn="l">
              <a:lnSpc>
                <a:spcPct val="90000"/>
              </a:lnSpc>
              <a:spcBef>
                <a:spcPts val="0"/>
              </a:spcBef>
              <a:spcAft>
                <a:spcPts val="0"/>
              </a:spcAft>
              <a:buClr>
                <a:schemeClr val="dk1"/>
              </a:buClr>
              <a:buSzPts val="2000"/>
              <a:buFont typeface="Calibri"/>
              <a:buChar char="•"/>
            </a:pPr>
            <a:r>
              <a:rPr i="0" lang="en-IN" sz="2000"/>
              <a:t>Risks of VLAN hopping include unauthorized access to sensitive data across segmented networks, potential disruption of network services, and an increase in the attack surface for malicious activities.</a:t>
            </a:r>
            <a:endParaRPr sz="2000"/>
          </a:p>
          <a:p>
            <a:pPr indent="-215900" lvl="0" marL="228600" rtl="0" algn="l">
              <a:lnSpc>
                <a:spcPct val="90000"/>
              </a:lnSpc>
              <a:spcBef>
                <a:spcPts val="1000"/>
              </a:spcBef>
              <a:spcAft>
                <a:spcPts val="0"/>
              </a:spcAft>
              <a:buClr>
                <a:srgbClr val="000000"/>
              </a:buClr>
              <a:buSzPts val="2000"/>
              <a:buFont typeface="Calibri"/>
              <a:buChar char="•"/>
            </a:pPr>
            <a:r>
              <a:rPr i="0" lang="en-IN" sz="2000" u="sng">
                <a:solidFill>
                  <a:srgbClr val="000000"/>
                </a:solidFill>
              </a:rPr>
              <a:t>Mitigation strategies involve:</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Disable Unused Ports:</a:t>
            </a:r>
            <a:r>
              <a:rPr i="0" lang="en-IN" sz="2000">
                <a:solidFill>
                  <a:srgbClr val="000000"/>
                </a:solidFill>
              </a:rPr>
              <a:t> Shut down unused switch ports to prevent potential entry points for attackers.</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VLAN Access Controls:</a:t>
            </a:r>
            <a:r>
              <a:rPr i="0" lang="en-IN" sz="2000">
                <a:solidFill>
                  <a:srgbClr val="000000"/>
                </a:solidFill>
              </a:rPr>
              <a:t> Implement strict VLAN access controls to limit port access to designated VLANs and prevent unauthorized VLAN trunking.</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Port Security Measures:</a:t>
            </a:r>
            <a:r>
              <a:rPr i="0" lang="en-IN" sz="2000">
                <a:solidFill>
                  <a:srgbClr val="000000"/>
                </a:solidFill>
              </a:rPr>
              <a:t> Utilize port security features like MAC address restrictions or limits to prevent unauthorized access.</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VLAN Pruning:</a:t>
            </a:r>
            <a:r>
              <a:rPr i="0" lang="en-IN" sz="2000">
                <a:solidFill>
                  <a:srgbClr val="000000"/>
                </a:solidFill>
              </a:rPr>
              <a:t> Configure VLAN pruning to reduce unnecessary broadcast traffic on trunk links and limit exposure.</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Disable Dynamic Trunking Protocols:</a:t>
            </a:r>
            <a:r>
              <a:rPr i="0" lang="en-IN" sz="2000">
                <a:solidFill>
                  <a:srgbClr val="000000"/>
                </a:solidFill>
              </a:rPr>
              <a:t> Turn off DTP and VTP unless they are specifically required, reducing the risk of protocol-based VLAN hopping attacks.</a:t>
            </a:r>
            <a:endParaRPr sz="2000"/>
          </a:p>
          <a:p>
            <a:pPr indent="-355600" lvl="0" marL="457200" rtl="0" algn="l">
              <a:lnSpc>
                <a:spcPct val="90000"/>
              </a:lnSpc>
              <a:spcBef>
                <a:spcPts val="0"/>
              </a:spcBef>
              <a:spcAft>
                <a:spcPts val="0"/>
              </a:spcAft>
              <a:buClr>
                <a:srgbClr val="000000"/>
              </a:buClr>
              <a:buSzPts val="2000"/>
              <a:buAutoNum type="arabicPeriod"/>
            </a:pPr>
            <a:r>
              <a:rPr b="1" i="0" lang="en-IN" sz="2000">
                <a:solidFill>
                  <a:srgbClr val="000000"/>
                </a:solidFill>
              </a:rPr>
              <a:t>Regular Security Audits:</a:t>
            </a:r>
            <a:r>
              <a:rPr i="0" lang="en-IN" sz="2000">
                <a:solidFill>
                  <a:srgbClr val="000000"/>
                </a:solidFill>
              </a:rPr>
              <a:t> Conduct routine security assessments to identify vulnerabilities and update configurations to enhance network security.</a:t>
            </a:r>
            <a:endParaRPr sz="2000"/>
          </a:p>
          <a:p>
            <a:pPr indent="0" lvl="0" marL="0" rtl="0" algn="l">
              <a:lnSpc>
                <a:spcPct val="90000"/>
              </a:lnSpc>
              <a:spcBef>
                <a:spcPts val="1000"/>
              </a:spcBef>
              <a:spcAft>
                <a:spcPts val="0"/>
              </a:spcAft>
              <a:buClr>
                <a:srgbClr val="000000"/>
              </a:buClr>
              <a:buSzPts val="2000"/>
              <a:buNone/>
            </a:pPr>
            <a:br>
              <a:rPr i="0" lang="en-IN" sz="2000">
                <a:solidFill>
                  <a:srgbClr val="000000"/>
                </a:solidFill>
              </a:rPr>
            </a:br>
            <a:endParaRPr i="0" sz="2000">
              <a:solidFill>
                <a:srgbClr val="000000"/>
              </a:solidFill>
            </a:endParaRPr>
          </a:p>
          <a:p>
            <a:pPr indent="-101600" lvl="0" marL="228600" rtl="0" algn="l">
              <a:lnSpc>
                <a:spcPct val="90000"/>
              </a:lnSpc>
              <a:spcBef>
                <a:spcPts val="1000"/>
              </a:spcBef>
              <a:spcAft>
                <a:spcPts val="0"/>
              </a:spcAft>
              <a:buClr>
                <a:schemeClr val="dk1"/>
              </a:buClr>
              <a:buSzPts val="2000"/>
              <a:buNone/>
            </a:pPr>
            <a:r>
              <a:t/>
            </a:r>
            <a:endParaRPr sz="20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45" name="Shape 145"/>
        <p:cNvGrpSpPr/>
        <p:nvPr/>
      </p:nvGrpSpPr>
      <p:grpSpPr>
        <a:xfrm>
          <a:off x="0" y="0"/>
          <a:ext cx="0" cy="0"/>
          <a:chOff x="0" y="0"/>
          <a:chExt cx="0" cy="0"/>
        </a:xfrm>
      </p:grpSpPr>
      <p:sp>
        <p:nvSpPr>
          <p:cNvPr id="146" name="Google Shape;146;p9"/>
          <p:cNvSpPr txBox="1"/>
          <p:nvPr>
            <p:ph type="title"/>
          </p:nvPr>
        </p:nvSpPr>
        <p:spPr>
          <a:xfrm>
            <a:off x="838200" y="2553575"/>
            <a:ext cx="10515600" cy="13257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dk1"/>
              </a:buClr>
              <a:buSzPts val="4400"/>
              <a:buFont typeface="Calibri"/>
              <a:buNone/>
            </a:pPr>
            <a:r>
              <a:rPr b="1" lang="en-IN"/>
              <a:t>Thank you!</a:t>
            </a:r>
            <a:endParaRPr b="1"/>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2023-11-23T11:19:18Z</dcterms:created>
  <dc:creator>Jai chandra</dc:creator>
</cp:coreProperties>
</file>