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324" r:id="rId2"/>
    <p:sldId id="419" r:id="rId3"/>
    <p:sldId id="257" r:id="rId4"/>
    <p:sldId id="425" r:id="rId5"/>
    <p:sldId id="426" r:id="rId6"/>
    <p:sldId id="427" r:id="rId7"/>
    <p:sldId id="428" r:id="rId8"/>
    <p:sldId id="429" r:id="rId9"/>
    <p:sldId id="430" r:id="rId10"/>
    <p:sldId id="431" r:id="rId11"/>
    <p:sldId id="432" r:id="rId12"/>
    <p:sldId id="433" r:id="rId13"/>
    <p:sldId id="434" r:id="rId14"/>
    <p:sldId id="435" r:id="rId15"/>
    <p:sldId id="436" r:id="rId16"/>
    <p:sldId id="270" r:id="rId17"/>
    <p:sldId id="437" r:id="rId18"/>
    <p:sldId id="438" r:id="rId19"/>
    <p:sldId id="273" r:id="rId20"/>
    <p:sldId id="439" r:id="rId21"/>
    <p:sldId id="322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432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87" autoAdjust="0"/>
    <p:restoredTop sz="94576" autoAdjust="0"/>
  </p:normalViewPr>
  <p:slideViewPr>
    <p:cSldViewPr>
      <p:cViewPr varScale="1">
        <p:scale>
          <a:sx n="91" d="100"/>
          <a:sy n="91" d="100"/>
        </p:scale>
        <p:origin x="1888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4539">
              <a:defRPr sz="23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710483" indent="-273263" defTabSz="924539">
              <a:defRPr sz="23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marL="1093051" indent="-218610" defTabSz="924539">
              <a:defRPr sz="23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marL="1530271" indent="-218610" defTabSz="924539">
              <a:defRPr sz="23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marL="1967492" indent="-218610" defTabSz="924539">
              <a:defRPr sz="23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2404712" indent="-218610" defTabSz="924539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2841932" indent="-218610" defTabSz="924539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3279153" indent="-218610" defTabSz="924539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3716373" indent="-218610" defTabSz="924539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fld id="{E3423AA7-647E-40F8-A68C-2DC1F224E1D2}" type="slidenum">
              <a:rPr lang="en-US" altLang="en-US" sz="1200"/>
              <a:pPr/>
              <a:t>2</a:t>
            </a:fld>
            <a:endParaRPr lang="en-US" altLang="en-US" sz="1200" dirty="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562B9EBE-04A8-4BDD-ADED-C8E5BE31379D}" type="datetime1">
              <a:rPr lang="en-US" smtClean="0"/>
              <a:t>7/15/21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6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urple_2x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728663"/>
            <a:ext cx="7772400" cy="657225"/>
          </a:xfrm>
          <a:prstGeom prst="rect">
            <a:avLst/>
          </a:prstGeom>
        </p:spPr>
        <p:txBody>
          <a:bodyPr anchor="b"/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This is the headline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FB76C57-FECC-4F18-8359-33A2B7430EEF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685800" y="1841500"/>
            <a:ext cx="3740150" cy="3597275"/>
          </a:xfrm>
          <a:prstGeom prst="rect">
            <a:avLst/>
          </a:prstGeom>
        </p:spPr>
        <p:txBody>
          <a:bodyPr/>
          <a:lstStyle>
            <a:lvl1pPr>
              <a:defRPr sz="21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7241AAE-6A17-40A3-8F3F-241D6FF1AF3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18050" y="1841499"/>
            <a:ext cx="3740150" cy="3597275"/>
          </a:xfrm>
          <a:prstGeom prst="rect">
            <a:avLst/>
          </a:prstGeom>
        </p:spPr>
        <p:txBody>
          <a:bodyPr/>
          <a:lstStyle>
            <a:lvl1pPr>
              <a:defRPr sz="21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9456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90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2008" y="1434055"/>
            <a:ext cx="7772400" cy="2520280"/>
          </a:xfrm>
        </p:spPr>
        <p:txBody>
          <a:bodyPr/>
          <a:lstStyle/>
          <a:p>
            <a:br>
              <a:rPr lang="en-GB" altLang="en-US" sz="3200" dirty="0"/>
            </a:br>
            <a:br>
              <a:rPr lang="en-GB" altLang="en-US" sz="3200" dirty="0"/>
            </a:br>
            <a:r>
              <a:rPr lang="en-GB" sz="3200" b="1" dirty="0"/>
              <a:t>Visions for the Future – Theoretical Perspectives on Management LCDB7006 </a:t>
            </a:r>
            <a:br>
              <a:rPr lang="en-GB" sz="3200" b="1" dirty="0"/>
            </a:br>
            <a:r>
              <a:rPr lang="en-US" altLang="en-US" sz="3200" b="1" dirty="0">
                <a:solidFill>
                  <a:srgbClr val="FF0000"/>
                </a:solidFill>
              </a:rPr>
              <a:t>Lecture 6 (Week 7)</a:t>
            </a:r>
            <a:br>
              <a:rPr lang="en-US" altLang="en-US" sz="3200" b="1" dirty="0">
                <a:solidFill>
                  <a:srgbClr val="FF0000"/>
                </a:solidFill>
              </a:rPr>
            </a:br>
            <a:r>
              <a:rPr lang="en-US" altLang="en-US" sz="3200" b="1" dirty="0">
                <a:solidFill>
                  <a:srgbClr val="FF0000"/>
                </a:solidFill>
              </a:rPr>
              <a:t>(</a:t>
            </a:r>
            <a:r>
              <a:rPr lang="en-US" altLang="en-US" sz="3200" b="1"/>
              <a:t>Part 1 / 2</a:t>
            </a:r>
            <a:r>
              <a:rPr lang="en-US" altLang="en-US" sz="3200" b="1">
                <a:solidFill>
                  <a:srgbClr val="FF0000"/>
                </a:solidFill>
              </a:rPr>
              <a:t>)</a:t>
            </a:r>
            <a:br>
              <a:rPr lang="en-US" altLang="en-US" sz="3200" b="1" dirty="0">
                <a:solidFill>
                  <a:srgbClr val="FF0000"/>
                </a:solidFill>
              </a:rPr>
            </a:br>
            <a:br>
              <a:rPr lang="en-US" altLang="en-US" sz="3200" b="1" dirty="0">
                <a:solidFill>
                  <a:srgbClr val="FF0000"/>
                </a:solidFill>
              </a:rPr>
            </a:br>
            <a:r>
              <a:rPr lang="en-US" sz="3200" dirty="0">
                <a:highlight>
                  <a:srgbClr val="FFFF00"/>
                </a:highlight>
              </a:rPr>
              <a:t>Learning Organisations &amp; Cultures</a:t>
            </a:r>
            <a:br>
              <a:rPr lang="en-US" altLang="en-US" sz="3200" b="1" dirty="0">
                <a:solidFill>
                  <a:srgbClr val="FF0000"/>
                </a:solidFill>
              </a:rPr>
            </a:b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202C6A5-3290-A248-8A9F-6B8FE9D10B74}"/>
              </a:ext>
            </a:extLst>
          </p:cNvPr>
          <p:cNvSpPr/>
          <p:nvPr/>
        </p:nvSpPr>
        <p:spPr>
          <a:xfrm>
            <a:off x="864285" y="1340768"/>
            <a:ext cx="1656220" cy="648071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85000"/>
                  <a:alpha val="16000"/>
                </a:schemeClr>
              </a:gs>
              <a:gs pos="100000">
                <a:srgbClr val="000000">
                  <a:alpha val="16000"/>
                </a:srgbClr>
              </a:gs>
            </a:gsLst>
            <a:lin ang="5700000" scaled="0"/>
            <a:tileRect/>
          </a:gra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485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120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3"/>
          <p:cNvSpPr txBox="1">
            <a:spLocks noChangeArrowheads="1"/>
          </p:cNvSpPr>
          <p:nvPr/>
        </p:nvSpPr>
        <p:spPr bwMode="auto">
          <a:xfrm>
            <a:off x="0" y="0"/>
            <a:ext cx="533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2400" dirty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2457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Today’s discussion</a:t>
            </a:r>
          </a:p>
        </p:txBody>
      </p:sp>
      <p:sp>
        <p:nvSpPr>
          <p:cNvPr id="24580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LEARNING ORGS.</a:t>
            </a:r>
          </a:p>
          <a:p>
            <a:r>
              <a:rPr lang="en-US" dirty="0"/>
              <a:t>LEARNING CULTURES</a:t>
            </a:r>
          </a:p>
          <a:p>
            <a:endParaRPr lang="en-US" dirty="0"/>
          </a:p>
          <a:p>
            <a:r>
              <a:rPr lang="en-IN" altLang="en-US" dirty="0"/>
              <a:t>Management Ideas and Practices throughout History</a:t>
            </a:r>
          </a:p>
          <a:p>
            <a:r>
              <a:rPr lang="en-US" dirty="0"/>
              <a:t>Why We Need Managers Today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10697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pan dir="r"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9EBD38B-A580-B641-962B-549E5509B8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980728"/>
            <a:ext cx="7992888" cy="44644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4B2672-4E2A-194F-B944-F5EC93E5DE34}"/>
              </a:ext>
            </a:extLst>
          </p:cNvPr>
          <p:cNvSpPr txBox="1"/>
          <p:nvPr/>
        </p:nvSpPr>
        <p:spPr>
          <a:xfrm>
            <a:off x="2555776" y="260648"/>
            <a:ext cx="3719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LEARNING ORGS.</a:t>
            </a:r>
          </a:p>
        </p:txBody>
      </p:sp>
    </p:spTree>
    <p:extLst>
      <p:ext uri="{BB962C8B-B14F-4D97-AF65-F5344CB8AC3E}">
        <p14:creationId xmlns:p14="http://schemas.microsoft.com/office/powerpoint/2010/main" val="34135975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64227ED-099B-B44F-8497-FDC749DB96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524" y="1437694"/>
            <a:ext cx="8568951" cy="39826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92B96EF-55FA-994D-97C8-6AC160C0820E}"/>
              </a:ext>
            </a:extLst>
          </p:cNvPr>
          <p:cNvSpPr txBox="1"/>
          <p:nvPr/>
        </p:nvSpPr>
        <p:spPr>
          <a:xfrm>
            <a:off x="2195736" y="404664"/>
            <a:ext cx="3719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LEARNING ORGS.</a:t>
            </a:r>
          </a:p>
        </p:txBody>
      </p:sp>
    </p:spTree>
    <p:extLst>
      <p:ext uri="{BB962C8B-B14F-4D97-AF65-F5344CB8AC3E}">
        <p14:creationId xmlns:p14="http://schemas.microsoft.com/office/powerpoint/2010/main" val="14666162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F5D65C7-E4C6-9749-8201-520EEEAAD2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050996"/>
            <a:ext cx="8352928" cy="36210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F62655-F739-3F44-8D4D-C31CD1C775A7}"/>
              </a:ext>
            </a:extLst>
          </p:cNvPr>
          <p:cNvSpPr txBox="1"/>
          <p:nvPr/>
        </p:nvSpPr>
        <p:spPr>
          <a:xfrm>
            <a:off x="2518392" y="404664"/>
            <a:ext cx="41072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LEARNING ORGS</a:t>
            </a:r>
            <a:r>
              <a:rPr lang="en-US" sz="21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99457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CF13283-A0E4-9247-9E38-9CBB794057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1196752"/>
            <a:ext cx="8352928" cy="35895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7275CEC-A4BD-F34C-BE80-4DD1492B6585}"/>
              </a:ext>
            </a:extLst>
          </p:cNvPr>
          <p:cNvSpPr txBox="1"/>
          <p:nvPr/>
        </p:nvSpPr>
        <p:spPr>
          <a:xfrm>
            <a:off x="1811612" y="404664"/>
            <a:ext cx="45784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LEARNING CULTURES</a:t>
            </a:r>
          </a:p>
        </p:txBody>
      </p:sp>
    </p:spTree>
    <p:extLst>
      <p:ext uri="{BB962C8B-B14F-4D97-AF65-F5344CB8AC3E}">
        <p14:creationId xmlns:p14="http://schemas.microsoft.com/office/powerpoint/2010/main" val="20293061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CCE478-C347-1546-ACC3-32DADC6440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980728"/>
            <a:ext cx="6552728" cy="43204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DA68FC0-91ED-0B45-9F9B-B895C6F984BE}"/>
              </a:ext>
            </a:extLst>
          </p:cNvPr>
          <p:cNvSpPr txBox="1"/>
          <p:nvPr/>
        </p:nvSpPr>
        <p:spPr>
          <a:xfrm>
            <a:off x="899592" y="332656"/>
            <a:ext cx="71016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FIVE DISCIPLINES OF LEARNING ORGS.</a:t>
            </a:r>
          </a:p>
        </p:txBody>
      </p:sp>
    </p:spTree>
    <p:extLst>
      <p:ext uri="{BB962C8B-B14F-4D97-AF65-F5344CB8AC3E}">
        <p14:creationId xmlns:p14="http://schemas.microsoft.com/office/powerpoint/2010/main" val="601396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1375002-62E7-A04E-AD8A-149B28C3DC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124744"/>
            <a:ext cx="8352928" cy="38103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A0EBFF2-86A1-BA40-BE2A-1CAB0F367429}"/>
              </a:ext>
            </a:extLst>
          </p:cNvPr>
          <p:cNvSpPr txBox="1"/>
          <p:nvPr/>
        </p:nvSpPr>
        <p:spPr>
          <a:xfrm>
            <a:off x="2195736" y="260648"/>
            <a:ext cx="4496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PERSONAL MASTERY</a:t>
            </a:r>
          </a:p>
        </p:txBody>
      </p:sp>
    </p:spTree>
    <p:extLst>
      <p:ext uri="{BB962C8B-B14F-4D97-AF65-F5344CB8AC3E}">
        <p14:creationId xmlns:p14="http://schemas.microsoft.com/office/powerpoint/2010/main" val="276754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B73830-84A8-0E4E-B31C-5F09668A8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061447"/>
            <a:ext cx="8496943" cy="352960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87021ED-1BBE-8842-989F-8166A7A5CCD6}"/>
              </a:ext>
            </a:extLst>
          </p:cNvPr>
          <p:cNvSpPr txBox="1"/>
          <p:nvPr/>
        </p:nvSpPr>
        <p:spPr>
          <a:xfrm>
            <a:off x="2123728" y="476672"/>
            <a:ext cx="4496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PERSONAL MASTERY</a:t>
            </a:r>
          </a:p>
        </p:txBody>
      </p:sp>
    </p:spTree>
    <p:extLst>
      <p:ext uri="{BB962C8B-B14F-4D97-AF65-F5344CB8AC3E}">
        <p14:creationId xmlns:p14="http://schemas.microsoft.com/office/powerpoint/2010/main" val="797286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860542-E916-9D49-858E-A20B48A15A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1124744"/>
            <a:ext cx="7992888" cy="374729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368C8FC-5814-6B41-92CD-138BEB553748}"/>
              </a:ext>
            </a:extLst>
          </p:cNvPr>
          <p:cNvSpPr txBox="1"/>
          <p:nvPr/>
        </p:nvSpPr>
        <p:spPr>
          <a:xfrm>
            <a:off x="2123728" y="332656"/>
            <a:ext cx="404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PERSONAL MASTERY</a:t>
            </a:r>
          </a:p>
        </p:txBody>
      </p:sp>
    </p:spTree>
    <p:extLst>
      <p:ext uri="{BB962C8B-B14F-4D97-AF65-F5344CB8AC3E}">
        <p14:creationId xmlns:p14="http://schemas.microsoft.com/office/powerpoint/2010/main" val="753329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3F39A0F-641E-1148-B499-6490FF7F7C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052736"/>
            <a:ext cx="8496944" cy="39717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290722F-0301-574A-8FEA-00A07664FE24}"/>
              </a:ext>
            </a:extLst>
          </p:cNvPr>
          <p:cNvSpPr txBox="1"/>
          <p:nvPr/>
        </p:nvSpPr>
        <p:spPr>
          <a:xfrm>
            <a:off x="2963194" y="332656"/>
            <a:ext cx="36495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MENTAL MODELS</a:t>
            </a:r>
          </a:p>
        </p:txBody>
      </p:sp>
    </p:spTree>
    <p:extLst>
      <p:ext uri="{BB962C8B-B14F-4D97-AF65-F5344CB8AC3E}">
        <p14:creationId xmlns:p14="http://schemas.microsoft.com/office/powerpoint/2010/main" val="29734724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93CEDE-485D-0B4F-99A3-D7533CF93E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052736"/>
            <a:ext cx="8568952" cy="38621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FC68EBD-9CEA-AB4F-8477-2ACD087AFFA3}"/>
              </a:ext>
            </a:extLst>
          </p:cNvPr>
          <p:cNvSpPr txBox="1"/>
          <p:nvPr/>
        </p:nvSpPr>
        <p:spPr>
          <a:xfrm>
            <a:off x="2339752" y="260648"/>
            <a:ext cx="40831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MENTAL MODELS</a:t>
            </a:r>
          </a:p>
        </p:txBody>
      </p:sp>
    </p:spTree>
    <p:extLst>
      <p:ext uri="{BB962C8B-B14F-4D97-AF65-F5344CB8AC3E}">
        <p14:creationId xmlns:p14="http://schemas.microsoft.com/office/powerpoint/2010/main" val="4154250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9C91320-1488-D441-8ACB-DE7EEDD683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855876"/>
            <a:ext cx="8568952" cy="371612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2BA5BBB-D3DB-C44C-9999-F8B9E572E822}"/>
              </a:ext>
            </a:extLst>
          </p:cNvPr>
          <p:cNvSpPr txBox="1"/>
          <p:nvPr/>
        </p:nvSpPr>
        <p:spPr>
          <a:xfrm>
            <a:off x="2963194" y="332656"/>
            <a:ext cx="32176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MENTAL MODELS</a:t>
            </a:r>
          </a:p>
        </p:txBody>
      </p:sp>
    </p:spTree>
    <p:extLst>
      <p:ext uri="{BB962C8B-B14F-4D97-AF65-F5344CB8AC3E}">
        <p14:creationId xmlns:p14="http://schemas.microsoft.com/office/powerpoint/2010/main" val="24460283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2455F0-9171-1848-B8CD-CF5F67A305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980728"/>
            <a:ext cx="8424935" cy="391512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DFAD76-55C1-1749-A362-5777996376D9}"/>
              </a:ext>
            </a:extLst>
          </p:cNvPr>
          <p:cNvSpPr txBox="1"/>
          <p:nvPr/>
        </p:nvSpPr>
        <p:spPr>
          <a:xfrm>
            <a:off x="2803727" y="260648"/>
            <a:ext cx="35365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TEAM LEARNING</a:t>
            </a:r>
          </a:p>
        </p:txBody>
      </p:sp>
    </p:spTree>
    <p:extLst>
      <p:ext uri="{BB962C8B-B14F-4D97-AF65-F5344CB8AC3E}">
        <p14:creationId xmlns:p14="http://schemas.microsoft.com/office/powerpoint/2010/main" val="30289496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13A3FE8-1E7B-9448-83B0-D622F916A6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783868"/>
            <a:ext cx="8424936" cy="41643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96D9A8-2275-6645-85F4-58BD6DEC9A6B}"/>
              </a:ext>
            </a:extLst>
          </p:cNvPr>
          <p:cNvSpPr txBox="1"/>
          <p:nvPr/>
        </p:nvSpPr>
        <p:spPr>
          <a:xfrm>
            <a:off x="2699792" y="260648"/>
            <a:ext cx="31165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TEAM LEARNING</a:t>
            </a:r>
          </a:p>
        </p:txBody>
      </p:sp>
    </p:spTree>
    <p:extLst>
      <p:ext uri="{BB962C8B-B14F-4D97-AF65-F5344CB8AC3E}">
        <p14:creationId xmlns:p14="http://schemas.microsoft.com/office/powerpoint/2010/main" val="8541581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B6ECCCC-E7F4-EF46-89A8-01A5F7FCD9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783868"/>
            <a:ext cx="8568951" cy="407864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69BD137-6CBB-0043-A625-F914711015DF}"/>
              </a:ext>
            </a:extLst>
          </p:cNvPr>
          <p:cNvSpPr txBox="1"/>
          <p:nvPr/>
        </p:nvSpPr>
        <p:spPr>
          <a:xfrm>
            <a:off x="2027649" y="260648"/>
            <a:ext cx="50887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BUILDING A SHARED VISION</a:t>
            </a:r>
          </a:p>
        </p:txBody>
      </p:sp>
    </p:spTree>
    <p:extLst>
      <p:ext uri="{BB962C8B-B14F-4D97-AF65-F5344CB8AC3E}">
        <p14:creationId xmlns:p14="http://schemas.microsoft.com/office/powerpoint/2010/main" val="22399898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B80C08C-B26C-254D-9FF2-4077BD8144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66" y="980728"/>
            <a:ext cx="8856984" cy="43204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09D2BB-3E71-364C-B986-3F86A4285ADB}"/>
              </a:ext>
            </a:extLst>
          </p:cNvPr>
          <p:cNvSpPr txBox="1"/>
          <p:nvPr/>
        </p:nvSpPr>
        <p:spPr>
          <a:xfrm>
            <a:off x="2075425" y="188640"/>
            <a:ext cx="5220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CREATING A SHARED VISION</a:t>
            </a:r>
          </a:p>
        </p:txBody>
      </p:sp>
    </p:spTree>
    <p:extLst>
      <p:ext uri="{BB962C8B-B14F-4D97-AF65-F5344CB8AC3E}">
        <p14:creationId xmlns:p14="http://schemas.microsoft.com/office/powerpoint/2010/main" val="37373018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DC2DAFB-54A8-3E41-8980-EF209E8AA5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980728"/>
            <a:ext cx="8496944" cy="44644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12A4DED-A620-0D4E-A7B6-7D9D3B281721}"/>
              </a:ext>
            </a:extLst>
          </p:cNvPr>
          <p:cNvSpPr txBox="1"/>
          <p:nvPr/>
        </p:nvSpPr>
        <p:spPr>
          <a:xfrm>
            <a:off x="2123728" y="260648"/>
            <a:ext cx="42135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SYSTEMS THINKING</a:t>
            </a:r>
          </a:p>
        </p:txBody>
      </p:sp>
    </p:spTree>
    <p:extLst>
      <p:ext uri="{BB962C8B-B14F-4D97-AF65-F5344CB8AC3E}">
        <p14:creationId xmlns:p14="http://schemas.microsoft.com/office/powerpoint/2010/main" val="1016524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299861E-93C9-6D4C-A9AD-4A83579D2F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855876"/>
            <a:ext cx="8352928" cy="45893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ED6662F-84E4-5148-B4A1-253870D98D82}"/>
              </a:ext>
            </a:extLst>
          </p:cNvPr>
          <p:cNvSpPr txBox="1"/>
          <p:nvPr/>
        </p:nvSpPr>
        <p:spPr>
          <a:xfrm>
            <a:off x="2483768" y="332656"/>
            <a:ext cx="37063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SYSTEMS THINKING</a:t>
            </a:r>
          </a:p>
        </p:txBody>
      </p:sp>
    </p:spTree>
    <p:extLst>
      <p:ext uri="{BB962C8B-B14F-4D97-AF65-F5344CB8AC3E}">
        <p14:creationId xmlns:p14="http://schemas.microsoft.com/office/powerpoint/2010/main" val="1705013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D9B4A3-CDAB-5246-8E57-D7BBF94DAB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196752"/>
            <a:ext cx="8424936" cy="41044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FC1B96-A8EF-DB4D-8DA3-ED3D2D126172}"/>
              </a:ext>
            </a:extLst>
          </p:cNvPr>
          <p:cNvSpPr txBox="1"/>
          <p:nvPr/>
        </p:nvSpPr>
        <p:spPr>
          <a:xfrm>
            <a:off x="2339752" y="260648"/>
            <a:ext cx="42135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SYSTEMS THINKING</a:t>
            </a:r>
          </a:p>
        </p:txBody>
      </p:sp>
    </p:spTree>
    <p:extLst>
      <p:ext uri="{BB962C8B-B14F-4D97-AF65-F5344CB8AC3E}">
        <p14:creationId xmlns:p14="http://schemas.microsoft.com/office/powerpoint/2010/main" val="29150734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mage result for questions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196" name="Picture 4" descr="mage result for questions&quot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05" y="116632"/>
            <a:ext cx="8637721" cy="5472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551806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3000</TotalTime>
  <Words>101</Words>
  <Application>Microsoft Macintosh PowerPoint</Application>
  <PresentationFormat>On-screen Show (4:3)</PresentationFormat>
  <Paragraphs>28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Myriad Pro</vt:lpstr>
      <vt:lpstr>Times New Roman</vt:lpstr>
      <vt:lpstr>Verdana</vt:lpstr>
      <vt:lpstr>20140311PresentationUWTSDTemplate</vt:lpstr>
      <vt:lpstr>  Visions for the Future – Theoretical Perspectives on Management LCDB7006  Lecture 6 (Week 7) (Part 1 / 2)  Learning Organisations &amp; Cultures </vt:lpstr>
      <vt:lpstr>Today’s discussion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189</cp:revision>
  <cp:lastPrinted>2018-07-09T15:27:01Z</cp:lastPrinted>
  <dcterms:created xsi:type="dcterms:W3CDTF">2002-10-07T19:43:58Z</dcterms:created>
  <dcterms:modified xsi:type="dcterms:W3CDTF">2021-07-15T07:09:23Z</dcterms:modified>
</cp:coreProperties>
</file>