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4" r:id="rId22"/>
    <p:sldId id="275" r:id="rId23"/>
    <p:sldId id="276" r:id="rId24"/>
    <p:sldId id="277" r:id="rId25"/>
    <p:sldId id="278" r:id="rId26"/>
    <p:sldId id="27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99"/>
    <a:srgbClr val="B4C7E7"/>
    <a:srgbClr val="99FF33"/>
    <a:srgbClr val="B3C7E7"/>
    <a:srgbClr val="4923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227104-0AD8-4747-90CA-BFDBEC8E711F}" v="3" dt="2021-12-07T23:40:53.4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1333" autoAdjust="0"/>
  </p:normalViewPr>
  <p:slideViewPr>
    <p:cSldViewPr snapToGrid="0">
      <p:cViewPr varScale="1">
        <p:scale>
          <a:sx n="57" d="100"/>
          <a:sy n="57" d="100"/>
        </p:scale>
        <p:origin x="12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CE5AF1-589F-4752-B978-DB9B17FC8066}"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0EBBAF-E066-43BA-9F58-98BCA72E7BF3}" type="slidenum">
              <a:rPr lang="en-GB" smtClean="0"/>
              <a:t>‹#›</a:t>
            </a:fld>
            <a:endParaRPr lang="en-GB"/>
          </a:p>
        </p:txBody>
      </p:sp>
    </p:spTree>
    <p:extLst>
      <p:ext uri="{BB962C8B-B14F-4D97-AF65-F5344CB8AC3E}">
        <p14:creationId xmlns:p14="http://schemas.microsoft.com/office/powerpoint/2010/main" val="2615512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London, the capital city of the United Kingdom, is situated in south-eastern England on the River Thames. The city is the country’s economic, cultural and transportation centre. As of mid-2020, its population was approximately 9.002 million people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Greater London Authority, (2021</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The majority of its population are Whites and are evenly spread. In 2018, about 40% of the London population was from Black, Asian &amp; Minority Ethnic (BAME) backgrounds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Transport for London, 2019)</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Londoners are engaged and have a sense of belonging in their community and neighbourhoods.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2</a:t>
            </a:fld>
            <a:endParaRPr lang="en-GB"/>
          </a:p>
        </p:txBody>
      </p:sp>
    </p:spTree>
    <p:extLst>
      <p:ext uri="{BB962C8B-B14F-4D97-AF65-F5344CB8AC3E}">
        <p14:creationId xmlns:p14="http://schemas.microsoft.com/office/powerpoint/2010/main" val="3932411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 community is a group of people living in the same defined area and sharing common identities, concerns or interests. In other words, it is a group of people living in a concrete geographic unit existing as a discrete social entity, with a local collective identity and corporate purpose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Brodsky, 2017</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Typically, people share institutions and values in a community. On the other hand, community development is a process where community units take collective action on important issues. This holistic approach focuses on social justice, human rights, empowerment, self-determination, inclusion, and collective action. Practically, community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 support community to use their assets to improve the quality of community life</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Allows communities and public agencies to work collaboratively to improve services and decision-making process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Brodsky, 2017</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3</a:t>
            </a:fld>
            <a:endParaRPr lang="en-GB"/>
          </a:p>
        </p:txBody>
      </p:sp>
    </p:spTree>
    <p:extLst>
      <p:ext uri="{BB962C8B-B14F-4D97-AF65-F5344CB8AC3E}">
        <p14:creationId xmlns:p14="http://schemas.microsoft.com/office/powerpoint/2010/main" val="1252892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The dimensions of diversity must be understood to appreciate diversity in communities. This appreciation is also realised by considering how to work within diverse community contexts and within systems of inequality (Harries et al., 2019). Indeed, diversity is a set of conscious practices that entail the following: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Accepting and respecting the full range of human traits in their cultural, historical and socioecological contexts</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Understanding and appreciating that individuals have the uniqueness that makes them different from others</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Recognising and acknowledging the interdependence of cultures, humanity and the natural environment</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Forming unions across differences so that people can join forces to eliminate discrimination </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Practising cultural humility (Harries et al., 2019).</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4</a:t>
            </a:fld>
            <a:endParaRPr lang="en-GB"/>
          </a:p>
        </p:txBody>
      </p:sp>
    </p:spTree>
    <p:extLst>
      <p:ext uri="{BB962C8B-B14F-4D97-AF65-F5344CB8AC3E}">
        <p14:creationId xmlns:p14="http://schemas.microsoft.com/office/powerpoint/2010/main" val="705819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London is one of the most diverse cities globally and is renowned for its openness towards people of all backgrounds, nationalities and faiths. Indeed, Londoners tolerate, respect, embrace and celebrate each other’s differences (Transport for London, 2019). In the UK, London is the region with the greatest number of adults who identify as lesbian, gay or bisexual. According to the 2011 Census, 40% of the London population are BAME, while approximately 51% of Londoners are women (Office for National Statistics, 2011). Further, 14% of Londoners consider themselves to have a disability that affects their everyday life. 11% of Londoners are aged 65 or over, while 32% are below 25 years (Office for National Statistics, 2011).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5</a:t>
            </a:fld>
            <a:endParaRPr lang="en-GB"/>
          </a:p>
        </p:txBody>
      </p:sp>
    </p:spTree>
    <p:extLst>
      <p:ext uri="{BB962C8B-B14F-4D97-AF65-F5344CB8AC3E}">
        <p14:creationId xmlns:p14="http://schemas.microsoft.com/office/powerpoint/2010/main" val="2393295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This project promotes the idea of green infrastructure. Typically, there will be the planning, designing and managing of parks and good quality green spaces so that all residents can access them. In this context, it is necessary to have a close partnership and concerted effort with other agencies, including the community who will be using these spaces, park and leisure management, planning departments, developers, local health, public health and social care providers and architects (Public Health England, 2020). Some of the policies to consider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Prioritising improving access to green space and creating a greener community as a vital plan to minimise inequalities such as health inequality in the community.</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Ensuring that evidence of the need for sufficient access to greenspace informs local policies and strategies. For instance, the Joint Health and Wellbeing Strategy can define ways in which green spaces can be used to realise the current and future needs of the community. Besides, drafting a green infrastructure supplementary planning document will support the enhancement and protection of green infrastructure (Public Health England, 2020).</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6</a:t>
            </a:fld>
            <a:endParaRPr lang="en-GB"/>
          </a:p>
        </p:txBody>
      </p:sp>
    </p:spTree>
    <p:extLst>
      <p:ext uri="{BB962C8B-B14F-4D97-AF65-F5344CB8AC3E}">
        <p14:creationId xmlns:p14="http://schemas.microsoft.com/office/powerpoint/2010/main" val="275995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Spending time in the natural environment improves people’s mental health and feelings of wellbeing. It can reduce depression, stress, anxiety and fatigue. It may reduce the risk of chronic diseases like asthma and boost immune systems (Public Health England, 2020). Considering the case of London’s green spaces, they offset the urban heat island effect and, thus, moderate the temperature (Greater London Authority, 2017). Further, green spaces impact population health and health inequalities by providing free access to nature, education, social cohesion, sports, exercise and relaxation. Hence, they promote mental and physical wellbeing in the community (WHO,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Notably, air pollution disproportionately affects socio-economically disadvantaged people, many from BAME communities and the youngest residents (Greater London Authority, 2017). These people are also more likely to experience poor air quality as well as low quantity and quality of green spaces. Access to green spaces is vital for childhood development and social integration. More precisely, they encourage people in the community to interact in ways that result in supportive behaviour, trust, mutual understanding and shared values. Social values are a result of people connecting to others with common interests.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7</a:t>
            </a:fld>
            <a:endParaRPr lang="en-GB"/>
          </a:p>
        </p:txBody>
      </p:sp>
    </p:spTree>
    <p:extLst>
      <p:ext uri="{BB962C8B-B14F-4D97-AF65-F5344CB8AC3E}">
        <p14:creationId xmlns:p14="http://schemas.microsoft.com/office/powerpoint/2010/main" val="1928156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Community participation, involvement, or engagement is linked to empowerment. Empowered people have a sense of control that enables them to influence positive change. Indicators of community empowerment encompass processes such as political discussions, social participation, collective reflection and social justice (Jason et al., 2019). Collective reflection implies that community members work together to scrutinise the issues that affect them.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Further, connections and interaction opportunities motivate community members to meet their obligations and work towards the established goals of the community. Social interactions can cause emotional contagion between community members leading to behavioural synchrony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Herrando</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Constantinides</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Eventually, this leads to community solidarity.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assets within a community such as local groups, social networks, skills and knowledge and community organisations are integral elements for good health. Many people contribute to community life in London through volunteering, activism, and community leadership (South, 2015). Implications for service providers, commissioners and local leaders include involving those at risk of social exclusion in designing and delivering solutions that address inequalities in health (South,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8</a:t>
            </a:fld>
            <a:endParaRPr lang="en-GB"/>
          </a:p>
        </p:txBody>
      </p:sp>
    </p:spTree>
    <p:extLst>
      <p:ext uri="{BB962C8B-B14F-4D97-AF65-F5344CB8AC3E}">
        <p14:creationId xmlns:p14="http://schemas.microsoft.com/office/powerpoint/2010/main" val="3026194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Today, socially marginalised groups can make their voice heard through new digital technologies. For instance, the Internet has led to the rise of social movements, giving previously marginalised people an opportunity to coordinate their campaigns to spur change and express their voice (Ortiz et al., 2019). For example, the #YouMeUsWe campaign continues to drive acts of support and allyship between communities. The campaign was taken online in 2020 due to the COVID-19 pandemic, in which it called on everyone to reach out and understand one another (The Diversity Project, 2020). The campaign demand community members to be better allies within their community. This allyship is especially important for LGBT+ groups who continue to come under attack from many sides.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Moreover, community residents can easily understand health education information using digital technology that has vital features of being real-time, interactive and audience-centred (Ren et al., 2015). Digital technology can also make static images, text, dynamic, sound and graphics. For example, community doctors use different kinds of animation to provide health education lectures. The animations are suitable for various needs of different people to help the community members understand and study easier (Ren et al., 2015).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Regarding improving community members’ healthcare consciousness, internet access enables community members to participate in educational programs and empowers them to take control of their health (Ren et al.,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Finally, global networks enable a community to realise the power of collective intelligence through collecting and analysing information. Community members develop cross-cultural understanding when they participate in these networks (</a:t>
            </a:r>
            <a:r>
              <a:rPr lang="en-GB" sz="1800" dirty="0" err="1">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Pischetola</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2011). Typically, community members generate new knowledge and build on existing knowledge when collaborating in global teams and synthesising information from numerous cultures.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9</a:t>
            </a:fld>
            <a:endParaRPr lang="en-GB"/>
          </a:p>
        </p:txBody>
      </p:sp>
    </p:spTree>
    <p:extLst>
      <p:ext uri="{BB962C8B-B14F-4D97-AF65-F5344CB8AC3E}">
        <p14:creationId xmlns:p14="http://schemas.microsoft.com/office/powerpoint/2010/main" val="753842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Social media includes the use of technological methods and tools for sharing and discussing information. Social networking sites such as YouTube, Twitter and Facebook allow community members to connect with like-minded people and share and interact with online content. In other words, social media can build awareness for a community, encourage engagement and be used for support. For instance, #PerfectParks is a social media campaign started by the Green Flag Award to counteract feelings of isolation during the pandemic while recognising the importance of parks (Green Flag Award, 2020). The challenge calls upon all community members to create pictures that celebrate the features that would make up their perfect park. Indeed, the campaign allows sharing information and allows community members to feel more connected to their greater community.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2286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Moreover, community members can find useful information on websites established by community workers. These websites aim to raise awareness of community activities. The functions of the website may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Inviting opinions and responses to the consultation</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Holding downloadable newsletters and photos</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SzPts val="1000"/>
              <a:buFont typeface="Symbol" panose="05050102010706020507" pitchFamily="18" charset="2"/>
              <a:buChar char=""/>
              <a:tabLst>
                <a:tab pos="457200" algn="l"/>
              </a:tabLs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Details of forthcoming events</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Moreover, the government, agencies, and organisations can use a website to develop health education and health promotion activities (Ren et al., 2015). They are aimed to improve community members’ ability to find and use evidence-based health information.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Internet of Things (IoT) technology can review the usage of local green spaces in the London community. Typically, this involves the installation of sensors around green spaces to review whether the community is capitalising on green spaces, if the pandemic has shifted trends in green spaces usage and if an investment is needed (</a:t>
            </a:r>
            <a:r>
              <a:rPr lang="en-GB" sz="1800" dirty="0" err="1">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Bibri</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and </a:t>
            </a:r>
            <a:r>
              <a:rPr lang="en-GB" sz="1800" dirty="0" err="1">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Krogstie</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2020). The data collected can improve the local community, including addressing antisocial behaviour and ensuring safety.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Mass media channels have broad reach and can increase issue awareness. These channels are more effective at disseminating information, guidance and advice for community members.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10</a:t>
            </a:fld>
            <a:endParaRPr lang="en-GB"/>
          </a:p>
        </p:txBody>
      </p:sp>
    </p:spTree>
    <p:extLst>
      <p:ext uri="{BB962C8B-B14F-4D97-AF65-F5344CB8AC3E}">
        <p14:creationId xmlns:p14="http://schemas.microsoft.com/office/powerpoint/2010/main" val="2395325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Digital media allow people to share information within the community and across the world. People have greater access to facts, statistics and figures, allowing information to circulate faster. Therefore, people can respond in real-time as events unfold and also unfair business practices and political corruption can be exposed.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Regarding self-expression, community members are joining meaningful groups on social networking sites such as Facebook. As such, they are allowed to express themselves and be validated. According to Abraham Maslow’s hierarchy of needs model, humans have two distinct social needs, including being loved and accepted (Maslow and Lewis, 1987). These needs are satisfied in situations such as individuals who can express their identity among like-minded members and receive real feedback.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Digital technology also improves work efficiency. Agencies, organisations and local government can obtain the community members information accurately and make the corresponding countermeasures based on the information immediately (Ren et al.,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Regarding the detrimental impacts, digital technologies are dynamic and heterogeneous. More precisely, they regularly shift their meanings based on the context in which they are used. Indeed, some websites are run for profit, while some information, such as health information, may be inaccurate and misleading (Ren et al., 2015). Additionally, digital technologies expose community members to data scraping whereby their activities are tracked online and personal information harvested. This information can be gathered from websites and social media profiles. Finally, lack of access to digital technologies may widen the disparities of health and well-being for a community. Therefore, it is important to work vigilantly and develop effective internet-based health promotion programs to increase functional access to the internet among the marginalised group in the community.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11</a:t>
            </a:fld>
            <a:endParaRPr lang="en-GB"/>
          </a:p>
        </p:txBody>
      </p:sp>
    </p:spTree>
    <p:extLst>
      <p:ext uri="{BB962C8B-B14F-4D97-AF65-F5344CB8AC3E}">
        <p14:creationId xmlns:p14="http://schemas.microsoft.com/office/powerpoint/2010/main" val="3551509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Inclusion is a core principle for community development in which people’s diverse contributions are valued regardless of their varying abilities or background. Typically, an environment is fostered where community members feel safe to freely participate and contribute. According to Abraham Maslow’s hierarchy of needs, meeting people’s love and belonging needs make them feel the need to identify and belong to a community (Maslow and Lewis, 1987). Thus, they can continue to contribute reasonably to the decision-making process that promotes community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Community development leads to improved relationships whereby community members collaborate, form alliances, and work with other communities and agencies. They use formal and informal methods to achieve connections. The attachment theory gives insights regarding the importance of secure attachments that leads to better social and emotional development (Holmes, 2014). Meaningful positive relationships transform a community into a set of psychological bonds between community members.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Access and equity is another core principle of community development. More specifically, community development allows a fairer distribution of power and economic resources between community members. It intends to improve the cultural, economic, environmental and social infrastructures within the community. According to equity theory, fairness motivates people (</a:t>
            </a:r>
            <a:r>
              <a:rPr lang="en-GB" sz="1800" dirty="0" err="1">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Inegbedion</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et al., 2020). In this context, community members will always seek to adjust their inputs so that the equation is always in balance. The theory can be a model for measuring how satisfied community members are.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150000"/>
              </a:lnSpc>
              <a:spcBef>
                <a:spcPts val="0"/>
              </a:spcBef>
              <a:spcAft>
                <a:spcPts val="0"/>
              </a:spcAft>
            </a:pP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Finally, community members have a valuable contribution to make in the community. Community development allows them to participate in decision-making, evaluation and direction setting in the community. The involvement, interaction and participation in the more democratic processes positively change people’s attitudes and perceptions. This can be called self-actualisation because community members can initiate their learning, are desirous of improving their environment and are capable of positive change (</a:t>
            </a:r>
            <a:r>
              <a:rPr lang="en-GB" sz="1800" dirty="0" err="1">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Bucchio</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Jones and </a:t>
            </a:r>
            <a:r>
              <a:rPr lang="en-GB" sz="1800" dirty="0" err="1">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Dopwell</a:t>
            </a: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 2021). In Maslow’s hierarchy of needs, self-actualisation implies that personal potential is fully realised (Maslow and Lewis, 1987). At this stage, the community members realise the full development of their abilities and appreciation for 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12</a:t>
            </a:fld>
            <a:endParaRPr lang="en-GB"/>
          </a:p>
        </p:txBody>
      </p:sp>
    </p:spTree>
    <p:extLst>
      <p:ext uri="{BB962C8B-B14F-4D97-AF65-F5344CB8AC3E}">
        <p14:creationId xmlns:p14="http://schemas.microsoft.com/office/powerpoint/2010/main" val="890729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Within community development, there is a risk of missing assets and contributions by disadvantaged minorities if the community only focus on working with those most visibly involved to identify the assets in that community (Ren et al., 2015). These assets include physical spaces, connections, knowledge and skills. Moreover, racist notions in the wider community may limit their employment possibilities to the most low-waged and precarious options.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Further, digital technology has also led to community development, but at the same time, it has brought new challenges for the community. For instance, the issue of misinformation. Typically, digital technologies are dynamic and heterogeneous (Talwar et al., 2020). This implies that there is a high likelihood of spreading fake news or misinformation. Consequently, it leads to mistrust and aggravates the existing cultural and social dynamics by misusing religious, regional and political undercurrents in a community (Talwar et al., 2020).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Regarding imbalance of power relationships, community development allows a community to take control of their development processes. Consequently, the development practitioners aim to elevate the capacity of the local community. Therefore, they possess power and control that allow them to design, conduct and identify challenges that arise and find the solutions to them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 However, this power and control can be perceived negatively. People who possess it may use it as a repressive force that masks, limits, controls, excludes, punishes, forbids, and subjugates the disadvantaged minorities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 On the other hand, people with less power may tend to use a repressive force to get the same power, thus creating an imbalance of power relationships.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Finally, unsustainable community development that is driven by one particular need may lead to sustainability problems. For instance, dependence on fossil fuel-based energy sources will lead to changes in the global climate, while irresponsible banking may lead to large-scale financial crises (Franco and Tracey,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13</a:t>
            </a:fld>
            <a:endParaRPr lang="en-GB"/>
          </a:p>
        </p:txBody>
      </p:sp>
    </p:spTree>
    <p:extLst>
      <p:ext uri="{BB962C8B-B14F-4D97-AF65-F5344CB8AC3E}">
        <p14:creationId xmlns:p14="http://schemas.microsoft.com/office/powerpoint/2010/main" val="1492206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Equality Act 2010 legally protects people from discrimination, harassment and victimisation. Typically, individuals are protected from unfair treatment and promotes a more equal and fair society. According to the law, it is illegal to discriminate against people with one or more protected characteristics, including age, disability, sex, race, sexual orientation, region, marriage and civil partnership, pregnancy and maternity, and gender reassignment on the ground of the named characteristics (GOV.UK, 2015). The law also requires people to ensure that their practices and behaviours are not discriminatory.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Human Rights Act 1998 defines the fundamental rights and freedoms to which everyone in the UK is entitled. For instance, the Act protects: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Right to 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Freedom from torture and inhuman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Freedom from slavery and forced labour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right to an education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Freedom of speech and peaceful protest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Protection from discrimination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Right to a fair trial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Safeguarding Vulnerable Groups Act 2006 makes provisions relating to the protection of children and vulnerable adults. More precisely, the Act provides a system for employers to check the suitability of volunteers or employees to work with vulnerable adults or children (Griffith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Tengnah</a:t>
            </a:r>
            <a:r>
              <a:rPr lang="en-GB" sz="1800" dirty="0">
                <a:effectLst/>
                <a:latin typeface="Arial" panose="020B0604020202020204" pitchFamily="34" charset="0"/>
                <a:ea typeface="Calibri" panose="020F0502020204030204" pitchFamily="34" charset="0"/>
                <a:cs typeface="Times New Roman" panose="02020603050405020304" pitchFamily="18" charset="0"/>
              </a:rPr>
              <a:t>, 2009). According to the Act, there must be a vulnerable adult’s barred list and a children’s barred list, maintained by the Disclosure and Barring Service (DBS). The list establishes whether a person can work with either children or vulnerable adults or both (Griffith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Tengnah</a:t>
            </a:r>
            <a:r>
              <a:rPr lang="en-GB" sz="1800" dirty="0">
                <a:effectLst/>
                <a:latin typeface="Arial" panose="020B0604020202020204" pitchFamily="34" charset="0"/>
                <a:ea typeface="Calibri" panose="020F0502020204030204" pitchFamily="34" charset="0"/>
                <a:cs typeface="Times New Roman" panose="02020603050405020304" pitchFamily="18" charset="0"/>
              </a:rPr>
              <a:t>, 2009).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Health and Safety Act 1974 defines the framework for managing workplace health and safety. The Act sets out the duties of every staff for maintaining health and safety within workplaces (Lewis, 1975). According to the Act, workplaces should provide: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 safe and conducive working 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Adequate welfare provisions for staff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Adequate training of staff to ensure they understand and adhere to health and safety procedures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Suitable provision of relevant supervision, instruction and information (Lewis, 1975).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nSpc>
                <a:spcPct val="200000"/>
              </a:lnSpc>
              <a:spcBef>
                <a:spcPts val="0"/>
              </a:spcBef>
              <a:spcAft>
                <a:spcPts val="800"/>
              </a:spcAft>
              <a:buFont typeface="Wingdings" panose="05000000000000000000" pitchFamily="2" charset="2"/>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Confidentiality Policy requires confidential information to be kept discreet because it is valuable and often sensitive. According to the policy: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Personal information is subject to a legal duty of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200000"/>
              </a:lnSpc>
              <a:spcBef>
                <a:spcPts val="0"/>
              </a:spcBef>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Disclosure of confidential information is permitted in exceptional situations in which it should be shared with the person involved (England, 2013).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14</a:t>
            </a:fld>
            <a:endParaRPr lang="en-GB"/>
          </a:p>
        </p:txBody>
      </p:sp>
    </p:spTree>
    <p:extLst>
      <p:ext uri="{BB962C8B-B14F-4D97-AF65-F5344CB8AC3E}">
        <p14:creationId xmlns:p14="http://schemas.microsoft.com/office/powerpoint/2010/main" val="1502611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Discrimination and prejudice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includes stereotypes, misconceptions and beliefs that are ingrained into the community, and they can dictate individuals’ actions effortlessly. As a consequence, people may tend to discriminate and develop prejudice towards others. This creates challenges and creates barriers to community development. Further, discrimination can be rampant if the rationale behind the issue is shared amongst the majority of the community members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 Thus, the issue can be a powerful barrier to community development efforts.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Further, ineffective or poor leadership can be devastating and can destroy trust and credibility with community members. As such, it will hinder the outcome of the community development process.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Lack of resources, including financial resources, hinders the participation of the development practitioners in developing and implementing community projects.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unwillingness of community members to become involved hampers community development. In some cases, the challenge arises when state or funding institutions fail to build community participation into the project design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15</a:t>
            </a:fld>
            <a:endParaRPr lang="en-GB"/>
          </a:p>
        </p:txBody>
      </p:sp>
    </p:spTree>
    <p:extLst>
      <p:ext uri="{BB962C8B-B14F-4D97-AF65-F5344CB8AC3E}">
        <p14:creationId xmlns:p14="http://schemas.microsoft.com/office/powerpoint/2010/main" val="7936169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Collaborations and partnerships involve community members and other parties working together at every stage, including identifying needs, planning, agreeing on priorities, implementation, and evaluation. Involving community members result in more appropriate, equitable and effective services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media, including digital technologies, TV and radio, can tackle prejudice and discrimination. The media can provide a normative or informational function. Initiatives may encompass programmes, advertising, plays, storylines on television programmes and poster campaigns. These campaigns may target certain groups, encourage reporting of discrimination and general awareness-raising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Moreover, effective communication with a community ensures that the community members have access to timely, accurate and relevant information in formats, languages, and through the relevant channels that are accessible for different groups and culturally appropriate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Chawa</a:t>
            </a:r>
            <a:r>
              <a:rPr lang="en-GB" sz="1800" dirty="0">
                <a:effectLst/>
                <a:latin typeface="Arial" panose="020B0604020202020204" pitchFamily="34" charset="0"/>
                <a:ea typeface="Calibri" panose="020F0502020204030204" pitchFamily="34" charset="0"/>
                <a:cs typeface="Times New Roman" panose="02020603050405020304" pitchFamily="18" charset="0"/>
              </a:rPr>
              <a:t> and Grace,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80EBBAF-E066-43BA-9F58-98BCA72E7BF3}" type="slidenum">
              <a:rPr lang="en-GB" smtClean="0"/>
              <a:t>16</a:t>
            </a:fld>
            <a:endParaRPr lang="en-GB"/>
          </a:p>
        </p:txBody>
      </p:sp>
    </p:spTree>
    <p:extLst>
      <p:ext uri="{BB962C8B-B14F-4D97-AF65-F5344CB8AC3E}">
        <p14:creationId xmlns:p14="http://schemas.microsoft.com/office/powerpoint/2010/main" val="4174270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93DCC-2BF9-432D-81A0-A5F2380D4D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350D18-74B1-408B-BD5B-D67E9412A1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7EC3BF-3CD8-405C-A257-54B809333779}"/>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5" name="Footer Placeholder 4">
            <a:extLst>
              <a:ext uri="{FF2B5EF4-FFF2-40B4-BE49-F238E27FC236}">
                <a16:creationId xmlns:a16="http://schemas.microsoft.com/office/drawing/2014/main" id="{EBBB6E59-EA13-497A-8BFE-ED7CD2E91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20168C-1571-4D91-A390-0F24972F9021}"/>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4009877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A9575-1886-4321-8F30-84F88CA439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7B7704-A86E-46B0-99D3-4911F96C02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15CC2-45C7-4AE9-8141-04FF35915E98}"/>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5" name="Footer Placeholder 4">
            <a:extLst>
              <a:ext uri="{FF2B5EF4-FFF2-40B4-BE49-F238E27FC236}">
                <a16:creationId xmlns:a16="http://schemas.microsoft.com/office/drawing/2014/main" id="{407DEEDC-9AAA-4832-9770-0689BE2E5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EE5EB-A837-4717-B640-2BFD4293F05C}"/>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649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D7E72-6281-4F50-8910-9A92DCA4D4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C83F79-D1E4-4FAE-B909-E45E30583B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BFF288-B1EF-4A94-8A92-71DE80C8515E}"/>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5" name="Footer Placeholder 4">
            <a:extLst>
              <a:ext uri="{FF2B5EF4-FFF2-40B4-BE49-F238E27FC236}">
                <a16:creationId xmlns:a16="http://schemas.microsoft.com/office/drawing/2014/main" id="{E5553E61-F1ED-4247-84C1-0FCD62E8D4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C3DFB-9261-471E-8D56-253E3FFD6C61}"/>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11655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7BDB0-CE9F-4F1C-805B-5146F619C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111861-6FE8-464C-AF11-E51F74DDF9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55CF0E-FD38-4497-AEF2-0A123CFFEB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8BDA91-09A4-440F-9C7E-68B1860AB4FC}"/>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6" name="Footer Placeholder 5">
            <a:extLst>
              <a:ext uri="{FF2B5EF4-FFF2-40B4-BE49-F238E27FC236}">
                <a16:creationId xmlns:a16="http://schemas.microsoft.com/office/drawing/2014/main" id="{676C0B99-19A1-48E4-8EC2-AB616B1C51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4811E3-1A5E-4D8A-A654-A10EFBDABA99}"/>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2357118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E468-63F4-4EA9-8631-027C5D5A9E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155615-392D-4BBC-8A73-A1FFCA8C0E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089A03-2313-4ED9-BA47-A64F314AF9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267EDB-EFC3-4806-910A-991B6BB700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1AE8D9-2042-4F10-AFE3-C33FD62FAE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1E56CF-71E5-499F-8329-68E8FC008D24}"/>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8" name="Footer Placeholder 7">
            <a:extLst>
              <a:ext uri="{FF2B5EF4-FFF2-40B4-BE49-F238E27FC236}">
                <a16:creationId xmlns:a16="http://schemas.microsoft.com/office/drawing/2014/main" id="{E0A0C1BC-170E-4DC2-B20B-D3887FF1E5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D25A15-59FB-4A9A-A356-CB01E5F68D1F}"/>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193238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7539F-E92D-44E8-9221-32FEEA9BEB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43F282-6372-4D0C-AA8C-1B7D53B7EC27}"/>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4" name="Footer Placeholder 3">
            <a:extLst>
              <a:ext uri="{FF2B5EF4-FFF2-40B4-BE49-F238E27FC236}">
                <a16:creationId xmlns:a16="http://schemas.microsoft.com/office/drawing/2014/main" id="{059B5D8C-5584-4590-8272-9B601144F7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AFF405-3B2B-466C-993D-DB8F9FE555D8}"/>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918391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C1C37F-5B36-4A69-B362-18315E9D8CDC}"/>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3" name="Footer Placeholder 2">
            <a:extLst>
              <a:ext uri="{FF2B5EF4-FFF2-40B4-BE49-F238E27FC236}">
                <a16:creationId xmlns:a16="http://schemas.microsoft.com/office/drawing/2014/main" id="{ADD157B6-ACD4-4F7A-BB94-6A309175D9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EA22AE-9956-48AB-BCA7-4D840F545B0A}"/>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382418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75B93-1BC2-4F66-AF70-BF2E4ADC43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DA8B70-93B3-4ED0-87E1-788405C04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084075-E5F8-41BE-BAEA-376525AC8E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74979-F8E9-4BCC-8B0A-3E154C756D22}"/>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6" name="Footer Placeholder 5">
            <a:extLst>
              <a:ext uri="{FF2B5EF4-FFF2-40B4-BE49-F238E27FC236}">
                <a16:creationId xmlns:a16="http://schemas.microsoft.com/office/drawing/2014/main" id="{6BEEA8D9-A295-4B7E-8D86-ADD37D3522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1D567C-7EFD-4702-AAEE-0F604733AB36}"/>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3864044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0393E-53A9-42EA-822A-F3C4FE2EF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A76A4A-6A50-4842-B9ED-8FF99537E7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3A8022-E058-4B6B-B8BE-856927ECFC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6F5204-86D4-485E-995E-03A9C2FA31A1}"/>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6" name="Footer Placeholder 5">
            <a:extLst>
              <a:ext uri="{FF2B5EF4-FFF2-40B4-BE49-F238E27FC236}">
                <a16:creationId xmlns:a16="http://schemas.microsoft.com/office/drawing/2014/main" id="{7C8CF054-183A-43AE-AF86-AA8BD13C1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33A63-863C-4858-98BF-E9F75A727D42}"/>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5797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231CF-ACFC-4347-83EC-5CC53AAB7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E958FB-DEAA-4802-AFB4-00FC2F7E37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28E3B1-3EDB-411D-ACAB-7618AD3F113A}"/>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5" name="Footer Placeholder 4">
            <a:extLst>
              <a:ext uri="{FF2B5EF4-FFF2-40B4-BE49-F238E27FC236}">
                <a16:creationId xmlns:a16="http://schemas.microsoft.com/office/drawing/2014/main" id="{66F11510-BCAD-40ED-AF1F-37ACE6FE50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B0A60-3DF5-451F-9206-E36D070E0F77}"/>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1561497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F3BD50-802A-44C3-98AE-7A2044BA6C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1977DA-E697-49C5-8F15-32F00C7376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D6DF43-1B0D-43D4-9AA7-CAB994F9BF35}"/>
              </a:ext>
            </a:extLst>
          </p:cNvPr>
          <p:cNvSpPr>
            <a:spLocks noGrp="1"/>
          </p:cNvSpPr>
          <p:nvPr>
            <p:ph type="dt" sz="half" idx="10"/>
          </p:nvPr>
        </p:nvSpPr>
        <p:spPr/>
        <p:txBody>
          <a:bodyPr/>
          <a:lstStyle/>
          <a:p>
            <a:fld id="{6D2D74FD-2A00-4ED9-A6BD-C747936ABFDA}" type="datetimeFigureOut">
              <a:rPr lang="en-GB" smtClean="0"/>
              <a:t>07/12/2021</a:t>
            </a:fld>
            <a:endParaRPr lang="en-GB"/>
          </a:p>
        </p:txBody>
      </p:sp>
      <p:sp>
        <p:nvSpPr>
          <p:cNvPr id="5" name="Footer Placeholder 4">
            <a:extLst>
              <a:ext uri="{FF2B5EF4-FFF2-40B4-BE49-F238E27FC236}">
                <a16:creationId xmlns:a16="http://schemas.microsoft.com/office/drawing/2014/main" id="{05A95248-4112-494E-B461-B90DA309DF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70D8BA-05A0-4089-8C9D-7BD69B7F60E5}"/>
              </a:ext>
            </a:extLst>
          </p:cNvPr>
          <p:cNvSpPr>
            <a:spLocks noGrp="1"/>
          </p:cNvSpPr>
          <p:nvPr>
            <p:ph type="sldNum" sz="quarter" idx="12"/>
          </p:nvPr>
        </p:nvSpPr>
        <p:spPr/>
        <p:txBody>
          <a:bodyPr/>
          <a:lstStyle/>
          <a:p>
            <a:fld id="{BC81E38A-599D-4174-A9A6-F014018DBA5E}" type="slidenum">
              <a:rPr lang="en-GB" smtClean="0"/>
              <a:t>‹#›</a:t>
            </a:fld>
            <a:endParaRPr lang="en-GB"/>
          </a:p>
        </p:txBody>
      </p:sp>
    </p:spTree>
    <p:extLst>
      <p:ext uri="{BB962C8B-B14F-4D97-AF65-F5344CB8AC3E}">
        <p14:creationId xmlns:p14="http://schemas.microsoft.com/office/powerpoint/2010/main" val="1280734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6FF9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3E0E74-7143-47C3-989B-EF5F6E60F2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1F3B2D-ACD7-458D-9F26-4063BC20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1C7E51-DBA0-4D93-9DC1-7ED9E1D40D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2D74FD-2A00-4ED9-A6BD-C747936ABFDA}" type="datetimeFigureOut">
              <a:rPr lang="en-GB" smtClean="0"/>
              <a:t>07/12/2021</a:t>
            </a:fld>
            <a:endParaRPr lang="en-GB"/>
          </a:p>
        </p:txBody>
      </p:sp>
      <p:sp>
        <p:nvSpPr>
          <p:cNvPr id="5" name="Footer Placeholder 4">
            <a:extLst>
              <a:ext uri="{FF2B5EF4-FFF2-40B4-BE49-F238E27FC236}">
                <a16:creationId xmlns:a16="http://schemas.microsoft.com/office/drawing/2014/main" id="{36C50809-5D0F-4153-B016-79F4EA4113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B4BE63-0AC9-47FE-B413-9562E0873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81E38A-599D-4174-A9A6-F014018DBA5E}" type="slidenum">
              <a:rPr lang="en-GB" smtClean="0"/>
              <a:t>‹#›</a:t>
            </a:fld>
            <a:endParaRPr lang="en-GB"/>
          </a:p>
        </p:txBody>
      </p:sp>
    </p:spTree>
    <p:extLst>
      <p:ext uri="{BB962C8B-B14F-4D97-AF65-F5344CB8AC3E}">
        <p14:creationId xmlns:p14="http://schemas.microsoft.com/office/powerpoint/2010/main" val="3343296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59505-1B12-4FCE-88F9-DD0EAD746679}"/>
              </a:ext>
            </a:extLst>
          </p:cNvPr>
          <p:cNvSpPr>
            <a:spLocks noGrp="1"/>
          </p:cNvSpPr>
          <p:nvPr>
            <p:ph type="ctrTitle"/>
          </p:nvPr>
        </p:nvSpPr>
        <p:spPr>
          <a:xfrm>
            <a:off x="1524000" y="1122363"/>
            <a:ext cx="9144000" cy="1652735"/>
          </a:xfrm>
        </p:spPr>
        <p:txBody>
          <a:bodyPr>
            <a:normAutofit/>
          </a:bodyPr>
          <a:lstStyle/>
          <a:p>
            <a:r>
              <a:rPr lang="en-GB" sz="3200" b="1" dirty="0">
                <a:latin typeface="Arial" panose="020B0604020202020204" pitchFamily="34" charset="0"/>
                <a:cs typeface="Arial" panose="020B0604020202020204" pitchFamily="34" charset="0"/>
              </a:rPr>
              <a:t>Assessment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VIVA</a:t>
            </a:r>
          </a:p>
        </p:txBody>
      </p:sp>
      <p:sp>
        <p:nvSpPr>
          <p:cNvPr id="3" name="Subtitle 2">
            <a:extLst>
              <a:ext uri="{FF2B5EF4-FFF2-40B4-BE49-F238E27FC236}">
                <a16:creationId xmlns:a16="http://schemas.microsoft.com/office/drawing/2014/main" id="{ED3ADA20-498C-4957-B663-AE5481E5836D}"/>
              </a:ext>
            </a:extLst>
          </p:cNvPr>
          <p:cNvSpPr>
            <a:spLocks noGrp="1"/>
          </p:cNvSpPr>
          <p:nvPr>
            <p:ph type="subTitle" idx="1"/>
          </p:nvPr>
        </p:nvSpPr>
        <p:spPr>
          <a:xfrm>
            <a:off x="1524000" y="2700669"/>
            <a:ext cx="9144000" cy="3619759"/>
          </a:xfrm>
        </p:spPr>
        <p:txBody>
          <a:bodyPr>
            <a:normAutofit/>
          </a:bodyPr>
          <a:lstStyle/>
          <a:p>
            <a:pPr algn="l"/>
            <a:r>
              <a:rPr lang="en-GB" sz="2800" dirty="0">
                <a:latin typeface="Arial" panose="020B0604020202020204" pitchFamily="34" charset="0"/>
                <a:cs typeface="Arial" panose="020B0604020202020204" pitchFamily="34" charset="0"/>
              </a:rPr>
              <a:t>Student </a:t>
            </a:r>
            <a:r>
              <a:rPr lang="en-GB" sz="2800" dirty="0" err="1">
                <a:latin typeface="Arial" panose="020B0604020202020204" pitchFamily="34" charset="0"/>
                <a:cs typeface="Arial" panose="020B0604020202020204" pitchFamily="34" charset="0"/>
              </a:rPr>
              <a:t>name:Gladys</a:t>
            </a:r>
            <a:r>
              <a:rPr lang="en-GB" sz="2800" dirty="0">
                <a:latin typeface="Arial" panose="020B0604020202020204" pitchFamily="34" charset="0"/>
                <a:cs typeface="Arial" panose="020B0604020202020204" pitchFamily="34" charset="0"/>
              </a:rPr>
              <a:t> Appiah-Kubi</a:t>
            </a:r>
          </a:p>
          <a:p>
            <a:pPr algn="l"/>
            <a:r>
              <a:rPr lang="en-GB" sz="2800" dirty="0">
                <a:latin typeface="Arial" panose="020B0604020202020204" pitchFamily="34" charset="0"/>
                <a:cs typeface="Arial" panose="020B0604020202020204" pitchFamily="34" charset="0"/>
              </a:rPr>
              <a:t>Student ID: 1813887</a:t>
            </a:r>
          </a:p>
          <a:p>
            <a:pPr algn="l"/>
            <a:r>
              <a:rPr lang="en-GB" sz="2800" dirty="0">
                <a:latin typeface="Arial" panose="020B0604020202020204" pitchFamily="34" charset="0"/>
                <a:cs typeface="Arial" panose="020B0604020202020204" pitchFamily="34" charset="0"/>
              </a:rPr>
              <a:t>Module name: Community Care and Development</a:t>
            </a:r>
          </a:p>
          <a:p>
            <a:pPr algn="l"/>
            <a:r>
              <a:rPr lang="en-GB" sz="2800" dirty="0">
                <a:latin typeface="Arial" panose="020B0604020202020204" pitchFamily="34" charset="0"/>
                <a:cs typeface="Arial" panose="020B0604020202020204" pitchFamily="34" charset="0"/>
              </a:rPr>
              <a:t>Module code: (BMHP6022_LON)</a:t>
            </a:r>
          </a:p>
          <a:p>
            <a:pPr algn="l"/>
            <a:r>
              <a:rPr lang="en-GB" sz="2800" dirty="0">
                <a:latin typeface="Arial" panose="020B0604020202020204" pitchFamily="34" charset="0"/>
                <a:cs typeface="Arial" panose="020B0604020202020204" pitchFamily="34" charset="0"/>
              </a:rPr>
              <a:t>Lecturer name: Bianca Sanfilippo </a:t>
            </a:r>
          </a:p>
          <a:p>
            <a:pPr algn="l"/>
            <a:r>
              <a:rPr lang="en-GB" sz="2800" dirty="0">
                <a:latin typeface="Arial" panose="020B0604020202020204" pitchFamily="34" charset="0"/>
                <a:cs typeface="Arial" panose="020B0604020202020204" pitchFamily="34" charset="0"/>
              </a:rPr>
              <a:t>Date:  Tuesday, 30th November 2021</a:t>
            </a:r>
          </a:p>
          <a:p>
            <a:pPr algn="l"/>
            <a:endParaRPr lang="en-GB" dirty="0"/>
          </a:p>
        </p:txBody>
      </p:sp>
      <p:pic>
        <p:nvPicPr>
          <p:cNvPr id="4" name="Picture 3">
            <a:extLst>
              <a:ext uri="{FF2B5EF4-FFF2-40B4-BE49-F238E27FC236}">
                <a16:creationId xmlns:a16="http://schemas.microsoft.com/office/drawing/2014/main" id="{15C74302-89FC-4DCF-B1CD-CEF069C29029}"/>
              </a:ext>
            </a:extLst>
          </p:cNvPr>
          <p:cNvPicPr>
            <a:picLocks noChangeAspect="1"/>
          </p:cNvPicPr>
          <p:nvPr/>
        </p:nvPicPr>
        <p:blipFill>
          <a:blip r:embed="rId2"/>
          <a:stretch>
            <a:fillRect/>
          </a:stretch>
        </p:blipFill>
        <p:spPr>
          <a:xfrm>
            <a:off x="928787" y="537572"/>
            <a:ext cx="3416412" cy="1397553"/>
          </a:xfrm>
          <a:prstGeom prst="rect">
            <a:avLst/>
          </a:prstGeom>
        </p:spPr>
      </p:pic>
    </p:spTree>
    <p:extLst>
      <p:ext uri="{BB962C8B-B14F-4D97-AF65-F5344CB8AC3E}">
        <p14:creationId xmlns:p14="http://schemas.microsoft.com/office/powerpoint/2010/main" val="884171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99EBD-752B-4950-929A-F64CC14D3FD3}"/>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336B386F-6E79-443F-AC21-F396BA1C521A}"/>
              </a:ext>
            </a:extLst>
          </p:cNvPr>
          <p:cNvSpPr>
            <a:spLocks noGrp="1"/>
          </p:cNvSpPr>
          <p:nvPr>
            <p:ph idx="1"/>
          </p:nvPr>
        </p:nvSpPr>
        <p:spPr>
          <a:xfrm>
            <a:off x="838200" y="1825625"/>
            <a:ext cx="6908074" cy="4351338"/>
          </a:xfrm>
        </p:spPr>
        <p:txBody>
          <a:bodyPr>
            <a:normAutofit lnSpcReduction="10000"/>
          </a:bodyPr>
          <a:lstStyle/>
          <a:p>
            <a:pPr>
              <a:lnSpc>
                <a:spcPct val="150000"/>
              </a:lnSpc>
            </a:pPr>
            <a:r>
              <a:rPr lang="en-GB" sz="2400" dirty="0">
                <a:latin typeface="Arial" panose="020B0604020202020204" pitchFamily="34" charset="0"/>
                <a:cs typeface="Arial" panose="020B0604020202020204" pitchFamily="34" charset="0"/>
              </a:rPr>
              <a:t>London is the capital city of the United Kingdom</a:t>
            </a:r>
          </a:p>
          <a:p>
            <a:pPr>
              <a:lnSpc>
                <a:spcPct val="150000"/>
              </a:lnSpc>
            </a:pPr>
            <a:r>
              <a:rPr lang="en-GB" sz="2400" dirty="0">
                <a:latin typeface="Arial" panose="020B0604020202020204" pitchFamily="34" charset="0"/>
                <a:cs typeface="Arial" panose="020B0604020202020204" pitchFamily="34" charset="0"/>
              </a:rPr>
              <a:t>Its area is equivalent to 1572 square kilometres</a:t>
            </a:r>
          </a:p>
          <a:p>
            <a:pPr>
              <a:lnSpc>
                <a:spcPct val="150000"/>
              </a:lnSpc>
            </a:pPr>
            <a:r>
              <a:rPr lang="en-GB" sz="2400" dirty="0">
                <a:latin typeface="Arial" panose="020B0604020202020204" pitchFamily="34" charset="0"/>
                <a:cs typeface="Arial" panose="020B0604020202020204" pitchFamily="34" charset="0"/>
              </a:rPr>
              <a:t>It is the British Metropolis </a:t>
            </a:r>
          </a:p>
          <a:p>
            <a:pPr>
              <a:lnSpc>
                <a:spcPct val="150000"/>
              </a:lnSpc>
            </a:pPr>
            <a:r>
              <a:rPr lang="en-GB" sz="2400" dirty="0">
                <a:latin typeface="Arial" panose="020B0604020202020204" pitchFamily="34" charset="0"/>
                <a:cs typeface="Arial" panose="020B0604020202020204" pitchFamily="34" charset="0"/>
              </a:rPr>
              <a:t>As of mid-2020, its population was 9,002,488 </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Greater London Authority, (2021</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It is one of the most ethnically diverse cities in the word</a:t>
            </a:r>
          </a:p>
        </p:txBody>
      </p:sp>
      <p:pic>
        <p:nvPicPr>
          <p:cNvPr id="1026" name="Picture 2" descr="Mayor of London &amp;#39;s office celebrates the passion &amp;amp; diversity of the city in  new campaign - Social Samosa">
            <a:extLst>
              <a:ext uri="{FF2B5EF4-FFF2-40B4-BE49-F238E27FC236}">
                <a16:creationId xmlns:a16="http://schemas.microsoft.com/office/drawing/2014/main" id="{A491156D-8840-4DE2-ABB7-AA2A2B8305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6273" y="2063931"/>
            <a:ext cx="4101738" cy="3892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4763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B3D44-F14F-4E5B-B769-FC842143165F}"/>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Definition of Community and Community Development </a:t>
            </a:r>
          </a:p>
        </p:txBody>
      </p:sp>
      <p:sp>
        <p:nvSpPr>
          <p:cNvPr id="3" name="Content Placeholder 2">
            <a:extLst>
              <a:ext uri="{FF2B5EF4-FFF2-40B4-BE49-F238E27FC236}">
                <a16:creationId xmlns:a16="http://schemas.microsoft.com/office/drawing/2014/main" id="{9B5A10B5-2FE5-42A9-88D9-6884C793E61E}"/>
              </a:ext>
            </a:extLst>
          </p:cNvPr>
          <p:cNvSpPr>
            <a:spLocks noGrp="1"/>
          </p:cNvSpPr>
          <p:nvPr>
            <p:ph idx="1"/>
          </p:nvPr>
        </p:nvSpPr>
        <p:spPr>
          <a:xfrm>
            <a:off x="838201" y="1825624"/>
            <a:ext cx="6725194" cy="5032375"/>
          </a:xfrm>
        </p:spPr>
        <p:txBody>
          <a:bodyPr>
            <a:normAutofit fontScale="77500" lnSpcReduction="20000"/>
          </a:bodyPr>
          <a:lstStyle/>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A community is a group of people living in the same defined area and share common identities, concerns or interests.</a:t>
            </a:r>
          </a:p>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community development is a process where community unit to take collective action on issues which are important to them. </a:t>
            </a:r>
            <a:endParaRPr lang="en-GB" sz="2400" b="1" dirty="0">
              <a:latin typeface="Arial" panose="020B060402020202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In practice, community development:</a:t>
            </a:r>
          </a:p>
          <a:p>
            <a:pPr lvl="1">
              <a:lnSpc>
                <a:spcPct val="150000"/>
              </a:lnSpc>
              <a:spcBef>
                <a:spcPts val="0"/>
              </a:spcBef>
              <a:buFont typeface="Wingdings" panose="05000000000000000000" pitchFamily="2" charset="2"/>
              <a:buChar char="Ø"/>
            </a:pPr>
            <a:r>
              <a:rPr lang="en-GB" dirty="0">
                <a:effectLst/>
                <a:latin typeface="Arial" panose="020B0604020202020204" pitchFamily="34" charset="0"/>
                <a:ea typeface="Calibri" panose="020F0502020204030204" pitchFamily="34" charset="0"/>
                <a:cs typeface="Arial" panose="020B0604020202020204" pitchFamily="34" charset="0"/>
              </a:rPr>
              <a:t>Support community to use their assets to improve the quality of community life.</a:t>
            </a:r>
          </a:p>
          <a:p>
            <a:pPr lvl="1">
              <a:lnSpc>
                <a:spcPct val="150000"/>
              </a:lnSpc>
              <a:spcBef>
                <a:spcPts val="0"/>
              </a:spcBef>
              <a:spcAft>
                <a:spcPts val="800"/>
              </a:spcAft>
              <a:buFont typeface="Wingdings" panose="05000000000000000000" pitchFamily="2" charset="2"/>
              <a:buChar char="Ø"/>
            </a:pPr>
            <a:r>
              <a:rPr lang="en-GB" dirty="0">
                <a:effectLst/>
                <a:latin typeface="Arial" panose="020B0604020202020204" pitchFamily="34" charset="0"/>
                <a:ea typeface="Calibri" panose="020F0502020204030204" pitchFamily="34" charset="0"/>
                <a:cs typeface="Arial" panose="020B0604020202020204" pitchFamily="34" charset="0"/>
              </a:rPr>
              <a:t>Help communities and public agencies to work collaboratively to improve services and decision-making process </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Brodsky, 2017</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dirty="0">
                <a:effectLst/>
                <a:latin typeface="Arial" panose="020B0604020202020204" pitchFamily="34" charset="0"/>
                <a:ea typeface="Calibri" panose="020F0502020204030204" pitchFamily="34" charset="0"/>
                <a:cs typeface="Arial" panose="020B0604020202020204" pitchFamily="34" charset="0"/>
              </a:rPr>
              <a:t> </a:t>
            </a:r>
          </a:p>
          <a:p>
            <a:endParaRPr lang="en-GB" b="1" dirty="0"/>
          </a:p>
        </p:txBody>
      </p:sp>
      <p:pic>
        <p:nvPicPr>
          <p:cNvPr id="2050" name="Picture 2" descr="Empowering communities - OpenLearn - Open University - PWC_4">
            <a:extLst>
              <a:ext uri="{FF2B5EF4-FFF2-40B4-BE49-F238E27FC236}">
                <a16:creationId xmlns:a16="http://schemas.microsoft.com/office/drawing/2014/main" id="{168AD0A4-DEAC-403C-81AE-F11C4C30D9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3394" y="1946366"/>
            <a:ext cx="4628605" cy="4546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1164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8BA70-4B0F-4176-9658-7EC514F74DA6}"/>
              </a:ext>
            </a:extLst>
          </p:cNvPr>
          <p:cNvSpPr>
            <a:spLocks noGrp="1"/>
          </p:cNvSpPr>
          <p:nvPr>
            <p:ph type="title"/>
          </p:nvPr>
        </p:nvSpPr>
        <p:spPr/>
        <p:txBody>
          <a:bodyPr>
            <a:normAutofit/>
          </a:bodyPr>
          <a:lstStyle/>
          <a:p>
            <a:pPr algn="ctr"/>
            <a:r>
              <a:rPr lang="en-GB" sz="3200" b="1" dirty="0">
                <a:effectLst/>
                <a:latin typeface="Arial" panose="020B0604020202020204" pitchFamily="34" charset="0"/>
                <a:ea typeface="Calibri" panose="020F0502020204030204" pitchFamily="34" charset="0"/>
                <a:cs typeface="Arial" panose="020B0604020202020204" pitchFamily="34" charset="0"/>
              </a:rPr>
              <a:t>The Diversity of Communities </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9CD6B0A0-8734-4DA8-8257-0001ABB39321}"/>
              </a:ext>
            </a:extLst>
          </p:cNvPr>
          <p:cNvSpPr>
            <a:spLocks noGrp="1"/>
          </p:cNvSpPr>
          <p:nvPr>
            <p:ph idx="1"/>
          </p:nvPr>
        </p:nvSpPr>
        <p:spPr>
          <a:xfrm>
            <a:off x="838200" y="1123406"/>
            <a:ext cx="6398623" cy="5734593"/>
          </a:xfrm>
        </p:spPr>
        <p:txBody>
          <a:bodyPr>
            <a:normAutofit fontScale="25000" lnSpcReduction="20000"/>
          </a:bodyPr>
          <a:lstStyle/>
          <a:p>
            <a:pPr>
              <a:lnSpc>
                <a:spcPct val="170000"/>
              </a:lnSpc>
            </a:pPr>
            <a:r>
              <a:rPr lang="en-GB" sz="6400" dirty="0">
                <a:latin typeface="Arial" panose="020B0604020202020204" pitchFamily="34" charset="0"/>
                <a:cs typeface="Arial" panose="020B0604020202020204" pitchFamily="34" charset="0"/>
              </a:rPr>
              <a:t>Diversity is an ethical principle that includes acceptance and respect</a:t>
            </a:r>
          </a:p>
          <a:p>
            <a:pPr marL="0" marR="0">
              <a:lnSpc>
                <a:spcPct val="170000"/>
              </a:lnSpc>
              <a:spcBef>
                <a:spcPts val="0"/>
              </a:spcBef>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Typically, individuals are recognised in their uniqueness and differences along the dimensions of ideologies such as: </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Ethnicity</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Race</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Political beliefs </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Religious beliefs</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Age</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Physical abilities</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Gender </a:t>
            </a:r>
          </a:p>
          <a:p>
            <a:pPr lvl="2">
              <a:lnSpc>
                <a:spcPct val="170000"/>
              </a:lnSpc>
              <a:spcBef>
                <a:spcPts val="0"/>
              </a:spcBef>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Social-economic status </a:t>
            </a:r>
          </a:p>
          <a:p>
            <a:pPr lvl="2">
              <a:lnSpc>
                <a:spcPct val="170000"/>
              </a:lnSpc>
              <a:spcBef>
                <a:spcPts val="0"/>
              </a:spcBef>
              <a:spcAft>
                <a:spcPts val="800"/>
              </a:spcAft>
              <a:buFont typeface="Wingdings" panose="05000000000000000000" pitchFamily="2" charset="2"/>
              <a:buChar char="Ø"/>
            </a:pPr>
            <a:r>
              <a:rPr lang="en-GB" sz="6400" dirty="0">
                <a:effectLst/>
                <a:latin typeface="Arial" panose="020B0604020202020204" pitchFamily="34" charset="0"/>
                <a:ea typeface="Calibri" panose="020F0502020204030204" pitchFamily="34" charset="0"/>
                <a:cs typeface="Arial" panose="020B0604020202020204" pitchFamily="34" charset="0"/>
              </a:rPr>
              <a:t>Physical abilities </a:t>
            </a:r>
          </a:p>
          <a:p>
            <a:pPr marL="0" marR="0">
              <a:lnSpc>
                <a:spcPct val="170000"/>
              </a:lnSpc>
              <a:spcBef>
                <a:spcPts val="0"/>
              </a:spcBef>
              <a:spcAft>
                <a:spcPts val="800"/>
              </a:spcAft>
            </a:pPr>
            <a:r>
              <a:rPr lang="en-GB" sz="6400" dirty="0">
                <a:effectLst/>
                <a:latin typeface="Arial" panose="020B0604020202020204" pitchFamily="34" charset="0"/>
                <a:ea typeface="Calibri" panose="020F0502020204030204" pitchFamily="34" charset="0"/>
                <a:cs typeface="Arial" panose="020B0604020202020204" pitchFamily="34" charset="0"/>
              </a:rPr>
              <a:t>These differences should be explored in a safe, positive and nurturing environment </a:t>
            </a:r>
            <a:r>
              <a:rPr lang="en-GB" sz="66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(Harries et al., 2019).</a:t>
            </a:r>
            <a:endParaRPr lang="en-GB" sz="64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70000"/>
              </a:lnSpc>
              <a:spcBef>
                <a:spcPts val="0"/>
              </a:spcBef>
              <a:spcAft>
                <a:spcPts val="800"/>
              </a:spcAft>
              <a:buNone/>
            </a:pPr>
            <a:br>
              <a:rPr lang="en-GB" sz="64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indent="0">
              <a:lnSpc>
                <a:spcPct val="107000"/>
              </a:lnSpc>
              <a:spcBef>
                <a:spcPts val="0"/>
              </a:spcBef>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3074" name="Picture 2" descr="Diverse Communities | Anxiety and Depression Association of America, ADAA">
            <a:extLst>
              <a:ext uri="{FF2B5EF4-FFF2-40B4-BE49-F238E27FC236}">
                <a16:creationId xmlns:a16="http://schemas.microsoft.com/office/drawing/2014/main" id="{5E9A3868-64B1-4C53-A057-022A93EE37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823" y="1319349"/>
            <a:ext cx="4762500" cy="4976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111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5D16C-4558-454C-A0AC-08147AEC7111}"/>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Diversity in London </a:t>
            </a:r>
          </a:p>
        </p:txBody>
      </p:sp>
      <p:sp>
        <p:nvSpPr>
          <p:cNvPr id="3" name="Content Placeholder 2">
            <a:extLst>
              <a:ext uri="{FF2B5EF4-FFF2-40B4-BE49-F238E27FC236}">
                <a16:creationId xmlns:a16="http://schemas.microsoft.com/office/drawing/2014/main" id="{DD4A6EC5-3CCF-4B19-86F8-BF5F1EDD27F7}"/>
              </a:ext>
            </a:extLst>
          </p:cNvPr>
          <p:cNvSpPr>
            <a:spLocks noGrp="1"/>
          </p:cNvSpPr>
          <p:nvPr>
            <p:ph idx="1"/>
          </p:nvPr>
        </p:nvSpPr>
        <p:spPr>
          <a:xfrm>
            <a:off x="576942" y="1690688"/>
            <a:ext cx="6881949" cy="4351338"/>
          </a:xfrm>
        </p:spPr>
        <p:txBody>
          <a:bodyPr>
            <a:normAutofit fontScale="85000" lnSpcReduction="20000"/>
          </a:bodyPr>
          <a:lstStyle/>
          <a:p>
            <a:pPr>
              <a:lnSpc>
                <a:spcPct val="150000"/>
              </a:lnSpc>
            </a:pPr>
            <a:r>
              <a:rPr lang="en-GB" sz="2400" dirty="0">
                <a:latin typeface="Arial" panose="020B0604020202020204" pitchFamily="34" charset="0"/>
                <a:cs typeface="Arial" panose="020B0604020202020204" pitchFamily="34" charset="0"/>
              </a:rPr>
              <a:t>London has a rich diversity</a:t>
            </a:r>
          </a:p>
          <a:p>
            <a:pPr>
              <a:lnSpc>
                <a:spcPct val="150000"/>
              </a:lnSpc>
            </a:pPr>
            <a:r>
              <a:rPr lang="en-GB" sz="2400" dirty="0">
                <a:latin typeface="Arial" panose="020B0604020202020204" pitchFamily="34" charset="0"/>
                <a:cs typeface="Arial" panose="020B0604020202020204" pitchFamily="34" charset="0"/>
              </a:rPr>
              <a:t>People from different nations, classes and cultures live side-by-side and prosper together</a:t>
            </a:r>
          </a:p>
          <a:p>
            <a:pPr>
              <a:lnSpc>
                <a:spcPct val="150000"/>
              </a:lnSpc>
            </a:pPr>
            <a:r>
              <a:rPr lang="en-GB" sz="2400" dirty="0">
                <a:latin typeface="Arial" panose="020B0604020202020204" pitchFamily="34" charset="0"/>
                <a:cs typeface="Arial" panose="020B0604020202020204" pitchFamily="34" charset="0"/>
              </a:rPr>
              <a:t>It include people from BAME backgrounds, women, </a:t>
            </a:r>
            <a:r>
              <a:rPr lang="en-GB" sz="2400" b="0" i="0" dirty="0">
                <a:effectLst/>
                <a:latin typeface="Arial" panose="020B0604020202020204" pitchFamily="34" charset="0"/>
                <a:cs typeface="Arial" panose="020B0604020202020204" pitchFamily="34" charset="0"/>
              </a:rPr>
              <a:t>LGTBQI+, disabled group and socio-economically disadvantaged people</a:t>
            </a:r>
          </a:p>
          <a:p>
            <a:pPr>
              <a:lnSpc>
                <a:spcPct val="150000"/>
              </a:lnSpc>
            </a:pPr>
            <a:r>
              <a:rPr lang="en-GB" sz="2400" dirty="0">
                <a:latin typeface="Arial" panose="020B0604020202020204" pitchFamily="34" charset="0"/>
                <a:cs typeface="Arial" panose="020B0604020202020204" pitchFamily="34" charset="0"/>
              </a:rPr>
              <a:t>One in three Londoners were born outside the UK </a:t>
            </a:r>
          </a:p>
          <a:p>
            <a:pPr>
              <a:lnSpc>
                <a:spcPct val="150000"/>
              </a:lnSpc>
            </a:pPr>
            <a:r>
              <a:rPr lang="en-GB" sz="2400" dirty="0">
                <a:latin typeface="Arial" panose="020B0604020202020204" pitchFamily="34" charset="0"/>
                <a:cs typeface="Arial" panose="020B0604020202020204" pitchFamily="34" charset="0"/>
              </a:rPr>
              <a:t>There are over 300 languages spoken every day </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(Office for National Statistics, 2011).</a:t>
            </a:r>
            <a:endParaRPr lang="en-GB" sz="2400" dirty="0">
              <a:latin typeface="Arial" panose="020B0604020202020204" pitchFamily="34" charset="0"/>
              <a:cs typeface="Arial" panose="020B0604020202020204" pitchFamily="34" charset="0"/>
            </a:endParaRPr>
          </a:p>
        </p:txBody>
      </p:sp>
      <p:pic>
        <p:nvPicPr>
          <p:cNvPr id="4098" name="Picture 2" descr="LDG - Housing Diversity Network">
            <a:extLst>
              <a:ext uri="{FF2B5EF4-FFF2-40B4-BE49-F238E27FC236}">
                <a16:creationId xmlns:a16="http://schemas.microsoft.com/office/drawing/2014/main" id="{41B02675-9133-487B-B7C6-621BD4FD85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8892" y="1690688"/>
            <a:ext cx="4558938" cy="4461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109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B5F7-2EC6-4101-BB4B-2EFD0610B66A}"/>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Community Project: Improving Access To Green Spaces</a:t>
            </a:r>
            <a:r>
              <a:rPr lang="en-GB" dirty="0"/>
              <a:t> </a:t>
            </a:r>
          </a:p>
        </p:txBody>
      </p:sp>
      <p:sp>
        <p:nvSpPr>
          <p:cNvPr id="3" name="Content Placeholder 2">
            <a:extLst>
              <a:ext uri="{FF2B5EF4-FFF2-40B4-BE49-F238E27FC236}">
                <a16:creationId xmlns:a16="http://schemas.microsoft.com/office/drawing/2014/main" id="{87CAB0A4-97CB-4E0E-8DA1-9C8552EF8651}"/>
              </a:ext>
            </a:extLst>
          </p:cNvPr>
          <p:cNvSpPr>
            <a:spLocks noGrp="1"/>
          </p:cNvSpPr>
          <p:nvPr>
            <p:ph idx="1"/>
          </p:nvPr>
        </p:nvSpPr>
        <p:spPr>
          <a:xfrm>
            <a:off x="838199" y="1825624"/>
            <a:ext cx="6777447" cy="4809091"/>
          </a:xfrm>
        </p:spPr>
        <p:txBody>
          <a:bodyPr>
            <a:normAutofit fontScale="77500" lnSpcReduction="20000"/>
          </a:bodyPr>
          <a:lstStyle/>
          <a:p>
            <a:pPr>
              <a:lnSpc>
                <a:spcPct val="150000"/>
              </a:lnSpc>
            </a:pPr>
            <a:r>
              <a:rPr lang="en-GB" sz="2400" dirty="0">
                <a:latin typeface="Arial" panose="020B0604020202020204" pitchFamily="34" charset="0"/>
                <a:cs typeface="Arial" panose="020B0604020202020204" pitchFamily="34" charset="0"/>
              </a:rPr>
              <a:t>The project aim to make green space accessible to older adults in Derby</a:t>
            </a:r>
          </a:p>
          <a:p>
            <a:pPr>
              <a:lnSpc>
                <a:spcPct val="150000"/>
              </a:lnSpc>
            </a:pPr>
            <a:r>
              <a:rPr lang="en-GB" sz="2400" dirty="0">
                <a:latin typeface="Arial" panose="020B0604020202020204" pitchFamily="34" charset="0"/>
                <a:cs typeface="Arial" panose="020B0604020202020204" pitchFamily="34" charset="0"/>
              </a:rPr>
              <a:t>The development of the project will include:</a:t>
            </a:r>
          </a:p>
          <a:p>
            <a:pPr lvl="1">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Establishing street greenery, green trails and urban gardens in close vicinity to local people</a:t>
            </a:r>
          </a:p>
          <a:p>
            <a:pPr lvl="1">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Ensuring access to green space for all population groups and users</a:t>
            </a:r>
          </a:p>
          <a:p>
            <a:pPr lvl="1">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Promote private green areas</a:t>
            </a:r>
          </a:p>
          <a:p>
            <a:pPr lvl="1">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Making use of biodiversity, using different plants to create diverse settings </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(Public Health England, 2020).</a:t>
            </a:r>
            <a:r>
              <a:rPr lang="en-GB" dirty="0">
                <a:latin typeface="Arial" panose="020B0604020202020204" pitchFamily="34" charset="0"/>
                <a:cs typeface="Arial" panose="020B0604020202020204" pitchFamily="34" charset="0"/>
              </a:rPr>
              <a:t> </a:t>
            </a:r>
          </a:p>
          <a:p>
            <a:endParaRPr lang="en-GB" dirty="0"/>
          </a:p>
        </p:txBody>
      </p:sp>
      <p:pic>
        <p:nvPicPr>
          <p:cNvPr id="5122" name="Picture 2" descr="Wallpaper USA, New York, Central Park, skyscrapers, lawn, trees, autumn  3840x2160 UHD 4K Picture, Image">
            <a:extLst>
              <a:ext uri="{FF2B5EF4-FFF2-40B4-BE49-F238E27FC236}">
                <a16:creationId xmlns:a16="http://schemas.microsoft.com/office/drawing/2014/main" id="{CB94E657-981D-4B71-9941-538AB32F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5645" y="1825625"/>
            <a:ext cx="4558937" cy="4039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345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C8A21-AAEE-4C1D-ACC1-1800D1F428EF}"/>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Reasons for Developing the Project</a:t>
            </a:r>
          </a:p>
        </p:txBody>
      </p:sp>
      <p:sp>
        <p:nvSpPr>
          <p:cNvPr id="3" name="Content Placeholder 2">
            <a:extLst>
              <a:ext uri="{FF2B5EF4-FFF2-40B4-BE49-F238E27FC236}">
                <a16:creationId xmlns:a16="http://schemas.microsoft.com/office/drawing/2014/main" id="{C1412FAF-A221-42FD-9E65-00F53EDA8DC4}"/>
              </a:ext>
            </a:extLst>
          </p:cNvPr>
          <p:cNvSpPr>
            <a:spLocks noGrp="1"/>
          </p:cNvSpPr>
          <p:nvPr>
            <p:ph idx="1"/>
          </p:nvPr>
        </p:nvSpPr>
        <p:spPr>
          <a:xfrm>
            <a:off x="838201" y="1690688"/>
            <a:ext cx="6777446" cy="5007823"/>
          </a:xfrm>
        </p:spPr>
        <p:txBody>
          <a:bodyPr>
            <a:normAutofit fontScale="92500" lnSpcReduction="20000"/>
          </a:bodyPr>
          <a:lstStyle/>
          <a:p>
            <a:pPr>
              <a:lnSpc>
                <a:spcPct val="150000"/>
              </a:lnSpc>
            </a:pPr>
            <a:r>
              <a:rPr lang="en-GB" sz="2400" dirty="0">
                <a:latin typeface="Arial" panose="020B0604020202020204" pitchFamily="34" charset="0"/>
                <a:cs typeface="Arial" panose="020B0604020202020204" pitchFamily="34" charset="0"/>
              </a:rPr>
              <a:t>Improve the quality of life for local people</a:t>
            </a:r>
          </a:p>
          <a:p>
            <a:pPr>
              <a:lnSpc>
                <a:spcPct val="150000"/>
              </a:lnSpc>
            </a:pPr>
            <a:r>
              <a:rPr lang="en-GB" sz="2400" dirty="0">
                <a:latin typeface="Arial" panose="020B0604020202020204" pitchFamily="34" charset="0"/>
                <a:cs typeface="Arial" panose="020B0604020202020204" pitchFamily="34" charset="0"/>
              </a:rPr>
              <a:t>Access to green spaces is associated with better physical and mental health</a:t>
            </a:r>
          </a:p>
          <a:p>
            <a:pPr>
              <a:lnSpc>
                <a:spcPct val="150000"/>
              </a:lnSpc>
            </a:pPr>
            <a:r>
              <a:rPr lang="en-GB" sz="2400" dirty="0">
                <a:latin typeface="Arial" panose="020B0604020202020204" pitchFamily="34" charset="0"/>
                <a:cs typeface="Arial" panose="020B0604020202020204" pitchFamily="34" charset="0"/>
              </a:rPr>
              <a:t>Green spaces provide places for leisure and recreational activities that improve health</a:t>
            </a:r>
          </a:p>
          <a:p>
            <a:pPr>
              <a:lnSpc>
                <a:spcPct val="150000"/>
              </a:lnSpc>
            </a:pPr>
            <a:r>
              <a:rPr lang="en-GB" sz="2400" dirty="0">
                <a:latin typeface="Arial" panose="020B0604020202020204" pitchFamily="34" charset="0"/>
                <a:cs typeface="Arial" panose="020B0604020202020204" pitchFamily="34" charset="0"/>
              </a:rPr>
              <a:t>Allows social integration in ways which leads to shared value and mutual understanding </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Greater London Authority, 2017).</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Cool the city and absorb stormwater to reduce the impacts of climate change</a:t>
            </a:r>
          </a:p>
          <a:p>
            <a:endParaRPr lang="en-GB" dirty="0"/>
          </a:p>
        </p:txBody>
      </p:sp>
      <p:pic>
        <p:nvPicPr>
          <p:cNvPr id="6146" name="Picture 2" descr="6 ways to approach urban green spaces in the push for racial justice and  health equity">
            <a:extLst>
              <a:ext uri="{FF2B5EF4-FFF2-40B4-BE49-F238E27FC236}">
                <a16:creationId xmlns:a16="http://schemas.microsoft.com/office/drawing/2014/main" id="{61CED9E6-885C-4FBA-9EE7-22F124E7C8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5646" y="1690688"/>
            <a:ext cx="4576354" cy="5167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575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56522-7072-4898-B696-5550E5A8CDEE}"/>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Importance of Creating a Community </a:t>
            </a:r>
          </a:p>
        </p:txBody>
      </p:sp>
      <p:sp>
        <p:nvSpPr>
          <p:cNvPr id="3" name="Content Placeholder 2">
            <a:extLst>
              <a:ext uri="{FF2B5EF4-FFF2-40B4-BE49-F238E27FC236}">
                <a16:creationId xmlns:a16="http://schemas.microsoft.com/office/drawing/2014/main" id="{4E7AFB2E-FC10-4513-8E1B-63E85FD4D88F}"/>
              </a:ext>
            </a:extLst>
          </p:cNvPr>
          <p:cNvSpPr>
            <a:spLocks noGrp="1"/>
          </p:cNvSpPr>
          <p:nvPr>
            <p:ph idx="1"/>
          </p:nvPr>
        </p:nvSpPr>
        <p:spPr>
          <a:xfrm>
            <a:off x="838200" y="1825625"/>
            <a:ext cx="5823857" cy="4351338"/>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Empowerment</a:t>
            </a:r>
          </a:p>
          <a:p>
            <a:pPr>
              <a:lnSpc>
                <a:spcPct val="150000"/>
              </a:lnSpc>
            </a:pPr>
            <a:r>
              <a:rPr lang="en-GB" sz="2400" dirty="0">
                <a:latin typeface="Arial" panose="020B0604020202020204" pitchFamily="34" charset="0"/>
                <a:cs typeface="Arial" panose="020B0604020202020204" pitchFamily="34" charset="0"/>
              </a:rPr>
              <a:t>Promotes interaction and connections</a:t>
            </a:r>
          </a:p>
          <a:p>
            <a:pPr>
              <a:lnSpc>
                <a:spcPct val="150000"/>
              </a:lnSpc>
            </a:pPr>
            <a:r>
              <a:rPr lang="en-GB" sz="2400" dirty="0">
                <a:latin typeface="Arial" panose="020B0604020202020204" pitchFamily="34" charset="0"/>
                <a:cs typeface="Arial" panose="020B0604020202020204" pitchFamily="34" charset="0"/>
              </a:rPr>
              <a:t>Builds valuable relationships</a:t>
            </a:r>
          </a:p>
          <a:p>
            <a:pPr>
              <a:lnSpc>
                <a:spcPct val="150000"/>
              </a:lnSpc>
            </a:pPr>
            <a:r>
              <a:rPr lang="en-GB" sz="2400" dirty="0">
                <a:latin typeface="Arial" panose="020B0604020202020204" pitchFamily="34" charset="0"/>
                <a:cs typeface="Arial" panose="020B0604020202020204" pitchFamily="34" charset="0"/>
              </a:rPr>
              <a:t>Provides a sense of belonging </a:t>
            </a:r>
            <a:r>
              <a:rPr lang="en-GB" sz="2400" dirty="0">
                <a:effectLst/>
                <a:latin typeface="Arial" panose="020B0604020202020204" pitchFamily="34" charset="0"/>
                <a:ea typeface="Calibri" panose="020F0502020204030204" pitchFamily="34" charset="0"/>
                <a:cs typeface="Times New Roman" panose="02020603050405020304" pitchFamily="18" charset="0"/>
              </a:rPr>
              <a:t>(</a:t>
            </a:r>
            <a:r>
              <a:rPr lang="en-GB" sz="2400" dirty="0" err="1">
                <a:effectLst/>
                <a:latin typeface="Arial" panose="020B0604020202020204" pitchFamily="34" charset="0"/>
                <a:ea typeface="Calibri" panose="020F0502020204030204" pitchFamily="34" charset="0"/>
                <a:cs typeface="Times New Roman" panose="02020603050405020304" pitchFamily="18" charset="0"/>
              </a:rPr>
              <a:t>Herrando</a:t>
            </a:r>
            <a:r>
              <a:rPr lang="en-GB" sz="2400" dirty="0">
                <a:effectLst/>
                <a:latin typeface="Arial" panose="020B0604020202020204" pitchFamily="34" charset="0"/>
                <a:ea typeface="Calibri" panose="020F0502020204030204" pitchFamily="34" charset="0"/>
                <a:cs typeface="Times New Roman" panose="02020603050405020304" pitchFamily="18" charset="0"/>
              </a:rPr>
              <a:t> and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Constantinides</a:t>
            </a:r>
            <a:r>
              <a:rPr lang="en-GB" sz="2400" dirty="0">
                <a:effectLst/>
                <a:latin typeface="Arial" panose="020B0604020202020204" pitchFamily="34" charset="0"/>
                <a:ea typeface="Calibri" panose="020F0502020204030204" pitchFamily="34" charset="0"/>
                <a:cs typeface="Times New Roman" panose="02020603050405020304" pitchFamily="18" charset="0"/>
              </a:rPr>
              <a:t>, 2021).</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Health Promotion </a:t>
            </a:r>
          </a:p>
        </p:txBody>
      </p:sp>
      <p:pic>
        <p:nvPicPr>
          <p:cNvPr id="7170" name="Picture 2" descr="Building Community - Centre for Teaching and Learning - Western University">
            <a:extLst>
              <a:ext uri="{FF2B5EF4-FFF2-40B4-BE49-F238E27FC236}">
                <a16:creationId xmlns:a16="http://schemas.microsoft.com/office/drawing/2014/main" id="{5A4640B6-0098-41B3-93BB-2839A444A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1875" y="1690688"/>
            <a:ext cx="5360126" cy="4235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063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7D1ED-444D-4E32-9C4E-E0008984C73A}"/>
              </a:ext>
            </a:extLst>
          </p:cNvPr>
          <p:cNvSpPr>
            <a:spLocks noGrp="1"/>
          </p:cNvSpPr>
          <p:nvPr>
            <p:ph type="ctrTitle"/>
          </p:nvPr>
        </p:nvSpPr>
        <p:spPr>
          <a:xfrm>
            <a:off x="1524000" y="1122363"/>
            <a:ext cx="9144000" cy="837066"/>
          </a:xfrm>
        </p:spPr>
        <p:txBody>
          <a:bodyPr>
            <a:normAutofit/>
          </a:bodyPr>
          <a:lstStyle/>
          <a:p>
            <a:r>
              <a:rPr lang="en-GB" sz="3200" b="1" dirty="0">
                <a:latin typeface="Arial" panose="020B0604020202020204" pitchFamily="34" charset="0"/>
                <a:cs typeface="Arial" panose="020B0604020202020204" pitchFamily="34" charset="0"/>
              </a:rPr>
              <a:t>Community Through Digital Connectivity </a:t>
            </a:r>
          </a:p>
        </p:txBody>
      </p:sp>
      <p:sp>
        <p:nvSpPr>
          <p:cNvPr id="3" name="Subtitle 2">
            <a:extLst>
              <a:ext uri="{FF2B5EF4-FFF2-40B4-BE49-F238E27FC236}">
                <a16:creationId xmlns:a16="http://schemas.microsoft.com/office/drawing/2014/main" id="{052CC067-92E9-4077-A2BF-1301F575D190}"/>
              </a:ext>
            </a:extLst>
          </p:cNvPr>
          <p:cNvSpPr>
            <a:spLocks noGrp="1"/>
          </p:cNvSpPr>
          <p:nvPr>
            <p:ph type="subTitle" idx="1"/>
          </p:nvPr>
        </p:nvSpPr>
        <p:spPr>
          <a:xfrm>
            <a:off x="1524000" y="2403566"/>
            <a:ext cx="6052457" cy="3683725"/>
          </a:xfrm>
        </p:spPr>
        <p:txBody>
          <a:bodyPr>
            <a:normAutofit fontScale="85000" lnSpcReduction="10000"/>
          </a:bodyPr>
          <a:lstStyle/>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Digital media supports and provides a platform to communicate with communities. This includes:</a:t>
            </a:r>
          </a:p>
          <a:p>
            <a:pPr marL="800100" lvl="1" indent="-342900" algn="l">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Giving voice to the voiceless</a:t>
            </a:r>
          </a:p>
          <a:p>
            <a:pPr marL="800100" lvl="1" indent="-342900" algn="l">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Providing community health education</a:t>
            </a:r>
          </a:p>
          <a:p>
            <a:pPr marL="800100" lvl="1" indent="-342900" algn="l">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Improving community members’ healthcare consciousness </a:t>
            </a:r>
            <a:r>
              <a:rPr lang="en-GB" sz="24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(Ren et al., 2015).</a:t>
            </a:r>
            <a:endParaRPr lang="en-GB" sz="2400" dirty="0">
              <a:latin typeface="Arial" panose="020B0604020202020204" pitchFamily="34" charset="0"/>
              <a:cs typeface="Arial" panose="020B0604020202020204" pitchFamily="34" charset="0"/>
            </a:endParaRPr>
          </a:p>
          <a:p>
            <a:pPr marL="800100" lvl="1" indent="-342900" algn="l">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Tapping into global knowledge networks</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p:txBody>
      </p:sp>
      <p:pic>
        <p:nvPicPr>
          <p:cNvPr id="1026" name="Picture 2" descr="How to Connect with Your Members and Build a Digital Community - Survey &amp;amp;  Ballot Systems">
            <a:extLst>
              <a:ext uri="{FF2B5EF4-FFF2-40B4-BE49-F238E27FC236}">
                <a16:creationId xmlns:a16="http://schemas.microsoft.com/office/drawing/2014/main" id="{9BE7C07E-AAC5-4C55-B36A-20AF8D8C67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6456" y="2599510"/>
            <a:ext cx="4428310" cy="3136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415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487D8-CF1C-4E0F-8B93-138867BBCE14}"/>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Communication Platforms used in the Community </a:t>
            </a:r>
          </a:p>
        </p:txBody>
      </p:sp>
      <p:sp>
        <p:nvSpPr>
          <p:cNvPr id="3" name="Content Placeholder 2">
            <a:extLst>
              <a:ext uri="{FF2B5EF4-FFF2-40B4-BE49-F238E27FC236}">
                <a16:creationId xmlns:a16="http://schemas.microsoft.com/office/drawing/2014/main" id="{6BA118E0-8A1F-4E94-A4DE-58FDC944B2D6}"/>
              </a:ext>
            </a:extLst>
          </p:cNvPr>
          <p:cNvSpPr>
            <a:spLocks noGrp="1"/>
          </p:cNvSpPr>
          <p:nvPr>
            <p:ph idx="1"/>
          </p:nvPr>
        </p:nvSpPr>
        <p:spPr>
          <a:xfrm>
            <a:off x="838200" y="1825624"/>
            <a:ext cx="7247709" cy="5032375"/>
          </a:xfrm>
        </p:spPr>
        <p:txBody>
          <a:bodyPr>
            <a:normAutofit fontScale="77500" lnSpcReduction="20000"/>
          </a:bodyPr>
          <a:lstStyle/>
          <a:p>
            <a:pPr>
              <a:lnSpc>
                <a:spcPct val="150000"/>
              </a:lnSpc>
            </a:pPr>
            <a:r>
              <a:rPr lang="en-GB" sz="3200" dirty="0">
                <a:latin typeface="Arial" panose="020B0604020202020204" pitchFamily="34" charset="0"/>
                <a:cs typeface="Arial" panose="020B0604020202020204" pitchFamily="34" charset="0"/>
              </a:rPr>
              <a:t>Some of the communication platforms used include:</a:t>
            </a:r>
          </a:p>
          <a:p>
            <a:pPr lvl="1">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Use of social media </a:t>
            </a:r>
          </a:p>
          <a:p>
            <a:pPr lvl="1">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Websites</a:t>
            </a:r>
          </a:p>
          <a:p>
            <a:pPr lvl="1">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Use of IoT technology to review usage of local green spaces </a:t>
            </a:r>
          </a:p>
          <a:p>
            <a:pPr lvl="1">
              <a:lnSpc>
                <a:spcPct val="150000"/>
              </a:lnSpc>
              <a:buFont typeface="Wingdings" panose="05000000000000000000" pitchFamily="2" charset="2"/>
              <a:buChar char="v"/>
            </a:pPr>
            <a:r>
              <a:rPr lang="en-GB" sz="3200" dirty="0">
                <a:latin typeface="Arial" panose="020B0604020202020204" pitchFamily="34" charset="0"/>
                <a:cs typeface="Arial" panose="020B0604020202020204" pitchFamily="34" charset="0"/>
              </a:rPr>
              <a:t>Mass media channels such as posters on public transportation, community billboards and radio</a:t>
            </a:r>
          </a:p>
        </p:txBody>
      </p:sp>
      <p:pic>
        <p:nvPicPr>
          <p:cNvPr id="2050" name="Picture 2" descr="How we use modern communication platforms | IABC Boston">
            <a:extLst>
              <a:ext uri="{FF2B5EF4-FFF2-40B4-BE49-F238E27FC236}">
                <a16:creationId xmlns:a16="http://schemas.microsoft.com/office/drawing/2014/main" id="{5290BF2A-C299-4328-8DEE-D243AA7DF3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5908" y="2110739"/>
            <a:ext cx="4106091" cy="3819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113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50B2E-EDB2-441C-BD37-20B1E13200C8}"/>
              </a:ext>
            </a:extLst>
          </p:cNvPr>
          <p:cNvSpPr>
            <a:spLocks noGrp="1"/>
          </p:cNvSpPr>
          <p:nvPr>
            <p:ph type="title"/>
          </p:nvPr>
        </p:nvSpPr>
        <p:spPr>
          <a:xfrm>
            <a:off x="838200" y="365125"/>
            <a:ext cx="10515600" cy="1460500"/>
          </a:xfrm>
        </p:spPr>
        <p:txBody>
          <a:bodyPr>
            <a:normAutofit/>
          </a:bodyPr>
          <a:lstStyle/>
          <a:p>
            <a:r>
              <a:rPr lang="en-GB" sz="3200" b="1" dirty="0">
                <a:latin typeface="Arial" panose="020B0604020202020204" pitchFamily="34" charset="0"/>
                <a:cs typeface="Arial" panose="020B0604020202020204" pitchFamily="34" charset="0"/>
              </a:rPr>
              <a:t>Beneficial and Detrimental Impacts of communication Platforms</a:t>
            </a:r>
          </a:p>
        </p:txBody>
      </p:sp>
      <p:sp>
        <p:nvSpPr>
          <p:cNvPr id="3" name="Content Placeholder 2">
            <a:extLst>
              <a:ext uri="{FF2B5EF4-FFF2-40B4-BE49-F238E27FC236}">
                <a16:creationId xmlns:a16="http://schemas.microsoft.com/office/drawing/2014/main" id="{5C513FC3-CC2D-4B2E-BA6B-5324A1D4E1D3}"/>
              </a:ext>
            </a:extLst>
          </p:cNvPr>
          <p:cNvSpPr>
            <a:spLocks noGrp="1"/>
          </p:cNvSpPr>
          <p:nvPr>
            <p:ph idx="1"/>
          </p:nvPr>
        </p:nvSpPr>
        <p:spPr>
          <a:xfrm>
            <a:off x="838201" y="1825625"/>
            <a:ext cx="6058988" cy="4771118"/>
          </a:xfrm>
        </p:spPr>
        <p:txBody>
          <a:bodyPr>
            <a:normAutofit fontScale="92500" lnSpcReduction="10000"/>
          </a:bodyPr>
          <a:lstStyle/>
          <a:p>
            <a:pPr>
              <a:lnSpc>
                <a:spcPct val="150000"/>
              </a:lnSpc>
            </a:pPr>
            <a:r>
              <a:rPr lang="en-GB" sz="2400" b="1" dirty="0">
                <a:latin typeface="Arial" panose="020B0604020202020204" pitchFamily="34" charset="0"/>
                <a:cs typeface="Arial" panose="020B0604020202020204" pitchFamily="34" charset="0"/>
              </a:rPr>
              <a:t>Beneficial impacts include:</a:t>
            </a:r>
          </a:p>
          <a:p>
            <a:pPr lvl="1">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Increases civic participation </a:t>
            </a:r>
          </a:p>
          <a:p>
            <a:pPr lvl="1">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Self Expression </a:t>
            </a:r>
          </a:p>
          <a:p>
            <a:pPr lvl="1">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Improve work efficiency in health education</a:t>
            </a:r>
          </a:p>
          <a:p>
            <a:pPr>
              <a:lnSpc>
                <a:spcPct val="150000"/>
              </a:lnSpc>
            </a:pPr>
            <a:r>
              <a:rPr lang="en-GB" sz="2400" b="1" dirty="0">
                <a:latin typeface="Arial" panose="020B0604020202020204" pitchFamily="34" charset="0"/>
                <a:cs typeface="Arial" panose="020B0604020202020204" pitchFamily="34" charset="0"/>
              </a:rPr>
              <a:t>Detrimental impacts include:</a:t>
            </a:r>
          </a:p>
          <a:p>
            <a:pPr lvl="1">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Inaccurate and misleading information</a:t>
            </a:r>
          </a:p>
          <a:p>
            <a:pPr lvl="1">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The privacy and safety issues</a:t>
            </a:r>
          </a:p>
          <a:p>
            <a:pPr lvl="1">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Widening the disparities</a:t>
            </a:r>
          </a:p>
        </p:txBody>
      </p:sp>
      <p:pic>
        <p:nvPicPr>
          <p:cNvPr id="1026" name="Picture 2" descr="Positive and Negative Impact of Communication Technology">
            <a:extLst>
              <a:ext uri="{FF2B5EF4-FFF2-40B4-BE49-F238E27FC236}">
                <a16:creationId xmlns:a16="http://schemas.microsoft.com/office/drawing/2014/main" id="{DC9B9074-53E2-4725-A2DA-AAB9003ED4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4754" y="2116183"/>
            <a:ext cx="5177246" cy="4232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37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A1F6-F15C-469F-91BD-2E61B928D450}"/>
              </a:ext>
            </a:extLst>
          </p:cNvPr>
          <p:cNvSpPr>
            <a:spLocks noGrp="1"/>
          </p:cNvSpPr>
          <p:nvPr>
            <p:ph type="title"/>
          </p:nvPr>
        </p:nvSpPr>
        <p:spPr>
          <a:xfrm>
            <a:off x="838200" y="500062"/>
            <a:ext cx="10515600" cy="1325563"/>
          </a:xfrm>
        </p:spPr>
        <p:txBody>
          <a:bodyPr>
            <a:normAutofit/>
          </a:bodyPr>
          <a:lstStyle/>
          <a:p>
            <a:r>
              <a:rPr lang="en-GB" sz="3200" b="1" dirty="0">
                <a:latin typeface="Arial" panose="020B0604020202020204" pitchFamily="34" charset="0"/>
                <a:cs typeface="Arial" panose="020B0604020202020204" pitchFamily="34" charset="0"/>
              </a:rPr>
              <a:t>Positive and Negative Impact of Community Development</a:t>
            </a:r>
          </a:p>
        </p:txBody>
      </p:sp>
      <p:sp>
        <p:nvSpPr>
          <p:cNvPr id="3" name="Content Placeholder 2">
            <a:extLst>
              <a:ext uri="{FF2B5EF4-FFF2-40B4-BE49-F238E27FC236}">
                <a16:creationId xmlns:a16="http://schemas.microsoft.com/office/drawing/2014/main" id="{8C0A03B2-2201-4FA2-A4E6-D532C07B8371}"/>
              </a:ext>
            </a:extLst>
          </p:cNvPr>
          <p:cNvSpPr>
            <a:spLocks noGrp="1"/>
          </p:cNvSpPr>
          <p:nvPr>
            <p:ph idx="1"/>
          </p:nvPr>
        </p:nvSpPr>
        <p:spPr>
          <a:xfrm>
            <a:off x="838201" y="1825624"/>
            <a:ext cx="5205004" cy="4209415"/>
          </a:xfrm>
        </p:spPr>
        <p:txBody>
          <a:bodyPr/>
          <a:lstStyle/>
          <a:p>
            <a:r>
              <a:rPr lang="en-GB" b="1" dirty="0"/>
              <a:t>Positive Impact:</a:t>
            </a:r>
          </a:p>
          <a:p>
            <a:pPr lvl="1">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It provides a sense of inclusion </a:t>
            </a:r>
          </a:p>
          <a:p>
            <a:pPr lvl="1">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Improves relationships</a:t>
            </a:r>
          </a:p>
          <a:p>
            <a:pPr lvl="1">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Access and Equity</a:t>
            </a:r>
          </a:p>
          <a:p>
            <a:pPr lvl="1">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Changing attitudes and perceptions </a:t>
            </a:r>
          </a:p>
        </p:txBody>
      </p:sp>
      <p:pic>
        <p:nvPicPr>
          <p:cNvPr id="2050" name="Picture 2" descr="What are the Positive &amp;amp; Negative Effects of Negotiation Influencing? |  Negotiation Experts">
            <a:extLst>
              <a:ext uri="{FF2B5EF4-FFF2-40B4-BE49-F238E27FC236}">
                <a16:creationId xmlns:a16="http://schemas.microsoft.com/office/drawing/2014/main" id="{BB85F218-499C-4B5E-9B08-17391269C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3204" y="2146301"/>
            <a:ext cx="6148795" cy="356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1898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20340-B987-4FD8-8C56-BFB3FF4E8B5A}"/>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Positive and Negative Impact of Community Development</a:t>
            </a:r>
          </a:p>
        </p:txBody>
      </p:sp>
      <p:sp>
        <p:nvSpPr>
          <p:cNvPr id="3" name="Content Placeholder 2">
            <a:extLst>
              <a:ext uri="{FF2B5EF4-FFF2-40B4-BE49-F238E27FC236}">
                <a16:creationId xmlns:a16="http://schemas.microsoft.com/office/drawing/2014/main" id="{D16B5479-7F9B-4FFE-A3EF-855C4BAAB71E}"/>
              </a:ext>
            </a:extLst>
          </p:cNvPr>
          <p:cNvSpPr>
            <a:spLocks noGrp="1"/>
          </p:cNvSpPr>
          <p:nvPr>
            <p:ph idx="1"/>
          </p:nvPr>
        </p:nvSpPr>
        <p:spPr>
          <a:xfrm>
            <a:off x="838200" y="1825625"/>
            <a:ext cx="4765766" cy="4351338"/>
          </a:xfrm>
        </p:spPr>
        <p:txBody>
          <a:bodyPr/>
          <a:lstStyle/>
          <a:p>
            <a:r>
              <a:rPr lang="en-GB" b="1" dirty="0">
                <a:latin typeface="Arial" panose="020B0604020202020204" pitchFamily="34" charset="0"/>
                <a:cs typeface="Arial" panose="020B0604020202020204" pitchFamily="34" charset="0"/>
              </a:rPr>
              <a:t>Negative Impacts:</a:t>
            </a:r>
          </a:p>
          <a:p>
            <a:pPr lvl="1">
              <a:lnSpc>
                <a:spcPct val="150000"/>
              </a:lnSpc>
            </a:pPr>
            <a:r>
              <a:rPr lang="en-GB" dirty="0">
                <a:latin typeface="Arial" panose="020B0604020202020204" pitchFamily="34" charset="0"/>
                <a:cs typeface="Arial" panose="020B0604020202020204" pitchFamily="34" charset="0"/>
              </a:rPr>
              <a:t>Marginalisation </a:t>
            </a:r>
          </a:p>
          <a:p>
            <a:pPr lvl="1">
              <a:lnSpc>
                <a:spcPct val="150000"/>
              </a:lnSpc>
            </a:pPr>
            <a:r>
              <a:rPr lang="en-GB" dirty="0">
                <a:latin typeface="Arial" panose="020B0604020202020204" pitchFamily="34" charset="0"/>
                <a:cs typeface="Arial" panose="020B0604020202020204" pitchFamily="34" charset="0"/>
              </a:rPr>
              <a:t>Misinformation </a:t>
            </a:r>
          </a:p>
          <a:p>
            <a:pPr lvl="1">
              <a:lnSpc>
                <a:spcPct val="150000"/>
              </a:lnSpc>
            </a:pPr>
            <a:r>
              <a:rPr lang="en-GB" dirty="0">
                <a:latin typeface="Arial" panose="020B0604020202020204" pitchFamily="34" charset="0"/>
                <a:cs typeface="Arial" panose="020B0604020202020204" pitchFamily="34" charset="0"/>
              </a:rPr>
              <a:t>Imbalance of power relationships</a:t>
            </a:r>
          </a:p>
          <a:p>
            <a:pPr lvl="1">
              <a:lnSpc>
                <a:spcPct val="150000"/>
              </a:lnSpc>
            </a:pPr>
            <a:r>
              <a:rPr lang="en-GB" dirty="0">
                <a:latin typeface="Arial" panose="020B0604020202020204" pitchFamily="34" charset="0"/>
                <a:cs typeface="Arial" panose="020B0604020202020204" pitchFamily="34" charset="0"/>
              </a:rPr>
              <a:t>Sustainability challenges </a:t>
            </a:r>
          </a:p>
          <a:p>
            <a:pPr marL="0" indent="0">
              <a:buNone/>
            </a:pPr>
            <a:endParaRPr lang="en-GB" dirty="0"/>
          </a:p>
        </p:txBody>
      </p:sp>
      <p:pic>
        <p:nvPicPr>
          <p:cNvPr id="3074" name="Picture 2" descr="Negative stamp stock vector. Illustration of peeler - 136944306">
            <a:extLst>
              <a:ext uri="{FF2B5EF4-FFF2-40B4-BE49-F238E27FC236}">
                <a16:creationId xmlns:a16="http://schemas.microsoft.com/office/drawing/2014/main" id="{84568A48-288C-4498-A2CF-01BB70F1E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98617"/>
            <a:ext cx="6096000" cy="317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23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5BE12-3B95-4469-B25E-D05D696E95BD}"/>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Legislation and Policy in Community Development </a:t>
            </a:r>
          </a:p>
        </p:txBody>
      </p:sp>
      <p:sp>
        <p:nvSpPr>
          <p:cNvPr id="3" name="Content Placeholder 2">
            <a:extLst>
              <a:ext uri="{FF2B5EF4-FFF2-40B4-BE49-F238E27FC236}">
                <a16:creationId xmlns:a16="http://schemas.microsoft.com/office/drawing/2014/main" id="{B26F919C-4993-4391-972B-78A99E78011D}"/>
              </a:ext>
            </a:extLst>
          </p:cNvPr>
          <p:cNvSpPr>
            <a:spLocks noGrp="1"/>
          </p:cNvSpPr>
          <p:nvPr>
            <p:ph idx="1"/>
          </p:nvPr>
        </p:nvSpPr>
        <p:spPr>
          <a:xfrm>
            <a:off x="838201" y="1825625"/>
            <a:ext cx="5257800" cy="4351338"/>
          </a:xfrm>
        </p:spPr>
        <p:txBody>
          <a:bodyPr/>
          <a:lstStyle/>
          <a:p>
            <a:pPr>
              <a:lnSpc>
                <a:spcPct val="150000"/>
              </a:lnSpc>
            </a:pPr>
            <a:r>
              <a:rPr lang="en-GB" sz="2400" dirty="0">
                <a:latin typeface="Arial" panose="020B0604020202020204" pitchFamily="34" charset="0"/>
                <a:cs typeface="Arial" panose="020B0604020202020204" pitchFamily="34" charset="0"/>
              </a:rPr>
              <a:t>Equality Act 2010</a:t>
            </a:r>
          </a:p>
          <a:p>
            <a:pPr>
              <a:lnSpc>
                <a:spcPct val="150000"/>
              </a:lnSpc>
            </a:pPr>
            <a:r>
              <a:rPr lang="en-GB" sz="2400" dirty="0">
                <a:latin typeface="Arial" panose="020B0604020202020204" pitchFamily="34" charset="0"/>
                <a:cs typeface="Arial" panose="020B0604020202020204" pitchFamily="34" charset="0"/>
              </a:rPr>
              <a:t>Human Rights Act 1998 </a:t>
            </a:r>
          </a:p>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Safeguarding Vulnerable Groups Act 2006 </a:t>
            </a:r>
          </a:p>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Health and Safety Act 1974</a:t>
            </a:r>
          </a:p>
          <a:p>
            <a:pPr>
              <a:lnSpc>
                <a:spcPct val="150000"/>
              </a:lnSpc>
            </a:pPr>
            <a:r>
              <a:rPr lang="en-GB" sz="2400" dirty="0">
                <a:latin typeface="Arial" panose="020B0604020202020204" pitchFamily="34" charset="0"/>
                <a:ea typeface="Calibri" panose="020F0502020204030204" pitchFamily="34" charset="0"/>
                <a:cs typeface="Arial" panose="020B0604020202020204" pitchFamily="34" charset="0"/>
              </a:rPr>
              <a:t>Confidentiality Policy </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1028" name="Picture 4" descr="Policy and legislation :: IRC">
            <a:extLst>
              <a:ext uri="{FF2B5EF4-FFF2-40B4-BE49-F238E27FC236}">
                <a16:creationId xmlns:a16="http://schemas.microsoft.com/office/drawing/2014/main" id="{5E6DDFED-46E9-4947-97C1-1249178C93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4856" y="1825625"/>
            <a:ext cx="598714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272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96A1-2267-4F3E-8B04-E86A4F000B31}"/>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Barriers to Community Development </a:t>
            </a:r>
          </a:p>
        </p:txBody>
      </p:sp>
      <p:sp>
        <p:nvSpPr>
          <p:cNvPr id="3" name="Content Placeholder 2">
            <a:extLst>
              <a:ext uri="{FF2B5EF4-FFF2-40B4-BE49-F238E27FC236}">
                <a16:creationId xmlns:a16="http://schemas.microsoft.com/office/drawing/2014/main" id="{33E8DD88-3874-4F0F-9125-776A4F1E5801}"/>
              </a:ext>
            </a:extLst>
          </p:cNvPr>
          <p:cNvSpPr>
            <a:spLocks noGrp="1"/>
          </p:cNvSpPr>
          <p:nvPr>
            <p:ph idx="1"/>
          </p:nvPr>
        </p:nvSpPr>
        <p:spPr>
          <a:xfrm>
            <a:off x="838200" y="1825625"/>
            <a:ext cx="4935583" cy="4351338"/>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Discrimination and prejudice </a:t>
            </a:r>
          </a:p>
          <a:p>
            <a:pPr>
              <a:lnSpc>
                <a:spcPct val="150000"/>
              </a:lnSpc>
            </a:pPr>
            <a:r>
              <a:rPr lang="en-GB" sz="2400" dirty="0">
                <a:latin typeface="Arial" panose="020B0604020202020204" pitchFamily="34" charset="0"/>
                <a:cs typeface="Arial" panose="020B0604020202020204" pitchFamily="34" charset="0"/>
              </a:rPr>
              <a:t>Lack of competency-based leadership</a:t>
            </a:r>
          </a:p>
          <a:p>
            <a:pPr>
              <a:lnSpc>
                <a:spcPct val="150000"/>
              </a:lnSpc>
            </a:pPr>
            <a:r>
              <a:rPr lang="en-GB" sz="2400" dirty="0">
                <a:latin typeface="Arial" panose="020B0604020202020204" pitchFamily="34" charset="0"/>
                <a:cs typeface="Arial" panose="020B0604020202020204" pitchFamily="34" charset="0"/>
              </a:rPr>
              <a:t>Lack of Resources </a:t>
            </a:r>
          </a:p>
          <a:p>
            <a:pPr>
              <a:lnSpc>
                <a:spcPct val="150000"/>
              </a:lnSpc>
            </a:pPr>
            <a:r>
              <a:rPr lang="en-GB" sz="2400" dirty="0">
                <a:latin typeface="Arial" panose="020B0604020202020204" pitchFamily="34" charset="0"/>
                <a:cs typeface="Arial" panose="020B0604020202020204" pitchFamily="34" charset="0"/>
              </a:rPr>
              <a:t>Disinterest within beneficiary community</a:t>
            </a:r>
          </a:p>
        </p:txBody>
      </p:sp>
      <p:pic>
        <p:nvPicPr>
          <p:cNvPr id="4098" name="Picture 2" descr="30 things obstacles teach us - BarnRaisers, LLC">
            <a:extLst>
              <a:ext uri="{FF2B5EF4-FFF2-40B4-BE49-F238E27FC236}">
                <a16:creationId xmlns:a16="http://schemas.microsoft.com/office/drawing/2014/main" id="{307B8879-810F-490F-A850-4E6C33E85A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36716"/>
            <a:ext cx="6096000" cy="3789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444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2806-08B5-4ACA-B415-D81F40F931B4}"/>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Recommendations</a:t>
            </a:r>
            <a:r>
              <a:rPr lang="en-GB" sz="32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83065046-6C5A-475C-BFB0-56CAE1ED42FB}"/>
              </a:ext>
            </a:extLst>
          </p:cNvPr>
          <p:cNvSpPr>
            <a:spLocks noGrp="1"/>
          </p:cNvSpPr>
          <p:nvPr>
            <p:ph idx="1"/>
          </p:nvPr>
        </p:nvSpPr>
        <p:spPr>
          <a:xfrm>
            <a:off x="838200" y="1825624"/>
            <a:ext cx="6202680" cy="5032375"/>
          </a:xfrm>
        </p:spPr>
        <p:txBody>
          <a:bodyPr/>
          <a:lstStyle/>
          <a:p>
            <a:pPr>
              <a:lnSpc>
                <a:spcPct val="150000"/>
              </a:lnSpc>
            </a:pPr>
            <a:r>
              <a:rPr lang="en-GB" sz="2400" dirty="0">
                <a:latin typeface="Arial" panose="020B0604020202020204" pitchFamily="34" charset="0"/>
                <a:cs typeface="Arial" panose="020B0604020202020204" pitchFamily="34" charset="0"/>
              </a:rPr>
              <a:t>Collaborations and partnerships for all parties involved in development</a:t>
            </a:r>
          </a:p>
          <a:p>
            <a:pPr>
              <a:lnSpc>
                <a:spcPct val="150000"/>
              </a:lnSpc>
            </a:pPr>
            <a:r>
              <a:rPr lang="en-GB" sz="2400" dirty="0">
                <a:latin typeface="Arial" panose="020B0604020202020204" pitchFamily="34" charset="0"/>
                <a:cs typeface="Arial" panose="020B0604020202020204" pitchFamily="34" charset="0"/>
              </a:rPr>
              <a:t>Use media-based interventions to address discrimination and prejudice </a:t>
            </a:r>
          </a:p>
          <a:p>
            <a:pPr>
              <a:lnSpc>
                <a:spcPct val="150000"/>
              </a:lnSpc>
            </a:pPr>
            <a:r>
              <a:rPr lang="en-GB" sz="2400" dirty="0">
                <a:latin typeface="Arial" panose="020B0604020202020204" pitchFamily="34" charset="0"/>
                <a:cs typeface="Arial" panose="020B0604020202020204" pitchFamily="34" charset="0"/>
              </a:rPr>
              <a:t>Involve the marginalised groups in designing and delivering solutions</a:t>
            </a:r>
          </a:p>
          <a:p>
            <a:pPr>
              <a:lnSpc>
                <a:spcPct val="150000"/>
              </a:lnSpc>
            </a:pPr>
            <a:r>
              <a:rPr lang="en-GB" sz="2400" dirty="0">
                <a:latin typeface="Arial" panose="020B0604020202020204" pitchFamily="34" charset="0"/>
                <a:cs typeface="Arial" panose="020B0604020202020204" pitchFamily="34" charset="0"/>
              </a:rPr>
              <a:t>Ensure communication and transparency</a:t>
            </a:r>
          </a:p>
          <a:p>
            <a:endParaRPr lang="en-GB" dirty="0"/>
          </a:p>
        </p:txBody>
      </p:sp>
      <p:pic>
        <p:nvPicPr>
          <p:cNvPr id="5122" name="Picture 2" descr="Recommendations | Education">
            <a:extLst>
              <a:ext uri="{FF2B5EF4-FFF2-40B4-BE49-F238E27FC236}">
                <a16:creationId xmlns:a16="http://schemas.microsoft.com/office/drawing/2014/main" id="{C8B54F1B-B423-4693-B9CE-05B3C24A7A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0881" y="2011680"/>
            <a:ext cx="5151120" cy="4376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281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4725B-C0B9-46DD-AD4F-AE3982179B64}"/>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Application of Knowledge to Practice</a:t>
            </a:r>
          </a:p>
        </p:txBody>
      </p:sp>
      <p:sp>
        <p:nvSpPr>
          <p:cNvPr id="3" name="Content Placeholder 2">
            <a:extLst>
              <a:ext uri="{FF2B5EF4-FFF2-40B4-BE49-F238E27FC236}">
                <a16:creationId xmlns:a16="http://schemas.microsoft.com/office/drawing/2014/main" id="{604139C5-FFB3-4D84-BA59-C394FCCD6D7C}"/>
              </a:ext>
            </a:extLst>
          </p:cNvPr>
          <p:cNvSpPr>
            <a:spLocks noGrp="1"/>
          </p:cNvSpPr>
          <p:nvPr>
            <p:ph idx="1"/>
          </p:nvPr>
        </p:nvSpPr>
        <p:spPr>
          <a:xfrm>
            <a:off x="838200" y="1825625"/>
            <a:ext cx="5915297" cy="4810306"/>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Be open-minded and treat everyone with respect</a:t>
            </a:r>
          </a:p>
          <a:p>
            <a:pPr>
              <a:lnSpc>
                <a:spcPct val="150000"/>
              </a:lnSpc>
            </a:pPr>
            <a:r>
              <a:rPr lang="en-GB" sz="2400" dirty="0">
                <a:latin typeface="Arial" panose="020B0604020202020204" pitchFamily="34" charset="0"/>
                <a:cs typeface="Arial" panose="020B0604020202020204" pitchFamily="34" charset="0"/>
              </a:rPr>
              <a:t>Avoid ignoring differences among people</a:t>
            </a:r>
          </a:p>
          <a:p>
            <a:pPr>
              <a:lnSpc>
                <a:spcPct val="150000"/>
              </a:lnSpc>
            </a:pPr>
            <a:r>
              <a:rPr lang="en-GB" sz="2400" dirty="0">
                <a:latin typeface="Arial" panose="020B0604020202020204" pitchFamily="34" charset="0"/>
                <a:cs typeface="Arial" panose="020B0604020202020204" pitchFamily="34" charset="0"/>
              </a:rPr>
              <a:t>Take a stand against prejudice and discrimination</a:t>
            </a:r>
          </a:p>
          <a:p>
            <a:pPr>
              <a:lnSpc>
                <a:spcPct val="150000"/>
              </a:lnSpc>
            </a:pPr>
            <a:r>
              <a:rPr lang="en-GB" sz="2400" dirty="0">
                <a:latin typeface="Arial" panose="020B0604020202020204" pitchFamily="34" charset="0"/>
                <a:cs typeface="Arial" panose="020B0604020202020204" pitchFamily="34" charset="0"/>
              </a:rPr>
              <a:t>Recognise that you are diverse and acknowledge your uniqueness </a:t>
            </a:r>
          </a:p>
        </p:txBody>
      </p:sp>
      <p:pic>
        <p:nvPicPr>
          <p:cNvPr id="6148" name="Picture 4" descr="Knowledge has no value unless put to practice">
            <a:extLst>
              <a:ext uri="{FF2B5EF4-FFF2-40B4-BE49-F238E27FC236}">
                <a16:creationId xmlns:a16="http://schemas.microsoft.com/office/drawing/2014/main" id="{A95F8A41-B0C5-4EE9-A9E7-4126AF1E29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4570" y="1917064"/>
            <a:ext cx="5007429" cy="4810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005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3022A-5E0B-45B0-9A8B-57A11C57FD38}"/>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623A42CA-C7BC-4B73-A778-A19F5443A332}"/>
              </a:ext>
            </a:extLst>
          </p:cNvPr>
          <p:cNvSpPr>
            <a:spLocks noGrp="1"/>
          </p:cNvSpPr>
          <p:nvPr>
            <p:ph idx="1"/>
          </p:nvPr>
        </p:nvSpPr>
        <p:spPr>
          <a:xfrm>
            <a:off x="91440" y="1825625"/>
            <a:ext cx="6962503" cy="4927872"/>
          </a:xfrm>
        </p:spPr>
        <p:txBody>
          <a:bodyPr>
            <a:normAutofit fontScale="77500" lnSpcReduction="20000"/>
          </a:bodyPr>
          <a:lstStyle/>
          <a:p>
            <a:pPr>
              <a:lnSpc>
                <a:spcPct val="150000"/>
              </a:lnSpc>
            </a:pPr>
            <a:r>
              <a:rPr lang="en-GB" sz="2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The dimensions of diversity must be understood to appreciate diversity in communities</a:t>
            </a:r>
          </a:p>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Individuals are recognised in their uniqueness and differences along the dimensions of ideologies</a:t>
            </a:r>
          </a:p>
          <a:p>
            <a:pPr>
              <a:lnSpc>
                <a:spcPct val="150000"/>
              </a:lnSpc>
            </a:pPr>
            <a:r>
              <a:rPr lang="en-GB" sz="2400" dirty="0">
                <a:solidFill>
                  <a:srgbClr val="0E101A"/>
                </a:solidFill>
                <a:latin typeface="Arial" panose="020B0604020202020204" pitchFamily="34" charset="0"/>
                <a:ea typeface="Times New Roman" panose="02020603050405020304" pitchFamily="18" charset="0"/>
                <a:cs typeface="Arial" panose="020B0604020202020204" pitchFamily="34" charset="0"/>
              </a:rPr>
              <a:t>It is vital to </a:t>
            </a:r>
            <a:r>
              <a:rPr lang="en-GB" sz="2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Accept and respect the full range of human traits in their cultural, historical and socioecological contexts</a:t>
            </a:r>
            <a:endParaRPr lang="en-GB" sz="2400" dirty="0">
              <a:solidFill>
                <a:srgbClr val="0E101A"/>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GB" sz="2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Community participation, involvement, or engagement </a:t>
            </a:r>
            <a:r>
              <a:rPr lang="en-GB" sz="2400" dirty="0">
                <a:solidFill>
                  <a:srgbClr val="0E101A"/>
                </a:solidFill>
                <a:latin typeface="Arial" panose="020B0604020202020204" pitchFamily="34" charset="0"/>
                <a:ea typeface="Times New Roman" panose="02020603050405020304" pitchFamily="18" charset="0"/>
                <a:cs typeface="Arial" panose="020B0604020202020204" pitchFamily="34" charset="0"/>
              </a:rPr>
              <a:t>will lead to</a:t>
            </a:r>
            <a:r>
              <a:rPr lang="en-GB" sz="2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 empowerment</a:t>
            </a:r>
          </a:p>
          <a:p>
            <a:pPr>
              <a:lnSpc>
                <a:spcPct val="150000"/>
              </a:lnSpc>
            </a:pPr>
            <a:r>
              <a:rPr lang="en-GB" sz="2400" dirty="0">
                <a:solidFill>
                  <a:srgbClr val="0E101A"/>
                </a:solidFill>
                <a:latin typeface="Arial" panose="020B0604020202020204" pitchFamily="34" charset="0"/>
                <a:ea typeface="Times New Roman" panose="02020603050405020304" pitchFamily="18" charset="0"/>
                <a:cs typeface="Arial" panose="020B0604020202020204" pitchFamily="34" charset="0"/>
              </a:rPr>
              <a:t>Community development is important because it provides the bases in which a community builds of to improve the lives of community members </a:t>
            </a:r>
            <a:endParaRPr lang="en-GB" sz="2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7170" name="Picture 2" descr="How to write a conclusion | Academic &amp;amp; Employability Skills">
            <a:extLst>
              <a:ext uri="{FF2B5EF4-FFF2-40B4-BE49-F238E27FC236}">
                <a16:creationId xmlns:a16="http://schemas.microsoft.com/office/drawing/2014/main" id="{3C6D477D-FED7-46E6-B09C-0F9FC6E16C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8446" y="1796778"/>
            <a:ext cx="5033554" cy="4927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528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EA384-19EB-4CB7-8E48-1BC9E53563EC}"/>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28325839-1BC8-4488-9BD1-8E80F7146CD2}"/>
              </a:ext>
            </a:extLst>
          </p:cNvPr>
          <p:cNvSpPr>
            <a:spLocks noGrp="1"/>
          </p:cNvSpPr>
          <p:nvPr>
            <p:ph idx="1"/>
          </p:nvPr>
        </p:nvSpPr>
        <p:spPr/>
        <p:txBody>
          <a:bodyPr>
            <a:normAutofit fontScale="92500"/>
          </a:bodyPr>
          <a:lstStyle/>
          <a:p>
            <a:pPr marL="0" marR="0" indent="0">
              <a:lnSpc>
                <a:spcPct val="107000"/>
              </a:lnSpc>
              <a:spcBef>
                <a:spcPts val="0"/>
              </a:spcBef>
              <a:spcAft>
                <a:spcPts val="800"/>
              </a:spcAft>
              <a:buNone/>
              <a:tabLst>
                <a:tab pos="463550" algn="l"/>
              </a:tabLst>
            </a:pP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Bibri</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S.E.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Krogstie</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(2020). The emerging data–driven Smart City and its innovative applied 	solutions for sustainability: The cases of London and Barcelona.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Energy Informatics</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3</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(1), pp.1-42.</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Brodsky, A.E., (2017). Bridging the dialectic: Diversity, psychological sense of community, and 	inclusion.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American journal of community psychology</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59</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(3-4), pp.269-271.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Bucchio</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Jones, V.N.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Dopwell</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D.M., (2021). Applying Maslow’s Hierarchy of Needs to LGBT foster 	youth: practice implications for child welfare professionals and those working in rural settings.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Social Work Practice</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35</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(3), pp.287-299.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Chawa</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A.F. and Grace, M., (2019). Demystifying Power in Community Development Practice. </a:t>
            </a:r>
            <a:r>
              <a:rPr lang="en-GB" sz="1800" i="1" dirty="0">
                <a:effectLst/>
                <a:latin typeface="Arial" panose="020B0604020202020204" pitchFamily="34" charset="0"/>
                <a:ea typeface="Calibri" panose="020F0502020204030204" pitchFamily="34" charset="0"/>
                <a:cs typeface="Arial" panose="020B0604020202020204" pitchFamily="34" charset="0"/>
              </a:rPr>
              <a:t>International 	Journal of Asia-Pacific Studies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15</a:t>
            </a:r>
            <a:r>
              <a:rPr lang="en-GB" sz="1800" dirty="0">
                <a:effectLst/>
                <a:latin typeface="Arial" panose="020B0604020202020204" pitchFamily="34" charset="0"/>
                <a:ea typeface="Calibri" panose="020F0502020204030204" pitchFamily="34" charset="0"/>
                <a:cs typeface="Arial" panose="020B0604020202020204" pitchFamily="34" charset="0"/>
              </a:rPr>
              <a:t>(1).</a:t>
            </a: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England, N.H.S., (2013). Confidentiality policy. </a:t>
            </a:r>
            <a:r>
              <a:rPr lang="en-GB" sz="1800" i="1" dirty="0">
                <a:effectLst/>
                <a:latin typeface="Arial" panose="020B0604020202020204" pitchFamily="34" charset="0"/>
                <a:ea typeface="Calibri" panose="020F0502020204030204" pitchFamily="34" charset="0"/>
                <a:cs typeface="Arial" panose="020B0604020202020204" pitchFamily="34" charset="0"/>
              </a:rPr>
              <a:t>NHS England, London</a:t>
            </a:r>
            <a:r>
              <a:rPr lang="en-GB" sz="1800" dirty="0">
                <a:effectLst/>
                <a:latin typeface="Arial" panose="020B0604020202020204" pitchFamily="34" charset="0"/>
                <a:ea typeface="Calibri" panose="020F0502020204030204" pitchFamily="34" charset="0"/>
                <a:cs typeface="Arial" panose="020B0604020202020204" pitchFamily="34" charset="0"/>
              </a:rPr>
              <a:t>.</a:t>
            </a: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Franco, I.B. and Tracey, J., (2019). Community capacity-building for sustainable development: Effectively 	striving towards achieving local community sustainability targets. </a:t>
            </a:r>
            <a:r>
              <a:rPr lang="en-GB" sz="1800" i="1" dirty="0">
                <a:effectLst/>
                <a:latin typeface="Arial" panose="020B0604020202020204" pitchFamily="34" charset="0"/>
                <a:ea typeface="Calibri" panose="020F0502020204030204" pitchFamily="34" charset="0"/>
                <a:cs typeface="Arial" panose="020B0604020202020204" pitchFamily="34" charset="0"/>
              </a:rPr>
              <a:t>International Journal of Sustainability in 	Higher Education</a:t>
            </a:r>
            <a:r>
              <a:rPr lang="en-GB" sz="1800" dirty="0">
                <a:effectLst/>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8441274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8821A-110B-4FBC-BF21-AF0F7F2E1655}"/>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Reference List (continued)</a:t>
            </a:r>
          </a:p>
        </p:txBody>
      </p:sp>
      <p:sp>
        <p:nvSpPr>
          <p:cNvPr id="3" name="Content Placeholder 2">
            <a:extLst>
              <a:ext uri="{FF2B5EF4-FFF2-40B4-BE49-F238E27FC236}">
                <a16:creationId xmlns:a16="http://schemas.microsoft.com/office/drawing/2014/main" id="{0BAF13BD-7778-45AE-85AA-4E0400E21474}"/>
              </a:ext>
            </a:extLst>
          </p:cNvPr>
          <p:cNvSpPr>
            <a:spLocks noGrp="1"/>
          </p:cNvSpPr>
          <p:nvPr>
            <p:ph idx="1"/>
          </p:nvPr>
        </p:nvSpPr>
        <p:spPr/>
        <p:txBody>
          <a:bodyPr>
            <a:normAutofit fontScale="92500"/>
          </a:bodyPr>
          <a:lstStyle/>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GOV.UK, (2015). </a:t>
            </a:r>
            <a:r>
              <a:rPr lang="en-GB" sz="1800" i="1" dirty="0">
                <a:effectLst/>
                <a:latin typeface="Arial" panose="020B0604020202020204" pitchFamily="34" charset="0"/>
                <a:ea typeface="Calibri" panose="020F0502020204030204" pitchFamily="34" charset="0"/>
                <a:cs typeface="Arial" panose="020B0604020202020204" pitchFamily="34" charset="0"/>
              </a:rPr>
              <a:t>Equality Act 2010: guidance</a:t>
            </a:r>
            <a:r>
              <a:rPr lang="en-GB" sz="1800" dirty="0">
                <a:effectLst/>
                <a:latin typeface="Arial" panose="020B0604020202020204" pitchFamily="34" charset="0"/>
                <a:ea typeface="Calibri" panose="020F0502020204030204" pitchFamily="34" charset="0"/>
                <a:cs typeface="Arial" panose="020B0604020202020204" pitchFamily="34" charset="0"/>
              </a:rPr>
              <a:t>. [online] GOV.UK. Available at: 	&lt;https://www.gov.uk/guidance/equality-act-2010-guidance&gt; [Accessed 18 November 2021].</a:t>
            </a: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Greater London Authority, (2017). The Mayor’s vision for a diverse and inclusive city: Draft for consultation. 	London: Greater London Authority.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Greater London Authority, (2021).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London’s Population – London Datastore</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Data.london.gov.uk. 	Available at: &lt;https://data.london.gov.uk/dataset/londons-population&gt; [Accessed 15 November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Green Flag Award, (2020).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#PerfectParks challenge launched by Green Flag Award</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Greenflagaward.org. Available at: &lt;https://www.greenflagaward.org/news/perfectparks-challenge-	launched-by-green-flag-award/&gt; [Accessed 18 November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Griffith, R.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Tengnah</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 (2009). Understanding the safeguarding vulnerable groups act 2006. </a:t>
            </a:r>
            <a:r>
              <a:rPr lang="en-GB" sz="1800" i="1" dirty="0">
                <a:effectLst/>
                <a:latin typeface="Arial" panose="020B0604020202020204" pitchFamily="34" charset="0"/>
                <a:ea typeface="Calibri" panose="020F0502020204030204" pitchFamily="34" charset="0"/>
                <a:cs typeface="Arial" panose="020B0604020202020204" pitchFamily="34" charset="0"/>
              </a:rPr>
              <a:t>British 	journal of community nursing</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14</a:t>
            </a:r>
            <a:r>
              <a:rPr lang="en-GB" sz="1800" dirty="0">
                <a:effectLst/>
                <a:latin typeface="Arial" panose="020B0604020202020204" pitchFamily="34" charset="0"/>
                <a:ea typeface="Calibri" panose="020F0502020204030204" pitchFamily="34" charset="0"/>
                <a:cs typeface="Arial" panose="020B0604020202020204" pitchFamily="34" charset="0"/>
              </a:rPr>
              <a:t>(7), pp.309-313.</a:t>
            </a: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Harries, B., Byrne, B., Rhodes, J. and Wallace, S., (2019). Diversity in place: narrations of diversity in an 	ethnically mixed, urban area.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Ethnic and Migration Studies</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45</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(17), pp.3225-3242.</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27117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E251-28D2-4457-8170-2A5E34CC9635}"/>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Reference List (Continued)</a:t>
            </a:r>
          </a:p>
        </p:txBody>
      </p:sp>
      <p:sp>
        <p:nvSpPr>
          <p:cNvPr id="3" name="Content Placeholder 2">
            <a:extLst>
              <a:ext uri="{FF2B5EF4-FFF2-40B4-BE49-F238E27FC236}">
                <a16:creationId xmlns:a16="http://schemas.microsoft.com/office/drawing/2014/main" id="{E5C249E2-749B-40D8-888C-37F736FEABD9}"/>
              </a:ext>
            </a:extLst>
          </p:cNvPr>
          <p:cNvSpPr>
            <a:spLocks noGrp="1"/>
          </p:cNvSpPr>
          <p:nvPr>
            <p:ph idx="1"/>
          </p:nvPr>
        </p:nvSpPr>
        <p:spPr/>
        <p:txBody>
          <a:bodyPr/>
          <a:lstStyle/>
          <a:p>
            <a:pPr marL="0" marR="0" indent="0">
              <a:lnSpc>
                <a:spcPct val="107000"/>
              </a:lnSpc>
              <a:spcBef>
                <a:spcPts val="0"/>
              </a:spcBef>
              <a:spcAft>
                <a:spcPts val="800"/>
              </a:spcAft>
              <a:buNone/>
              <a:tabLst>
                <a:tab pos="463550" algn="l"/>
              </a:tabLst>
            </a:pP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Herrando</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Constantinides</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(2021). Emotional Contagion: A Brief Overview and Future 	Directions.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Frontiers in psychology</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p.2881.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Hoffman, D. and Rowe, J.J., (2010). </a:t>
            </a:r>
            <a:r>
              <a:rPr lang="en-GB" sz="1800" dirty="0">
                <a:effectLst/>
                <a:latin typeface="Arial" panose="020B0604020202020204" pitchFamily="34" charset="0"/>
                <a:ea typeface="Calibri" panose="020F0502020204030204" pitchFamily="34" charset="0"/>
                <a:cs typeface="Arial" panose="020B0604020202020204" pitchFamily="34" charset="0"/>
              </a:rPr>
              <a:t>Human rights in the UK: An introduction to the Human Rights Act 	1998. Pearson Education.</a:t>
            </a: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Holmes, J., (2014). John Bowlby and attachment theory. Routledge.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Inegbedion</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Inegbedion</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Peter, A. and Harry, L., (2020). Perception of workload balance and 	employee job satisfaction in work organisations. </a:t>
            </a:r>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Heliyon</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6</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(1), p.e03160.</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Jason, L.A.,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Glantsman</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 O'Brien, J.F.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Ramian</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K.N., (2019).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Introduction to Community 	Psychology</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Rebus Community.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Lewis, N., (1975). Health and Safety at Work Act 1974. </a:t>
            </a:r>
            <a:r>
              <a:rPr lang="en-GB" sz="1800" i="1" dirty="0">
                <a:effectLst/>
                <a:latin typeface="Arial" panose="020B0604020202020204" pitchFamily="34" charset="0"/>
                <a:ea typeface="Calibri" panose="020F0502020204030204" pitchFamily="34" charset="0"/>
                <a:cs typeface="Arial" panose="020B0604020202020204" pitchFamily="34" charset="0"/>
              </a:rPr>
              <a:t>The Modern Law Review</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38</a:t>
            </a:r>
            <a:r>
              <a:rPr lang="en-GB" sz="1800" dirty="0">
                <a:effectLst/>
                <a:latin typeface="Arial" panose="020B0604020202020204" pitchFamily="34" charset="0"/>
                <a:ea typeface="Calibri" panose="020F0502020204030204" pitchFamily="34" charset="0"/>
                <a:cs typeface="Arial" panose="020B0604020202020204" pitchFamily="34" charset="0"/>
              </a:rPr>
              <a:t>(4), pp.442-448.</a:t>
            </a:r>
          </a:p>
          <a:p>
            <a:pPr marL="0" indent="0">
              <a:buNone/>
            </a:pPr>
            <a:endParaRPr lang="en-GB" dirty="0"/>
          </a:p>
        </p:txBody>
      </p:sp>
    </p:spTree>
    <p:extLst>
      <p:ext uri="{BB962C8B-B14F-4D97-AF65-F5344CB8AC3E}">
        <p14:creationId xmlns:p14="http://schemas.microsoft.com/office/powerpoint/2010/main" val="2519208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3D7B-EBFE-48E6-BA92-D04C3C115751}"/>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Reference List (Continued)</a:t>
            </a:r>
          </a:p>
        </p:txBody>
      </p:sp>
      <p:sp>
        <p:nvSpPr>
          <p:cNvPr id="3" name="Content Placeholder 2">
            <a:extLst>
              <a:ext uri="{FF2B5EF4-FFF2-40B4-BE49-F238E27FC236}">
                <a16:creationId xmlns:a16="http://schemas.microsoft.com/office/drawing/2014/main" id="{D660D67C-BDA9-4C12-9117-DF9BDADE241B}"/>
              </a:ext>
            </a:extLst>
          </p:cNvPr>
          <p:cNvSpPr>
            <a:spLocks noGrp="1"/>
          </p:cNvSpPr>
          <p:nvPr>
            <p:ph idx="1"/>
          </p:nvPr>
        </p:nvSpPr>
        <p:spPr/>
        <p:txBody>
          <a:bodyPr>
            <a:normAutofit fontScale="92500"/>
          </a:bodyPr>
          <a:lstStyle/>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Maslow, A. and Lewis, K.J., (1987). Maslow's hierarchy of needs.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Salenger</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Incorporated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14</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(17), pp.987-	990.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Office for National Statistics (ONS), (2011).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2011 Census - Office for National Statistics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Ons.gov.uk. 	Available at: &lt;https://www.ons.gov.uk/census/2011census&gt; [Accessed 10 November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Ortiz, J., Young, A., Myers, M.D.,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Bedeley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Carbaugh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Chughtai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H., Davidson, E., George, J.,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Gogan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Gordon, S. and Grimshaw, E., (2019). Giving voice to the voiceless: The use of digital 	technologies by marginalized groups.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Communications of the Association for Information 	Systems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45</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tabLst>
                <a:tab pos="463550" algn="l"/>
              </a:tabLs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Pischetola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(2011). Digital media and learning evolution: A research on sustainable local 	empowerment.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Global media journal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Public Health England, (2020). Improving Access to Greenspace: A New Review for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Ren, W., Huang, C., Liu, Y. and Ren, J., (2015). The application of digital technology in community health 	education.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Digital Medicine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972850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E44AE-67FF-4C5E-B900-2090D64EB66F}"/>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Reference List (Continued)</a:t>
            </a:r>
          </a:p>
        </p:txBody>
      </p:sp>
      <p:sp>
        <p:nvSpPr>
          <p:cNvPr id="3" name="Content Placeholder 2">
            <a:extLst>
              <a:ext uri="{FF2B5EF4-FFF2-40B4-BE49-F238E27FC236}">
                <a16:creationId xmlns:a16="http://schemas.microsoft.com/office/drawing/2014/main" id="{AE0750D9-1A72-4446-A0F1-316CB7C01E61}"/>
              </a:ext>
            </a:extLst>
          </p:cNvPr>
          <p:cNvSpPr>
            <a:spLocks noGrp="1"/>
          </p:cNvSpPr>
          <p:nvPr>
            <p:ph idx="1"/>
          </p:nvPr>
        </p:nvSpPr>
        <p:spPr/>
        <p:txBody>
          <a:bodyPr/>
          <a:lstStyle/>
          <a:p>
            <a:pPr marL="0" marR="0" indent="0">
              <a:lnSpc>
                <a:spcPct val="150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South, J., (2015). A guide to community-centred approaches for health and wellbeing.</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Talwar, S.,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Dhir</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Singh, D., Virk, G.S. and </a:t>
            </a:r>
            <a:r>
              <a:rPr lang="en-GB"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Salo</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(2020). Sharing of fake news on social media: 	Application of the honeycomb framework and the third-person effect hypothesis. </a:t>
            </a:r>
            <a:r>
              <a:rPr lang="en-GB" sz="1800" i="1" dirty="0">
                <a:effectLst/>
                <a:latin typeface="Arial" panose="020B0604020202020204" pitchFamily="34" charset="0"/>
                <a:ea typeface="Calibri" panose="020F0502020204030204" pitchFamily="34" charset="0"/>
                <a:cs typeface="Arial" panose="020B0604020202020204" pitchFamily="34" charset="0"/>
              </a:rPr>
              <a:t>Journal of 	Retailing and Consumer Services</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57</a:t>
            </a:r>
            <a:r>
              <a:rPr lang="en-GB" sz="1800" dirty="0">
                <a:effectLst/>
                <a:latin typeface="Arial" panose="020B0604020202020204" pitchFamily="34" charset="0"/>
                <a:ea typeface="Calibri" panose="020F0502020204030204" pitchFamily="34" charset="0"/>
                <a:cs typeface="Arial" panose="020B0604020202020204" pitchFamily="34" charset="0"/>
              </a:rPr>
              <a:t>, p.102197.</a:t>
            </a:r>
          </a:p>
          <a:p>
            <a:pPr marL="0" marR="0" indent="0">
              <a:lnSpc>
                <a:spcPct val="150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Diversity Project, (2020). </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LGBT Great launches Project 1000, Pride 2020 Campaign | Diversity 	Project</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The Diversity Project. Available at: &lt;https://diversityproject.com/resource/lgbt-	great-launches-project-1000-pride-2020-campaign&gt; [Accessed 18 November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800"/>
              </a:spcAft>
              <a:buNone/>
              <a:tabLst>
                <a:tab pos="463550" algn="l"/>
              </a:tabLs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Transport for London, (2019). Travel in London: Understanding our diverse communities.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800"/>
              </a:spcAft>
              <a:buNone/>
              <a:tabLst>
                <a:tab pos="463550" algn="l"/>
              </a:tabLst>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World Health Organization (WHO), (2017). Urban green spaces: a brief for action.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75078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32C196B2CC438488B39901809C03C2D" ma:contentTypeVersion="7" ma:contentTypeDescription="Create a new document." ma:contentTypeScope="" ma:versionID="9ed19197c55911ba644122f2ccda2440">
  <xsd:schema xmlns:xsd="http://www.w3.org/2001/XMLSchema" xmlns:xs="http://www.w3.org/2001/XMLSchema" xmlns:p="http://schemas.microsoft.com/office/2006/metadata/properties" xmlns:ns3="14d221e7-11c8-4a91-b564-f46067d9a0ae" xmlns:ns4="f02a1a39-e151-49e7-834d-5d4d153f8121" targetNamespace="http://schemas.microsoft.com/office/2006/metadata/properties" ma:root="true" ma:fieldsID="51691c31fb018213fe9d0fd091b1eef3" ns3:_="" ns4:_="">
    <xsd:import namespace="14d221e7-11c8-4a91-b564-f46067d9a0ae"/>
    <xsd:import namespace="f02a1a39-e151-49e7-834d-5d4d153f81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4d221e7-11c8-4a91-b564-f46067d9a0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02a1a39-e151-49e7-834d-5d4d153f81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42E6854-FE7A-4010-B62A-6D7E366062CC}">
  <ds:schemaRefs>
    <ds:schemaRef ds:uri="http://schemas.microsoft.com/sharepoint/v3/contenttype/forms"/>
  </ds:schemaRefs>
</ds:datastoreItem>
</file>

<file path=customXml/itemProps2.xml><?xml version="1.0" encoding="utf-8"?>
<ds:datastoreItem xmlns:ds="http://schemas.openxmlformats.org/officeDocument/2006/customXml" ds:itemID="{BD4CC242-048C-48C1-B906-F149D9FAD9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4d221e7-11c8-4a91-b564-f46067d9a0ae"/>
    <ds:schemaRef ds:uri="f02a1a39-e151-49e7-834d-5d4d153f81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3B9FC9-7F71-42F5-8010-3202ED0C87E3}">
  <ds:schemaRefs>
    <ds:schemaRef ds:uri="http://schemas.microsoft.com/office/2006/documentManagement/types"/>
    <ds:schemaRef ds:uri="14d221e7-11c8-4a91-b564-f46067d9a0ae"/>
    <ds:schemaRef ds:uri="http://purl.org/dc/elements/1.1/"/>
    <ds:schemaRef ds:uri="f02a1a39-e151-49e7-834d-5d4d153f8121"/>
    <ds:schemaRef ds:uri="http://purl.org/dc/terms/"/>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5260</TotalTime>
  <Words>5573</Words>
  <Application>Microsoft Office PowerPoint</Application>
  <PresentationFormat>Widescreen</PresentationFormat>
  <Paragraphs>242</Paragraphs>
  <Slides>23</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Symbol</vt:lpstr>
      <vt:lpstr>Wingdings</vt:lpstr>
      <vt:lpstr>Office Theme</vt:lpstr>
      <vt:lpstr>Assessment  VIVA</vt:lpstr>
      <vt:lpstr>Introduction </vt:lpstr>
      <vt:lpstr>Definition of Community and Community Development </vt:lpstr>
      <vt:lpstr>The Diversity of Communities  </vt:lpstr>
      <vt:lpstr>Diversity in London </vt:lpstr>
      <vt:lpstr>Community Project: Improving Access To Green Spaces </vt:lpstr>
      <vt:lpstr>Reasons for Developing the Project</vt:lpstr>
      <vt:lpstr>Importance of Creating a Community </vt:lpstr>
      <vt:lpstr>Community Through Digital Connectivity </vt:lpstr>
      <vt:lpstr>Communication Platforms used in the Community </vt:lpstr>
      <vt:lpstr>Beneficial and Detrimental Impacts of communication Platforms</vt:lpstr>
      <vt:lpstr>Positive and Negative Impact of Community Development</vt:lpstr>
      <vt:lpstr>Positive and Negative Impact of Community Development</vt:lpstr>
      <vt:lpstr>Legislation and Policy in Community Development </vt:lpstr>
      <vt:lpstr>Barriers to Community Development </vt:lpstr>
      <vt:lpstr>Recommendations </vt:lpstr>
      <vt:lpstr>Application of Knowledge to Practice</vt:lpstr>
      <vt:lpstr>Conclusion </vt:lpstr>
      <vt:lpstr>Reference List </vt:lpstr>
      <vt:lpstr>Reference List (continued)</vt:lpstr>
      <vt:lpstr>Reference List (Continued)</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VIVA</dc:title>
  <dc:creator>Gladys A</dc:creator>
  <cp:lastModifiedBy>Gladys Appiah-kubi (1813887)</cp:lastModifiedBy>
  <cp:revision>1</cp:revision>
  <dcterms:created xsi:type="dcterms:W3CDTF">2021-11-16T12:21:28Z</dcterms:created>
  <dcterms:modified xsi:type="dcterms:W3CDTF">2021-12-07T23:50:18Z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0x010100932C196B2CC438488B39901809C03C2D</vt:lpwstr>
  </property>
</Properties>
</file>