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9" r:id="rId4"/>
    <p:sldId id="269" r:id="rId5"/>
    <p:sldId id="271" r:id="rId6"/>
    <p:sldId id="274" r:id="rId7"/>
    <p:sldId id="293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72" r:id="rId19"/>
    <p:sldId id="268" r:id="rId20"/>
    <p:sldId id="266" r:id="rId21"/>
    <p:sldId id="267" r:id="rId22"/>
    <p:sldId id="287" r:id="rId23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9"/>
  </p:normalViewPr>
  <p:slideViewPr>
    <p:cSldViewPr>
      <p:cViewPr varScale="1">
        <p:scale>
          <a:sx n="108" d="100"/>
          <a:sy n="108" d="100"/>
        </p:scale>
        <p:origin x="176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HK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E12F48-0D00-0F48-92B5-665503CB1F50}" type="datetimeFigureOut">
              <a:rPr kumimoji="1" lang="zh-HK" altLang="en-US" smtClean="0"/>
              <a:pPr/>
              <a:t>24/08/18</a:t>
            </a:fld>
            <a:endParaRPr kumimoji="1" lang="zh-HK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HK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kumimoji="1" lang="zh-TW" altLang="en-US"/>
              <a:t>編輯母片文字樣式
第二層
第三層
第四層
第五層</a:t>
            </a:r>
            <a:endParaRPr kumimoji="1" lang="zh-HK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HK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84B66D-7BAE-DB41-864C-446E3D2D24DB}" type="slidenum">
              <a:rPr kumimoji="1" lang="zh-HK" altLang="en-US" smtClean="0"/>
              <a:pPr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67392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4B66D-7BAE-DB41-864C-446E3D2D24DB}" type="slidenum">
              <a:rPr kumimoji="1" lang="zh-HK" altLang="en-US" smtClean="0"/>
              <a:pPr/>
              <a:t>3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4015808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4B66D-7BAE-DB41-864C-446E3D2D24DB}" type="slidenum">
              <a:rPr kumimoji="1" lang="zh-HK" altLang="en-US" smtClean="0"/>
              <a:pPr/>
              <a:t>11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82728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按一下以編輯母片副標題樣式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0F61D-57AB-48B3-841B-CE155256D7D0}" type="datetimeFigureOut">
              <a:rPr lang="zh-TW" altLang="en-US" smtClean="0"/>
              <a:pPr/>
              <a:t>2018/8/24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C16DA8-79BB-4AFA-B22B-D5D9BC1316D5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Z:\TSD\Assessments and Samples Docs\UWTSD Logo International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3299791" cy="811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251520" y="1196752"/>
          <a:ext cx="8712968" cy="432048"/>
        </p:xfrm>
        <a:graphic>
          <a:graphicData uri="http://schemas.openxmlformats.org/drawingml/2006/table">
            <a:tbl>
              <a:tblPr/>
              <a:tblGrid>
                <a:gridCol w="87129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2048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US" sz="2400" b="0" kern="100" dirty="0">
                          <a:latin typeface="Calibri"/>
                          <a:ea typeface="Times New Roman"/>
                          <a:cs typeface="Times New Roman"/>
                        </a:rPr>
                        <a:t>LEVEL 7 ASSIGNMENT SPECIFICATION</a:t>
                      </a:r>
                      <a:endParaRPr lang="zh-TW" sz="2400" b="1" kern="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1703" marR="617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349801"/>
              </p:ext>
            </p:extLst>
          </p:nvPr>
        </p:nvGraphicFramePr>
        <p:xfrm>
          <a:off x="251520" y="1772817"/>
          <a:ext cx="8712968" cy="4524461"/>
        </p:xfrm>
        <a:graphic>
          <a:graphicData uri="http://schemas.openxmlformats.org/drawingml/2006/table">
            <a:tbl>
              <a:tblPr/>
              <a:tblGrid>
                <a:gridCol w="15702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590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479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356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435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Student name: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YUEN KWONG KEUNG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Student number: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1710332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35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Programme: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DBA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871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Module: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Approaches to Research and Academic Communication 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Module Level: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7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7400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Module code: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600" b="1" kern="100">
                          <a:solidFill>
                            <a:srgbClr val="000000"/>
                          </a:solidFill>
                          <a:latin typeface="Calibri"/>
                          <a:ea typeface="新細明體"/>
                          <a:cs typeface="Arial"/>
                        </a:rPr>
                        <a:t>SBPD7001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300"/>
                        </a:spcAft>
                      </a:pPr>
                      <a:r>
                        <a:rPr lang="en-GB" sz="1600" b="1" i="1" kern="100">
                          <a:latin typeface="Calibri"/>
                          <a:ea typeface="Times New Roman"/>
                          <a:cs typeface="Arial"/>
                        </a:rPr>
                        <a:t>Contribution to Overall </a:t>
                      </a:r>
                      <a:endParaRPr lang="zh-TW" sz="1600" b="1" i="1" kern="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Module Assessment (%):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 dirty="0">
                          <a:latin typeface="Calibri"/>
                          <a:ea typeface="新細明體"/>
                          <a:cs typeface="Arial"/>
                        </a:rPr>
                        <a:t>15%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35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Lecturer: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Dr Millissa Cheung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Internal Verifier: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35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Assignment Title: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altLang="zh-TW" sz="1600" b="1" kern="100" dirty="0">
                          <a:latin typeface="Calibri"/>
                          <a:ea typeface="新細明體"/>
                          <a:cs typeface="Arial"/>
                        </a:rPr>
                        <a:t>Oral presentation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Assignment No 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1 of 1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35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Hand Out Date: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7 July 2018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Submission deadline: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00" dirty="0">
                          <a:latin typeface="Calibri"/>
                          <a:ea typeface="新細明體"/>
                          <a:cs typeface="Arial"/>
                        </a:rPr>
                        <a:t>26 August 2018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179511" y="116632"/>
          <a:ext cx="8712969" cy="4802835"/>
        </p:xfrm>
        <a:graphic>
          <a:graphicData uri="http://schemas.openxmlformats.org/drawingml/2006/table">
            <a:tbl>
              <a:tblPr/>
              <a:tblGrid>
                <a:gridCol w="14855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550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61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61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7784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kern="100" dirty="0">
                          <a:latin typeface="Calibri"/>
                          <a:ea typeface="新細明體"/>
                          <a:cs typeface="Arial"/>
                        </a:rPr>
                        <a:t>Referencing: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 kern="100" dirty="0">
                          <a:latin typeface="Calibri"/>
                          <a:ea typeface="新細明體"/>
                          <a:cs typeface="Arial"/>
                        </a:rPr>
                        <a:t>In the main body of your submission you must give credit to authors on whose research your work is based. Append to your submission a reference list that indicates the books, articles, etc. that you have read or quoted in order to complete this assignment (e.g. for books: surname of author and initials,  year of publication,</a:t>
                      </a:r>
                      <a:r>
                        <a:rPr lang="en-GB" sz="1600" i="1" kern="100" dirty="0">
                          <a:latin typeface="Calibri"/>
                          <a:ea typeface="新細明體"/>
                          <a:cs typeface="Arial"/>
                        </a:rPr>
                        <a:t> </a:t>
                      </a:r>
                      <a:r>
                        <a:rPr lang="en-GB" sz="1600" u="sng" kern="100" dirty="0">
                          <a:latin typeface="Calibri"/>
                          <a:ea typeface="新細明體"/>
                          <a:cs typeface="Arial"/>
                        </a:rPr>
                        <a:t>title of book</a:t>
                      </a:r>
                      <a:r>
                        <a:rPr lang="en-GB" sz="1600" kern="100" dirty="0">
                          <a:latin typeface="Calibri"/>
                          <a:ea typeface="新細明體"/>
                          <a:cs typeface="Arial"/>
                        </a:rPr>
                        <a:t>, edition, publisher: place of publication). 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514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Disclosure: 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00" dirty="0">
                          <a:latin typeface="Calibri"/>
                          <a:ea typeface="新細明體"/>
                          <a:cs typeface="Arial"/>
                        </a:rPr>
                        <a:t>Please include the following statement on the title page of the submitted assignment, followed by your name:     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kern="100" dirty="0">
                          <a:latin typeface="Calibri"/>
                          <a:ea typeface="新細明體"/>
                          <a:cs typeface="Arial"/>
                        </a:rPr>
                        <a:t>I declare that this assignment is all my own work and that I have acknowledged all materials used from the published or unpublished works of other people. All references have been duly cited.</a:t>
                      </a: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26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kern="100" dirty="0">
                          <a:latin typeface="Calibri"/>
                          <a:ea typeface="新細明體"/>
                          <a:cs typeface="Arial"/>
                        </a:rPr>
                        <a:t>Student’s Signature:</a:t>
                      </a:r>
                      <a:br>
                        <a:rPr lang="en-GB" sz="1600" b="1" kern="100" dirty="0">
                          <a:latin typeface="Calibri"/>
                          <a:ea typeface="新細明體"/>
                          <a:cs typeface="Arial"/>
                        </a:rPr>
                      </a:b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i="1" kern="100">
                          <a:latin typeface="Calibri"/>
                          <a:ea typeface="新細明體"/>
                          <a:cs typeface="Arial"/>
                        </a:rPr>
                        <a:t>(Only where hard copies required)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b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</a:br>
                      <a:r>
                        <a:rPr lang="en-GB" sz="1600" b="1" kern="100">
                          <a:latin typeface="Calibri"/>
                          <a:ea typeface="新細明體"/>
                          <a:cs typeface="Arial"/>
                        </a:rPr>
                        <a:t>Date:</a:t>
                      </a:r>
                      <a:endParaRPr lang="zh-TW" sz="1600" kern="1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zh-TW" sz="1600" kern="1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79512" y="4941168"/>
          <a:ext cx="8712969" cy="1656184"/>
        </p:xfrm>
        <a:graphic>
          <a:graphicData uri="http://schemas.openxmlformats.org/drawingml/2006/table">
            <a:tbl>
              <a:tblPr/>
              <a:tblGrid>
                <a:gridCol w="77762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83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83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31581">
                <a:tc row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 err="1">
                          <a:latin typeface="Calibri"/>
                          <a:ea typeface="新細明體"/>
                          <a:cs typeface="Times New Roman"/>
                        </a:rPr>
                        <a:t>Turnitin</a:t>
                      </a:r>
                      <a:r>
                        <a:rPr lang="en-GB" sz="1600" dirty="0">
                          <a:latin typeface="Calibri"/>
                          <a:ea typeface="新細明體"/>
                          <a:cs typeface="Times New Roman"/>
                        </a:rPr>
                        <a:t>: Lecturer to tick to indicate if an electronic version of the assignment must be submitted to </a:t>
                      </a:r>
                      <a:r>
                        <a:rPr lang="en-GB" sz="1600" dirty="0" err="1">
                          <a:latin typeface="Calibri"/>
                          <a:ea typeface="新細明體"/>
                          <a:cs typeface="Times New Roman"/>
                        </a:rPr>
                        <a:t>Turnitin</a:t>
                      </a:r>
                      <a:r>
                        <a:rPr lang="en-GB" sz="1600" dirty="0">
                          <a:latin typeface="Calibri"/>
                          <a:ea typeface="新細明體"/>
                          <a:cs typeface="Times New Roman"/>
                        </a:rPr>
                        <a:t>.  Note: the </a:t>
                      </a:r>
                      <a:r>
                        <a:rPr lang="en-GB" sz="1600" dirty="0" err="1">
                          <a:latin typeface="Calibri"/>
                          <a:ea typeface="新細明體"/>
                          <a:cs typeface="Times New Roman"/>
                        </a:rPr>
                        <a:t>Turnitin</a:t>
                      </a:r>
                      <a:r>
                        <a:rPr lang="en-GB" sz="1600" dirty="0">
                          <a:latin typeface="Calibri"/>
                          <a:ea typeface="新細明體"/>
                          <a:cs typeface="Times New Roman"/>
                        </a:rPr>
                        <a:t> version is the primary submission and acts as a receipt for the student. All students MUST submit their assessments by the specified deadline.  Late submissions will be subject to penalties. </a:t>
                      </a:r>
                      <a:endParaRPr lang="zh-TW" sz="16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b="1" dirty="0">
                          <a:latin typeface="Calibri"/>
                          <a:ea typeface="新細明體"/>
                          <a:cs typeface="Calibri"/>
                        </a:rPr>
                        <a:t>YES</a:t>
                      </a:r>
                      <a:endParaRPr lang="zh-TW" sz="16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Wingdings"/>
                        <a:buChar char=""/>
                      </a:pPr>
                      <a:endParaRPr lang="zh-TW" sz="900">
                        <a:latin typeface="Times New Roman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4603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zh-TW" sz="100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zh-TW" sz="1000" dirty="0">
                        <a:latin typeface="Calibri"/>
                        <a:ea typeface="新細明體"/>
                        <a:cs typeface="Times New Roman"/>
                      </a:endParaRPr>
                    </a:p>
                  </a:txBody>
                  <a:tcPr marL="62081" marR="620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A6E7667-7EE7-4E44-BCD3-9DD34FC20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Research issue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D79F07D-217F-354B-A06E-5D110C5C8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US" altLang="zh-HK" dirty="0"/>
              <a:t>The findings of the paper being studied are to extend the theory of Transformational Leadership theory by applying its behavior: inspirational motivation  to improve organization performance. </a:t>
            </a:r>
          </a:p>
          <a:p>
            <a:endParaRPr lang="en-US" altLang="zh-HK" dirty="0"/>
          </a:p>
          <a:p>
            <a:pPr algn="just"/>
            <a:r>
              <a:rPr lang="en-US" altLang="zh-HK" dirty="0"/>
              <a:t>The topic of this research is: Transformational Leadership, Innovative Behavior, and Task Performance: Test of Mediation and Moderation Processes. Samuel </a:t>
            </a:r>
            <a:r>
              <a:rPr lang="en-US" altLang="zh-HK" dirty="0" err="1"/>
              <a:t>Aryee</a:t>
            </a:r>
            <a:r>
              <a:rPr lang="en-US" altLang="zh-HK" dirty="0"/>
              <a:t>, Fred O. Walumbwa, Qin Zhou, Chad A. Hartnell (2012). </a:t>
            </a:r>
          </a:p>
          <a:p>
            <a:pPr algn="just"/>
            <a:endParaRPr lang="en-US" altLang="zh-HK" dirty="0"/>
          </a:p>
          <a:p>
            <a:pPr algn="just"/>
            <a:r>
              <a:rPr lang="en-US" altLang="zh-HK" dirty="0"/>
              <a:t>Psychological states of the employees are focused when and how they are motived by the their </a:t>
            </a:r>
            <a:r>
              <a:rPr lang="en-US" altLang="zh-HK" dirty="0" err="1"/>
              <a:t>leadera</a:t>
            </a:r>
            <a:r>
              <a:rPr lang="en-US" altLang="zh-HK" dirty="0"/>
              <a:t>. </a:t>
            </a:r>
          </a:p>
          <a:p>
            <a:pPr algn="just"/>
            <a:endParaRPr lang="en-US" altLang="zh-HK" dirty="0"/>
          </a:p>
          <a:p>
            <a:pPr algn="just"/>
            <a:r>
              <a:rPr lang="en-US" altLang="zh-HK" dirty="0"/>
              <a:t>Mediators and moderators which influence the correlations of different variables such as work engagement and innovative behavior are being investigated.</a:t>
            </a:r>
          </a:p>
          <a:p>
            <a:pPr algn="just"/>
            <a:endParaRPr lang="en-US" altLang="zh-HK" dirty="0"/>
          </a:p>
        </p:txBody>
      </p:sp>
    </p:spTree>
    <p:extLst>
      <p:ext uri="{BB962C8B-B14F-4D97-AF65-F5344CB8AC3E}">
        <p14:creationId xmlns:p14="http://schemas.microsoft.com/office/powerpoint/2010/main" val="951394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F78B5AC-F529-6148-965C-8C667F14C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1399766-E760-2F49-A17B-D3791B8173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kumimoji="1" lang="en-US" altLang="zh-HK" dirty="0"/>
              <a:t>Psychological states of the employees which motivate the employees by their leaders were not studied in previous empirical researches.</a:t>
            </a:r>
          </a:p>
          <a:p>
            <a:pPr algn="just"/>
            <a:endParaRPr kumimoji="1" lang="en-US" altLang="zh-HK" dirty="0"/>
          </a:p>
          <a:p>
            <a:r>
              <a:rPr kumimoji="1" lang="en-US" altLang="zh-HK" dirty="0"/>
              <a:t>Psychological states of the employees by virtue of the self-concept theory are:</a:t>
            </a:r>
          </a:p>
          <a:p>
            <a:pPr algn="just"/>
            <a:r>
              <a:rPr kumimoji="1" lang="en-US" altLang="zh-HK" dirty="0"/>
              <a:t>(a) experienced meaningfulness of the work;</a:t>
            </a:r>
          </a:p>
          <a:p>
            <a:endParaRPr kumimoji="1" lang="en-US" altLang="zh-HK" dirty="0"/>
          </a:p>
          <a:p>
            <a:pPr algn="just"/>
            <a:r>
              <a:rPr kumimoji="1" lang="en-US" altLang="zh-HK" dirty="0"/>
              <a:t>(b) experienced responsibility for work performance. </a:t>
            </a:r>
          </a:p>
          <a:p>
            <a:pPr algn="just"/>
            <a:endParaRPr kumimoji="1" lang="en-US" altLang="zh-HK" dirty="0"/>
          </a:p>
          <a:p>
            <a:pPr marL="0" indent="0" algn="just">
              <a:buNone/>
            </a:pPr>
            <a:endParaRPr kumimoji="1" lang="en-US" altLang="zh-HK" dirty="0"/>
          </a:p>
        </p:txBody>
      </p:sp>
    </p:spTree>
    <p:extLst>
      <p:ext uri="{BB962C8B-B14F-4D97-AF65-F5344CB8AC3E}">
        <p14:creationId xmlns:p14="http://schemas.microsoft.com/office/powerpoint/2010/main" val="1049984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22A2A9F-29D2-244A-8249-770D92DA6E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r>
              <a:rPr kumimoji="1" lang="en-US" altLang="zh-HK" dirty="0"/>
              <a:t>Figure 1 The hypothesized model stated in :</a:t>
            </a:r>
            <a:r>
              <a:rPr lang="en-US" altLang="zh-HK" dirty="0"/>
              <a:t>Transformational Leadership, Innovative Behavior, and Task Performance: Test of Mediation and Moderation Processes. Samuel </a:t>
            </a:r>
            <a:r>
              <a:rPr lang="en-US" altLang="zh-HK" dirty="0" err="1"/>
              <a:t>Aryee</a:t>
            </a:r>
            <a:r>
              <a:rPr lang="en-US" altLang="zh-HK" dirty="0"/>
              <a:t>, Fred O. Walumbwa, Qin Zhou, Chad A. Hartnell (2012). </a:t>
            </a:r>
            <a:endParaRPr kumimoji="1" lang="en-US" altLang="zh-HK" dirty="0"/>
          </a:p>
          <a:p>
            <a:endParaRPr kumimoji="1" lang="zh-HK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87B855EE-684E-4F4D-B34D-6295265A8042}"/>
              </a:ext>
            </a:extLst>
          </p:cNvPr>
          <p:cNvSpPr/>
          <p:nvPr/>
        </p:nvSpPr>
        <p:spPr>
          <a:xfrm>
            <a:off x="1907704" y="1916832"/>
            <a:ext cx="1368152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Meaningfulness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DE90054A-A5C9-4846-A11F-42E69778CF30}"/>
              </a:ext>
            </a:extLst>
          </p:cNvPr>
          <p:cNvSpPr/>
          <p:nvPr/>
        </p:nvSpPr>
        <p:spPr>
          <a:xfrm>
            <a:off x="1907704" y="3789040"/>
            <a:ext cx="1224136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Responsibility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680526FF-36EC-AD47-BB91-75CCE43939B1}"/>
              </a:ext>
            </a:extLst>
          </p:cNvPr>
          <p:cNvSpPr/>
          <p:nvPr/>
        </p:nvSpPr>
        <p:spPr>
          <a:xfrm>
            <a:off x="4139952" y="1124744"/>
            <a:ext cx="1440160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Leader-Member Exchange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77A3C0EE-8F0D-B649-A510-B30BA5ABF39B}"/>
              </a:ext>
            </a:extLst>
          </p:cNvPr>
          <p:cNvSpPr/>
          <p:nvPr/>
        </p:nvSpPr>
        <p:spPr>
          <a:xfrm>
            <a:off x="3203848" y="2780928"/>
            <a:ext cx="1224136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Work Engagement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20BD7B19-3F97-CA4B-A18A-D50DCF3D252F}"/>
              </a:ext>
            </a:extLst>
          </p:cNvPr>
          <p:cNvSpPr/>
          <p:nvPr/>
        </p:nvSpPr>
        <p:spPr>
          <a:xfrm>
            <a:off x="5220072" y="2780928"/>
            <a:ext cx="1224136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Innovative Behavior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D8428096-4716-1549-A114-9894E7B96243}"/>
              </a:ext>
            </a:extLst>
          </p:cNvPr>
          <p:cNvSpPr/>
          <p:nvPr/>
        </p:nvSpPr>
        <p:spPr>
          <a:xfrm>
            <a:off x="7452320" y="2780928"/>
            <a:ext cx="1224136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Task Performance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  <p:cxnSp>
        <p:nvCxnSpPr>
          <p:cNvPr id="10" name="直線單箭頭接點 14">
            <a:extLst>
              <a:ext uri="{FF2B5EF4-FFF2-40B4-BE49-F238E27FC236}">
                <a16:creationId xmlns:a16="http://schemas.microsoft.com/office/drawing/2014/main" id="{1B61A51B-3B89-0A43-84B4-C5A79F2CE211}"/>
              </a:ext>
            </a:extLst>
          </p:cNvPr>
          <p:cNvCxnSpPr/>
          <p:nvPr/>
        </p:nvCxnSpPr>
        <p:spPr>
          <a:xfrm>
            <a:off x="845332" y="278092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單箭頭接點 16">
            <a:extLst>
              <a:ext uri="{FF2B5EF4-FFF2-40B4-BE49-F238E27FC236}">
                <a16:creationId xmlns:a16="http://schemas.microsoft.com/office/drawing/2014/main" id="{02409992-62F3-9C48-92E0-3F2DD4D6C42A}"/>
              </a:ext>
            </a:extLst>
          </p:cNvPr>
          <p:cNvCxnSpPr>
            <a:endCxn id="4" idx="1"/>
          </p:cNvCxnSpPr>
          <p:nvPr/>
        </p:nvCxnSpPr>
        <p:spPr>
          <a:xfrm flipV="1">
            <a:off x="1511152" y="2240868"/>
            <a:ext cx="396552" cy="86409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直線單箭頭接點 22">
            <a:extLst>
              <a:ext uri="{FF2B5EF4-FFF2-40B4-BE49-F238E27FC236}">
                <a16:creationId xmlns:a16="http://schemas.microsoft.com/office/drawing/2014/main" id="{60D63519-AFD8-2F4B-A243-7D9FA00F4E7A}"/>
              </a:ext>
            </a:extLst>
          </p:cNvPr>
          <p:cNvCxnSpPr>
            <a:endCxn id="5" idx="1"/>
          </p:cNvCxnSpPr>
          <p:nvPr/>
        </p:nvCxnSpPr>
        <p:spPr>
          <a:xfrm>
            <a:off x="1511152" y="3104964"/>
            <a:ext cx="396552" cy="100811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直線單箭頭接點 25">
            <a:extLst>
              <a:ext uri="{FF2B5EF4-FFF2-40B4-BE49-F238E27FC236}">
                <a16:creationId xmlns:a16="http://schemas.microsoft.com/office/drawing/2014/main" id="{6221D508-2179-E741-ABF1-79BE56EB9A1E}"/>
              </a:ext>
            </a:extLst>
          </p:cNvPr>
          <p:cNvCxnSpPr>
            <a:endCxn id="7" idx="1"/>
          </p:cNvCxnSpPr>
          <p:nvPr/>
        </p:nvCxnSpPr>
        <p:spPr>
          <a:xfrm>
            <a:off x="1511152" y="3104964"/>
            <a:ext cx="169269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直線單箭頭接點 26">
            <a:extLst>
              <a:ext uri="{FF2B5EF4-FFF2-40B4-BE49-F238E27FC236}">
                <a16:creationId xmlns:a16="http://schemas.microsoft.com/office/drawing/2014/main" id="{D2A7D0D6-E1AA-094C-8D57-C46DB93796A9}"/>
              </a:ext>
            </a:extLst>
          </p:cNvPr>
          <p:cNvCxnSpPr>
            <a:stCxn id="7" idx="3"/>
            <a:endCxn id="8" idx="1"/>
          </p:cNvCxnSpPr>
          <p:nvPr/>
        </p:nvCxnSpPr>
        <p:spPr>
          <a:xfrm>
            <a:off x="4427984" y="3104964"/>
            <a:ext cx="792088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直線單箭頭接點 27">
            <a:extLst>
              <a:ext uri="{FF2B5EF4-FFF2-40B4-BE49-F238E27FC236}">
                <a16:creationId xmlns:a16="http://schemas.microsoft.com/office/drawing/2014/main" id="{D809EBBA-1813-0746-BF81-82F390E8DF2D}"/>
              </a:ext>
            </a:extLst>
          </p:cNvPr>
          <p:cNvCxnSpPr>
            <a:stCxn id="8" idx="3"/>
            <a:endCxn id="9" idx="1"/>
          </p:cNvCxnSpPr>
          <p:nvPr/>
        </p:nvCxnSpPr>
        <p:spPr>
          <a:xfrm>
            <a:off x="6444208" y="3104964"/>
            <a:ext cx="1008112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直線單箭頭接點 33">
            <a:extLst>
              <a:ext uri="{FF2B5EF4-FFF2-40B4-BE49-F238E27FC236}">
                <a16:creationId xmlns:a16="http://schemas.microsoft.com/office/drawing/2014/main" id="{AF7EADA4-6C7A-7F4E-A299-DE4BA4037503}"/>
              </a:ext>
            </a:extLst>
          </p:cNvPr>
          <p:cNvCxnSpPr>
            <a:stCxn id="6" idx="2"/>
          </p:cNvCxnSpPr>
          <p:nvPr/>
        </p:nvCxnSpPr>
        <p:spPr>
          <a:xfrm>
            <a:off x="4860032" y="1772816"/>
            <a:ext cx="0" cy="1296144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矩形 16">
            <a:extLst>
              <a:ext uri="{FF2B5EF4-FFF2-40B4-BE49-F238E27FC236}">
                <a16:creationId xmlns:a16="http://schemas.microsoft.com/office/drawing/2014/main" id="{DE90054A-A5C9-4846-A11F-42E69778CF30}"/>
              </a:ext>
            </a:extLst>
          </p:cNvPr>
          <p:cNvSpPr/>
          <p:nvPr/>
        </p:nvSpPr>
        <p:spPr>
          <a:xfrm>
            <a:off x="251520" y="2852936"/>
            <a:ext cx="1224136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Transformation</a:t>
            </a:r>
          </a:p>
          <a:p>
            <a:pPr algn="ctr"/>
            <a:r>
              <a:rPr lang="en-US" altLang="zh-TW" sz="1200" dirty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Leadership</a:t>
            </a:r>
            <a:endParaRPr lang="zh-TW" altLang="en-US" sz="1200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99866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4FA4CE9-19EC-7546-AB12-DC3E9219C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HK" dirty="0"/>
              <a:t>Research questions and research gap?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31B5C1C-1659-0B40-85C6-A2AC9BB0E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kumimoji="1" lang="en-US" altLang="zh-HK" dirty="0"/>
          </a:p>
          <a:p>
            <a:r>
              <a:rPr kumimoji="1" lang="en-US" altLang="zh-HK" dirty="0"/>
              <a:t>Research gap </a:t>
            </a:r>
          </a:p>
          <a:p>
            <a:pPr algn="just"/>
            <a:r>
              <a:rPr kumimoji="1" lang="en-US" altLang="zh-HK" dirty="0"/>
              <a:t>The psychological states of the employees were correlated work outcome?</a:t>
            </a:r>
          </a:p>
          <a:p>
            <a:pPr algn="just"/>
            <a:r>
              <a:rPr kumimoji="1" lang="en-US" altLang="zh-HK" dirty="0"/>
              <a:t>The research questions:</a:t>
            </a:r>
          </a:p>
          <a:p>
            <a:pPr algn="just"/>
            <a:r>
              <a:rPr kumimoji="1" lang="en-US" altLang="zh-HK" dirty="0"/>
              <a:t>Can Self-concept theory is used by asking he employees how they feel about themselves.</a:t>
            </a:r>
          </a:p>
          <a:p>
            <a:pPr algn="just"/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813275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0C7D7C3-67B3-4441-81C2-43FF18A4A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A5C5104-9D53-A74A-AFAE-A8F736A21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HK" dirty="0"/>
              <a:t>Can the answer relate to: </a:t>
            </a:r>
          </a:p>
          <a:p>
            <a:pPr algn="just"/>
            <a:endParaRPr kumimoji="1" lang="en-US" altLang="zh-HK" dirty="0"/>
          </a:p>
          <a:p>
            <a:pPr algn="just"/>
            <a:r>
              <a:rPr kumimoji="1" lang="en-US" altLang="zh-HK" dirty="0"/>
              <a:t>(a) experienced meaningfulness of the work;</a:t>
            </a:r>
          </a:p>
          <a:p>
            <a:endParaRPr kumimoji="1" lang="en-US" altLang="zh-HK" dirty="0"/>
          </a:p>
          <a:p>
            <a:pPr algn="just"/>
            <a:r>
              <a:rPr kumimoji="1" lang="en-US" altLang="zh-HK" dirty="0"/>
              <a:t>(b) experienced responsibility for work performance. </a:t>
            </a:r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719428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8C45667-3755-A142-BA75-8CC35E9D6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kumimoji="1" lang="en-US" altLang="zh-HK" dirty="0"/>
              <a:t>Research of the literature?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2FEFC8BE-4169-E347-9374-B4D9EBA4C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kumimoji="1" lang="en-US" altLang="zh-HK" dirty="0"/>
          </a:p>
          <a:p>
            <a:r>
              <a:rPr kumimoji="1" lang="en-US" altLang="zh-HK" dirty="0"/>
              <a:t>In Fig 1, there were seven models to be tested, including.</a:t>
            </a:r>
          </a:p>
          <a:p>
            <a:pPr algn="just"/>
            <a:r>
              <a:rPr kumimoji="1" lang="en-US" altLang="zh-HK" dirty="0"/>
              <a:t>Relation between transformational leadership (TL) and work engagement (WE)</a:t>
            </a:r>
          </a:p>
          <a:p>
            <a:pPr algn="just"/>
            <a:r>
              <a:rPr kumimoji="1" lang="en-US" altLang="zh-HK" dirty="0"/>
              <a:t>Relation between WE and innovative behavior (IB)</a:t>
            </a:r>
          </a:p>
          <a:p>
            <a:pPr algn="just"/>
            <a:r>
              <a:rPr kumimoji="1" lang="en-US" altLang="zh-HK" dirty="0"/>
              <a:t>Relation between IB and task performance (TP)</a:t>
            </a:r>
          </a:p>
          <a:p>
            <a:pPr marL="0" indent="0" algn="just">
              <a:buNone/>
            </a:pPr>
            <a:endParaRPr kumimoji="1" lang="en-US" altLang="zh-HK" dirty="0"/>
          </a:p>
          <a:p>
            <a:pPr algn="just"/>
            <a:endParaRPr kumimoji="1" lang="en-US" altLang="zh-HK" dirty="0"/>
          </a:p>
          <a:p>
            <a:pPr algn="just"/>
            <a:endParaRPr kumimoji="1" lang="en-US" altLang="zh-HK" dirty="0"/>
          </a:p>
          <a:p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449164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BD597DF-17F2-5E42-898B-8727D8061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7872656-D304-EF44-ADE2-739F222EA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kumimoji="1" lang="en-US" altLang="zh-HK" dirty="0"/>
              <a:t>How the psychological states affect WE?</a:t>
            </a:r>
          </a:p>
          <a:p>
            <a:pPr algn="just"/>
            <a:endParaRPr kumimoji="1" lang="en-US" altLang="zh-HK" dirty="0"/>
          </a:p>
          <a:p>
            <a:pPr algn="just"/>
            <a:r>
              <a:rPr kumimoji="1" lang="en-US" altLang="zh-HK" dirty="0"/>
              <a:t>How Leader-Member Exchange (LMX) affect IB? 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795671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3B79BFC-A0C6-B442-B7B3-235021118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CA41893-F9EF-0248-A279-37E339904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HK" dirty="0"/>
              <a:t>Hypotheses:</a:t>
            </a:r>
          </a:p>
          <a:p>
            <a:r>
              <a:rPr kumimoji="1" lang="en-US" altLang="zh-HK" dirty="0"/>
              <a:t>H1. The relationship between and employees WE is correlated.</a:t>
            </a:r>
          </a:p>
          <a:p>
            <a:r>
              <a:rPr kumimoji="1" lang="en-US" altLang="zh-HK" dirty="0"/>
              <a:t>H2. The relationship between TL  and EMW is correlated.</a:t>
            </a:r>
          </a:p>
          <a:p>
            <a:r>
              <a:rPr kumimoji="1" lang="en-US" altLang="zh-HK" dirty="0"/>
              <a:t>H3. The relationship between TL and ERWO is correlated.</a:t>
            </a:r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988338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771A121-C676-4349-9296-4D08AD424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4DA1D25-B98F-F249-B39B-B42E8F8B1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kumimoji="1" lang="en-US" altLang="zh-HK" dirty="0"/>
              <a:t>H4. The relationship between EMW and WE is correlated.</a:t>
            </a:r>
          </a:p>
          <a:p>
            <a:endParaRPr kumimoji="1" lang="en-US" altLang="zh-HK" dirty="0"/>
          </a:p>
          <a:p>
            <a:r>
              <a:rPr kumimoji="1" lang="en-US" altLang="zh-HK" dirty="0"/>
              <a:t>H5. The relationship between ERWO and WE is correlated.</a:t>
            </a:r>
          </a:p>
          <a:p>
            <a:endParaRPr kumimoji="1" lang="en-US" altLang="zh-HK" dirty="0"/>
          </a:p>
          <a:p>
            <a:r>
              <a:rPr kumimoji="1" lang="en-US" altLang="zh-HK" dirty="0"/>
              <a:t>H6. EMW and ERWO will partially mediate TL on WE.</a:t>
            </a:r>
          </a:p>
          <a:p>
            <a:pPr marL="0" indent="0">
              <a:buNone/>
            </a:pPr>
            <a:r>
              <a:rPr kumimoji="1" lang="en-US" altLang="zh-HK" dirty="0"/>
              <a:t> </a:t>
            </a:r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66601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6D60CBE-41E5-DB48-B9C9-856637D23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0CAE3BA-AD91-9F4D-A290-54500B65E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HK" dirty="0"/>
              <a:t>H7. WE and IB is correlated.</a:t>
            </a:r>
          </a:p>
          <a:p>
            <a:endParaRPr kumimoji="1" lang="en-US" altLang="zh-HK" dirty="0"/>
          </a:p>
          <a:p>
            <a:r>
              <a:rPr kumimoji="1" lang="en-US" altLang="zh-HK" dirty="0"/>
              <a:t>H8. IB and TP is correlated.</a:t>
            </a:r>
          </a:p>
          <a:p>
            <a:endParaRPr kumimoji="1" lang="en-US" altLang="zh-HK" dirty="0"/>
          </a:p>
          <a:p>
            <a:pPr algn="just"/>
            <a:r>
              <a:rPr kumimoji="1" lang="en-US" altLang="zh-HK" dirty="0"/>
              <a:t>H.9 LMX moderates the relationship between WE and IB because their relationship is more positive in high LMX relationships.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4286153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0FF47AC-3E3E-D14B-B62B-98B10372B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8D1D20A-FAF7-9A45-A394-52665C236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kumimoji="1" lang="en-US" altLang="zh-HK" dirty="0"/>
              <a:t>The result showed that:</a:t>
            </a:r>
          </a:p>
          <a:p>
            <a:pPr algn="just"/>
            <a:r>
              <a:rPr kumimoji="1" lang="en-US" altLang="zh-HK" dirty="0"/>
              <a:t> H1 to H3 correlate to WE  of employee.</a:t>
            </a:r>
          </a:p>
          <a:p>
            <a:pPr algn="just"/>
            <a:r>
              <a:rPr kumimoji="1" lang="en-US" altLang="zh-HK" dirty="0"/>
              <a:t>H4 and H5 correlate to WE  of employee.</a:t>
            </a:r>
          </a:p>
          <a:p>
            <a:pPr algn="just"/>
            <a:r>
              <a:rPr kumimoji="1" lang="en-US" altLang="zh-HK" dirty="0"/>
              <a:t>H6 would mediate the influence on WE partially.</a:t>
            </a:r>
          </a:p>
          <a:p>
            <a:pPr algn="just"/>
            <a:r>
              <a:rPr kumimoji="1" lang="en-US" altLang="zh-HK" dirty="0"/>
              <a:t>H7 correlate to IB.</a:t>
            </a:r>
          </a:p>
          <a:p>
            <a:pPr algn="just"/>
            <a:r>
              <a:rPr kumimoji="1" lang="en-US" altLang="zh-HK" dirty="0"/>
              <a:t> H8 correlate to TP.</a:t>
            </a:r>
          </a:p>
          <a:p>
            <a:pPr algn="just"/>
            <a:r>
              <a:rPr kumimoji="1" lang="en-US" altLang="zh-HK" dirty="0"/>
              <a:t>H9 moderated the relationship between WE and IB.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837705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F21D3AC-D673-8642-B074-66282A35A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72C076C-7A1C-394A-8EA1-EBC7B0B77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kumimoji="1" lang="en-US" altLang="zh-HK" dirty="0"/>
              <a:t>This research adopted and used the self-concept theory and social exchange theory to test the psychological states of the employees as to how and when transformational leadership </a:t>
            </a:r>
            <a:r>
              <a:rPr kumimoji="1" lang="en-US" altLang="zh-HK" dirty="0" err="1"/>
              <a:t>enchance</a:t>
            </a:r>
            <a:r>
              <a:rPr kumimoji="1" lang="en-US" altLang="zh-HK" dirty="0"/>
              <a:t> the task.</a:t>
            </a:r>
          </a:p>
          <a:p>
            <a:endParaRPr kumimoji="1" lang="en-US" altLang="zh-HK" dirty="0"/>
          </a:p>
          <a:p>
            <a:pPr algn="just"/>
            <a:r>
              <a:rPr kumimoji="1" lang="en-US" altLang="zh-HK" dirty="0"/>
              <a:t>The result supported the psychological states of the employees and their innovative behavior would mediate the link between the transformational leadership and task performance.</a:t>
            </a:r>
          </a:p>
          <a:p>
            <a:pPr algn="just"/>
            <a:endParaRPr kumimoji="1" lang="en-US" altLang="zh-HK" dirty="0"/>
          </a:p>
          <a:p>
            <a:pPr algn="just"/>
            <a:endParaRPr kumimoji="1" lang="en-US" altLang="zh-HK" dirty="0"/>
          </a:p>
          <a:p>
            <a:pPr algn="just"/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43668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5D42597-E5DF-6946-9933-7E3A0BB33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A213163-3358-D149-B0CB-0C7AE27E2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HK" dirty="0"/>
              <a:t>LMX will moderate the work engagement and innovative behavior. 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3749714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2627B7B-DD7E-1846-945F-D3B859A6F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Methodology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CB5D423-56F7-D541-A0FB-9D8B46E1A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kumimoji="1" lang="en-US" altLang="zh-HK" dirty="0"/>
              <a:t>Sampling method</a:t>
            </a:r>
          </a:p>
          <a:p>
            <a:pPr algn="just"/>
            <a:r>
              <a:rPr kumimoji="1" lang="en-US" altLang="zh-HK" dirty="0"/>
              <a:t>Respondents were selected by </a:t>
            </a:r>
            <a:r>
              <a:rPr kumimoji="1" lang="en-US" altLang="zh-HK" dirty="0" err="1"/>
              <a:t>randoms</a:t>
            </a:r>
            <a:r>
              <a:rPr kumimoji="1" lang="en-US" altLang="zh-HK" dirty="0"/>
              <a:t>.</a:t>
            </a:r>
          </a:p>
          <a:p>
            <a:pPr algn="just"/>
            <a:r>
              <a:rPr kumimoji="1" lang="en-US" altLang="zh-HK" dirty="0"/>
              <a:t>A consent letter was sent and stated the purpose of the survey, confidentiality of the responses, voluntary participation of the survey.</a:t>
            </a:r>
          </a:p>
          <a:p>
            <a:pPr algn="just"/>
            <a:r>
              <a:rPr kumimoji="1" lang="en-US" altLang="zh-HK" dirty="0"/>
              <a:t>Response rate is 66%.</a:t>
            </a:r>
          </a:p>
          <a:p>
            <a:pPr algn="just"/>
            <a:r>
              <a:rPr kumimoji="1" lang="en-US" altLang="zh-HK" dirty="0"/>
              <a:t>Control variables are: gender, ages, tenure, education, working hours.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8160366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34F3970-1BFF-8940-9E39-9C76200E9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25C1A99-76D0-D54A-B97B-F31D924E5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kumimoji="1" lang="en-US" altLang="zh-HK" dirty="0"/>
              <a:t>Reliability </a:t>
            </a:r>
          </a:p>
          <a:p>
            <a:pPr algn="just"/>
            <a:r>
              <a:rPr kumimoji="1" lang="en-US" altLang="zh-HK" dirty="0"/>
              <a:t>Confirmatory factor analysis (CFA) is used to compare the hypothesized seven-factor model as seven independent;</a:t>
            </a:r>
          </a:p>
          <a:p>
            <a:r>
              <a:rPr kumimoji="1" lang="en-US" altLang="zh-HK" dirty="0"/>
              <a:t>Comparative fit index (CFI);</a:t>
            </a:r>
          </a:p>
          <a:p>
            <a:r>
              <a:rPr kumimoji="1" lang="en-US" altLang="zh-HK" dirty="0"/>
              <a:t>Tucker-Lewis index (TLI);</a:t>
            </a:r>
          </a:p>
          <a:p>
            <a:r>
              <a:rPr kumimoji="1" lang="en-US" altLang="zh-HK" dirty="0"/>
              <a:t>Root mean Square error of Approximation (RMSEA); to examine models fit</a:t>
            </a:r>
          </a:p>
          <a:p>
            <a:r>
              <a:rPr lang="en-US" altLang="zh-TW" dirty="0"/>
              <a:t>CFA result supported that the variables used were distinctive from each other</a:t>
            </a:r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369509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0EC8AD4-95D7-4F4B-8831-2796A97C2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Organization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960A97F-FC56-9F43-9B97-E6386A501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kumimoji="1" lang="en-US" altLang="zh-HK" dirty="0"/>
              <a:t>It is not difficult to read the research gap which was stated in the introduction.</a:t>
            </a:r>
          </a:p>
          <a:p>
            <a:r>
              <a:rPr kumimoji="1" lang="en-US" altLang="zh-HK" dirty="0"/>
              <a:t>Figure 1 shown the hypotheses models</a:t>
            </a:r>
          </a:p>
          <a:p>
            <a:r>
              <a:rPr kumimoji="1" lang="en-US" altLang="zh-HK" dirty="0"/>
              <a:t>Each hypothesis was tested the correlation with others</a:t>
            </a:r>
          </a:p>
          <a:p>
            <a:r>
              <a:rPr kumimoji="1" lang="en-US" altLang="zh-HK" dirty="0"/>
              <a:t>The method of the measure of each model is clearly stated</a:t>
            </a:r>
          </a:p>
          <a:p>
            <a:r>
              <a:rPr kumimoji="1" lang="en-US" altLang="zh-HK" dirty="0"/>
              <a:t>Structural equation modeling (SEM) is used to test the direct and indirect H1-H8  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7639359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D9774DA-7F50-A245-A3DC-F60D473D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D960BF2-0B0A-EA41-98E7-BBE617227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kumimoji="1" lang="en-US" altLang="zh-HK" dirty="0"/>
          </a:p>
          <a:p>
            <a:r>
              <a:rPr kumimoji="1" lang="en-US" altLang="zh-HK" dirty="0"/>
              <a:t>There are mediation analyses and moderation hypothesis- H9-LMX relationship with WE and IB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15948557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F6C533D-6620-1848-8F08-22B465140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Theoretical implications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33626AB-FAB1-7440-AB63-8DB32198B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kumimoji="1" lang="en-US" altLang="zh-HK" dirty="0"/>
              <a:t>Transformational leadership related to job characteristics</a:t>
            </a:r>
          </a:p>
          <a:p>
            <a:r>
              <a:rPr kumimoji="1" lang="en-US" altLang="zh-HK" dirty="0"/>
              <a:t>The EMW and ERWO mediated the relationship between TL and TP partially</a:t>
            </a:r>
          </a:p>
          <a:p>
            <a:r>
              <a:rPr kumimoji="1" lang="en-US" altLang="zh-HK" dirty="0"/>
              <a:t>WE associated with employees’ IB positively</a:t>
            </a:r>
          </a:p>
          <a:p>
            <a:r>
              <a:rPr kumimoji="1" lang="en-US" altLang="zh-HK" dirty="0"/>
              <a:t>LMX was the moderator  between the WE and IB which was the practical implication 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42731129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7E2BEB5-2095-9A4F-AEE4-B1A8F9CC6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Limitations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0B22741-4F30-A84C-BF40-6DCD1A85C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HK" dirty="0"/>
              <a:t>Data were cross-sectional</a:t>
            </a:r>
          </a:p>
          <a:p>
            <a:r>
              <a:rPr kumimoji="1" lang="en-US" altLang="zh-HK" dirty="0"/>
              <a:t>Common source, common-method bias</a:t>
            </a:r>
          </a:p>
          <a:p>
            <a:r>
              <a:rPr kumimoji="1" lang="en-US" altLang="zh-HK" dirty="0"/>
              <a:t>The relation found between TL  with employees TP my not be generalized</a:t>
            </a:r>
          </a:p>
          <a:p>
            <a:r>
              <a:rPr kumimoji="1" lang="en-US" altLang="zh-HK" dirty="0"/>
              <a:t>Future research by sampling employees across organizations and industries are suggested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1533112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57B4DC9-6F9E-184C-9695-29A1E1084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4A3D1AE-B33B-AE40-B66A-A48C407BD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/>
              <a:t>Reference</a:t>
            </a:r>
          </a:p>
          <a:p>
            <a:r>
              <a:rPr lang="en-US" altLang="zh-HK" dirty="0"/>
              <a:t>Transformational Leadership, Innovative Behavior, and Task Performance: Test of Mediation and Moderation Processes. Samuel </a:t>
            </a:r>
            <a:r>
              <a:rPr lang="en-US" altLang="zh-HK" dirty="0" err="1"/>
              <a:t>Aryee</a:t>
            </a:r>
            <a:r>
              <a:rPr lang="en-US" altLang="zh-HK" dirty="0"/>
              <a:t>, Fred O. Walumbwa, Qin Zhou, Chad A. Hartnell (2012). </a:t>
            </a:r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9433755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2228</TotalTime>
  <Words>1102</Words>
  <Application>Microsoft Macintosh PowerPoint</Application>
  <PresentationFormat>如螢幕大小 (4:3)</PresentationFormat>
  <Paragraphs>154</Paragraphs>
  <Slides>22</Slides>
  <Notes>2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22</vt:i4>
      </vt:variant>
    </vt:vector>
  </HeadingPairs>
  <TitlesOfParts>
    <vt:vector size="29" baseType="lpstr">
      <vt:lpstr>新細明體</vt:lpstr>
      <vt:lpstr>Arial Unicode MS</vt:lpstr>
      <vt:lpstr>Arial</vt:lpstr>
      <vt:lpstr>Calibri</vt:lpstr>
      <vt:lpstr>Times New Roman</vt:lpstr>
      <vt:lpstr>Wingdings</vt:lpstr>
      <vt:lpstr>Office 佈景主題</vt:lpstr>
      <vt:lpstr>PowerPoint 簡報</vt:lpstr>
      <vt:lpstr>PowerPoint 簡報</vt:lpstr>
      <vt:lpstr>Research issue</vt:lpstr>
      <vt:lpstr>PowerPoint 簡報</vt:lpstr>
      <vt:lpstr>PowerPoint 簡報</vt:lpstr>
      <vt:lpstr>Research questions and research gap?</vt:lpstr>
      <vt:lpstr>PowerPoint 簡報</vt:lpstr>
      <vt:lpstr>Research of the literature?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Methodology</vt:lpstr>
      <vt:lpstr>PowerPoint 簡報</vt:lpstr>
      <vt:lpstr>Organization</vt:lpstr>
      <vt:lpstr>PowerPoint 簡報</vt:lpstr>
      <vt:lpstr>Theoretical implications</vt:lpstr>
      <vt:lpstr>Limitations</vt:lpstr>
      <vt:lpstr>PowerPoint 簡報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投影片 1</dc:title>
  <dc:creator>Windows 使用者</dc:creator>
  <cp:lastModifiedBy>stephen yuen</cp:lastModifiedBy>
  <cp:revision>61</cp:revision>
  <dcterms:created xsi:type="dcterms:W3CDTF">2018-08-20T04:01:51Z</dcterms:created>
  <dcterms:modified xsi:type="dcterms:W3CDTF">2018-08-25T03:18:07Z</dcterms:modified>
</cp:coreProperties>
</file>