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 id="2147483684" r:id="rId5"/>
    <p:sldMasterId id="2147483669" r:id="rId6"/>
  </p:sldMasterIdLst>
  <p:notesMasterIdLst>
    <p:notesMasterId r:id="rId74"/>
  </p:notesMasterIdLst>
  <p:handoutMasterIdLst>
    <p:handoutMasterId r:id="rId75"/>
  </p:handoutMasterIdLst>
  <p:sldIdLst>
    <p:sldId id="442" r:id="rId7"/>
    <p:sldId id="444" r:id="rId8"/>
    <p:sldId id="431" r:id="rId9"/>
    <p:sldId id="338" r:id="rId10"/>
    <p:sldId id="339" r:id="rId11"/>
    <p:sldId id="341" r:id="rId12"/>
    <p:sldId id="443" r:id="rId13"/>
    <p:sldId id="348" r:id="rId14"/>
    <p:sldId id="439" r:id="rId15"/>
    <p:sldId id="441" r:id="rId16"/>
    <p:sldId id="291" r:id="rId17"/>
    <p:sldId id="353" r:id="rId18"/>
    <p:sldId id="354" r:id="rId19"/>
    <p:sldId id="355" r:id="rId20"/>
    <p:sldId id="356" r:id="rId21"/>
    <p:sldId id="357" r:id="rId22"/>
    <p:sldId id="377" r:id="rId23"/>
    <p:sldId id="290" r:id="rId24"/>
    <p:sldId id="257" r:id="rId25"/>
    <p:sldId id="432" r:id="rId26"/>
    <p:sldId id="293" r:id="rId27"/>
    <p:sldId id="433" r:id="rId28"/>
    <p:sldId id="294" r:id="rId29"/>
    <p:sldId id="260" r:id="rId30"/>
    <p:sldId id="295" r:id="rId31"/>
    <p:sldId id="261" r:id="rId32"/>
    <p:sldId id="434" r:id="rId33"/>
    <p:sldId id="263" r:id="rId34"/>
    <p:sldId id="292" r:id="rId35"/>
    <p:sldId id="358" r:id="rId36"/>
    <p:sldId id="359" r:id="rId37"/>
    <p:sldId id="360" r:id="rId38"/>
    <p:sldId id="362" r:id="rId39"/>
    <p:sldId id="363" r:id="rId40"/>
    <p:sldId id="365" r:id="rId41"/>
    <p:sldId id="366" r:id="rId42"/>
    <p:sldId id="382" r:id="rId43"/>
    <p:sldId id="379" r:id="rId44"/>
    <p:sldId id="380" r:id="rId45"/>
    <p:sldId id="381" r:id="rId46"/>
    <p:sldId id="368" r:id="rId47"/>
    <p:sldId id="265" r:id="rId48"/>
    <p:sldId id="266" r:id="rId49"/>
    <p:sldId id="267" r:id="rId50"/>
    <p:sldId id="268" r:id="rId51"/>
    <p:sldId id="269" r:id="rId52"/>
    <p:sldId id="271" r:id="rId53"/>
    <p:sldId id="270" r:id="rId54"/>
    <p:sldId id="272" r:id="rId55"/>
    <p:sldId id="273" r:id="rId56"/>
    <p:sldId id="274" r:id="rId57"/>
    <p:sldId id="275" r:id="rId58"/>
    <p:sldId id="276" r:id="rId59"/>
    <p:sldId id="277" r:id="rId60"/>
    <p:sldId id="436" r:id="rId61"/>
    <p:sldId id="437" r:id="rId62"/>
    <p:sldId id="281" r:id="rId63"/>
    <p:sldId id="279" r:id="rId64"/>
    <p:sldId id="280" r:id="rId65"/>
    <p:sldId id="282" r:id="rId66"/>
    <p:sldId id="283" r:id="rId67"/>
    <p:sldId id="285" r:id="rId68"/>
    <p:sldId id="286" r:id="rId69"/>
    <p:sldId id="287" r:id="rId70"/>
    <p:sldId id="288" r:id="rId71"/>
    <p:sldId id="445" r:id="rId72"/>
    <p:sldId id="438" r:id="rId73"/>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a:srgbClr val="007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A4AFF8-845B-D39E-78F4-D25FBB462377}" v="6" dt="2025-09-29T13:50:44.2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72"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slide" Target="slides/slide65.xml"/><Relationship Id="rId2" Type="http://schemas.openxmlformats.org/officeDocument/2006/relationships/customXml" Target="../customXml/item2.xml"/><Relationship Id="rId29" Type="http://schemas.openxmlformats.org/officeDocument/2006/relationships/slide" Target="slides/slide2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06/11/2025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06/11/2025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4</a:t>
            </a:fld>
            <a:endParaRPr lang="cy-GB" altLang="en-US" sz="1200">
              <a:latin typeface="Arial" panose="020B0604020202020204" pitchFamily="34" charset="0"/>
            </a:endParaRPr>
          </a:p>
        </p:txBody>
      </p:sp>
    </p:spTree>
    <p:extLst>
      <p:ext uri="{BB962C8B-B14F-4D97-AF65-F5344CB8AC3E}">
        <p14:creationId xmlns:p14="http://schemas.microsoft.com/office/powerpoint/2010/main" val="1653861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5</a:t>
            </a:fld>
            <a:endParaRPr lang="cy-GB" altLang="en-US" sz="1200">
              <a:latin typeface="Arial" panose="020B0604020202020204" pitchFamily="34" charset="0"/>
            </a:endParaRPr>
          </a:p>
        </p:txBody>
      </p:sp>
    </p:spTree>
    <p:extLst>
      <p:ext uri="{BB962C8B-B14F-4D97-AF65-F5344CB8AC3E}">
        <p14:creationId xmlns:p14="http://schemas.microsoft.com/office/powerpoint/2010/main" val="281065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39E918-88F5-4DC3-ADC2-D63BF93AAE5D}" type="slidenum">
              <a:rPr lang="en-GB" smtClean="0"/>
              <a:t>6</a:t>
            </a:fld>
            <a:endParaRPr lang="en-GB"/>
          </a:p>
        </p:txBody>
      </p:sp>
    </p:spTree>
    <p:extLst>
      <p:ext uri="{BB962C8B-B14F-4D97-AF65-F5344CB8AC3E}">
        <p14:creationId xmlns:p14="http://schemas.microsoft.com/office/powerpoint/2010/main" val="3071883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60C586A-00EF-4095-9A95-C161326251CA}" type="slidenum">
              <a:rPr lang="cy-GB" altLang="en-US" smtClean="0"/>
              <a:pPr>
                <a:defRPr/>
              </a:pPr>
              <a:t>8</a:t>
            </a:fld>
            <a:endParaRPr lang="cy-GB" altLang="en-US"/>
          </a:p>
        </p:txBody>
      </p:sp>
    </p:spTree>
    <p:extLst>
      <p:ext uri="{BB962C8B-B14F-4D97-AF65-F5344CB8AC3E}">
        <p14:creationId xmlns:p14="http://schemas.microsoft.com/office/powerpoint/2010/main" val="4174230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xfrm>
            <a:off x="90488" y="744538"/>
            <a:ext cx="6616700" cy="3722687"/>
          </a:xfrm>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a:latin typeface="Arial" panose="020B0604020202020204" pitchFamily="34" charset="0"/>
            </a:endParaRPr>
          </a:p>
        </p:txBody>
      </p:sp>
      <p:sp>
        <p:nvSpPr>
          <p:cNvPr id="21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200F0481-317B-4DD0-95C3-34A5FB6EC470}" type="slidenum">
              <a:rPr lang="cy-GB" altLang="en-US" sz="1200" smtClean="0">
                <a:latin typeface="Arial" panose="020B0604020202020204" pitchFamily="34" charset="0"/>
              </a:rPr>
              <a:pPr/>
              <a:t>9</a:t>
            </a:fld>
            <a:endParaRPr lang="cy-GB" altLang="en-US" sz="1200">
              <a:latin typeface="Arial" panose="020B0604020202020204" pitchFamily="34" charset="0"/>
            </a:endParaRPr>
          </a:p>
        </p:txBody>
      </p:sp>
    </p:spTree>
    <p:extLst>
      <p:ext uri="{BB962C8B-B14F-4D97-AF65-F5344CB8AC3E}">
        <p14:creationId xmlns:p14="http://schemas.microsoft.com/office/powerpoint/2010/main" val="3940689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90488" y="744538"/>
            <a:ext cx="6616700" cy="3722687"/>
          </a:xfrm>
          <a:ln/>
        </p:spPr>
      </p:sp>
      <p:sp>
        <p:nvSpPr>
          <p:cNvPr id="1741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0"/>
              </a:spcBef>
              <a:spcAft>
                <a:spcPts val="0"/>
              </a:spcAft>
              <a:defRPr/>
            </a:pPr>
            <a:endParaRPr lang="en-GB" altLang="en-US" i="1">
              <a:latin typeface="Arial" panose="020B0604020202020204" pitchFamily="34" charset="0"/>
            </a:endParaRP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9FAD84E3-4171-4B19-9A2A-03CB285BF7D5}" type="slidenum">
              <a:rPr lang="cy-GB" altLang="en-US" sz="1200" smtClean="0">
                <a:latin typeface="Arial" panose="020B0604020202020204" pitchFamily="34" charset="0"/>
              </a:rPr>
              <a:pPr/>
              <a:t>10</a:t>
            </a:fld>
            <a:endParaRPr lang="cy-GB" altLang="en-US" sz="1200">
              <a:latin typeface="Arial" panose="020B0604020202020204" pitchFamily="34" charset="0"/>
            </a:endParaRPr>
          </a:p>
        </p:txBody>
      </p:sp>
    </p:spTree>
    <p:extLst>
      <p:ext uri="{BB962C8B-B14F-4D97-AF65-F5344CB8AC3E}">
        <p14:creationId xmlns:p14="http://schemas.microsoft.com/office/powerpoint/2010/main" val="325102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12</a:t>
            </a:fld>
            <a:endParaRPr lang="cy-GB" altLang="en-US" sz="1200">
              <a:latin typeface="Arial" panose="020B0604020202020204" pitchFamily="34" charset="0"/>
            </a:endParaRPr>
          </a:p>
        </p:txBody>
      </p:sp>
    </p:spTree>
    <p:extLst>
      <p:ext uri="{BB962C8B-B14F-4D97-AF65-F5344CB8AC3E}">
        <p14:creationId xmlns:p14="http://schemas.microsoft.com/office/powerpoint/2010/main" val="3905255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xfrm>
            <a:off x="90488" y="744538"/>
            <a:ext cx="6616700" cy="3722687"/>
          </a:xfrm>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B58EE4B3-53B6-44DE-8E37-CD55B37E8FB1}" type="slidenum">
              <a:rPr lang="cy-GB" altLang="en-US" sz="1200" smtClean="0">
                <a:latin typeface="Arial" panose="020B0604020202020204" pitchFamily="34" charset="0"/>
              </a:rPr>
              <a:pPr/>
              <a:t>13</a:t>
            </a:fld>
            <a:endParaRPr lang="cy-GB" altLang="en-US" sz="1200">
              <a:latin typeface="Arial" panose="020B0604020202020204" pitchFamily="34" charset="0"/>
            </a:endParaRPr>
          </a:p>
        </p:txBody>
      </p:sp>
    </p:spTree>
    <p:extLst>
      <p:ext uri="{BB962C8B-B14F-4D97-AF65-F5344CB8AC3E}">
        <p14:creationId xmlns:p14="http://schemas.microsoft.com/office/powerpoint/2010/main" val="1727835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90488" y="744538"/>
            <a:ext cx="6616700" cy="3722687"/>
          </a:xfrm>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F6955106-56FA-46A7-8D97-4984B1017C56}" type="slidenum">
              <a:rPr lang="cy-GB" altLang="en-US" sz="1200" smtClean="0">
                <a:latin typeface="Arial" panose="020B0604020202020204" pitchFamily="34" charset="0"/>
              </a:rPr>
              <a:pPr/>
              <a:t>14</a:t>
            </a:fld>
            <a:endParaRPr lang="cy-GB" altLang="en-US" sz="1200">
              <a:latin typeface="Arial" panose="020B0604020202020204" pitchFamily="34" charset="0"/>
            </a:endParaRPr>
          </a:p>
        </p:txBody>
      </p:sp>
    </p:spTree>
    <p:extLst>
      <p:ext uri="{BB962C8B-B14F-4D97-AF65-F5344CB8AC3E}">
        <p14:creationId xmlns:p14="http://schemas.microsoft.com/office/powerpoint/2010/main" val="2618925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xfrm>
            <a:off x="90488" y="744538"/>
            <a:ext cx="6616700" cy="3722687"/>
          </a:xfrm>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These should be avoided- look at clues?</a:t>
            </a:r>
          </a:p>
          <a:p>
            <a:r>
              <a:rPr lang="en-GB" altLang="en-US">
                <a:latin typeface="Arial" panose="020B0604020202020204" pitchFamily="34" charset="0"/>
              </a:rPr>
              <a:t>Non expert</a:t>
            </a:r>
          </a:p>
          <a:p>
            <a:r>
              <a:rPr lang="en-GB" altLang="en-US">
                <a:latin typeface="Arial" panose="020B0604020202020204" pitchFamily="34" charset="0"/>
              </a:rPr>
              <a:t>Kids?</a:t>
            </a:r>
          </a:p>
          <a:p>
            <a:r>
              <a:rPr lang="en-GB" altLang="en-US">
                <a:latin typeface="Arial" panose="020B0604020202020204" pitchFamily="34" charset="0"/>
              </a:rPr>
              <a:t>Simply</a:t>
            </a:r>
          </a:p>
          <a:p>
            <a:r>
              <a:rPr lang="en-GB" altLang="en-US">
                <a:latin typeface="Arial" panose="020B0604020202020204" pitchFamily="34" charset="0"/>
              </a:rPr>
              <a:t>Not original works</a:t>
            </a: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A43EB1B1-783D-48F4-B1EC-D3F52081BB0A}" type="slidenum">
              <a:rPr lang="cy-GB" altLang="en-US" sz="1200" smtClean="0">
                <a:latin typeface="Arial" panose="020B0604020202020204" pitchFamily="34" charset="0"/>
              </a:rPr>
              <a:pPr/>
              <a:t>15</a:t>
            </a:fld>
            <a:endParaRPr lang="cy-GB" altLang="en-US" sz="1200">
              <a:latin typeface="Arial" panose="020B0604020202020204" pitchFamily="34" charset="0"/>
            </a:endParaRPr>
          </a:p>
        </p:txBody>
      </p:sp>
    </p:spTree>
    <p:extLst>
      <p:ext uri="{BB962C8B-B14F-4D97-AF65-F5344CB8AC3E}">
        <p14:creationId xmlns:p14="http://schemas.microsoft.com/office/powerpoint/2010/main" val="282320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90488" y="744538"/>
            <a:ext cx="6616700" cy="3722687"/>
          </a:xfrm>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i="1">
                <a:latin typeface="Arial" panose="020B0604020202020204" pitchFamily="34" charset="0"/>
              </a:rPr>
              <a:t>Yes these can be appropriate</a:t>
            </a:r>
          </a:p>
          <a:p>
            <a:r>
              <a:rPr lang="en-GB" altLang="en-US" i="1">
                <a:latin typeface="Arial" panose="020B0604020202020204" pitchFamily="34" charset="0"/>
              </a:rPr>
              <a:t>Why?</a:t>
            </a:r>
          </a:p>
          <a:p>
            <a:r>
              <a:rPr lang="en-GB" altLang="en-US" i="1">
                <a:latin typeface="Arial" panose="020B0604020202020204" pitchFamily="34" charset="0"/>
              </a:rPr>
              <a:t>Expert organisations</a:t>
            </a:r>
          </a:p>
          <a:p>
            <a:r>
              <a:rPr lang="en-GB" altLang="en-US" i="1">
                <a:latin typeface="Arial" panose="020B0604020202020204" pitchFamily="34" charset="0"/>
              </a:rPr>
              <a:t>They may fund research</a:t>
            </a:r>
          </a:p>
          <a:p>
            <a:r>
              <a:rPr lang="en-GB" altLang="en-US" i="1">
                <a:latin typeface="Arial" panose="020B0604020202020204" pitchFamily="34" charset="0"/>
              </a:rPr>
              <a:t>Newspapers may be biased etc but the </a:t>
            </a:r>
            <a:r>
              <a:rPr lang="en-GB" altLang="en-US" i="1" err="1">
                <a:latin typeface="Arial" panose="020B0604020202020204" pitchFamily="34" charset="0"/>
              </a:rPr>
              <a:t>tradidional</a:t>
            </a:r>
            <a:r>
              <a:rPr lang="en-GB" altLang="en-US" i="1">
                <a:latin typeface="Arial" panose="020B0604020202020204" pitchFamily="34" charset="0"/>
              </a:rPr>
              <a:t> broadsheets  </a:t>
            </a:r>
            <a:r>
              <a:rPr lang="en-GB" altLang="en-US" i="1" err="1">
                <a:latin typeface="Arial" panose="020B0604020202020204" pitchFamily="34" charset="0"/>
              </a:rPr>
              <a:t>soecialist</a:t>
            </a:r>
            <a:r>
              <a:rPr lang="en-GB" altLang="en-US" i="1">
                <a:latin typeface="Arial" panose="020B0604020202020204" pitchFamily="34" charset="0"/>
              </a:rPr>
              <a:t> publications may off er valuable insights,. Their possible world view can be included when you use these sources.</a:t>
            </a: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D3933A9-15BA-44B1-9B80-A4A75E991804}" type="slidenum">
              <a:rPr lang="cy-GB" altLang="en-US" sz="1200" smtClean="0">
                <a:latin typeface="Arial" panose="020B0604020202020204" pitchFamily="34" charset="0"/>
              </a:rPr>
              <a:pPr/>
              <a:t>16</a:t>
            </a:fld>
            <a:endParaRPr lang="cy-GB" altLang="en-US" sz="1200">
              <a:latin typeface="Arial" panose="020B0604020202020204" pitchFamily="34" charset="0"/>
            </a:endParaRPr>
          </a:p>
        </p:txBody>
      </p:sp>
    </p:spTree>
    <p:extLst>
      <p:ext uri="{BB962C8B-B14F-4D97-AF65-F5344CB8AC3E}">
        <p14:creationId xmlns:p14="http://schemas.microsoft.com/office/powerpoint/2010/main" val="42153981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Practical activity with books / </a:t>
            </a:r>
            <a:r>
              <a:rPr lang="en-GB" err="1"/>
              <a:t>ebooks</a:t>
            </a:r>
            <a:r>
              <a:rPr lang="en-GB"/>
              <a:t> in lecture</a:t>
            </a:r>
          </a:p>
          <a:p>
            <a:r>
              <a:rPr lang="en-GB"/>
              <a:t>Look for contents page index….</a:t>
            </a:r>
          </a:p>
        </p:txBody>
      </p:sp>
      <p:sp>
        <p:nvSpPr>
          <p:cNvPr id="4" name="Date Placeholder 3"/>
          <p:cNvSpPr>
            <a:spLocks noGrp="1"/>
          </p:cNvSpPr>
          <p:nvPr>
            <p:ph type="dt" idx="1"/>
          </p:nvPr>
        </p:nvSpPr>
        <p:spPr/>
        <p:txBody>
          <a:bodyPr/>
          <a:lstStyle/>
          <a:p>
            <a:fld id="{FE10B0BC-5F5A-4563-8D5F-5EBE8705E78B}" type="datetime1">
              <a:rPr lang="en-GB" noProof="0" smtClean="0"/>
              <a:pPr/>
              <a:t>06/11/2025</a:t>
            </a:fld>
            <a:endParaRPr lang="en-GB" noProof="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20</a:t>
            </a:fld>
            <a:endParaRPr lang="en-GB" noProof="0"/>
          </a:p>
        </p:txBody>
      </p:sp>
    </p:spTree>
    <p:extLst>
      <p:ext uri="{BB962C8B-B14F-4D97-AF65-F5344CB8AC3E}">
        <p14:creationId xmlns:p14="http://schemas.microsoft.com/office/powerpoint/2010/main" val="1556669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Look at structure, </a:t>
            </a:r>
          </a:p>
          <a:p>
            <a:r>
              <a:rPr lang="en-GB"/>
              <a:t>Summary, introduction, main headings, conclusion , references…</a:t>
            </a:r>
          </a:p>
          <a:p>
            <a:endParaRPr lang="en-GB"/>
          </a:p>
        </p:txBody>
      </p:sp>
      <p:sp>
        <p:nvSpPr>
          <p:cNvPr id="4" name="Date Placeholder 3"/>
          <p:cNvSpPr>
            <a:spLocks noGrp="1"/>
          </p:cNvSpPr>
          <p:nvPr>
            <p:ph type="dt" idx="1"/>
          </p:nvPr>
        </p:nvSpPr>
        <p:spPr/>
        <p:txBody>
          <a:bodyPr/>
          <a:lstStyle/>
          <a:p>
            <a:fld id="{FE10B0BC-5F5A-4563-8D5F-5EBE8705E78B}" type="datetime1">
              <a:rPr lang="en-GB" noProof="0" smtClean="0"/>
              <a:pPr/>
              <a:t>06/11/2025</a:t>
            </a:fld>
            <a:endParaRPr lang="en-GB" noProof="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21</a:t>
            </a:fld>
            <a:endParaRPr lang="en-GB" noProof="0"/>
          </a:p>
        </p:txBody>
      </p:sp>
    </p:spTree>
    <p:extLst>
      <p:ext uri="{BB962C8B-B14F-4D97-AF65-F5344CB8AC3E}">
        <p14:creationId xmlns:p14="http://schemas.microsoft.com/office/powerpoint/2010/main" val="156540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Date Placeholder 3"/>
          <p:cNvSpPr>
            <a:spLocks noGrp="1"/>
          </p:cNvSpPr>
          <p:nvPr>
            <p:ph type="dt" idx="1"/>
          </p:nvPr>
        </p:nvSpPr>
        <p:spPr/>
        <p:txBody>
          <a:bodyPr/>
          <a:lstStyle/>
          <a:p>
            <a:fld id="{FE10B0BC-5F5A-4563-8D5F-5EBE8705E78B}" type="datetime1">
              <a:rPr lang="en-GB" noProof="0" smtClean="0"/>
              <a:pPr/>
              <a:t>06/11/2025</a:t>
            </a:fld>
            <a:endParaRPr lang="en-GB" noProof="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22</a:t>
            </a:fld>
            <a:endParaRPr lang="en-GB" noProof="0"/>
          </a:p>
        </p:txBody>
      </p:sp>
    </p:spTree>
    <p:extLst>
      <p:ext uri="{BB962C8B-B14F-4D97-AF65-F5344CB8AC3E}">
        <p14:creationId xmlns:p14="http://schemas.microsoft.com/office/powerpoint/2010/main" val="925704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30</a:t>
            </a:fld>
            <a:endParaRPr lang="cy-GB" altLang="en-US" sz="1200">
              <a:latin typeface="Arial" panose="020B0604020202020204" pitchFamily="34" charset="0"/>
            </a:endParaRPr>
          </a:p>
        </p:txBody>
      </p:sp>
    </p:spTree>
    <p:extLst>
      <p:ext uri="{BB962C8B-B14F-4D97-AF65-F5344CB8AC3E}">
        <p14:creationId xmlns:p14="http://schemas.microsoft.com/office/powerpoint/2010/main" val="3793911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31</a:t>
            </a:fld>
            <a:endParaRPr lang="cy-GB" altLang="en-US" sz="1200">
              <a:latin typeface="Arial" panose="020B0604020202020204" pitchFamily="34" charset="0"/>
            </a:endParaRPr>
          </a:p>
        </p:txBody>
      </p:sp>
    </p:spTree>
    <p:extLst>
      <p:ext uri="{BB962C8B-B14F-4D97-AF65-F5344CB8AC3E}">
        <p14:creationId xmlns:p14="http://schemas.microsoft.com/office/powerpoint/2010/main" val="14395626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32</a:t>
            </a:fld>
            <a:endParaRPr lang="cy-GB" altLang="en-US" sz="1200">
              <a:latin typeface="Arial" panose="020B0604020202020204" pitchFamily="34" charset="0"/>
            </a:endParaRPr>
          </a:p>
        </p:txBody>
      </p:sp>
    </p:spTree>
    <p:extLst>
      <p:ext uri="{BB962C8B-B14F-4D97-AF65-F5344CB8AC3E}">
        <p14:creationId xmlns:p14="http://schemas.microsoft.com/office/powerpoint/2010/main" val="2092791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33</a:t>
            </a:fld>
            <a:endParaRPr lang="cy-GB" altLang="en-US" sz="1200">
              <a:latin typeface="Arial" panose="020B0604020202020204" pitchFamily="34" charset="0"/>
            </a:endParaRPr>
          </a:p>
        </p:txBody>
      </p:sp>
    </p:spTree>
    <p:extLst>
      <p:ext uri="{BB962C8B-B14F-4D97-AF65-F5344CB8AC3E}">
        <p14:creationId xmlns:p14="http://schemas.microsoft.com/office/powerpoint/2010/main" val="5971134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34</a:t>
            </a:fld>
            <a:endParaRPr lang="cy-GB" altLang="en-US" sz="1200">
              <a:latin typeface="Arial" panose="020B0604020202020204" pitchFamily="34" charset="0"/>
            </a:endParaRPr>
          </a:p>
        </p:txBody>
      </p:sp>
    </p:spTree>
    <p:extLst>
      <p:ext uri="{BB962C8B-B14F-4D97-AF65-F5344CB8AC3E}">
        <p14:creationId xmlns:p14="http://schemas.microsoft.com/office/powerpoint/2010/main" val="41640522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35</a:t>
            </a:fld>
            <a:endParaRPr lang="cy-GB" altLang="en-US" sz="1200">
              <a:latin typeface="Arial" panose="020B0604020202020204" pitchFamily="34" charset="0"/>
            </a:endParaRPr>
          </a:p>
        </p:txBody>
      </p:sp>
    </p:spTree>
    <p:extLst>
      <p:ext uri="{BB962C8B-B14F-4D97-AF65-F5344CB8AC3E}">
        <p14:creationId xmlns:p14="http://schemas.microsoft.com/office/powerpoint/2010/main" val="3861293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36</a:t>
            </a:fld>
            <a:endParaRPr lang="cy-GB" altLang="en-US" sz="1200">
              <a:latin typeface="Arial" panose="020B0604020202020204" pitchFamily="34" charset="0"/>
            </a:endParaRPr>
          </a:p>
        </p:txBody>
      </p:sp>
    </p:spTree>
    <p:extLst>
      <p:ext uri="{BB962C8B-B14F-4D97-AF65-F5344CB8AC3E}">
        <p14:creationId xmlns:p14="http://schemas.microsoft.com/office/powerpoint/2010/main" val="20497521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90488" y="744538"/>
            <a:ext cx="6616700" cy="3722687"/>
          </a:xfrm>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4C8E3559-5581-4979-8F78-57E3F1BB331B}" type="slidenum">
              <a:rPr lang="cy-GB" altLang="en-US" sz="1200" smtClean="0">
                <a:latin typeface="Arial" panose="020B0604020202020204" pitchFamily="34" charset="0"/>
              </a:rPr>
              <a:pPr/>
              <a:t>41</a:t>
            </a:fld>
            <a:endParaRPr lang="cy-GB" altLang="en-US" sz="1200">
              <a:latin typeface="Arial" panose="020B0604020202020204" pitchFamily="34" charset="0"/>
            </a:endParaRPr>
          </a:p>
        </p:txBody>
      </p:sp>
    </p:spTree>
    <p:extLst>
      <p:ext uri="{BB962C8B-B14F-4D97-AF65-F5344CB8AC3E}">
        <p14:creationId xmlns:p14="http://schemas.microsoft.com/office/powerpoint/2010/main" val="1112671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For ease across programmes I think we could all use this to practice reading skills.</a:t>
            </a:r>
          </a:p>
          <a:p>
            <a:r>
              <a:rPr lang="en-GB"/>
              <a:t>Of course you can also use your own texts if preferable and deviate from slides in terms of discussion.</a:t>
            </a:r>
          </a:p>
          <a:p>
            <a:r>
              <a:rPr lang="en-GB"/>
              <a:t>Depending on delivery some may do similar activities in other lectures too</a:t>
            </a:r>
          </a:p>
        </p:txBody>
      </p:sp>
      <p:sp>
        <p:nvSpPr>
          <p:cNvPr id="4" name="Date Placeholder 3"/>
          <p:cNvSpPr>
            <a:spLocks noGrp="1"/>
          </p:cNvSpPr>
          <p:nvPr>
            <p:ph type="dt" idx="1"/>
          </p:nvPr>
        </p:nvSpPr>
        <p:spPr/>
        <p:txBody>
          <a:bodyPr/>
          <a:lstStyle/>
          <a:p>
            <a:fld id="{FE10B0BC-5F5A-4563-8D5F-5EBE8705E78B}" type="datetime1">
              <a:rPr lang="en-GB" noProof="0" smtClean="0"/>
              <a:pPr/>
              <a:t>06/11/2025</a:t>
            </a:fld>
            <a:endParaRPr lang="en-GB" noProof="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47</a:t>
            </a:fld>
            <a:endParaRPr lang="en-GB" noProof="0"/>
          </a:p>
        </p:txBody>
      </p:sp>
    </p:spTree>
    <p:extLst>
      <p:ext uri="{BB962C8B-B14F-4D97-AF65-F5344CB8AC3E}">
        <p14:creationId xmlns:p14="http://schemas.microsoft.com/office/powerpoint/2010/main" val="35133736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479718-0246-4251-820C-EFC4C0C8D7E3}" type="slidenum">
              <a:rPr lang="en-GB" smtClean="0"/>
              <a:t>54</a:t>
            </a:fld>
            <a:endParaRPr lang="en-GB"/>
          </a:p>
        </p:txBody>
      </p:sp>
    </p:spTree>
    <p:extLst>
      <p:ext uri="{BB962C8B-B14F-4D97-AF65-F5344CB8AC3E}">
        <p14:creationId xmlns:p14="http://schemas.microsoft.com/office/powerpoint/2010/main" val="33483976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479718-0246-4251-820C-EFC4C0C8D7E3}" type="slidenum">
              <a:rPr lang="en-GB" smtClean="0"/>
              <a:t>55</a:t>
            </a:fld>
            <a:endParaRPr lang="en-GB"/>
          </a:p>
        </p:txBody>
      </p:sp>
    </p:spTree>
    <p:extLst>
      <p:ext uri="{BB962C8B-B14F-4D97-AF65-F5344CB8AC3E}">
        <p14:creationId xmlns:p14="http://schemas.microsoft.com/office/powerpoint/2010/main" val="2157097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OverTx">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826684" y="301625"/>
            <a:ext cx="9751483" cy="1143000"/>
          </a:xfrm>
        </p:spPr>
        <p:txBody>
          <a:bodyPr/>
          <a:lstStyle/>
          <a:p>
            <a:r>
              <a:rPr lang="en-US"/>
              <a:t>Click to edit Master title style</a:t>
            </a:r>
            <a:endParaRPr lang="en-GB"/>
          </a:p>
        </p:txBody>
      </p:sp>
      <p:sp>
        <p:nvSpPr>
          <p:cNvPr id="3" name="Content Placeholder 2"/>
          <p:cNvSpPr>
            <a:spLocks noGrp="1"/>
          </p:cNvSpPr>
          <p:nvPr>
            <p:ph sz="quarter" idx="1"/>
          </p:nvPr>
        </p:nvSpPr>
        <p:spPr>
          <a:xfrm>
            <a:off x="1826684" y="1827213"/>
            <a:ext cx="4773083"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802967" y="1827213"/>
            <a:ext cx="47752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half" idx="3"/>
          </p:nvPr>
        </p:nvSpPr>
        <p:spPr>
          <a:xfrm>
            <a:off x="1826684" y="3960813"/>
            <a:ext cx="9751483"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5"/>
          <p:cNvSpPr>
            <a:spLocks noGrp="1"/>
          </p:cNvSpPr>
          <p:nvPr>
            <p:ph type="dt" sz="half" idx="10"/>
          </p:nvPr>
        </p:nvSpPr>
        <p:spPr>
          <a:xfrm>
            <a:off x="609600" y="6248400"/>
            <a:ext cx="2844800" cy="457200"/>
          </a:xfrm>
        </p:spPr>
        <p:txBody>
          <a:bodyPr/>
          <a:lstStyle>
            <a:lvl1pPr>
              <a:defRPr/>
            </a:lvl1pPr>
          </a:lstStyle>
          <a:p>
            <a:endParaRPr lang="en-GB"/>
          </a:p>
        </p:txBody>
      </p:sp>
      <p:sp>
        <p:nvSpPr>
          <p:cNvPr id="7" name="Footer Placeholder 6"/>
          <p:cNvSpPr>
            <a:spLocks noGrp="1"/>
          </p:cNvSpPr>
          <p:nvPr>
            <p:ph type="ftr" sz="quarter" idx="11"/>
          </p:nvPr>
        </p:nvSpPr>
        <p:spPr>
          <a:xfrm>
            <a:off x="4165600" y="6248400"/>
            <a:ext cx="3860800" cy="457200"/>
          </a:xfrm>
        </p:spPr>
        <p:txBody>
          <a:bodyPr/>
          <a:lstStyle>
            <a:lvl1pPr>
              <a:defRPr/>
            </a:lvl1pPr>
          </a:lstStyle>
          <a:p>
            <a:endParaRPr lang="en-GB"/>
          </a:p>
        </p:txBody>
      </p:sp>
      <p:sp>
        <p:nvSpPr>
          <p:cNvPr id="8" name="Slide Number Placeholder 7"/>
          <p:cNvSpPr>
            <a:spLocks noGrp="1"/>
          </p:cNvSpPr>
          <p:nvPr>
            <p:ph type="sldNum" sz="quarter" idx="12"/>
          </p:nvPr>
        </p:nvSpPr>
        <p:spPr>
          <a:xfrm>
            <a:off x="8737600" y="6248400"/>
            <a:ext cx="2844800" cy="457200"/>
          </a:xfrm>
        </p:spPr>
        <p:txBody>
          <a:bodyPr/>
          <a:lstStyle>
            <a:lvl1pPr>
              <a:defRPr/>
            </a:lvl1pPr>
          </a:lstStyle>
          <a:p>
            <a:fld id="{4D95DD99-09FC-4C80-ADE1-B2AEEF17B27A}" type="slidenum">
              <a:rPr lang="en-GB"/>
              <a:pPr/>
              <a:t>‹#›</a:t>
            </a:fld>
            <a:endParaRPr lang="en-GB"/>
          </a:p>
        </p:txBody>
      </p:sp>
    </p:spTree>
    <p:extLst>
      <p:ext uri="{BB962C8B-B14F-4D97-AF65-F5344CB8AC3E}">
        <p14:creationId xmlns:p14="http://schemas.microsoft.com/office/powerpoint/2010/main" val="604520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6684" y="301625"/>
            <a:ext cx="9751483"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826684" y="1827213"/>
            <a:ext cx="4773083"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802967" y="1827213"/>
            <a:ext cx="47752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8400"/>
            <a:ext cx="2844800" cy="457200"/>
          </a:xfrm>
        </p:spPr>
        <p:txBody>
          <a:bodyPr/>
          <a:lstStyle>
            <a:lvl1pPr>
              <a:defRPr/>
            </a:lvl1pPr>
          </a:lstStyle>
          <a:p>
            <a:endParaRPr lang="en-GB"/>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endParaRPr lang="en-GB"/>
          </a:p>
        </p:txBody>
      </p:sp>
      <p:sp>
        <p:nvSpPr>
          <p:cNvPr id="7" name="Slide Number Placeholder 6"/>
          <p:cNvSpPr>
            <a:spLocks noGrp="1"/>
          </p:cNvSpPr>
          <p:nvPr>
            <p:ph type="sldNum" sz="quarter" idx="12"/>
          </p:nvPr>
        </p:nvSpPr>
        <p:spPr>
          <a:xfrm>
            <a:off x="8737600" y="6248400"/>
            <a:ext cx="2844800" cy="457200"/>
          </a:xfrm>
        </p:spPr>
        <p:txBody>
          <a:bodyPr/>
          <a:lstStyle>
            <a:lvl1pPr>
              <a:defRPr/>
            </a:lvl1pPr>
          </a:lstStyle>
          <a:p>
            <a:fld id="{1C946658-1383-4DBF-B1E6-E3DAE4E91B43}" type="slidenum">
              <a:rPr lang="en-GB"/>
              <a:pPr/>
              <a:t>‹#›</a:t>
            </a:fld>
            <a:endParaRPr lang="en-GB"/>
          </a:p>
        </p:txBody>
      </p:sp>
    </p:spTree>
    <p:extLst>
      <p:ext uri="{BB962C8B-B14F-4D97-AF65-F5344CB8AC3E}">
        <p14:creationId xmlns:p14="http://schemas.microsoft.com/office/powerpoint/2010/main" val="7512249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0497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849C-3569-87AC-5303-DEC049B5C8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33653B-BD6D-45D2-1E9A-237AAF6F38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645544-D271-C112-4B66-A81A169F8349}"/>
              </a:ext>
            </a:extLst>
          </p:cNvPr>
          <p:cNvSpPr>
            <a:spLocks noGrp="1"/>
          </p:cNvSpPr>
          <p:nvPr>
            <p:ph type="dt" sz="half" idx="10"/>
          </p:nvPr>
        </p:nvSpPr>
        <p:spPr/>
        <p:txBody>
          <a:bodyPr/>
          <a:lstStyle/>
          <a:p>
            <a:fld id="{C9F2051D-C22D-4143-A15D-2930F96F52F6}" type="datetimeFigureOut">
              <a:rPr lang="en-GB" smtClean="0"/>
              <a:t>06/11/2025</a:t>
            </a:fld>
            <a:endParaRPr lang="en-GB"/>
          </a:p>
        </p:txBody>
      </p:sp>
      <p:sp>
        <p:nvSpPr>
          <p:cNvPr id="5" name="Footer Placeholder 4">
            <a:extLst>
              <a:ext uri="{FF2B5EF4-FFF2-40B4-BE49-F238E27FC236}">
                <a16:creationId xmlns:a16="http://schemas.microsoft.com/office/drawing/2014/main" id="{807E4D95-EADE-CD7C-861B-0A4C2F278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F6A200-6544-E1B1-E39C-FFED63E4F33E}"/>
              </a:ext>
            </a:extLst>
          </p:cNvPr>
          <p:cNvSpPr>
            <a:spLocks noGrp="1"/>
          </p:cNvSpPr>
          <p:nvPr>
            <p:ph type="sldNum" sz="quarter" idx="12"/>
          </p:nvPr>
        </p:nvSpPr>
        <p:spPr/>
        <p:txBody>
          <a:bodyPr/>
          <a:lstStyle/>
          <a:p>
            <a:fld id="{2188E393-9B3F-4F1A-A4E0-E1EDE9055574}" type="slidenum">
              <a:rPr lang="en-GB" smtClean="0"/>
              <a:t>‹#›</a:t>
            </a:fld>
            <a:endParaRPr lang="en-GB"/>
          </a:p>
        </p:txBody>
      </p:sp>
    </p:spTree>
    <p:extLst>
      <p:ext uri="{BB962C8B-B14F-4D97-AF65-F5344CB8AC3E}">
        <p14:creationId xmlns:p14="http://schemas.microsoft.com/office/powerpoint/2010/main" val="4149727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783172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6645959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553771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2415438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952525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94548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946280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5"/>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8" r:id="rId8"/>
    <p:sldLayoutId id="2147483679" r:id="rId9"/>
    <p:sldLayoutId id="2147483680" r:id="rId10"/>
    <p:sldLayoutId id="2147483681"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C9F2051D-C22D-4143-A15D-2930F96F52F6}" type="datetimeFigureOut">
              <a:rPr lang="en-GB" smtClean="0"/>
              <a:pPr/>
              <a:t>06/11/2025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2188E393-9B3F-4F1A-A4E0-E1EDE9055574}" type="slidenum">
              <a:rPr lang="en-GB" smtClean="0"/>
              <a:pPr/>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998361060"/>
      </p:ext>
    </p:extLst>
  </p:cSld>
  <p:clrMap bg1="lt1" tx1="dk1" bg2="lt2" tx2="dk2" accent1="accent1" accent2="accent2" accent3="accent3" accent4="accent4" accent5="accent5" accent6="accent6" hlink="hlink" folHlink="folHlink"/>
  <p:sldLayoutIdLst>
    <p:sldLayoutId id="2147483685" r:id="rId1"/>
    <p:sldLayoutId id="2147483677" r:id="rId2"/>
  </p:sldLayoutIdLst>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403218013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cholar.google.co.uk/scholar?hl=en&amp;lr=" TargetMode="Externa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hyperlink" Target="http://en.wikipedia.org/wiki/Main_Page"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hyperlink" Target="http://kidshealth.org/"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hyperlink" Target="../../../../../../Module%20Information/2023-24/ECEY4008%20Study%20skills/ECEY4008/Link%20to%20http:/www.simplypsychology.org" TargetMode="External"/><Relationship Id="rId4" Type="http://schemas.openxmlformats.org/officeDocument/2006/relationships/hyperlink" Target="http://www.mumsnet.com/"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early-education.org.uk/" TargetMode="Externa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hyperlink" Target="http://www.tes.com/" TargetMode="External"/><Relationship Id="rId5" Type="http://schemas.openxmlformats.org/officeDocument/2006/relationships/hyperlink" Target="http://www.theguardian.com/education" TargetMode="External"/><Relationship Id="rId4" Type="http://schemas.openxmlformats.org/officeDocument/2006/relationships/hyperlink" Target="https://www.jrf.org.uk/?gclid=CNuml-2Y-8cCFRFmGwodQggCcw"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NHjgKe7JMNE" TargetMode="Externa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hyperlink" Target="https://www.skillsyouneed.com/learn/fake-news.html" TargetMode="External"/><Relationship Id="rId2" Type="http://schemas.openxmlformats.org/officeDocument/2006/relationships/hyperlink" Target="https://www.skillsyouneed.com/learn/critical-thinking.html"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3" Type="http://schemas.openxmlformats.org/officeDocument/2006/relationships/hyperlink" Target="https://moodle.uwtsd.ac.uk/course/view.php?id=12688&amp;section=12" TargetMode="External"/><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0220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933AE7C-4909-B6AD-DEB9-4F32DC5339A3}"/>
              </a:ext>
            </a:extLst>
          </p:cNvPr>
          <p:cNvSpPr>
            <a:spLocks noGrp="1"/>
          </p:cNvSpPr>
          <p:nvPr>
            <p:ph idx="1"/>
          </p:nvPr>
        </p:nvSpPr>
        <p:spPr>
          <a:xfrm>
            <a:off x="243733" y="1908147"/>
            <a:ext cx="4535079" cy="3864989"/>
          </a:xfrm>
        </p:spPr>
        <p:txBody>
          <a:bodyPr/>
          <a:lstStyle/>
          <a:p>
            <a:r>
              <a:rPr lang="en-GB" sz="4800" err="1">
                <a:latin typeface="Arial" panose="020B0604020202020204" pitchFamily="34" charset="0"/>
                <a:cs typeface="Arial" panose="020B0604020202020204" pitchFamily="34" charset="0"/>
              </a:rPr>
              <a:t>Sgiliau</a:t>
            </a:r>
            <a:r>
              <a:rPr lang="en-GB" sz="4800">
                <a:latin typeface="Arial" panose="020B0604020202020204" pitchFamily="34" charset="0"/>
                <a:cs typeface="Arial" panose="020B0604020202020204" pitchFamily="34" charset="0"/>
              </a:rPr>
              <a:t> </a:t>
            </a:r>
            <a:r>
              <a:rPr lang="en-GB" sz="4800" err="1">
                <a:latin typeface="Arial" panose="020B0604020202020204" pitchFamily="34" charset="0"/>
                <a:cs typeface="Arial" panose="020B0604020202020204" pitchFamily="34" charset="0"/>
              </a:rPr>
              <a:t>Academaidd</a:t>
            </a:r>
            <a:endParaRPr lang="en-GB" sz="4800">
              <a:latin typeface="Arial" panose="020B0604020202020204" pitchFamily="34" charset="0"/>
              <a:cs typeface="Arial" panose="020B0604020202020204" pitchFamily="34" charset="0"/>
            </a:endParaRPr>
          </a:p>
          <a:p>
            <a:r>
              <a:rPr lang="en-GB" sz="4800">
                <a:latin typeface="Arial" panose="020B0604020202020204" pitchFamily="34" charset="0"/>
                <a:cs typeface="Arial" panose="020B0604020202020204" pitchFamily="34" charset="0"/>
              </a:rPr>
              <a:t>ECGE4007/C</a:t>
            </a:r>
          </a:p>
          <a:p>
            <a:r>
              <a:rPr lang="en-GB" sz="4800">
                <a:latin typeface="Arial" panose="020B0604020202020204" pitchFamily="34" charset="0"/>
                <a:cs typeface="Arial" panose="020B0604020202020204" pitchFamily="34" charset="0"/>
              </a:rPr>
              <a:t>Academic Skills</a:t>
            </a:r>
          </a:p>
          <a:p>
            <a:r>
              <a:rPr lang="en-GB" sz="4800">
                <a:latin typeface="Arial" panose="020B0604020202020204" pitchFamily="34" charset="0"/>
                <a:cs typeface="Arial" panose="020B0604020202020204" pitchFamily="34" charset="0"/>
              </a:rPr>
              <a:t>ECGE4007</a:t>
            </a:r>
          </a:p>
        </p:txBody>
      </p:sp>
    </p:spTree>
    <p:extLst>
      <p:ext uri="{BB962C8B-B14F-4D97-AF65-F5344CB8AC3E}">
        <p14:creationId xmlns:p14="http://schemas.microsoft.com/office/powerpoint/2010/main" val="3951877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r>
              <a:rPr lang="en-GB" b="1"/>
              <a:t>	</a:t>
            </a:r>
            <a:endParaRPr lang="en-GB" b="1">
              <a:solidFill>
                <a:srgbClr val="2F5597"/>
              </a:solidFill>
              <a:cs typeface="Arial"/>
            </a:endParaRPr>
          </a:p>
        </p:txBody>
      </p:sp>
      <p:sp>
        <p:nvSpPr>
          <p:cNvPr id="2051" name="Rectangle 3"/>
          <p:cNvSpPr>
            <a:spLocks noGrp="1" noChangeArrowheads="1"/>
          </p:cNvSpPr>
          <p:nvPr>
            <p:ph sz="half" idx="1"/>
          </p:nvPr>
        </p:nvSpPr>
        <p:spPr/>
        <p:txBody>
          <a:bodyPr vert="horz" lIns="91440" tIns="45720" rIns="91440" bIns="45720" rtlCol="0" anchor="t">
            <a:normAutofit/>
          </a:bodyPr>
          <a:lstStyle/>
          <a:p>
            <a:pPr marL="0" indent="0">
              <a:buNone/>
            </a:pPr>
            <a:r>
              <a:rPr lang="en-GB" sz="4400" b="1"/>
              <a:t>ECGE4007C </a:t>
            </a:r>
            <a:r>
              <a:rPr lang="en-GB" sz="3600" err="1"/>
              <a:t>Ymchwilio</a:t>
            </a:r>
            <a:r>
              <a:rPr lang="en-GB" sz="3600"/>
              <a:t>, </a:t>
            </a:r>
            <a:r>
              <a:rPr lang="en-GB" sz="3600" err="1"/>
              <a:t>Darllen</a:t>
            </a:r>
            <a:r>
              <a:rPr lang="en-GB" sz="3600"/>
              <a:t>  a </a:t>
            </a:r>
            <a:r>
              <a:rPr lang="en-GB" sz="3600" err="1"/>
              <a:t>Chymryd</a:t>
            </a:r>
            <a:r>
              <a:rPr lang="en-GB" sz="3600"/>
              <a:t> </a:t>
            </a:r>
            <a:r>
              <a:rPr lang="en-GB" sz="3600" err="1"/>
              <a:t>Nodiadau</a:t>
            </a:r>
            <a:r>
              <a:rPr lang="en-GB" sz="3600"/>
              <a:t> </a:t>
            </a:r>
            <a:r>
              <a:rPr lang="en-GB" sz="3600" err="1"/>
              <a:t>mewn</a:t>
            </a:r>
            <a:r>
              <a:rPr lang="en-GB" sz="3600"/>
              <a:t> </a:t>
            </a:r>
            <a:r>
              <a:rPr lang="en-GB" sz="3600" err="1"/>
              <a:t>Addysg</a:t>
            </a:r>
            <a:r>
              <a:rPr lang="en-GB" sz="3600"/>
              <a:t> </a:t>
            </a:r>
            <a:r>
              <a:rPr lang="en-GB" sz="3600" err="1"/>
              <a:t>Uwch</a:t>
            </a:r>
            <a:endParaRPr lang="en-US">
              <a:cs typeface="Arial"/>
            </a:endParaRPr>
          </a:p>
          <a:p>
            <a:endParaRPr lang="en-GB" sz="2500" b="1"/>
          </a:p>
        </p:txBody>
      </p:sp>
      <p:sp>
        <p:nvSpPr>
          <p:cNvPr id="2" name="Content Placeholder 1">
            <a:extLst>
              <a:ext uri="{FF2B5EF4-FFF2-40B4-BE49-F238E27FC236}">
                <a16:creationId xmlns:a16="http://schemas.microsoft.com/office/drawing/2014/main" id="{094CE25E-5EE0-184D-BC3D-35D3C9EC63AB}"/>
              </a:ext>
            </a:extLst>
          </p:cNvPr>
          <p:cNvSpPr>
            <a:spLocks noGrp="1"/>
          </p:cNvSpPr>
          <p:nvPr>
            <p:ph sz="half" idx="2"/>
          </p:nvPr>
        </p:nvSpPr>
        <p:spPr/>
        <p:txBody>
          <a:bodyPr vert="horz" lIns="91440" tIns="45720" rIns="91440" bIns="45720" rtlCol="0" anchor="t">
            <a:normAutofit/>
          </a:bodyPr>
          <a:lstStyle/>
          <a:p>
            <a:pPr>
              <a:buNone/>
            </a:pPr>
            <a:r>
              <a:rPr lang="en-GB" sz="4400" b="1">
                <a:solidFill>
                  <a:srgbClr val="2F5597"/>
                </a:solidFill>
              </a:rPr>
              <a:t>ECGE4007</a:t>
            </a:r>
            <a:endParaRPr lang="en-GB" sz="4400">
              <a:solidFill>
                <a:srgbClr val="000000"/>
              </a:solidFill>
            </a:endParaRPr>
          </a:p>
          <a:p>
            <a:pPr marL="0" indent="0">
              <a:buNone/>
            </a:pPr>
            <a:r>
              <a:rPr lang="en-GB" sz="3600">
                <a:solidFill>
                  <a:srgbClr val="2F5597"/>
                </a:solidFill>
              </a:rPr>
              <a:t>Research, Reading  and Note Taking at Higher Education</a:t>
            </a:r>
            <a:endParaRPr lang="en-GB" sz="3600">
              <a:solidFill>
                <a:srgbClr val="2F5597"/>
              </a:solidFill>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cy-GB" altLang="cy-GB" sz="4800" kern="0">
                <a:solidFill>
                  <a:srgbClr val="000000"/>
                </a:solidFill>
                <a:latin typeface="Arial"/>
                <a:cs typeface="Arial"/>
              </a:rPr>
              <a:t>Cynnwys</a:t>
            </a:r>
            <a:r>
              <a:rPr lang="en-GB" altLang="cy-GB" sz="4800" kern="0">
                <a:solidFill>
                  <a:srgbClr val="000000"/>
                </a:solidFill>
                <a:latin typeface="Arial"/>
                <a:cs typeface="Arial"/>
              </a:rPr>
              <a:t>         </a:t>
            </a:r>
            <a:br>
              <a:rPr lang="en-GB" altLang="cy-GB" sz="4800" kern="0">
                <a:latin typeface="Arial"/>
                <a:cs typeface="Arial"/>
              </a:rPr>
            </a:br>
            <a:r>
              <a:rPr lang="en-GB" altLang="cy-GB" sz="4800" kern="0">
                <a:solidFill>
                  <a:srgbClr val="2F5597"/>
                </a:solidFill>
                <a:latin typeface="Arial"/>
                <a:cs typeface="Arial"/>
              </a:rPr>
              <a:t>Contents</a:t>
            </a:r>
            <a:endParaRPr lang="cy-GB" sz="4800">
              <a:solidFill>
                <a:srgbClr val="2F5597"/>
              </a:solidFill>
              <a:latin typeface="Arial"/>
              <a:cs typeface="Arial"/>
            </a:endParaRPr>
          </a:p>
        </p:txBody>
      </p:sp>
      <p:sp>
        <p:nvSpPr>
          <p:cNvPr id="3" name="Content Placeholder 2"/>
          <p:cNvSpPr txBox="1">
            <a:spLocks/>
          </p:cNvSpPr>
          <p:nvPr/>
        </p:nvSpPr>
        <p:spPr>
          <a:xfrm>
            <a:off x="1981200" y="1600201"/>
            <a:ext cx="4038600" cy="4525963"/>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cy-GB" sz="2400" kern="0">
                <a:solidFill>
                  <a:srgbClr val="000000"/>
                </a:solidFill>
                <a:latin typeface="Arial" panose="020B0604020202020204" pitchFamily="34" charset="0"/>
              </a:rPr>
              <a:t>Nod ac amcanion</a:t>
            </a:r>
          </a:p>
          <a:p>
            <a:pPr>
              <a:buFontTx/>
              <a:buChar char="•"/>
              <a:defRPr/>
            </a:pPr>
            <a:r>
              <a:rPr lang="cy-GB" sz="2400" kern="0">
                <a:solidFill>
                  <a:srgbClr val="000000"/>
                </a:solidFill>
                <a:latin typeface="Arial" panose="020B0604020202020204" pitchFamily="34" charset="0"/>
              </a:rPr>
              <a:t>Esiamplau</a:t>
            </a:r>
          </a:p>
          <a:p>
            <a:pPr>
              <a:buFontTx/>
              <a:buChar char="•"/>
              <a:defRPr/>
            </a:pPr>
            <a:r>
              <a:rPr lang="cy-GB" sz="2400" kern="0">
                <a:solidFill>
                  <a:srgbClr val="000000"/>
                </a:solidFill>
                <a:latin typeface="Arial" panose="020B0604020202020204" pitchFamily="34" charset="0"/>
              </a:rPr>
              <a:t>Strwythur</a:t>
            </a:r>
          </a:p>
          <a:p>
            <a:pPr>
              <a:buFontTx/>
              <a:buChar char="•"/>
              <a:defRPr/>
            </a:pPr>
            <a:r>
              <a:rPr lang="cy-GB" sz="2400" kern="0">
                <a:solidFill>
                  <a:srgbClr val="000000"/>
                </a:solidFill>
                <a:latin typeface="Arial" panose="020B0604020202020204" pitchFamily="34" charset="0"/>
              </a:rPr>
              <a:t>Delwedd y cyflwyniad</a:t>
            </a:r>
          </a:p>
          <a:p>
            <a:pPr>
              <a:buFontTx/>
              <a:buChar char="•"/>
              <a:defRPr/>
            </a:pPr>
            <a:r>
              <a:rPr lang="en-GB" sz="2400" kern="0" err="1">
                <a:solidFill>
                  <a:srgbClr val="000000"/>
                </a:solidFill>
                <a:latin typeface="Arial" panose="020B0604020202020204" pitchFamily="34" charset="0"/>
              </a:rPr>
              <a:t>Cyfeirnodi</a:t>
            </a:r>
            <a:endParaRPr lang="cy-GB" sz="2400" kern="0">
              <a:solidFill>
                <a:srgbClr val="000000"/>
              </a:solidFill>
              <a:latin typeface="Arial" panose="020B0604020202020204" pitchFamily="34" charset="0"/>
            </a:endParaRPr>
          </a:p>
          <a:p>
            <a:pPr>
              <a:buFontTx/>
              <a:buChar char="•"/>
              <a:defRPr/>
            </a:pPr>
            <a:r>
              <a:rPr lang="cy-GB" sz="2400" kern="0">
                <a:solidFill>
                  <a:srgbClr val="000000"/>
                </a:solidFill>
                <a:latin typeface="Arial" panose="020B0604020202020204" pitchFamily="34" charset="0"/>
              </a:rPr>
              <a:t>Sgiliau cyflwyno</a:t>
            </a:r>
          </a:p>
          <a:p>
            <a:pPr>
              <a:buFontTx/>
              <a:buChar char="•"/>
              <a:defRPr/>
            </a:pPr>
            <a:r>
              <a:rPr lang="cy-GB" sz="2400" kern="0">
                <a:solidFill>
                  <a:srgbClr val="000000"/>
                </a:solidFill>
                <a:latin typeface="Arial" panose="020B0604020202020204" pitchFamily="34" charset="0"/>
              </a:rPr>
              <a:t>Iaith y corff</a:t>
            </a:r>
          </a:p>
          <a:p>
            <a:pPr marL="0" indent="0">
              <a:buNone/>
              <a:defRPr/>
            </a:pPr>
            <a:endParaRPr lang="cy-GB" sz="2400"/>
          </a:p>
        </p:txBody>
      </p:sp>
      <p:sp>
        <p:nvSpPr>
          <p:cNvPr id="4" name="Content Placeholder 3"/>
          <p:cNvSpPr txBox="1">
            <a:spLocks/>
          </p:cNvSpPr>
          <p:nvPr/>
        </p:nvSpPr>
        <p:spPr>
          <a:xfrm>
            <a:off x="6172200" y="1600201"/>
            <a:ext cx="4038600" cy="452596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en-GB" altLang="cy-GB" sz="2400" kern="0">
                <a:solidFill>
                  <a:srgbClr val="2F5597"/>
                </a:solidFill>
                <a:latin typeface="Arial"/>
                <a:cs typeface="Arial"/>
              </a:rPr>
              <a:t>Aims and objectives</a:t>
            </a:r>
          </a:p>
          <a:p>
            <a:pPr>
              <a:buFontTx/>
              <a:buChar char="•"/>
              <a:defRPr/>
            </a:pPr>
            <a:r>
              <a:rPr lang="en-GB" altLang="cy-GB" sz="2400" kern="0">
                <a:solidFill>
                  <a:srgbClr val="2F5597"/>
                </a:solidFill>
                <a:latin typeface="Arial"/>
                <a:cs typeface="Arial"/>
              </a:rPr>
              <a:t>Examples</a:t>
            </a:r>
          </a:p>
          <a:p>
            <a:pPr>
              <a:buFontTx/>
              <a:buChar char="•"/>
              <a:defRPr/>
            </a:pPr>
            <a:r>
              <a:rPr lang="en-GB" altLang="cy-GB" sz="2400" kern="0">
                <a:solidFill>
                  <a:srgbClr val="2F5597"/>
                </a:solidFill>
                <a:latin typeface="Arial"/>
                <a:cs typeface="Arial"/>
              </a:rPr>
              <a:t>Structure</a:t>
            </a:r>
          </a:p>
          <a:p>
            <a:pPr>
              <a:buFontTx/>
              <a:buChar char="•"/>
              <a:defRPr/>
            </a:pPr>
            <a:r>
              <a:rPr lang="en-GB" altLang="cy-GB" sz="2400" kern="0">
                <a:solidFill>
                  <a:srgbClr val="2F5597"/>
                </a:solidFill>
                <a:latin typeface="Arial"/>
                <a:cs typeface="Arial"/>
              </a:rPr>
              <a:t>Presentation image</a:t>
            </a:r>
          </a:p>
          <a:p>
            <a:pPr>
              <a:buFontTx/>
              <a:buChar char="•"/>
              <a:defRPr/>
            </a:pPr>
            <a:r>
              <a:rPr lang="en-GB" altLang="cy-GB" sz="2400" kern="0">
                <a:solidFill>
                  <a:srgbClr val="2F5597"/>
                </a:solidFill>
                <a:latin typeface="Arial"/>
                <a:cs typeface="Arial"/>
              </a:rPr>
              <a:t>Referencing</a:t>
            </a:r>
          </a:p>
          <a:p>
            <a:pPr>
              <a:buFontTx/>
              <a:buChar char="•"/>
              <a:defRPr/>
            </a:pPr>
            <a:r>
              <a:rPr lang="en-GB" altLang="cy-GB" sz="2400" kern="0">
                <a:solidFill>
                  <a:srgbClr val="2F5597"/>
                </a:solidFill>
                <a:latin typeface="Arial"/>
                <a:cs typeface="Arial"/>
              </a:rPr>
              <a:t>Presentation skills</a:t>
            </a:r>
          </a:p>
          <a:p>
            <a:pPr>
              <a:buFontTx/>
              <a:buChar char="•"/>
              <a:defRPr/>
            </a:pPr>
            <a:r>
              <a:rPr lang="en-GB" altLang="cy-GB" sz="2400" kern="0">
                <a:solidFill>
                  <a:srgbClr val="2F5597"/>
                </a:solidFill>
                <a:latin typeface="Arial"/>
                <a:cs typeface="Arial"/>
              </a:rPr>
              <a:t>Body language</a:t>
            </a:r>
          </a:p>
          <a:p>
            <a:pPr>
              <a:defRPr/>
            </a:pPr>
            <a:endParaRPr lang="cy-GB" sz="2400">
              <a:solidFill>
                <a:srgbClr val="0070C0"/>
              </a:solidFill>
              <a:cs typeface="Arial"/>
            </a:endParaRPr>
          </a:p>
        </p:txBody>
      </p:sp>
    </p:spTree>
    <p:extLst>
      <p:ext uri="{BB962C8B-B14F-4D97-AF65-F5344CB8AC3E}">
        <p14:creationId xmlns:p14="http://schemas.microsoft.com/office/powerpoint/2010/main" val="3778455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cy-GB" altLang="cy-GB" sz="4000" kern="0">
                <a:solidFill>
                  <a:srgbClr val="000000"/>
                </a:solidFill>
                <a:latin typeface="Arial"/>
                <a:cs typeface="Arial"/>
              </a:rPr>
              <a:t>Adnoddau</a:t>
            </a:r>
            <a:br>
              <a:rPr lang="en-GB" altLang="cy-GB" sz="4000" kern="0">
                <a:latin typeface="Arial" panose="020B0604020202020204" pitchFamily="34" charset="0"/>
              </a:rPr>
            </a:br>
            <a:r>
              <a:rPr lang="en-GB" altLang="cy-GB" sz="4000" kern="0">
                <a:solidFill>
                  <a:srgbClr val="2F5597"/>
                </a:solidFill>
                <a:latin typeface="Arial"/>
                <a:cs typeface="Arial"/>
              </a:rPr>
              <a:t>Resources</a:t>
            </a:r>
            <a:endParaRPr lang="cy-GB" sz="4000">
              <a:solidFill>
                <a:srgbClr val="2F5597"/>
              </a:solidFill>
              <a:latin typeface="Arial"/>
              <a:cs typeface="Arial"/>
            </a:endParaRPr>
          </a:p>
        </p:txBody>
      </p:sp>
      <p:sp>
        <p:nvSpPr>
          <p:cNvPr id="3" name="Content Placeholder 2"/>
          <p:cNvSpPr txBox="1">
            <a:spLocks/>
          </p:cNvSpPr>
          <p:nvPr/>
        </p:nvSpPr>
        <p:spPr>
          <a:xfrm>
            <a:off x="1967844" y="1966912"/>
            <a:ext cx="4038600" cy="4525963"/>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cy-GB" sz="2400" kern="0">
                <a:solidFill>
                  <a:srgbClr val="000000"/>
                </a:solidFill>
                <a:latin typeface="Arial" panose="020B0604020202020204" pitchFamily="34" charset="0"/>
              </a:rPr>
              <a:t>Cyflwyniad PP</a:t>
            </a:r>
          </a:p>
          <a:p>
            <a:pPr>
              <a:buFontTx/>
              <a:buChar char="•"/>
              <a:defRPr/>
            </a:pPr>
            <a:r>
              <a:rPr lang="cy-GB" sz="2400" kern="0">
                <a:solidFill>
                  <a:srgbClr val="000000"/>
                </a:solidFill>
                <a:latin typeface="Arial" panose="020B0604020202020204" pitchFamily="34" charset="0"/>
              </a:rPr>
              <a:t>Sleidiau enghreifftiol</a:t>
            </a:r>
          </a:p>
          <a:p>
            <a:pPr>
              <a:buFontTx/>
              <a:buChar char="•"/>
              <a:defRPr/>
            </a:pPr>
            <a:r>
              <a:rPr lang="cy-GB" sz="2400" kern="0">
                <a:solidFill>
                  <a:srgbClr val="000000"/>
                </a:solidFill>
                <a:latin typeface="Arial" panose="020B0604020202020204" pitchFamily="34" charset="0"/>
              </a:rPr>
              <a:t>Delweddau</a:t>
            </a:r>
          </a:p>
          <a:p>
            <a:pPr>
              <a:buFontTx/>
              <a:buChar char="•"/>
              <a:defRPr/>
            </a:pPr>
            <a:r>
              <a:rPr lang="cy-GB" sz="2400" kern="0">
                <a:solidFill>
                  <a:srgbClr val="000000"/>
                </a:solidFill>
                <a:latin typeface="Arial" panose="020B0604020202020204" pitchFamily="34" charset="0"/>
              </a:rPr>
              <a:t>Cyfeiriadau</a:t>
            </a:r>
          </a:p>
          <a:p>
            <a:pPr>
              <a:buFontTx/>
              <a:buChar char="•"/>
              <a:defRPr/>
            </a:pPr>
            <a:r>
              <a:rPr lang="cy-GB" sz="2400" kern="0">
                <a:solidFill>
                  <a:srgbClr val="000000"/>
                </a:solidFill>
                <a:latin typeface="Arial" panose="020B0604020202020204" pitchFamily="34" charset="0"/>
              </a:rPr>
              <a:t>Strategaethau cyflwyno</a:t>
            </a:r>
          </a:p>
          <a:p>
            <a:pPr marL="0" indent="0">
              <a:buNone/>
              <a:defRPr/>
            </a:pPr>
            <a:endParaRPr lang="cy-GB" sz="2400"/>
          </a:p>
        </p:txBody>
      </p:sp>
      <p:sp>
        <p:nvSpPr>
          <p:cNvPr id="4" name="Content Placeholder 3"/>
          <p:cNvSpPr txBox="1">
            <a:spLocks/>
          </p:cNvSpPr>
          <p:nvPr/>
        </p:nvSpPr>
        <p:spPr>
          <a:xfrm>
            <a:off x="6121043" y="1966911"/>
            <a:ext cx="4038600" cy="4525963"/>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Char char="•"/>
              <a:defRPr/>
            </a:pPr>
            <a:r>
              <a:rPr lang="en-GB" altLang="cy-GB" sz="2400" kern="0">
                <a:solidFill>
                  <a:srgbClr val="2F5597"/>
                </a:solidFill>
                <a:latin typeface="Arial"/>
                <a:cs typeface="Arial"/>
              </a:rPr>
              <a:t>PP Presentation</a:t>
            </a:r>
          </a:p>
          <a:p>
            <a:pPr>
              <a:buFontTx/>
              <a:buChar char="•"/>
              <a:defRPr/>
            </a:pPr>
            <a:r>
              <a:rPr lang="en-GB" altLang="cy-GB" sz="2400" kern="0">
                <a:solidFill>
                  <a:srgbClr val="2F5597"/>
                </a:solidFill>
                <a:latin typeface="Arial"/>
                <a:cs typeface="Arial"/>
              </a:rPr>
              <a:t>Examples of slides</a:t>
            </a:r>
          </a:p>
          <a:p>
            <a:pPr>
              <a:buFontTx/>
              <a:buChar char="•"/>
              <a:defRPr/>
            </a:pPr>
            <a:r>
              <a:rPr lang="en-GB" altLang="cy-GB" sz="2400" kern="0">
                <a:solidFill>
                  <a:srgbClr val="2F5597"/>
                </a:solidFill>
                <a:latin typeface="Arial"/>
                <a:cs typeface="Arial"/>
              </a:rPr>
              <a:t>Images</a:t>
            </a:r>
          </a:p>
          <a:p>
            <a:pPr>
              <a:buFontTx/>
              <a:buChar char="•"/>
              <a:defRPr/>
            </a:pPr>
            <a:r>
              <a:rPr lang="en-GB" altLang="cy-GB" sz="2400" kern="0">
                <a:solidFill>
                  <a:srgbClr val="2F5597"/>
                </a:solidFill>
                <a:latin typeface="Arial"/>
                <a:cs typeface="Arial"/>
              </a:rPr>
              <a:t>References</a:t>
            </a:r>
          </a:p>
          <a:p>
            <a:pPr>
              <a:buFontTx/>
              <a:buChar char="•"/>
              <a:defRPr/>
            </a:pPr>
            <a:r>
              <a:rPr lang="en-GB" altLang="cy-GB" sz="2400" kern="0">
                <a:solidFill>
                  <a:srgbClr val="2F5597"/>
                </a:solidFill>
                <a:latin typeface="Arial"/>
                <a:cs typeface="Arial"/>
              </a:rPr>
              <a:t>Strategies for presenting</a:t>
            </a:r>
            <a:endParaRPr lang="cy-GB" sz="2400">
              <a:solidFill>
                <a:srgbClr val="2F5597"/>
              </a:solidFill>
              <a:latin typeface="Arial"/>
              <a:cs typeface="Arial"/>
            </a:endParaRPr>
          </a:p>
        </p:txBody>
      </p:sp>
    </p:spTree>
    <p:extLst>
      <p:ext uri="{BB962C8B-B14F-4D97-AF65-F5344CB8AC3E}">
        <p14:creationId xmlns:p14="http://schemas.microsoft.com/office/powerpoint/2010/main" val="3814261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804" y="55016"/>
            <a:ext cx="9205546" cy="1726101"/>
          </a:xfrm>
        </p:spPr>
        <p:txBody>
          <a:bodyPr>
            <a:noAutofit/>
          </a:bodyPr>
          <a:lstStyle/>
          <a:p>
            <a:r>
              <a:rPr lang="en-GB" sz="4000" err="1">
                <a:latin typeface="Arial"/>
                <a:cs typeface="Arial"/>
              </a:rPr>
              <a:t>Sgiliau</a:t>
            </a:r>
            <a:br>
              <a:rPr lang="en-GB" sz="4000">
                <a:latin typeface="Arial"/>
                <a:cs typeface="Arial"/>
              </a:rPr>
            </a:br>
            <a:r>
              <a:rPr lang="en-GB" sz="4000">
                <a:solidFill>
                  <a:srgbClr val="2F5597"/>
                </a:solidFill>
                <a:latin typeface="Arial"/>
                <a:cs typeface="Arial"/>
              </a:rPr>
              <a:t>Skills</a:t>
            </a:r>
            <a:endParaRPr lang="en-US" sz="4000">
              <a:solidFill>
                <a:srgbClr val="2F5597"/>
              </a:solidFill>
              <a:latin typeface="Arial"/>
              <a:cs typeface="Arial"/>
            </a:endParaRPr>
          </a:p>
        </p:txBody>
      </p:sp>
      <p:sp>
        <p:nvSpPr>
          <p:cNvPr id="3" name="Content Placeholder 2"/>
          <p:cNvSpPr>
            <a:spLocks noGrp="1"/>
          </p:cNvSpPr>
          <p:nvPr>
            <p:ph sz="half" idx="1"/>
          </p:nvPr>
        </p:nvSpPr>
        <p:spPr>
          <a:xfrm>
            <a:off x="530942" y="1801045"/>
            <a:ext cx="5525728" cy="4375918"/>
          </a:xfrm>
        </p:spPr>
        <p:txBody>
          <a:bodyPr/>
          <a:lstStyle/>
          <a:p>
            <a:pPr marL="0" indent="0">
              <a:buNone/>
            </a:pPr>
            <a:r>
              <a:rPr lang="en-GB" err="1">
                <a:latin typeface="Arial" panose="020B0604020202020204" pitchFamily="34" charset="0"/>
              </a:rPr>
              <a:t>Sgiliau</a:t>
            </a:r>
            <a:r>
              <a:rPr lang="en-GB">
                <a:latin typeface="Arial" panose="020B0604020202020204" pitchFamily="34" charset="0"/>
              </a:rPr>
              <a:t> </a:t>
            </a:r>
            <a:r>
              <a:rPr lang="en-GB" err="1">
                <a:latin typeface="Arial" panose="020B0604020202020204" pitchFamily="34" charset="0"/>
              </a:rPr>
              <a:t>Cyflogadwyedd</a:t>
            </a:r>
            <a:r>
              <a:rPr lang="en-GB">
                <a:latin typeface="Arial" panose="020B0604020202020204" pitchFamily="34" charset="0"/>
              </a:rPr>
              <a:t>/</a:t>
            </a:r>
            <a:r>
              <a:rPr lang="en-GB" err="1">
                <a:latin typeface="Arial" panose="020B0604020202020204" pitchFamily="34" charset="0"/>
              </a:rPr>
              <a:t>Trosglwyddadwy</a:t>
            </a:r>
            <a:r>
              <a:rPr lang="en-GB">
                <a:latin typeface="Arial" panose="020B0604020202020204" pitchFamily="34" charset="0"/>
              </a:rPr>
              <a:t> </a:t>
            </a:r>
          </a:p>
          <a:p>
            <a:r>
              <a:rPr lang="en-GB" err="1">
                <a:latin typeface="Arial" panose="020B0604020202020204" pitchFamily="34" charset="0"/>
              </a:rPr>
              <a:t>Sgiliau</a:t>
            </a:r>
            <a:r>
              <a:rPr lang="en-GB">
                <a:latin typeface="Arial" panose="020B0604020202020204" pitchFamily="34" charset="0"/>
              </a:rPr>
              <a:t> </a:t>
            </a:r>
            <a:r>
              <a:rPr lang="en-GB" err="1">
                <a:latin typeface="Arial" panose="020B0604020202020204" pitchFamily="34" charset="0"/>
              </a:rPr>
              <a:t>cyflwyno</a:t>
            </a:r>
            <a:endParaRPr lang="en-GB">
              <a:latin typeface="Arial" panose="020B0604020202020204" pitchFamily="34" charset="0"/>
            </a:endParaRPr>
          </a:p>
          <a:p>
            <a:r>
              <a:rPr lang="en-GB" err="1">
                <a:latin typeface="Arial" panose="020B0604020202020204" pitchFamily="34" charset="0"/>
              </a:rPr>
              <a:t>Sgiliau</a:t>
            </a:r>
            <a:r>
              <a:rPr lang="en-GB">
                <a:latin typeface="Arial" panose="020B0604020202020204" pitchFamily="34" charset="0"/>
              </a:rPr>
              <a:t> </a:t>
            </a:r>
            <a:r>
              <a:rPr lang="en-GB" err="1">
                <a:latin typeface="Arial" panose="020B0604020202020204" pitchFamily="34" charset="0"/>
              </a:rPr>
              <a:t>rhyngbersonol</a:t>
            </a:r>
            <a:endParaRPr lang="en-GB">
              <a:latin typeface="Arial" panose="020B0604020202020204" pitchFamily="34" charset="0"/>
            </a:endParaRPr>
          </a:p>
          <a:p>
            <a:r>
              <a:rPr lang="en-GB" err="1">
                <a:latin typeface="Arial" panose="020B0604020202020204" pitchFamily="34" charset="0"/>
              </a:rPr>
              <a:t>Trefniadaeth</a:t>
            </a:r>
            <a:endParaRPr lang="en-GB">
              <a:latin typeface="Arial" panose="020B0604020202020204" pitchFamily="34" charset="0"/>
            </a:endParaRPr>
          </a:p>
          <a:p>
            <a:r>
              <a:rPr lang="en-GB" err="1">
                <a:latin typeface="Arial" panose="020B0604020202020204" pitchFamily="34" charset="0"/>
              </a:rPr>
              <a:t>Cynllunio</a:t>
            </a:r>
            <a:endParaRPr lang="en-GB">
              <a:latin typeface="Arial" panose="020B0604020202020204" pitchFamily="34" charset="0"/>
            </a:endParaRPr>
          </a:p>
          <a:p>
            <a:r>
              <a:rPr lang="en-GB" err="1">
                <a:latin typeface="Arial" panose="020B0604020202020204" pitchFamily="34" charset="0"/>
              </a:rPr>
              <a:t>TGCh</a:t>
            </a:r>
            <a:endParaRPr lang="en-US">
              <a:latin typeface="Arial" panose="020B0604020202020204" pitchFamily="34" charset="0"/>
            </a:endParaRPr>
          </a:p>
        </p:txBody>
      </p:sp>
      <p:sp>
        <p:nvSpPr>
          <p:cNvPr id="4" name="Content Placeholder 3"/>
          <p:cNvSpPr>
            <a:spLocks noGrp="1"/>
          </p:cNvSpPr>
          <p:nvPr>
            <p:ph sz="half" idx="2"/>
          </p:nvPr>
        </p:nvSpPr>
        <p:spPr/>
        <p:txBody>
          <a:bodyPr vert="horz" lIns="91440" tIns="45720" rIns="91440" bIns="45720" rtlCol="0" anchor="t">
            <a:normAutofit/>
          </a:bodyPr>
          <a:lstStyle/>
          <a:p>
            <a:r>
              <a:rPr lang="en-GB">
                <a:solidFill>
                  <a:srgbClr val="2F5597"/>
                </a:solidFill>
                <a:latin typeface="Arial"/>
                <a:cs typeface="Arial"/>
              </a:rPr>
              <a:t>Employability/Transferable Skills Presentational skills</a:t>
            </a:r>
          </a:p>
          <a:p>
            <a:r>
              <a:rPr lang="en-GB">
                <a:solidFill>
                  <a:srgbClr val="2F5597"/>
                </a:solidFill>
                <a:latin typeface="Arial"/>
                <a:cs typeface="Arial"/>
              </a:rPr>
              <a:t>Interpersonal skills</a:t>
            </a:r>
          </a:p>
          <a:p>
            <a:r>
              <a:rPr lang="en-GB">
                <a:solidFill>
                  <a:srgbClr val="2F5597"/>
                </a:solidFill>
                <a:latin typeface="Arial"/>
                <a:cs typeface="Arial"/>
              </a:rPr>
              <a:t>Organisation</a:t>
            </a:r>
          </a:p>
          <a:p>
            <a:r>
              <a:rPr lang="en-GB">
                <a:solidFill>
                  <a:srgbClr val="2F5597"/>
                </a:solidFill>
                <a:latin typeface="Arial"/>
                <a:cs typeface="Arial"/>
              </a:rPr>
              <a:t>Planning</a:t>
            </a:r>
          </a:p>
          <a:p>
            <a:r>
              <a:rPr lang="en-GB">
                <a:solidFill>
                  <a:srgbClr val="2F5597"/>
                </a:solidFill>
                <a:latin typeface="Arial"/>
                <a:cs typeface="Arial"/>
              </a:rPr>
              <a:t>ICT</a:t>
            </a:r>
            <a:endParaRPr lang="en-US">
              <a:solidFill>
                <a:srgbClr val="2F5597"/>
              </a:solidFill>
              <a:latin typeface="Arial"/>
              <a:cs typeface="Arial"/>
            </a:endParaRPr>
          </a:p>
        </p:txBody>
      </p:sp>
    </p:spTree>
    <p:extLst>
      <p:ext uri="{BB962C8B-B14F-4D97-AF65-F5344CB8AC3E}">
        <p14:creationId xmlns:p14="http://schemas.microsoft.com/office/powerpoint/2010/main" val="2051235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0C5A6-2434-65DF-5CBB-01EFD27840B9}"/>
              </a:ext>
            </a:extLst>
          </p:cNvPr>
          <p:cNvSpPr>
            <a:spLocks noGrp="1"/>
          </p:cNvSpPr>
          <p:nvPr>
            <p:ph type="title"/>
          </p:nvPr>
        </p:nvSpPr>
        <p:spPr/>
        <p:txBody>
          <a:bodyPr/>
          <a:lstStyle/>
          <a:p>
            <a:r>
              <a:rPr lang="en-GB" err="1"/>
              <a:t>Amcanion</a:t>
            </a:r>
            <a:br>
              <a:rPr lang="en-GB"/>
            </a:br>
            <a:r>
              <a:rPr lang="en-GB">
                <a:solidFill>
                  <a:srgbClr val="2F5597"/>
                </a:solidFill>
              </a:rPr>
              <a:t>Objectives</a:t>
            </a:r>
            <a:endParaRPr lang="en-GB">
              <a:solidFill>
                <a:srgbClr val="2F5597"/>
              </a:solidFill>
              <a:cs typeface="Arial"/>
            </a:endParaRPr>
          </a:p>
        </p:txBody>
      </p:sp>
      <p:sp>
        <p:nvSpPr>
          <p:cNvPr id="3" name="Content Placeholder 2">
            <a:extLst>
              <a:ext uri="{FF2B5EF4-FFF2-40B4-BE49-F238E27FC236}">
                <a16:creationId xmlns:a16="http://schemas.microsoft.com/office/drawing/2014/main" id="{99F1C446-6EBA-C172-340D-372BEE442084}"/>
              </a:ext>
            </a:extLst>
          </p:cNvPr>
          <p:cNvSpPr>
            <a:spLocks noGrp="1"/>
          </p:cNvSpPr>
          <p:nvPr>
            <p:ph sz="half" idx="1"/>
          </p:nvPr>
        </p:nvSpPr>
        <p:spPr/>
        <p:txBody>
          <a:bodyPr/>
          <a:lstStyle/>
          <a:p>
            <a:r>
              <a:rPr lang="cy-GB"/>
              <a:t>Datblygu sgiliau ymchwilio effeithiol ar gyfer Addysg Uwch</a:t>
            </a:r>
          </a:p>
          <a:p>
            <a:r>
              <a:rPr lang="cy-GB"/>
              <a:t>Archwilio dulliau darllen gwahanol</a:t>
            </a:r>
          </a:p>
          <a:p>
            <a:r>
              <a:rPr lang="cy-GB"/>
              <a:t>Deall rôl meddwl beirniadol ar gyfer darllen Addysg Uwch</a:t>
            </a:r>
          </a:p>
          <a:p>
            <a:r>
              <a:rPr lang="cy-GB"/>
              <a:t>Datblygu stradegaethau cymryd nodiadau</a:t>
            </a:r>
          </a:p>
          <a:p>
            <a:endParaRPr lang="en-GB"/>
          </a:p>
        </p:txBody>
      </p:sp>
      <p:sp>
        <p:nvSpPr>
          <p:cNvPr id="4" name="Content Placeholder 3">
            <a:extLst>
              <a:ext uri="{FF2B5EF4-FFF2-40B4-BE49-F238E27FC236}">
                <a16:creationId xmlns:a16="http://schemas.microsoft.com/office/drawing/2014/main" id="{E31F64CC-E2B4-F99E-90FB-D466B744F040}"/>
              </a:ext>
            </a:extLst>
          </p:cNvPr>
          <p:cNvSpPr>
            <a:spLocks noGrp="1"/>
          </p:cNvSpPr>
          <p:nvPr>
            <p:ph sz="half" idx="2"/>
          </p:nvPr>
        </p:nvSpPr>
        <p:spPr/>
        <p:txBody>
          <a:bodyPr vert="horz" lIns="91440" tIns="45720" rIns="91440" bIns="45720" rtlCol="0" anchor="t">
            <a:normAutofit/>
          </a:bodyPr>
          <a:lstStyle/>
          <a:p>
            <a:r>
              <a:rPr lang="en-GB">
                <a:solidFill>
                  <a:srgbClr val="2F5597"/>
                </a:solidFill>
              </a:rPr>
              <a:t>Develop effective research skills for Higher Education</a:t>
            </a:r>
            <a:endParaRPr lang="en-GB">
              <a:solidFill>
                <a:srgbClr val="2F5597"/>
              </a:solidFill>
              <a:cs typeface="Arial"/>
            </a:endParaRPr>
          </a:p>
          <a:p>
            <a:r>
              <a:rPr lang="en-GB">
                <a:solidFill>
                  <a:srgbClr val="2F5597"/>
                </a:solidFill>
              </a:rPr>
              <a:t>Explore different reading approaches</a:t>
            </a:r>
            <a:endParaRPr lang="en-GB">
              <a:solidFill>
                <a:srgbClr val="2F5597"/>
              </a:solidFill>
              <a:cs typeface="Arial"/>
            </a:endParaRPr>
          </a:p>
          <a:p>
            <a:r>
              <a:rPr lang="en-GB">
                <a:solidFill>
                  <a:srgbClr val="2F5597"/>
                </a:solidFill>
              </a:rPr>
              <a:t>Understand the role of critical thinking for Higher Education reading</a:t>
            </a:r>
            <a:endParaRPr lang="en-GB">
              <a:solidFill>
                <a:srgbClr val="2F5597"/>
              </a:solidFill>
              <a:cs typeface="Arial"/>
            </a:endParaRPr>
          </a:p>
          <a:p>
            <a:r>
              <a:rPr lang="en-GB">
                <a:solidFill>
                  <a:srgbClr val="2F5597"/>
                </a:solidFill>
              </a:rPr>
              <a:t>Develop effective note taking strategies</a:t>
            </a:r>
            <a:endParaRPr lang="en-GB">
              <a:solidFill>
                <a:srgbClr val="2F5597"/>
              </a:solidFill>
              <a:cs typeface="Arial"/>
            </a:endParaRPr>
          </a:p>
          <a:p>
            <a:endParaRPr lang="en-GB"/>
          </a:p>
          <a:p>
            <a:endParaRPr lang="en-GB"/>
          </a:p>
          <a:p>
            <a:endParaRPr lang="en-GB"/>
          </a:p>
          <a:p>
            <a:endParaRPr lang="en-GB"/>
          </a:p>
        </p:txBody>
      </p:sp>
    </p:spTree>
    <p:extLst>
      <p:ext uri="{BB962C8B-B14F-4D97-AF65-F5344CB8AC3E}">
        <p14:creationId xmlns:p14="http://schemas.microsoft.com/office/powerpoint/2010/main" val="1632785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01144" y="243499"/>
            <a:ext cx="10092206" cy="1482969"/>
          </a:xfrm>
          <a:ln>
            <a:solidFill>
              <a:srgbClr val="4472C4"/>
            </a:solidFill>
          </a:ln>
        </p:spPr>
        <p:txBody>
          <a:bodyPr>
            <a:noAutofit/>
          </a:bodyPr>
          <a:lstStyle/>
          <a:p>
            <a:br>
              <a:rPr lang="en-GB" altLang="en-US" sz="4800">
                <a:latin typeface="Arial"/>
                <a:cs typeface="Arial"/>
              </a:rPr>
            </a:br>
            <a:br>
              <a:rPr lang="en-GB" altLang="en-US" sz="4800">
                <a:latin typeface="Arial"/>
                <a:cs typeface="Arial"/>
              </a:rPr>
            </a:br>
            <a:br>
              <a:rPr lang="en-GB" altLang="en-US" sz="4800">
                <a:latin typeface="Arial"/>
                <a:cs typeface="Arial"/>
              </a:rPr>
            </a:br>
            <a:r>
              <a:rPr lang="en-GB" altLang="en-US" sz="4800">
                <a:latin typeface="Arial"/>
                <a:cs typeface="Arial"/>
              </a:rPr>
              <a:t>Beth </a:t>
            </a:r>
            <a:r>
              <a:rPr lang="en-GB" altLang="en-US" sz="4800" err="1">
                <a:latin typeface="Arial"/>
                <a:cs typeface="Arial"/>
              </a:rPr>
              <a:t>yw</a:t>
            </a:r>
            <a:r>
              <a:rPr lang="en-GB" altLang="en-US" sz="4800">
                <a:latin typeface="Arial"/>
                <a:cs typeface="Arial"/>
              </a:rPr>
              <a:t> </a:t>
            </a:r>
            <a:r>
              <a:rPr lang="en-GB" altLang="en-US" sz="4800" err="1">
                <a:latin typeface="Arial"/>
                <a:cs typeface="Arial"/>
              </a:rPr>
              <a:t>ymchwil</a:t>
            </a:r>
            <a:r>
              <a:rPr lang="en-GB" altLang="en-US" sz="4800">
                <a:latin typeface="Arial"/>
                <a:cs typeface="Arial"/>
              </a:rPr>
              <a:t>? </a:t>
            </a:r>
            <a:r>
              <a:rPr lang="en-GB" altLang="en-US" sz="4800" err="1">
                <a:latin typeface="Arial"/>
                <a:cs typeface="Arial"/>
              </a:rPr>
              <a:t>Trafodwch</a:t>
            </a:r>
            <a:r>
              <a:rPr lang="en-GB" altLang="en-US" sz="4800">
                <a:latin typeface="Arial"/>
                <a:cs typeface="Arial"/>
              </a:rPr>
              <a:t> </a:t>
            </a:r>
            <a:r>
              <a:rPr lang="en-GB" altLang="en-US" sz="4800" err="1">
                <a:latin typeface="Arial"/>
                <a:cs typeface="Arial"/>
              </a:rPr>
              <a:t>eich</a:t>
            </a:r>
            <a:r>
              <a:rPr lang="en-GB" altLang="en-US" sz="4800">
                <a:latin typeface="Arial"/>
                <a:cs typeface="Arial"/>
              </a:rPr>
              <a:t> </a:t>
            </a:r>
            <a:r>
              <a:rPr lang="en-GB" altLang="en-US" sz="4800" err="1">
                <a:latin typeface="Arial"/>
                <a:cs typeface="Arial"/>
              </a:rPr>
              <a:t>syniadau</a:t>
            </a:r>
            <a:r>
              <a:rPr lang="en-GB" altLang="en-US" sz="4800">
                <a:latin typeface="Arial"/>
                <a:cs typeface="Arial"/>
              </a:rPr>
              <a:t> </a:t>
            </a:r>
            <a:r>
              <a:rPr lang="en-GB" altLang="en-US" sz="4800" err="1">
                <a:latin typeface="Arial"/>
                <a:cs typeface="Arial"/>
              </a:rPr>
              <a:t>mewn</a:t>
            </a:r>
            <a:r>
              <a:rPr lang="en-GB" altLang="en-US" sz="4800">
                <a:latin typeface="Arial"/>
                <a:cs typeface="Arial"/>
              </a:rPr>
              <a:t> </a:t>
            </a:r>
            <a:r>
              <a:rPr lang="en-GB" altLang="en-US" sz="4800" err="1">
                <a:latin typeface="Arial"/>
                <a:cs typeface="Arial"/>
              </a:rPr>
              <a:t>grwpiau</a:t>
            </a:r>
            <a:r>
              <a:rPr lang="en-GB" altLang="en-US" sz="4800">
                <a:latin typeface="Arial"/>
                <a:cs typeface="Arial"/>
              </a:rPr>
              <a:t> </a:t>
            </a:r>
            <a:r>
              <a:rPr lang="en-GB" altLang="en-US" sz="4800" err="1">
                <a:latin typeface="Arial"/>
                <a:cs typeface="Arial"/>
              </a:rPr>
              <a:t>bach</a:t>
            </a:r>
            <a:r>
              <a:rPr lang="en-GB" altLang="en-US" sz="4800">
                <a:latin typeface="Arial"/>
                <a:cs typeface="Arial"/>
              </a:rPr>
              <a:t> a </a:t>
            </a:r>
            <a:r>
              <a:rPr lang="en-GB" altLang="en-US" sz="4800" err="1">
                <a:latin typeface="Arial"/>
                <a:cs typeface="Arial"/>
              </a:rPr>
              <a:t>nodwch</a:t>
            </a:r>
            <a:r>
              <a:rPr lang="en-GB" altLang="en-US" sz="4800">
                <a:latin typeface="Arial"/>
                <a:cs typeface="Arial"/>
              </a:rPr>
              <a:t> </a:t>
            </a:r>
            <a:r>
              <a:rPr lang="en-GB" altLang="en-US" sz="4800" err="1">
                <a:latin typeface="Arial"/>
                <a:cs typeface="Arial"/>
              </a:rPr>
              <a:t>eich</a:t>
            </a:r>
            <a:r>
              <a:rPr lang="en-GB" altLang="en-US" sz="4800">
                <a:latin typeface="Arial"/>
                <a:cs typeface="Arial"/>
              </a:rPr>
              <a:t> </a:t>
            </a:r>
            <a:r>
              <a:rPr lang="en-GB" altLang="en-US" sz="4800" err="1">
                <a:latin typeface="Arial"/>
                <a:cs typeface="Arial"/>
              </a:rPr>
              <a:t>syniadau</a:t>
            </a:r>
            <a:br>
              <a:rPr lang="en-GB" altLang="en-US" sz="4800">
                <a:solidFill>
                  <a:srgbClr val="000000"/>
                </a:solidFill>
                <a:latin typeface="Arial"/>
                <a:cs typeface="Arial"/>
              </a:rPr>
            </a:br>
            <a:r>
              <a:rPr lang="en-GB" altLang="en-US" sz="4800">
                <a:solidFill>
                  <a:srgbClr val="2F5597"/>
                </a:solidFill>
                <a:latin typeface="Arial"/>
                <a:cs typeface="Arial"/>
              </a:rPr>
              <a:t>What is research? </a:t>
            </a:r>
            <a:r>
              <a:rPr lang="en-GB" sz="4800">
                <a:solidFill>
                  <a:srgbClr val="2F5597"/>
                </a:solidFill>
                <a:latin typeface="Arial"/>
                <a:cs typeface="Arial"/>
              </a:rPr>
              <a:t>Discuss in small groups and note down your ideas</a:t>
            </a:r>
            <a:br>
              <a:rPr lang="en-GB" sz="4800">
                <a:solidFill>
                  <a:srgbClr val="0070C0"/>
                </a:solidFill>
                <a:latin typeface="Arial"/>
                <a:cs typeface="Arial"/>
              </a:rPr>
            </a:br>
            <a:endParaRPr lang="en-GB" sz="4800">
              <a:solidFill>
                <a:srgbClr val="0070C0"/>
              </a:solidFill>
              <a:latin typeface="Arial"/>
              <a:cs typeface="Arial"/>
            </a:endParaRPr>
          </a:p>
        </p:txBody>
      </p:sp>
    </p:spTree>
    <p:extLst>
      <p:ext uri="{BB962C8B-B14F-4D97-AF65-F5344CB8AC3E}">
        <p14:creationId xmlns:p14="http://schemas.microsoft.com/office/powerpoint/2010/main" val="1635893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Beth yw ‘ymchwil?’</a:t>
            </a:r>
            <a:br>
              <a:rPr lang="en-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What is ‘research?’</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943429" y="1916833"/>
            <a:ext cx="5076371" cy="4209331"/>
          </a:xfrm>
        </p:spPr>
        <p:txBody>
          <a:bodyPr rtlCol="0">
            <a:normAutofit/>
          </a:bodyPr>
          <a:lstStyle/>
          <a:p>
            <a:pPr>
              <a:buFontTx/>
              <a:buChar char="•"/>
              <a:defRPr/>
            </a:pPr>
            <a:r>
              <a:rPr lang="cy-GB" kern="0">
                <a:solidFill>
                  <a:srgbClr val="000000"/>
                </a:solidFill>
                <a:latin typeface="Arial" panose="020B0604020202020204" pitchFamily="34" charset="0"/>
                <a:ea typeface="ＭＳ Ｐゴシック" charset="-128"/>
              </a:rPr>
              <a:t>Darganfod gwybodaeth</a:t>
            </a:r>
          </a:p>
          <a:p>
            <a:pPr>
              <a:buFontTx/>
              <a:buChar char="•"/>
              <a:defRPr/>
            </a:pPr>
            <a:r>
              <a:rPr lang="cy-GB" kern="0">
                <a:solidFill>
                  <a:srgbClr val="000000"/>
                </a:solidFill>
                <a:latin typeface="Arial" panose="020B0604020202020204" pitchFamily="34" charset="0"/>
                <a:ea typeface="ＭＳ Ｐゴシック" charset="-128"/>
              </a:rPr>
              <a:t>Darllen</a:t>
            </a:r>
          </a:p>
          <a:p>
            <a:pPr>
              <a:buFontTx/>
              <a:buChar char="•"/>
              <a:defRPr/>
            </a:pPr>
            <a:r>
              <a:rPr lang="cy-GB" kern="0">
                <a:solidFill>
                  <a:srgbClr val="000000"/>
                </a:solidFill>
                <a:latin typeface="Arial" panose="020B0604020202020204" pitchFamily="34" charset="0"/>
                <a:ea typeface="ＭＳ Ｐゴシック" charset="-128"/>
              </a:rPr>
              <a:t>Gwneud nodiadau</a:t>
            </a:r>
          </a:p>
          <a:p>
            <a:pPr>
              <a:buFontTx/>
              <a:buChar char="•"/>
              <a:defRPr/>
            </a:pPr>
            <a:r>
              <a:rPr lang="cy-GB" kern="0">
                <a:solidFill>
                  <a:srgbClr val="000000"/>
                </a:solidFill>
                <a:latin typeface="Arial" panose="020B0604020202020204" pitchFamily="34" charset="0"/>
                <a:ea typeface="ＭＳ Ｐゴシック" charset="-128"/>
              </a:rPr>
              <a:t>Darllen gwerthusol</a:t>
            </a:r>
          </a:p>
          <a:p>
            <a:pPr>
              <a:buFontTx/>
              <a:buChar char="•"/>
              <a:defRPr/>
            </a:pPr>
            <a:r>
              <a:rPr lang="cy-GB" kern="0">
                <a:solidFill>
                  <a:srgbClr val="000000"/>
                </a:solidFill>
                <a:latin typeface="Arial" panose="020B0604020202020204" pitchFamily="34" charset="0"/>
                <a:ea typeface="ＭＳ Ｐゴシック" charset="-128"/>
              </a:rPr>
              <a:t>Adfyfyrio beirniadol</a:t>
            </a:r>
          </a:p>
          <a:p>
            <a:pPr>
              <a:buFontTx/>
              <a:buChar char="•"/>
              <a:defRPr/>
            </a:pPr>
            <a:r>
              <a:rPr lang="cy-GB" kern="0">
                <a:solidFill>
                  <a:srgbClr val="000000"/>
                </a:solidFill>
                <a:latin typeface="Arial" panose="020B0604020202020204" pitchFamily="34" charset="0"/>
                <a:ea typeface="ＭＳ Ｐゴシック" charset="-128"/>
              </a:rPr>
              <a:t>Ffynonellau</a:t>
            </a:r>
          </a:p>
          <a:p>
            <a:pPr marL="0" indent="0">
              <a:buNone/>
              <a:defRPr/>
            </a:pPr>
            <a:endParaRPr lang="cy-GB"/>
          </a:p>
        </p:txBody>
      </p:sp>
      <p:sp>
        <p:nvSpPr>
          <p:cNvPr id="4" name="Content Placeholder 3"/>
          <p:cNvSpPr>
            <a:spLocks noGrp="1"/>
          </p:cNvSpPr>
          <p:nvPr>
            <p:ph sz="half" idx="2"/>
          </p:nvPr>
        </p:nvSpPr>
        <p:spPr>
          <a:xfrm>
            <a:off x="6095999" y="1916832"/>
            <a:ext cx="4934857" cy="4237906"/>
          </a:xfrm>
        </p:spPr>
        <p:txBody>
          <a:bodyPr vert="horz" lIns="91440" tIns="45720" rIns="91440" bIns="45720" rtlCol="0" anchor="t">
            <a:normAutofit/>
          </a:bodyPr>
          <a:lstStyle/>
          <a:p>
            <a:pPr>
              <a:buFontTx/>
              <a:buChar char="•"/>
              <a:defRPr/>
            </a:pPr>
            <a:r>
              <a:rPr lang="en-GB" altLang="cy-GB" kern="0">
                <a:solidFill>
                  <a:srgbClr val="2F5597"/>
                </a:solidFill>
                <a:latin typeface="Arial"/>
                <a:ea typeface="ＭＳ Ｐゴシック"/>
                <a:cs typeface="Arial"/>
              </a:rPr>
              <a:t>Finding information</a:t>
            </a:r>
          </a:p>
          <a:p>
            <a:pPr>
              <a:buFontTx/>
              <a:buChar char="•"/>
              <a:defRPr/>
            </a:pPr>
            <a:r>
              <a:rPr lang="en-GB" altLang="cy-GB" kern="0">
                <a:solidFill>
                  <a:srgbClr val="2F5597"/>
                </a:solidFill>
                <a:latin typeface="Arial"/>
                <a:ea typeface="ＭＳ Ｐゴシック"/>
                <a:cs typeface="Arial"/>
              </a:rPr>
              <a:t>Reading</a:t>
            </a:r>
          </a:p>
          <a:p>
            <a:pPr>
              <a:buFontTx/>
              <a:buChar char="•"/>
              <a:defRPr/>
            </a:pPr>
            <a:r>
              <a:rPr lang="en-GB" altLang="cy-GB" kern="0">
                <a:solidFill>
                  <a:srgbClr val="2F5597"/>
                </a:solidFill>
                <a:latin typeface="Arial"/>
                <a:ea typeface="ＭＳ Ｐゴシック"/>
                <a:cs typeface="Arial"/>
              </a:rPr>
              <a:t>Note taking</a:t>
            </a:r>
          </a:p>
          <a:p>
            <a:pPr>
              <a:buFontTx/>
              <a:buChar char="•"/>
              <a:defRPr/>
            </a:pPr>
            <a:r>
              <a:rPr lang="en-GB" altLang="cy-GB" kern="0">
                <a:solidFill>
                  <a:srgbClr val="2F5597"/>
                </a:solidFill>
                <a:latin typeface="Arial"/>
                <a:ea typeface="ＭＳ Ｐゴシック"/>
                <a:cs typeface="Arial"/>
              </a:rPr>
              <a:t>Evaluative reading</a:t>
            </a:r>
          </a:p>
          <a:p>
            <a:pPr>
              <a:buFontTx/>
              <a:buChar char="•"/>
              <a:defRPr/>
            </a:pPr>
            <a:r>
              <a:rPr lang="en-GB" altLang="cy-GB" kern="0">
                <a:solidFill>
                  <a:srgbClr val="2F5597"/>
                </a:solidFill>
                <a:latin typeface="Arial"/>
                <a:ea typeface="ＭＳ Ｐゴシック"/>
                <a:cs typeface="Arial"/>
              </a:rPr>
              <a:t>Critical reflection</a:t>
            </a:r>
          </a:p>
          <a:p>
            <a:pPr>
              <a:buFontTx/>
              <a:buChar char="•"/>
              <a:defRPr/>
            </a:pPr>
            <a:r>
              <a:rPr lang="en-GB" altLang="cy-GB" kern="0">
                <a:solidFill>
                  <a:srgbClr val="2F5597"/>
                </a:solidFill>
                <a:latin typeface="Arial"/>
                <a:ea typeface="ＭＳ Ｐゴシック"/>
                <a:cs typeface="Arial"/>
              </a:rPr>
              <a:t>Sources</a:t>
            </a:r>
          </a:p>
          <a:p>
            <a:pPr marL="0" indent="0">
              <a:buNone/>
              <a:defRPr/>
            </a:pPr>
            <a:endParaRPr lang="cy-GB" altLang="cy-GB" kern="0">
              <a:solidFill>
                <a:srgbClr val="0000FF"/>
              </a:solidFill>
              <a:latin typeface="Arial" panose="020B0604020202020204" pitchFamily="34" charset="0"/>
              <a:ea typeface="ＭＳ Ｐゴシック" charset="-128"/>
            </a:endParaRPr>
          </a:p>
          <a:p>
            <a:pPr marL="0" indent="0">
              <a:buNone/>
              <a:defRPr/>
            </a:pPr>
            <a:endParaRPr lang="cy-GB"/>
          </a:p>
        </p:txBody>
      </p:sp>
    </p:spTree>
    <p:extLst>
      <p:ext uri="{BB962C8B-B14F-4D97-AF65-F5344CB8AC3E}">
        <p14:creationId xmlns:p14="http://schemas.microsoft.com/office/powerpoint/2010/main" val="22925862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0" end="0"/>
                                            </p:txEl>
                                          </p:spTgt>
                                        </p:tgtEl>
                                        <p:attrNameLst>
                                          <p:attrName>style.visibility</p:attrName>
                                        </p:attrNameLst>
                                      </p:cBhvr>
                                      <p:to>
                                        <p:strVal val="visible"/>
                                      </p:to>
                                    </p:set>
                                    <p:anim calcmode="lin" valueType="num">
                                      <p:cBhvr additive="base">
                                        <p:cTn id="4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1" end="1"/>
                                            </p:txEl>
                                          </p:spTgt>
                                        </p:tgtEl>
                                        <p:attrNameLst>
                                          <p:attrName>style.visibility</p:attrName>
                                        </p:attrNameLst>
                                      </p:cBhvr>
                                      <p:to>
                                        <p:strVal val="visible"/>
                                      </p:to>
                                    </p:set>
                                    <p:anim calcmode="lin" valueType="num">
                                      <p:cBhvr additive="base">
                                        <p:cTn id="4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2" end="2"/>
                                            </p:txEl>
                                          </p:spTgt>
                                        </p:tgtEl>
                                        <p:attrNameLst>
                                          <p:attrName>style.visibility</p:attrName>
                                        </p:attrNameLst>
                                      </p:cBhvr>
                                      <p:to>
                                        <p:strVal val="visible"/>
                                      </p:to>
                                    </p:set>
                                    <p:anim calcmode="lin" valueType="num">
                                      <p:cBhvr additive="base">
                                        <p:cTn id="5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3" end="3"/>
                                            </p:txEl>
                                          </p:spTgt>
                                        </p:tgtEl>
                                        <p:attrNameLst>
                                          <p:attrName>style.visibility</p:attrName>
                                        </p:attrNameLst>
                                      </p:cBhvr>
                                      <p:to>
                                        <p:strVal val="visible"/>
                                      </p:to>
                                    </p:set>
                                    <p:anim calcmode="lin" valueType="num">
                                      <p:cBhvr additive="base">
                                        <p:cTn id="6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4" end="4"/>
                                            </p:txEl>
                                          </p:spTgt>
                                        </p:tgtEl>
                                        <p:attrNameLst>
                                          <p:attrName>style.visibility</p:attrName>
                                        </p:attrNameLst>
                                      </p:cBhvr>
                                      <p:to>
                                        <p:strVal val="visible"/>
                                      </p:to>
                                    </p:set>
                                    <p:anim calcmode="lin" valueType="num">
                                      <p:cBhvr additive="base">
                                        <p:cTn id="6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5" end="5"/>
                                            </p:txEl>
                                          </p:spTgt>
                                        </p:tgtEl>
                                        <p:attrNameLst>
                                          <p:attrName>style.visibility</p:attrName>
                                        </p:attrNameLst>
                                      </p:cBhvr>
                                      <p:to>
                                        <p:strVal val="visible"/>
                                      </p:to>
                                    </p:set>
                                    <p:anim calcmode="lin" valueType="num">
                                      <p:cBhvr additive="base">
                                        <p:cTn id="7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1165225"/>
          </a:xfrm>
        </p:spPr>
        <p:txBody>
          <a:bodyPr rtlCol="0">
            <a:noAutofit/>
          </a:bodyPr>
          <a:lstStyle/>
          <a:p>
            <a:pPr>
              <a:defRPr/>
            </a:pPr>
            <a:r>
              <a:rPr lang="cy-GB" altLang="cy-GB" sz="4800" kern="0">
                <a:solidFill>
                  <a:srgbClr val="000000"/>
                </a:solidFill>
                <a:latin typeface="Arial"/>
                <a:ea typeface="ＭＳ Ｐゴシック"/>
                <a:cs typeface="Arial"/>
              </a:rPr>
              <a:t>Darganfod gwybodaeth</a:t>
            </a:r>
            <a:br>
              <a:rPr lang="en-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Finding information</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1"/>
            <a:ext cx="4038600" cy="4525963"/>
          </a:xfrm>
        </p:spPr>
        <p:txBody>
          <a:bodyPr vert="horz" lIns="91440" tIns="45720" rIns="91440" bIns="45720" rtlCol="0" anchor="t">
            <a:normAutofit/>
          </a:bodyPr>
          <a:lstStyle/>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Ble mae dechrau?</a:t>
            </a:r>
          </a:p>
          <a:p>
            <a:pPr eaLnBrk="1" hangingPunct="1">
              <a:buClr>
                <a:srgbClr val="CCCCFF"/>
              </a:buClr>
              <a:buFont typeface="Wingdings" pitchFamily="2" charset="2"/>
              <a:buChar char="l"/>
              <a:defRPr/>
            </a:pPr>
            <a:r>
              <a:rPr lang="cy-GB" kern="0" err="1">
                <a:solidFill>
                  <a:srgbClr val="2F5597"/>
                </a:solidFill>
                <a:latin typeface="Arial"/>
                <a:ea typeface="ＭＳ Ｐゴシック"/>
                <a:cs typeface="Arial"/>
              </a:rPr>
              <a:t>Where</a:t>
            </a:r>
            <a:r>
              <a:rPr lang="cy-GB" kern="0">
                <a:solidFill>
                  <a:srgbClr val="2F5597"/>
                </a:solidFill>
                <a:latin typeface="Arial"/>
                <a:ea typeface="ＭＳ Ｐゴシック"/>
                <a:cs typeface="Arial"/>
              </a:rPr>
              <a:t> to </a:t>
            </a:r>
            <a:r>
              <a:rPr lang="cy-GB" kern="0" err="1">
                <a:solidFill>
                  <a:srgbClr val="2F5597"/>
                </a:solidFill>
                <a:latin typeface="Arial"/>
                <a:ea typeface="ＭＳ Ｐゴシック"/>
                <a:cs typeface="Arial"/>
              </a:rPr>
              <a:t>start</a:t>
            </a:r>
            <a:r>
              <a:rPr lang="cy-GB" kern="0">
                <a:solidFill>
                  <a:srgbClr val="2F5597"/>
                </a:solidFill>
                <a:latin typeface="Arial"/>
                <a:ea typeface="ＭＳ Ｐゴシック"/>
                <a:cs typeface="Arial"/>
              </a:rPr>
              <a:t>?</a:t>
            </a:r>
          </a:p>
          <a:p>
            <a:pPr marL="0" indent="0">
              <a:buClr>
                <a:srgbClr val="CCCCFF"/>
              </a:buClr>
              <a:buNone/>
              <a:defRPr/>
            </a:pPr>
            <a:endParaRPr lang="cy-GB" kern="0">
              <a:solidFill>
                <a:srgbClr val="000000"/>
              </a:solidFill>
              <a:latin typeface="Arial" panose="020B0604020202020204" pitchFamily="34" charset="0"/>
              <a:ea typeface="ＭＳ Ｐゴシック" charset="-128"/>
            </a:endParaRPr>
          </a:p>
          <a:p>
            <a:pPr eaLnBrk="1" hangingPunct="1">
              <a:buClr>
                <a:srgbClr val="CCCCFF"/>
              </a:buClr>
              <a:buFont typeface="Arial" panose="020B0604020202020204" pitchFamily="34" charset="0"/>
              <a:buNone/>
              <a:defRPr/>
            </a:pPr>
            <a:endParaRPr lang="cy-GB" kern="0">
              <a:solidFill>
                <a:srgbClr val="000000"/>
              </a:solidFill>
              <a:latin typeface="Arial" panose="020B0604020202020204" pitchFamily="34" charset="0"/>
              <a:ea typeface="ＭＳ Ｐゴシック" charset="-128"/>
            </a:endParaRPr>
          </a:p>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Syniadau? </a:t>
            </a:r>
          </a:p>
          <a:p>
            <a:pPr eaLnBrk="1" hangingPunct="1">
              <a:buClr>
                <a:srgbClr val="CCCCFF"/>
              </a:buClr>
              <a:buFont typeface="Wingdings" pitchFamily="2" charset="2"/>
              <a:buChar char="l"/>
              <a:defRPr/>
            </a:pPr>
            <a:r>
              <a:rPr lang="cy-GB" kern="0" err="1">
                <a:solidFill>
                  <a:srgbClr val="2F5597"/>
                </a:solidFill>
                <a:latin typeface="Arial"/>
                <a:ea typeface="ＭＳ Ｐゴシック"/>
                <a:cs typeface="Arial"/>
              </a:rPr>
              <a:t>Ideas</a:t>
            </a:r>
            <a:r>
              <a:rPr lang="cy-GB" kern="0">
                <a:solidFill>
                  <a:srgbClr val="2F5597"/>
                </a:solidFill>
                <a:latin typeface="Arial"/>
                <a:ea typeface="ＭＳ Ｐゴシック"/>
                <a:cs typeface="Arial"/>
              </a:rPr>
              <a:t>?</a:t>
            </a:r>
            <a:r>
              <a:rPr lang="cy-GB" kern="0">
                <a:solidFill>
                  <a:srgbClr val="0000FF"/>
                </a:solidFill>
                <a:latin typeface="Arial"/>
                <a:ea typeface="ＭＳ Ｐゴシック"/>
                <a:cs typeface="Arial"/>
              </a:rPr>
              <a:t> </a:t>
            </a:r>
          </a:p>
          <a:p>
            <a:pPr marL="0" indent="0">
              <a:buNone/>
              <a:defRPr/>
            </a:pPr>
            <a:endParaRPr lang="cy-GB"/>
          </a:p>
        </p:txBody>
      </p:sp>
      <p:pic>
        <p:nvPicPr>
          <p:cNvPr id="4" name="Picture 5" descr="Learning Resources Centre (Library) in Carmarth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209" y="1530351"/>
            <a:ext cx="2448967" cy="27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Swasnea SA1 Y Fforwm Library build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5916" y="3501009"/>
            <a:ext cx="3258257" cy="2172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5554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vert="horz" lIns="92075" tIns="46038" rIns="92075" bIns="46038" rtlCol="0" anchor="ctr">
            <a:noAutofit/>
          </a:bodyPr>
          <a:lstStyle/>
          <a:p>
            <a:pPr>
              <a:defRPr/>
            </a:pPr>
            <a:r>
              <a:rPr lang="en-GB" sz="4000">
                <a:latin typeface="Arial"/>
                <a:cs typeface="Arial"/>
              </a:rPr>
              <a:t>Ble </a:t>
            </a:r>
            <a:r>
              <a:rPr lang="en-GB" sz="4000" err="1">
                <a:latin typeface="Arial"/>
                <a:cs typeface="Arial"/>
              </a:rPr>
              <a:t>mae</a:t>
            </a:r>
            <a:r>
              <a:rPr lang="en-GB" sz="4000">
                <a:latin typeface="Arial"/>
                <a:cs typeface="Arial"/>
              </a:rPr>
              <a:t> </a:t>
            </a:r>
            <a:r>
              <a:rPr lang="en-GB" sz="4000" err="1">
                <a:latin typeface="Arial"/>
                <a:cs typeface="Arial"/>
              </a:rPr>
              <a:t>dod</a:t>
            </a:r>
            <a:r>
              <a:rPr lang="en-GB" sz="4000">
                <a:latin typeface="Arial"/>
                <a:cs typeface="Arial"/>
              </a:rPr>
              <a:t> o </a:t>
            </a:r>
            <a:r>
              <a:rPr lang="en-GB" sz="4000" err="1">
                <a:latin typeface="Arial"/>
                <a:cs typeface="Arial"/>
              </a:rPr>
              <a:t>hyd</a:t>
            </a:r>
            <a:r>
              <a:rPr lang="en-GB" sz="4000">
                <a:latin typeface="Arial"/>
                <a:cs typeface="Arial"/>
              </a:rPr>
              <a:t> </a:t>
            </a:r>
            <a:r>
              <a:rPr lang="en-GB" sz="4000" err="1">
                <a:latin typeface="Arial"/>
                <a:cs typeface="Arial"/>
              </a:rPr>
              <a:t>i</a:t>
            </a:r>
            <a:r>
              <a:rPr lang="en-GB" sz="4000">
                <a:latin typeface="Arial"/>
                <a:cs typeface="Arial"/>
              </a:rPr>
              <a:t> </a:t>
            </a:r>
            <a:r>
              <a:rPr lang="en-GB" sz="4000" err="1">
                <a:latin typeface="Arial"/>
                <a:cs typeface="Arial"/>
              </a:rPr>
              <a:t>wybodaeth</a:t>
            </a:r>
            <a:r>
              <a:rPr lang="en-GB" sz="4000">
                <a:latin typeface="Arial"/>
                <a:cs typeface="Arial"/>
              </a:rPr>
              <a:t>? </a:t>
            </a:r>
            <a:br>
              <a:rPr lang="en-GB" sz="4000">
                <a:latin typeface="Arial" panose="020B0604020202020204" pitchFamily="34" charset="0"/>
                <a:cs typeface="Arial" panose="020B0604020202020204" pitchFamily="34" charset="0"/>
              </a:rPr>
            </a:br>
            <a:r>
              <a:rPr lang="en-GB" sz="4000">
                <a:solidFill>
                  <a:srgbClr val="2F5597"/>
                </a:solidFill>
                <a:latin typeface="Arial"/>
                <a:cs typeface="Arial"/>
              </a:rPr>
              <a:t>Where can I find information?</a:t>
            </a:r>
          </a:p>
        </p:txBody>
      </p:sp>
      <p:sp>
        <p:nvSpPr>
          <p:cNvPr id="27650" name="Rectangle 3"/>
          <p:cNvSpPr>
            <a:spLocks noGrp="1" noChangeArrowheads="1"/>
          </p:cNvSpPr>
          <p:nvPr>
            <p:ph sz="half" idx="1"/>
          </p:nvPr>
        </p:nvSpPr>
        <p:spPr/>
        <p:txBody>
          <a:bodyPr vert="horz" lIns="92075" tIns="46038" rIns="92075" bIns="46038" rtlCol="0">
            <a:normAutofit/>
          </a:bodyPr>
          <a:lstStyle/>
          <a:p>
            <a:r>
              <a:rPr lang="en-GB" altLang="en-US" sz="2400" err="1">
                <a:latin typeface="Arial" panose="020B0604020202020204" pitchFamily="34" charset="0"/>
                <a:cs typeface="Arial" panose="020B0604020202020204" pitchFamily="34" charset="0"/>
              </a:rPr>
              <a:t>Rhestr</a:t>
            </a:r>
            <a:r>
              <a:rPr lang="en-GB" altLang="en-US" sz="2400">
                <a:latin typeface="Arial" panose="020B0604020202020204" pitchFamily="34" charset="0"/>
                <a:cs typeface="Arial" panose="020B0604020202020204" pitchFamily="34" charset="0"/>
              </a:rPr>
              <a:t> </a:t>
            </a:r>
            <a:r>
              <a:rPr lang="en-GB" altLang="en-US" sz="2400" err="1">
                <a:latin typeface="Arial" panose="020B0604020202020204" pitchFamily="34" charset="0"/>
                <a:cs typeface="Arial" panose="020B0604020202020204" pitchFamily="34" charset="0"/>
              </a:rPr>
              <a:t>ddarllen</a:t>
            </a:r>
            <a:r>
              <a:rPr lang="en-GB" altLang="en-US" sz="2400">
                <a:latin typeface="Arial" panose="020B0604020202020204" pitchFamily="34" charset="0"/>
                <a:cs typeface="Arial" panose="020B0604020202020204" pitchFamily="34" charset="0"/>
              </a:rPr>
              <a:t> y </a:t>
            </a:r>
            <a:r>
              <a:rPr lang="en-GB" altLang="en-US" sz="2400" err="1">
                <a:latin typeface="Arial" panose="020B0604020202020204" pitchFamily="34" charset="0"/>
                <a:cs typeface="Arial" panose="020B0604020202020204" pitchFamily="34" charset="0"/>
              </a:rPr>
              <a:t>modiwl</a:t>
            </a:r>
            <a:endParaRPr lang="en-GB" altLang="en-US" sz="2400">
              <a:latin typeface="Arial" panose="020B0604020202020204" pitchFamily="34" charset="0"/>
              <a:cs typeface="Arial" panose="020B0604020202020204" pitchFamily="34" charset="0"/>
            </a:endParaRPr>
          </a:p>
          <a:p>
            <a:r>
              <a:rPr lang="en-GB" altLang="en-US" sz="2400">
                <a:latin typeface="Arial" panose="020B0604020202020204" pitchFamily="34" charset="0"/>
                <a:cs typeface="Arial" panose="020B0604020202020204" pitchFamily="34" charset="0"/>
              </a:rPr>
              <a:t>Maes </a:t>
            </a:r>
            <a:r>
              <a:rPr lang="en-GB" altLang="en-US" sz="2400" err="1">
                <a:latin typeface="Arial" panose="020B0604020202020204" pitchFamily="34" charset="0"/>
                <a:cs typeface="Arial" panose="020B0604020202020204" pitchFamily="34" charset="0"/>
              </a:rPr>
              <a:t>pwnc</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Gwefan</a:t>
            </a:r>
            <a:r>
              <a:rPr lang="en-GB" altLang="en-US" sz="2400">
                <a:latin typeface="Arial" panose="020B0604020202020204" pitchFamily="34" charset="0"/>
                <a:cs typeface="Arial" panose="020B0604020202020204" pitchFamily="34" charset="0"/>
              </a:rPr>
              <a:t> y </a:t>
            </a:r>
            <a:r>
              <a:rPr lang="en-GB" altLang="en-US" sz="2400" err="1">
                <a:latin typeface="Arial" panose="020B0604020202020204" pitchFamily="34" charset="0"/>
                <a:cs typeface="Arial" panose="020B0604020202020204" pitchFamily="34" charset="0"/>
              </a:rPr>
              <a:t>Llyfrgell</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Mynediad</a:t>
            </a:r>
            <a:r>
              <a:rPr lang="en-GB" altLang="en-US" sz="2400">
                <a:latin typeface="Arial" panose="020B0604020202020204" pitchFamily="34" charset="0"/>
                <a:cs typeface="Arial" panose="020B0604020202020204" pitchFamily="34" charset="0"/>
              </a:rPr>
              <a:t> </a:t>
            </a:r>
            <a:r>
              <a:rPr lang="en-GB" altLang="en-US" sz="2400" err="1">
                <a:latin typeface="Arial" panose="020B0604020202020204" pitchFamily="34" charset="0"/>
                <a:cs typeface="Arial" panose="020B0604020202020204" pitchFamily="34" charset="0"/>
              </a:rPr>
              <a:t>i</a:t>
            </a:r>
            <a:r>
              <a:rPr lang="en-GB" altLang="en-US" sz="2400">
                <a:latin typeface="Arial" panose="020B0604020202020204" pitchFamily="34" charset="0"/>
                <a:cs typeface="Arial" panose="020B0604020202020204" pitchFamily="34" charset="0"/>
              </a:rPr>
              <a:t> </a:t>
            </a:r>
            <a:r>
              <a:rPr lang="en-GB" altLang="en-US" sz="2400" err="1">
                <a:latin typeface="Arial" panose="020B0604020202020204" pitchFamily="34" charset="0"/>
                <a:cs typeface="Arial" panose="020B0604020202020204" pitchFamily="34" charset="0"/>
              </a:rPr>
              <a:t>gyfnodolion</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Awdur</a:t>
            </a:r>
            <a:r>
              <a:rPr lang="en-GB" altLang="en-US" sz="2400">
                <a:latin typeface="Arial" panose="020B0604020202020204" pitchFamily="34" charset="0"/>
                <a:cs typeface="Arial" panose="020B0604020202020204" pitchFamily="34" charset="0"/>
              </a:rPr>
              <a:t>/on </a:t>
            </a:r>
            <a:r>
              <a:rPr lang="en-GB" altLang="en-US" sz="2400" err="1">
                <a:latin typeface="Arial" panose="020B0604020202020204" pitchFamily="34" charset="0"/>
                <a:cs typeface="Arial" panose="020B0604020202020204" pitchFamily="34" charset="0"/>
              </a:rPr>
              <a:t>amlwg</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Rhyngrwyd</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Mynegai</a:t>
            </a:r>
            <a:endParaRPr lang="en-GB" altLang="en-US" sz="2400">
              <a:latin typeface="Arial" panose="020B0604020202020204" pitchFamily="34" charset="0"/>
              <a:cs typeface="Arial" panose="020B0604020202020204" pitchFamily="34" charset="0"/>
            </a:endParaRPr>
          </a:p>
          <a:p>
            <a:r>
              <a:rPr lang="en-GB" altLang="en-US" sz="2400" err="1">
                <a:latin typeface="Arial" panose="020B0604020202020204" pitchFamily="34" charset="0"/>
                <a:cs typeface="Arial" panose="020B0604020202020204" pitchFamily="34" charset="0"/>
              </a:rPr>
              <a:t>Atodiadau</a:t>
            </a:r>
            <a:endParaRPr lang="en-GB" altLang="en-US" sz="2400">
              <a:latin typeface="Arial" panose="020B0604020202020204" pitchFamily="34" charset="0"/>
              <a:cs typeface="Arial" panose="020B0604020202020204" pitchFamily="34" charset="0"/>
            </a:endParaRPr>
          </a:p>
          <a:p>
            <a:pPr eaLnBrk="1" hangingPunct="1">
              <a:buFont typeface="Wingdings" pitchFamily="2" charset="2"/>
              <a:buChar char="Ø"/>
            </a:pPr>
            <a:endParaRPr lang="en-GB" altLang="en-US">
              <a:solidFill>
                <a:schemeClr val="tx2"/>
              </a:solidFill>
              <a:latin typeface="Arial" panose="020B0604020202020204" pitchFamily="34" charset="0"/>
              <a:cs typeface="Arial" panose="020B0604020202020204" pitchFamily="34" charset="0"/>
            </a:endParaRPr>
          </a:p>
        </p:txBody>
      </p:sp>
      <p:sp>
        <p:nvSpPr>
          <p:cNvPr id="27651" name="Rectangle 4"/>
          <p:cNvSpPr>
            <a:spLocks noGrp="1" noChangeArrowheads="1"/>
          </p:cNvSpPr>
          <p:nvPr>
            <p:ph sz="half" idx="2"/>
          </p:nvPr>
        </p:nvSpPr>
        <p:spPr/>
        <p:txBody>
          <a:bodyPr vert="horz" lIns="91440" tIns="45720" rIns="91440" bIns="45720" rtlCol="0" anchor="t">
            <a:normAutofit/>
          </a:bodyPr>
          <a:lstStyle/>
          <a:p>
            <a:pPr>
              <a:lnSpc>
                <a:spcPct val="90000"/>
              </a:lnSpc>
            </a:pPr>
            <a:r>
              <a:rPr lang="en-GB" altLang="en-US" sz="2400">
                <a:solidFill>
                  <a:srgbClr val="2F5597"/>
                </a:solidFill>
                <a:latin typeface="Arial"/>
                <a:cs typeface="Arial"/>
              </a:rPr>
              <a:t>Module reading list</a:t>
            </a:r>
          </a:p>
          <a:p>
            <a:pPr>
              <a:lnSpc>
                <a:spcPct val="90000"/>
              </a:lnSpc>
            </a:pPr>
            <a:r>
              <a:rPr lang="en-GB" altLang="en-US" sz="2400">
                <a:solidFill>
                  <a:srgbClr val="2F5597"/>
                </a:solidFill>
                <a:latin typeface="Arial"/>
                <a:cs typeface="Arial"/>
              </a:rPr>
              <a:t>Subject area</a:t>
            </a:r>
          </a:p>
          <a:p>
            <a:pPr>
              <a:lnSpc>
                <a:spcPct val="90000"/>
              </a:lnSpc>
            </a:pPr>
            <a:r>
              <a:rPr lang="en-GB" altLang="en-US" sz="2400">
                <a:solidFill>
                  <a:srgbClr val="2F5597"/>
                </a:solidFill>
                <a:latin typeface="Arial"/>
                <a:cs typeface="Arial"/>
              </a:rPr>
              <a:t>Library website</a:t>
            </a:r>
          </a:p>
          <a:p>
            <a:pPr>
              <a:lnSpc>
                <a:spcPct val="90000"/>
              </a:lnSpc>
            </a:pPr>
            <a:r>
              <a:rPr lang="en-GB" altLang="en-US" sz="2400">
                <a:solidFill>
                  <a:srgbClr val="2F5597"/>
                </a:solidFill>
                <a:latin typeface="Arial"/>
                <a:cs typeface="Arial"/>
              </a:rPr>
              <a:t>Journal access</a:t>
            </a:r>
          </a:p>
          <a:p>
            <a:pPr>
              <a:lnSpc>
                <a:spcPct val="90000"/>
              </a:lnSpc>
            </a:pPr>
            <a:r>
              <a:rPr lang="en-GB" altLang="en-US" sz="2400">
                <a:solidFill>
                  <a:srgbClr val="2F5597"/>
                </a:solidFill>
                <a:latin typeface="Arial"/>
                <a:cs typeface="Arial"/>
              </a:rPr>
              <a:t>Leading author/s</a:t>
            </a:r>
          </a:p>
          <a:p>
            <a:pPr>
              <a:lnSpc>
                <a:spcPct val="90000"/>
              </a:lnSpc>
            </a:pPr>
            <a:r>
              <a:rPr lang="en-GB" altLang="en-US" sz="2400">
                <a:solidFill>
                  <a:srgbClr val="2F5597"/>
                </a:solidFill>
                <a:latin typeface="Arial"/>
                <a:cs typeface="Arial"/>
              </a:rPr>
              <a:t>Internet</a:t>
            </a:r>
          </a:p>
          <a:p>
            <a:pPr>
              <a:lnSpc>
                <a:spcPct val="90000"/>
              </a:lnSpc>
            </a:pPr>
            <a:r>
              <a:rPr lang="en-GB" altLang="en-US" sz="2400">
                <a:solidFill>
                  <a:srgbClr val="2F5597"/>
                </a:solidFill>
                <a:latin typeface="Arial"/>
                <a:cs typeface="Arial"/>
              </a:rPr>
              <a:t>Index</a:t>
            </a:r>
          </a:p>
          <a:p>
            <a:pPr>
              <a:lnSpc>
                <a:spcPct val="90000"/>
              </a:lnSpc>
            </a:pPr>
            <a:r>
              <a:rPr lang="en-GB" altLang="en-US" sz="2400">
                <a:solidFill>
                  <a:srgbClr val="2F5597"/>
                </a:solidFill>
                <a:latin typeface="Arial"/>
                <a:cs typeface="Arial"/>
              </a:rPr>
              <a:t>Appendices</a:t>
            </a:r>
          </a:p>
          <a:p>
            <a:pPr eaLnBrk="1" hangingPunct="1">
              <a:lnSpc>
                <a:spcPct val="90000"/>
              </a:lnSpc>
              <a:buFont typeface="Wingdings" pitchFamily="2" charset="2"/>
              <a:buChar char="Ø"/>
            </a:pPr>
            <a:endParaRPr lang="en-GB" altLang="en-US" i="1">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6255796"/>
      </p:ext>
    </p:extLst>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Ffynonellau</a:t>
            </a:r>
            <a:br>
              <a:rPr lang="cy-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Resources</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90689"/>
            <a:ext cx="4038600" cy="4435474"/>
          </a:xfrm>
        </p:spPr>
        <p:txBody>
          <a:bodyPr rtlCol="0">
            <a:normAutofit/>
          </a:bodyPr>
          <a:lstStyle/>
          <a:p>
            <a:pPr>
              <a:buFontTx/>
              <a:buChar char="•"/>
              <a:defRPr/>
            </a:pPr>
            <a:r>
              <a:rPr lang="cy-GB" altLang="cy-GB" kern="0">
                <a:solidFill>
                  <a:srgbClr val="000000"/>
                </a:solidFill>
                <a:latin typeface="Arial" panose="020B0604020202020204" pitchFamily="34" charset="0"/>
                <a:ea typeface="ＭＳ Ｐゴシック" charset="-128"/>
              </a:rPr>
              <a:t>Ffynonellau addas?</a:t>
            </a:r>
          </a:p>
          <a:p>
            <a:pPr>
              <a:buFontTx/>
              <a:buChar char="-"/>
              <a:defRPr/>
            </a:pPr>
            <a:r>
              <a:rPr lang="cy-GB" altLang="cy-GB" kern="0">
                <a:solidFill>
                  <a:srgbClr val="000000"/>
                </a:solidFill>
                <a:latin typeface="Arial" panose="020B0604020202020204" pitchFamily="34" charset="0"/>
                <a:ea typeface="ＭＳ Ｐゴシック" charset="-128"/>
              </a:rPr>
              <a:t>Llyfrau</a:t>
            </a:r>
          </a:p>
          <a:p>
            <a:pPr>
              <a:buFontTx/>
              <a:buChar char="-"/>
              <a:defRPr/>
            </a:pPr>
            <a:r>
              <a:rPr lang="cy-GB" altLang="cy-GB" kern="0">
                <a:solidFill>
                  <a:srgbClr val="000000"/>
                </a:solidFill>
                <a:latin typeface="Arial" panose="020B0604020202020204" pitchFamily="34" charset="0"/>
                <a:ea typeface="ＭＳ Ｐゴシック" charset="-128"/>
              </a:rPr>
              <a:t>Erthyglau</a:t>
            </a:r>
          </a:p>
          <a:p>
            <a:pPr>
              <a:buFontTx/>
              <a:buChar char="-"/>
              <a:defRPr/>
            </a:pPr>
            <a:r>
              <a:rPr lang="cy-GB" altLang="cy-GB" kern="0">
                <a:solidFill>
                  <a:srgbClr val="000000"/>
                </a:solidFill>
                <a:latin typeface="Arial" panose="020B0604020202020204" pitchFamily="34" charset="0"/>
                <a:ea typeface="ＭＳ Ｐゴシック" charset="-128"/>
              </a:rPr>
              <a:t>Cyfnodolion</a:t>
            </a:r>
          </a:p>
          <a:p>
            <a:pPr>
              <a:buFontTx/>
              <a:buChar char="-"/>
              <a:defRPr/>
            </a:pPr>
            <a:r>
              <a:rPr lang="cy-GB" altLang="cy-GB" kern="0">
                <a:solidFill>
                  <a:srgbClr val="000000"/>
                </a:solidFill>
                <a:latin typeface="Arial" panose="020B0604020202020204" pitchFamily="34" charset="0"/>
                <a:ea typeface="ＭＳ Ｐゴシック" charset="-128"/>
              </a:rPr>
              <a:t>Teledu/radio</a:t>
            </a:r>
          </a:p>
          <a:p>
            <a:pPr>
              <a:buFontTx/>
              <a:buChar char="-"/>
              <a:defRPr/>
            </a:pPr>
            <a:r>
              <a:rPr lang="cy-GB" altLang="cy-GB" kern="0">
                <a:solidFill>
                  <a:srgbClr val="000000"/>
                </a:solidFill>
                <a:latin typeface="Arial" panose="020B0604020202020204" pitchFamily="34" charset="0"/>
                <a:ea typeface="ＭＳ Ｐゴシック" charset="-128"/>
              </a:rPr>
              <a:t>Y We</a:t>
            </a:r>
          </a:p>
          <a:p>
            <a:pPr>
              <a:buFontTx/>
              <a:buChar char="-"/>
              <a:defRPr/>
            </a:pPr>
            <a:r>
              <a:rPr lang="en-GB" altLang="cy-GB" kern="0" err="1">
                <a:solidFill>
                  <a:srgbClr val="000000"/>
                </a:solidFill>
                <a:latin typeface="Arial" panose="020B0604020202020204" pitchFamily="34" charset="0"/>
                <a:ea typeface="ＭＳ Ｐゴシック" charset="-128"/>
              </a:rPr>
              <a:t>Arall</a:t>
            </a:r>
            <a:r>
              <a:rPr lang="en-GB" altLang="cy-GB" kern="0">
                <a:solidFill>
                  <a:srgbClr val="000000"/>
                </a:solidFill>
                <a:latin typeface="Arial" panose="020B0604020202020204" pitchFamily="34" charset="0"/>
                <a:ea typeface="ＭＳ Ｐゴシック" charset="-128"/>
              </a:rPr>
              <a:t>?</a:t>
            </a:r>
            <a:endParaRPr lang="cy-GB" altLang="cy-GB" kern="0">
              <a:solidFill>
                <a:srgbClr val="000000"/>
              </a:solidFill>
              <a:latin typeface="Arial" panose="020B0604020202020204" pitchFamily="34" charset="0"/>
              <a:ea typeface="ＭＳ Ｐゴシック" charset="-128"/>
            </a:endParaRPr>
          </a:p>
          <a:p>
            <a:pPr marL="0" indent="0">
              <a:buNone/>
              <a:defRPr/>
            </a:pPr>
            <a:endParaRPr lang="cy-GB"/>
          </a:p>
        </p:txBody>
      </p:sp>
      <p:sp>
        <p:nvSpPr>
          <p:cNvPr id="4" name="Content Placeholder 3"/>
          <p:cNvSpPr>
            <a:spLocks noGrp="1"/>
          </p:cNvSpPr>
          <p:nvPr>
            <p:ph sz="half" idx="2"/>
          </p:nvPr>
        </p:nvSpPr>
        <p:spPr>
          <a:xfrm>
            <a:off x="6172200" y="1690689"/>
            <a:ext cx="4038600" cy="4435474"/>
          </a:xfrm>
        </p:spPr>
        <p:txBody>
          <a:bodyPr vert="horz" lIns="91440" tIns="45720" rIns="91440" bIns="45720" rtlCol="0" anchor="t">
            <a:normAutofit/>
          </a:bodyPr>
          <a:lstStyle/>
          <a:p>
            <a:pPr>
              <a:buFontTx/>
              <a:buChar char="•"/>
              <a:defRPr/>
            </a:pPr>
            <a:r>
              <a:rPr lang="en-GB" altLang="cy-GB" kern="0">
                <a:solidFill>
                  <a:srgbClr val="2F5597"/>
                </a:solidFill>
                <a:latin typeface="Arial"/>
                <a:ea typeface="ＭＳ Ｐゴシック"/>
                <a:cs typeface="Arial"/>
              </a:rPr>
              <a:t>Appropriate sources?</a:t>
            </a:r>
          </a:p>
          <a:p>
            <a:pPr>
              <a:buFontTx/>
              <a:buChar char="-"/>
              <a:defRPr/>
            </a:pPr>
            <a:r>
              <a:rPr lang="en-GB" altLang="cy-GB" kern="0">
                <a:solidFill>
                  <a:srgbClr val="2F5597"/>
                </a:solidFill>
                <a:latin typeface="Arial"/>
                <a:ea typeface="ＭＳ Ｐゴシック"/>
                <a:cs typeface="Arial"/>
              </a:rPr>
              <a:t>Books</a:t>
            </a:r>
          </a:p>
          <a:p>
            <a:pPr>
              <a:buFontTx/>
              <a:buChar char="-"/>
              <a:defRPr/>
            </a:pPr>
            <a:r>
              <a:rPr lang="en-GB" altLang="cy-GB" kern="0">
                <a:solidFill>
                  <a:srgbClr val="2F5597"/>
                </a:solidFill>
                <a:latin typeface="Arial"/>
                <a:ea typeface="ＭＳ Ｐゴシック"/>
                <a:cs typeface="Arial"/>
              </a:rPr>
              <a:t>Articles</a:t>
            </a:r>
          </a:p>
          <a:p>
            <a:pPr>
              <a:buFontTx/>
              <a:buChar char="-"/>
              <a:defRPr/>
            </a:pPr>
            <a:r>
              <a:rPr lang="en-GB" altLang="cy-GB" kern="0">
                <a:solidFill>
                  <a:srgbClr val="2F5597"/>
                </a:solidFill>
                <a:latin typeface="Arial"/>
                <a:ea typeface="ＭＳ Ｐゴシック"/>
                <a:cs typeface="Arial"/>
              </a:rPr>
              <a:t>Journals</a:t>
            </a:r>
          </a:p>
          <a:p>
            <a:pPr>
              <a:buFontTx/>
              <a:buChar char="-"/>
              <a:defRPr/>
            </a:pPr>
            <a:r>
              <a:rPr lang="en-GB" altLang="cy-GB" kern="0">
                <a:solidFill>
                  <a:srgbClr val="2F5597"/>
                </a:solidFill>
                <a:latin typeface="Arial"/>
                <a:ea typeface="ＭＳ Ｐゴシック"/>
                <a:cs typeface="Arial"/>
              </a:rPr>
              <a:t>Television/radio</a:t>
            </a:r>
          </a:p>
          <a:p>
            <a:pPr>
              <a:buFontTx/>
              <a:buChar char="-"/>
              <a:defRPr/>
            </a:pPr>
            <a:r>
              <a:rPr lang="en-GB" altLang="cy-GB" kern="0">
                <a:solidFill>
                  <a:srgbClr val="2F5597"/>
                </a:solidFill>
                <a:latin typeface="Arial"/>
                <a:ea typeface="ＭＳ Ｐゴシック"/>
                <a:cs typeface="Arial"/>
              </a:rPr>
              <a:t>The Internet</a:t>
            </a:r>
          </a:p>
          <a:p>
            <a:pPr>
              <a:buFontTx/>
              <a:buChar char="-"/>
              <a:defRPr/>
            </a:pPr>
            <a:r>
              <a:rPr lang="en-GB" altLang="cy-GB" kern="0">
                <a:solidFill>
                  <a:srgbClr val="2F5597"/>
                </a:solidFill>
                <a:latin typeface="Arial"/>
                <a:ea typeface="ＭＳ Ｐゴシック"/>
                <a:cs typeface="Arial"/>
              </a:rPr>
              <a:t>Other?</a:t>
            </a:r>
          </a:p>
          <a:p>
            <a:pPr marL="0" indent="0">
              <a:buNone/>
              <a:defRPr/>
            </a:pPr>
            <a:endParaRPr lang="cy-GB"/>
          </a:p>
        </p:txBody>
      </p:sp>
    </p:spTree>
    <p:extLst>
      <p:ext uri="{BB962C8B-B14F-4D97-AF65-F5344CB8AC3E}">
        <p14:creationId xmlns:p14="http://schemas.microsoft.com/office/powerpoint/2010/main" val="4261172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Y We</a:t>
            </a:r>
            <a:br>
              <a:rPr lang="en-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The Internet</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0"/>
            <a:ext cx="4038600" cy="2260600"/>
          </a:xfrm>
        </p:spPr>
        <p:txBody>
          <a:bodyPr rtlCol="0">
            <a:normAutofit lnSpcReduction="10000"/>
          </a:bodyPr>
          <a:lstStyle/>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.ac.uk</a:t>
            </a:r>
          </a:p>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.gov.uk</a:t>
            </a:r>
          </a:p>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Gwefannau nodwyd gan ddarlithwyr</a:t>
            </a:r>
          </a:p>
          <a:p>
            <a:pPr eaLnBrk="1" hangingPunct="1">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Google </a:t>
            </a:r>
            <a:r>
              <a:rPr lang="cy-GB" kern="0" err="1">
                <a:solidFill>
                  <a:srgbClr val="000000"/>
                </a:solidFill>
                <a:latin typeface="Arial" panose="020B0604020202020204" pitchFamily="34" charset="0"/>
                <a:ea typeface="ＭＳ Ｐゴシック" charset="-128"/>
              </a:rPr>
              <a:t>scholar</a:t>
            </a:r>
            <a:endParaRPr lang="en-GB" kern="0">
              <a:solidFill>
                <a:srgbClr val="000000"/>
              </a:solidFill>
              <a:latin typeface="Arial"/>
              <a:ea typeface="ＭＳ Ｐゴシック" charset="-128"/>
            </a:endParaRPr>
          </a:p>
          <a:p>
            <a:pPr>
              <a:defRPr/>
            </a:pPr>
            <a:endParaRPr lang="cy-GB"/>
          </a:p>
        </p:txBody>
      </p:sp>
      <p:sp>
        <p:nvSpPr>
          <p:cNvPr id="4" name="Content Placeholder 3"/>
          <p:cNvSpPr>
            <a:spLocks noGrp="1"/>
          </p:cNvSpPr>
          <p:nvPr>
            <p:ph sz="half" idx="2"/>
          </p:nvPr>
        </p:nvSpPr>
        <p:spPr>
          <a:xfrm>
            <a:off x="6172200" y="1600200"/>
            <a:ext cx="4038600" cy="2260600"/>
          </a:xfrm>
        </p:spPr>
        <p:txBody>
          <a:bodyPr vert="horz" lIns="91440" tIns="45720" rIns="91440" bIns="45720" rtlCol="0" anchor="t">
            <a:normAutofit lnSpcReduction="10000"/>
          </a:bodyPr>
          <a:lstStyle/>
          <a:p>
            <a:pPr eaLnBrk="1" hangingPunct="1">
              <a:buClr>
                <a:srgbClr val="CCCCFF"/>
              </a:buClr>
              <a:buFont typeface="Wingdings" pitchFamily="2" charset="2"/>
              <a:buChar char="l"/>
              <a:defRPr/>
            </a:pPr>
            <a:r>
              <a:rPr lang="en-GB" kern="0">
                <a:solidFill>
                  <a:srgbClr val="0070C0"/>
                </a:solidFill>
                <a:latin typeface="Arial"/>
                <a:ea typeface="ＭＳ Ｐゴシック"/>
                <a:cs typeface="Arial"/>
              </a:rPr>
              <a:t>.</a:t>
            </a:r>
            <a:r>
              <a:rPr lang="en-GB" kern="0">
                <a:solidFill>
                  <a:srgbClr val="2F5597"/>
                </a:solidFill>
                <a:latin typeface="Arial"/>
                <a:ea typeface="ＭＳ Ｐゴシック"/>
                <a:cs typeface="Arial"/>
              </a:rPr>
              <a:t>ac.uk</a:t>
            </a:r>
          </a:p>
          <a:p>
            <a:pPr eaLnBrk="1" hangingPunct="1">
              <a:buClr>
                <a:srgbClr val="CCCCFF"/>
              </a:buClr>
              <a:buFont typeface="Wingdings" pitchFamily="2" charset="2"/>
              <a:buChar char="l"/>
              <a:defRPr/>
            </a:pPr>
            <a:r>
              <a:rPr lang="en-GB" kern="0">
                <a:solidFill>
                  <a:srgbClr val="2F5597"/>
                </a:solidFill>
                <a:latin typeface="Arial"/>
                <a:ea typeface="ＭＳ Ｐゴシック"/>
                <a:cs typeface="Arial"/>
              </a:rPr>
              <a:t>.gov.uk</a:t>
            </a:r>
          </a:p>
          <a:p>
            <a:pPr eaLnBrk="1" hangingPunct="1">
              <a:buClr>
                <a:srgbClr val="CCCCFF"/>
              </a:buClr>
              <a:buFont typeface="Wingdings" pitchFamily="2" charset="2"/>
              <a:buChar char="l"/>
              <a:defRPr/>
            </a:pPr>
            <a:r>
              <a:rPr lang="en-GB" kern="0">
                <a:solidFill>
                  <a:srgbClr val="2F5597"/>
                </a:solidFill>
                <a:latin typeface="Arial"/>
                <a:ea typeface="ＭＳ Ｐゴシック"/>
                <a:cs typeface="Arial"/>
              </a:rPr>
              <a:t>Websites noted by lecturers</a:t>
            </a:r>
          </a:p>
          <a:p>
            <a:pPr eaLnBrk="1" hangingPunct="1">
              <a:buClr>
                <a:srgbClr val="CCCCFF"/>
              </a:buClr>
              <a:buFont typeface="Wingdings" pitchFamily="2" charset="2"/>
              <a:buChar char="l"/>
              <a:defRPr/>
            </a:pPr>
            <a:r>
              <a:rPr lang="en-GB" kern="0">
                <a:solidFill>
                  <a:srgbClr val="2F5597"/>
                </a:solidFill>
                <a:latin typeface="Arial"/>
                <a:ea typeface="ＭＳ Ｐゴシック"/>
                <a:cs typeface="Arial"/>
              </a:rPr>
              <a:t>Google scholar</a:t>
            </a:r>
          </a:p>
          <a:p>
            <a:pPr marL="0" indent="0">
              <a:buNone/>
              <a:defRPr/>
            </a:pPr>
            <a:endParaRPr lang="cy-GB"/>
          </a:p>
        </p:txBody>
      </p:sp>
      <p:pic>
        <p:nvPicPr>
          <p:cNvPr id="5" name="Picture 5" descr="Scholar Home log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4437063"/>
            <a:ext cx="5903912"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7614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a:spLocks noGrp="1"/>
          </p:cNvSpPr>
          <p:nvPr>
            <p:ph sz="half" idx="1"/>
          </p:nvPr>
        </p:nvSpPr>
        <p:spPr>
          <a:xfrm>
            <a:off x="1981200" y="1600201"/>
            <a:ext cx="4038600" cy="4525963"/>
          </a:xfrm>
        </p:spPr>
        <p:txBody>
          <a:bodyPr rtlCol="0">
            <a:normAutofit/>
          </a:bodyPr>
          <a:lstStyle/>
          <a:p>
            <a:pPr eaLnBrk="1" hangingPunct="1">
              <a:lnSpc>
                <a:spcPct val="90000"/>
              </a:lnSpc>
              <a:buClr>
                <a:srgbClr val="CCCCFF"/>
              </a:buClr>
              <a:buFont typeface="Wingdings" pitchFamily="2" charset="2"/>
              <a:buChar char="l"/>
              <a:defRPr/>
            </a:pPr>
            <a:endParaRPr lang="cy-GB" kern="0">
              <a:solidFill>
                <a:srgbClr val="000000"/>
              </a:solidFill>
              <a:latin typeface="Arial" panose="020B0604020202020204" pitchFamily="34" charset="0"/>
              <a:ea typeface="ＭＳ Ｐゴシック" charset="-128"/>
            </a:endParaRPr>
          </a:p>
          <a:p>
            <a:pPr eaLnBrk="1" hangingPunct="1">
              <a:lnSpc>
                <a:spcPct val="90000"/>
              </a:lnSpc>
              <a:buClr>
                <a:srgbClr val="CCCCFF"/>
              </a:buClr>
              <a:buFont typeface="Wingdings" pitchFamily="2" charset="2"/>
              <a:buChar char="l"/>
              <a:defRPr/>
            </a:pPr>
            <a:endParaRPr lang="cy-GB" kern="0">
              <a:solidFill>
                <a:srgbClr val="000000"/>
              </a:solidFill>
              <a:latin typeface="Arial" panose="020B0604020202020204" pitchFamily="34" charset="0"/>
              <a:ea typeface="ＭＳ Ｐゴシック" charset="-128"/>
            </a:endParaRPr>
          </a:p>
          <a:p>
            <a:pPr eaLnBrk="1" hangingPunct="1">
              <a:lnSpc>
                <a:spcPct val="90000"/>
              </a:lnSpc>
              <a:buClr>
                <a:srgbClr val="CCCCFF"/>
              </a:buClr>
              <a:buFont typeface="Wingdings" pitchFamily="2" charset="2"/>
              <a:buChar char="l"/>
              <a:defRPr/>
            </a:pPr>
            <a:r>
              <a:rPr lang="cy-GB" kern="0">
                <a:solidFill>
                  <a:srgbClr val="000000"/>
                </a:solidFill>
                <a:latin typeface="Arial" panose="020B0604020202020204" pitchFamily="34" charset="0"/>
                <a:ea typeface="ＭＳ Ｐゴシック" charset="-128"/>
              </a:rPr>
              <a:t>DIM </a:t>
            </a:r>
            <a:r>
              <a:rPr lang="cy-GB" kern="0" err="1">
                <a:solidFill>
                  <a:srgbClr val="000000"/>
                </a:solidFill>
                <a:latin typeface="Arial" panose="020B0604020202020204" pitchFamily="34" charset="0"/>
                <a:ea typeface="ＭＳ Ｐゴシック" charset="-128"/>
              </a:rPr>
              <a:t>Wikipedia</a:t>
            </a:r>
            <a:endParaRPr lang="cy-GB" kern="0">
              <a:solidFill>
                <a:srgbClr val="000000"/>
              </a:solidFill>
              <a:latin typeface="Arial" panose="020B0604020202020204" pitchFamily="34" charset="0"/>
              <a:ea typeface="ＭＳ Ｐゴシック" charset="-128"/>
            </a:endParaRPr>
          </a:p>
          <a:p>
            <a:pPr marL="0" indent="0">
              <a:buClr>
                <a:srgbClr val="CCCCFF"/>
              </a:buClr>
              <a:buNone/>
              <a:defRPr/>
            </a:pPr>
            <a:r>
              <a:rPr lang="cy-GB" kern="0">
                <a:solidFill>
                  <a:srgbClr val="000000"/>
                </a:solidFill>
                <a:latin typeface="Arial" panose="020B0604020202020204" pitchFamily="34" charset="0"/>
                <a:ea typeface="ＭＳ Ｐゴシック" charset="-128"/>
                <a:hlinkClick r:id="rId3"/>
              </a:rPr>
              <a:t>Dolen i Wefan </a:t>
            </a:r>
            <a:r>
              <a:rPr lang="cy-GB" kern="0" err="1">
                <a:solidFill>
                  <a:srgbClr val="000000"/>
                </a:solidFill>
                <a:latin typeface="Arial" panose="020B0604020202020204" pitchFamily="34" charset="0"/>
                <a:ea typeface="ＭＳ Ｐゴシック" charset="-128"/>
                <a:hlinkClick r:id="rId3"/>
              </a:rPr>
              <a:t>Wikipedia</a:t>
            </a:r>
            <a:endParaRPr lang="cy-GB" kern="0">
              <a:solidFill>
                <a:srgbClr val="000000"/>
              </a:solidFill>
              <a:latin typeface="Arial" panose="020B0604020202020204" pitchFamily="34" charset="0"/>
              <a:ea typeface="ＭＳ Ｐゴシック" charset="-128"/>
            </a:endParaRPr>
          </a:p>
          <a:p>
            <a:pPr>
              <a:defRPr/>
            </a:pPr>
            <a:endParaRPr lang="cy-GB"/>
          </a:p>
        </p:txBody>
      </p:sp>
      <p:sp>
        <p:nvSpPr>
          <p:cNvPr id="3" name="Content Placeholder 3"/>
          <p:cNvSpPr>
            <a:spLocks noGrp="1"/>
          </p:cNvSpPr>
          <p:nvPr>
            <p:ph sz="half" idx="2"/>
          </p:nvPr>
        </p:nvSpPr>
        <p:spPr>
          <a:xfrm>
            <a:off x="6172200" y="1600201"/>
            <a:ext cx="4038600" cy="4525963"/>
          </a:xfrm>
        </p:spPr>
        <p:txBody>
          <a:bodyPr rtlCol="0">
            <a:normAutofit/>
          </a:bodyPr>
          <a:lstStyle/>
          <a:p>
            <a:pPr>
              <a:defRPr/>
            </a:pPr>
            <a:endParaRPr lang="en-GB"/>
          </a:p>
          <a:p>
            <a:pPr>
              <a:defRPr/>
            </a:pPr>
            <a:endParaRPr lang="en-GB"/>
          </a:p>
          <a:p>
            <a:pPr eaLnBrk="1" hangingPunct="1">
              <a:lnSpc>
                <a:spcPct val="90000"/>
              </a:lnSpc>
              <a:buClr>
                <a:srgbClr val="CCCCFF"/>
              </a:buClr>
              <a:buFont typeface="Wingdings" pitchFamily="2" charset="2"/>
              <a:buChar char="l"/>
              <a:defRPr/>
            </a:pPr>
            <a:r>
              <a:rPr lang="cy-GB" kern="0">
                <a:solidFill>
                  <a:srgbClr val="002060"/>
                </a:solidFill>
                <a:latin typeface="Arial" panose="020B0604020202020204" pitchFamily="34" charset="0"/>
                <a:ea typeface="ＭＳ Ｐゴシック" charset="-128"/>
              </a:rPr>
              <a:t>NO </a:t>
            </a:r>
            <a:r>
              <a:rPr lang="cy-GB" kern="0" err="1">
                <a:solidFill>
                  <a:srgbClr val="002060"/>
                </a:solidFill>
                <a:latin typeface="Arial" panose="020B0604020202020204" pitchFamily="34" charset="0"/>
                <a:ea typeface="ＭＳ Ｐゴシック" charset="-128"/>
              </a:rPr>
              <a:t>Wikipedia</a:t>
            </a:r>
            <a:endParaRPr lang="cy-GB" kern="0">
              <a:solidFill>
                <a:srgbClr val="002060"/>
              </a:solidFill>
              <a:latin typeface="Arial" panose="020B0604020202020204" pitchFamily="34" charset="0"/>
              <a:ea typeface="ＭＳ Ｐゴシック" charset="-128"/>
            </a:endParaRPr>
          </a:p>
          <a:p>
            <a:pPr marL="0" indent="0">
              <a:buClr>
                <a:srgbClr val="CCCCFF"/>
              </a:buClr>
              <a:buNone/>
              <a:defRPr/>
            </a:pPr>
            <a:r>
              <a:rPr lang="cy-GB" kern="0" err="1">
                <a:solidFill>
                  <a:srgbClr val="0000FF"/>
                </a:solidFill>
                <a:latin typeface="Arial" panose="020B0604020202020204" pitchFamily="34" charset="0"/>
                <a:ea typeface="ＭＳ Ｐゴシック" charset="-128"/>
                <a:hlinkClick r:id="rId3"/>
              </a:rPr>
              <a:t>Link</a:t>
            </a:r>
            <a:r>
              <a:rPr lang="cy-GB" kern="0">
                <a:solidFill>
                  <a:srgbClr val="0000FF"/>
                </a:solidFill>
                <a:latin typeface="Arial" panose="020B0604020202020204" pitchFamily="34" charset="0"/>
                <a:ea typeface="ＭＳ Ｐゴシック" charset="-128"/>
                <a:hlinkClick r:id="rId3"/>
              </a:rPr>
              <a:t> to </a:t>
            </a:r>
            <a:r>
              <a:rPr lang="cy-GB" kern="0" err="1">
                <a:solidFill>
                  <a:srgbClr val="0000FF"/>
                </a:solidFill>
                <a:latin typeface="Arial" panose="020B0604020202020204" pitchFamily="34" charset="0"/>
                <a:ea typeface="ＭＳ Ｐゴシック" charset="-128"/>
                <a:hlinkClick r:id="rId3"/>
              </a:rPr>
              <a:t>Wikipedia</a:t>
            </a:r>
            <a:r>
              <a:rPr lang="cy-GB" kern="0">
                <a:solidFill>
                  <a:srgbClr val="0000FF"/>
                </a:solidFill>
                <a:latin typeface="Arial" panose="020B0604020202020204" pitchFamily="34" charset="0"/>
                <a:ea typeface="ＭＳ Ｐゴシック" charset="-128"/>
                <a:hlinkClick r:id="rId3"/>
              </a:rPr>
              <a:t> </a:t>
            </a:r>
            <a:r>
              <a:rPr lang="cy-GB" kern="0" err="1">
                <a:solidFill>
                  <a:srgbClr val="0000FF"/>
                </a:solidFill>
                <a:latin typeface="Arial" panose="020B0604020202020204" pitchFamily="34" charset="0"/>
                <a:ea typeface="ＭＳ Ｐゴシック" charset="-128"/>
                <a:hlinkClick r:id="rId3"/>
              </a:rPr>
              <a:t>Website</a:t>
            </a:r>
            <a:endParaRPr lang="cy-GB" kern="0">
              <a:solidFill>
                <a:srgbClr val="0000FF"/>
              </a:solidFill>
              <a:latin typeface="Arial" panose="020B0604020202020204" pitchFamily="34" charset="0"/>
              <a:ea typeface="ＭＳ Ｐゴシック" charset="-128"/>
            </a:endParaRPr>
          </a:p>
          <a:p>
            <a:pPr>
              <a:defRPr/>
            </a:pPr>
            <a:endParaRPr lang="cy-GB"/>
          </a:p>
        </p:txBody>
      </p:sp>
      <p:pic>
        <p:nvPicPr>
          <p:cNvPr id="34820" name="Picture 4" descr="Wikipedia logo"/>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03613" y="404813"/>
            <a:ext cx="5256212"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9759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p:txBody>
          <a:bodyPr rtlCol="0">
            <a:noAutofit/>
          </a:bodyPr>
          <a:lstStyle/>
          <a:p>
            <a:pPr>
              <a:defRPr/>
            </a:pPr>
            <a:r>
              <a:rPr lang="cy-GB" sz="4800" kern="0">
                <a:solidFill>
                  <a:srgbClr val="000000"/>
                </a:solidFill>
                <a:latin typeface="Arial"/>
                <a:ea typeface="ＭＳ Ｐゴシック"/>
                <a:cs typeface="Arial"/>
              </a:rPr>
              <a:t>Gwefannau addas? Trafodwch</a:t>
            </a:r>
            <a:br>
              <a:rPr lang="en-GB" sz="4800" kern="0">
                <a:latin typeface="Arial" panose="020B0604020202020204" pitchFamily="34" charset="0"/>
                <a:ea typeface="ＭＳ Ｐゴシック" charset="-128"/>
              </a:rPr>
            </a:br>
            <a:r>
              <a:rPr lang="en-GB" sz="4800" kern="0">
                <a:solidFill>
                  <a:srgbClr val="2F5597"/>
                </a:solidFill>
                <a:latin typeface="Arial"/>
                <a:ea typeface="ＭＳ Ｐゴシック"/>
                <a:cs typeface="Arial"/>
              </a:rPr>
              <a:t>Appropriate websites? Discuss</a:t>
            </a:r>
            <a:endParaRPr lang="cy-GB" sz="4800">
              <a:solidFill>
                <a:srgbClr val="2F5597"/>
              </a:solidFill>
              <a:latin typeface="Arial"/>
              <a:ea typeface="ＭＳ Ｐゴシック"/>
              <a:cs typeface="Arial"/>
            </a:endParaRPr>
          </a:p>
        </p:txBody>
      </p:sp>
      <p:sp>
        <p:nvSpPr>
          <p:cNvPr id="3" name="Content Placeholder 5"/>
          <p:cNvSpPr>
            <a:spLocks noGrp="1"/>
          </p:cNvSpPr>
          <p:nvPr>
            <p:ph idx="1"/>
          </p:nvPr>
        </p:nvSpPr>
        <p:spPr>
          <a:xfrm>
            <a:off x="1299029" y="1600201"/>
            <a:ext cx="8229600" cy="4525963"/>
          </a:xfrm>
        </p:spPr>
        <p:txBody>
          <a:bodyPr rtlCol="0">
            <a:normAutofit/>
          </a:bodyPr>
          <a:lstStyle/>
          <a:p>
            <a:pPr>
              <a:buFontTx/>
              <a:buChar char="•"/>
              <a:defRPr/>
            </a:pPr>
            <a:endParaRPr lang="en-GB" kern="0">
              <a:solidFill>
                <a:srgbClr val="000000"/>
              </a:solidFill>
              <a:latin typeface="Arial" panose="020B0604020202020204" pitchFamily="34" charset="0"/>
              <a:ea typeface="ＭＳ Ｐゴシック" charset="-128"/>
            </a:endParaRPr>
          </a:p>
          <a:p>
            <a:pPr>
              <a:buFontTx/>
              <a:buChar char="•"/>
              <a:defRPr/>
            </a:pPr>
            <a:r>
              <a:rPr lang="en-GB" kern="0" err="1">
                <a:solidFill>
                  <a:srgbClr val="000000"/>
                </a:solidFill>
                <a:latin typeface="Arial" panose="020B0604020202020204" pitchFamily="34" charset="0"/>
                <a:ea typeface="ＭＳ Ｐゴシック" charset="-128"/>
              </a:rPr>
              <a:t>Kidshealth</a:t>
            </a:r>
            <a:endParaRPr lang="en-GB" kern="0">
              <a:solidFill>
                <a:srgbClr val="000000"/>
              </a:solidFill>
              <a:latin typeface="Arial" panose="020B0604020202020204" pitchFamily="34" charset="0"/>
              <a:ea typeface="ＭＳ Ｐゴシック" charset="-128"/>
            </a:endParaRPr>
          </a:p>
          <a:p>
            <a:pPr marL="0" indent="0">
              <a:buNone/>
              <a:defRPr/>
            </a:pPr>
            <a:r>
              <a:rPr lang="en-GB" kern="0">
                <a:solidFill>
                  <a:srgbClr val="000000"/>
                </a:solidFill>
                <a:latin typeface="Arial" panose="020B0604020202020204" pitchFamily="34" charset="0"/>
                <a:ea typeface="ＭＳ Ｐゴシック" charset="-128"/>
                <a:hlinkClick r:id="rId3"/>
              </a:rPr>
              <a:t>Link to http://kidshealth.org/ </a:t>
            </a:r>
            <a:r>
              <a:rPr lang="en-GB" kern="0">
                <a:solidFill>
                  <a:srgbClr val="000000"/>
                </a:solidFill>
                <a:latin typeface="Arial" panose="020B0604020202020204" pitchFamily="34" charset="0"/>
                <a:ea typeface="ＭＳ Ｐゴシック" charset="-128"/>
              </a:rPr>
              <a:t>   </a:t>
            </a:r>
            <a:endParaRPr lang="cy-GB" kern="0">
              <a:solidFill>
                <a:srgbClr val="000000"/>
              </a:solidFill>
              <a:latin typeface="Arial" panose="020B0604020202020204" pitchFamily="34" charset="0"/>
              <a:ea typeface="ＭＳ Ｐゴシック" charset="-128"/>
            </a:endParaRPr>
          </a:p>
          <a:p>
            <a:pPr>
              <a:buFontTx/>
              <a:buChar char="•"/>
              <a:defRPr/>
            </a:pPr>
            <a:r>
              <a:rPr lang="en-GB" kern="0" err="1">
                <a:solidFill>
                  <a:srgbClr val="000000"/>
                </a:solidFill>
                <a:latin typeface="Arial" panose="020B0604020202020204" pitchFamily="34" charset="0"/>
                <a:ea typeface="ＭＳ Ｐゴシック" charset="-128"/>
              </a:rPr>
              <a:t>Mumsnet</a:t>
            </a:r>
            <a:endParaRPr lang="en-GB" kern="0">
              <a:solidFill>
                <a:srgbClr val="000000"/>
              </a:solidFill>
              <a:latin typeface="Arial" panose="020B0604020202020204" pitchFamily="34" charset="0"/>
              <a:ea typeface="ＭＳ Ｐゴシック" charset="-128"/>
            </a:endParaRPr>
          </a:p>
          <a:p>
            <a:pPr marL="0" indent="0">
              <a:buNone/>
              <a:defRPr/>
            </a:pPr>
            <a:r>
              <a:rPr lang="en-GB" kern="0">
                <a:solidFill>
                  <a:srgbClr val="000000"/>
                </a:solidFill>
                <a:latin typeface="Arial" panose="020B0604020202020204" pitchFamily="34" charset="0"/>
                <a:ea typeface="ＭＳ Ｐゴシック" charset="-128"/>
                <a:hlinkClick r:id="rId4"/>
              </a:rPr>
              <a:t>Link to http://www.mumsnet.com/ </a:t>
            </a:r>
            <a:endParaRPr lang="cy-GB" kern="0">
              <a:solidFill>
                <a:srgbClr val="000000"/>
              </a:solidFill>
              <a:latin typeface="Arial" panose="020B0604020202020204" pitchFamily="34" charset="0"/>
              <a:ea typeface="ＭＳ Ｐゴシック" charset="-128"/>
            </a:endParaRPr>
          </a:p>
          <a:p>
            <a:pPr>
              <a:buFontTx/>
              <a:buChar char="•"/>
              <a:defRPr/>
            </a:pPr>
            <a:r>
              <a:rPr lang="en-GB" kern="0">
                <a:solidFill>
                  <a:srgbClr val="000000"/>
                </a:solidFill>
                <a:latin typeface="Arial" panose="020B0604020202020204" pitchFamily="34" charset="0"/>
                <a:ea typeface="ＭＳ Ｐゴシック" charset="-128"/>
              </a:rPr>
              <a:t>Simply Psychology</a:t>
            </a:r>
          </a:p>
          <a:p>
            <a:pPr marL="0" indent="0">
              <a:buNone/>
              <a:defRPr/>
            </a:pPr>
            <a:r>
              <a:rPr lang="en-GB" kern="0">
                <a:solidFill>
                  <a:srgbClr val="000000"/>
                </a:solidFill>
                <a:latin typeface="Arial" panose="020B0604020202020204" pitchFamily="34" charset="0"/>
                <a:ea typeface="ＭＳ Ｐゴシック" charset="-128"/>
                <a:hlinkClick r:id="rId5"/>
              </a:rPr>
              <a:t>Link to http://www.simplypsychology.org/</a:t>
            </a:r>
            <a:r>
              <a:rPr lang="cy-GB" kern="0">
                <a:solidFill>
                  <a:srgbClr val="000000"/>
                </a:solidFill>
                <a:latin typeface="Arial" panose="020B0604020202020204" pitchFamily="34" charset="0"/>
                <a:ea typeface="ＭＳ Ｐゴシック" charset="-128"/>
              </a:rPr>
              <a:t> </a:t>
            </a:r>
          </a:p>
          <a:p>
            <a:pPr marL="0" indent="0">
              <a:buNone/>
              <a:defRPr/>
            </a:pPr>
            <a:endParaRPr lang="cy-GB"/>
          </a:p>
        </p:txBody>
      </p:sp>
    </p:spTree>
    <p:extLst>
      <p:ext uri="{BB962C8B-B14F-4D97-AF65-F5344CB8AC3E}">
        <p14:creationId xmlns:p14="http://schemas.microsoft.com/office/powerpoint/2010/main" val="3828804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615602"/>
          </a:xfrm>
        </p:spPr>
        <p:txBody>
          <a:bodyPr rtlCol="0">
            <a:noAutofit/>
          </a:bodyPr>
          <a:lstStyle/>
          <a:p>
            <a:pPr>
              <a:defRPr/>
            </a:pPr>
            <a:r>
              <a:rPr lang="cy-GB" sz="4800" kern="0">
                <a:solidFill>
                  <a:srgbClr val="000000"/>
                </a:solidFill>
                <a:latin typeface="Arial"/>
                <a:ea typeface="ＭＳ Ｐゴシック"/>
                <a:cs typeface="Arial"/>
              </a:rPr>
              <a:t>Gwefannau addas?</a:t>
            </a:r>
            <a:br>
              <a:rPr lang="en-GB" sz="4800" kern="0">
                <a:latin typeface="Arial" panose="020B0604020202020204" pitchFamily="34" charset="0"/>
                <a:ea typeface="ＭＳ Ｐゴシック" charset="-128"/>
              </a:rPr>
            </a:br>
            <a:r>
              <a:rPr lang="en-GB" sz="4800" kern="0">
                <a:solidFill>
                  <a:srgbClr val="2F5597"/>
                </a:solidFill>
                <a:latin typeface="Arial"/>
                <a:ea typeface="ＭＳ Ｐゴシック"/>
                <a:cs typeface="Arial"/>
              </a:rPr>
              <a:t>Appropriate websites?</a:t>
            </a:r>
            <a:endParaRPr lang="cy-GB" sz="4800">
              <a:solidFill>
                <a:srgbClr val="2F5597"/>
              </a:solidFill>
              <a:latin typeface="Arial"/>
              <a:ea typeface="ＭＳ Ｐゴシック"/>
              <a:cs typeface="Arial"/>
            </a:endParaRPr>
          </a:p>
        </p:txBody>
      </p:sp>
      <p:sp>
        <p:nvSpPr>
          <p:cNvPr id="3" name="Content Placeholder 2"/>
          <p:cNvSpPr>
            <a:spLocks noGrp="1"/>
          </p:cNvSpPr>
          <p:nvPr>
            <p:ph idx="1"/>
          </p:nvPr>
        </p:nvSpPr>
        <p:spPr>
          <a:xfrm>
            <a:off x="1981200" y="1268761"/>
            <a:ext cx="8229600" cy="4392488"/>
          </a:xfrm>
        </p:spPr>
        <p:txBody>
          <a:bodyPr rtlCol="0">
            <a:normAutofit lnSpcReduction="10000"/>
          </a:bodyPr>
          <a:lstStyle/>
          <a:p>
            <a:pPr>
              <a:buFontTx/>
              <a:buChar char="•"/>
              <a:defRPr/>
            </a:pPr>
            <a:r>
              <a:rPr lang="en-GB" kern="0">
                <a:solidFill>
                  <a:srgbClr val="000000"/>
                </a:solidFill>
                <a:latin typeface="Arial" panose="020B0604020202020204" pitchFamily="34" charset="0"/>
                <a:ea typeface="ＭＳ Ｐゴシック" charset="-128"/>
              </a:rPr>
              <a:t>Early Education</a:t>
            </a:r>
          </a:p>
          <a:p>
            <a:pPr marL="0" indent="0">
              <a:buNone/>
              <a:defRPr/>
            </a:pPr>
            <a:r>
              <a:rPr lang="en-GB" kern="0">
                <a:solidFill>
                  <a:srgbClr val="000000"/>
                </a:solidFill>
                <a:latin typeface="Arial" panose="020B0604020202020204" pitchFamily="34" charset="0"/>
                <a:ea typeface="ＭＳ Ｐゴシック" charset="-128"/>
                <a:hlinkClick r:id="rId3"/>
              </a:rPr>
              <a:t>Link to https://www.early-education.org.uk/</a:t>
            </a:r>
            <a:endParaRPr lang="en-GB" kern="0">
              <a:solidFill>
                <a:srgbClr val="000000"/>
              </a:solidFill>
              <a:latin typeface="Arial" panose="020B0604020202020204" pitchFamily="34" charset="0"/>
              <a:ea typeface="ＭＳ Ｐゴシック" charset="-128"/>
            </a:endParaRPr>
          </a:p>
          <a:p>
            <a:pPr>
              <a:buFontTx/>
              <a:buChar char="•"/>
              <a:defRPr/>
            </a:pPr>
            <a:r>
              <a:rPr lang="en-GB" kern="0">
                <a:solidFill>
                  <a:srgbClr val="000000"/>
                </a:solidFill>
                <a:latin typeface="Arial" panose="020B0604020202020204" pitchFamily="34" charset="0"/>
                <a:ea typeface="ＭＳ Ｐゴシック" charset="-128"/>
              </a:rPr>
              <a:t>Joseph Rowntree Foundation</a:t>
            </a:r>
          </a:p>
          <a:p>
            <a:pPr marL="0" indent="0">
              <a:buNone/>
              <a:defRPr/>
            </a:pPr>
            <a:r>
              <a:rPr lang="en-GB" kern="0">
                <a:solidFill>
                  <a:srgbClr val="000000"/>
                </a:solidFill>
                <a:latin typeface="Arial" panose="020B0604020202020204" pitchFamily="34" charset="0"/>
                <a:ea typeface="ＭＳ Ｐゴシック" charset="-128"/>
                <a:hlinkClick r:id="rId4"/>
              </a:rPr>
              <a:t>Link to https://www.jrf.org.uk/?gclid=CNuml-2Y-8cCFRFmGwodQggCcw</a:t>
            </a:r>
            <a:r>
              <a:rPr lang="en-GB" kern="0">
                <a:solidFill>
                  <a:srgbClr val="000000"/>
                </a:solidFill>
                <a:latin typeface="Arial" panose="020B0604020202020204" pitchFamily="34" charset="0"/>
                <a:ea typeface="ＭＳ Ｐゴシック" charset="-128"/>
              </a:rPr>
              <a:t> </a:t>
            </a:r>
          </a:p>
          <a:p>
            <a:pPr>
              <a:buFontTx/>
              <a:buChar char="•"/>
              <a:defRPr/>
            </a:pPr>
            <a:r>
              <a:rPr lang="en-GB" kern="0">
                <a:solidFill>
                  <a:srgbClr val="000000"/>
                </a:solidFill>
                <a:latin typeface="Arial" panose="020B0604020202020204" pitchFamily="34" charset="0"/>
                <a:ea typeface="ＭＳ Ｐゴシック" charset="-128"/>
              </a:rPr>
              <a:t>The Guardian – Education</a:t>
            </a:r>
          </a:p>
          <a:p>
            <a:pPr marL="0" indent="0">
              <a:buNone/>
              <a:defRPr/>
            </a:pPr>
            <a:r>
              <a:rPr lang="en-GB" kern="0">
                <a:solidFill>
                  <a:srgbClr val="000000"/>
                </a:solidFill>
                <a:latin typeface="Arial" panose="020B0604020202020204" pitchFamily="34" charset="0"/>
                <a:ea typeface="ＭＳ Ｐゴシック" charset="-128"/>
                <a:hlinkClick r:id="rId5"/>
              </a:rPr>
              <a:t>Link to http://www.theguardian.com/education</a:t>
            </a:r>
            <a:r>
              <a:rPr lang="cy-GB" kern="0">
                <a:solidFill>
                  <a:srgbClr val="000000"/>
                </a:solidFill>
                <a:latin typeface="Arial" panose="020B0604020202020204" pitchFamily="34" charset="0"/>
                <a:ea typeface="ＭＳ Ｐゴシック" charset="-128"/>
              </a:rPr>
              <a:t> </a:t>
            </a:r>
          </a:p>
          <a:p>
            <a:pPr marL="0" indent="0">
              <a:buNone/>
              <a:defRPr/>
            </a:pPr>
            <a:r>
              <a:rPr lang="cy-GB" kern="0" err="1">
                <a:solidFill>
                  <a:srgbClr val="000000"/>
                </a:solidFill>
                <a:latin typeface="Arial" panose="020B0604020202020204" pitchFamily="34" charset="0"/>
                <a:ea typeface="ＭＳ Ｐゴシック" charset="-128"/>
              </a:rPr>
              <a:t>Times</a:t>
            </a:r>
            <a:r>
              <a:rPr lang="cy-GB" kern="0">
                <a:solidFill>
                  <a:srgbClr val="000000"/>
                </a:solidFill>
                <a:latin typeface="Arial" panose="020B0604020202020204" pitchFamily="34" charset="0"/>
                <a:ea typeface="ＭＳ Ｐゴシック" charset="-128"/>
              </a:rPr>
              <a:t> </a:t>
            </a:r>
            <a:r>
              <a:rPr lang="cy-GB" kern="0" err="1">
                <a:solidFill>
                  <a:srgbClr val="000000"/>
                </a:solidFill>
                <a:latin typeface="Arial" panose="020B0604020202020204" pitchFamily="34" charset="0"/>
                <a:ea typeface="ＭＳ Ｐゴシック" charset="-128"/>
              </a:rPr>
              <a:t>Education</a:t>
            </a:r>
            <a:r>
              <a:rPr lang="cy-GB" kern="0">
                <a:solidFill>
                  <a:srgbClr val="000000"/>
                </a:solidFill>
                <a:latin typeface="Arial" panose="020B0604020202020204" pitchFamily="34" charset="0"/>
                <a:ea typeface="ＭＳ Ｐゴシック" charset="-128"/>
              </a:rPr>
              <a:t> </a:t>
            </a:r>
            <a:r>
              <a:rPr lang="cy-GB" kern="0" err="1">
                <a:solidFill>
                  <a:srgbClr val="000000"/>
                </a:solidFill>
                <a:latin typeface="Arial" panose="020B0604020202020204" pitchFamily="34" charset="0"/>
                <a:ea typeface="ＭＳ Ｐゴシック" charset="-128"/>
              </a:rPr>
              <a:t>Supplement</a:t>
            </a:r>
            <a:r>
              <a:rPr lang="cy-GB" kern="0">
                <a:solidFill>
                  <a:srgbClr val="000000"/>
                </a:solidFill>
                <a:latin typeface="Arial" panose="020B0604020202020204" pitchFamily="34" charset="0"/>
                <a:ea typeface="ＭＳ Ｐゴシック" charset="-128"/>
              </a:rPr>
              <a:t> (TES)</a:t>
            </a:r>
          </a:p>
          <a:p>
            <a:pPr marL="0" indent="0">
              <a:buNone/>
              <a:defRPr/>
            </a:pPr>
            <a:r>
              <a:rPr lang="en-GB" kern="0">
                <a:solidFill>
                  <a:srgbClr val="000000"/>
                </a:solidFill>
                <a:latin typeface="Arial" panose="020B0604020202020204" pitchFamily="34" charset="0"/>
                <a:ea typeface="ＭＳ Ｐゴシック" charset="-128"/>
                <a:hlinkClick r:id="rId6"/>
              </a:rPr>
              <a:t>Link to www.tes.com</a:t>
            </a:r>
            <a:endParaRPr lang="cy-GB" kern="0">
              <a:solidFill>
                <a:srgbClr val="000000"/>
              </a:solidFill>
              <a:latin typeface="Arial" panose="020B0604020202020204" pitchFamily="34" charset="0"/>
              <a:ea typeface="ＭＳ Ｐゴシック" charset="-128"/>
            </a:endParaRPr>
          </a:p>
          <a:p>
            <a:pPr marL="0" indent="0">
              <a:buNone/>
              <a:defRPr/>
            </a:pPr>
            <a:endParaRPr lang="cy-GB"/>
          </a:p>
        </p:txBody>
      </p:sp>
    </p:spTree>
    <p:extLst>
      <p:ext uri="{BB962C8B-B14F-4D97-AF65-F5344CB8AC3E}">
        <p14:creationId xmlns:p14="http://schemas.microsoft.com/office/powerpoint/2010/main" val="3511446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77B15-B80E-76D6-54BB-F697E39B30AA}"/>
              </a:ext>
            </a:extLst>
          </p:cNvPr>
          <p:cNvSpPr>
            <a:spLocks noGrp="1"/>
          </p:cNvSpPr>
          <p:nvPr>
            <p:ph type="title"/>
          </p:nvPr>
        </p:nvSpPr>
        <p:spPr/>
        <p:txBody>
          <a:bodyPr>
            <a:noAutofit/>
          </a:bodyPr>
          <a:lstStyle/>
          <a:p>
            <a:pPr>
              <a:spcBef>
                <a:spcPts val="1000"/>
              </a:spcBef>
              <a:defRPr/>
            </a:pPr>
            <a:r>
              <a:rPr lang="cy-GB" sz="4800" kern="0">
                <a:solidFill>
                  <a:srgbClr val="000000"/>
                </a:solidFill>
                <a:latin typeface="Arial"/>
                <a:ea typeface="ＭＳ Ｐゴシック"/>
                <a:cs typeface="Arial"/>
              </a:rPr>
              <a:t>Ac eraill?          </a:t>
            </a:r>
            <a:br>
              <a:rPr lang="cy-GB" sz="4800" kern="0">
                <a:latin typeface="Arial" panose="020B0604020202020204" pitchFamily="34" charset="0"/>
                <a:ea typeface="ＭＳ Ｐゴシック" charset="-128"/>
                <a:cs typeface="+mn-cs"/>
              </a:rPr>
            </a:br>
            <a:r>
              <a:rPr lang="cy-GB" sz="4800" kern="0">
                <a:solidFill>
                  <a:srgbClr val="2F5597"/>
                </a:solidFill>
                <a:latin typeface="Arial"/>
                <a:ea typeface="ＭＳ Ｐゴシック"/>
                <a:cs typeface="Arial"/>
              </a:rPr>
              <a:t>And others?</a:t>
            </a:r>
            <a:endParaRPr lang="en-GB" sz="4800">
              <a:solidFill>
                <a:srgbClr val="2F5597"/>
              </a:solidFill>
              <a:latin typeface="Arial"/>
              <a:ea typeface="ＭＳ Ｐゴシック"/>
              <a:cs typeface="Arial"/>
            </a:endParaRPr>
          </a:p>
        </p:txBody>
      </p:sp>
      <p:sp>
        <p:nvSpPr>
          <p:cNvPr id="3" name="Content Placeholder 2">
            <a:extLst>
              <a:ext uri="{FF2B5EF4-FFF2-40B4-BE49-F238E27FC236}">
                <a16:creationId xmlns:a16="http://schemas.microsoft.com/office/drawing/2014/main" id="{BF24A24C-611B-31C7-211C-12350251C4BB}"/>
              </a:ext>
            </a:extLst>
          </p:cNvPr>
          <p:cNvSpPr>
            <a:spLocks noGrp="1"/>
          </p:cNvSpPr>
          <p:nvPr>
            <p:ph sz="half" idx="1"/>
          </p:nvPr>
        </p:nvSpPr>
        <p:spPr>
          <a:xfrm>
            <a:off x="2152650" y="1825625"/>
            <a:ext cx="7039694" cy="4351338"/>
          </a:xfrm>
        </p:spPr>
        <p:txBody>
          <a:bodyPr vert="horz" lIns="91440" tIns="45720" rIns="91440" bIns="45720" rtlCol="0" anchor="t">
            <a:normAutofit fontScale="92500" lnSpcReduction="20000"/>
          </a:bodyPr>
          <a:lstStyle/>
          <a:p>
            <a:r>
              <a:rPr lang="cy-GB" sz="3000" kern="0" dirty="0">
                <a:solidFill>
                  <a:srgbClr val="000000"/>
                </a:solidFill>
                <a:latin typeface="Arial" panose="020B0604020202020204" pitchFamily="34" charset="0"/>
                <a:ea typeface="ＭＳ Ｐゴシック" charset="-128"/>
              </a:rPr>
              <a:t>National </a:t>
            </a:r>
            <a:r>
              <a:rPr lang="cy-GB" sz="3000" kern="0" dirty="0" err="1">
                <a:solidFill>
                  <a:srgbClr val="000000"/>
                </a:solidFill>
                <a:latin typeface="Arial" panose="020B0604020202020204" pitchFamily="34" charset="0"/>
                <a:ea typeface="ＭＳ Ｐゴシック" charset="-128"/>
              </a:rPr>
              <a:t>Autistic</a:t>
            </a:r>
            <a:r>
              <a:rPr lang="cy-GB" sz="3000" kern="0" dirty="0">
                <a:solidFill>
                  <a:srgbClr val="000000"/>
                </a:solidFill>
                <a:latin typeface="Arial" panose="020B0604020202020204" pitchFamily="34" charset="0"/>
                <a:ea typeface="ＭＳ Ｐゴシック" charset="-128"/>
              </a:rPr>
              <a:t> Society</a:t>
            </a:r>
          </a:p>
          <a:p>
            <a:r>
              <a:rPr lang="cy-GB" sz="3000" kern="0" dirty="0" err="1">
                <a:solidFill>
                  <a:srgbClr val="000000"/>
                </a:solidFill>
                <a:latin typeface="Arial"/>
                <a:ea typeface="ＭＳ Ｐゴシック"/>
                <a:cs typeface="Arial"/>
              </a:rPr>
              <a:t>Mencap</a:t>
            </a:r>
            <a:endParaRPr lang="cy-GB" sz="3000" kern="0" dirty="0">
              <a:solidFill>
                <a:srgbClr val="000000"/>
              </a:solidFill>
              <a:latin typeface="Arial" panose="020B0604020202020204" pitchFamily="34" charset="0"/>
              <a:ea typeface="ＭＳ Ｐゴシック" charset="-128"/>
            </a:endParaRPr>
          </a:p>
          <a:p>
            <a:r>
              <a:rPr lang="cy-GB" sz="3000" kern="0" dirty="0">
                <a:solidFill>
                  <a:srgbClr val="000000"/>
                </a:solidFill>
                <a:latin typeface="Arial" panose="020B0604020202020204" pitchFamily="34" charset="0"/>
                <a:ea typeface="ＭＳ Ｐゴシック" charset="-128"/>
              </a:rPr>
              <a:t>NHS</a:t>
            </a:r>
          </a:p>
          <a:p>
            <a:r>
              <a:rPr lang="cy-GB" sz="3000" kern="0" dirty="0">
                <a:solidFill>
                  <a:srgbClr val="000000"/>
                </a:solidFill>
                <a:latin typeface="Arial" panose="020B0604020202020204" pitchFamily="34" charset="0"/>
                <a:ea typeface="ＭＳ Ｐゴシック" charset="-128"/>
              </a:rPr>
              <a:t>NICE</a:t>
            </a:r>
          </a:p>
          <a:p>
            <a:r>
              <a:rPr lang="cy-GB" sz="3000" kern="0" dirty="0" err="1">
                <a:solidFill>
                  <a:srgbClr val="000000"/>
                </a:solidFill>
                <a:latin typeface="Arial"/>
                <a:ea typeface="ＭＳ Ｐゴシック"/>
                <a:cs typeface="Arial"/>
              </a:rPr>
              <a:t>Barnados</a:t>
            </a:r>
            <a:endParaRPr lang="cy-GB" sz="3000" kern="0" dirty="0">
              <a:solidFill>
                <a:srgbClr val="000000"/>
              </a:solidFill>
              <a:latin typeface="Arial" panose="020B0604020202020204" pitchFamily="34" charset="0"/>
              <a:ea typeface="ＭＳ Ｐゴシック" charset="-128"/>
            </a:endParaRPr>
          </a:p>
          <a:p>
            <a:r>
              <a:rPr lang="cy-GB" sz="3000" kern="0" dirty="0">
                <a:solidFill>
                  <a:srgbClr val="000000"/>
                </a:solidFill>
                <a:latin typeface="Arial" panose="020B0604020202020204" pitchFamily="34" charset="0"/>
                <a:ea typeface="ＭＳ Ｐゴシック" charset="-128"/>
              </a:rPr>
              <a:t>NSPCC</a:t>
            </a:r>
          </a:p>
          <a:p>
            <a:r>
              <a:rPr lang="cy-GB" sz="3000" kern="0" dirty="0" err="1">
                <a:solidFill>
                  <a:srgbClr val="000000"/>
                </a:solidFill>
                <a:latin typeface="Arial" panose="020B0604020202020204" pitchFamily="34" charset="0"/>
                <a:ea typeface="ＭＳ Ｐゴシック" charset="-128"/>
              </a:rPr>
              <a:t>YoungMinds</a:t>
            </a:r>
            <a:endParaRPr lang="cy-GB" sz="3000" kern="0" dirty="0">
              <a:solidFill>
                <a:srgbClr val="000000"/>
              </a:solidFill>
              <a:latin typeface="Arial" panose="020B0604020202020204" pitchFamily="34" charset="0"/>
              <a:ea typeface="ＭＳ Ｐゴシック" charset="-128"/>
            </a:endParaRPr>
          </a:p>
          <a:p>
            <a:pPr marL="0" indent="0">
              <a:buNone/>
            </a:pPr>
            <a:endParaRPr lang="cy-GB" kern="0" dirty="0">
              <a:solidFill>
                <a:srgbClr val="000000"/>
              </a:solidFill>
              <a:latin typeface="Arial" panose="020B0604020202020204" pitchFamily="34" charset="0"/>
              <a:ea typeface="ＭＳ Ｐゴシック" charset="-128"/>
            </a:endParaRPr>
          </a:p>
          <a:p>
            <a:pPr marL="0" indent="0">
              <a:buNone/>
            </a:pPr>
            <a:br>
              <a:rPr lang="cy-GB" kern="0" dirty="0">
                <a:solidFill>
                  <a:srgbClr val="000000"/>
                </a:solidFill>
                <a:latin typeface="Arial" panose="020B0604020202020204" pitchFamily="34" charset="0"/>
                <a:ea typeface="ＭＳ Ｐゴシック" charset="-128"/>
              </a:rPr>
            </a:br>
            <a:endParaRPr lang="en-GB" dirty="0"/>
          </a:p>
        </p:txBody>
      </p:sp>
    </p:spTree>
    <p:extLst>
      <p:ext uri="{BB962C8B-B14F-4D97-AF65-F5344CB8AC3E}">
        <p14:creationId xmlns:p14="http://schemas.microsoft.com/office/powerpoint/2010/main" val="2499650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l.roberts\AppData\Local\Microsoft\Windows\Temporary Internet Files\Content.IE5\5KQJEYQZ\MP90042768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8695" y="1690687"/>
            <a:ext cx="6890657" cy="39771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C02A292-ED79-16C4-EF97-90367B655AE5}"/>
              </a:ext>
            </a:extLst>
          </p:cNvPr>
          <p:cNvSpPr>
            <a:spLocks noGrp="1"/>
          </p:cNvSpPr>
          <p:nvPr>
            <p:ph type="title"/>
          </p:nvPr>
        </p:nvSpPr>
        <p:spPr/>
        <p:txBody>
          <a:bodyPr/>
          <a:lstStyle/>
          <a:p>
            <a:r>
              <a:rPr lang="en-GB" err="1"/>
              <a:t>Archwilio’r</a:t>
            </a:r>
            <a:r>
              <a:rPr lang="en-GB"/>
              <a:t> </a:t>
            </a:r>
            <a:r>
              <a:rPr lang="en-GB" err="1"/>
              <a:t>adnoddau</a:t>
            </a:r>
            <a:br>
              <a:rPr lang="en-GB"/>
            </a:br>
            <a:r>
              <a:rPr lang="en-GB">
                <a:solidFill>
                  <a:srgbClr val="2F5597"/>
                </a:solidFill>
              </a:rPr>
              <a:t>Exploring the resources</a:t>
            </a:r>
            <a:endParaRPr lang="en-GB">
              <a:solidFill>
                <a:srgbClr val="2F5597"/>
              </a:solidFill>
              <a:cs typeface="Arial"/>
            </a:endParaRPr>
          </a:p>
        </p:txBody>
      </p:sp>
    </p:spTree>
    <p:extLst>
      <p:ext uri="{BB962C8B-B14F-4D97-AF65-F5344CB8AC3E}">
        <p14:creationId xmlns:p14="http://schemas.microsoft.com/office/powerpoint/2010/main" val="2741432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br>
              <a:rPr lang="en-GB" sz="3200" b="1"/>
            </a:br>
            <a:r>
              <a:rPr lang="en-GB" err="1"/>
              <a:t>Cymorth</a:t>
            </a:r>
            <a:r>
              <a:rPr lang="en-GB"/>
              <a:t> </a:t>
            </a:r>
            <a:r>
              <a:rPr lang="en-GB" err="1"/>
              <a:t>Darllen</a:t>
            </a:r>
            <a:r>
              <a:rPr lang="en-GB"/>
              <a:t> 			</a:t>
            </a:r>
            <a:br>
              <a:rPr lang="en-GB"/>
            </a:br>
            <a:r>
              <a:rPr lang="en-GB">
                <a:solidFill>
                  <a:srgbClr val="2F5597"/>
                </a:solidFill>
              </a:rPr>
              <a:t>Reading Tips</a:t>
            </a:r>
            <a:endParaRPr lang="en-GB">
              <a:solidFill>
                <a:srgbClr val="2F5597"/>
              </a:solidFill>
              <a:cs typeface="Arial"/>
            </a:endParaRPr>
          </a:p>
        </p:txBody>
      </p:sp>
      <p:sp>
        <p:nvSpPr>
          <p:cNvPr id="10244" name="Rectangle 4"/>
          <p:cNvSpPr>
            <a:spLocks noGrp="1" noChangeArrowheads="1"/>
          </p:cNvSpPr>
          <p:nvPr>
            <p:ph sz="half" idx="1"/>
          </p:nvPr>
        </p:nvSpPr>
        <p:spPr/>
        <p:txBody>
          <a:bodyPr/>
          <a:lstStyle/>
          <a:p>
            <a:r>
              <a:rPr lang="en-GB" sz="2500" err="1"/>
              <a:t>Byddwch</a:t>
            </a:r>
            <a:r>
              <a:rPr lang="en-GB" sz="2500"/>
              <a:t> </a:t>
            </a:r>
            <a:r>
              <a:rPr lang="en-GB" sz="2500" err="1"/>
              <a:t>yn</a:t>
            </a:r>
            <a:r>
              <a:rPr lang="en-GB" sz="2500"/>
              <a:t> </a:t>
            </a:r>
            <a:r>
              <a:rPr lang="en-GB" sz="2500" err="1"/>
              <a:t>ddethol</a:t>
            </a:r>
            <a:r>
              <a:rPr lang="en-GB" sz="2500"/>
              <a:t> </a:t>
            </a:r>
            <a:r>
              <a:rPr lang="en-GB" sz="2500" err="1"/>
              <a:t>wrth</a:t>
            </a:r>
            <a:r>
              <a:rPr lang="en-GB" sz="2500"/>
              <a:t> </a:t>
            </a:r>
            <a:r>
              <a:rPr lang="en-GB" sz="2500" err="1"/>
              <a:t>ddarllen</a:t>
            </a:r>
            <a:endParaRPr lang="en-GB" sz="2500"/>
          </a:p>
          <a:p>
            <a:r>
              <a:rPr lang="en-GB" sz="2500"/>
              <a:t>Dewiswch y </a:t>
            </a:r>
            <a:r>
              <a:rPr lang="en-GB" sz="2500" err="1"/>
              <a:t>wybodaeth</a:t>
            </a:r>
            <a:r>
              <a:rPr lang="en-GB" sz="2500"/>
              <a:t> </a:t>
            </a:r>
            <a:r>
              <a:rPr lang="en-GB" sz="2500" err="1"/>
              <a:t>ddiweddaraf</a:t>
            </a:r>
            <a:endParaRPr lang="en-GB" sz="2500"/>
          </a:p>
          <a:p>
            <a:r>
              <a:rPr lang="en-GB" sz="2500"/>
              <a:t>Dewiswch y </a:t>
            </a:r>
            <a:r>
              <a:rPr lang="en-GB" sz="2500" err="1"/>
              <a:t>wybodaeth</a:t>
            </a:r>
            <a:r>
              <a:rPr lang="en-GB" sz="2500"/>
              <a:t> </a:t>
            </a:r>
            <a:r>
              <a:rPr lang="en-GB" sz="2500" err="1"/>
              <a:t>fwyaf</a:t>
            </a:r>
            <a:r>
              <a:rPr lang="en-GB" sz="2500"/>
              <a:t> </a:t>
            </a:r>
            <a:r>
              <a:rPr lang="en-GB" sz="2500" err="1"/>
              <a:t>perthnasol</a:t>
            </a:r>
            <a:endParaRPr lang="en-GB" sz="2500"/>
          </a:p>
          <a:p>
            <a:endParaRPr lang="en-GB" sz="2500"/>
          </a:p>
        </p:txBody>
      </p:sp>
      <p:sp>
        <p:nvSpPr>
          <p:cNvPr id="10245" name="Rectangle 5"/>
          <p:cNvSpPr>
            <a:spLocks noGrp="1" noChangeArrowheads="1"/>
          </p:cNvSpPr>
          <p:nvPr>
            <p:ph sz="half" idx="2"/>
          </p:nvPr>
        </p:nvSpPr>
        <p:spPr/>
        <p:txBody>
          <a:bodyPr vert="horz" lIns="91440" tIns="45720" rIns="91440" bIns="45720" rtlCol="0" anchor="t">
            <a:normAutofit/>
          </a:bodyPr>
          <a:lstStyle/>
          <a:p>
            <a:r>
              <a:rPr lang="en-GB" sz="2500">
                <a:solidFill>
                  <a:srgbClr val="2F5597"/>
                </a:solidFill>
              </a:rPr>
              <a:t>Read Selectively</a:t>
            </a:r>
            <a:endParaRPr lang="en-GB" sz="2500">
              <a:solidFill>
                <a:srgbClr val="2F5597"/>
              </a:solidFill>
              <a:cs typeface="Arial"/>
            </a:endParaRPr>
          </a:p>
          <a:p>
            <a:r>
              <a:rPr lang="en-GB" sz="2500">
                <a:solidFill>
                  <a:srgbClr val="2F5597"/>
                </a:solidFill>
              </a:rPr>
              <a:t>Select the latest information </a:t>
            </a:r>
            <a:endParaRPr lang="en-GB" sz="2500">
              <a:solidFill>
                <a:srgbClr val="2F5597"/>
              </a:solidFill>
              <a:cs typeface="Arial"/>
            </a:endParaRPr>
          </a:p>
          <a:p>
            <a:r>
              <a:rPr lang="en-GB" sz="2500">
                <a:solidFill>
                  <a:srgbClr val="2F5597"/>
                </a:solidFill>
              </a:rPr>
              <a:t>Select the most relevant information</a:t>
            </a:r>
            <a:endParaRPr lang="en-GB" sz="2500">
              <a:solidFill>
                <a:srgbClr val="2F5597"/>
              </a:solidFill>
              <a:cs typeface="Arial"/>
            </a:endParaRPr>
          </a:p>
          <a:p>
            <a:endParaRPr lang="en-GB" sz="25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A44D2-B108-1048-145B-CE310954CC7C}"/>
              </a:ext>
            </a:extLst>
          </p:cNvPr>
          <p:cNvSpPr>
            <a:spLocks noGrp="1"/>
          </p:cNvSpPr>
          <p:nvPr>
            <p:ph type="title"/>
          </p:nvPr>
        </p:nvSpPr>
        <p:spPr/>
        <p:txBody>
          <a:bodyPr/>
          <a:lstStyle/>
          <a:p>
            <a:r>
              <a:rPr lang="en-GB" sz="4000" kern="0" err="1"/>
              <a:t>Cymorth</a:t>
            </a:r>
            <a:r>
              <a:rPr lang="en-GB" sz="4000" kern="0"/>
              <a:t> </a:t>
            </a:r>
            <a:r>
              <a:rPr lang="en-GB" sz="4000" kern="0" err="1"/>
              <a:t>Darllen</a:t>
            </a:r>
            <a:r>
              <a:rPr lang="en-GB" sz="4000" kern="0"/>
              <a:t> 		</a:t>
            </a:r>
            <a:br>
              <a:rPr lang="en-GB" sz="4000" kern="0"/>
            </a:br>
            <a:r>
              <a:rPr lang="en-GB" sz="4000" kern="0">
                <a:solidFill>
                  <a:srgbClr val="2F5597"/>
                </a:solidFill>
              </a:rPr>
              <a:t>Reading Tips</a:t>
            </a:r>
            <a:endParaRPr lang="en-GB" sz="4000">
              <a:solidFill>
                <a:srgbClr val="2F5597"/>
              </a:solidFill>
              <a:cs typeface="Arial"/>
            </a:endParaRPr>
          </a:p>
        </p:txBody>
      </p:sp>
      <p:sp>
        <p:nvSpPr>
          <p:cNvPr id="12292" name="Rectangle 4"/>
          <p:cNvSpPr>
            <a:spLocks noGrp="1" noChangeArrowheads="1"/>
          </p:cNvSpPr>
          <p:nvPr>
            <p:ph sz="half" idx="1"/>
          </p:nvPr>
        </p:nvSpPr>
        <p:spPr/>
        <p:txBody>
          <a:bodyPr/>
          <a:lstStyle/>
          <a:p>
            <a:pPr>
              <a:lnSpc>
                <a:spcPct val="80000"/>
              </a:lnSpc>
            </a:pPr>
            <a:r>
              <a:rPr lang="en-GB" sz="2400" err="1"/>
              <a:t>Chwiliwch</a:t>
            </a:r>
            <a:r>
              <a:rPr lang="en-GB" sz="2400"/>
              <a:t> am y </a:t>
            </a:r>
            <a:r>
              <a:rPr lang="en-GB" sz="2400" err="1"/>
              <a:t>wybodaeth</a:t>
            </a:r>
            <a:r>
              <a:rPr lang="en-GB" sz="2400"/>
              <a:t> </a:t>
            </a:r>
            <a:r>
              <a:rPr lang="en-GB" sz="2400" err="1"/>
              <a:t>sydd</a:t>
            </a:r>
            <a:r>
              <a:rPr lang="en-GB" sz="2400"/>
              <a:t> </a:t>
            </a:r>
            <a:r>
              <a:rPr lang="en-GB" sz="2400" err="1"/>
              <a:t>fwyaf</a:t>
            </a:r>
            <a:r>
              <a:rPr lang="en-GB" sz="2400"/>
              <a:t> </a:t>
            </a:r>
            <a:r>
              <a:rPr lang="en-GB" sz="2400" err="1"/>
              <a:t>perthnasol</a:t>
            </a:r>
            <a:r>
              <a:rPr lang="en-GB" sz="2400"/>
              <a:t> </a:t>
            </a:r>
            <a:r>
              <a:rPr lang="en-GB" sz="2400" err="1"/>
              <a:t>i’ch</a:t>
            </a:r>
            <a:r>
              <a:rPr lang="en-GB" sz="2400"/>
              <a:t> </a:t>
            </a:r>
            <a:r>
              <a:rPr lang="en-GB" sz="2400" err="1"/>
              <a:t>aseiniad</a:t>
            </a:r>
            <a:r>
              <a:rPr lang="en-GB" sz="2400"/>
              <a:t>.</a:t>
            </a:r>
          </a:p>
          <a:p>
            <a:pPr>
              <a:lnSpc>
                <a:spcPct val="80000"/>
              </a:lnSpc>
            </a:pPr>
            <a:r>
              <a:rPr lang="en-GB" sz="2400" err="1"/>
              <a:t>Lluniwch</a:t>
            </a:r>
            <a:r>
              <a:rPr lang="en-GB" sz="2400"/>
              <a:t> </a:t>
            </a:r>
            <a:r>
              <a:rPr lang="en-GB" sz="2400" err="1"/>
              <a:t>gynllun</a:t>
            </a:r>
            <a:r>
              <a:rPr lang="en-GB" sz="2400"/>
              <a:t> </a:t>
            </a:r>
            <a:r>
              <a:rPr lang="en-GB" sz="2400" err="1"/>
              <a:t>aseiniad</a:t>
            </a:r>
            <a:r>
              <a:rPr lang="en-GB" sz="2400"/>
              <a:t> </a:t>
            </a:r>
            <a:r>
              <a:rPr lang="en-GB" sz="2400" err="1"/>
              <a:t>drafft</a:t>
            </a:r>
            <a:r>
              <a:rPr lang="en-GB" sz="2400"/>
              <a:t> a </a:t>
            </a:r>
            <a:r>
              <a:rPr lang="en-GB" sz="2400" err="1"/>
              <a:t>gweld</a:t>
            </a:r>
            <a:r>
              <a:rPr lang="en-GB" sz="2400"/>
              <a:t> pa </a:t>
            </a:r>
            <a:r>
              <a:rPr lang="en-GB" sz="2400" err="1"/>
              <a:t>wybodaeth</a:t>
            </a:r>
            <a:r>
              <a:rPr lang="en-GB" sz="2400"/>
              <a:t> a </a:t>
            </a:r>
            <a:r>
              <a:rPr lang="en-GB" sz="2400" err="1"/>
              <a:t>gododd</a:t>
            </a:r>
            <a:r>
              <a:rPr lang="en-GB" sz="2400"/>
              <a:t> yn y </a:t>
            </a:r>
            <a:r>
              <a:rPr lang="en-GB" sz="2400" err="1"/>
              <a:t>darlithoedd</a:t>
            </a:r>
            <a:r>
              <a:rPr lang="en-GB" sz="2400"/>
              <a:t> </a:t>
            </a:r>
            <a:r>
              <a:rPr lang="en-GB" sz="2400" err="1"/>
              <a:t>a’r</a:t>
            </a:r>
            <a:r>
              <a:rPr lang="en-GB" sz="2400"/>
              <a:t> </a:t>
            </a:r>
            <a:r>
              <a:rPr lang="en-GB" sz="2400" err="1"/>
              <a:t>seminarau</a:t>
            </a:r>
            <a:r>
              <a:rPr lang="en-GB" sz="2400"/>
              <a:t> y </a:t>
            </a:r>
            <a:r>
              <a:rPr lang="en-GB" sz="2400" err="1"/>
              <a:t>bydd</a:t>
            </a:r>
            <a:r>
              <a:rPr lang="en-GB" sz="2400"/>
              <a:t> </a:t>
            </a:r>
            <a:r>
              <a:rPr lang="en-GB" sz="2400" err="1"/>
              <a:t>ei</a:t>
            </a:r>
            <a:r>
              <a:rPr lang="en-GB" sz="2400"/>
              <a:t> </a:t>
            </a:r>
            <a:r>
              <a:rPr lang="en-GB" sz="2400" err="1"/>
              <a:t>hangen</a:t>
            </a:r>
            <a:r>
              <a:rPr lang="en-GB" sz="2400"/>
              <a:t> </a:t>
            </a:r>
            <a:r>
              <a:rPr lang="en-GB" sz="2400" err="1"/>
              <a:t>arnoch</a:t>
            </a:r>
            <a:r>
              <a:rPr lang="en-GB" sz="2400"/>
              <a:t>.</a:t>
            </a:r>
          </a:p>
          <a:p>
            <a:pPr>
              <a:lnSpc>
                <a:spcPct val="80000"/>
              </a:lnSpc>
            </a:pPr>
            <a:r>
              <a:rPr lang="en-GB" sz="2400" err="1"/>
              <a:t>Edrychwch</a:t>
            </a:r>
            <a:r>
              <a:rPr lang="en-GB" sz="2400"/>
              <a:t> </a:t>
            </a:r>
            <a:r>
              <a:rPr lang="en-GB" sz="2400" err="1"/>
              <a:t>ar</a:t>
            </a:r>
            <a:r>
              <a:rPr lang="en-GB" sz="2400"/>
              <a:t> </a:t>
            </a:r>
            <a:r>
              <a:rPr lang="en-GB" sz="2400" err="1"/>
              <a:t>glawr</a:t>
            </a:r>
            <a:r>
              <a:rPr lang="en-GB" sz="2400"/>
              <a:t> </a:t>
            </a:r>
            <a:r>
              <a:rPr lang="en-GB" sz="2400" err="1"/>
              <a:t>cefn</a:t>
            </a:r>
            <a:r>
              <a:rPr lang="en-GB" sz="2400"/>
              <a:t> y </a:t>
            </a:r>
            <a:r>
              <a:rPr lang="en-GB" sz="2400" err="1"/>
              <a:t>llyfr</a:t>
            </a:r>
            <a:r>
              <a:rPr lang="en-GB" sz="2400"/>
              <a:t>, y </a:t>
            </a:r>
            <a:r>
              <a:rPr lang="en-GB" sz="2400" err="1"/>
              <a:t>rhestr</a:t>
            </a:r>
            <a:r>
              <a:rPr lang="en-GB" sz="2400"/>
              <a:t> </a:t>
            </a:r>
            <a:r>
              <a:rPr lang="en-GB" sz="2400" err="1"/>
              <a:t>gynnwys</a:t>
            </a:r>
            <a:r>
              <a:rPr lang="en-GB" sz="2400"/>
              <a:t> </a:t>
            </a:r>
            <a:r>
              <a:rPr lang="en-GB" sz="2400" err="1"/>
              <a:t>a’r</a:t>
            </a:r>
            <a:r>
              <a:rPr lang="en-GB" sz="2400"/>
              <a:t> </a:t>
            </a:r>
            <a:r>
              <a:rPr lang="en-GB" sz="2400" err="1"/>
              <a:t>mynegai</a:t>
            </a:r>
            <a:r>
              <a:rPr lang="en-GB" sz="2400"/>
              <a:t> </a:t>
            </a:r>
            <a:r>
              <a:rPr lang="en-GB" sz="2400" err="1"/>
              <a:t>i</a:t>
            </a:r>
            <a:r>
              <a:rPr lang="en-GB" sz="2400"/>
              <a:t> weld </a:t>
            </a:r>
            <a:r>
              <a:rPr lang="en-GB" sz="2400" err="1"/>
              <a:t>beth</a:t>
            </a:r>
            <a:r>
              <a:rPr lang="en-GB" sz="2400"/>
              <a:t> </a:t>
            </a:r>
            <a:r>
              <a:rPr lang="en-GB" sz="2400" err="1"/>
              <a:t>mae’r</a:t>
            </a:r>
            <a:r>
              <a:rPr lang="en-GB" sz="2400"/>
              <a:t> </a:t>
            </a:r>
            <a:r>
              <a:rPr lang="en-GB" sz="2400" err="1"/>
              <a:t>llyfr</a:t>
            </a:r>
            <a:r>
              <a:rPr lang="en-GB" sz="2400"/>
              <a:t> </a:t>
            </a:r>
            <a:r>
              <a:rPr lang="en-GB" sz="2400" err="1"/>
              <a:t>yn</a:t>
            </a:r>
            <a:r>
              <a:rPr lang="en-GB" sz="2400"/>
              <a:t> </a:t>
            </a:r>
            <a:r>
              <a:rPr lang="en-GB" sz="2400" err="1"/>
              <a:t>ei</a:t>
            </a:r>
            <a:r>
              <a:rPr lang="en-GB" sz="2400"/>
              <a:t> </a:t>
            </a:r>
            <a:r>
              <a:rPr lang="en-GB" sz="2400" err="1"/>
              <a:t>gwmpasu</a:t>
            </a:r>
            <a:r>
              <a:rPr lang="en-GB" sz="2400"/>
              <a:t>.</a:t>
            </a:r>
          </a:p>
          <a:p>
            <a:pPr marL="0" indent="0">
              <a:lnSpc>
                <a:spcPct val="80000"/>
              </a:lnSpc>
              <a:buNone/>
            </a:pPr>
            <a:endParaRPr lang="en-GB" sz="1900"/>
          </a:p>
        </p:txBody>
      </p:sp>
      <p:sp>
        <p:nvSpPr>
          <p:cNvPr id="12293"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2400">
                <a:solidFill>
                  <a:srgbClr val="2F5597"/>
                </a:solidFill>
              </a:rPr>
              <a:t>Look for information that relates most exactly to your assignment.</a:t>
            </a:r>
            <a:endParaRPr lang="en-GB" sz="2400">
              <a:solidFill>
                <a:srgbClr val="2F5597"/>
              </a:solidFill>
              <a:cs typeface="Arial"/>
            </a:endParaRPr>
          </a:p>
          <a:p>
            <a:pPr>
              <a:lnSpc>
                <a:spcPct val="80000"/>
              </a:lnSpc>
            </a:pPr>
            <a:r>
              <a:rPr lang="en-GB" sz="2400">
                <a:solidFill>
                  <a:srgbClr val="2F5597"/>
                </a:solidFill>
              </a:rPr>
              <a:t>Draw up a trial assignment plan and see what information you will need which came up the in lectures and seminars.</a:t>
            </a:r>
            <a:endParaRPr lang="en-GB" sz="2400">
              <a:solidFill>
                <a:srgbClr val="2F5597"/>
              </a:solidFill>
              <a:cs typeface="Arial"/>
            </a:endParaRPr>
          </a:p>
          <a:p>
            <a:pPr>
              <a:lnSpc>
                <a:spcPct val="80000"/>
              </a:lnSpc>
            </a:pPr>
            <a:r>
              <a:rPr lang="en-GB" sz="2400">
                <a:solidFill>
                  <a:srgbClr val="2F5597"/>
                </a:solidFill>
              </a:rPr>
              <a:t>Check the back cover of the book, the contents list and index so see what the book covers.</a:t>
            </a:r>
            <a:endParaRPr lang="en-GB" sz="2400">
              <a:solidFill>
                <a:srgbClr val="2F5597"/>
              </a:solidFill>
              <a:cs typeface="Arial"/>
            </a:endParaRPr>
          </a:p>
          <a:p>
            <a:pPr>
              <a:lnSpc>
                <a:spcPct val="80000"/>
              </a:lnSpc>
            </a:pPr>
            <a:endParaRPr lang="en-GB" sz="2300">
              <a:solidFill>
                <a:srgbClr val="2F5597"/>
              </a:solidFill>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p:txBody>
          <a:bodyPr>
            <a:normAutofit fontScale="90000"/>
          </a:bodyPr>
          <a:lstStyle/>
          <a:p>
            <a:br>
              <a:rPr lang="en-GB" sz="3200" b="1"/>
            </a:br>
            <a:r>
              <a:rPr lang="en-GB" err="1"/>
              <a:t>Cymorth</a:t>
            </a:r>
            <a:r>
              <a:rPr lang="en-GB"/>
              <a:t> </a:t>
            </a:r>
            <a:r>
              <a:rPr lang="en-GB" err="1"/>
              <a:t>Darllen</a:t>
            </a:r>
            <a:r>
              <a:rPr lang="en-GB"/>
              <a:t> 		</a:t>
            </a:r>
            <a:br>
              <a:rPr lang="en-GB"/>
            </a:br>
            <a:r>
              <a:rPr lang="en-GB">
                <a:solidFill>
                  <a:srgbClr val="2F5597"/>
                </a:solidFill>
              </a:rPr>
              <a:t>Reading Tips</a:t>
            </a:r>
            <a:endParaRPr lang="en-GB">
              <a:solidFill>
                <a:srgbClr val="2F5597"/>
              </a:solidFill>
              <a:cs typeface="Arial"/>
            </a:endParaRPr>
          </a:p>
        </p:txBody>
      </p:sp>
      <p:sp>
        <p:nvSpPr>
          <p:cNvPr id="12292" name="Rectangle 4"/>
          <p:cNvSpPr>
            <a:spLocks noGrp="1" noChangeArrowheads="1"/>
          </p:cNvSpPr>
          <p:nvPr>
            <p:ph sz="half" idx="1"/>
          </p:nvPr>
        </p:nvSpPr>
        <p:spPr/>
        <p:txBody>
          <a:bodyPr/>
          <a:lstStyle/>
          <a:p>
            <a:pPr>
              <a:lnSpc>
                <a:spcPct val="80000"/>
              </a:lnSpc>
            </a:pPr>
            <a:r>
              <a:rPr lang="en-GB" err="1"/>
              <a:t>Sganiwch</a:t>
            </a:r>
            <a:r>
              <a:rPr lang="en-GB"/>
              <a:t> y </a:t>
            </a:r>
            <a:r>
              <a:rPr lang="en-GB" err="1"/>
              <a:t>rhagymadrodd</a:t>
            </a:r>
            <a:r>
              <a:rPr lang="en-GB"/>
              <a:t> </a:t>
            </a:r>
            <a:r>
              <a:rPr lang="en-GB" err="1"/>
              <a:t>neu’r</a:t>
            </a:r>
            <a:r>
              <a:rPr lang="en-GB"/>
              <a:t> </a:t>
            </a:r>
            <a:r>
              <a:rPr lang="en-GB" err="1"/>
              <a:t>diweddglo’n</a:t>
            </a:r>
            <a:r>
              <a:rPr lang="en-GB"/>
              <a:t> </a:t>
            </a:r>
            <a:r>
              <a:rPr lang="en-GB" err="1"/>
              <a:t>gyflym</a:t>
            </a:r>
            <a:r>
              <a:rPr lang="en-GB"/>
              <a:t>: </a:t>
            </a:r>
            <a:r>
              <a:rPr lang="en-GB" err="1"/>
              <a:t>efallai</a:t>
            </a:r>
            <a:r>
              <a:rPr lang="en-GB"/>
              <a:t> y </a:t>
            </a:r>
            <a:r>
              <a:rPr lang="en-GB" err="1"/>
              <a:t>bydd</a:t>
            </a:r>
            <a:r>
              <a:rPr lang="en-GB"/>
              <a:t> y </a:t>
            </a:r>
            <a:r>
              <a:rPr lang="en-GB" err="1"/>
              <a:t>rhain</a:t>
            </a:r>
            <a:r>
              <a:rPr lang="en-GB"/>
              <a:t> </a:t>
            </a:r>
            <a:r>
              <a:rPr lang="en-GB" err="1"/>
              <a:t>yn</a:t>
            </a:r>
            <a:r>
              <a:rPr lang="en-GB"/>
              <a:t> </a:t>
            </a:r>
            <a:r>
              <a:rPr lang="en-GB" err="1"/>
              <a:t>rhoi’r</a:t>
            </a:r>
            <a:r>
              <a:rPr lang="en-GB"/>
              <a:t> </a:t>
            </a:r>
            <a:r>
              <a:rPr lang="en-GB" err="1"/>
              <a:t>holl</a:t>
            </a:r>
            <a:r>
              <a:rPr lang="en-GB"/>
              <a:t> </a:t>
            </a:r>
            <a:r>
              <a:rPr lang="en-GB" err="1"/>
              <a:t>wybodaeth</a:t>
            </a:r>
            <a:r>
              <a:rPr lang="en-GB"/>
              <a:t> </a:t>
            </a:r>
            <a:r>
              <a:rPr lang="en-GB" err="1"/>
              <a:t>mae’i</a:t>
            </a:r>
            <a:r>
              <a:rPr lang="en-GB"/>
              <a:t> </a:t>
            </a:r>
            <a:r>
              <a:rPr lang="en-GB" err="1"/>
              <a:t>hangen</a:t>
            </a:r>
            <a:r>
              <a:rPr lang="en-GB"/>
              <a:t> </a:t>
            </a:r>
            <a:r>
              <a:rPr lang="en-GB" err="1"/>
              <a:t>arnoch</a:t>
            </a:r>
            <a:r>
              <a:rPr lang="en-GB"/>
              <a:t>. </a:t>
            </a:r>
          </a:p>
          <a:p>
            <a:pPr>
              <a:lnSpc>
                <a:spcPct val="80000"/>
              </a:lnSpc>
            </a:pPr>
            <a:r>
              <a:rPr lang="en-GB" err="1"/>
              <a:t>Porwch</a:t>
            </a:r>
            <a:r>
              <a:rPr lang="en-GB"/>
              <a:t> </a:t>
            </a:r>
            <a:r>
              <a:rPr lang="en-GB" err="1"/>
              <a:t>trwy’r</a:t>
            </a:r>
            <a:r>
              <a:rPr lang="en-GB"/>
              <a:t> </a:t>
            </a:r>
            <a:r>
              <a:rPr lang="en-GB" err="1"/>
              <a:t>penawdau</a:t>
            </a:r>
            <a:r>
              <a:rPr lang="en-GB"/>
              <a:t> </a:t>
            </a:r>
            <a:r>
              <a:rPr lang="en-GB" err="1"/>
              <a:t>er</a:t>
            </a:r>
            <a:r>
              <a:rPr lang="en-GB"/>
              <a:t> </a:t>
            </a:r>
            <a:r>
              <a:rPr lang="en-GB" err="1"/>
              <a:t>mwyn</a:t>
            </a:r>
            <a:r>
              <a:rPr lang="en-GB"/>
              <a:t> </a:t>
            </a:r>
            <a:r>
              <a:rPr lang="en-GB" err="1"/>
              <a:t>cael</a:t>
            </a:r>
            <a:r>
              <a:rPr lang="en-GB"/>
              <a:t> </a:t>
            </a:r>
            <a:r>
              <a:rPr lang="en-GB" err="1"/>
              <a:t>ymdeimlad</a:t>
            </a:r>
            <a:r>
              <a:rPr lang="en-GB"/>
              <a:t> </a:t>
            </a:r>
            <a:r>
              <a:rPr lang="en-GB" err="1"/>
              <a:t>o’r</a:t>
            </a:r>
            <a:r>
              <a:rPr lang="en-GB"/>
              <a:t> </a:t>
            </a:r>
            <a:r>
              <a:rPr lang="en-GB" err="1"/>
              <a:t>llyfr</a:t>
            </a:r>
            <a:r>
              <a:rPr lang="en-GB"/>
              <a:t>.</a:t>
            </a:r>
          </a:p>
          <a:p>
            <a:pPr>
              <a:lnSpc>
                <a:spcPct val="80000"/>
              </a:lnSpc>
            </a:pPr>
            <a:endParaRPr lang="en-GB" sz="1900"/>
          </a:p>
        </p:txBody>
      </p:sp>
      <p:sp>
        <p:nvSpPr>
          <p:cNvPr id="12293"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a:solidFill>
                  <a:srgbClr val="2F5597"/>
                </a:solidFill>
              </a:rPr>
              <a:t>Quickly scan the introduction or conclusion: these may even provide all the information you need. 	</a:t>
            </a:r>
            <a:endParaRPr lang="en-GB">
              <a:solidFill>
                <a:srgbClr val="2F5597"/>
              </a:solidFill>
              <a:cs typeface="Arial"/>
            </a:endParaRPr>
          </a:p>
          <a:p>
            <a:pPr>
              <a:lnSpc>
                <a:spcPct val="80000"/>
              </a:lnSpc>
            </a:pPr>
            <a:r>
              <a:rPr lang="en-GB">
                <a:solidFill>
                  <a:srgbClr val="2F5597"/>
                </a:solidFill>
              </a:rPr>
              <a:t>Browse through the headings to get a feel for the book.</a:t>
            </a:r>
            <a:endParaRPr lang="en-GB">
              <a:solidFill>
                <a:srgbClr val="2F5597"/>
              </a:solidFill>
              <a:cs typeface="Arial"/>
            </a:endParaRPr>
          </a:p>
          <a:p>
            <a:pPr>
              <a:lnSpc>
                <a:spcPct val="80000"/>
              </a:lnSpc>
            </a:pPr>
            <a:endParaRPr lang="en-GB" sz="2000">
              <a:solidFill>
                <a:srgbClr val="2F5597"/>
              </a:solidFill>
              <a:cs typeface="Arial"/>
            </a:endParaRPr>
          </a:p>
        </p:txBody>
      </p:sp>
    </p:spTree>
    <p:extLst>
      <p:ext uri="{BB962C8B-B14F-4D97-AF65-F5344CB8AC3E}">
        <p14:creationId xmlns:p14="http://schemas.microsoft.com/office/powerpoint/2010/main" val="8910664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z="4000" err="1"/>
              <a:t>Dewiswch</a:t>
            </a:r>
            <a:r>
              <a:rPr lang="en-GB" sz="4000"/>
              <a:t> </a:t>
            </a:r>
            <a:r>
              <a:rPr lang="en-GB" sz="4000" err="1"/>
              <a:t>bethau</a:t>
            </a:r>
            <a:r>
              <a:rPr lang="en-GB" sz="4000"/>
              <a:t> </a:t>
            </a:r>
            <a:r>
              <a:rPr lang="en-GB" sz="4000" err="1"/>
              <a:t>dibynadwy</a:t>
            </a:r>
            <a:br>
              <a:rPr lang="en-GB" sz="4000"/>
            </a:br>
            <a:r>
              <a:rPr lang="en-GB" sz="4000">
                <a:solidFill>
                  <a:srgbClr val="2F5597"/>
                </a:solidFill>
              </a:rPr>
              <a:t>Select by reliability</a:t>
            </a:r>
            <a:r>
              <a:rPr lang="en-GB" sz="4000">
                <a:solidFill>
                  <a:srgbClr val="0070C0"/>
                </a:solidFill>
              </a:rPr>
              <a:t> </a:t>
            </a:r>
            <a:endParaRPr lang="en-GB" sz="4000" u="sng">
              <a:solidFill>
                <a:srgbClr val="0070C0"/>
              </a:solidFill>
              <a:cs typeface="Arial"/>
            </a:endParaRPr>
          </a:p>
        </p:txBody>
      </p:sp>
      <p:sp>
        <p:nvSpPr>
          <p:cNvPr id="14340" name="Rectangle 4"/>
          <p:cNvSpPr>
            <a:spLocks noGrp="1" noChangeArrowheads="1"/>
          </p:cNvSpPr>
          <p:nvPr>
            <p:ph sz="half" idx="1"/>
          </p:nvPr>
        </p:nvSpPr>
        <p:spPr/>
        <p:txBody>
          <a:bodyPr/>
          <a:lstStyle/>
          <a:p>
            <a:pPr>
              <a:lnSpc>
                <a:spcPct val="80000"/>
              </a:lnSpc>
            </a:pPr>
            <a:r>
              <a:rPr lang="en-GB" sz="2400" err="1"/>
              <a:t>Ydy’r</a:t>
            </a:r>
            <a:r>
              <a:rPr lang="en-GB" sz="2400"/>
              <a:t> </a:t>
            </a:r>
            <a:r>
              <a:rPr lang="en-GB" sz="2400" err="1"/>
              <a:t>ffynhonnell</a:t>
            </a:r>
            <a:r>
              <a:rPr lang="en-GB" sz="2400"/>
              <a:t> </a:t>
            </a:r>
            <a:r>
              <a:rPr lang="en-GB" sz="2400" err="1"/>
              <a:t>yn</a:t>
            </a:r>
            <a:r>
              <a:rPr lang="en-GB" sz="2400"/>
              <a:t> un </a:t>
            </a:r>
            <a:r>
              <a:rPr lang="en-GB" sz="2400" err="1"/>
              <a:t>sydd</a:t>
            </a:r>
            <a:r>
              <a:rPr lang="en-GB" sz="2400"/>
              <a:t> ag </a:t>
            </a:r>
            <a:r>
              <a:rPr lang="en-GB" sz="2400" err="1"/>
              <a:t>enw</a:t>
            </a:r>
            <a:r>
              <a:rPr lang="en-GB" sz="2400"/>
              <a:t> da </a:t>
            </a:r>
            <a:r>
              <a:rPr lang="en-GB" sz="2400" err="1"/>
              <a:t>yn</a:t>
            </a:r>
            <a:r>
              <a:rPr lang="en-GB" sz="2400"/>
              <a:t> y </a:t>
            </a:r>
            <a:r>
              <a:rPr lang="en-GB" sz="2400" err="1"/>
              <a:t>maes</a:t>
            </a:r>
            <a:r>
              <a:rPr lang="en-GB" sz="2400"/>
              <a:t>, </a:t>
            </a:r>
            <a:r>
              <a:rPr lang="en-GB" sz="2400" err="1"/>
              <a:t>megis</a:t>
            </a:r>
            <a:r>
              <a:rPr lang="en-GB" sz="2400"/>
              <a:t> </a:t>
            </a:r>
            <a:r>
              <a:rPr lang="en-GB" sz="2400" err="1"/>
              <a:t>cylchgrawn</a:t>
            </a:r>
            <a:r>
              <a:rPr lang="en-GB" sz="2400"/>
              <a:t> a </a:t>
            </a:r>
            <a:r>
              <a:rPr lang="en-GB" sz="2400" err="1"/>
              <a:t>argymhellir</a:t>
            </a:r>
            <a:r>
              <a:rPr lang="en-GB" sz="2400"/>
              <a:t>?</a:t>
            </a:r>
          </a:p>
          <a:p>
            <a:pPr>
              <a:lnSpc>
                <a:spcPct val="80000"/>
              </a:lnSpc>
            </a:pPr>
            <a:r>
              <a:rPr lang="en-GB" sz="2400" err="1"/>
              <a:t>Ydy’n</a:t>
            </a:r>
            <a:r>
              <a:rPr lang="en-GB" sz="2400"/>
              <a:t> </a:t>
            </a:r>
            <a:r>
              <a:rPr lang="en-GB" sz="2400" err="1"/>
              <a:t>debygol</a:t>
            </a:r>
            <a:r>
              <a:rPr lang="en-GB" sz="2400"/>
              <a:t> y </a:t>
            </a:r>
            <a:r>
              <a:rPr lang="en-GB" sz="2400" err="1"/>
              <a:t>bydd</a:t>
            </a:r>
            <a:r>
              <a:rPr lang="en-GB" sz="2400"/>
              <a:t> </a:t>
            </a:r>
            <a:r>
              <a:rPr lang="en-GB" sz="2400" err="1"/>
              <a:t>tuedd</a:t>
            </a:r>
            <a:r>
              <a:rPr lang="en-GB" sz="2400"/>
              <a:t> (bias) </a:t>
            </a:r>
            <a:r>
              <a:rPr lang="en-GB" sz="2400" err="1"/>
              <a:t>gan</a:t>
            </a:r>
            <a:r>
              <a:rPr lang="en-GB" sz="2400"/>
              <a:t> y </a:t>
            </a:r>
            <a:r>
              <a:rPr lang="en-GB" sz="2400" err="1"/>
              <a:t>ffynhonnell</a:t>
            </a:r>
            <a:r>
              <a:rPr lang="en-GB" sz="2400"/>
              <a:t>? </a:t>
            </a:r>
            <a:r>
              <a:rPr lang="en-GB" sz="2400" err="1"/>
              <a:t>Os</a:t>
            </a:r>
            <a:r>
              <a:rPr lang="en-GB" sz="2400"/>
              <a:t> felly, </a:t>
            </a:r>
            <a:r>
              <a:rPr lang="en-GB" sz="2400" err="1"/>
              <a:t>ydy’r</a:t>
            </a:r>
            <a:r>
              <a:rPr lang="en-GB" sz="2400"/>
              <a:t> </a:t>
            </a:r>
            <a:r>
              <a:rPr lang="en-GB" sz="2400" err="1"/>
              <a:t>duedd</a:t>
            </a:r>
            <a:r>
              <a:rPr lang="en-GB" sz="2400"/>
              <a:t> </a:t>
            </a:r>
            <a:r>
              <a:rPr lang="en-GB" sz="2400" err="1"/>
              <a:t>yn</a:t>
            </a:r>
            <a:r>
              <a:rPr lang="en-GB" sz="2400"/>
              <a:t> </a:t>
            </a:r>
            <a:r>
              <a:rPr lang="en-GB" sz="2400" err="1"/>
              <a:t>bwysig</a:t>
            </a:r>
            <a:r>
              <a:rPr lang="en-GB" sz="2400"/>
              <a:t> </a:t>
            </a:r>
            <a:r>
              <a:rPr lang="en-GB" sz="2400" err="1"/>
              <a:t>yn</a:t>
            </a:r>
            <a:r>
              <a:rPr lang="en-GB" sz="2400"/>
              <a:t> </a:t>
            </a:r>
            <a:r>
              <a:rPr lang="en-GB" sz="2400" err="1"/>
              <a:t>yr</a:t>
            </a:r>
            <a:r>
              <a:rPr lang="en-GB" sz="2400"/>
              <a:t> </a:t>
            </a:r>
            <a:r>
              <a:rPr lang="en-GB" sz="2400" err="1"/>
              <a:t>achos</a:t>
            </a:r>
            <a:r>
              <a:rPr lang="en-GB" sz="2400"/>
              <a:t> </a:t>
            </a:r>
            <a:r>
              <a:rPr lang="en-GB" sz="2400" err="1"/>
              <a:t>hwn</a:t>
            </a:r>
            <a:r>
              <a:rPr lang="en-GB" sz="2400"/>
              <a:t>? </a:t>
            </a:r>
          </a:p>
          <a:p>
            <a:pPr>
              <a:lnSpc>
                <a:spcPct val="80000"/>
              </a:lnSpc>
            </a:pPr>
            <a:r>
              <a:rPr lang="en-GB" sz="2400" err="1"/>
              <a:t>Oes</a:t>
            </a:r>
            <a:r>
              <a:rPr lang="en-GB" sz="2400"/>
              <a:t> </a:t>
            </a:r>
            <a:r>
              <a:rPr lang="en-GB" sz="2400" err="1"/>
              <a:t>llyfryddiaeth</a:t>
            </a:r>
            <a:r>
              <a:rPr lang="en-GB" sz="2400"/>
              <a:t>/</a:t>
            </a:r>
            <a:r>
              <a:rPr lang="en-GB" sz="2400" err="1"/>
              <a:t>rhestr</a:t>
            </a:r>
            <a:r>
              <a:rPr lang="en-GB" sz="2400"/>
              <a:t> </a:t>
            </a:r>
            <a:r>
              <a:rPr lang="en-GB" sz="2400" err="1"/>
              <a:t>ddarllen</a:t>
            </a:r>
            <a:r>
              <a:rPr lang="en-GB" sz="2400"/>
              <a:t> </a:t>
            </a:r>
            <a:r>
              <a:rPr lang="en-GB" sz="2400" err="1"/>
              <a:t>dda</a:t>
            </a:r>
            <a:r>
              <a:rPr lang="en-GB" sz="2400"/>
              <a:t> </a:t>
            </a:r>
            <a:r>
              <a:rPr lang="en-GB" sz="2400" err="1"/>
              <a:t>gan</a:t>
            </a:r>
            <a:r>
              <a:rPr lang="en-GB" sz="2400"/>
              <a:t> y </a:t>
            </a:r>
            <a:r>
              <a:rPr lang="en-GB" sz="2400" err="1"/>
              <a:t>testun</a:t>
            </a:r>
            <a:r>
              <a:rPr lang="en-GB" sz="2400"/>
              <a:t>?</a:t>
            </a:r>
          </a:p>
          <a:p>
            <a:pPr>
              <a:lnSpc>
                <a:spcPct val="80000"/>
              </a:lnSpc>
            </a:pPr>
            <a:endParaRPr lang="en-GB" sz="2400"/>
          </a:p>
        </p:txBody>
      </p:sp>
      <p:sp>
        <p:nvSpPr>
          <p:cNvPr id="14341"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2400">
                <a:solidFill>
                  <a:srgbClr val="2F5597"/>
                </a:solidFill>
              </a:rPr>
              <a:t>Is the source a well-known one in the field, such as a recommended journal?</a:t>
            </a:r>
            <a:endParaRPr lang="en-GB" sz="2400">
              <a:solidFill>
                <a:srgbClr val="2F5597"/>
              </a:solidFill>
              <a:cs typeface="Arial"/>
            </a:endParaRPr>
          </a:p>
          <a:p>
            <a:pPr>
              <a:lnSpc>
                <a:spcPct val="80000"/>
              </a:lnSpc>
            </a:pPr>
            <a:r>
              <a:rPr lang="en-GB" sz="2400">
                <a:solidFill>
                  <a:srgbClr val="2F5597"/>
                </a:solidFill>
              </a:rPr>
              <a:t>Is the source likely to be biased? If so, does the bias matter in this case? </a:t>
            </a:r>
            <a:endParaRPr lang="en-GB" sz="2400">
              <a:solidFill>
                <a:srgbClr val="2F5597"/>
              </a:solidFill>
              <a:cs typeface="Arial"/>
            </a:endParaRPr>
          </a:p>
          <a:p>
            <a:pPr>
              <a:lnSpc>
                <a:spcPct val="80000"/>
              </a:lnSpc>
            </a:pPr>
            <a:r>
              <a:rPr lang="en-GB" sz="2400">
                <a:solidFill>
                  <a:srgbClr val="2F5597"/>
                </a:solidFill>
              </a:rPr>
              <a:t>Does the text have a good bibliography/reading list? </a:t>
            </a:r>
            <a:endParaRPr lang="en-GB" sz="2400">
              <a:solidFill>
                <a:srgbClr val="2F5597"/>
              </a:solidFill>
              <a:cs typeface="Arial"/>
            </a:endParaRPr>
          </a:p>
          <a:p>
            <a:pPr>
              <a:lnSpc>
                <a:spcPct val="80000"/>
              </a:lnSpc>
            </a:pPr>
            <a:endParaRPr lang="en-GB" sz="20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r>
              <a:rPr lang="en-GB" sz="4000" err="1"/>
              <a:t>Dewiswch</a:t>
            </a:r>
            <a:r>
              <a:rPr lang="en-GB" sz="4000"/>
              <a:t> </a:t>
            </a:r>
            <a:r>
              <a:rPr lang="en-GB" sz="4000" err="1"/>
              <a:t>bethau</a:t>
            </a:r>
            <a:r>
              <a:rPr lang="en-GB" sz="4000"/>
              <a:t> </a:t>
            </a:r>
            <a:r>
              <a:rPr lang="en-GB" sz="4000" err="1"/>
              <a:t>dibynadwy</a:t>
            </a:r>
            <a:br>
              <a:rPr lang="en-GB" sz="4000"/>
            </a:br>
            <a:r>
              <a:rPr lang="en-GB" sz="4000">
                <a:solidFill>
                  <a:srgbClr val="2F5597"/>
                </a:solidFill>
              </a:rPr>
              <a:t>Select by reliability </a:t>
            </a:r>
            <a:endParaRPr lang="en-GB" sz="4000" u="sng">
              <a:solidFill>
                <a:srgbClr val="2F5597"/>
              </a:solidFill>
              <a:cs typeface="Arial"/>
            </a:endParaRPr>
          </a:p>
        </p:txBody>
      </p:sp>
      <p:sp>
        <p:nvSpPr>
          <p:cNvPr id="14340" name="Rectangle 4"/>
          <p:cNvSpPr>
            <a:spLocks noGrp="1" noChangeArrowheads="1"/>
          </p:cNvSpPr>
          <p:nvPr>
            <p:ph sz="half" idx="1"/>
          </p:nvPr>
        </p:nvSpPr>
        <p:spPr/>
        <p:txBody>
          <a:bodyPr/>
          <a:lstStyle/>
          <a:p>
            <a:pPr>
              <a:lnSpc>
                <a:spcPct val="80000"/>
              </a:lnSpc>
            </a:pPr>
            <a:r>
              <a:rPr lang="en-GB" sz="2400" err="1"/>
              <a:t>Ydy</a:t>
            </a:r>
            <a:r>
              <a:rPr lang="en-GB" sz="2400"/>
              <a:t> </a:t>
            </a:r>
            <a:r>
              <a:rPr lang="en-GB" sz="2400" err="1"/>
              <a:t>tarddiad</a:t>
            </a:r>
            <a:r>
              <a:rPr lang="en-GB" sz="2400"/>
              <a:t> </a:t>
            </a:r>
            <a:r>
              <a:rPr lang="en-GB" sz="2400" err="1"/>
              <a:t>unrhyw</a:t>
            </a:r>
            <a:r>
              <a:rPr lang="en-GB" sz="2400"/>
              <a:t> </a:t>
            </a:r>
            <a:r>
              <a:rPr lang="en-GB" sz="2400" err="1"/>
              <a:t>dystiolaeth</a:t>
            </a:r>
            <a:r>
              <a:rPr lang="en-GB" sz="2400"/>
              <a:t> </a:t>
            </a:r>
            <a:r>
              <a:rPr lang="en-GB" sz="2400" err="1"/>
              <a:t>yn</a:t>
            </a:r>
            <a:r>
              <a:rPr lang="en-GB" sz="2400"/>
              <a:t> </a:t>
            </a:r>
            <a:r>
              <a:rPr lang="en-GB" sz="2400" err="1"/>
              <a:t>eglur</a:t>
            </a:r>
            <a:r>
              <a:rPr lang="en-GB" sz="2400"/>
              <a:t>?</a:t>
            </a:r>
          </a:p>
          <a:p>
            <a:pPr>
              <a:lnSpc>
                <a:spcPct val="80000"/>
              </a:lnSpc>
            </a:pPr>
            <a:r>
              <a:rPr lang="en-GB" sz="2400" err="1"/>
              <a:t>Ydy’r</a:t>
            </a:r>
            <a:r>
              <a:rPr lang="en-GB" sz="2400"/>
              <a:t> </a:t>
            </a:r>
            <a:r>
              <a:rPr lang="en-GB" sz="2400" err="1"/>
              <a:t>ffynhonnell</a:t>
            </a:r>
            <a:r>
              <a:rPr lang="en-GB" sz="2400"/>
              <a:t> yn </a:t>
            </a:r>
            <a:r>
              <a:rPr lang="en-GB" sz="2400" err="1"/>
              <a:t>deillio</a:t>
            </a:r>
            <a:r>
              <a:rPr lang="en-GB" sz="2400"/>
              <a:t> </a:t>
            </a:r>
            <a:r>
              <a:rPr lang="en-GB" sz="2400" err="1"/>
              <a:t>awdur</a:t>
            </a:r>
            <a:r>
              <a:rPr lang="en-GB" sz="2400"/>
              <a:t> a / neu </a:t>
            </a:r>
            <a:r>
              <a:rPr lang="en-GB" sz="2400" err="1"/>
              <a:t>cyhoeddwr</a:t>
            </a:r>
            <a:r>
              <a:rPr lang="en-GB" sz="2400"/>
              <a:t> </a:t>
            </a:r>
            <a:r>
              <a:rPr lang="en-GB" sz="2400" err="1"/>
              <a:t>sydd</a:t>
            </a:r>
            <a:r>
              <a:rPr lang="en-GB" sz="2400"/>
              <a:t> â </a:t>
            </a:r>
            <a:r>
              <a:rPr lang="en-GB" sz="2400" err="1"/>
              <a:t>pharch</a:t>
            </a:r>
            <a:r>
              <a:rPr lang="en-GB" sz="2400"/>
              <a:t> yn </a:t>
            </a:r>
            <a:r>
              <a:rPr lang="en-GB" sz="2400" err="1"/>
              <a:t>eich</a:t>
            </a:r>
            <a:r>
              <a:rPr lang="en-GB" sz="2400"/>
              <a:t> </a:t>
            </a:r>
            <a:r>
              <a:rPr lang="en-GB" sz="2400" err="1"/>
              <a:t>maes</a:t>
            </a:r>
            <a:r>
              <a:rPr lang="en-GB" sz="2400"/>
              <a:t> </a:t>
            </a:r>
            <a:r>
              <a:rPr lang="en-GB" sz="2400" err="1"/>
              <a:t>pwnc</a:t>
            </a:r>
            <a:r>
              <a:rPr lang="en-GB" sz="2400"/>
              <a:t>? </a:t>
            </a:r>
            <a:r>
              <a:rPr lang="en-GB" sz="2400" err="1"/>
              <a:t>Fel</a:t>
            </a:r>
            <a:r>
              <a:rPr lang="en-GB" sz="2400"/>
              <a:t> </a:t>
            </a:r>
            <a:r>
              <a:rPr lang="en-GB" sz="2400" err="1"/>
              <a:t>arfer</a:t>
            </a:r>
            <a:r>
              <a:rPr lang="en-GB" sz="2400"/>
              <a:t> </a:t>
            </a:r>
            <a:r>
              <a:rPr lang="en-GB" sz="2400" err="1"/>
              <a:t>nid</a:t>
            </a:r>
            <a:r>
              <a:rPr lang="en-GB" sz="2400"/>
              <a:t> </a:t>
            </a:r>
            <a:r>
              <a:rPr lang="en-GB" sz="2400" err="1"/>
              <a:t>ystyrir</a:t>
            </a:r>
            <a:r>
              <a:rPr lang="en-GB" sz="2400"/>
              <a:t> bod </a:t>
            </a:r>
            <a:r>
              <a:rPr lang="en-GB" sz="2400" err="1"/>
              <a:t>gwybodaeth</a:t>
            </a:r>
            <a:r>
              <a:rPr lang="en-GB" sz="2400"/>
              <a:t> </a:t>
            </a:r>
            <a:r>
              <a:rPr lang="en-GB" sz="2400" err="1"/>
              <a:t>gan</a:t>
            </a:r>
            <a:r>
              <a:rPr lang="en-GB" sz="2400"/>
              <a:t> </a:t>
            </a:r>
            <a:r>
              <a:rPr lang="en-GB" sz="2400" err="1"/>
              <a:t>bapurau</a:t>
            </a:r>
            <a:r>
              <a:rPr lang="en-GB" sz="2400"/>
              <a:t> </a:t>
            </a:r>
            <a:r>
              <a:rPr lang="en-GB" sz="2400" err="1"/>
              <a:t>newydd</a:t>
            </a:r>
            <a:r>
              <a:rPr lang="en-GB" sz="2400"/>
              <a:t> </a:t>
            </a:r>
            <a:r>
              <a:rPr lang="en-GB" sz="2400" err="1"/>
              <a:t>na</a:t>
            </a:r>
            <a:r>
              <a:rPr lang="en-GB" sz="2400"/>
              <a:t> </a:t>
            </a:r>
            <a:r>
              <a:rPr lang="en-GB" sz="2400" err="1"/>
              <a:t>ffrindiau’n</a:t>
            </a:r>
            <a:r>
              <a:rPr lang="en-GB" sz="2400"/>
              <a:t> </a:t>
            </a:r>
            <a:r>
              <a:rPr lang="en-GB" sz="2400" err="1"/>
              <a:t>ddibynadwy</a:t>
            </a:r>
            <a:r>
              <a:rPr lang="en-GB" sz="2400"/>
              <a:t>.</a:t>
            </a:r>
          </a:p>
          <a:p>
            <a:pPr>
              <a:lnSpc>
                <a:spcPct val="80000"/>
              </a:lnSpc>
            </a:pPr>
            <a:r>
              <a:rPr lang="en-GB" sz="2400" err="1"/>
              <a:t>Ystyriwch</a:t>
            </a:r>
            <a:r>
              <a:rPr lang="en-GB" sz="2400"/>
              <a:t> y </a:t>
            </a:r>
            <a:r>
              <a:rPr lang="en-GB" sz="2400" err="1"/>
              <a:t>pwynt</a:t>
            </a:r>
            <a:r>
              <a:rPr lang="en-GB" sz="2400"/>
              <a:t> </a:t>
            </a:r>
            <a:r>
              <a:rPr lang="en-GB" sz="2400" err="1"/>
              <a:t>blaenorol</a:t>
            </a:r>
            <a:r>
              <a:rPr lang="en-GB" sz="2400"/>
              <a:t> </a:t>
            </a:r>
            <a:r>
              <a:rPr lang="en-GB" sz="2400" err="1"/>
              <a:t>wrth</a:t>
            </a:r>
            <a:r>
              <a:rPr lang="en-GB" sz="2400"/>
              <a:t> </a:t>
            </a:r>
            <a:r>
              <a:rPr lang="en-GB" sz="2400" err="1"/>
              <a:t>godi</a:t>
            </a:r>
            <a:r>
              <a:rPr lang="en-GB" sz="2400"/>
              <a:t> </a:t>
            </a:r>
            <a:r>
              <a:rPr lang="en-GB" sz="2400" err="1"/>
              <a:t>gwybodaeth</a:t>
            </a:r>
            <a:r>
              <a:rPr lang="en-GB" sz="2400"/>
              <a:t> </a:t>
            </a:r>
            <a:r>
              <a:rPr lang="en-GB" sz="2400" err="1"/>
              <a:t>o’r</a:t>
            </a:r>
            <a:r>
              <a:rPr lang="en-GB" sz="2400"/>
              <a:t> we </a:t>
            </a:r>
            <a:r>
              <a:rPr lang="en-GB" sz="2400" err="1"/>
              <a:t>hefyd</a:t>
            </a:r>
            <a:r>
              <a:rPr lang="en-GB" sz="2400"/>
              <a:t>.</a:t>
            </a:r>
          </a:p>
          <a:p>
            <a:pPr>
              <a:lnSpc>
                <a:spcPct val="80000"/>
              </a:lnSpc>
            </a:pPr>
            <a:endParaRPr lang="en-GB" sz="2000"/>
          </a:p>
        </p:txBody>
      </p:sp>
      <p:sp>
        <p:nvSpPr>
          <p:cNvPr id="14341"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2400">
                <a:solidFill>
                  <a:srgbClr val="2F5597"/>
                </a:solidFill>
              </a:rPr>
              <a:t>Is it clear where any evidence comes from? </a:t>
            </a:r>
            <a:endParaRPr lang="en-GB" sz="2400">
              <a:solidFill>
                <a:srgbClr val="2F5597"/>
              </a:solidFill>
              <a:cs typeface="Arial"/>
            </a:endParaRPr>
          </a:p>
          <a:p>
            <a:pPr>
              <a:lnSpc>
                <a:spcPct val="80000"/>
              </a:lnSpc>
            </a:pPr>
            <a:r>
              <a:rPr lang="en-GB" sz="2400">
                <a:solidFill>
                  <a:srgbClr val="2F5597"/>
                </a:solidFill>
              </a:rPr>
              <a:t>Is the source from an author and/ or publisher respected in your subject area? Information in newspapers or from friends is not usually considered reliable. </a:t>
            </a:r>
            <a:endParaRPr lang="en-GB" sz="2400">
              <a:solidFill>
                <a:srgbClr val="2F5597"/>
              </a:solidFill>
              <a:cs typeface="Arial"/>
            </a:endParaRPr>
          </a:p>
          <a:p>
            <a:pPr>
              <a:lnSpc>
                <a:spcPct val="80000"/>
              </a:lnSpc>
            </a:pPr>
            <a:r>
              <a:rPr lang="en-GB" sz="2400">
                <a:solidFill>
                  <a:srgbClr val="2F5597"/>
                </a:solidFill>
              </a:rPr>
              <a:t>Consider the previous point when sourcing information from the Internet too. </a:t>
            </a:r>
            <a:endParaRPr lang="en-GB" sz="2400">
              <a:solidFill>
                <a:srgbClr val="2F5597"/>
              </a:solidFill>
              <a:cs typeface="Arial"/>
            </a:endParaRPr>
          </a:p>
          <a:p>
            <a:pPr>
              <a:lnSpc>
                <a:spcPct val="80000"/>
              </a:lnSpc>
            </a:pPr>
            <a:endParaRPr lang="en-GB" sz="1800">
              <a:solidFill>
                <a:srgbClr val="0070C0"/>
              </a:solidFill>
              <a:cs typeface="Arial"/>
            </a:endParaRPr>
          </a:p>
        </p:txBody>
      </p:sp>
    </p:spTree>
    <p:extLst>
      <p:ext uri="{BB962C8B-B14F-4D97-AF65-F5344CB8AC3E}">
        <p14:creationId xmlns:p14="http://schemas.microsoft.com/office/powerpoint/2010/main" val="3011335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a:bodyPr>
          <a:lstStyle/>
          <a:p>
            <a:r>
              <a:rPr lang="en-GB" sz="4000" err="1"/>
              <a:t>Dewiswch</a:t>
            </a:r>
            <a:r>
              <a:rPr lang="en-GB" sz="4000"/>
              <a:t> faint o </a:t>
            </a:r>
            <a:r>
              <a:rPr lang="en-GB" sz="4000" err="1"/>
              <a:t>wybodaeth</a:t>
            </a:r>
            <a:r>
              <a:rPr lang="en-GB" sz="4000"/>
              <a:t>  </a:t>
            </a:r>
            <a:br>
              <a:rPr lang="en-GB" sz="4000"/>
            </a:br>
            <a:r>
              <a:rPr lang="en-GB" sz="4000">
                <a:solidFill>
                  <a:srgbClr val="2F5597"/>
                </a:solidFill>
              </a:rPr>
              <a:t>Select by amount</a:t>
            </a:r>
            <a:endParaRPr lang="en-GB" sz="4000">
              <a:solidFill>
                <a:srgbClr val="2F5597"/>
              </a:solidFill>
              <a:cs typeface="Arial"/>
            </a:endParaRPr>
          </a:p>
        </p:txBody>
      </p:sp>
      <p:sp>
        <p:nvSpPr>
          <p:cNvPr id="16388" name="Rectangle 4"/>
          <p:cNvSpPr>
            <a:spLocks noGrp="1" noChangeArrowheads="1"/>
          </p:cNvSpPr>
          <p:nvPr>
            <p:ph sz="half" idx="1"/>
          </p:nvPr>
        </p:nvSpPr>
        <p:spPr/>
        <p:txBody>
          <a:bodyPr/>
          <a:lstStyle/>
          <a:p>
            <a:pPr>
              <a:lnSpc>
                <a:spcPct val="80000"/>
              </a:lnSpc>
            </a:pPr>
            <a:r>
              <a:rPr lang="en-GB" sz="2400" err="1"/>
              <a:t>Defnyddiwch</a:t>
            </a:r>
            <a:r>
              <a:rPr lang="en-GB" sz="2400"/>
              <a:t> </a:t>
            </a:r>
            <a:r>
              <a:rPr lang="en-GB" sz="2400" err="1"/>
              <a:t>gynllun</a:t>
            </a:r>
            <a:r>
              <a:rPr lang="en-GB" sz="2400"/>
              <a:t> </a:t>
            </a:r>
            <a:r>
              <a:rPr lang="en-GB" sz="2400" err="1"/>
              <a:t>eich</a:t>
            </a:r>
            <a:r>
              <a:rPr lang="en-GB" sz="2400"/>
              <a:t> </a:t>
            </a:r>
            <a:r>
              <a:rPr lang="en-GB" sz="2400" err="1"/>
              <a:t>aseiniad</a:t>
            </a:r>
            <a:r>
              <a:rPr lang="en-GB" sz="2400"/>
              <a:t> </a:t>
            </a:r>
            <a:r>
              <a:rPr lang="en-GB" sz="2400" err="1"/>
              <a:t>i</a:t>
            </a:r>
            <a:r>
              <a:rPr lang="en-GB" sz="2400"/>
              <a:t> </a:t>
            </a:r>
            <a:r>
              <a:rPr lang="en-GB" sz="2400" err="1"/>
              <a:t>amcangyfrif</a:t>
            </a:r>
            <a:r>
              <a:rPr lang="en-GB" sz="2400"/>
              <a:t> </a:t>
            </a:r>
            <a:r>
              <a:rPr lang="en-GB" sz="2400" err="1"/>
              <a:t>terfyn</a:t>
            </a:r>
            <a:r>
              <a:rPr lang="en-GB" sz="2400"/>
              <a:t> </a:t>
            </a:r>
            <a:r>
              <a:rPr lang="en-GB" sz="2400" err="1"/>
              <a:t>geiriau</a:t>
            </a:r>
            <a:r>
              <a:rPr lang="en-GB" sz="2400"/>
              <a:t> </a:t>
            </a:r>
            <a:r>
              <a:rPr lang="en-GB" sz="2400" err="1"/>
              <a:t>i</a:t>
            </a:r>
            <a:r>
              <a:rPr lang="en-GB" sz="2400"/>
              <a:t> bob </a:t>
            </a:r>
            <a:r>
              <a:rPr lang="en-GB" sz="2400" err="1"/>
              <a:t>prif</a:t>
            </a:r>
            <a:r>
              <a:rPr lang="en-GB" sz="2400"/>
              <a:t> </a:t>
            </a:r>
            <a:r>
              <a:rPr lang="en-GB" sz="2400" err="1"/>
              <a:t>thema</a:t>
            </a:r>
            <a:r>
              <a:rPr lang="en-GB" sz="2400"/>
              <a:t>, ac </a:t>
            </a:r>
            <a:r>
              <a:rPr lang="en-GB" sz="2400" err="1"/>
              <a:t>wedyn</a:t>
            </a:r>
            <a:r>
              <a:rPr lang="en-GB" sz="2400"/>
              <a:t> </a:t>
            </a:r>
            <a:r>
              <a:rPr lang="en-GB" sz="2400" err="1"/>
              <a:t>i</a:t>
            </a:r>
            <a:r>
              <a:rPr lang="en-GB" sz="2400"/>
              <a:t> bob </a:t>
            </a:r>
            <a:r>
              <a:rPr lang="en-GB" sz="2400" err="1"/>
              <a:t>pwnc</a:t>
            </a:r>
            <a:r>
              <a:rPr lang="en-GB" sz="2400"/>
              <a:t> neu </a:t>
            </a:r>
            <a:r>
              <a:rPr lang="en-GB" sz="2400" err="1"/>
              <a:t>enghraifft</a:t>
            </a:r>
            <a:r>
              <a:rPr lang="en-GB" sz="2400"/>
              <a:t>. </a:t>
            </a:r>
          </a:p>
          <a:p>
            <a:pPr>
              <a:lnSpc>
                <a:spcPct val="80000"/>
              </a:lnSpc>
            </a:pPr>
            <a:r>
              <a:rPr lang="en-GB" sz="2400" err="1"/>
              <a:t>Defnyddiwch</a:t>
            </a:r>
            <a:r>
              <a:rPr lang="en-GB" sz="2400"/>
              <a:t> </a:t>
            </a:r>
            <a:r>
              <a:rPr lang="en-GB" sz="2400" err="1"/>
              <a:t>eich</a:t>
            </a:r>
            <a:r>
              <a:rPr lang="en-GB" sz="2400"/>
              <a:t> </a:t>
            </a:r>
            <a:r>
              <a:rPr lang="en-GB" sz="2400" err="1"/>
              <a:t>terfynau</a:t>
            </a:r>
            <a:r>
              <a:rPr lang="en-GB" sz="2400"/>
              <a:t> </a:t>
            </a:r>
            <a:r>
              <a:rPr lang="en-GB" sz="2400" err="1"/>
              <a:t>geiriau</a:t>
            </a:r>
            <a:r>
              <a:rPr lang="en-GB" sz="2400"/>
              <a:t> </a:t>
            </a:r>
            <a:r>
              <a:rPr lang="en-GB" sz="2400" err="1"/>
              <a:t>fel</a:t>
            </a:r>
            <a:r>
              <a:rPr lang="en-GB" sz="2400"/>
              <a:t> </a:t>
            </a:r>
            <a:r>
              <a:rPr lang="en-GB" sz="2400" err="1"/>
              <a:t>canllaw</a:t>
            </a:r>
            <a:r>
              <a:rPr lang="en-GB" sz="2400"/>
              <a:t> </a:t>
            </a:r>
            <a:r>
              <a:rPr lang="en-GB" sz="2400" err="1"/>
              <a:t>ar</a:t>
            </a:r>
            <a:r>
              <a:rPr lang="en-GB" sz="2400"/>
              <a:t> faint </a:t>
            </a:r>
            <a:r>
              <a:rPr lang="en-GB" sz="2400" err="1"/>
              <a:t>i</a:t>
            </a:r>
            <a:r>
              <a:rPr lang="en-GB" sz="2400"/>
              <a:t> </a:t>
            </a:r>
            <a:r>
              <a:rPr lang="en-GB" sz="2400" err="1"/>
              <a:t>ddarllen</a:t>
            </a:r>
            <a:r>
              <a:rPr lang="en-GB" sz="2400"/>
              <a:t> ac </a:t>
            </a:r>
            <a:r>
              <a:rPr lang="en-GB" sz="2400" err="1"/>
              <a:t>ysgrifennu</a:t>
            </a:r>
            <a:r>
              <a:rPr lang="en-GB" sz="2400"/>
              <a:t>. </a:t>
            </a:r>
            <a:r>
              <a:rPr lang="en-GB" sz="2400" err="1"/>
              <a:t>Os</a:t>
            </a:r>
            <a:r>
              <a:rPr lang="en-GB" sz="2400"/>
              <a:t> </a:t>
            </a:r>
            <a:r>
              <a:rPr lang="en-GB" sz="2400" err="1"/>
              <a:t>mai</a:t>
            </a:r>
            <a:r>
              <a:rPr lang="en-GB" sz="2400"/>
              <a:t> dim </a:t>
            </a:r>
            <a:r>
              <a:rPr lang="en-GB" sz="2400" err="1"/>
              <a:t>ond</a:t>
            </a:r>
            <a:r>
              <a:rPr lang="en-GB" sz="2400"/>
              <a:t> </a:t>
            </a:r>
            <a:r>
              <a:rPr lang="en-GB" sz="2400" err="1"/>
              <a:t>llinell</a:t>
            </a:r>
            <a:r>
              <a:rPr lang="en-GB" sz="2400"/>
              <a:t> </a:t>
            </a:r>
            <a:r>
              <a:rPr lang="en-GB" sz="2400" err="1"/>
              <a:t>neu</a:t>
            </a:r>
            <a:r>
              <a:rPr lang="en-GB" sz="2400"/>
              <a:t> </a:t>
            </a:r>
            <a:r>
              <a:rPr lang="en-GB" sz="2400" err="1"/>
              <a:t>baragraff</a:t>
            </a:r>
            <a:r>
              <a:rPr lang="en-GB" sz="2400"/>
              <a:t> y </a:t>
            </a:r>
            <a:r>
              <a:rPr lang="en-GB" sz="2400" err="1"/>
              <a:t>gallwch</a:t>
            </a:r>
            <a:r>
              <a:rPr lang="en-GB" sz="2400"/>
              <a:t> </a:t>
            </a:r>
            <a:r>
              <a:rPr lang="en-GB" sz="2400" err="1"/>
              <a:t>ei</a:t>
            </a:r>
            <a:r>
              <a:rPr lang="en-GB" sz="2400"/>
              <a:t> </a:t>
            </a:r>
            <a:r>
              <a:rPr lang="en-GB" sz="2400" err="1"/>
              <a:t>ysgrifennu</a:t>
            </a:r>
            <a:r>
              <a:rPr lang="en-GB" sz="2400"/>
              <a:t> am </a:t>
            </a:r>
            <a:r>
              <a:rPr lang="en-GB" sz="2400" err="1"/>
              <a:t>rywbeth</a:t>
            </a:r>
            <a:r>
              <a:rPr lang="en-GB" sz="2400"/>
              <a:t>, </a:t>
            </a:r>
            <a:r>
              <a:rPr lang="en-GB" sz="2400" err="1"/>
              <a:t>mae’n</a:t>
            </a:r>
            <a:r>
              <a:rPr lang="en-GB" sz="2400"/>
              <a:t> </a:t>
            </a:r>
            <a:r>
              <a:rPr lang="en-GB" sz="2400" err="1"/>
              <a:t>debyg</a:t>
            </a:r>
            <a:r>
              <a:rPr lang="en-GB" sz="2400"/>
              <a:t> </a:t>
            </a:r>
            <a:r>
              <a:rPr lang="en-GB" sz="2400" err="1"/>
              <a:t>na</a:t>
            </a:r>
            <a:r>
              <a:rPr lang="en-GB" sz="2400"/>
              <a:t> </a:t>
            </a:r>
            <a:r>
              <a:rPr lang="en-GB" sz="2400" err="1"/>
              <a:t>fydd</a:t>
            </a:r>
            <a:r>
              <a:rPr lang="en-GB" sz="2400"/>
              <a:t> </a:t>
            </a:r>
            <a:r>
              <a:rPr lang="en-GB" sz="2400" err="1"/>
              <a:t>angen</a:t>
            </a:r>
            <a:r>
              <a:rPr lang="en-GB" sz="2400"/>
              <a:t> </a:t>
            </a:r>
            <a:r>
              <a:rPr lang="en-GB" sz="2400" err="1"/>
              <a:t>ichi</a:t>
            </a:r>
            <a:r>
              <a:rPr lang="en-GB" sz="2400"/>
              <a:t> </a:t>
            </a:r>
            <a:r>
              <a:rPr lang="en-GB" sz="2400" err="1"/>
              <a:t>ddarllen</a:t>
            </a:r>
            <a:r>
              <a:rPr lang="en-GB" sz="2400"/>
              <a:t> a </a:t>
            </a:r>
            <a:r>
              <a:rPr lang="en-GB" sz="2400" err="1"/>
              <a:t>nodi</a:t>
            </a:r>
            <a:r>
              <a:rPr lang="en-GB" sz="2400"/>
              <a:t> </a:t>
            </a:r>
            <a:r>
              <a:rPr lang="en-GB" sz="2400" err="1"/>
              <a:t>llawer</a:t>
            </a:r>
            <a:r>
              <a:rPr lang="en-GB" sz="2400"/>
              <a:t>.</a:t>
            </a:r>
          </a:p>
          <a:p>
            <a:pPr>
              <a:lnSpc>
                <a:spcPct val="80000"/>
              </a:lnSpc>
            </a:pPr>
            <a:endParaRPr lang="en-GB" sz="2000"/>
          </a:p>
        </p:txBody>
      </p:sp>
      <p:sp>
        <p:nvSpPr>
          <p:cNvPr id="16389"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2400">
                <a:solidFill>
                  <a:schemeClr val="accent6">
                    <a:lumMod val="75000"/>
                  </a:schemeClr>
                </a:solidFill>
              </a:rPr>
              <a:t>Use your assignment plan to work out a word limit for each major theme, and then for each topic or example.</a:t>
            </a:r>
            <a:endParaRPr lang="en-GB" sz="2400">
              <a:solidFill>
                <a:schemeClr val="accent6">
                  <a:lumMod val="75000"/>
                </a:schemeClr>
              </a:solidFill>
              <a:cs typeface="Arial"/>
            </a:endParaRPr>
          </a:p>
          <a:p>
            <a:pPr>
              <a:lnSpc>
                <a:spcPct val="80000"/>
              </a:lnSpc>
            </a:pPr>
            <a:r>
              <a:rPr lang="en-GB" sz="2400">
                <a:solidFill>
                  <a:schemeClr val="accent6">
                    <a:lumMod val="75000"/>
                  </a:schemeClr>
                </a:solidFill>
              </a:rPr>
              <a:t>Use your word limits to guide you on how much to read and note. If you can only write a line or paragraph about something, you probably don’t need to read and note very much. </a:t>
            </a:r>
            <a:endParaRPr lang="en-GB" sz="2400">
              <a:solidFill>
                <a:schemeClr val="accent6">
                  <a:lumMod val="75000"/>
                </a:schemeClr>
              </a:solidFil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a:bodyPr>
          <a:lstStyle/>
          <a:p>
            <a:r>
              <a:rPr lang="en-GB" sz="4000" err="1"/>
              <a:t>Dewiswch</a:t>
            </a:r>
            <a:r>
              <a:rPr lang="en-GB" sz="4000"/>
              <a:t> faint o </a:t>
            </a:r>
            <a:r>
              <a:rPr lang="en-GB" sz="4000" err="1"/>
              <a:t>wybodaeth</a:t>
            </a:r>
            <a:r>
              <a:rPr lang="en-GB" sz="4000"/>
              <a:t>  </a:t>
            </a:r>
            <a:br>
              <a:rPr lang="en-GB" sz="4000"/>
            </a:br>
            <a:r>
              <a:rPr lang="en-GB" sz="4000">
                <a:solidFill>
                  <a:schemeClr val="accent6">
                    <a:lumMod val="75000"/>
                  </a:schemeClr>
                </a:solidFill>
              </a:rPr>
              <a:t>Select by amount</a:t>
            </a:r>
            <a:endParaRPr lang="en-GB" sz="4000">
              <a:solidFill>
                <a:schemeClr val="accent6">
                  <a:lumMod val="75000"/>
                </a:schemeClr>
              </a:solidFill>
              <a:cs typeface="Arial"/>
            </a:endParaRPr>
          </a:p>
        </p:txBody>
      </p:sp>
      <p:sp>
        <p:nvSpPr>
          <p:cNvPr id="16388" name="Rectangle 4"/>
          <p:cNvSpPr>
            <a:spLocks noGrp="1" noChangeArrowheads="1"/>
          </p:cNvSpPr>
          <p:nvPr>
            <p:ph sz="half" idx="1"/>
          </p:nvPr>
        </p:nvSpPr>
        <p:spPr/>
        <p:txBody>
          <a:bodyPr/>
          <a:lstStyle/>
          <a:p>
            <a:pPr>
              <a:lnSpc>
                <a:spcPct val="80000"/>
              </a:lnSpc>
            </a:pPr>
            <a:r>
              <a:rPr lang="en-GB" sz="2400" err="1"/>
              <a:t>Ystyriwch</a:t>
            </a:r>
            <a:r>
              <a:rPr lang="en-GB" sz="2400"/>
              <a:t> a </a:t>
            </a:r>
            <a:r>
              <a:rPr lang="en-GB" sz="2400" err="1"/>
              <a:t>ydy</a:t>
            </a:r>
            <a:r>
              <a:rPr lang="en-GB" sz="2400"/>
              <a:t> </a:t>
            </a:r>
            <a:r>
              <a:rPr lang="en-GB" sz="2400" err="1"/>
              <a:t>erthygl</a:t>
            </a:r>
            <a:r>
              <a:rPr lang="en-GB" sz="2400"/>
              <a:t> </a:t>
            </a:r>
            <a:r>
              <a:rPr lang="en-GB" sz="2400" err="1"/>
              <a:t>yn</a:t>
            </a:r>
            <a:r>
              <a:rPr lang="en-GB" sz="2400"/>
              <a:t> </a:t>
            </a:r>
            <a:r>
              <a:rPr lang="en-GB" sz="2400" err="1"/>
              <a:t>mynd</a:t>
            </a:r>
            <a:r>
              <a:rPr lang="en-GB" sz="2400"/>
              <a:t> </a:t>
            </a:r>
            <a:r>
              <a:rPr lang="en-GB" sz="2400" err="1"/>
              <a:t>i</a:t>
            </a:r>
            <a:r>
              <a:rPr lang="en-GB" sz="2400"/>
              <a:t> </a:t>
            </a:r>
            <a:r>
              <a:rPr lang="en-GB" sz="2400" err="1"/>
              <a:t>ormod</a:t>
            </a:r>
            <a:r>
              <a:rPr lang="en-GB" sz="2400"/>
              <a:t> o </a:t>
            </a:r>
            <a:r>
              <a:rPr lang="en-GB" sz="2400" err="1"/>
              <a:t>fanylder</a:t>
            </a:r>
            <a:r>
              <a:rPr lang="en-GB" sz="2400"/>
              <a:t> at </a:t>
            </a:r>
            <a:r>
              <a:rPr lang="en-GB" sz="2400" err="1"/>
              <a:t>eich</a:t>
            </a:r>
            <a:r>
              <a:rPr lang="en-GB" sz="2400"/>
              <a:t> </a:t>
            </a:r>
            <a:r>
              <a:rPr lang="en-GB" sz="2400" err="1"/>
              <a:t>dibenion</a:t>
            </a:r>
            <a:r>
              <a:rPr lang="en-GB" sz="2400"/>
              <a:t> chi: </a:t>
            </a:r>
            <a:r>
              <a:rPr lang="en-GB" sz="2400" err="1"/>
              <a:t>efallai</a:t>
            </a:r>
            <a:r>
              <a:rPr lang="en-GB" sz="2400"/>
              <a:t> </a:t>
            </a:r>
            <a:r>
              <a:rPr lang="en-GB" sz="2400" err="1"/>
              <a:t>mai</a:t>
            </a:r>
            <a:r>
              <a:rPr lang="en-GB" sz="2400"/>
              <a:t> dim </a:t>
            </a:r>
            <a:r>
              <a:rPr lang="en-GB" sz="2400" err="1"/>
              <a:t>ond</a:t>
            </a:r>
            <a:r>
              <a:rPr lang="en-GB" sz="2400"/>
              <a:t> </a:t>
            </a:r>
            <a:r>
              <a:rPr lang="en-GB" sz="2400" err="1"/>
              <a:t>darllen</a:t>
            </a:r>
            <a:r>
              <a:rPr lang="en-GB" sz="2400"/>
              <a:t> y </a:t>
            </a:r>
            <a:r>
              <a:rPr lang="en-GB" sz="2400" err="1"/>
              <a:t>crynodeb</a:t>
            </a:r>
            <a:r>
              <a:rPr lang="en-GB" sz="2400"/>
              <a:t> </a:t>
            </a:r>
            <a:r>
              <a:rPr lang="en-GB" sz="2400" err="1"/>
              <a:t>neu</a:t>
            </a:r>
            <a:r>
              <a:rPr lang="en-GB" sz="2400"/>
              <a:t> un </a:t>
            </a:r>
            <a:r>
              <a:rPr lang="en-GB" sz="2400" err="1"/>
              <a:t>adran</a:t>
            </a:r>
            <a:r>
              <a:rPr lang="en-GB" sz="2400"/>
              <a:t> y </a:t>
            </a:r>
            <a:r>
              <a:rPr lang="en-GB" sz="2400" err="1"/>
              <a:t>bydd</a:t>
            </a:r>
            <a:r>
              <a:rPr lang="en-GB" sz="2400"/>
              <a:t> </a:t>
            </a:r>
            <a:r>
              <a:rPr lang="en-GB" sz="2400" err="1"/>
              <a:t>ei</a:t>
            </a:r>
            <a:r>
              <a:rPr lang="en-GB" sz="2400"/>
              <a:t> </a:t>
            </a:r>
            <a:r>
              <a:rPr lang="en-GB" sz="2400" err="1"/>
              <a:t>angen</a:t>
            </a:r>
            <a:r>
              <a:rPr lang="en-GB" sz="2400"/>
              <a:t> </a:t>
            </a:r>
            <a:r>
              <a:rPr lang="en-GB" sz="2400" err="1"/>
              <a:t>arnoch</a:t>
            </a:r>
            <a:r>
              <a:rPr lang="en-GB" sz="2400"/>
              <a:t>.</a:t>
            </a:r>
          </a:p>
          <a:p>
            <a:pPr>
              <a:lnSpc>
                <a:spcPct val="80000"/>
              </a:lnSpc>
            </a:pPr>
            <a:r>
              <a:rPr lang="en-GB" sz="2400" err="1"/>
              <a:t>Daliwch</a:t>
            </a:r>
            <a:r>
              <a:rPr lang="en-GB" sz="2400"/>
              <a:t> </a:t>
            </a:r>
            <a:r>
              <a:rPr lang="en-GB" sz="2400" err="1"/>
              <a:t>i</a:t>
            </a:r>
            <a:r>
              <a:rPr lang="en-GB" sz="2400"/>
              <a:t> </a:t>
            </a:r>
            <a:r>
              <a:rPr lang="en-GB" sz="2400" err="1"/>
              <a:t>ofyn</a:t>
            </a:r>
            <a:r>
              <a:rPr lang="en-GB" sz="2400"/>
              <a:t> a </a:t>
            </a:r>
            <a:r>
              <a:rPr lang="en-GB" sz="2400" err="1"/>
              <a:t>ydy</a:t>
            </a:r>
            <a:r>
              <a:rPr lang="en-GB" sz="2400"/>
              <a:t> </a:t>
            </a:r>
            <a:r>
              <a:rPr lang="en-GB" sz="2400" err="1"/>
              <a:t>deunydd</a:t>
            </a:r>
            <a:r>
              <a:rPr lang="en-GB" sz="2400"/>
              <a:t> </a:t>
            </a:r>
            <a:r>
              <a:rPr lang="en-GB" sz="2400" err="1"/>
              <a:t>yn</a:t>
            </a:r>
            <a:r>
              <a:rPr lang="en-GB" sz="2400"/>
              <a:t> </a:t>
            </a:r>
            <a:r>
              <a:rPr lang="en-GB" sz="2400" err="1"/>
              <a:t>berthnasol</a:t>
            </a:r>
            <a:r>
              <a:rPr lang="en-GB" sz="2400"/>
              <a:t> </a:t>
            </a:r>
            <a:r>
              <a:rPr lang="en-GB" sz="2400" err="1"/>
              <a:t>i</a:t>
            </a:r>
            <a:r>
              <a:rPr lang="en-GB" sz="2400"/>
              <a:t> </a:t>
            </a:r>
            <a:r>
              <a:rPr lang="en-GB" sz="2400" err="1"/>
              <a:t>deitl</a:t>
            </a:r>
            <a:r>
              <a:rPr lang="en-GB" sz="2400"/>
              <a:t> </a:t>
            </a:r>
            <a:r>
              <a:rPr lang="en-GB" sz="2400" err="1"/>
              <a:t>yr</a:t>
            </a:r>
            <a:r>
              <a:rPr lang="en-GB" sz="2400"/>
              <a:t> </a:t>
            </a:r>
            <a:r>
              <a:rPr lang="en-GB" sz="2400" err="1"/>
              <a:t>aseiniad</a:t>
            </a:r>
            <a:r>
              <a:rPr lang="en-GB" sz="2400"/>
              <a:t>.</a:t>
            </a:r>
          </a:p>
          <a:p>
            <a:pPr>
              <a:lnSpc>
                <a:spcPct val="80000"/>
              </a:lnSpc>
            </a:pPr>
            <a:endParaRPr lang="en-GB" sz="2400"/>
          </a:p>
        </p:txBody>
      </p:sp>
      <p:sp>
        <p:nvSpPr>
          <p:cNvPr id="16389" name="Rectangle 5"/>
          <p:cNvSpPr>
            <a:spLocks noGrp="1" noChangeArrowheads="1"/>
          </p:cNvSpPr>
          <p:nvPr>
            <p:ph sz="half" idx="2"/>
          </p:nvPr>
        </p:nvSpPr>
        <p:spPr/>
        <p:txBody>
          <a:bodyPr/>
          <a:lstStyle/>
          <a:p>
            <a:pPr>
              <a:lnSpc>
                <a:spcPct val="80000"/>
              </a:lnSpc>
            </a:pPr>
            <a:r>
              <a:rPr lang="en-GB" sz="2400">
                <a:solidFill>
                  <a:schemeClr val="accent6">
                    <a:lumMod val="75000"/>
                  </a:schemeClr>
                </a:solidFill>
              </a:rPr>
              <a:t>Consider whether an article goes into too much depth for your purposes: you may only need to read the abstract or one section.</a:t>
            </a:r>
          </a:p>
          <a:p>
            <a:pPr>
              <a:lnSpc>
                <a:spcPct val="80000"/>
              </a:lnSpc>
            </a:pPr>
            <a:r>
              <a:rPr lang="en-GB" sz="2400">
                <a:solidFill>
                  <a:schemeClr val="accent6">
                    <a:lumMod val="75000"/>
                  </a:schemeClr>
                </a:solidFill>
              </a:rPr>
              <a:t>Keep asking whether material is relevant to the title of the assignment. </a:t>
            </a:r>
          </a:p>
        </p:txBody>
      </p:sp>
    </p:spTree>
    <p:extLst>
      <p:ext uri="{BB962C8B-B14F-4D97-AF65-F5344CB8AC3E}">
        <p14:creationId xmlns:p14="http://schemas.microsoft.com/office/powerpoint/2010/main" val="25516919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r>
              <a:rPr lang="en-GB" err="1"/>
              <a:t>Darllen</a:t>
            </a:r>
            <a:r>
              <a:rPr lang="en-GB"/>
              <a:t>- </a:t>
            </a:r>
            <a:r>
              <a:rPr lang="en-GB" err="1"/>
              <a:t>ar</a:t>
            </a:r>
            <a:r>
              <a:rPr lang="en-GB"/>
              <a:t> </a:t>
            </a:r>
            <a:r>
              <a:rPr lang="en-GB" err="1"/>
              <a:t>gyfer</a:t>
            </a:r>
            <a:r>
              <a:rPr lang="en-GB"/>
              <a:t> </a:t>
            </a:r>
            <a:r>
              <a:rPr lang="en-GB" err="1"/>
              <a:t>rhesymau</a:t>
            </a:r>
            <a:r>
              <a:rPr lang="en-GB"/>
              <a:t> </a:t>
            </a:r>
            <a:r>
              <a:rPr lang="en-GB" err="1"/>
              <a:t>gwahanol</a:t>
            </a:r>
            <a:br>
              <a:rPr lang="en-GB"/>
            </a:br>
            <a:r>
              <a:rPr lang="en-GB">
                <a:solidFill>
                  <a:schemeClr val="accent6">
                    <a:lumMod val="75000"/>
                  </a:schemeClr>
                </a:solidFill>
              </a:rPr>
              <a:t>Reading- for different reasons</a:t>
            </a:r>
            <a:r>
              <a:rPr lang="en-GB"/>
              <a:t>	</a:t>
            </a:r>
            <a:endParaRPr lang="en-GB">
              <a:cs typeface="Arial"/>
            </a:endParaRPr>
          </a:p>
        </p:txBody>
      </p:sp>
      <p:sp>
        <p:nvSpPr>
          <p:cNvPr id="18436" name="Rectangle 4"/>
          <p:cNvSpPr>
            <a:spLocks noGrp="1" noChangeArrowheads="1"/>
          </p:cNvSpPr>
          <p:nvPr>
            <p:ph type="body" sz="half" idx="1"/>
          </p:nvPr>
        </p:nvSpPr>
        <p:spPr/>
        <p:txBody>
          <a:bodyPr/>
          <a:lstStyle/>
          <a:p>
            <a:r>
              <a:rPr lang="en-GB" sz="2500" err="1"/>
              <a:t>Darllen</a:t>
            </a:r>
            <a:r>
              <a:rPr lang="en-GB" sz="2500"/>
              <a:t> </a:t>
            </a:r>
            <a:r>
              <a:rPr lang="en-GB" sz="2500" err="1"/>
              <a:t>i</a:t>
            </a:r>
            <a:r>
              <a:rPr lang="en-GB" sz="2500"/>
              <a:t> </a:t>
            </a:r>
            <a:r>
              <a:rPr lang="en-GB" sz="2500" err="1"/>
              <a:t>gael</a:t>
            </a:r>
            <a:r>
              <a:rPr lang="en-GB" sz="2500"/>
              <a:t> </a:t>
            </a:r>
            <a:r>
              <a:rPr lang="en-GB" sz="2500" err="1"/>
              <a:t>pleser</a:t>
            </a:r>
            <a:endParaRPr lang="en-GB" sz="2500"/>
          </a:p>
          <a:p>
            <a:r>
              <a:rPr lang="en-GB" sz="2500" err="1"/>
              <a:t>Darllen</a:t>
            </a:r>
            <a:r>
              <a:rPr lang="en-GB" sz="2500"/>
              <a:t> </a:t>
            </a:r>
            <a:r>
              <a:rPr lang="en-GB" sz="2500" err="1"/>
              <a:t>i</a:t>
            </a:r>
            <a:r>
              <a:rPr lang="en-GB" sz="2500"/>
              <a:t> </a:t>
            </a:r>
            <a:r>
              <a:rPr lang="en-GB" sz="2500" err="1"/>
              <a:t>ganfod</a:t>
            </a:r>
            <a:r>
              <a:rPr lang="en-GB" sz="2500"/>
              <a:t> </a:t>
            </a:r>
            <a:r>
              <a:rPr lang="en-GB" sz="2500" err="1"/>
              <a:t>ystyr</a:t>
            </a:r>
            <a:endParaRPr lang="en-GB" sz="2500"/>
          </a:p>
          <a:p>
            <a:r>
              <a:rPr lang="en-GB" sz="2500" err="1"/>
              <a:t>Darllen</a:t>
            </a:r>
            <a:r>
              <a:rPr lang="en-GB" sz="2500"/>
              <a:t> </a:t>
            </a:r>
            <a:r>
              <a:rPr lang="en-GB" sz="2500" err="1"/>
              <a:t>i</a:t>
            </a:r>
            <a:r>
              <a:rPr lang="en-GB" sz="2500"/>
              <a:t> </a:t>
            </a:r>
            <a:r>
              <a:rPr lang="en-GB" sz="2500" err="1"/>
              <a:t>godi</a:t>
            </a:r>
            <a:r>
              <a:rPr lang="en-GB" sz="2500"/>
              <a:t> </a:t>
            </a:r>
            <a:r>
              <a:rPr lang="en-GB" sz="2500" err="1"/>
              <a:t>gwybodaeth</a:t>
            </a:r>
            <a:r>
              <a:rPr lang="en-GB" sz="2500"/>
              <a:t> </a:t>
            </a:r>
          </a:p>
          <a:p>
            <a:r>
              <a:rPr lang="en-GB" sz="2500" err="1"/>
              <a:t>Meddwl</a:t>
            </a:r>
            <a:r>
              <a:rPr lang="en-GB" sz="2500"/>
              <a:t> </a:t>
            </a:r>
            <a:r>
              <a:rPr lang="en-GB" sz="2500" err="1"/>
              <a:t>beirniadol</a:t>
            </a:r>
            <a:r>
              <a:rPr lang="en-GB" sz="2500"/>
              <a:t> </a:t>
            </a:r>
            <a:r>
              <a:rPr lang="en-GB" sz="2500" err="1"/>
              <a:t>wrth</a:t>
            </a:r>
            <a:r>
              <a:rPr lang="en-GB" sz="2500"/>
              <a:t> </a:t>
            </a:r>
            <a:r>
              <a:rPr lang="en-GB" sz="2500" err="1"/>
              <a:t>ddarllen</a:t>
            </a:r>
            <a:endParaRPr lang="en-GB" sz="2500"/>
          </a:p>
          <a:p>
            <a:endParaRPr lang="en-GB" sz="2500"/>
          </a:p>
        </p:txBody>
      </p:sp>
      <p:sp>
        <p:nvSpPr>
          <p:cNvPr id="18437" name="Rectangle 5"/>
          <p:cNvSpPr>
            <a:spLocks noGrp="1" noChangeArrowheads="1"/>
          </p:cNvSpPr>
          <p:nvPr>
            <p:ph type="body" sz="half" idx="2"/>
          </p:nvPr>
        </p:nvSpPr>
        <p:spPr/>
        <p:txBody>
          <a:bodyPr/>
          <a:lstStyle/>
          <a:p>
            <a:r>
              <a:rPr lang="en-GB" sz="2500">
                <a:solidFill>
                  <a:schemeClr val="accent6">
                    <a:lumMod val="75000"/>
                  </a:schemeClr>
                </a:solidFill>
              </a:rPr>
              <a:t>Reading for pleasure</a:t>
            </a:r>
          </a:p>
          <a:p>
            <a:r>
              <a:rPr lang="en-GB" sz="2500">
                <a:solidFill>
                  <a:schemeClr val="accent6">
                    <a:lumMod val="75000"/>
                  </a:schemeClr>
                </a:solidFill>
              </a:rPr>
              <a:t>Reading for meaning</a:t>
            </a:r>
          </a:p>
          <a:p>
            <a:r>
              <a:rPr lang="en-GB" sz="2500">
                <a:solidFill>
                  <a:schemeClr val="accent6">
                    <a:lumMod val="75000"/>
                  </a:schemeClr>
                </a:solidFill>
              </a:rPr>
              <a:t>Reading for information</a:t>
            </a:r>
          </a:p>
          <a:p>
            <a:r>
              <a:rPr lang="en-GB" sz="2500">
                <a:solidFill>
                  <a:schemeClr val="accent6">
                    <a:lumMod val="75000"/>
                  </a:schemeClr>
                </a:solidFill>
              </a:rPr>
              <a:t>Critical thinking when reading</a:t>
            </a:r>
          </a:p>
          <a:p>
            <a:endParaRPr lang="en-GB" sz="25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br>
              <a:rPr lang="en-GB" sz="3200" b="1"/>
            </a:br>
            <a:r>
              <a:rPr lang="en-GB" sz="3200" b="1" err="1"/>
              <a:t>Darllen</a:t>
            </a:r>
            <a:r>
              <a:rPr lang="en-GB" sz="3200" b="1"/>
              <a:t> </a:t>
            </a:r>
            <a:r>
              <a:rPr lang="en-GB" sz="3200" b="1" err="1"/>
              <a:t>i</a:t>
            </a:r>
            <a:r>
              <a:rPr lang="en-GB" sz="3200" b="1"/>
              <a:t> </a:t>
            </a:r>
            <a:r>
              <a:rPr lang="en-GB" sz="3200" b="1" err="1"/>
              <a:t>gael</a:t>
            </a:r>
            <a:r>
              <a:rPr lang="en-GB" sz="3200" b="1"/>
              <a:t> </a:t>
            </a:r>
            <a:r>
              <a:rPr lang="en-GB" sz="3200" b="1" err="1"/>
              <a:t>Pleser</a:t>
            </a:r>
            <a:r>
              <a:rPr lang="en-GB" sz="3200"/>
              <a:t>  		</a:t>
            </a:r>
            <a:r>
              <a:rPr lang="en-GB" sz="3200" b="1">
                <a:solidFill>
                  <a:schemeClr val="accent6">
                    <a:lumMod val="75000"/>
                  </a:schemeClr>
                </a:solidFill>
              </a:rPr>
              <a:t>Reading for Pleasure</a:t>
            </a:r>
            <a:endParaRPr lang="en-GB" sz="3200">
              <a:solidFill>
                <a:schemeClr val="accent6">
                  <a:lumMod val="75000"/>
                </a:schemeClr>
              </a:solidFill>
            </a:endParaRPr>
          </a:p>
        </p:txBody>
      </p:sp>
      <p:sp>
        <p:nvSpPr>
          <p:cNvPr id="20484" name="Rectangle 4"/>
          <p:cNvSpPr>
            <a:spLocks noGrp="1" noChangeArrowheads="1"/>
          </p:cNvSpPr>
          <p:nvPr>
            <p:ph type="body" sz="half" idx="1"/>
          </p:nvPr>
        </p:nvSpPr>
        <p:spPr/>
        <p:txBody>
          <a:bodyPr/>
          <a:lstStyle/>
          <a:p>
            <a:r>
              <a:rPr lang="en-GB" sz="2100" err="1"/>
              <a:t>Cyfforddus</a:t>
            </a:r>
            <a:r>
              <a:rPr lang="en-GB" sz="2100"/>
              <a:t> – </a:t>
            </a:r>
            <a:r>
              <a:rPr lang="en-GB" sz="2100" err="1"/>
              <a:t>cadair</a:t>
            </a:r>
            <a:r>
              <a:rPr lang="en-GB" sz="2100"/>
              <a:t> </a:t>
            </a:r>
            <a:r>
              <a:rPr lang="en-GB" sz="2100" err="1"/>
              <a:t>esmwyth</a:t>
            </a:r>
            <a:endParaRPr lang="en-GB" sz="2100"/>
          </a:p>
          <a:p>
            <a:r>
              <a:rPr lang="en-GB" sz="2100" err="1"/>
              <a:t>Cerddoriaeth</a:t>
            </a:r>
            <a:r>
              <a:rPr lang="en-GB" sz="2100"/>
              <a:t>/</a:t>
            </a:r>
            <a:r>
              <a:rPr lang="en-GB" sz="2100" err="1"/>
              <a:t>seiniau</a:t>
            </a:r>
            <a:r>
              <a:rPr lang="en-GB" sz="2100"/>
              <a:t> </a:t>
            </a:r>
            <a:r>
              <a:rPr lang="en-GB" sz="2100" err="1"/>
              <a:t>cefndirol</a:t>
            </a:r>
            <a:endParaRPr lang="en-GB" sz="2100"/>
          </a:p>
          <a:p>
            <a:r>
              <a:rPr lang="en-GB" sz="2100"/>
              <a:t>Codi a </a:t>
            </a:r>
            <a:r>
              <a:rPr lang="en-GB" sz="2100" err="1"/>
              <a:t>gollwng</a:t>
            </a:r>
            <a:r>
              <a:rPr lang="en-GB" sz="2100"/>
              <a:t> </a:t>
            </a:r>
            <a:r>
              <a:rPr lang="en-GB" sz="2100" err="1"/>
              <a:t>fel</a:t>
            </a:r>
            <a:r>
              <a:rPr lang="en-GB" sz="2100"/>
              <a:t> y </a:t>
            </a:r>
            <a:r>
              <a:rPr lang="en-GB" sz="2100" err="1"/>
              <a:t>mynnoch</a:t>
            </a:r>
            <a:endParaRPr lang="en-GB" sz="2100"/>
          </a:p>
          <a:p>
            <a:r>
              <a:rPr lang="en-GB" sz="2100"/>
              <a:t>Gall </a:t>
            </a:r>
            <a:r>
              <a:rPr lang="en-GB" sz="2100" err="1"/>
              <a:t>gymryd</a:t>
            </a:r>
            <a:r>
              <a:rPr lang="en-GB" sz="2100"/>
              <a:t> </a:t>
            </a:r>
            <a:r>
              <a:rPr lang="en-GB" sz="2100" err="1"/>
              <a:t>amser</a:t>
            </a:r>
            <a:r>
              <a:rPr lang="en-GB" sz="2100"/>
              <a:t> </a:t>
            </a:r>
            <a:r>
              <a:rPr lang="en-GB" sz="2100" err="1"/>
              <a:t>hir</a:t>
            </a:r>
            <a:r>
              <a:rPr lang="en-GB" sz="2100"/>
              <a:t> </a:t>
            </a:r>
            <a:r>
              <a:rPr lang="en-GB" sz="2100" err="1"/>
              <a:t>i</a:t>
            </a:r>
            <a:r>
              <a:rPr lang="en-GB" sz="2100"/>
              <a:t> </a:t>
            </a:r>
            <a:r>
              <a:rPr lang="en-GB" sz="2100" err="1"/>
              <a:t>orffen</a:t>
            </a:r>
            <a:r>
              <a:rPr lang="en-GB" sz="2100"/>
              <a:t> y </a:t>
            </a:r>
            <a:r>
              <a:rPr lang="en-GB" sz="2100" err="1"/>
              <a:t>llyfr</a:t>
            </a:r>
            <a:endParaRPr lang="en-GB" sz="2100"/>
          </a:p>
          <a:p>
            <a:r>
              <a:rPr lang="en-GB" sz="2100"/>
              <a:t>Dim </a:t>
            </a:r>
            <a:r>
              <a:rPr lang="en-GB" sz="2100" err="1"/>
              <a:t>brys</a:t>
            </a:r>
            <a:endParaRPr lang="en-GB" sz="2100"/>
          </a:p>
          <a:p>
            <a:r>
              <a:rPr lang="en-GB" sz="2100"/>
              <a:t>Dim </a:t>
            </a:r>
            <a:r>
              <a:rPr lang="en-GB" sz="2100" err="1"/>
              <a:t>rhaid</a:t>
            </a:r>
            <a:r>
              <a:rPr lang="en-GB" sz="2100"/>
              <a:t> </a:t>
            </a:r>
            <a:r>
              <a:rPr lang="en-GB" sz="2100" err="1"/>
              <a:t>gorffen</a:t>
            </a:r>
            <a:r>
              <a:rPr lang="en-GB" sz="2100"/>
              <a:t> </a:t>
            </a:r>
            <a:r>
              <a:rPr lang="en-GB" sz="2100" err="1"/>
              <a:t>na</a:t>
            </a:r>
            <a:r>
              <a:rPr lang="en-GB" sz="2100"/>
              <a:t> </a:t>
            </a:r>
            <a:r>
              <a:rPr lang="en-GB" sz="2100" err="1"/>
              <a:t>chofio</a:t>
            </a:r>
            <a:r>
              <a:rPr lang="en-GB" sz="2100"/>
              <a:t> </a:t>
            </a:r>
            <a:r>
              <a:rPr lang="en-GB" sz="2100" err="1"/>
              <a:t>gwybodaeth</a:t>
            </a:r>
            <a:endParaRPr lang="en-GB" sz="2100"/>
          </a:p>
          <a:p>
            <a:pPr>
              <a:buFont typeface="Wingdings" pitchFamily="2" charset="2"/>
              <a:buNone/>
            </a:pPr>
            <a:endParaRPr lang="en-GB" sz="2100"/>
          </a:p>
        </p:txBody>
      </p:sp>
      <p:sp>
        <p:nvSpPr>
          <p:cNvPr id="20485" name="Rectangle 5"/>
          <p:cNvSpPr>
            <a:spLocks noGrp="1" noChangeArrowheads="1"/>
          </p:cNvSpPr>
          <p:nvPr>
            <p:ph type="body" sz="half" idx="2"/>
          </p:nvPr>
        </p:nvSpPr>
        <p:spPr/>
        <p:txBody>
          <a:bodyPr/>
          <a:lstStyle/>
          <a:p>
            <a:r>
              <a:rPr lang="en-GB" sz="2100">
                <a:solidFill>
                  <a:schemeClr val="accent6">
                    <a:lumMod val="75000"/>
                  </a:schemeClr>
                </a:solidFill>
              </a:rPr>
              <a:t>Comfort - easy chair</a:t>
            </a:r>
          </a:p>
          <a:p>
            <a:r>
              <a:rPr lang="en-GB" sz="2100">
                <a:solidFill>
                  <a:schemeClr val="accent6">
                    <a:lumMod val="75000"/>
                  </a:schemeClr>
                </a:solidFill>
              </a:rPr>
              <a:t>Background music/sounds</a:t>
            </a:r>
          </a:p>
          <a:p>
            <a:r>
              <a:rPr lang="en-GB" sz="2100">
                <a:solidFill>
                  <a:schemeClr val="accent6">
                    <a:lumMod val="75000"/>
                  </a:schemeClr>
                </a:solidFill>
              </a:rPr>
              <a:t>Pick up and put down at will</a:t>
            </a:r>
          </a:p>
          <a:p>
            <a:r>
              <a:rPr lang="en-GB" sz="2100">
                <a:solidFill>
                  <a:schemeClr val="accent6">
                    <a:lumMod val="75000"/>
                  </a:schemeClr>
                </a:solidFill>
              </a:rPr>
              <a:t>May take a long time to finish the book</a:t>
            </a:r>
          </a:p>
          <a:p>
            <a:r>
              <a:rPr lang="en-GB" sz="2100">
                <a:solidFill>
                  <a:schemeClr val="accent6">
                    <a:lumMod val="75000"/>
                  </a:schemeClr>
                </a:solidFill>
              </a:rPr>
              <a:t>No urgency</a:t>
            </a:r>
          </a:p>
          <a:p>
            <a:r>
              <a:rPr lang="en-GB" sz="2100">
                <a:solidFill>
                  <a:schemeClr val="accent6">
                    <a:lumMod val="75000"/>
                  </a:schemeClr>
                </a:solidFill>
              </a:rPr>
              <a:t>No necessity to finish or remember information</a:t>
            </a:r>
          </a:p>
          <a:p>
            <a:endParaRPr lang="en-GB" sz="21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br>
              <a:rPr lang="en-GB" sz="3200"/>
            </a:br>
            <a:r>
              <a:rPr lang="en-GB" sz="3200" b="1" err="1"/>
              <a:t>Darllen</a:t>
            </a:r>
            <a:r>
              <a:rPr lang="en-GB" sz="3200" b="1"/>
              <a:t> </a:t>
            </a:r>
            <a:r>
              <a:rPr lang="en-GB" sz="3200" b="1" err="1"/>
              <a:t>i</a:t>
            </a:r>
            <a:r>
              <a:rPr lang="en-GB" sz="3200" b="1"/>
              <a:t> </a:t>
            </a:r>
            <a:r>
              <a:rPr lang="en-GB" sz="3200" b="1" err="1"/>
              <a:t>Ganfod</a:t>
            </a:r>
            <a:r>
              <a:rPr lang="en-GB" sz="3200" b="1"/>
              <a:t> </a:t>
            </a:r>
            <a:r>
              <a:rPr lang="en-GB" sz="3200" b="1" err="1"/>
              <a:t>Ystyr</a:t>
            </a:r>
            <a:r>
              <a:rPr lang="en-GB" sz="3200"/>
              <a:t> 		</a:t>
            </a:r>
            <a:r>
              <a:rPr lang="en-GB" sz="3200" b="1">
                <a:solidFill>
                  <a:schemeClr val="accent6">
                    <a:lumMod val="75000"/>
                  </a:schemeClr>
                </a:solidFill>
              </a:rPr>
              <a:t>Reading for Meaning</a:t>
            </a:r>
            <a:r>
              <a:rPr lang="en-GB" sz="3200">
                <a:solidFill>
                  <a:schemeClr val="accent6">
                    <a:lumMod val="75000"/>
                  </a:schemeClr>
                </a:solidFill>
              </a:rPr>
              <a:t> </a:t>
            </a:r>
          </a:p>
        </p:txBody>
      </p:sp>
      <p:sp>
        <p:nvSpPr>
          <p:cNvPr id="22532" name="Rectangle 4"/>
          <p:cNvSpPr>
            <a:spLocks noGrp="1" noChangeArrowheads="1"/>
          </p:cNvSpPr>
          <p:nvPr>
            <p:ph type="body" sz="half" idx="1"/>
          </p:nvPr>
        </p:nvSpPr>
        <p:spPr/>
        <p:txBody>
          <a:bodyPr/>
          <a:lstStyle/>
          <a:p>
            <a:pPr>
              <a:lnSpc>
                <a:spcPct val="90000"/>
              </a:lnSpc>
            </a:pPr>
            <a:r>
              <a:rPr lang="en-GB" sz="2500" err="1"/>
              <a:t>Gallu</a:t>
            </a:r>
            <a:r>
              <a:rPr lang="en-GB" sz="2500"/>
              <a:t> </a:t>
            </a:r>
            <a:r>
              <a:rPr lang="en-GB" sz="2500" err="1"/>
              <a:t>darllen</a:t>
            </a:r>
            <a:r>
              <a:rPr lang="en-GB" sz="2500"/>
              <a:t> </a:t>
            </a:r>
            <a:r>
              <a:rPr lang="en-GB" sz="2500" err="1"/>
              <a:t>testunau</a:t>
            </a:r>
            <a:r>
              <a:rPr lang="en-GB" sz="2500"/>
              <a:t> </a:t>
            </a:r>
            <a:r>
              <a:rPr lang="en-GB" sz="2500" err="1"/>
              <a:t>amrywiol</a:t>
            </a:r>
            <a:endParaRPr lang="en-GB" sz="2500"/>
          </a:p>
          <a:p>
            <a:pPr>
              <a:lnSpc>
                <a:spcPct val="90000"/>
              </a:lnSpc>
            </a:pPr>
            <a:r>
              <a:rPr lang="en-GB" sz="2500" err="1"/>
              <a:t>Gallu</a:t>
            </a:r>
            <a:r>
              <a:rPr lang="en-GB" sz="2500"/>
              <a:t> </a:t>
            </a:r>
            <a:r>
              <a:rPr lang="en-GB" sz="2500" err="1"/>
              <a:t>dod</a:t>
            </a:r>
            <a:r>
              <a:rPr lang="en-GB" sz="2500"/>
              <a:t> o </a:t>
            </a:r>
            <a:r>
              <a:rPr lang="en-GB" sz="2500" err="1"/>
              <a:t>hyd</a:t>
            </a:r>
            <a:r>
              <a:rPr lang="en-GB" sz="2500"/>
              <a:t> </a:t>
            </a:r>
            <a:r>
              <a:rPr lang="en-GB" sz="2500" err="1"/>
              <a:t>i</a:t>
            </a:r>
            <a:r>
              <a:rPr lang="en-GB" sz="2500"/>
              <a:t> </a:t>
            </a:r>
            <a:r>
              <a:rPr lang="en-GB" sz="2500" err="1"/>
              <a:t>wybodaeth</a:t>
            </a:r>
            <a:r>
              <a:rPr lang="en-GB" sz="2500"/>
              <a:t> </a:t>
            </a:r>
            <a:r>
              <a:rPr lang="en-GB" sz="2500" err="1"/>
              <a:t>berthnasol</a:t>
            </a:r>
            <a:r>
              <a:rPr lang="en-GB" sz="2500"/>
              <a:t> </a:t>
            </a:r>
            <a:r>
              <a:rPr lang="en-GB" sz="2500" err="1"/>
              <a:t>mewn</a:t>
            </a:r>
            <a:r>
              <a:rPr lang="en-GB" sz="2500"/>
              <a:t> </a:t>
            </a:r>
            <a:r>
              <a:rPr lang="en-GB" sz="2500" err="1"/>
              <a:t>testunau</a:t>
            </a:r>
            <a:r>
              <a:rPr lang="en-GB" sz="2500"/>
              <a:t>, </a:t>
            </a:r>
            <a:r>
              <a:rPr lang="en-GB" sz="2500" err="1"/>
              <a:t>tablau</a:t>
            </a:r>
            <a:r>
              <a:rPr lang="en-GB" sz="2500"/>
              <a:t> a </a:t>
            </a:r>
            <a:r>
              <a:rPr lang="en-GB" sz="2500" err="1"/>
              <a:t>diagramau</a:t>
            </a:r>
            <a:endParaRPr lang="en-GB" sz="2500"/>
          </a:p>
          <a:p>
            <a:pPr>
              <a:lnSpc>
                <a:spcPct val="90000"/>
              </a:lnSpc>
            </a:pPr>
            <a:r>
              <a:rPr lang="en-GB" sz="2500" err="1"/>
              <a:t>Gwerthuso’r</a:t>
            </a:r>
            <a:r>
              <a:rPr lang="en-GB" sz="2500"/>
              <a:t> </a:t>
            </a:r>
            <a:r>
              <a:rPr lang="en-GB" sz="2500" err="1"/>
              <a:t>hyn</a:t>
            </a:r>
            <a:r>
              <a:rPr lang="en-GB" sz="2500"/>
              <a:t> </a:t>
            </a:r>
            <a:r>
              <a:rPr lang="en-GB" sz="2500" err="1"/>
              <a:t>rydych</a:t>
            </a:r>
            <a:r>
              <a:rPr lang="en-GB" sz="2500"/>
              <a:t> </a:t>
            </a:r>
            <a:r>
              <a:rPr lang="en-GB" sz="2500" err="1"/>
              <a:t>yn</a:t>
            </a:r>
            <a:r>
              <a:rPr lang="en-GB" sz="2500"/>
              <a:t> </a:t>
            </a:r>
            <a:r>
              <a:rPr lang="en-GB" sz="2500" err="1"/>
              <a:t>ei</a:t>
            </a:r>
            <a:r>
              <a:rPr lang="en-GB" sz="2500"/>
              <a:t> </a:t>
            </a:r>
            <a:r>
              <a:rPr lang="en-GB" sz="2500" err="1"/>
              <a:t>ddarllen</a:t>
            </a:r>
            <a:r>
              <a:rPr lang="en-GB" sz="2500"/>
              <a:t> </a:t>
            </a:r>
            <a:r>
              <a:rPr lang="en-GB" sz="2500" err="1"/>
              <a:t>yn</a:t>
            </a:r>
            <a:r>
              <a:rPr lang="en-GB" sz="2500"/>
              <a:t> </a:t>
            </a:r>
            <a:r>
              <a:rPr lang="en-GB" sz="2500" err="1"/>
              <a:t>feirniadol</a:t>
            </a:r>
            <a:endParaRPr lang="en-GB" sz="2500"/>
          </a:p>
          <a:p>
            <a:pPr>
              <a:lnSpc>
                <a:spcPct val="90000"/>
              </a:lnSpc>
            </a:pPr>
            <a:endParaRPr lang="en-GB" sz="2500"/>
          </a:p>
        </p:txBody>
      </p:sp>
      <p:sp>
        <p:nvSpPr>
          <p:cNvPr id="22533" name="Rectangle 5"/>
          <p:cNvSpPr>
            <a:spLocks noGrp="1" noChangeArrowheads="1"/>
          </p:cNvSpPr>
          <p:nvPr>
            <p:ph type="body" sz="half" idx="2"/>
          </p:nvPr>
        </p:nvSpPr>
        <p:spPr/>
        <p:txBody>
          <a:bodyPr/>
          <a:lstStyle/>
          <a:p>
            <a:pPr>
              <a:lnSpc>
                <a:spcPct val="90000"/>
              </a:lnSpc>
            </a:pPr>
            <a:r>
              <a:rPr lang="en-GB" sz="2500">
                <a:solidFill>
                  <a:schemeClr val="accent6">
                    <a:lumMod val="75000"/>
                  </a:schemeClr>
                </a:solidFill>
              </a:rPr>
              <a:t>Ability to read a variety of texts</a:t>
            </a:r>
          </a:p>
          <a:p>
            <a:pPr>
              <a:lnSpc>
                <a:spcPct val="90000"/>
              </a:lnSpc>
            </a:pPr>
            <a:r>
              <a:rPr lang="en-GB" sz="2500">
                <a:solidFill>
                  <a:schemeClr val="accent6">
                    <a:lumMod val="75000"/>
                  </a:schemeClr>
                </a:solidFill>
              </a:rPr>
              <a:t>Able to find relevant information in texts, tables and diagrams</a:t>
            </a:r>
          </a:p>
          <a:p>
            <a:pPr>
              <a:lnSpc>
                <a:spcPct val="90000"/>
              </a:lnSpc>
            </a:pPr>
            <a:r>
              <a:rPr lang="en-GB" sz="2500">
                <a:solidFill>
                  <a:schemeClr val="accent6">
                    <a:lumMod val="75000"/>
                  </a:schemeClr>
                </a:solidFill>
              </a:rPr>
              <a:t>Critically evaluate what you read</a:t>
            </a:r>
          </a:p>
          <a:p>
            <a:pPr>
              <a:lnSpc>
                <a:spcPct val="90000"/>
              </a:lnSpc>
            </a:pPr>
            <a:endParaRPr lang="en-GB" sz="25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vert="horz" lIns="92075" tIns="46038" rIns="92075" bIns="46038" rtlCol="0" anchor="ctr">
            <a:normAutofit/>
          </a:bodyPr>
          <a:lstStyle/>
          <a:p>
            <a:pPr>
              <a:defRPr/>
            </a:pPr>
            <a:r>
              <a:rPr lang="en-GB" sz="3200" b="1" err="1">
                <a:latin typeface="Arial" panose="020B0604020202020204" pitchFamily="34" charset="0"/>
                <a:cs typeface="Arial" panose="020B0604020202020204" pitchFamily="34" charset="0"/>
              </a:rPr>
              <a:t>Darllen</a:t>
            </a:r>
            <a:r>
              <a:rPr lang="en-GB" sz="3200" b="1">
                <a:latin typeface="Arial" panose="020B0604020202020204" pitchFamily="34" charset="0"/>
                <a:cs typeface="Arial" panose="020B0604020202020204" pitchFamily="34" charset="0"/>
              </a:rPr>
              <a:t> </a:t>
            </a:r>
            <a:r>
              <a:rPr lang="en-GB" sz="3200" b="1" err="1">
                <a:latin typeface="Arial" panose="020B0604020202020204" pitchFamily="34" charset="0"/>
                <a:cs typeface="Arial" panose="020B0604020202020204" pitchFamily="34" charset="0"/>
              </a:rPr>
              <a:t>i</a:t>
            </a:r>
            <a:r>
              <a:rPr lang="en-GB" sz="3200" b="1">
                <a:latin typeface="Arial" panose="020B0604020202020204" pitchFamily="34" charset="0"/>
                <a:cs typeface="Arial" panose="020B0604020202020204" pitchFamily="34" charset="0"/>
              </a:rPr>
              <a:t> </a:t>
            </a:r>
            <a:r>
              <a:rPr lang="en-GB" sz="3200" b="1" err="1">
                <a:latin typeface="Arial" panose="020B0604020202020204" pitchFamily="34" charset="0"/>
                <a:cs typeface="Arial" panose="020B0604020202020204" pitchFamily="34" charset="0"/>
              </a:rPr>
              <a:t>godi</a:t>
            </a:r>
            <a:r>
              <a:rPr lang="en-GB" sz="3200" b="1">
                <a:latin typeface="Arial" panose="020B0604020202020204" pitchFamily="34" charset="0"/>
                <a:cs typeface="Arial" panose="020B0604020202020204" pitchFamily="34" charset="0"/>
              </a:rPr>
              <a:t> </a:t>
            </a:r>
            <a:r>
              <a:rPr lang="en-GB" sz="3200" b="1" err="1">
                <a:latin typeface="Arial" panose="020B0604020202020204" pitchFamily="34" charset="0"/>
                <a:cs typeface="Arial" panose="020B0604020202020204" pitchFamily="34" charset="0"/>
              </a:rPr>
              <a:t>gwybodaeth</a:t>
            </a:r>
            <a:br>
              <a:rPr lang="en-GB" sz="3200" b="1">
                <a:latin typeface="Arial" panose="020B0604020202020204" pitchFamily="34" charset="0"/>
                <a:cs typeface="Arial" panose="020B0604020202020204" pitchFamily="34" charset="0"/>
              </a:rPr>
            </a:br>
            <a:r>
              <a:rPr lang="en-GB" sz="3200" b="1">
                <a:solidFill>
                  <a:schemeClr val="accent6">
                    <a:lumMod val="75000"/>
                  </a:schemeClr>
                </a:solidFill>
                <a:latin typeface="Arial" panose="020B0604020202020204" pitchFamily="34" charset="0"/>
                <a:cs typeface="Arial" panose="020B0604020202020204" pitchFamily="34" charset="0"/>
              </a:rPr>
              <a:t>Reading for Information </a:t>
            </a:r>
            <a:endParaRPr lang="en-GB" sz="3200" b="1" i="1">
              <a:solidFill>
                <a:schemeClr val="accent6">
                  <a:lumMod val="75000"/>
                </a:schemeClr>
              </a:solidFill>
              <a:latin typeface="Arial" panose="020B0604020202020204" pitchFamily="34" charset="0"/>
              <a:cs typeface="Arial" panose="020B0604020202020204" pitchFamily="34" charset="0"/>
            </a:endParaRPr>
          </a:p>
        </p:txBody>
      </p:sp>
      <p:sp>
        <p:nvSpPr>
          <p:cNvPr id="26628" name="Rectangle 3"/>
          <p:cNvSpPr>
            <a:spLocks noGrp="1" noChangeArrowheads="1"/>
          </p:cNvSpPr>
          <p:nvPr>
            <p:ph sz="half" idx="1"/>
          </p:nvPr>
        </p:nvSpPr>
        <p:spPr/>
        <p:txBody>
          <a:bodyPr vert="horz" lIns="92075" tIns="46038" rIns="92075" bIns="46038" rtlCol="0">
            <a:noAutofit/>
          </a:bodyPr>
          <a:lstStyle/>
          <a:p>
            <a:pPr marL="452628">
              <a:defRPr/>
            </a:pPr>
            <a:r>
              <a:rPr lang="en-GB" sz="2400" err="1">
                <a:latin typeface="Arial" panose="020B0604020202020204" pitchFamily="34" charset="0"/>
                <a:cs typeface="Arial" panose="020B0604020202020204" pitchFamily="34" charset="0"/>
              </a:rPr>
              <a:t>Ffocysu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eich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bwriad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anwybyddu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gwybodaeth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amherthnasol</a:t>
            </a:r>
            <a:endParaRPr lang="en-GB" sz="2400">
              <a:latin typeface="Arial" panose="020B0604020202020204" pitchFamily="34" charset="0"/>
              <a:cs typeface="Arial" panose="020B0604020202020204" pitchFamily="34" charset="0"/>
            </a:endParaRPr>
          </a:p>
          <a:p>
            <a:pPr marL="452628">
              <a:defRPr/>
            </a:pPr>
            <a:r>
              <a:rPr lang="en-GB" sz="2400" err="1">
                <a:latin typeface="Arial" panose="020B0604020202020204" pitchFamily="34" charset="0"/>
                <a:cs typeface="Arial" panose="020B0604020202020204" pitchFamily="34" charset="0"/>
              </a:rPr>
              <a:t>Edrych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mewn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mannau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tebygol</a:t>
            </a:r>
            <a:endParaRPr lang="en-GB" sz="2400">
              <a:latin typeface="Arial" panose="020B0604020202020204" pitchFamily="34" charset="0"/>
              <a:cs typeface="Arial" panose="020B0604020202020204" pitchFamily="34" charset="0"/>
            </a:endParaRPr>
          </a:p>
          <a:p>
            <a:pPr marL="452628">
              <a:defRPr/>
            </a:pPr>
            <a:r>
              <a:rPr lang="en-GB" sz="2400" err="1">
                <a:latin typeface="Arial" panose="020B0604020202020204" pitchFamily="34" charset="0"/>
                <a:cs typeface="Arial" panose="020B0604020202020204" pitchFamily="34" charset="0"/>
              </a:rPr>
              <a:t>Bydd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gwybod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trefn</a:t>
            </a:r>
            <a:r>
              <a:rPr lang="en-GB" sz="2400">
                <a:latin typeface="Arial" panose="020B0604020202020204" pitchFamily="34" charset="0"/>
                <a:cs typeface="Arial" panose="020B0604020202020204" pitchFamily="34" charset="0"/>
              </a:rPr>
              <a:t> y </a:t>
            </a:r>
            <a:r>
              <a:rPr lang="en-GB" sz="2400" err="1">
                <a:latin typeface="Arial" panose="020B0604020202020204" pitchFamily="34" charset="0"/>
                <a:cs typeface="Arial" panose="020B0604020202020204" pitchFamily="34" charset="0"/>
              </a:rPr>
              <a:t>testun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eich</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helpu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benderfynu</a:t>
            </a:r>
            <a:r>
              <a:rPr lang="en-GB" sz="2400">
                <a:latin typeface="Arial" panose="020B0604020202020204" pitchFamily="34" charset="0"/>
                <a:cs typeface="Arial" panose="020B0604020202020204" pitchFamily="34" charset="0"/>
              </a:rPr>
              <a:t> pa </a:t>
            </a:r>
            <a:r>
              <a:rPr lang="en-GB" sz="2400" err="1">
                <a:latin typeface="Arial" panose="020B0604020202020204" pitchFamily="34" charset="0"/>
                <a:cs typeface="Arial" panose="020B0604020202020204" pitchFamily="34" charset="0"/>
              </a:rPr>
              <a:t>rannau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o’r</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testun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sydd</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yn</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fwyaf</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tebygol</a:t>
            </a:r>
            <a:r>
              <a:rPr lang="en-GB" sz="2400">
                <a:latin typeface="Arial" panose="020B0604020202020204" pitchFamily="34" charset="0"/>
                <a:cs typeface="Arial" panose="020B0604020202020204" pitchFamily="34" charset="0"/>
              </a:rPr>
              <a:t> o </a:t>
            </a:r>
            <a:r>
              <a:rPr lang="en-GB" sz="2400" err="1">
                <a:latin typeface="Arial" panose="020B0604020202020204" pitchFamily="34" charset="0"/>
                <a:cs typeface="Arial" panose="020B0604020202020204" pitchFamily="34" charset="0"/>
              </a:rPr>
              <a:t>roi</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canlyniadau</a:t>
            </a:r>
            <a:r>
              <a:rPr lang="en-GB" sz="2400">
                <a:latin typeface="Arial" panose="020B0604020202020204" pitchFamily="34" charset="0"/>
                <a:cs typeface="Arial" panose="020B0604020202020204" pitchFamily="34" charset="0"/>
              </a:rPr>
              <a:t> </a:t>
            </a:r>
            <a:r>
              <a:rPr lang="en-GB" sz="2400" err="1">
                <a:latin typeface="Arial" panose="020B0604020202020204" pitchFamily="34" charset="0"/>
                <a:cs typeface="Arial" panose="020B0604020202020204" pitchFamily="34" charset="0"/>
              </a:rPr>
              <a:t>i</a:t>
            </a:r>
            <a:r>
              <a:rPr lang="en-GB" sz="2400">
                <a:latin typeface="Arial" panose="020B0604020202020204" pitchFamily="34" charset="0"/>
                <a:cs typeface="Arial" panose="020B0604020202020204" pitchFamily="34" charset="0"/>
              </a:rPr>
              <a:t> chi</a:t>
            </a:r>
          </a:p>
          <a:p>
            <a:pPr marL="452628">
              <a:defRPr/>
            </a:pPr>
            <a:endParaRPr lang="en-GB" sz="2400">
              <a:latin typeface="Arial" panose="020B0604020202020204" pitchFamily="34" charset="0"/>
              <a:cs typeface="Arial" panose="020B0604020202020204" pitchFamily="34" charset="0"/>
            </a:endParaRPr>
          </a:p>
        </p:txBody>
      </p:sp>
      <p:sp>
        <p:nvSpPr>
          <p:cNvPr id="26629" name="Rectangle 4"/>
          <p:cNvSpPr>
            <a:spLocks noGrp="1" noChangeArrowheads="1"/>
          </p:cNvSpPr>
          <p:nvPr>
            <p:ph sz="half" idx="2"/>
          </p:nvPr>
        </p:nvSpPr>
        <p:spPr/>
        <p:txBody>
          <a:bodyPr>
            <a:normAutofit/>
          </a:bodyPr>
          <a:lstStyle/>
          <a:p>
            <a:pPr marL="452628">
              <a:defRPr/>
            </a:pPr>
            <a:r>
              <a:rPr lang="en-GB" sz="2400">
                <a:solidFill>
                  <a:schemeClr val="accent6">
                    <a:lumMod val="75000"/>
                  </a:schemeClr>
                </a:solidFill>
                <a:latin typeface="Arial" panose="020B0604020202020204" pitchFamily="34" charset="0"/>
                <a:cs typeface="Arial" panose="020B0604020202020204" pitchFamily="34" charset="0"/>
              </a:rPr>
              <a:t>Focus on your objective, ignoring irrelevant information</a:t>
            </a:r>
          </a:p>
          <a:p>
            <a:pPr marL="452628">
              <a:defRPr/>
            </a:pPr>
            <a:r>
              <a:rPr lang="en-GB" sz="2400">
                <a:solidFill>
                  <a:schemeClr val="accent6">
                    <a:lumMod val="75000"/>
                  </a:schemeClr>
                </a:solidFill>
                <a:latin typeface="Arial" panose="020B0604020202020204" pitchFamily="34" charset="0"/>
                <a:cs typeface="Arial" panose="020B0604020202020204" pitchFamily="34" charset="0"/>
              </a:rPr>
              <a:t>Look in likely places</a:t>
            </a:r>
          </a:p>
          <a:p>
            <a:pPr marL="452628">
              <a:defRPr/>
            </a:pPr>
            <a:r>
              <a:rPr lang="en-GB" sz="2400">
                <a:solidFill>
                  <a:schemeClr val="accent6">
                    <a:lumMod val="75000"/>
                  </a:schemeClr>
                </a:solidFill>
                <a:latin typeface="Arial" panose="020B0604020202020204" pitchFamily="34" charset="0"/>
                <a:cs typeface="Arial" panose="020B0604020202020204" pitchFamily="34" charset="0"/>
              </a:rPr>
              <a:t>Knowing the organisation of the text will help you to decide which parts of the text are more likely to yield result</a:t>
            </a:r>
          </a:p>
          <a:p>
            <a:pPr marL="224028" indent="0">
              <a:buNone/>
              <a:defRPr/>
            </a:pPr>
            <a:endParaRPr lang="en-GB"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75241"/>
      </p:ext>
    </p:extLst>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Meddwl yn Feirniadol wrth ddarllen</a:t>
            </a:r>
            <a:br>
              <a:rPr lang="cy-GB" altLang="cy-GB" sz="4800" kern="0">
                <a:latin typeface="Arial" panose="020B0604020202020204" pitchFamily="34" charset="0"/>
                <a:ea typeface="ＭＳ Ｐゴシック" charset="-128"/>
              </a:rPr>
            </a:br>
            <a:r>
              <a:rPr lang="en-GB" altLang="cy-GB" sz="4800" b="1" kern="0">
                <a:solidFill>
                  <a:srgbClr val="2F5597"/>
                </a:solidFill>
                <a:latin typeface="Arial"/>
                <a:ea typeface="ＭＳ Ｐゴシック"/>
                <a:cs typeface="Arial"/>
              </a:rPr>
              <a:t>Critical Thinking when reading</a:t>
            </a:r>
            <a:endParaRPr lang="cy-GB" sz="4800" b="1">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1"/>
            <a:ext cx="4038600" cy="4525963"/>
          </a:xfrm>
        </p:spPr>
        <p:txBody>
          <a:bodyPr rtlCol="0">
            <a:normAutofit/>
          </a:bodyPr>
          <a:lstStyle/>
          <a:p>
            <a:pPr marL="0" indent="0">
              <a:buNone/>
              <a:defRPr/>
            </a:pPr>
            <a:endParaRPr lang="cy-GB" sz="4000">
              <a:latin typeface="Arial" panose="020B0604020202020204" pitchFamily="34" charset="0"/>
            </a:endParaRPr>
          </a:p>
          <a:p>
            <a:pPr marL="0" indent="0">
              <a:buNone/>
              <a:defRPr/>
            </a:pPr>
            <a:r>
              <a:rPr lang="cy-GB" sz="4000">
                <a:latin typeface="Arial" panose="020B0604020202020204" pitchFamily="34" charset="0"/>
              </a:rPr>
              <a:t>Beth yw ‘meddwl yn feirniadol?’</a:t>
            </a:r>
          </a:p>
        </p:txBody>
      </p:sp>
      <p:sp>
        <p:nvSpPr>
          <p:cNvPr id="4" name="Content Placeholder 3"/>
          <p:cNvSpPr>
            <a:spLocks noGrp="1"/>
          </p:cNvSpPr>
          <p:nvPr>
            <p:ph sz="half" idx="2"/>
          </p:nvPr>
        </p:nvSpPr>
        <p:spPr>
          <a:xfrm>
            <a:off x="6172200" y="1600201"/>
            <a:ext cx="4038600" cy="4525963"/>
          </a:xfrm>
        </p:spPr>
        <p:txBody>
          <a:bodyPr vert="horz" lIns="91440" tIns="45720" rIns="91440" bIns="45720" rtlCol="0" anchor="t">
            <a:normAutofit/>
          </a:bodyPr>
          <a:lstStyle/>
          <a:p>
            <a:pPr marL="0" indent="0">
              <a:buNone/>
              <a:defRPr/>
            </a:pPr>
            <a:endParaRPr lang="cy-GB" sz="4000">
              <a:solidFill>
                <a:srgbClr val="0000FF"/>
              </a:solidFill>
              <a:latin typeface="Arial" panose="020B0604020202020204" pitchFamily="34" charset="0"/>
            </a:endParaRPr>
          </a:p>
          <a:p>
            <a:pPr marL="0" indent="0">
              <a:buNone/>
              <a:defRPr/>
            </a:pPr>
            <a:r>
              <a:rPr lang="cy-GB" sz="4000" err="1">
                <a:solidFill>
                  <a:srgbClr val="2F5597"/>
                </a:solidFill>
                <a:latin typeface="Arial"/>
                <a:cs typeface="Arial"/>
              </a:rPr>
              <a:t>What</a:t>
            </a:r>
            <a:r>
              <a:rPr lang="cy-GB" sz="4000">
                <a:solidFill>
                  <a:srgbClr val="2F5597"/>
                </a:solidFill>
                <a:latin typeface="Arial"/>
                <a:cs typeface="Arial"/>
              </a:rPr>
              <a:t> is ‘critical thinking?’</a:t>
            </a:r>
          </a:p>
        </p:txBody>
      </p:sp>
    </p:spTree>
    <p:extLst>
      <p:ext uri="{BB962C8B-B14F-4D97-AF65-F5344CB8AC3E}">
        <p14:creationId xmlns:p14="http://schemas.microsoft.com/office/powerpoint/2010/main" val="32355279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171" y="365125"/>
            <a:ext cx="11959772" cy="1325563"/>
          </a:xfrm>
        </p:spPr>
        <p:txBody>
          <a:bodyPr rtlCol="0">
            <a:noAutofit/>
          </a:bodyPr>
          <a:lstStyle/>
          <a:p>
            <a:pPr>
              <a:defRPr/>
            </a:pPr>
            <a:br>
              <a:rPr lang="cy-GB" altLang="cy-GB" sz="4800" kern="0">
                <a:latin typeface="Arial" panose="020B0604020202020204" pitchFamily="34" charset="0"/>
                <a:ea typeface="ＭＳ Ｐゴシック" charset="-128"/>
              </a:rPr>
            </a:br>
            <a:br>
              <a:rPr lang="cy-GB" altLang="cy-GB" sz="4800" kern="0">
                <a:latin typeface="Arial" panose="020B0604020202020204" pitchFamily="34" charset="0"/>
                <a:ea typeface="ＭＳ Ｐゴシック" charset="-128"/>
              </a:rPr>
            </a:br>
            <a:r>
              <a:rPr lang="cy-GB" altLang="cy-GB" sz="4000" kern="0">
                <a:solidFill>
                  <a:srgbClr val="000000"/>
                </a:solidFill>
                <a:latin typeface="Arial"/>
                <a:ea typeface="ＭＳ Ｐゴシック"/>
                <a:cs typeface="Arial"/>
              </a:rPr>
              <a:t>Meddwl yn Feirniadol- allweddol i darllen ac ysgrfennu academaidd</a:t>
            </a:r>
            <a:br>
              <a:rPr lang="cy-GB" altLang="cy-GB" sz="4000" kern="0">
                <a:latin typeface="Arial" panose="020B0604020202020204" pitchFamily="34" charset="0"/>
                <a:ea typeface="ＭＳ Ｐゴシック" charset="-128"/>
              </a:rPr>
            </a:br>
            <a:r>
              <a:rPr lang="en-GB" altLang="cy-GB" sz="4000" kern="0">
                <a:solidFill>
                  <a:srgbClr val="2F5597"/>
                </a:solidFill>
                <a:latin typeface="Arial"/>
                <a:ea typeface="ＭＳ Ｐゴシック"/>
                <a:cs typeface="Arial"/>
              </a:rPr>
              <a:t>Critical Thinking- key to academic reading and writing </a:t>
            </a:r>
            <a:br>
              <a:rPr lang="en-GB" altLang="cy-GB" sz="4800" kern="0">
                <a:solidFill>
                  <a:srgbClr val="2F5597"/>
                </a:solidFill>
                <a:latin typeface="Arial" panose="020B0604020202020204" pitchFamily="34" charset="0"/>
                <a:ea typeface="ＭＳ Ｐゴシック" charset="-128"/>
              </a:rPr>
            </a:br>
            <a:endParaRPr lang="cy-GB" sz="4800">
              <a:solidFill>
                <a:srgbClr val="0000FF"/>
              </a:solidFill>
            </a:endParaRPr>
          </a:p>
        </p:txBody>
      </p:sp>
      <p:sp>
        <p:nvSpPr>
          <p:cNvPr id="5" name="Content Placeholder 4"/>
          <p:cNvSpPr>
            <a:spLocks noGrp="1"/>
          </p:cNvSpPr>
          <p:nvPr>
            <p:ph idx="1"/>
          </p:nvPr>
        </p:nvSpPr>
        <p:spPr>
          <a:xfrm>
            <a:off x="1981200" y="2808513"/>
            <a:ext cx="8229600" cy="2876249"/>
          </a:xfrm>
        </p:spPr>
        <p:txBody>
          <a:bodyPr/>
          <a:lstStyle/>
          <a:p>
            <a:pPr marL="0" indent="0" algn="just">
              <a:buNone/>
            </a:pPr>
            <a:r>
              <a:rPr lang="en-GB">
                <a:latin typeface="Arial" panose="020B0604020202020204" pitchFamily="34" charset="0"/>
              </a:rPr>
              <a:t>“..setting out actively to understand what is really going on by using reasoning, evaluating evidence and thinking carefully about the process of thinking itself.”</a:t>
            </a:r>
          </a:p>
          <a:p>
            <a:pPr marL="0" indent="0" algn="r">
              <a:buNone/>
            </a:pPr>
            <a:r>
              <a:rPr lang="en-GB">
                <a:latin typeface="Arial" panose="020B0604020202020204" pitchFamily="34" charset="0"/>
              </a:rPr>
              <a:t>(Chatfield, 2017: 6).</a:t>
            </a:r>
            <a:endParaRPr lang="en-US">
              <a:latin typeface="Arial" panose="020B0604020202020204" pitchFamily="34" charset="0"/>
            </a:endParaRPr>
          </a:p>
        </p:txBody>
      </p:sp>
    </p:spTree>
    <p:extLst>
      <p:ext uri="{BB962C8B-B14F-4D97-AF65-F5344CB8AC3E}">
        <p14:creationId xmlns:p14="http://schemas.microsoft.com/office/powerpoint/2010/main" val="39846722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Adfyfyrio Amheus</a:t>
            </a:r>
            <a:br>
              <a:rPr lang="cy-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Sceptical Reflection</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1"/>
            <a:ext cx="4038600" cy="4525963"/>
          </a:xfrm>
        </p:spPr>
        <p:txBody>
          <a:bodyPr rtlCol="0">
            <a:normAutofit/>
          </a:bodyPr>
          <a:lstStyle/>
          <a:p>
            <a:pPr>
              <a:defRPr/>
            </a:pPr>
            <a:r>
              <a:rPr lang="cy-GB">
                <a:latin typeface="Arial" panose="020B0604020202020204" pitchFamily="34" charset="0"/>
              </a:rPr>
              <a:t>Gwerth wrth amau darn o wybodaeth</a:t>
            </a:r>
          </a:p>
          <a:p>
            <a:pPr>
              <a:defRPr/>
            </a:pPr>
            <a:r>
              <a:rPr lang="cy-GB">
                <a:latin typeface="Arial" panose="020B0604020202020204" pitchFamily="34" charset="0"/>
              </a:rPr>
              <a:t>Cwestiynu rhagdybiaethau a wnaed</a:t>
            </a:r>
          </a:p>
          <a:p>
            <a:pPr>
              <a:defRPr/>
            </a:pPr>
            <a:r>
              <a:rPr lang="cy-GB">
                <a:latin typeface="Arial" panose="020B0604020202020204" pitchFamily="34" charset="0"/>
              </a:rPr>
              <a:t>Codi ymwybyddiaeth o wrthddywediadau ac anghysondebau</a:t>
            </a:r>
          </a:p>
        </p:txBody>
      </p:sp>
      <p:sp>
        <p:nvSpPr>
          <p:cNvPr id="4" name="Content Placeholder 3"/>
          <p:cNvSpPr>
            <a:spLocks noGrp="1"/>
          </p:cNvSpPr>
          <p:nvPr>
            <p:ph sz="half" idx="2"/>
          </p:nvPr>
        </p:nvSpPr>
        <p:spPr>
          <a:xfrm>
            <a:off x="6172200" y="1600201"/>
            <a:ext cx="4038600" cy="4525963"/>
          </a:xfrm>
        </p:spPr>
        <p:txBody>
          <a:bodyPr vert="horz" lIns="91440" tIns="45720" rIns="91440" bIns="45720" rtlCol="0" anchor="t">
            <a:normAutofit/>
          </a:bodyPr>
          <a:lstStyle/>
          <a:p>
            <a:pPr>
              <a:defRPr/>
            </a:pPr>
            <a:r>
              <a:rPr lang="cy-GB">
                <a:solidFill>
                  <a:srgbClr val="2F5597"/>
                </a:solidFill>
                <a:latin typeface="Arial"/>
                <a:cs typeface="Arial"/>
              </a:rPr>
              <a:t>Value in doubting piece of information</a:t>
            </a:r>
          </a:p>
          <a:p>
            <a:pPr>
              <a:defRPr/>
            </a:pPr>
            <a:r>
              <a:rPr lang="cy-GB">
                <a:solidFill>
                  <a:srgbClr val="2F5597"/>
                </a:solidFill>
                <a:latin typeface="Arial"/>
                <a:cs typeface="Arial"/>
              </a:rPr>
              <a:t>Questions assumptions made</a:t>
            </a:r>
          </a:p>
          <a:p>
            <a:pPr>
              <a:defRPr/>
            </a:pPr>
            <a:r>
              <a:rPr lang="cy-GB">
                <a:solidFill>
                  <a:srgbClr val="2F5597"/>
                </a:solidFill>
                <a:latin typeface="Arial"/>
                <a:cs typeface="Arial"/>
              </a:rPr>
              <a:t>Raises awareness of contradictions and inconsistencies</a:t>
            </a:r>
          </a:p>
        </p:txBody>
      </p:sp>
    </p:spTree>
    <p:extLst>
      <p:ext uri="{BB962C8B-B14F-4D97-AF65-F5344CB8AC3E}">
        <p14:creationId xmlns:p14="http://schemas.microsoft.com/office/powerpoint/2010/main" val="5535032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Autofit/>
          </a:bodyPr>
          <a:lstStyle/>
          <a:p>
            <a:pPr>
              <a:defRPr/>
            </a:pPr>
            <a:r>
              <a:rPr lang="cy-GB" altLang="cy-GB" sz="4800" kern="0">
                <a:solidFill>
                  <a:srgbClr val="000000"/>
                </a:solidFill>
                <a:latin typeface="Arial"/>
                <a:ea typeface="ＭＳ Ｐゴシック"/>
                <a:cs typeface="Arial"/>
              </a:rPr>
              <a:t>Gwrthrychedd</a:t>
            </a:r>
            <a:br>
              <a:rPr lang="cy-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Objectivity</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1"/>
            <a:ext cx="4038600" cy="4525963"/>
          </a:xfrm>
        </p:spPr>
        <p:txBody>
          <a:bodyPr rtlCol="0">
            <a:normAutofit/>
          </a:bodyPr>
          <a:lstStyle/>
          <a:p>
            <a:pPr>
              <a:defRPr/>
            </a:pPr>
            <a:r>
              <a:rPr lang="cy-GB">
                <a:latin typeface="Arial" panose="020B0604020202020204" pitchFamily="34" charset="0"/>
              </a:rPr>
              <a:t>Deall rhywbeth o safbwynt niwtral</a:t>
            </a:r>
          </a:p>
          <a:p>
            <a:pPr>
              <a:defRPr/>
            </a:pPr>
            <a:r>
              <a:rPr lang="cy-GB">
                <a:latin typeface="Arial" panose="020B0604020202020204" pitchFamily="34" charset="0"/>
              </a:rPr>
              <a:t>Dim yn dibynnu ar farn/cred un person</a:t>
            </a:r>
          </a:p>
          <a:p>
            <a:pPr>
              <a:defRPr/>
            </a:pPr>
            <a:r>
              <a:rPr lang="cy-GB">
                <a:latin typeface="Arial" panose="020B0604020202020204" pitchFamily="34" charset="0"/>
              </a:rPr>
              <a:t>Dim yn dibynnu ar y darn cyntaf o wybodaeth a dderbyniwyd</a:t>
            </a:r>
          </a:p>
        </p:txBody>
      </p:sp>
      <p:sp>
        <p:nvSpPr>
          <p:cNvPr id="4" name="Content Placeholder 3"/>
          <p:cNvSpPr>
            <a:spLocks noGrp="1"/>
          </p:cNvSpPr>
          <p:nvPr>
            <p:ph sz="half" idx="2"/>
          </p:nvPr>
        </p:nvSpPr>
        <p:spPr>
          <a:xfrm>
            <a:off x="6172200" y="1600201"/>
            <a:ext cx="4038600" cy="4525963"/>
          </a:xfrm>
        </p:spPr>
        <p:txBody>
          <a:bodyPr vert="horz" lIns="91440" tIns="45720" rIns="91440" bIns="45720" rtlCol="0" anchor="t">
            <a:normAutofit/>
          </a:bodyPr>
          <a:lstStyle/>
          <a:p>
            <a:pPr>
              <a:defRPr/>
            </a:pPr>
            <a:r>
              <a:rPr lang="cy-GB">
                <a:solidFill>
                  <a:srgbClr val="2F5597"/>
                </a:solidFill>
                <a:latin typeface="Arial"/>
                <a:cs typeface="Arial"/>
              </a:rPr>
              <a:t>Understanding something from a neutral perspective</a:t>
            </a:r>
          </a:p>
          <a:p>
            <a:pPr>
              <a:defRPr/>
            </a:pPr>
            <a:r>
              <a:rPr lang="cy-GB">
                <a:solidFill>
                  <a:srgbClr val="2F5597"/>
                </a:solidFill>
                <a:latin typeface="Arial"/>
                <a:cs typeface="Arial"/>
              </a:rPr>
              <a:t>Not relying on one person’s opinion/belief</a:t>
            </a:r>
          </a:p>
          <a:p>
            <a:pPr>
              <a:defRPr/>
            </a:pPr>
            <a:r>
              <a:rPr lang="cy-GB">
                <a:solidFill>
                  <a:srgbClr val="2F5597"/>
                </a:solidFill>
                <a:latin typeface="Arial"/>
                <a:cs typeface="Arial"/>
              </a:rPr>
              <a:t>Not relying on first piece of information received</a:t>
            </a:r>
          </a:p>
        </p:txBody>
      </p:sp>
    </p:spTree>
    <p:extLst>
      <p:ext uri="{BB962C8B-B14F-4D97-AF65-F5344CB8AC3E}">
        <p14:creationId xmlns:p14="http://schemas.microsoft.com/office/powerpoint/2010/main" val="2529115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78098"/>
          </a:xfrm>
        </p:spPr>
        <p:txBody>
          <a:bodyPr rtlCol="0">
            <a:noAutofit/>
          </a:bodyPr>
          <a:lstStyle/>
          <a:p>
            <a:pPr>
              <a:defRPr/>
            </a:pPr>
            <a:r>
              <a:rPr lang="cy-GB" altLang="cy-GB" sz="4800" kern="0">
                <a:solidFill>
                  <a:srgbClr val="000000"/>
                </a:solidFill>
                <a:latin typeface="Arial"/>
                <a:ea typeface="ＭＳ Ｐゴシック"/>
                <a:cs typeface="Arial"/>
              </a:rPr>
              <a:t>Gofynnwch eich hunan...</a:t>
            </a:r>
            <a:br>
              <a:rPr lang="cy-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Ask yourself…</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484785"/>
            <a:ext cx="4038600" cy="4641379"/>
          </a:xfrm>
        </p:spPr>
        <p:txBody>
          <a:bodyPr rtlCol="0">
            <a:normAutofit/>
          </a:bodyPr>
          <a:lstStyle/>
          <a:p>
            <a:pPr>
              <a:defRPr/>
            </a:pPr>
            <a:r>
              <a:rPr lang="cy-GB" sz="2600">
                <a:latin typeface="Arial" panose="020B0604020202020204" pitchFamily="34" charset="0"/>
              </a:rPr>
              <a:t>Pam ddylwn i ymddiried yn y wybodaeth yma?</a:t>
            </a:r>
          </a:p>
          <a:p>
            <a:pPr>
              <a:defRPr/>
            </a:pPr>
            <a:r>
              <a:rPr lang="cy-GB" sz="2600">
                <a:latin typeface="Arial" panose="020B0604020202020204" pitchFamily="34" charset="0"/>
              </a:rPr>
              <a:t>Pam mae'r awdur/ cyflwynydd yn credu'r wybodaeth yma?</a:t>
            </a:r>
          </a:p>
          <a:p>
            <a:pPr>
              <a:defRPr/>
            </a:pPr>
            <a:r>
              <a:rPr lang="cy-GB" sz="2600">
                <a:latin typeface="Arial" panose="020B0604020202020204" pitchFamily="34" charset="0"/>
              </a:rPr>
              <a:t>Pa wybodaeth arall sydd yno?</a:t>
            </a:r>
          </a:p>
          <a:p>
            <a:pPr>
              <a:defRPr/>
            </a:pPr>
            <a:r>
              <a:rPr lang="cy-GB" sz="2600">
                <a:latin typeface="Arial" panose="020B0604020202020204" pitchFamily="34" charset="0"/>
              </a:rPr>
              <a:t>A ydw i'n gwybod digon i ateb y cwestiynau hyn?</a:t>
            </a:r>
          </a:p>
        </p:txBody>
      </p:sp>
      <p:sp>
        <p:nvSpPr>
          <p:cNvPr id="4" name="Content Placeholder 3"/>
          <p:cNvSpPr>
            <a:spLocks noGrp="1"/>
          </p:cNvSpPr>
          <p:nvPr>
            <p:ph sz="half" idx="2"/>
          </p:nvPr>
        </p:nvSpPr>
        <p:spPr>
          <a:xfrm>
            <a:off x="6172200" y="1484785"/>
            <a:ext cx="4316288" cy="4641379"/>
          </a:xfrm>
        </p:spPr>
        <p:txBody>
          <a:bodyPr vert="horz" lIns="91440" tIns="45720" rIns="91440" bIns="45720" rtlCol="0" anchor="t">
            <a:normAutofit/>
          </a:bodyPr>
          <a:lstStyle/>
          <a:p>
            <a:pPr>
              <a:defRPr/>
            </a:pPr>
            <a:r>
              <a:rPr lang="cy-GB" sz="2600">
                <a:solidFill>
                  <a:srgbClr val="2F5597"/>
                </a:solidFill>
                <a:latin typeface="Arial"/>
                <a:cs typeface="Arial"/>
              </a:rPr>
              <a:t>Why should I trust this information?</a:t>
            </a:r>
          </a:p>
          <a:p>
            <a:pPr>
              <a:defRPr/>
            </a:pPr>
            <a:r>
              <a:rPr lang="cy-GB" sz="2600">
                <a:solidFill>
                  <a:srgbClr val="2F5597"/>
                </a:solidFill>
                <a:latin typeface="Arial"/>
                <a:cs typeface="Arial"/>
              </a:rPr>
              <a:t>Why does the author/presenter believe this information?</a:t>
            </a:r>
          </a:p>
          <a:p>
            <a:pPr>
              <a:defRPr/>
            </a:pPr>
            <a:r>
              <a:rPr lang="cy-GB" sz="2600">
                <a:solidFill>
                  <a:srgbClr val="2F5597"/>
                </a:solidFill>
                <a:latin typeface="Arial"/>
                <a:cs typeface="Arial"/>
              </a:rPr>
              <a:t>What other information is there?</a:t>
            </a:r>
          </a:p>
          <a:p>
            <a:pPr>
              <a:defRPr/>
            </a:pPr>
            <a:r>
              <a:rPr lang="cy-GB" sz="2600">
                <a:solidFill>
                  <a:srgbClr val="2F5597"/>
                </a:solidFill>
                <a:latin typeface="Arial"/>
                <a:cs typeface="Arial"/>
              </a:rPr>
              <a:t>Do I know enough to answer these questions?</a:t>
            </a:r>
          </a:p>
        </p:txBody>
      </p:sp>
    </p:spTree>
    <p:extLst>
      <p:ext uri="{BB962C8B-B14F-4D97-AF65-F5344CB8AC3E}">
        <p14:creationId xmlns:p14="http://schemas.microsoft.com/office/powerpoint/2010/main" val="1538391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8850" y="288049"/>
            <a:ext cx="7886700" cy="1325563"/>
          </a:xfrm>
        </p:spPr>
        <p:txBody>
          <a:bodyPr rtlCol="0">
            <a:noAutofit/>
          </a:bodyPr>
          <a:lstStyle/>
          <a:p>
            <a:pPr>
              <a:defRPr/>
            </a:pPr>
            <a:r>
              <a:rPr lang="cy-GB" altLang="cy-GB" sz="4800" kern="0">
                <a:solidFill>
                  <a:srgbClr val="000000"/>
                </a:solidFill>
                <a:latin typeface="Arial"/>
                <a:ea typeface="ＭＳ Ｐゴシック"/>
                <a:cs typeface="Arial"/>
              </a:rPr>
              <a:t>Goddrychedd a Rhagfarn</a:t>
            </a:r>
            <a:br>
              <a:rPr lang="cy-GB" altLang="cy-GB" sz="4800" kern="0">
                <a:latin typeface="Arial" panose="020B0604020202020204" pitchFamily="34" charset="0"/>
                <a:ea typeface="ＭＳ Ｐゴシック" charset="-128"/>
              </a:rPr>
            </a:br>
            <a:r>
              <a:rPr lang="cy-GB" altLang="cy-GB" sz="4800" kern="0">
                <a:solidFill>
                  <a:srgbClr val="2F5597"/>
                </a:solidFill>
                <a:latin typeface="Arial"/>
                <a:ea typeface="ＭＳ Ｐゴシック"/>
                <a:cs typeface="Arial"/>
              </a:rPr>
              <a:t>Subjectivity or </a:t>
            </a:r>
            <a:r>
              <a:rPr lang="en-GB" altLang="cy-GB" sz="4800" kern="0">
                <a:solidFill>
                  <a:srgbClr val="2F5597"/>
                </a:solidFill>
                <a:latin typeface="Arial"/>
                <a:ea typeface="ＭＳ Ｐゴシック"/>
                <a:cs typeface="Arial"/>
              </a:rPr>
              <a:t>Bias</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844825"/>
            <a:ext cx="4038600" cy="4281339"/>
          </a:xfrm>
        </p:spPr>
        <p:txBody>
          <a:bodyPr rtlCol="0">
            <a:normAutofit/>
          </a:bodyPr>
          <a:lstStyle/>
          <a:p>
            <a:pPr>
              <a:defRPr/>
            </a:pPr>
            <a:r>
              <a:rPr lang="cy-GB">
                <a:latin typeface="Arial" panose="020B0604020202020204" pitchFamily="34" charset="0"/>
              </a:rPr>
              <a:t>Barn bersonol</a:t>
            </a:r>
          </a:p>
          <a:p>
            <a:pPr>
              <a:defRPr/>
            </a:pPr>
            <a:r>
              <a:rPr lang="cy-GB">
                <a:latin typeface="Arial" panose="020B0604020202020204" pitchFamily="34" charset="0"/>
              </a:rPr>
              <a:t>Barn unochrog</a:t>
            </a:r>
          </a:p>
          <a:p>
            <a:pPr>
              <a:defRPr/>
            </a:pPr>
            <a:r>
              <a:rPr lang="cy-GB">
                <a:latin typeface="Arial" panose="020B0604020202020204" pitchFamily="34" charset="0"/>
              </a:rPr>
              <a:t>Cyffredinoliadau</a:t>
            </a:r>
          </a:p>
          <a:p>
            <a:pPr marL="0" indent="0">
              <a:buNone/>
              <a:defRPr/>
            </a:pPr>
            <a:endParaRPr lang="cy-GB">
              <a:latin typeface="Arial" panose="020B0604020202020204" pitchFamily="34" charset="0"/>
            </a:endParaRPr>
          </a:p>
          <a:p>
            <a:pPr marL="0" indent="0">
              <a:buNone/>
              <a:defRPr/>
            </a:pPr>
            <a:r>
              <a:rPr lang="en-US" sz="3200" b="1" err="1">
                <a:latin typeface="Arial" panose="020B0604020202020204" pitchFamily="34" charset="0"/>
              </a:rPr>
              <a:t>Dylid</a:t>
            </a:r>
            <a:r>
              <a:rPr lang="en-US" sz="3200" b="1">
                <a:latin typeface="Arial" panose="020B0604020202020204" pitchFamily="34" charset="0"/>
              </a:rPr>
              <a:t> </a:t>
            </a:r>
            <a:r>
              <a:rPr lang="en-US" sz="3200" b="1" err="1">
                <a:latin typeface="Arial" panose="020B0604020202020204" pitchFamily="34" charset="0"/>
              </a:rPr>
              <a:t>Osgoi’r</a:t>
            </a:r>
            <a:r>
              <a:rPr lang="en-US" sz="3200" b="1">
                <a:latin typeface="Arial" panose="020B0604020202020204" pitchFamily="34" charset="0"/>
              </a:rPr>
              <a:t> </a:t>
            </a:r>
            <a:r>
              <a:rPr lang="en-US" sz="3200" b="1" err="1">
                <a:latin typeface="Arial" panose="020B0604020202020204" pitchFamily="34" charset="0"/>
              </a:rPr>
              <a:t>rhain</a:t>
            </a:r>
            <a:r>
              <a:rPr lang="en-US" sz="3200" b="1">
                <a:latin typeface="Arial" panose="020B0604020202020204" pitchFamily="34" charset="0"/>
              </a:rPr>
              <a:t> </a:t>
            </a:r>
            <a:r>
              <a:rPr lang="en-US" sz="3200" b="1" err="1">
                <a:latin typeface="Arial" panose="020B0604020202020204" pitchFamily="34" charset="0"/>
              </a:rPr>
              <a:t>mewn</a:t>
            </a:r>
            <a:r>
              <a:rPr lang="en-US" sz="3200" b="1">
                <a:latin typeface="Arial" panose="020B0604020202020204" pitchFamily="34" charset="0"/>
              </a:rPr>
              <a:t> academia</a:t>
            </a:r>
            <a:endParaRPr lang="cy-GB" sz="3200" b="1">
              <a:latin typeface="Arial" panose="020B0604020202020204" pitchFamily="34" charset="0"/>
            </a:endParaRPr>
          </a:p>
        </p:txBody>
      </p:sp>
      <p:sp>
        <p:nvSpPr>
          <p:cNvPr id="4" name="Content Placeholder 3"/>
          <p:cNvSpPr>
            <a:spLocks noGrp="1"/>
          </p:cNvSpPr>
          <p:nvPr>
            <p:ph sz="half" idx="2"/>
          </p:nvPr>
        </p:nvSpPr>
        <p:spPr>
          <a:xfrm>
            <a:off x="6172200" y="1844825"/>
            <a:ext cx="4038600" cy="4281339"/>
          </a:xfrm>
        </p:spPr>
        <p:txBody>
          <a:bodyPr vert="horz" lIns="91440" tIns="45720" rIns="91440" bIns="45720" rtlCol="0" anchor="t">
            <a:normAutofit/>
          </a:bodyPr>
          <a:lstStyle/>
          <a:p>
            <a:pPr>
              <a:defRPr/>
            </a:pPr>
            <a:r>
              <a:rPr lang="cy-GB">
                <a:solidFill>
                  <a:srgbClr val="2F5597"/>
                </a:solidFill>
                <a:latin typeface="Arial"/>
                <a:cs typeface="Arial"/>
              </a:rPr>
              <a:t>Personal opinion</a:t>
            </a:r>
          </a:p>
          <a:p>
            <a:pPr>
              <a:defRPr/>
            </a:pPr>
            <a:r>
              <a:rPr lang="cy-GB">
                <a:solidFill>
                  <a:srgbClr val="2F5597"/>
                </a:solidFill>
                <a:latin typeface="Arial"/>
                <a:cs typeface="Arial"/>
              </a:rPr>
              <a:t>One-sided opinion</a:t>
            </a:r>
          </a:p>
          <a:p>
            <a:pPr>
              <a:defRPr/>
            </a:pPr>
            <a:r>
              <a:rPr lang="cy-GB">
                <a:solidFill>
                  <a:srgbClr val="2F5597"/>
                </a:solidFill>
                <a:latin typeface="Arial"/>
                <a:cs typeface="Arial"/>
              </a:rPr>
              <a:t>Generalizations</a:t>
            </a:r>
          </a:p>
          <a:p>
            <a:pPr>
              <a:defRPr/>
            </a:pPr>
            <a:endParaRPr lang="cy-GB">
              <a:solidFill>
                <a:srgbClr val="0070C0"/>
              </a:solidFill>
              <a:latin typeface="Arial" panose="020B0604020202020204" pitchFamily="34" charset="0"/>
            </a:endParaRPr>
          </a:p>
          <a:p>
            <a:pPr marL="0" indent="0">
              <a:buNone/>
              <a:defRPr/>
            </a:pPr>
            <a:r>
              <a:rPr lang="cy-GB" sz="3200" b="1" err="1">
                <a:solidFill>
                  <a:srgbClr val="2F5597"/>
                </a:solidFill>
                <a:latin typeface="Arial"/>
                <a:cs typeface="Arial"/>
              </a:rPr>
              <a:t>Should</a:t>
            </a:r>
            <a:r>
              <a:rPr lang="cy-GB" sz="3200" b="1">
                <a:solidFill>
                  <a:srgbClr val="2F5597"/>
                </a:solidFill>
                <a:latin typeface="Arial"/>
                <a:cs typeface="Arial"/>
              </a:rPr>
              <a:t> be </a:t>
            </a:r>
            <a:r>
              <a:rPr lang="cy-GB" sz="3200" b="1" err="1">
                <a:solidFill>
                  <a:srgbClr val="2F5597"/>
                </a:solidFill>
                <a:latin typeface="Arial"/>
                <a:cs typeface="Arial"/>
              </a:rPr>
              <a:t>avoided</a:t>
            </a:r>
            <a:r>
              <a:rPr lang="cy-GB" sz="3200" b="1">
                <a:solidFill>
                  <a:srgbClr val="2F5597"/>
                </a:solidFill>
                <a:latin typeface="Arial"/>
                <a:cs typeface="Arial"/>
              </a:rPr>
              <a:t> </a:t>
            </a:r>
            <a:r>
              <a:rPr lang="cy-GB" sz="3200" b="1" err="1">
                <a:solidFill>
                  <a:srgbClr val="2F5597"/>
                </a:solidFill>
                <a:latin typeface="Arial"/>
                <a:cs typeface="Arial"/>
              </a:rPr>
              <a:t>in</a:t>
            </a:r>
            <a:r>
              <a:rPr lang="cy-GB" sz="3200" b="1">
                <a:solidFill>
                  <a:srgbClr val="2F5597"/>
                </a:solidFill>
                <a:latin typeface="Arial"/>
                <a:cs typeface="Arial"/>
              </a:rPr>
              <a:t> </a:t>
            </a:r>
            <a:r>
              <a:rPr lang="cy-GB" sz="3200" b="1" err="1">
                <a:solidFill>
                  <a:srgbClr val="2F5597"/>
                </a:solidFill>
                <a:latin typeface="Arial"/>
                <a:cs typeface="Arial"/>
              </a:rPr>
              <a:t>academia</a:t>
            </a:r>
            <a:endParaRPr lang="cy-GB" sz="3200" b="1">
              <a:solidFill>
                <a:srgbClr val="2F5597"/>
              </a:solidFill>
              <a:latin typeface="Arial"/>
              <a:cs typeface="Arial"/>
            </a:endParaRPr>
          </a:p>
        </p:txBody>
      </p:sp>
    </p:spTree>
    <p:extLst>
      <p:ext uri="{BB962C8B-B14F-4D97-AF65-F5344CB8AC3E}">
        <p14:creationId xmlns:p14="http://schemas.microsoft.com/office/powerpoint/2010/main" val="3227575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74638"/>
            <a:ext cx="7886700" cy="1325563"/>
          </a:xfrm>
        </p:spPr>
        <p:txBody>
          <a:bodyPr rtlCol="0">
            <a:noAutofit/>
          </a:bodyPr>
          <a:lstStyle/>
          <a:p>
            <a:pPr>
              <a:defRPr/>
            </a:pPr>
            <a:r>
              <a:rPr lang="cy-GB" altLang="cy-GB" sz="4800" kern="0">
                <a:latin typeface="Arial"/>
                <a:ea typeface="ＭＳ Ｐゴシック"/>
                <a:cs typeface="Arial"/>
              </a:rPr>
              <a:t>Chwilfrydedd Deallusol</a:t>
            </a:r>
            <a:br>
              <a:rPr lang="cy-GB" altLang="cy-GB" sz="4800" kern="0">
                <a:latin typeface="Arial" panose="020B0604020202020204" pitchFamily="34" charset="0"/>
                <a:ea typeface="ＭＳ Ｐゴシック" charset="-128"/>
              </a:rPr>
            </a:br>
            <a:r>
              <a:rPr lang="en-GB" altLang="cy-GB" sz="4800" kern="0">
                <a:solidFill>
                  <a:srgbClr val="2F5597"/>
                </a:solidFill>
                <a:latin typeface="Arial"/>
                <a:ea typeface="ＭＳ Ｐゴシック"/>
                <a:cs typeface="Arial"/>
              </a:rPr>
              <a:t>Intellectual Curiosity</a:t>
            </a:r>
            <a:endParaRPr lang="cy-GB" sz="4800">
              <a:solidFill>
                <a:srgbClr val="2F5597"/>
              </a:solidFill>
              <a:latin typeface="Arial"/>
              <a:ea typeface="ＭＳ Ｐゴシック"/>
              <a:cs typeface="Arial"/>
            </a:endParaRPr>
          </a:p>
        </p:txBody>
      </p:sp>
      <p:sp>
        <p:nvSpPr>
          <p:cNvPr id="3" name="Content Placeholder 2"/>
          <p:cNvSpPr>
            <a:spLocks noGrp="1"/>
          </p:cNvSpPr>
          <p:nvPr>
            <p:ph sz="half" idx="1"/>
          </p:nvPr>
        </p:nvSpPr>
        <p:spPr>
          <a:xfrm>
            <a:off x="1981200" y="1600201"/>
            <a:ext cx="4038600" cy="4525963"/>
          </a:xfrm>
        </p:spPr>
        <p:txBody>
          <a:bodyPr rtlCol="0">
            <a:normAutofit/>
          </a:bodyPr>
          <a:lstStyle/>
          <a:p>
            <a:pPr marL="0" indent="0">
              <a:buNone/>
              <a:defRPr/>
            </a:pPr>
            <a:r>
              <a:rPr lang="cy-GB" sz="2600">
                <a:latin typeface="Arial" panose="020B0604020202020204" pitchFamily="34" charset="0"/>
              </a:rPr>
              <a:t>Yn y Brifysgol, cewch gyfleoedd i:</a:t>
            </a:r>
          </a:p>
          <a:p>
            <a:pPr>
              <a:defRPr/>
            </a:pPr>
            <a:r>
              <a:rPr lang="cy-GB" sz="2600">
                <a:latin typeface="Arial" panose="020B0604020202020204" pitchFamily="34" charset="0"/>
              </a:rPr>
              <a:t>Dadlau</a:t>
            </a:r>
          </a:p>
          <a:p>
            <a:pPr>
              <a:defRPr/>
            </a:pPr>
            <a:r>
              <a:rPr lang="cy-GB" sz="2600">
                <a:latin typeface="Arial" panose="020B0604020202020204" pitchFamily="34" charset="0"/>
              </a:rPr>
              <a:t>Darganfod atebion dros eich hunan</a:t>
            </a:r>
          </a:p>
          <a:p>
            <a:pPr>
              <a:defRPr/>
            </a:pPr>
            <a:r>
              <a:rPr lang="cy-GB" sz="2600">
                <a:latin typeface="Arial" panose="020B0604020202020204" pitchFamily="34" charset="0"/>
              </a:rPr>
              <a:t>Meddwl mewn ffyrdd mwy creadigol</a:t>
            </a:r>
          </a:p>
          <a:p>
            <a:pPr>
              <a:defRPr/>
            </a:pPr>
            <a:r>
              <a:rPr lang="cy-GB" sz="2600">
                <a:latin typeface="Arial" panose="020B0604020202020204" pitchFamily="34" charset="0"/>
              </a:rPr>
              <a:t>Bod yn agored i wahanol safbwyntiau</a:t>
            </a:r>
          </a:p>
        </p:txBody>
      </p:sp>
      <p:sp>
        <p:nvSpPr>
          <p:cNvPr id="4" name="Content Placeholder 3"/>
          <p:cNvSpPr>
            <a:spLocks noGrp="1"/>
          </p:cNvSpPr>
          <p:nvPr>
            <p:ph sz="half" idx="2"/>
          </p:nvPr>
        </p:nvSpPr>
        <p:spPr>
          <a:xfrm>
            <a:off x="6172200" y="1600201"/>
            <a:ext cx="4038600" cy="4525963"/>
          </a:xfrm>
        </p:spPr>
        <p:txBody>
          <a:bodyPr vert="horz" lIns="91440" tIns="45720" rIns="91440" bIns="45720" rtlCol="0" anchor="t">
            <a:normAutofit/>
          </a:bodyPr>
          <a:lstStyle/>
          <a:p>
            <a:pPr marL="0" indent="0">
              <a:buNone/>
              <a:defRPr/>
            </a:pPr>
            <a:r>
              <a:rPr lang="cy-GB" sz="2600">
                <a:solidFill>
                  <a:srgbClr val="2F5597"/>
                </a:solidFill>
                <a:latin typeface="Arial"/>
                <a:cs typeface="Arial"/>
              </a:rPr>
              <a:t>At University, you will have opportunities to:</a:t>
            </a:r>
          </a:p>
          <a:p>
            <a:pPr>
              <a:defRPr/>
            </a:pPr>
            <a:r>
              <a:rPr lang="cy-GB" sz="2600">
                <a:solidFill>
                  <a:srgbClr val="2F5597"/>
                </a:solidFill>
                <a:latin typeface="Arial"/>
                <a:cs typeface="Arial"/>
              </a:rPr>
              <a:t>Debate</a:t>
            </a:r>
          </a:p>
          <a:p>
            <a:pPr>
              <a:defRPr/>
            </a:pPr>
            <a:r>
              <a:rPr lang="cy-GB" sz="2600">
                <a:solidFill>
                  <a:srgbClr val="2F5597"/>
                </a:solidFill>
                <a:latin typeface="Arial"/>
                <a:cs typeface="Arial"/>
              </a:rPr>
              <a:t>Find out answers for yourself</a:t>
            </a:r>
          </a:p>
          <a:p>
            <a:pPr>
              <a:defRPr/>
            </a:pPr>
            <a:r>
              <a:rPr lang="cy-GB" sz="2600">
                <a:solidFill>
                  <a:srgbClr val="2F5597"/>
                </a:solidFill>
                <a:latin typeface="Arial"/>
                <a:cs typeface="Arial"/>
              </a:rPr>
              <a:t>Think in more creative ways</a:t>
            </a:r>
          </a:p>
          <a:p>
            <a:pPr>
              <a:defRPr/>
            </a:pPr>
            <a:r>
              <a:rPr lang="cy-GB" sz="2600">
                <a:solidFill>
                  <a:srgbClr val="2F5597"/>
                </a:solidFill>
                <a:latin typeface="Arial"/>
                <a:cs typeface="Arial"/>
              </a:rPr>
              <a:t>Be open to different perspectives</a:t>
            </a:r>
          </a:p>
        </p:txBody>
      </p:sp>
    </p:spTree>
    <p:extLst>
      <p:ext uri="{BB962C8B-B14F-4D97-AF65-F5344CB8AC3E}">
        <p14:creationId xmlns:p14="http://schemas.microsoft.com/office/powerpoint/2010/main" val="3602400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3917E-0A8E-2341-7603-E67E3A9A2CEB}"/>
              </a:ext>
            </a:extLst>
          </p:cNvPr>
          <p:cNvSpPr>
            <a:spLocks noGrp="1"/>
          </p:cNvSpPr>
          <p:nvPr>
            <p:ph type="title"/>
          </p:nvPr>
        </p:nvSpPr>
        <p:spPr/>
        <p:txBody>
          <a:bodyPr/>
          <a:lstStyle/>
          <a:p>
            <a:r>
              <a:rPr lang="en-GB" err="1"/>
              <a:t>Gwyliwch</a:t>
            </a:r>
            <a:r>
              <a:rPr lang="en-GB"/>
              <a:t> / </a:t>
            </a:r>
            <a:r>
              <a:rPr lang="en-GB">
                <a:solidFill>
                  <a:srgbClr val="2F5597"/>
                </a:solidFill>
              </a:rPr>
              <a:t>Watch</a:t>
            </a:r>
            <a:endParaRPr lang="en-GB">
              <a:solidFill>
                <a:srgbClr val="2F5597"/>
              </a:solidFill>
              <a:cs typeface="Arial"/>
            </a:endParaRPr>
          </a:p>
        </p:txBody>
      </p:sp>
      <p:sp>
        <p:nvSpPr>
          <p:cNvPr id="3" name="Content Placeholder 2">
            <a:extLst>
              <a:ext uri="{FF2B5EF4-FFF2-40B4-BE49-F238E27FC236}">
                <a16:creationId xmlns:a16="http://schemas.microsoft.com/office/drawing/2014/main" id="{55BA909E-BE6F-ECB8-7842-C5044152ABFA}"/>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DAFF4928-5F6E-70E7-4742-EE4796B34E9A}"/>
              </a:ext>
            </a:extLst>
          </p:cNvPr>
          <p:cNvSpPr>
            <a:spLocks noGrp="1"/>
          </p:cNvSpPr>
          <p:nvPr>
            <p:ph sz="half" idx="2"/>
          </p:nvPr>
        </p:nvSpPr>
        <p:spPr/>
        <p:txBody>
          <a:bodyPr/>
          <a:lstStyle/>
          <a:p>
            <a:r>
              <a:rPr lang="en-GB">
                <a:hlinkClick r:id="rId2"/>
              </a:rPr>
              <a:t>Five simple strategies to sharpen your critical thinking | BBC Ideas - YouTube</a:t>
            </a:r>
            <a:endParaRPr lang="en-GB"/>
          </a:p>
          <a:p>
            <a:endParaRPr lang="en-GB"/>
          </a:p>
        </p:txBody>
      </p:sp>
    </p:spTree>
    <p:extLst>
      <p:ext uri="{BB962C8B-B14F-4D97-AF65-F5344CB8AC3E}">
        <p14:creationId xmlns:p14="http://schemas.microsoft.com/office/powerpoint/2010/main" val="6917478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E4B3B-1BFD-3D95-B538-8D6BF0547E21}"/>
              </a:ext>
            </a:extLst>
          </p:cNvPr>
          <p:cNvSpPr>
            <a:spLocks noGrp="1"/>
          </p:cNvSpPr>
          <p:nvPr>
            <p:ph type="title"/>
          </p:nvPr>
        </p:nvSpPr>
        <p:spPr>
          <a:xfrm>
            <a:off x="838200" y="169183"/>
            <a:ext cx="10515600" cy="1001032"/>
          </a:xfrm>
        </p:spPr>
        <p:txBody>
          <a:bodyPr>
            <a:normAutofit fontScale="90000"/>
          </a:bodyPr>
          <a:lstStyle/>
          <a:p>
            <a:r>
              <a:rPr lang="en-GB" err="1"/>
              <a:t>Meddwl</a:t>
            </a:r>
            <a:r>
              <a:rPr lang="en-GB"/>
              <a:t> </a:t>
            </a:r>
            <a:r>
              <a:rPr lang="en-GB" err="1"/>
              <a:t>beirniadol</a:t>
            </a:r>
            <a:r>
              <a:rPr lang="en-GB"/>
              <a:t> </a:t>
            </a:r>
            <a:r>
              <a:rPr lang="en-GB" err="1"/>
              <a:t>wrth</a:t>
            </a:r>
            <a:r>
              <a:rPr lang="en-GB"/>
              <a:t> </a:t>
            </a:r>
            <a:r>
              <a:rPr lang="en-GB" err="1"/>
              <a:t>ddarllen</a:t>
            </a:r>
            <a:br>
              <a:rPr lang="en-GB"/>
            </a:br>
            <a:r>
              <a:rPr lang="en-GB">
                <a:solidFill>
                  <a:srgbClr val="2F5597"/>
                </a:solidFill>
              </a:rPr>
              <a:t>Critical thinking when reading</a:t>
            </a:r>
          </a:p>
        </p:txBody>
      </p:sp>
      <p:sp>
        <p:nvSpPr>
          <p:cNvPr id="3" name="Content Placeholder 2">
            <a:extLst>
              <a:ext uri="{FF2B5EF4-FFF2-40B4-BE49-F238E27FC236}">
                <a16:creationId xmlns:a16="http://schemas.microsoft.com/office/drawing/2014/main" id="{64C34987-5ADC-9C04-D9DA-EEEF2BD8A5A5}"/>
              </a:ext>
            </a:extLst>
          </p:cNvPr>
          <p:cNvSpPr>
            <a:spLocks noGrp="1"/>
          </p:cNvSpPr>
          <p:nvPr>
            <p:ph sz="half" idx="1"/>
          </p:nvPr>
        </p:nvSpPr>
        <p:spPr>
          <a:xfrm>
            <a:off x="195943" y="1095829"/>
            <a:ext cx="6074228" cy="5081135"/>
          </a:xfrm>
        </p:spPr>
        <p:txBody>
          <a:bodyPr>
            <a:normAutofit lnSpcReduction="10000"/>
          </a:bodyPr>
          <a:lstStyle/>
          <a:p>
            <a:r>
              <a:rPr lang="en-GB" b="0" i="0" err="1">
                <a:effectLst/>
                <a:latin typeface="+mj-lt"/>
              </a:rPr>
              <a:t>Byddwch</a:t>
            </a:r>
            <a:r>
              <a:rPr lang="en-GB" b="0" i="0">
                <a:effectLst/>
                <a:latin typeface="+mj-lt"/>
              </a:rPr>
              <a:t> </a:t>
            </a:r>
            <a:r>
              <a:rPr lang="en-GB" b="0" i="0" err="1">
                <a:effectLst/>
                <a:latin typeface="+mj-lt"/>
              </a:rPr>
              <a:t>yn</a:t>
            </a:r>
            <a:r>
              <a:rPr lang="en-GB" b="0" i="0">
                <a:effectLst/>
                <a:latin typeface="+mj-lt"/>
              </a:rPr>
              <a:t> </a:t>
            </a:r>
            <a:r>
              <a:rPr lang="en-GB" b="0" i="0" err="1">
                <a:effectLst/>
                <a:latin typeface="+mj-lt"/>
              </a:rPr>
              <a:t>amheugar</a:t>
            </a:r>
            <a:endParaRPr lang="en-GB" b="0" i="0">
              <a:effectLst/>
              <a:latin typeface="+mj-lt"/>
            </a:endParaRPr>
          </a:p>
          <a:p>
            <a:r>
              <a:rPr lang="en-GB" b="0" i="0" err="1">
                <a:effectLst/>
                <a:latin typeface="+mj-lt"/>
              </a:rPr>
              <a:t>Byddwch</a:t>
            </a:r>
            <a:r>
              <a:rPr lang="en-GB" b="0" i="0">
                <a:effectLst/>
                <a:latin typeface="+mj-lt"/>
              </a:rPr>
              <a:t> </a:t>
            </a:r>
            <a:r>
              <a:rPr lang="en-GB" b="0" i="0" err="1">
                <a:effectLst/>
                <a:latin typeface="+mj-lt"/>
              </a:rPr>
              <a:t>yn</a:t>
            </a:r>
            <a:r>
              <a:rPr lang="en-GB" b="0" i="0">
                <a:effectLst/>
                <a:latin typeface="+mj-lt"/>
              </a:rPr>
              <a:t> </a:t>
            </a:r>
            <a:r>
              <a:rPr lang="en-GB" b="0" i="0" err="1">
                <a:effectLst/>
                <a:latin typeface="+mj-lt"/>
              </a:rPr>
              <a:t>chwilfrydig</a:t>
            </a:r>
            <a:r>
              <a:rPr lang="en-GB" b="0" i="0">
                <a:effectLst/>
                <a:latin typeface="+mj-lt"/>
              </a:rPr>
              <a:t> a </a:t>
            </a:r>
            <a:r>
              <a:rPr lang="en-GB" b="0" i="0" err="1">
                <a:effectLst/>
                <a:latin typeface="+mj-lt"/>
              </a:rPr>
              <a:t>chwestiynwch</a:t>
            </a:r>
            <a:r>
              <a:rPr lang="en-GB" b="0" i="0">
                <a:effectLst/>
                <a:latin typeface="+mj-lt"/>
              </a:rPr>
              <a:t> </a:t>
            </a:r>
            <a:r>
              <a:rPr lang="en-GB" b="0" i="0" err="1">
                <a:effectLst/>
                <a:latin typeface="+mj-lt"/>
              </a:rPr>
              <a:t>syniadau</a:t>
            </a:r>
            <a:endParaRPr lang="en-GB">
              <a:latin typeface="+mj-lt"/>
            </a:endParaRPr>
          </a:p>
          <a:p>
            <a:r>
              <a:rPr lang="en-GB" b="0" i="0" err="1">
                <a:effectLst/>
                <a:latin typeface="+mj-lt"/>
              </a:rPr>
              <a:t>Peidiwch</a:t>
            </a:r>
            <a:r>
              <a:rPr lang="en-GB" b="0" i="0">
                <a:effectLst/>
                <a:latin typeface="+mj-lt"/>
              </a:rPr>
              <a:t> â </a:t>
            </a:r>
            <a:r>
              <a:rPr lang="en-GB" b="0" i="0" err="1">
                <a:effectLst/>
                <a:latin typeface="+mj-lt"/>
              </a:rPr>
              <a:t>chredu</a:t>
            </a:r>
            <a:r>
              <a:rPr lang="en-GB" b="0" i="0">
                <a:effectLst/>
                <a:latin typeface="+mj-lt"/>
              </a:rPr>
              <a:t> </a:t>
            </a:r>
            <a:r>
              <a:rPr lang="en-GB" b="0" i="0" err="1">
                <a:effectLst/>
                <a:latin typeface="+mj-lt"/>
              </a:rPr>
              <a:t>popeth</a:t>
            </a:r>
            <a:r>
              <a:rPr lang="en-GB" b="0" i="0">
                <a:effectLst/>
                <a:latin typeface="+mj-lt"/>
              </a:rPr>
              <a:t> </a:t>
            </a:r>
            <a:r>
              <a:rPr lang="en-GB" b="0" i="0" err="1">
                <a:effectLst/>
                <a:latin typeface="+mj-lt"/>
              </a:rPr>
              <a:t>rydych</a:t>
            </a:r>
            <a:r>
              <a:rPr lang="en-GB" b="0" i="0">
                <a:effectLst/>
                <a:latin typeface="+mj-lt"/>
              </a:rPr>
              <a:t> </a:t>
            </a:r>
            <a:r>
              <a:rPr lang="en-GB" b="0" i="0" err="1">
                <a:effectLst/>
                <a:latin typeface="+mj-lt"/>
              </a:rPr>
              <a:t>chi'n</a:t>
            </a:r>
            <a:r>
              <a:rPr lang="en-GB" b="0" i="0">
                <a:effectLst/>
                <a:latin typeface="+mj-lt"/>
              </a:rPr>
              <a:t> </a:t>
            </a:r>
            <a:r>
              <a:rPr lang="en-GB" b="0" i="0" err="1">
                <a:effectLst/>
                <a:latin typeface="+mj-lt"/>
              </a:rPr>
              <a:t>ei</a:t>
            </a:r>
            <a:r>
              <a:rPr lang="en-GB" b="0" i="0">
                <a:effectLst/>
                <a:latin typeface="+mj-lt"/>
              </a:rPr>
              <a:t> </a:t>
            </a:r>
            <a:r>
              <a:rPr lang="en-GB" b="0" i="0" err="1">
                <a:effectLst/>
                <a:latin typeface="+mj-lt"/>
              </a:rPr>
              <a:t>ddarllen</a:t>
            </a:r>
            <a:endParaRPr lang="en-GB">
              <a:latin typeface="+mj-lt"/>
            </a:endParaRPr>
          </a:p>
          <a:p>
            <a:r>
              <a:rPr lang="en-GB" b="0" i="0" err="1">
                <a:effectLst/>
                <a:latin typeface="+mj-lt"/>
              </a:rPr>
              <a:t>Osgoi</a:t>
            </a:r>
            <a:r>
              <a:rPr lang="en-GB" b="0" i="0">
                <a:effectLst/>
                <a:latin typeface="+mj-lt"/>
              </a:rPr>
              <a:t> </a:t>
            </a:r>
            <a:r>
              <a:rPr lang="en-GB" b="0" i="0" err="1">
                <a:effectLst/>
                <a:latin typeface="+mj-lt"/>
              </a:rPr>
              <a:t>seilio</a:t>
            </a:r>
            <a:r>
              <a:rPr lang="en-GB" b="0" i="0">
                <a:effectLst/>
                <a:latin typeface="+mj-lt"/>
              </a:rPr>
              <a:t> </a:t>
            </a:r>
            <a:r>
              <a:rPr lang="en-GB" b="0" i="0" err="1">
                <a:effectLst/>
                <a:latin typeface="+mj-lt"/>
              </a:rPr>
              <a:t>eich</a:t>
            </a:r>
            <a:r>
              <a:rPr lang="en-GB" b="0" i="0">
                <a:effectLst/>
                <a:latin typeface="+mj-lt"/>
              </a:rPr>
              <a:t> </a:t>
            </a:r>
            <a:r>
              <a:rPr lang="en-GB" b="0" i="0" err="1">
                <a:effectLst/>
                <a:latin typeface="+mj-lt"/>
              </a:rPr>
              <a:t>dadleuon</a:t>
            </a:r>
            <a:r>
              <a:rPr lang="en-GB" b="0" i="0">
                <a:effectLst/>
                <a:latin typeface="+mj-lt"/>
              </a:rPr>
              <a:t> </a:t>
            </a:r>
            <a:r>
              <a:rPr lang="en-GB" b="0" i="0" err="1">
                <a:effectLst/>
                <a:latin typeface="+mj-lt"/>
              </a:rPr>
              <a:t>ar</a:t>
            </a:r>
            <a:r>
              <a:rPr lang="en-GB" b="0" i="0">
                <a:effectLst/>
                <a:latin typeface="+mj-lt"/>
              </a:rPr>
              <a:t> </a:t>
            </a:r>
            <a:r>
              <a:rPr lang="en-GB" b="0" i="0" err="1">
                <a:effectLst/>
                <a:latin typeface="+mj-lt"/>
              </a:rPr>
              <a:t>ychydig</a:t>
            </a:r>
            <a:r>
              <a:rPr lang="en-GB" b="0" i="0">
                <a:effectLst/>
                <a:latin typeface="+mj-lt"/>
              </a:rPr>
              <a:t> o </a:t>
            </a:r>
            <a:r>
              <a:rPr lang="en-GB" b="0" i="0" err="1">
                <a:effectLst/>
                <a:latin typeface="+mj-lt"/>
              </a:rPr>
              <a:t>ffynonellau</a:t>
            </a:r>
            <a:r>
              <a:rPr lang="en-GB" b="0" i="0">
                <a:effectLst/>
                <a:latin typeface="+mj-lt"/>
              </a:rPr>
              <a:t> </a:t>
            </a:r>
            <a:r>
              <a:rPr lang="en-GB" b="0" i="0" err="1">
                <a:effectLst/>
                <a:latin typeface="+mj-lt"/>
              </a:rPr>
              <a:t>yn</a:t>
            </a:r>
            <a:r>
              <a:rPr lang="en-GB" b="0" i="0">
                <a:effectLst/>
                <a:latin typeface="+mj-lt"/>
              </a:rPr>
              <a:t> </a:t>
            </a:r>
            <a:r>
              <a:rPr lang="en-GB" b="0" i="0" err="1">
                <a:effectLst/>
                <a:latin typeface="+mj-lt"/>
              </a:rPr>
              <a:t>unig</a:t>
            </a:r>
            <a:endParaRPr lang="en-GB" b="0" i="0">
              <a:effectLst/>
              <a:latin typeface="+mj-lt"/>
            </a:endParaRPr>
          </a:p>
          <a:p>
            <a:r>
              <a:rPr lang="en-GB" b="0" i="0" err="1">
                <a:effectLst/>
                <a:latin typeface="+mj-lt"/>
              </a:rPr>
              <a:t>Gwiriwch</a:t>
            </a:r>
            <a:r>
              <a:rPr lang="en-GB" b="0" i="0">
                <a:effectLst/>
                <a:latin typeface="+mj-lt"/>
              </a:rPr>
              <a:t> </a:t>
            </a:r>
            <a:r>
              <a:rPr lang="en-GB" b="0" i="0" err="1">
                <a:effectLst/>
                <a:latin typeface="+mj-lt"/>
              </a:rPr>
              <a:t>ffeithiau</a:t>
            </a:r>
            <a:r>
              <a:rPr lang="en-GB" b="0" i="0">
                <a:effectLst/>
                <a:latin typeface="+mj-lt"/>
              </a:rPr>
              <a:t> ac </a:t>
            </a:r>
            <a:r>
              <a:rPr lang="en-GB" b="0" i="0" err="1">
                <a:effectLst/>
                <a:latin typeface="+mj-lt"/>
              </a:rPr>
              <a:t>ystyriwch</a:t>
            </a:r>
            <a:r>
              <a:rPr lang="en-GB" b="0" i="0">
                <a:effectLst/>
                <a:latin typeface="+mj-lt"/>
              </a:rPr>
              <a:t> </a:t>
            </a:r>
            <a:r>
              <a:rPr lang="en-GB" b="0" i="0" err="1">
                <a:effectLst/>
                <a:latin typeface="+mj-lt"/>
              </a:rPr>
              <a:t>gogwydd</a:t>
            </a:r>
            <a:r>
              <a:rPr lang="en-GB" b="0" i="0">
                <a:effectLst/>
                <a:latin typeface="+mj-lt"/>
              </a:rPr>
              <a:t> neu </a:t>
            </a:r>
            <a:r>
              <a:rPr lang="en-GB" b="0" i="0" err="1">
                <a:effectLst/>
                <a:latin typeface="+mj-lt"/>
              </a:rPr>
              <a:t>agenda'r</a:t>
            </a:r>
            <a:r>
              <a:rPr lang="en-GB" b="0" i="0">
                <a:effectLst/>
                <a:latin typeface="+mj-lt"/>
              </a:rPr>
              <a:t> </a:t>
            </a:r>
            <a:r>
              <a:rPr lang="en-GB" b="0" i="0" err="1">
                <a:effectLst/>
                <a:latin typeface="+mj-lt"/>
              </a:rPr>
              <a:t>awdur</a:t>
            </a:r>
            <a:endParaRPr lang="en-GB" b="0" i="0">
              <a:effectLst/>
              <a:latin typeface="+mj-lt"/>
            </a:endParaRPr>
          </a:p>
          <a:p>
            <a:r>
              <a:rPr lang="en-GB" b="0" i="0" err="1">
                <a:effectLst/>
                <a:latin typeface="+mj-lt"/>
              </a:rPr>
              <a:t>Ychydig</a:t>
            </a:r>
            <a:r>
              <a:rPr lang="en-GB" b="0" i="0">
                <a:effectLst/>
                <a:latin typeface="+mj-lt"/>
              </a:rPr>
              <a:t> </a:t>
            </a:r>
            <a:r>
              <a:rPr lang="en-GB" b="0" i="0" err="1">
                <a:effectLst/>
                <a:latin typeface="+mj-lt"/>
              </a:rPr>
              <a:t>iawn</a:t>
            </a:r>
            <a:r>
              <a:rPr lang="en-GB" b="0" i="0">
                <a:effectLst/>
                <a:latin typeface="+mj-lt"/>
              </a:rPr>
              <a:t> o </a:t>
            </a:r>
            <a:r>
              <a:rPr lang="en-GB" b="0" i="0" err="1">
                <a:effectLst/>
                <a:latin typeface="+mj-lt"/>
              </a:rPr>
              <a:t>faterion</a:t>
            </a:r>
            <a:r>
              <a:rPr lang="en-GB" b="0" i="0">
                <a:effectLst/>
                <a:latin typeface="+mj-lt"/>
              </a:rPr>
              <a:t> </a:t>
            </a:r>
            <a:r>
              <a:rPr lang="en-GB" b="0" i="0" err="1">
                <a:effectLst/>
                <a:latin typeface="+mj-lt"/>
              </a:rPr>
              <a:t>ie</a:t>
            </a:r>
            <a:r>
              <a:rPr lang="en-GB" b="0" i="0">
                <a:effectLst/>
                <a:latin typeface="+mj-lt"/>
              </a:rPr>
              <a:t> / </a:t>
            </a:r>
            <a:r>
              <a:rPr lang="en-GB" b="0" i="0" err="1">
                <a:effectLst/>
                <a:latin typeface="+mj-lt"/>
              </a:rPr>
              <a:t>na</a:t>
            </a:r>
            <a:r>
              <a:rPr lang="en-GB" b="0" i="0">
                <a:effectLst/>
                <a:latin typeface="+mj-lt"/>
              </a:rPr>
              <a:t> / </a:t>
            </a:r>
            <a:r>
              <a:rPr lang="en-GB" b="0" i="0" err="1">
                <a:effectLst/>
                <a:latin typeface="+mj-lt"/>
              </a:rPr>
              <a:t>cywir</a:t>
            </a:r>
            <a:r>
              <a:rPr lang="en-GB" b="0" i="0">
                <a:effectLst/>
                <a:latin typeface="+mj-lt"/>
              </a:rPr>
              <a:t> / </a:t>
            </a:r>
            <a:r>
              <a:rPr lang="en-GB" b="0" i="0" err="1">
                <a:effectLst/>
                <a:latin typeface="+mj-lt"/>
              </a:rPr>
              <a:t>anghywir</a:t>
            </a:r>
            <a:r>
              <a:rPr lang="en-GB" b="0" i="0">
                <a:effectLst/>
                <a:latin typeface="+mj-lt"/>
              </a:rPr>
              <a:t> - </a:t>
            </a:r>
            <a:r>
              <a:rPr lang="en-GB" b="0" i="0" err="1">
                <a:effectLst/>
                <a:latin typeface="+mj-lt"/>
              </a:rPr>
              <a:t>dathlu</a:t>
            </a:r>
            <a:r>
              <a:rPr lang="en-GB" b="0" i="0">
                <a:effectLst/>
                <a:latin typeface="+mj-lt"/>
              </a:rPr>
              <a:t> </a:t>
            </a:r>
            <a:r>
              <a:rPr lang="en-GB" b="0" i="0" err="1">
                <a:effectLst/>
                <a:latin typeface="+mj-lt"/>
              </a:rPr>
              <a:t>cymhlethdod</a:t>
            </a:r>
            <a:endParaRPr lang="cy-GB">
              <a:latin typeface="+mj-lt"/>
            </a:endParaRPr>
          </a:p>
        </p:txBody>
      </p:sp>
      <p:sp>
        <p:nvSpPr>
          <p:cNvPr id="4" name="Content Placeholder 3">
            <a:extLst>
              <a:ext uri="{FF2B5EF4-FFF2-40B4-BE49-F238E27FC236}">
                <a16:creationId xmlns:a16="http://schemas.microsoft.com/office/drawing/2014/main" id="{11BF1F78-6B8A-D9A7-19B9-7A7F86883F86}"/>
              </a:ext>
            </a:extLst>
          </p:cNvPr>
          <p:cNvSpPr>
            <a:spLocks noGrp="1"/>
          </p:cNvSpPr>
          <p:nvPr>
            <p:ph sz="half" idx="2"/>
          </p:nvPr>
        </p:nvSpPr>
        <p:spPr>
          <a:xfrm>
            <a:off x="6096000" y="1170215"/>
            <a:ext cx="5257800" cy="5006749"/>
          </a:xfrm>
        </p:spPr>
        <p:txBody>
          <a:bodyPr vert="horz" lIns="91440" tIns="45720" rIns="91440" bIns="45720" rtlCol="0" anchor="t">
            <a:normAutofit lnSpcReduction="10000"/>
          </a:bodyPr>
          <a:lstStyle/>
          <a:p>
            <a:r>
              <a:rPr lang="en-GB">
                <a:solidFill>
                  <a:srgbClr val="2F5597"/>
                </a:solidFill>
              </a:rPr>
              <a:t>Be sceptical</a:t>
            </a:r>
            <a:endParaRPr lang="en-GB">
              <a:solidFill>
                <a:srgbClr val="2F5597"/>
              </a:solidFill>
              <a:cs typeface="Arial"/>
            </a:endParaRPr>
          </a:p>
          <a:p>
            <a:r>
              <a:rPr lang="en-GB">
                <a:solidFill>
                  <a:srgbClr val="2F5597"/>
                </a:solidFill>
              </a:rPr>
              <a:t>Be curious and question ideas</a:t>
            </a:r>
            <a:endParaRPr lang="en-GB">
              <a:solidFill>
                <a:srgbClr val="2F5597"/>
              </a:solidFill>
              <a:cs typeface="Arial"/>
            </a:endParaRPr>
          </a:p>
          <a:p>
            <a:r>
              <a:rPr lang="en-GB">
                <a:solidFill>
                  <a:srgbClr val="2F5597"/>
                </a:solidFill>
              </a:rPr>
              <a:t>Do not believe everything you read</a:t>
            </a:r>
            <a:endParaRPr lang="en-GB">
              <a:solidFill>
                <a:srgbClr val="2F5597"/>
              </a:solidFill>
              <a:cs typeface="Arial"/>
            </a:endParaRPr>
          </a:p>
          <a:p>
            <a:r>
              <a:rPr lang="en-GB">
                <a:solidFill>
                  <a:srgbClr val="2F5597"/>
                </a:solidFill>
              </a:rPr>
              <a:t>Avoid basing your arguments on only a few sources</a:t>
            </a:r>
            <a:endParaRPr lang="en-GB">
              <a:solidFill>
                <a:srgbClr val="2F5597"/>
              </a:solidFill>
              <a:cs typeface="Arial"/>
            </a:endParaRPr>
          </a:p>
          <a:p>
            <a:r>
              <a:rPr lang="en-GB">
                <a:solidFill>
                  <a:srgbClr val="2F5597"/>
                </a:solidFill>
              </a:rPr>
              <a:t>Fact check and consider the authors bias or agenda</a:t>
            </a:r>
            <a:endParaRPr lang="en-GB">
              <a:solidFill>
                <a:srgbClr val="2F5597"/>
              </a:solidFill>
              <a:cs typeface="Arial"/>
            </a:endParaRPr>
          </a:p>
          <a:p>
            <a:r>
              <a:rPr lang="en-GB">
                <a:solidFill>
                  <a:srgbClr val="2F5597"/>
                </a:solidFill>
              </a:rPr>
              <a:t>Very few yes / no / right / wrong issues- celebrate complexity </a:t>
            </a:r>
            <a:endParaRPr lang="en-GB">
              <a:solidFill>
                <a:srgbClr val="2F5597"/>
              </a:solidFill>
              <a:cs typeface="Arial"/>
              <a:hlinkClick r:id="" action="ppaction://noaction">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29813473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3537AED-3273-C7BA-A806-85BD04B0F555}"/>
              </a:ext>
            </a:extLst>
          </p:cNvPr>
          <p:cNvSpPr>
            <a:spLocks noGrp="1"/>
          </p:cNvSpPr>
          <p:nvPr>
            <p:ph type="title"/>
          </p:nvPr>
        </p:nvSpPr>
        <p:spPr/>
        <p:txBody>
          <a:bodyPr/>
          <a:lstStyle/>
          <a:p>
            <a:r>
              <a:rPr lang="en-GB" err="1"/>
              <a:t>Darllen</a:t>
            </a:r>
            <a:r>
              <a:rPr lang="en-GB"/>
              <a:t>  / </a:t>
            </a:r>
            <a:r>
              <a:rPr lang="en-GB">
                <a:solidFill>
                  <a:srgbClr val="2F5597"/>
                </a:solidFill>
              </a:rPr>
              <a:t>Reading</a:t>
            </a:r>
          </a:p>
        </p:txBody>
      </p:sp>
      <p:sp>
        <p:nvSpPr>
          <p:cNvPr id="6" name="Content Placeholder 5">
            <a:extLst>
              <a:ext uri="{FF2B5EF4-FFF2-40B4-BE49-F238E27FC236}">
                <a16:creationId xmlns:a16="http://schemas.microsoft.com/office/drawing/2014/main" id="{35707D3A-4235-FED3-7377-2278F5D4F494}"/>
              </a:ext>
            </a:extLst>
          </p:cNvPr>
          <p:cNvSpPr>
            <a:spLocks noGrp="1"/>
          </p:cNvSpPr>
          <p:nvPr>
            <p:ph idx="1"/>
          </p:nvPr>
        </p:nvSpPr>
        <p:spPr/>
        <p:txBody>
          <a:bodyPr/>
          <a:lstStyle/>
          <a:p>
            <a:r>
              <a:rPr lang="en-GB">
                <a:hlinkClick r:id="rId2"/>
              </a:rPr>
              <a:t>Critical Thinking | </a:t>
            </a:r>
            <a:r>
              <a:rPr lang="en-GB" err="1">
                <a:hlinkClick r:id="rId2"/>
              </a:rPr>
              <a:t>SkillsYouNeed</a:t>
            </a:r>
            <a:endParaRPr lang="en-GB"/>
          </a:p>
          <a:p>
            <a:endParaRPr lang="en-GB"/>
          </a:p>
          <a:p>
            <a:r>
              <a:rPr lang="en-GB">
                <a:hlinkClick r:id="rId3"/>
              </a:rPr>
              <a:t>Critical Thinking and Fake News | </a:t>
            </a:r>
            <a:r>
              <a:rPr lang="en-GB" err="1">
                <a:hlinkClick r:id="rId3"/>
              </a:rPr>
              <a:t>SkillsYouNeed</a:t>
            </a:r>
            <a:endParaRPr lang="en-GB"/>
          </a:p>
          <a:p>
            <a:pPr marL="0" indent="0">
              <a:buNone/>
            </a:pPr>
            <a:endParaRPr lang="en-GB"/>
          </a:p>
        </p:txBody>
      </p:sp>
    </p:spTree>
    <p:extLst>
      <p:ext uri="{BB962C8B-B14F-4D97-AF65-F5344CB8AC3E}">
        <p14:creationId xmlns:p14="http://schemas.microsoft.com/office/powerpoint/2010/main" val="8170250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3BC61-B38B-1213-67A1-BCDCEB565034}"/>
              </a:ext>
            </a:extLst>
          </p:cNvPr>
          <p:cNvSpPr>
            <a:spLocks noGrp="1"/>
          </p:cNvSpPr>
          <p:nvPr>
            <p:ph type="title"/>
          </p:nvPr>
        </p:nvSpPr>
        <p:spPr>
          <a:xfrm>
            <a:off x="157843" y="365126"/>
            <a:ext cx="12153900" cy="908504"/>
          </a:xfrm>
        </p:spPr>
        <p:txBody>
          <a:bodyPr>
            <a:normAutofit fontScale="90000"/>
          </a:bodyPr>
          <a:lstStyle/>
          <a:p>
            <a:r>
              <a:rPr lang="en-GB" err="1"/>
              <a:t>Darllen</a:t>
            </a:r>
            <a:r>
              <a:rPr lang="en-GB"/>
              <a:t> </a:t>
            </a:r>
            <a:r>
              <a:rPr lang="en-GB" err="1"/>
              <a:t>Beiriniadol</a:t>
            </a:r>
            <a:r>
              <a:rPr lang="en-GB"/>
              <a:t> / </a:t>
            </a:r>
            <a:r>
              <a:rPr lang="en-GB">
                <a:solidFill>
                  <a:srgbClr val="2F5597"/>
                </a:solidFill>
              </a:rPr>
              <a:t>Critical Reading</a:t>
            </a:r>
            <a:r>
              <a:rPr lang="en-GB"/>
              <a:t> see</a:t>
            </a:r>
            <a:r>
              <a:rPr lang="en-GB" altLang="cy-GB" sz="4400" kern="0">
                <a:latin typeface="Arial"/>
                <a:ea typeface="ＭＳ Ｐゴシック"/>
                <a:cs typeface="Arial"/>
              </a:rPr>
              <a:t> also (Cottrell, 2013: 188)</a:t>
            </a:r>
            <a:endParaRPr lang="en-GB">
              <a:latin typeface="Arial"/>
              <a:ea typeface="ＭＳ Ｐゴシック"/>
              <a:cs typeface="Arial"/>
            </a:endParaRPr>
          </a:p>
        </p:txBody>
      </p:sp>
      <p:sp>
        <p:nvSpPr>
          <p:cNvPr id="3" name="Content Placeholder 2">
            <a:extLst>
              <a:ext uri="{FF2B5EF4-FFF2-40B4-BE49-F238E27FC236}">
                <a16:creationId xmlns:a16="http://schemas.microsoft.com/office/drawing/2014/main" id="{8CD67B20-243E-49FD-D3B0-BE589DC9AD26}"/>
              </a:ext>
            </a:extLst>
          </p:cNvPr>
          <p:cNvSpPr>
            <a:spLocks noGrp="1"/>
          </p:cNvSpPr>
          <p:nvPr>
            <p:ph sz="half" idx="1"/>
          </p:nvPr>
        </p:nvSpPr>
        <p:spPr>
          <a:xfrm>
            <a:off x="674914" y="1273630"/>
            <a:ext cx="5181600" cy="4351338"/>
          </a:xfrm>
        </p:spPr>
        <p:txBody>
          <a:bodyPr>
            <a:normAutofit fontScale="77500" lnSpcReduction="20000"/>
          </a:bodyPr>
          <a:lstStyle/>
          <a:p>
            <a:r>
              <a:rPr lang="en-GB" b="0" i="0">
                <a:solidFill>
                  <a:srgbClr val="3C4043"/>
                </a:solidFill>
                <a:effectLst/>
              </a:rPr>
              <a:t>Beth </a:t>
            </a:r>
            <a:r>
              <a:rPr lang="en-GB" b="0" i="0" err="1">
                <a:solidFill>
                  <a:srgbClr val="3C4043"/>
                </a:solidFill>
                <a:effectLst/>
              </a:rPr>
              <a:t>yw</a:t>
            </a:r>
            <a:r>
              <a:rPr lang="en-GB" b="0" i="0">
                <a:solidFill>
                  <a:srgbClr val="3C4043"/>
                </a:solidFill>
                <a:effectLst/>
              </a:rPr>
              <a:t> </a:t>
            </a:r>
            <a:r>
              <a:rPr lang="en-GB" b="0" i="0" err="1">
                <a:solidFill>
                  <a:srgbClr val="3C4043"/>
                </a:solidFill>
                <a:effectLst/>
              </a:rPr>
              <a:t>prif</a:t>
            </a:r>
            <a:r>
              <a:rPr lang="en-GB" b="0" i="0">
                <a:solidFill>
                  <a:srgbClr val="3C4043"/>
                </a:solidFill>
                <a:effectLst/>
              </a:rPr>
              <a:t> </a:t>
            </a:r>
            <a:r>
              <a:rPr lang="en-GB" b="0" i="0" err="1">
                <a:solidFill>
                  <a:srgbClr val="3C4043"/>
                </a:solidFill>
                <a:effectLst/>
              </a:rPr>
              <a:t>bwynt</a:t>
            </a:r>
            <a:r>
              <a:rPr lang="en-GB" b="0" i="0">
                <a:solidFill>
                  <a:srgbClr val="3C4043"/>
                </a:solidFill>
                <a:effectLst/>
              </a:rPr>
              <a:t> </a:t>
            </a:r>
            <a:r>
              <a:rPr lang="en-GB" b="0" i="0" err="1">
                <a:solidFill>
                  <a:srgbClr val="3C4043"/>
                </a:solidFill>
                <a:effectLst/>
              </a:rPr>
              <a:t>yr</a:t>
            </a:r>
            <a:r>
              <a:rPr lang="en-GB" b="0" i="0">
                <a:solidFill>
                  <a:srgbClr val="3C4043"/>
                </a:solidFill>
                <a:effectLst/>
              </a:rPr>
              <a:t> </a:t>
            </a:r>
            <a:r>
              <a:rPr lang="en-GB" b="0" i="0" err="1">
                <a:solidFill>
                  <a:srgbClr val="3C4043"/>
                </a:solidFill>
                <a:effectLst/>
              </a:rPr>
              <a:t>hyn</a:t>
            </a:r>
            <a:r>
              <a:rPr lang="en-GB" b="0" i="0">
                <a:solidFill>
                  <a:srgbClr val="3C4043"/>
                </a:solidFill>
                <a:effectLst/>
              </a:rPr>
              <a:t> </a:t>
            </a:r>
            <a:r>
              <a:rPr lang="en-GB" b="0" i="0" err="1">
                <a:solidFill>
                  <a:srgbClr val="3C4043"/>
                </a:solidFill>
                <a:effectLst/>
              </a:rPr>
              <a:t>yr</a:t>
            </a:r>
            <a:r>
              <a:rPr lang="en-GB" b="0" i="0">
                <a:solidFill>
                  <a:srgbClr val="3C4043"/>
                </a:solidFill>
                <a:effectLst/>
              </a:rPr>
              <a:t> </a:t>
            </a:r>
            <a:r>
              <a:rPr lang="en-GB" b="0" i="0" err="1">
                <a:solidFill>
                  <a:srgbClr val="3C4043"/>
                </a:solidFill>
                <a:effectLst/>
              </a:rPr>
              <a:t>ydych</a:t>
            </a:r>
            <a:r>
              <a:rPr lang="en-GB" b="0" i="0">
                <a:solidFill>
                  <a:srgbClr val="3C4043"/>
                </a:solidFill>
                <a:effectLst/>
              </a:rPr>
              <a:t> </a:t>
            </a:r>
            <a:r>
              <a:rPr lang="en-GB" b="0" i="0" err="1">
                <a:solidFill>
                  <a:srgbClr val="3C4043"/>
                </a:solidFill>
                <a:effectLst/>
              </a:rPr>
              <a:t>yn</a:t>
            </a:r>
            <a:r>
              <a:rPr lang="en-GB" b="0" i="0">
                <a:solidFill>
                  <a:srgbClr val="3C4043"/>
                </a:solidFill>
                <a:effectLst/>
              </a:rPr>
              <a:t> </a:t>
            </a:r>
            <a:r>
              <a:rPr lang="en-GB" b="0" i="0" err="1">
                <a:solidFill>
                  <a:srgbClr val="3C4043"/>
                </a:solidFill>
                <a:effectLst/>
              </a:rPr>
              <a:t>ei</a:t>
            </a:r>
            <a:r>
              <a:rPr lang="en-GB" b="0" i="0">
                <a:solidFill>
                  <a:srgbClr val="3C4043"/>
                </a:solidFill>
                <a:effectLst/>
              </a:rPr>
              <a:t> </a:t>
            </a:r>
            <a:r>
              <a:rPr lang="en-GB" b="0" i="0" err="1">
                <a:solidFill>
                  <a:srgbClr val="3C4043"/>
                </a:solidFill>
                <a:effectLst/>
              </a:rPr>
              <a:t>ddarllen</a:t>
            </a:r>
            <a:r>
              <a:rPr lang="en-GB" b="0" i="0">
                <a:solidFill>
                  <a:srgbClr val="3C4043"/>
                </a:solidFill>
                <a:effectLst/>
              </a:rPr>
              <a:t>? </a:t>
            </a:r>
          </a:p>
          <a:p>
            <a:r>
              <a:rPr lang="en-GB" b="0" i="0" err="1">
                <a:solidFill>
                  <a:srgbClr val="3C4043"/>
                </a:solidFill>
                <a:effectLst/>
              </a:rPr>
              <a:t>Pwy</a:t>
            </a:r>
            <a:r>
              <a:rPr lang="en-GB" b="0" i="0">
                <a:solidFill>
                  <a:srgbClr val="3C4043"/>
                </a:solidFill>
                <a:effectLst/>
              </a:rPr>
              <a:t> </a:t>
            </a:r>
            <a:r>
              <a:rPr lang="en-GB" b="0" i="0" err="1">
                <a:solidFill>
                  <a:srgbClr val="3C4043"/>
                </a:solidFill>
                <a:effectLst/>
              </a:rPr>
              <a:t>a'i</a:t>
            </a:r>
            <a:r>
              <a:rPr lang="en-GB" b="0" i="0">
                <a:solidFill>
                  <a:srgbClr val="3C4043"/>
                </a:solidFill>
                <a:effectLst/>
              </a:rPr>
              <a:t> </a:t>
            </a:r>
            <a:r>
              <a:rPr lang="en-GB" b="0" i="0" err="1">
                <a:solidFill>
                  <a:srgbClr val="3C4043"/>
                </a:solidFill>
                <a:effectLst/>
              </a:rPr>
              <a:t>hysgrifennodd</a:t>
            </a:r>
            <a:r>
              <a:rPr lang="en-GB" b="0" i="0">
                <a:solidFill>
                  <a:srgbClr val="3C4043"/>
                </a:solidFill>
                <a:effectLst/>
              </a:rPr>
              <a:t>? </a:t>
            </a:r>
          </a:p>
          <a:p>
            <a:r>
              <a:rPr lang="en-GB" b="0" i="0">
                <a:solidFill>
                  <a:srgbClr val="3C4043"/>
                </a:solidFill>
                <a:effectLst/>
              </a:rPr>
              <a:t>Pam y </a:t>
            </a:r>
            <a:r>
              <a:rPr lang="en-GB" b="0" i="0" err="1">
                <a:solidFill>
                  <a:srgbClr val="3C4043"/>
                </a:solidFill>
                <a:effectLst/>
              </a:rPr>
              <a:t>cafodd</a:t>
            </a:r>
            <a:r>
              <a:rPr lang="en-GB" b="0" i="0">
                <a:solidFill>
                  <a:srgbClr val="3C4043"/>
                </a:solidFill>
                <a:effectLst/>
              </a:rPr>
              <a:t> </a:t>
            </a:r>
            <a:r>
              <a:rPr lang="en-GB" b="0" i="0" err="1">
                <a:solidFill>
                  <a:srgbClr val="3C4043"/>
                </a:solidFill>
                <a:effectLst/>
              </a:rPr>
              <a:t>ei</a:t>
            </a:r>
            <a:r>
              <a:rPr lang="en-GB" b="0" i="0">
                <a:solidFill>
                  <a:srgbClr val="3C4043"/>
                </a:solidFill>
                <a:effectLst/>
              </a:rPr>
              <a:t> </a:t>
            </a:r>
            <a:r>
              <a:rPr lang="en-GB" b="0" i="0" err="1">
                <a:solidFill>
                  <a:srgbClr val="3C4043"/>
                </a:solidFill>
                <a:effectLst/>
              </a:rPr>
              <a:t>ysgrifennu</a:t>
            </a:r>
            <a:r>
              <a:rPr lang="en-GB" b="0" i="0">
                <a:solidFill>
                  <a:srgbClr val="3C4043"/>
                </a:solidFill>
                <a:effectLst/>
              </a:rPr>
              <a:t>? Pa </a:t>
            </a:r>
            <a:r>
              <a:rPr lang="en-GB" b="0" i="0" err="1">
                <a:solidFill>
                  <a:srgbClr val="3C4043"/>
                </a:solidFill>
                <a:effectLst/>
              </a:rPr>
              <a:t>bryd</a:t>
            </a:r>
            <a:r>
              <a:rPr lang="en-GB" b="0" i="0">
                <a:solidFill>
                  <a:srgbClr val="3C4043"/>
                </a:solidFill>
                <a:effectLst/>
              </a:rPr>
              <a:t> y </a:t>
            </a:r>
            <a:r>
              <a:rPr lang="en-GB" b="0" i="0" err="1">
                <a:solidFill>
                  <a:srgbClr val="3C4043"/>
                </a:solidFill>
                <a:effectLst/>
              </a:rPr>
              <a:t>cafodd</a:t>
            </a:r>
            <a:r>
              <a:rPr lang="en-GB" b="0" i="0">
                <a:solidFill>
                  <a:srgbClr val="3C4043"/>
                </a:solidFill>
                <a:effectLst/>
              </a:rPr>
              <a:t> </a:t>
            </a:r>
            <a:r>
              <a:rPr lang="en-GB" b="0" i="0" err="1">
                <a:solidFill>
                  <a:srgbClr val="3C4043"/>
                </a:solidFill>
                <a:effectLst/>
              </a:rPr>
              <a:t>ei</a:t>
            </a:r>
            <a:r>
              <a:rPr lang="en-GB" b="0" i="0">
                <a:solidFill>
                  <a:srgbClr val="3C4043"/>
                </a:solidFill>
                <a:effectLst/>
              </a:rPr>
              <a:t> </a:t>
            </a:r>
            <a:r>
              <a:rPr lang="en-GB" b="0" i="0" err="1">
                <a:solidFill>
                  <a:srgbClr val="3C4043"/>
                </a:solidFill>
                <a:effectLst/>
              </a:rPr>
              <a:t>ysgrifennu</a:t>
            </a:r>
            <a:r>
              <a:rPr lang="en-GB" b="0" i="0">
                <a:solidFill>
                  <a:srgbClr val="3C4043"/>
                </a:solidFill>
                <a:effectLst/>
              </a:rPr>
              <a:t>? </a:t>
            </a:r>
          </a:p>
          <a:p>
            <a:r>
              <a:rPr lang="en-GB" b="0" i="0" err="1">
                <a:solidFill>
                  <a:srgbClr val="3C4043"/>
                </a:solidFill>
                <a:effectLst/>
              </a:rPr>
              <a:t>Ydy</a:t>
            </a:r>
            <a:r>
              <a:rPr lang="en-GB" b="0" i="0">
                <a:solidFill>
                  <a:srgbClr val="3C4043"/>
                </a:solidFill>
                <a:effectLst/>
              </a:rPr>
              <a:t> </a:t>
            </a:r>
            <a:r>
              <a:rPr lang="en-GB" b="0" i="0" err="1">
                <a:solidFill>
                  <a:srgbClr val="3C4043"/>
                </a:solidFill>
                <a:effectLst/>
              </a:rPr>
              <a:t>syniadau</a:t>
            </a:r>
            <a:r>
              <a:rPr lang="en-GB" b="0" i="0">
                <a:solidFill>
                  <a:srgbClr val="3C4043"/>
                </a:solidFill>
                <a:effectLst/>
              </a:rPr>
              <a:t> neu </a:t>
            </a:r>
            <a:r>
              <a:rPr lang="en-GB" b="0" i="0" err="1">
                <a:solidFill>
                  <a:srgbClr val="3C4043"/>
                </a:solidFill>
                <a:effectLst/>
              </a:rPr>
              <a:t>gyd-destun</a:t>
            </a:r>
            <a:r>
              <a:rPr lang="en-GB" b="0" i="0">
                <a:solidFill>
                  <a:srgbClr val="3C4043"/>
                </a:solidFill>
                <a:effectLst/>
              </a:rPr>
              <a:t> </a:t>
            </a:r>
            <a:r>
              <a:rPr lang="en-GB" b="0" i="0" err="1">
                <a:solidFill>
                  <a:srgbClr val="3C4043"/>
                </a:solidFill>
                <a:effectLst/>
              </a:rPr>
              <a:t>wedi</a:t>
            </a:r>
            <a:r>
              <a:rPr lang="en-GB" b="0" i="0">
                <a:solidFill>
                  <a:srgbClr val="3C4043"/>
                </a:solidFill>
                <a:effectLst/>
              </a:rPr>
              <a:t> </a:t>
            </a:r>
            <a:r>
              <a:rPr lang="en-GB" b="0" i="0" err="1">
                <a:solidFill>
                  <a:srgbClr val="3C4043"/>
                </a:solidFill>
                <a:effectLst/>
              </a:rPr>
              <a:t>newid</a:t>
            </a:r>
            <a:r>
              <a:rPr lang="en-GB" b="0" i="0">
                <a:solidFill>
                  <a:srgbClr val="3C4043"/>
                </a:solidFill>
                <a:effectLst/>
              </a:rPr>
              <a:t> </a:t>
            </a:r>
            <a:r>
              <a:rPr lang="en-GB" b="0" i="0" err="1">
                <a:solidFill>
                  <a:srgbClr val="3C4043"/>
                </a:solidFill>
                <a:effectLst/>
              </a:rPr>
              <a:t>ers</a:t>
            </a:r>
            <a:r>
              <a:rPr lang="en-GB" b="0" i="0">
                <a:solidFill>
                  <a:srgbClr val="3C4043"/>
                </a:solidFill>
                <a:effectLst/>
              </a:rPr>
              <a:t> </a:t>
            </a:r>
            <a:r>
              <a:rPr lang="en-GB" b="0" i="0" err="1">
                <a:solidFill>
                  <a:srgbClr val="3C4043"/>
                </a:solidFill>
                <a:effectLst/>
              </a:rPr>
              <a:t>iddo</a:t>
            </a:r>
            <a:r>
              <a:rPr lang="en-GB" b="0" i="0">
                <a:solidFill>
                  <a:srgbClr val="3C4043"/>
                </a:solidFill>
                <a:effectLst/>
              </a:rPr>
              <a:t> </a:t>
            </a:r>
            <a:r>
              <a:rPr lang="en-GB" b="0" i="0" err="1">
                <a:solidFill>
                  <a:srgbClr val="3C4043"/>
                </a:solidFill>
                <a:effectLst/>
              </a:rPr>
              <a:t>gael</a:t>
            </a:r>
            <a:r>
              <a:rPr lang="en-GB" b="0" i="0">
                <a:solidFill>
                  <a:srgbClr val="3C4043"/>
                </a:solidFill>
                <a:effectLst/>
              </a:rPr>
              <a:t> </a:t>
            </a:r>
            <a:r>
              <a:rPr lang="en-GB" b="0" i="0" err="1">
                <a:solidFill>
                  <a:srgbClr val="3C4043"/>
                </a:solidFill>
                <a:effectLst/>
              </a:rPr>
              <a:t>ei</a:t>
            </a:r>
            <a:r>
              <a:rPr lang="en-GB" b="0" i="0">
                <a:solidFill>
                  <a:srgbClr val="3C4043"/>
                </a:solidFill>
                <a:effectLst/>
              </a:rPr>
              <a:t> </a:t>
            </a:r>
            <a:r>
              <a:rPr lang="en-GB" b="0" i="0" err="1">
                <a:solidFill>
                  <a:srgbClr val="3C4043"/>
                </a:solidFill>
                <a:effectLst/>
              </a:rPr>
              <a:t>ysgrifennu</a:t>
            </a:r>
            <a:r>
              <a:rPr lang="en-GB" b="0" i="0">
                <a:solidFill>
                  <a:srgbClr val="3C4043"/>
                </a:solidFill>
                <a:effectLst/>
              </a:rPr>
              <a:t>? </a:t>
            </a:r>
          </a:p>
          <a:p>
            <a:r>
              <a:rPr lang="en-GB" b="0" i="0">
                <a:solidFill>
                  <a:srgbClr val="3C4043"/>
                </a:solidFill>
                <a:effectLst/>
              </a:rPr>
              <a:t>A </a:t>
            </a:r>
            <a:r>
              <a:rPr lang="en-GB" b="0" i="0" err="1">
                <a:solidFill>
                  <a:srgbClr val="3C4043"/>
                </a:solidFill>
                <a:effectLst/>
              </a:rPr>
              <a:t>yw'r</a:t>
            </a:r>
            <a:r>
              <a:rPr lang="en-GB" b="0" i="0">
                <a:solidFill>
                  <a:srgbClr val="3C4043"/>
                </a:solidFill>
                <a:effectLst/>
              </a:rPr>
              <a:t> </a:t>
            </a:r>
            <a:r>
              <a:rPr lang="en-GB" b="0" i="0" err="1">
                <a:solidFill>
                  <a:srgbClr val="3C4043"/>
                </a:solidFill>
                <a:effectLst/>
              </a:rPr>
              <a:t>dystiolaeth</a:t>
            </a:r>
            <a:r>
              <a:rPr lang="en-GB" b="0" i="0">
                <a:solidFill>
                  <a:srgbClr val="3C4043"/>
                </a:solidFill>
                <a:effectLst/>
              </a:rPr>
              <a:t> a </a:t>
            </a:r>
            <a:r>
              <a:rPr lang="en-GB" b="0" i="0" err="1">
                <a:solidFill>
                  <a:srgbClr val="3C4043"/>
                </a:solidFill>
                <a:effectLst/>
              </a:rPr>
              <a:t>gyflwynir</a:t>
            </a:r>
            <a:r>
              <a:rPr lang="en-GB" b="0" i="0">
                <a:solidFill>
                  <a:srgbClr val="3C4043"/>
                </a:solidFill>
                <a:effectLst/>
              </a:rPr>
              <a:t> </a:t>
            </a:r>
            <a:r>
              <a:rPr lang="en-GB" b="0" i="0" err="1">
                <a:solidFill>
                  <a:srgbClr val="3C4043"/>
                </a:solidFill>
                <a:effectLst/>
              </a:rPr>
              <a:t>yn</a:t>
            </a:r>
            <a:r>
              <a:rPr lang="en-GB" b="0" i="0">
                <a:solidFill>
                  <a:srgbClr val="3C4043"/>
                </a:solidFill>
                <a:effectLst/>
              </a:rPr>
              <a:t> </a:t>
            </a:r>
            <a:r>
              <a:rPr lang="en-GB" b="0" i="0" err="1">
                <a:solidFill>
                  <a:srgbClr val="3C4043"/>
                </a:solidFill>
                <a:effectLst/>
              </a:rPr>
              <a:t>gadarn</a:t>
            </a:r>
            <a:r>
              <a:rPr lang="en-GB" b="0" i="0">
                <a:solidFill>
                  <a:srgbClr val="3C4043"/>
                </a:solidFill>
                <a:effectLst/>
              </a:rPr>
              <a:t> ac </a:t>
            </a:r>
            <a:r>
              <a:rPr lang="en-GB" b="0" i="0" err="1">
                <a:solidFill>
                  <a:srgbClr val="3C4043"/>
                </a:solidFill>
                <a:effectLst/>
              </a:rPr>
              <a:t>yn</a:t>
            </a:r>
            <a:r>
              <a:rPr lang="en-GB" b="0" i="0">
                <a:solidFill>
                  <a:srgbClr val="3C4043"/>
                </a:solidFill>
                <a:effectLst/>
              </a:rPr>
              <a:t> </a:t>
            </a:r>
            <a:r>
              <a:rPr lang="en-GB" b="0" i="0" err="1">
                <a:solidFill>
                  <a:srgbClr val="3C4043"/>
                </a:solidFill>
                <a:effectLst/>
              </a:rPr>
              <a:t>gredadwy</a:t>
            </a:r>
            <a:r>
              <a:rPr lang="en-GB" b="0" i="0">
                <a:solidFill>
                  <a:srgbClr val="3C4043"/>
                </a:solidFill>
                <a:effectLst/>
              </a:rPr>
              <a:t>? </a:t>
            </a:r>
          </a:p>
          <a:p>
            <a:r>
              <a:rPr lang="en-GB" b="0" i="0">
                <a:solidFill>
                  <a:srgbClr val="3C4043"/>
                </a:solidFill>
                <a:effectLst/>
              </a:rPr>
              <a:t>Sut </a:t>
            </a:r>
            <a:r>
              <a:rPr lang="en-GB" b="0" i="0" err="1">
                <a:solidFill>
                  <a:srgbClr val="3C4043"/>
                </a:solidFill>
                <a:effectLst/>
              </a:rPr>
              <a:t>daeth</a:t>
            </a:r>
            <a:r>
              <a:rPr lang="en-GB" b="0" i="0">
                <a:solidFill>
                  <a:srgbClr val="3C4043"/>
                </a:solidFill>
                <a:effectLst/>
              </a:rPr>
              <a:t> </a:t>
            </a:r>
            <a:r>
              <a:rPr lang="en-GB" b="0" i="0" err="1">
                <a:solidFill>
                  <a:srgbClr val="3C4043"/>
                </a:solidFill>
                <a:effectLst/>
              </a:rPr>
              <a:t>yr</a:t>
            </a:r>
            <a:r>
              <a:rPr lang="en-GB" b="0" i="0">
                <a:solidFill>
                  <a:srgbClr val="3C4043"/>
                </a:solidFill>
                <a:effectLst/>
              </a:rPr>
              <a:t> </a:t>
            </a:r>
            <a:r>
              <a:rPr lang="en-GB" b="0" i="0" err="1">
                <a:solidFill>
                  <a:srgbClr val="3C4043"/>
                </a:solidFill>
                <a:effectLst/>
              </a:rPr>
              <a:t>awduron</a:t>
            </a:r>
            <a:r>
              <a:rPr lang="en-GB" b="0" i="0">
                <a:solidFill>
                  <a:srgbClr val="3C4043"/>
                </a:solidFill>
                <a:effectLst/>
              </a:rPr>
              <a:t> </a:t>
            </a:r>
            <a:r>
              <a:rPr lang="en-GB" b="0" i="0" err="1">
                <a:solidFill>
                  <a:srgbClr val="3C4043"/>
                </a:solidFill>
                <a:effectLst/>
              </a:rPr>
              <a:t>i’w</a:t>
            </a:r>
            <a:r>
              <a:rPr lang="en-GB" b="0" i="0">
                <a:solidFill>
                  <a:srgbClr val="3C4043"/>
                </a:solidFill>
                <a:effectLst/>
              </a:rPr>
              <a:t> </a:t>
            </a:r>
            <a:r>
              <a:rPr lang="en-GB" b="0" i="0" err="1">
                <a:solidFill>
                  <a:srgbClr val="3C4043"/>
                </a:solidFill>
                <a:effectLst/>
              </a:rPr>
              <a:t>casgliadau</a:t>
            </a:r>
            <a:r>
              <a:rPr lang="en-GB" b="0" i="0">
                <a:solidFill>
                  <a:srgbClr val="3C4043"/>
                </a:solidFill>
                <a:effectLst/>
              </a:rPr>
              <a:t>?</a:t>
            </a:r>
          </a:p>
          <a:p>
            <a:r>
              <a:rPr lang="en-GB" b="0" i="0">
                <a:solidFill>
                  <a:srgbClr val="3C4043"/>
                </a:solidFill>
                <a:effectLst/>
              </a:rPr>
              <a:t>A </a:t>
            </a:r>
            <a:r>
              <a:rPr lang="en-GB" b="0" i="0" err="1">
                <a:solidFill>
                  <a:srgbClr val="3C4043"/>
                </a:solidFill>
                <a:effectLst/>
              </a:rPr>
              <a:t>ydych</a:t>
            </a:r>
            <a:r>
              <a:rPr lang="en-GB" b="0" i="0">
                <a:solidFill>
                  <a:srgbClr val="3C4043"/>
                </a:solidFill>
                <a:effectLst/>
              </a:rPr>
              <a:t> </a:t>
            </a:r>
            <a:r>
              <a:rPr lang="en-GB" b="0" i="0" err="1">
                <a:solidFill>
                  <a:srgbClr val="3C4043"/>
                </a:solidFill>
                <a:effectLst/>
              </a:rPr>
              <a:t>yn</a:t>
            </a:r>
            <a:r>
              <a:rPr lang="en-GB" b="0" i="0">
                <a:solidFill>
                  <a:srgbClr val="3C4043"/>
                </a:solidFill>
                <a:effectLst/>
              </a:rPr>
              <a:t> </a:t>
            </a:r>
            <a:r>
              <a:rPr lang="en-GB" b="0" i="0" err="1">
                <a:solidFill>
                  <a:srgbClr val="3C4043"/>
                </a:solidFill>
                <a:effectLst/>
              </a:rPr>
              <a:t>cytuno</a:t>
            </a:r>
            <a:r>
              <a:rPr lang="en-GB" b="0" i="0">
                <a:solidFill>
                  <a:srgbClr val="3C4043"/>
                </a:solidFill>
                <a:effectLst/>
              </a:rPr>
              <a:t> </a:t>
            </a:r>
            <a:r>
              <a:rPr lang="en-GB" b="0" i="0" err="1">
                <a:solidFill>
                  <a:srgbClr val="3C4043"/>
                </a:solidFill>
                <a:effectLst/>
              </a:rPr>
              <a:t>â'r</a:t>
            </a:r>
            <a:r>
              <a:rPr lang="en-GB" b="0" i="0">
                <a:solidFill>
                  <a:srgbClr val="3C4043"/>
                </a:solidFill>
                <a:effectLst/>
              </a:rPr>
              <a:t> </a:t>
            </a:r>
            <a:r>
              <a:rPr lang="en-GB" b="0" i="0" err="1">
                <a:solidFill>
                  <a:srgbClr val="3C4043"/>
                </a:solidFill>
                <a:effectLst/>
              </a:rPr>
              <a:t>casgliadau</a:t>
            </a:r>
            <a:r>
              <a:rPr lang="en-GB" b="0" i="0">
                <a:solidFill>
                  <a:srgbClr val="3C4043"/>
                </a:solidFill>
                <a:effectLst/>
              </a:rPr>
              <a:t>?</a:t>
            </a:r>
          </a:p>
          <a:p>
            <a:r>
              <a:rPr lang="en-GB" b="0" i="0">
                <a:solidFill>
                  <a:srgbClr val="3C4043"/>
                </a:solidFill>
                <a:effectLst/>
              </a:rPr>
              <a:t>Beth </a:t>
            </a:r>
            <a:r>
              <a:rPr lang="en-GB" b="0" i="0" err="1">
                <a:solidFill>
                  <a:srgbClr val="3C4043"/>
                </a:solidFill>
                <a:effectLst/>
              </a:rPr>
              <a:t>mae</a:t>
            </a:r>
            <a:r>
              <a:rPr lang="en-GB" b="0" i="0">
                <a:solidFill>
                  <a:srgbClr val="3C4043"/>
                </a:solidFill>
                <a:effectLst/>
              </a:rPr>
              <a:t> </a:t>
            </a:r>
            <a:r>
              <a:rPr lang="en-GB" b="0" i="0" err="1">
                <a:solidFill>
                  <a:srgbClr val="3C4043"/>
                </a:solidFill>
                <a:effectLst/>
              </a:rPr>
              <a:t>hyn</a:t>
            </a:r>
            <a:r>
              <a:rPr lang="en-GB" b="0" i="0">
                <a:solidFill>
                  <a:srgbClr val="3C4043"/>
                </a:solidFill>
                <a:effectLst/>
              </a:rPr>
              <a:t> </a:t>
            </a:r>
            <a:r>
              <a:rPr lang="en-GB" b="0" i="0" err="1">
                <a:solidFill>
                  <a:srgbClr val="3C4043"/>
                </a:solidFill>
                <a:effectLst/>
              </a:rPr>
              <a:t>yn</a:t>
            </a:r>
            <a:r>
              <a:rPr lang="en-GB" b="0" i="0">
                <a:solidFill>
                  <a:srgbClr val="3C4043"/>
                </a:solidFill>
                <a:effectLst/>
              </a:rPr>
              <a:t> </a:t>
            </a:r>
            <a:r>
              <a:rPr lang="en-GB" b="0" i="0" err="1">
                <a:solidFill>
                  <a:srgbClr val="3C4043"/>
                </a:solidFill>
                <a:effectLst/>
              </a:rPr>
              <a:t>ei</a:t>
            </a:r>
            <a:r>
              <a:rPr lang="en-GB" b="0" i="0">
                <a:solidFill>
                  <a:srgbClr val="3C4043"/>
                </a:solidFill>
                <a:effectLst/>
              </a:rPr>
              <a:t> </a:t>
            </a:r>
            <a:r>
              <a:rPr lang="en-GB" b="0" i="0" err="1">
                <a:solidFill>
                  <a:srgbClr val="3C4043"/>
                </a:solidFill>
                <a:effectLst/>
              </a:rPr>
              <a:t>ychwanegu</a:t>
            </a:r>
            <a:r>
              <a:rPr lang="en-GB" b="0" i="0">
                <a:solidFill>
                  <a:srgbClr val="3C4043"/>
                </a:solidFill>
                <a:effectLst/>
              </a:rPr>
              <a:t> at </a:t>
            </a:r>
            <a:r>
              <a:rPr lang="en-GB" b="0" i="0" err="1">
                <a:solidFill>
                  <a:srgbClr val="3C4043"/>
                </a:solidFill>
                <a:effectLst/>
              </a:rPr>
              <a:t>ein</a:t>
            </a:r>
            <a:r>
              <a:rPr lang="en-GB" b="0" i="0">
                <a:solidFill>
                  <a:srgbClr val="3C4043"/>
                </a:solidFill>
                <a:effectLst/>
              </a:rPr>
              <a:t> </a:t>
            </a:r>
            <a:r>
              <a:rPr lang="en-GB" b="0" i="0" err="1">
                <a:solidFill>
                  <a:srgbClr val="3C4043"/>
                </a:solidFill>
                <a:effectLst/>
              </a:rPr>
              <a:t>gwybodaeth</a:t>
            </a:r>
            <a:r>
              <a:rPr lang="en-GB" b="0" i="0">
                <a:solidFill>
                  <a:srgbClr val="3C4043"/>
                </a:solidFill>
                <a:effectLst/>
              </a:rPr>
              <a:t>? Pam </a:t>
            </a:r>
            <a:r>
              <a:rPr lang="en-GB" b="0" i="0" err="1">
                <a:solidFill>
                  <a:srgbClr val="3C4043"/>
                </a:solidFill>
                <a:effectLst/>
              </a:rPr>
              <a:t>ei</a:t>
            </a:r>
            <a:r>
              <a:rPr lang="en-GB" b="0" i="0">
                <a:solidFill>
                  <a:srgbClr val="3C4043"/>
                </a:solidFill>
                <a:effectLst/>
              </a:rPr>
              <a:t> </a:t>
            </a:r>
            <a:r>
              <a:rPr lang="en-GB" b="0" i="0" err="1">
                <a:solidFill>
                  <a:srgbClr val="3C4043"/>
                </a:solidFill>
                <a:effectLst/>
              </a:rPr>
              <a:t>fod</a:t>
            </a:r>
            <a:r>
              <a:rPr lang="en-GB" b="0" i="0">
                <a:solidFill>
                  <a:srgbClr val="3C4043"/>
                </a:solidFill>
                <a:effectLst/>
              </a:rPr>
              <a:t> </a:t>
            </a:r>
            <a:r>
              <a:rPr lang="en-GB" b="0" i="0" err="1">
                <a:solidFill>
                  <a:srgbClr val="3C4043"/>
                </a:solidFill>
                <a:effectLst/>
              </a:rPr>
              <a:t>yn</a:t>
            </a:r>
            <a:r>
              <a:rPr lang="en-GB" b="0" i="0">
                <a:solidFill>
                  <a:srgbClr val="3C4043"/>
                </a:solidFill>
                <a:effectLst/>
              </a:rPr>
              <a:t> </a:t>
            </a:r>
            <a:r>
              <a:rPr lang="en-GB" b="0" i="0" err="1">
                <a:solidFill>
                  <a:srgbClr val="3C4043"/>
                </a:solidFill>
                <a:effectLst/>
              </a:rPr>
              <a:t>ddefnyddiol</a:t>
            </a:r>
            <a:r>
              <a:rPr lang="en-GB" b="0" i="0">
                <a:solidFill>
                  <a:srgbClr val="3C4043"/>
                </a:solidFill>
                <a:effectLst/>
              </a:rPr>
              <a:t>?</a:t>
            </a:r>
            <a:endParaRPr lang="en-GB"/>
          </a:p>
        </p:txBody>
      </p:sp>
      <p:sp>
        <p:nvSpPr>
          <p:cNvPr id="4" name="Content Placeholder 3">
            <a:extLst>
              <a:ext uri="{FF2B5EF4-FFF2-40B4-BE49-F238E27FC236}">
                <a16:creationId xmlns:a16="http://schemas.microsoft.com/office/drawing/2014/main" id="{71F84AE9-8AA4-8A95-0992-2DE7C34A8ACE}"/>
              </a:ext>
            </a:extLst>
          </p:cNvPr>
          <p:cNvSpPr>
            <a:spLocks noGrp="1"/>
          </p:cNvSpPr>
          <p:nvPr>
            <p:ph sz="half" idx="2"/>
          </p:nvPr>
        </p:nvSpPr>
        <p:spPr>
          <a:xfrm>
            <a:off x="6316436" y="1273630"/>
            <a:ext cx="5535384" cy="4729163"/>
          </a:xfrm>
        </p:spPr>
        <p:txBody>
          <a:bodyPr vert="horz" lIns="91440" tIns="45720" rIns="91440" bIns="45720" rtlCol="0" anchor="t">
            <a:normAutofit fontScale="77500" lnSpcReduction="20000"/>
          </a:bodyPr>
          <a:lstStyle/>
          <a:p>
            <a:pPr algn="l">
              <a:buFont typeface="Arial" panose="020B0604020202020204" pitchFamily="34" charset="0"/>
              <a:buChar char="•"/>
            </a:pPr>
            <a:r>
              <a:rPr lang="en-GB" b="0" i="0">
                <a:solidFill>
                  <a:srgbClr val="2F5597"/>
                </a:solidFill>
                <a:effectLst/>
                <a:latin typeface="+mj-lt"/>
              </a:rPr>
              <a:t>What is the main point of what you are reading?</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Who wrote it?</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Why was it written?</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When was it written?</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Have ideas or context changed since it was written?</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Is the evidence presented robust and credible?</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How did the authors come to their conclusions?</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Do you agree with the conclusions?</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What does this add to our knowledge?</a:t>
            </a:r>
            <a:endParaRPr lang="en-GB" b="0" i="0">
              <a:solidFill>
                <a:srgbClr val="2F5597"/>
              </a:solidFill>
              <a:effectLst/>
              <a:latin typeface="+mj-lt"/>
              <a:cs typeface="Arial"/>
            </a:endParaRPr>
          </a:p>
          <a:p>
            <a:pPr algn="l">
              <a:buFont typeface="Arial" panose="020B0604020202020204" pitchFamily="34" charset="0"/>
              <a:buChar char="•"/>
            </a:pPr>
            <a:r>
              <a:rPr lang="en-GB" b="0" i="0">
                <a:solidFill>
                  <a:srgbClr val="2F5597"/>
                </a:solidFill>
                <a:effectLst/>
                <a:latin typeface="+mj-lt"/>
              </a:rPr>
              <a:t>Why is it useful?</a:t>
            </a:r>
            <a:endParaRPr lang="en-GB" b="0" i="0">
              <a:solidFill>
                <a:srgbClr val="2F5597"/>
              </a:solidFill>
              <a:effectLst/>
              <a:latin typeface="+mj-lt"/>
              <a:cs typeface="Arial"/>
            </a:endParaRPr>
          </a:p>
          <a:p>
            <a:endParaRPr lang="en-GB"/>
          </a:p>
        </p:txBody>
      </p:sp>
    </p:spTree>
    <p:extLst>
      <p:ext uri="{BB962C8B-B14F-4D97-AF65-F5344CB8AC3E}">
        <p14:creationId xmlns:p14="http://schemas.microsoft.com/office/powerpoint/2010/main" val="22353068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Image of The Ultimate Critical Thinking Sheet"/>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1886" y="1"/>
            <a:ext cx="12110113" cy="7083187"/>
          </a:xfrm>
          <a:prstGeom prst="rect">
            <a:avLst/>
          </a:prstGeom>
        </p:spPr>
      </p:pic>
    </p:spTree>
    <p:extLst>
      <p:ext uri="{BB962C8B-B14F-4D97-AF65-F5344CB8AC3E}">
        <p14:creationId xmlns:p14="http://schemas.microsoft.com/office/powerpoint/2010/main" val="3956084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838200" y="365125"/>
            <a:ext cx="10515600" cy="1501409"/>
          </a:xfrm>
        </p:spPr>
        <p:txBody>
          <a:bodyPr>
            <a:normAutofit/>
          </a:bodyPr>
          <a:lstStyle/>
          <a:p>
            <a:r>
              <a:rPr lang="en-GB" sz="4000" b="1" err="1"/>
              <a:t>Strategaethau</a:t>
            </a:r>
            <a:r>
              <a:rPr lang="en-GB" sz="4000" b="1"/>
              <a:t> </a:t>
            </a:r>
            <a:r>
              <a:rPr lang="en-GB" sz="4000" b="1" err="1"/>
              <a:t>Darllen</a:t>
            </a:r>
            <a:r>
              <a:rPr lang="en-GB" sz="4000"/>
              <a:t>  		</a:t>
            </a:r>
            <a:br>
              <a:rPr lang="en-GB" sz="4000">
                <a:cs typeface="Arial"/>
              </a:rPr>
            </a:br>
            <a:r>
              <a:rPr lang="en-GB" sz="4000" b="1">
                <a:solidFill>
                  <a:srgbClr val="2F5597"/>
                </a:solidFill>
              </a:rPr>
              <a:t>Reading Strategies</a:t>
            </a:r>
            <a:endParaRPr lang="en-GB" sz="4000">
              <a:solidFill>
                <a:srgbClr val="2F5597"/>
              </a:solidFill>
              <a:cs typeface="Arial"/>
            </a:endParaRPr>
          </a:p>
        </p:txBody>
      </p:sp>
      <p:sp>
        <p:nvSpPr>
          <p:cNvPr id="26628" name="Rectangle 4"/>
          <p:cNvSpPr>
            <a:spLocks noGrp="1" noChangeArrowheads="1"/>
          </p:cNvSpPr>
          <p:nvPr>
            <p:ph sz="half" idx="1"/>
          </p:nvPr>
        </p:nvSpPr>
        <p:spPr/>
        <p:txBody>
          <a:bodyPr/>
          <a:lstStyle/>
          <a:p>
            <a:r>
              <a:rPr lang="en-GB" sz="2600"/>
              <a:t>Beth </a:t>
            </a:r>
            <a:r>
              <a:rPr lang="en-GB" sz="2600" err="1"/>
              <a:t>yw</a:t>
            </a:r>
            <a:r>
              <a:rPr lang="en-GB" sz="2600"/>
              <a:t> </a:t>
            </a:r>
            <a:r>
              <a:rPr lang="en-GB" sz="2600" err="1"/>
              <a:t>pwrpas</a:t>
            </a:r>
            <a:r>
              <a:rPr lang="en-GB" sz="2600"/>
              <a:t> y </a:t>
            </a:r>
            <a:r>
              <a:rPr lang="en-GB" sz="2600" err="1"/>
              <a:t>dasg</a:t>
            </a:r>
            <a:r>
              <a:rPr lang="en-GB" sz="2600"/>
              <a:t>?</a:t>
            </a:r>
          </a:p>
          <a:p>
            <a:r>
              <a:rPr lang="en-GB" sz="2600" err="1"/>
              <a:t>Cwestiynau</a:t>
            </a:r>
            <a:r>
              <a:rPr lang="en-GB" sz="2600"/>
              <a:t> </a:t>
            </a:r>
            <a:r>
              <a:rPr lang="en-GB" sz="2600" err="1"/>
              <a:t>i’w</a:t>
            </a:r>
            <a:r>
              <a:rPr lang="en-GB" sz="2600"/>
              <a:t> </a:t>
            </a:r>
            <a:r>
              <a:rPr lang="en-GB" sz="2600" err="1"/>
              <a:t>gofyn</a:t>
            </a:r>
            <a:r>
              <a:rPr lang="en-GB" sz="2600"/>
              <a:t>:</a:t>
            </a:r>
          </a:p>
          <a:p>
            <a:pPr lvl="2"/>
            <a:r>
              <a:rPr lang="en-GB" sz="2400"/>
              <a:t>Am </a:t>
            </a:r>
            <a:r>
              <a:rPr lang="en-GB" sz="2400" err="1"/>
              <a:t>beth</a:t>
            </a:r>
            <a:r>
              <a:rPr lang="en-GB" sz="2400"/>
              <a:t> </a:t>
            </a:r>
            <a:r>
              <a:rPr lang="en-GB" sz="2400" err="1"/>
              <a:t>rydw</a:t>
            </a:r>
            <a:r>
              <a:rPr lang="en-GB" sz="2400"/>
              <a:t> </a:t>
            </a:r>
            <a:r>
              <a:rPr lang="en-GB" sz="2400" err="1"/>
              <a:t>i’n</a:t>
            </a:r>
            <a:r>
              <a:rPr lang="en-GB" sz="2400"/>
              <a:t> </a:t>
            </a:r>
            <a:r>
              <a:rPr lang="en-GB" sz="2400" err="1"/>
              <a:t>darllen</a:t>
            </a:r>
            <a:r>
              <a:rPr lang="en-GB" sz="2400"/>
              <a:t>?</a:t>
            </a:r>
          </a:p>
          <a:p>
            <a:pPr lvl="2"/>
            <a:r>
              <a:rPr lang="en-GB" sz="2400"/>
              <a:t>Pam </a:t>
            </a:r>
            <a:r>
              <a:rPr lang="en-GB" sz="2400" err="1"/>
              <a:t>rydw</a:t>
            </a:r>
            <a:r>
              <a:rPr lang="en-GB" sz="2400"/>
              <a:t> </a:t>
            </a:r>
            <a:r>
              <a:rPr lang="en-GB" sz="2400" err="1"/>
              <a:t>i’n</a:t>
            </a:r>
            <a:r>
              <a:rPr lang="en-GB" sz="2400"/>
              <a:t> </a:t>
            </a:r>
            <a:r>
              <a:rPr lang="en-GB" sz="2400" err="1"/>
              <a:t>darllen</a:t>
            </a:r>
            <a:r>
              <a:rPr lang="en-GB" sz="2400"/>
              <a:t>?</a:t>
            </a:r>
          </a:p>
          <a:p>
            <a:pPr lvl="2"/>
            <a:r>
              <a:rPr lang="en-GB" sz="2400"/>
              <a:t>Sut </a:t>
            </a:r>
            <a:r>
              <a:rPr lang="en-GB" sz="2400" err="1"/>
              <a:t>rydw</a:t>
            </a:r>
            <a:r>
              <a:rPr lang="en-GB" sz="2400"/>
              <a:t> </a:t>
            </a:r>
            <a:r>
              <a:rPr lang="en-GB" sz="2400" err="1"/>
              <a:t>i’n</a:t>
            </a:r>
            <a:r>
              <a:rPr lang="en-GB" sz="2400"/>
              <a:t> </a:t>
            </a:r>
            <a:r>
              <a:rPr lang="en-GB" sz="2400" err="1"/>
              <a:t>darllen</a:t>
            </a:r>
            <a:r>
              <a:rPr lang="en-GB" sz="2400"/>
              <a:t>?</a:t>
            </a:r>
          </a:p>
          <a:p>
            <a:pPr lvl="2"/>
            <a:endParaRPr lang="en-GB"/>
          </a:p>
        </p:txBody>
      </p:sp>
      <p:sp>
        <p:nvSpPr>
          <p:cNvPr id="26629" name="Rectangle 5"/>
          <p:cNvSpPr>
            <a:spLocks noGrp="1" noChangeArrowheads="1"/>
          </p:cNvSpPr>
          <p:nvPr>
            <p:ph sz="half" idx="2"/>
          </p:nvPr>
        </p:nvSpPr>
        <p:spPr/>
        <p:txBody>
          <a:bodyPr vert="horz" lIns="91440" tIns="45720" rIns="91440" bIns="45720" rtlCol="0" anchor="t">
            <a:normAutofit/>
          </a:bodyPr>
          <a:lstStyle/>
          <a:p>
            <a:r>
              <a:rPr lang="en-GB" sz="2600">
                <a:solidFill>
                  <a:srgbClr val="2F5597"/>
                </a:solidFill>
              </a:rPr>
              <a:t>What is the purpose of the task?</a:t>
            </a:r>
            <a:endParaRPr lang="en-GB" sz="2600">
              <a:solidFill>
                <a:srgbClr val="2F5597"/>
              </a:solidFill>
              <a:cs typeface="Arial"/>
            </a:endParaRPr>
          </a:p>
          <a:p>
            <a:r>
              <a:rPr lang="en-GB" sz="2600">
                <a:solidFill>
                  <a:srgbClr val="2F5597"/>
                </a:solidFill>
              </a:rPr>
              <a:t>Questions to ask:</a:t>
            </a:r>
            <a:endParaRPr lang="en-GB" sz="2600">
              <a:solidFill>
                <a:srgbClr val="2F5597"/>
              </a:solidFill>
              <a:cs typeface="Arial"/>
            </a:endParaRPr>
          </a:p>
          <a:p>
            <a:pPr lvl="2"/>
            <a:r>
              <a:rPr lang="en-GB" sz="2400">
                <a:solidFill>
                  <a:srgbClr val="2F5597"/>
                </a:solidFill>
              </a:rPr>
              <a:t>What am I reading about?</a:t>
            </a:r>
            <a:endParaRPr lang="en-GB" sz="2400">
              <a:solidFill>
                <a:srgbClr val="2F5597"/>
              </a:solidFill>
              <a:cs typeface="Arial"/>
            </a:endParaRPr>
          </a:p>
          <a:p>
            <a:pPr lvl="2"/>
            <a:r>
              <a:rPr lang="en-GB" sz="2400">
                <a:solidFill>
                  <a:srgbClr val="2F5597"/>
                </a:solidFill>
              </a:rPr>
              <a:t>Why am I reading?</a:t>
            </a:r>
            <a:endParaRPr lang="en-GB" sz="2400">
              <a:solidFill>
                <a:srgbClr val="2F5597"/>
              </a:solidFill>
              <a:cs typeface="Arial"/>
            </a:endParaRPr>
          </a:p>
          <a:p>
            <a:pPr lvl="2"/>
            <a:r>
              <a:rPr lang="en-GB" sz="2400">
                <a:solidFill>
                  <a:srgbClr val="2F5597"/>
                </a:solidFill>
              </a:rPr>
              <a:t>How am I reading? </a:t>
            </a:r>
            <a:endParaRPr lang="en-GB" sz="2400">
              <a:solidFill>
                <a:srgbClr val="2F5597"/>
              </a:solidFill>
              <a:cs typeface="Arial"/>
            </a:endParaRPr>
          </a:p>
          <a:p>
            <a:endParaRPr lang="en-GB">
              <a:solidFill>
                <a:srgbClr val="2F5597"/>
              </a:solidFill>
              <a:cs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r>
              <a:rPr lang="en-GB" b="1" err="1"/>
              <a:t>Enghraifft</a:t>
            </a:r>
            <a:r>
              <a:rPr lang="en-GB" b="1"/>
              <a:t>: </a:t>
            </a:r>
            <a:r>
              <a:rPr lang="en-GB" b="1" err="1"/>
              <a:t>Darllen</a:t>
            </a:r>
            <a:r>
              <a:rPr lang="en-GB" b="1"/>
              <a:t> </a:t>
            </a:r>
            <a:r>
              <a:rPr lang="en-GB" b="1" err="1"/>
              <a:t>nofel</a:t>
            </a:r>
            <a:r>
              <a:rPr lang="en-GB"/>
              <a:t> 	</a:t>
            </a:r>
            <a:br>
              <a:rPr lang="en-GB"/>
            </a:br>
            <a:r>
              <a:rPr lang="en-GB" b="1">
                <a:solidFill>
                  <a:srgbClr val="2F5597"/>
                </a:solidFill>
              </a:rPr>
              <a:t>Example: Reading a novel</a:t>
            </a:r>
            <a:r>
              <a:rPr lang="en-GB">
                <a:solidFill>
                  <a:srgbClr val="2F5597"/>
                </a:solidFill>
              </a:rPr>
              <a:t> </a:t>
            </a:r>
            <a:endParaRPr lang="en-GB">
              <a:solidFill>
                <a:srgbClr val="2F5597"/>
              </a:solidFill>
              <a:cs typeface="Arial"/>
            </a:endParaRPr>
          </a:p>
        </p:txBody>
      </p:sp>
      <p:sp>
        <p:nvSpPr>
          <p:cNvPr id="28676" name="Rectangle 4"/>
          <p:cNvSpPr>
            <a:spLocks noGrp="1" noChangeArrowheads="1"/>
          </p:cNvSpPr>
          <p:nvPr>
            <p:ph sz="half" idx="1"/>
          </p:nvPr>
        </p:nvSpPr>
        <p:spPr/>
        <p:txBody>
          <a:bodyPr/>
          <a:lstStyle/>
          <a:p>
            <a:r>
              <a:rPr lang="en-GB" sz="2500"/>
              <a:t>Beth?</a:t>
            </a:r>
          </a:p>
          <a:p>
            <a:pPr lvl="1"/>
            <a:r>
              <a:rPr lang="en-GB" sz="2100" err="1"/>
              <a:t>Llyfr</a:t>
            </a:r>
            <a:r>
              <a:rPr lang="en-GB" sz="2100"/>
              <a:t> </a:t>
            </a:r>
            <a:r>
              <a:rPr lang="en-GB" sz="2100" err="1"/>
              <a:t>cyffro</a:t>
            </a:r>
            <a:r>
              <a:rPr lang="en-GB" sz="2100"/>
              <a:t> am </a:t>
            </a:r>
            <a:r>
              <a:rPr lang="en-GB" sz="2100" err="1"/>
              <a:t>lofruddiaeth</a:t>
            </a:r>
            <a:endParaRPr lang="en-GB" sz="2100"/>
          </a:p>
          <a:p>
            <a:r>
              <a:rPr lang="en-GB" sz="2500"/>
              <a:t> Pam?</a:t>
            </a:r>
          </a:p>
          <a:p>
            <a:pPr lvl="1"/>
            <a:r>
              <a:rPr lang="en-GB" sz="2100"/>
              <a:t>I </a:t>
            </a:r>
            <a:r>
              <a:rPr lang="en-GB" sz="2100" err="1"/>
              <a:t>gael</a:t>
            </a:r>
            <a:r>
              <a:rPr lang="en-GB" sz="2100"/>
              <a:t> </a:t>
            </a:r>
            <a:r>
              <a:rPr lang="en-GB" sz="2100" err="1"/>
              <a:t>pleser</a:t>
            </a:r>
            <a:endParaRPr lang="en-GB" sz="2100"/>
          </a:p>
          <a:p>
            <a:r>
              <a:rPr lang="en-GB" sz="2500"/>
              <a:t> Sut? </a:t>
            </a:r>
          </a:p>
          <a:p>
            <a:pPr lvl="1"/>
            <a:r>
              <a:rPr lang="en-GB" sz="2100" err="1"/>
              <a:t>O’r</a:t>
            </a:r>
            <a:r>
              <a:rPr lang="en-GB" sz="2100"/>
              <a:t> gair </a:t>
            </a:r>
            <a:r>
              <a:rPr lang="en-GB" sz="2100" err="1"/>
              <a:t>cyntaf</a:t>
            </a:r>
            <a:r>
              <a:rPr lang="en-GB" sz="2100"/>
              <a:t> </a:t>
            </a:r>
            <a:r>
              <a:rPr lang="en-GB" sz="2100" err="1"/>
              <a:t>hyd</a:t>
            </a:r>
            <a:r>
              <a:rPr lang="en-GB" sz="2100"/>
              <a:t> </a:t>
            </a:r>
            <a:r>
              <a:rPr lang="en-GB" sz="2100" err="1"/>
              <a:t>yr</a:t>
            </a:r>
            <a:r>
              <a:rPr lang="en-GB" sz="2100"/>
              <a:t> </a:t>
            </a:r>
            <a:r>
              <a:rPr lang="en-GB" sz="2100" err="1"/>
              <a:t>olaf</a:t>
            </a:r>
            <a:r>
              <a:rPr lang="en-GB" sz="2100"/>
              <a:t> </a:t>
            </a:r>
          </a:p>
          <a:p>
            <a:pPr marL="457200" lvl="1" indent="0">
              <a:buNone/>
            </a:pPr>
            <a:endParaRPr lang="en-GB" sz="2100"/>
          </a:p>
        </p:txBody>
      </p:sp>
      <p:sp>
        <p:nvSpPr>
          <p:cNvPr id="28677" name="Rectangle 5"/>
          <p:cNvSpPr>
            <a:spLocks noGrp="1" noChangeArrowheads="1"/>
          </p:cNvSpPr>
          <p:nvPr>
            <p:ph sz="half" idx="2"/>
          </p:nvPr>
        </p:nvSpPr>
        <p:spPr/>
        <p:txBody>
          <a:bodyPr vert="horz" lIns="91440" tIns="45720" rIns="91440" bIns="45720" rtlCol="0" anchor="t">
            <a:normAutofit/>
          </a:bodyPr>
          <a:lstStyle/>
          <a:p>
            <a:r>
              <a:rPr lang="en-GB" sz="2500">
                <a:solidFill>
                  <a:srgbClr val="2F5597"/>
                </a:solidFill>
              </a:rPr>
              <a:t>What?</a:t>
            </a:r>
            <a:endParaRPr lang="en-GB" sz="2500">
              <a:solidFill>
                <a:srgbClr val="2F5597"/>
              </a:solidFill>
              <a:cs typeface="Arial"/>
            </a:endParaRPr>
          </a:p>
          <a:p>
            <a:pPr lvl="1"/>
            <a:r>
              <a:rPr lang="en-GB" sz="2100">
                <a:solidFill>
                  <a:srgbClr val="2F5597"/>
                </a:solidFill>
              </a:rPr>
              <a:t>A murder thriller</a:t>
            </a:r>
            <a:endParaRPr lang="en-GB" sz="2100">
              <a:solidFill>
                <a:srgbClr val="2F5597"/>
              </a:solidFill>
              <a:cs typeface="Arial"/>
            </a:endParaRPr>
          </a:p>
          <a:p>
            <a:r>
              <a:rPr lang="en-GB" sz="2500">
                <a:solidFill>
                  <a:srgbClr val="2F5597"/>
                </a:solidFill>
              </a:rPr>
              <a:t> Why?</a:t>
            </a:r>
            <a:endParaRPr lang="en-GB" sz="2500">
              <a:solidFill>
                <a:srgbClr val="2F5597"/>
              </a:solidFill>
              <a:cs typeface="Arial"/>
            </a:endParaRPr>
          </a:p>
          <a:p>
            <a:pPr lvl="1"/>
            <a:r>
              <a:rPr lang="en-GB" sz="2100">
                <a:solidFill>
                  <a:srgbClr val="2F5597"/>
                </a:solidFill>
              </a:rPr>
              <a:t>For pleasure</a:t>
            </a:r>
            <a:endParaRPr lang="en-GB" sz="2100">
              <a:solidFill>
                <a:srgbClr val="2F5597"/>
              </a:solidFill>
              <a:cs typeface="Arial"/>
            </a:endParaRPr>
          </a:p>
          <a:p>
            <a:r>
              <a:rPr lang="en-GB" sz="2500">
                <a:solidFill>
                  <a:srgbClr val="2F5597"/>
                </a:solidFill>
              </a:rPr>
              <a:t> How? </a:t>
            </a:r>
            <a:endParaRPr lang="en-GB" sz="2500">
              <a:solidFill>
                <a:srgbClr val="2F5597"/>
              </a:solidFill>
              <a:cs typeface="Arial"/>
            </a:endParaRPr>
          </a:p>
          <a:p>
            <a:r>
              <a:rPr lang="en-GB" sz="2100">
                <a:solidFill>
                  <a:srgbClr val="2F5597"/>
                </a:solidFill>
              </a:rPr>
              <a:t>From the first word to the last word</a:t>
            </a:r>
            <a:r>
              <a:rPr lang="en-GB" sz="2500">
                <a:solidFill>
                  <a:srgbClr val="2F5597"/>
                </a:solidFill>
              </a:rPr>
              <a:t> </a:t>
            </a:r>
            <a:endParaRPr lang="en-GB" sz="2100">
              <a:solidFill>
                <a:srgbClr val="2F5597"/>
              </a:solidFill>
              <a:cs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a:bodyPr>
          <a:lstStyle/>
          <a:p>
            <a:r>
              <a:rPr lang="en-GB" sz="3200" b="1" err="1"/>
              <a:t>Enghraifft</a:t>
            </a:r>
            <a:r>
              <a:rPr lang="en-GB" sz="3200" b="1"/>
              <a:t>: </a:t>
            </a:r>
            <a:r>
              <a:rPr lang="en-GB" sz="3200" b="1" err="1"/>
              <a:t>Darllen</a:t>
            </a:r>
            <a:r>
              <a:rPr lang="en-GB" sz="3200" b="1"/>
              <a:t> </a:t>
            </a:r>
            <a:r>
              <a:rPr lang="en-GB" sz="3200" b="1" err="1"/>
              <a:t>hysbysebion</a:t>
            </a:r>
            <a:r>
              <a:rPr lang="en-GB" sz="3200" b="1"/>
              <a:t> </a:t>
            </a:r>
            <a:r>
              <a:rPr lang="en-GB" sz="3200" b="1" err="1"/>
              <a:t>swyddi</a:t>
            </a:r>
            <a:r>
              <a:rPr lang="en-GB" sz="3200" b="1"/>
              <a:t> </a:t>
            </a:r>
            <a:br>
              <a:rPr lang="en-GB" sz="3200" b="1"/>
            </a:br>
            <a:r>
              <a:rPr lang="en-GB" sz="3200" b="1">
                <a:solidFill>
                  <a:srgbClr val="2F5597"/>
                </a:solidFill>
              </a:rPr>
              <a:t>Example: Reading a newspaper job advertisement</a:t>
            </a:r>
            <a:r>
              <a:rPr lang="en-GB" sz="3600">
                <a:solidFill>
                  <a:srgbClr val="2F5597"/>
                </a:solidFill>
              </a:rPr>
              <a:t> </a:t>
            </a:r>
            <a:endParaRPr lang="en-GB" sz="3200" b="1">
              <a:solidFill>
                <a:srgbClr val="2F5597"/>
              </a:solidFill>
              <a:cs typeface="Arial"/>
            </a:endParaRPr>
          </a:p>
        </p:txBody>
      </p:sp>
      <p:sp>
        <p:nvSpPr>
          <p:cNvPr id="30724" name="Rectangle 4"/>
          <p:cNvSpPr>
            <a:spLocks noGrp="1" noChangeArrowheads="1"/>
          </p:cNvSpPr>
          <p:nvPr>
            <p:ph sz="half" idx="1"/>
          </p:nvPr>
        </p:nvSpPr>
        <p:spPr/>
        <p:txBody>
          <a:bodyPr/>
          <a:lstStyle/>
          <a:p>
            <a:pPr>
              <a:lnSpc>
                <a:spcPct val="80000"/>
              </a:lnSpc>
            </a:pPr>
            <a:r>
              <a:rPr lang="en-GB" sz="1900"/>
              <a:t>Beth? </a:t>
            </a:r>
          </a:p>
          <a:p>
            <a:pPr lvl="1">
              <a:lnSpc>
                <a:spcPct val="80000"/>
              </a:lnSpc>
            </a:pPr>
            <a:r>
              <a:rPr lang="en-GB" sz="1700" err="1"/>
              <a:t>Hysbysebion</a:t>
            </a:r>
            <a:r>
              <a:rPr lang="en-GB" sz="1700"/>
              <a:t> </a:t>
            </a:r>
            <a:r>
              <a:rPr lang="en-GB" sz="1700" err="1"/>
              <a:t>swyddi</a:t>
            </a:r>
            <a:endParaRPr lang="en-GB" sz="1700"/>
          </a:p>
          <a:p>
            <a:pPr>
              <a:lnSpc>
                <a:spcPct val="80000"/>
              </a:lnSpc>
            </a:pPr>
            <a:r>
              <a:rPr lang="en-GB" sz="1900"/>
              <a:t> Pam? </a:t>
            </a:r>
          </a:p>
          <a:p>
            <a:pPr lvl="1">
              <a:lnSpc>
                <a:spcPct val="80000"/>
              </a:lnSpc>
            </a:pPr>
            <a:r>
              <a:rPr lang="en-GB" sz="1700" err="1"/>
              <a:t>Chwilio</a:t>
            </a:r>
            <a:r>
              <a:rPr lang="en-GB" sz="1700"/>
              <a:t> am </a:t>
            </a:r>
            <a:r>
              <a:rPr lang="en-GB" sz="1700" err="1"/>
              <a:t>swydd</a:t>
            </a:r>
            <a:endParaRPr lang="en-GB" sz="1700"/>
          </a:p>
          <a:p>
            <a:pPr>
              <a:lnSpc>
                <a:spcPct val="80000"/>
              </a:lnSpc>
            </a:pPr>
            <a:r>
              <a:rPr lang="en-GB" sz="1900"/>
              <a:t> Sut? </a:t>
            </a:r>
          </a:p>
          <a:p>
            <a:pPr lvl="1">
              <a:lnSpc>
                <a:spcPct val="80000"/>
              </a:lnSpc>
            </a:pPr>
            <a:r>
              <a:rPr lang="en-GB" sz="1700" err="1"/>
              <a:t>Trwy</a:t>
            </a:r>
            <a:r>
              <a:rPr lang="en-GB" sz="1700"/>
              <a:t> </a:t>
            </a:r>
            <a:r>
              <a:rPr lang="en-GB" sz="1700" err="1"/>
              <a:t>ddod</a:t>
            </a:r>
            <a:r>
              <a:rPr lang="en-GB" sz="1700"/>
              <a:t> o </a:t>
            </a:r>
            <a:r>
              <a:rPr lang="en-GB" sz="1700" err="1"/>
              <a:t>hyd</a:t>
            </a:r>
            <a:r>
              <a:rPr lang="en-GB" sz="1700"/>
              <a:t> </a:t>
            </a:r>
            <a:r>
              <a:rPr lang="en-GB" sz="1700" err="1"/>
              <a:t>i’r</a:t>
            </a:r>
            <a:r>
              <a:rPr lang="en-GB" sz="1700"/>
              <a:t> </a:t>
            </a:r>
            <a:r>
              <a:rPr lang="en-GB" sz="1700" err="1"/>
              <a:t>adran</a:t>
            </a:r>
            <a:r>
              <a:rPr lang="en-GB" sz="1700"/>
              <a:t> </a:t>
            </a:r>
            <a:r>
              <a:rPr lang="en-GB" sz="1700" err="1"/>
              <a:t>hysbysebion</a:t>
            </a:r>
            <a:r>
              <a:rPr lang="en-GB" sz="1700"/>
              <a:t> </a:t>
            </a:r>
            <a:r>
              <a:rPr lang="en-GB" sz="1700" err="1"/>
              <a:t>swyddi</a:t>
            </a:r>
            <a:r>
              <a:rPr lang="en-GB" sz="1700"/>
              <a:t>.</a:t>
            </a:r>
          </a:p>
          <a:p>
            <a:pPr lvl="1">
              <a:lnSpc>
                <a:spcPct val="80000"/>
              </a:lnSpc>
            </a:pPr>
            <a:r>
              <a:rPr lang="en-GB" sz="1700" err="1"/>
              <a:t>Chwilio</a:t>
            </a:r>
            <a:r>
              <a:rPr lang="en-GB" sz="1700"/>
              <a:t> </a:t>
            </a:r>
            <a:r>
              <a:rPr lang="en-GB" sz="1700" err="1"/>
              <a:t>trwy’r</a:t>
            </a:r>
            <a:r>
              <a:rPr lang="en-GB" sz="1700"/>
              <a:t> </a:t>
            </a:r>
            <a:r>
              <a:rPr lang="en-GB" sz="1700" err="1"/>
              <a:t>adran</a:t>
            </a:r>
            <a:r>
              <a:rPr lang="en-GB" sz="1700"/>
              <a:t> </a:t>
            </a:r>
            <a:r>
              <a:rPr lang="en-GB" sz="1700" err="1"/>
              <a:t>yn</a:t>
            </a:r>
            <a:r>
              <a:rPr lang="en-GB" sz="1700"/>
              <a:t> </a:t>
            </a:r>
            <a:r>
              <a:rPr lang="en-GB" sz="1700" err="1"/>
              <a:t>gyflym</a:t>
            </a:r>
            <a:r>
              <a:rPr lang="en-GB" sz="1700"/>
              <a:t> </a:t>
            </a:r>
            <a:r>
              <a:rPr lang="en-GB" sz="1700" err="1"/>
              <a:t>i</a:t>
            </a:r>
            <a:r>
              <a:rPr lang="en-GB" sz="1700"/>
              <a:t> weld </a:t>
            </a:r>
            <a:r>
              <a:rPr lang="en-GB" sz="1700" err="1"/>
              <a:t>swyddi</a:t>
            </a:r>
            <a:r>
              <a:rPr lang="en-GB" sz="1700"/>
              <a:t> addas.</a:t>
            </a:r>
          </a:p>
          <a:p>
            <a:pPr lvl="1">
              <a:lnSpc>
                <a:spcPct val="80000"/>
              </a:lnSpc>
            </a:pPr>
            <a:r>
              <a:rPr lang="en-GB" sz="1700" err="1"/>
              <a:t>Darllen</a:t>
            </a:r>
            <a:r>
              <a:rPr lang="en-GB" sz="1700"/>
              <a:t> </a:t>
            </a:r>
            <a:r>
              <a:rPr lang="en-GB" sz="1700" err="1"/>
              <a:t>yr</a:t>
            </a:r>
            <a:r>
              <a:rPr lang="en-GB" sz="1700"/>
              <a:t> </a:t>
            </a:r>
            <a:r>
              <a:rPr lang="en-GB" sz="1700" err="1"/>
              <a:t>hysbysebion</a:t>
            </a:r>
            <a:r>
              <a:rPr lang="en-GB" sz="1700"/>
              <a:t> </a:t>
            </a:r>
            <a:r>
              <a:rPr lang="en-GB" sz="1700" err="1"/>
              <a:t>hynny’n</a:t>
            </a:r>
            <a:r>
              <a:rPr lang="en-GB" sz="1700"/>
              <a:t> </a:t>
            </a:r>
            <a:r>
              <a:rPr lang="en-GB" sz="1700" err="1"/>
              <a:t>fwy</a:t>
            </a:r>
            <a:r>
              <a:rPr lang="en-GB" sz="1700"/>
              <a:t> </a:t>
            </a:r>
            <a:r>
              <a:rPr lang="en-GB" sz="1700" err="1"/>
              <a:t>gofalus</a:t>
            </a:r>
            <a:r>
              <a:rPr lang="en-GB" sz="1700"/>
              <a:t> </a:t>
            </a:r>
            <a:r>
              <a:rPr lang="en-GB" sz="1700" err="1"/>
              <a:t>i</a:t>
            </a:r>
            <a:r>
              <a:rPr lang="en-GB" sz="1700"/>
              <a:t> </a:t>
            </a:r>
            <a:r>
              <a:rPr lang="en-GB" sz="1700" err="1"/>
              <a:t>gael</a:t>
            </a:r>
            <a:r>
              <a:rPr lang="en-GB" sz="1700"/>
              <a:t> </a:t>
            </a:r>
            <a:r>
              <a:rPr lang="en-GB" sz="1700" err="1"/>
              <a:t>gwybodaeth</a:t>
            </a:r>
            <a:r>
              <a:rPr lang="en-GB" sz="1700"/>
              <a:t> </a:t>
            </a:r>
            <a:r>
              <a:rPr lang="en-GB" sz="1700" err="1"/>
              <a:t>benodol</a:t>
            </a:r>
            <a:r>
              <a:rPr lang="en-GB" sz="1700"/>
              <a:t>, y </a:t>
            </a:r>
            <a:r>
              <a:rPr lang="en-GB" sz="1700" err="1"/>
              <a:t>cymwysterau</a:t>
            </a:r>
            <a:r>
              <a:rPr lang="en-GB" sz="1700"/>
              <a:t> </a:t>
            </a:r>
            <a:r>
              <a:rPr lang="en-GB" sz="1700" err="1"/>
              <a:t>mae’u</a:t>
            </a:r>
            <a:r>
              <a:rPr lang="en-GB" sz="1700"/>
              <a:t> </a:t>
            </a:r>
            <a:r>
              <a:rPr lang="en-GB" sz="1700" err="1"/>
              <a:t>hangen</a:t>
            </a:r>
            <a:r>
              <a:rPr lang="en-GB" sz="1700"/>
              <a:t> </a:t>
            </a:r>
            <a:r>
              <a:rPr lang="en-GB" sz="1700" err="1"/>
              <a:t>a’r</a:t>
            </a:r>
            <a:r>
              <a:rPr lang="en-GB" sz="1700"/>
              <a:t> </a:t>
            </a:r>
            <a:r>
              <a:rPr lang="en-GB" sz="1700" err="1"/>
              <a:t>cyflog</a:t>
            </a:r>
            <a:r>
              <a:rPr lang="en-GB" sz="1700"/>
              <a:t>.</a:t>
            </a:r>
          </a:p>
          <a:p>
            <a:pPr>
              <a:lnSpc>
                <a:spcPct val="80000"/>
              </a:lnSpc>
            </a:pPr>
            <a:endParaRPr lang="en-GB" sz="1900"/>
          </a:p>
        </p:txBody>
      </p:sp>
      <p:sp>
        <p:nvSpPr>
          <p:cNvPr id="30725"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1900">
                <a:solidFill>
                  <a:srgbClr val="2F5597"/>
                </a:solidFill>
              </a:rPr>
              <a:t>What? </a:t>
            </a:r>
            <a:endParaRPr lang="en-GB" sz="1900">
              <a:solidFill>
                <a:srgbClr val="2F5597"/>
              </a:solidFill>
              <a:cs typeface="Arial"/>
            </a:endParaRPr>
          </a:p>
          <a:p>
            <a:pPr lvl="1">
              <a:lnSpc>
                <a:spcPct val="80000"/>
              </a:lnSpc>
            </a:pPr>
            <a:r>
              <a:rPr lang="en-GB" sz="1700">
                <a:solidFill>
                  <a:srgbClr val="2F5597"/>
                </a:solidFill>
              </a:rPr>
              <a:t>Job vacancies</a:t>
            </a:r>
            <a:endParaRPr lang="en-GB" sz="1700">
              <a:solidFill>
                <a:srgbClr val="2F5597"/>
              </a:solidFill>
              <a:cs typeface="Arial"/>
            </a:endParaRPr>
          </a:p>
          <a:p>
            <a:pPr>
              <a:lnSpc>
                <a:spcPct val="80000"/>
              </a:lnSpc>
            </a:pPr>
            <a:r>
              <a:rPr lang="en-GB" sz="1900">
                <a:solidFill>
                  <a:srgbClr val="2F5597"/>
                </a:solidFill>
              </a:rPr>
              <a:t> Why? </a:t>
            </a:r>
            <a:endParaRPr lang="en-GB" sz="1900">
              <a:solidFill>
                <a:srgbClr val="2F5597"/>
              </a:solidFill>
              <a:cs typeface="Arial"/>
            </a:endParaRPr>
          </a:p>
          <a:p>
            <a:pPr lvl="1">
              <a:lnSpc>
                <a:spcPct val="80000"/>
              </a:lnSpc>
            </a:pPr>
            <a:r>
              <a:rPr lang="en-GB" sz="1700">
                <a:solidFill>
                  <a:srgbClr val="2F5597"/>
                </a:solidFill>
              </a:rPr>
              <a:t>Looking for a job</a:t>
            </a:r>
            <a:endParaRPr lang="en-GB" sz="1700">
              <a:solidFill>
                <a:srgbClr val="2F5597"/>
              </a:solidFill>
              <a:cs typeface="Arial"/>
            </a:endParaRPr>
          </a:p>
          <a:p>
            <a:pPr>
              <a:lnSpc>
                <a:spcPct val="80000"/>
              </a:lnSpc>
            </a:pPr>
            <a:r>
              <a:rPr lang="en-GB" sz="1900">
                <a:solidFill>
                  <a:srgbClr val="2F5597"/>
                </a:solidFill>
              </a:rPr>
              <a:t> How? </a:t>
            </a:r>
            <a:endParaRPr lang="en-GB" sz="1900">
              <a:solidFill>
                <a:srgbClr val="2F5597"/>
              </a:solidFill>
              <a:cs typeface="Arial"/>
            </a:endParaRPr>
          </a:p>
          <a:p>
            <a:pPr lvl="1">
              <a:lnSpc>
                <a:spcPct val="80000"/>
              </a:lnSpc>
            </a:pPr>
            <a:r>
              <a:rPr lang="en-GB" sz="1700">
                <a:solidFill>
                  <a:srgbClr val="2F5597"/>
                </a:solidFill>
              </a:rPr>
              <a:t>By locating the job advertisement section.</a:t>
            </a:r>
            <a:endParaRPr lang="en-GB" sz="1700">
              <a:solidFill>
                <a:srgbClr val="2F5597"/>
              </a:solidFill>
              <a:cs typeface="Arial"/>
            </a:endParaRPr>
          </a:p>
          <a:p>
            <a:pPr lvl="1">
              <a:lnSpc>
                <a:spcPct val="80000"/>
              </a:lnSpc>
            </a:pPr>
            <a:r>
              <a:rPr lang="en-GB" sz="1700">
                <a:solidFill>
                  <a:srgbClr val="2F5597"/>
                </a:solidFill>
              </a:rPr>
              <a:t>Looking through the section quickly to find suitable jobs.</a:t>
            </a:r>
            <a:endParaRPr lang="en-GB" sz="1700">
              <a:solidFill>
                <a:srgbClr val="2F5597"/>
              </a:solidFill>
              <a:cs typeface="Arial"/>
            </a:endParaRPr>
          </a:p>
          <a:p>
            <a:pPr lvl="1">
              <a:lnSpc>
                <a:spcPct val="80000"/>
              </a:lnSpc>
            </a:pPr>
            <a:r>
              <a:rPr lang="en-GB" sz="1700">
                <a:solidFill>
                  <a:srgbClr val="2F5597"/>
                </a:solidFill>
              </a:rPr>
              <a:t>Reading those advertisements more carefully to find specific information, the qualifications needed and salary.</a:t>
            </a:r>
            <a:endParaRPr lang="en-GB" sz="1700">
              <a:solidFill>
                <a:srgbClr val="2F5597"/>
              </a:solidFill>
              <a:cs typeface="Arial"/>
            </a:endParaRPr>
          </a:p>
          <a:p>
            <a:pPr>
              <a:lnSpc>
                <a:spcPct val="80000"/>
              </a:lnSpc>
            </a:pPr>
            <a:endParaRPr lang="en-GB" sz="19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a:bodyPr>
          <a:lstStyle/>
          <a:p>
            <a:r>
              <a:rPr lang="en-GB" sz="2800" b="1" err="1"/>
              <a:t>Strategaethau</a:t>
            </a:r>
            <a:r>
              <a:rPr lang="en-GB" sz="2800" b="1"/>
              <a:t> </a:t>
            </a:r>
            <a:r>
              <a:rPr lang="en-GB" sz="2800" b="1" err="1"/>
              <a:t>Darllen</a:t>
            </a:r>
            <a:r>
              <a:rPr lang="en-GB" sz="2800" b="1"/>
              <a:t>: </a:t>
            </a:r>
            <a:r>
              <a:rPr lang="en-GB" sz="2800" b="1" err="1"/>
              <a:t>Bwrw</a:t>
            </a:r>
            <a:r>
              <a:rPr lang="en-GB" sz="2800" b="1"/>
              <a:t> </a:t>
            </a:r>
            <a:r>
              <a:rPr lang="en-GB" sz="2800" b="1" err="1"/>
              <a:t>Golwg</a:t>
            </a:r>
            <a:r>
              <a:rPr lang="en-GB" sz="2800" b="1"/>
              <a:t> </a:t>
            </a:r>
            <a:r>
              <a:rPr lang="en-GB" sz="2800" b="1" err="1"/>
              <a:t>dros</a:t>
            </a:r>
            <a:r>
              <a:rPr lang="en-GB" sz="2800" b="1"/>
              <a:t> Ddarn o </a:t>
            </a:r>
            <a:r>
              <a:rPr lang="en-GB" sz="2800" b="1" err="1"/>
              <a:t>Destun</a:t>
            </a:r>
            <a:r>
              <a:rPr lang="en-GB" sz="2800"/>
              <a:t>  </a:t>
            </a:r>
            <a:br>
              <a:rPr lang="en-GB" sz="2800"/>
            </a:br>
            <a:r>
              <a:rPr lang="en-GB" sz="2800" b="1">
                <a:solidFill>
                  <a:srgbClr val="2F5597"/>
                </a:solidFill>
              </a:rPr>
              <a:t>Reading Strategies: Over-viewing a Passage</a:t>
            </a:r>
            <a:endParaRPr lang="en-GB" sz="2800">
              <a:solidFill>
                <a:srgbClr val="2F5597"/>
              </a:solidFill>
              <a:cs typeface="Arial"/>
            </a:endParaRPr>
          </a:p>
        </p:txBody>
      </p:sp>
      <p:sp>
        <p:nvSpPr>
          <p:cNvPr id="32772" name="Rectangle 4"/>
          <p:cNvSpPr>
            <a:spLocks noGrp="1" noChangeArrowheads="1"/>
          </p:cNvSpPr>
          <p:nvPr>
            <p:ph sz="half" idx="1"/>
          </p:nvPr>
        </p:nvSpPr>
        <p:spPr/>
        <p:txBody>
          <a:bodyPr/>
          <a:lstStyle/>
          <a:p>
            <a:pPr>
              <a:lnSpc>
                <a:spcPct val="80000"/>
              </a:lnSpc>
            </a:pPr>
            <a:r>
              <a:rPr lang="en-GB" sz="1900" err="1"/>
              <a:t>Darllenwch</a:t>
            </a:r>
            <a:r>
              <a:rPr lang="en-GB" sz="1900"/>
              <a:t> y </a:t>
            </a:r>
            <a:r>
              <a:rPr lang="en-GB" sz="1900" b="1" err="1"/>
              <a:t>teitl</a:t>
            </a:r>
            <a:r>
              <a:rPr lang="en-GB" sz="1900" b="1"/>
              <a:t> </a:t>
            </a:r>
            <a:r>
              <a:rPr lang="en-GB" sz="1900" err="1"/>
              <a:t>a’r</a:t>
            </a:r>
            <a:r>
              <a:rPr lang="en-GB" sz="1900"/>
              <a:t> </a:t>
            </a:r>
            <a:r>
              <a:rPr lang="en-GB" sz="1900" b="1" err="1"/>
              <a:t>penawdau</a:t>
            </a:r>
            <a:r>
              <a:rPr lang="en-GB" sz="1900"/>
              <a:t> </a:t>
            </a:r>
            <a:r>
              <a:rPr lang="en-GB" sz="1900" err="1"/>
              <a:t>i</a:t>
            </a:r>
            <a:r>
              <a:rPr lang="en-GB" sz="1900"/>
              <a:t> </a:t>
            </a:r>
            <a:r>
              <a:rPr lang="en-GB" sz="1900" err="1"/>
              <a:t>ddeall</a:t>
            </a:r>
            <a:r>
              <a:rPr lang="en-GB" sz="1900"/>
              <a:t> am </a:t>
            </a:r>
            <a:r>
              <a:rPr lang="en-GB" sz="1900" err="1"/>
              <a:t>beth</a:t>
            </a:r>
            <a:r>
              <a:rPr lang="en-GB" sz="1900"/>
              <a:t> </a:t>
            </a:r>
            <a:r>
              <a:rPr lang="en-GB" sz="1900" err="1"/>
              <a:t>mae’r</a:t>
            </a:r>
            <a:r>
              <a:rPr lang="en-GB" sz="1900"/>
              <a:t> darn </a:t>
            </a:r>
            <a:r>
              <a:rPr lang="en-GB" sz="1900" err="1"/>
              <a:t>yn</a:t>
            </a:r>
            <a:r>
              <a:rPr lang="en-GB" sz="1900"/>
              <a:t> </a:t>
            </a:r>
            <a:r>
              <a:rPr lang="en-GB" sz="1900" err="1"/>
              <a:t>sôn</a:t>
            </a:r>
            <a:endParaRPr lang="en-GB" sz="1900"/>
          </a:p>
          <a:p>
            <a:pPr>
              <a:lnSpc>
                <a:spcPct val="80000"/>
              </a:lnSpc>
            </a:pPr>
            <a:r>
              <a:rPr lang="en-GB" sz="1900" err="1"/>
              <a:t>Edrychwch</a:t>
            </a:r>
            <a:r>
              <a:rPr lang="en-GB" sz="1900"/>
              <a:t> </a:t>
            </a:r>
            <a:r>
              <a:rPr lang="en-GB" sz="1900" err="1"/>
              <a:t>ar</a:t>
            </a:r>
            <a:r>
              <a:rPr lang="en-GB" sz="1900"/>
              <a:t> </a:t>
            </a:r>
            <a:r>
              <a:rPr lang="en-GB" sz="1900" b="1" err="1"/>
              <a:t>deitlau</a:t>
            </a:r>
            <a:r>
              <a:rPr lang="en-GB" sz="1900" b="1"/>
              <a:t> </a:t>
            </a:r>
            <a:r>
              <a:rPr lang="en-GB" sz="1900" err="1"/>
              <a:t>unrhyw</a:t>
            </a:r>
            <a:r>
              <a:rPr lang="en-GB" sz="1900"/>
              <a:t> </a:t>
            </a:r>
            <a:r>
              <a:rPr lang="en-GB" sz="1900" err="1"/>
              <a:t>ddiagramau</a:t>
            </a:r>
            <a:r>
              <a:rPr lang="en-GB" sz="1900"/>
              <a:t>, </a:t>
            </a:r>
            <a:r>
              <a:rPr lang="en-GB" sz="1900" err="1"/>
              <a:t>tablau</a:t>
            </a:r>
            <a:r>
              <a:rPr lang="en-GB" sz="1900"/>
              <a:t>, </a:t>
            </a:r>
            <a:r>
              <a:rPr lang="en-GB" sz="1900" err="1"/>
              <a:t>graffiau</a:t>
            </a:r>
            <a:r>
              <a:rPr lang="en-GB" sz="1900"/>
              <a:t> a </a:t>
            </a:r>
            <a:r>
              <a:rPr lang="en-GB" sz="1900" err="1"/>
              <a:t>darluniau</a:t>
            </a:r>
            <a:endParaRPr lang="en-GB" sz="1900"/>
          </a:p>
          <a:p>
            <a:pPr>
              <a:lnSpc>
                <a:spcPct val="80000"/>
              </a:lnSpc>
            </a:pPr>
            <a:r>
              <a:rPr lang="en-GB" sz="1900" b="1" err="1"/>
              <a:t>Peidiwch</a:t>
            </a:r>
            <a:r>
              <a:rPr lang="en-GB" sz="1900" b="1"/>
              <a:t> â </a:t>
            </a:r>
            <a:r>
              <a:rPr lang="en-GB" sz="1900" b="1" err="1"/>
              <a:t>darllen</a:t>
            </a:r>
            <a:r>
              <a:rPr lang="en-GB" sz="1900"/>
              <a:t> </a:t>
            </a:r>
            <a:r>
              <a:rPr lang="en-GB" sz="1900" b="1"/>
              <a:t>air am air </a:t>
            </a:r>
            <a:r>
              <a:rPr lang="en-GB" sz="1900" err="1"/>
              <a:t>ar</a:t>
            </a:r>
            <a:r>
              <a:rPr lang="en-GB" sz="1900"/>
              <a:t> y cam </a:t>
            </a:r>
            <a:r>
              <a:rPr lang="en-GB" sz="1900" err="1"/>
              <a:t>hwn</a:t>
            </a:r>
            <a:r>
              <a:rPr lang="en-GB" sz="1900"/>
              <a:t> a </a:t>
            </a:r>
            <a:r>
              <a:rPr lang="en-GB" sz="1900" err="1"/>
              <a:t>pheidiwch</a:t>
            </a:r>
            <a:r>
              <a:rPr lang="en-GB" sz="1900"/>
              <a:t> â </a:t>
            </a:r>
            <a:r>
              <a:rPr lang="en-GB" sz="1900" err="1"/>
              <a:t>dilyn</a:t>
            </a:r>
            <a:r>
              <a:rPr lang="en-GB" sz="1900"/>
              <a:t> y </a:t>
            </a:r>
            <a:r>
              <a:rPr lang="en-GB" sz="1900" err="1"/>
              <a:t>testun</a:t>
            </a:r>
            <a:r>
              <a:rPr lang="en-GB" sz="1900"/>
              <a:t> </a:t>
            </a:r>
            <a:r>
              <a:rPr lang="en-GB" sz="1900" err="1"/>
              <a:t>gyda’ch</a:t>
            </a:r>
            <a:r>
              <a:rPr lang="en-GB" sz="1900"/>
              <a:t> </a:t>
            </a:r>
            <a:r>
              <a:rPr lang="en-GB" sz="1900" err="1"/>
              <a:t>bys</a:t>
            </a:r>
            <a:r>
              <a:rPr lang="en-GB" sz="1900"/>
              <a:t> </a:t>
            </a:r>
            <a:r>
              <a:rPr lang="en-GB" sz="1900" err="1"/>
              <a:t>neu</a:t>
            </a:r>
            <a:r>
              <a:rPr lang="en-GB" sz="1900"/>
              <a:t> </a:t>
            </a:r>
            <a:r>
              <a:rPr lang="en-GB" sz="1900" err="1"/>
              <a:t>feiro</a:t>
            </a:r>
            <a:endParaRPr lang="en-GB" sz="1900"/>
          </a:p>
          <a:p>
            <a:pPr>
              <a:lnSpc>
                <a:spcPct val="80000"/>
              </a:lnSpc>
            </a:pPr>
            <a:r>
              <a:rPr lang="en-GB" sz="1900" err="1"/>
              <a:t>Peidiwch</a:t>
            </a:r>
            <a:r>
              <a:rPr lang="en-GB" sz="1900"/>
              <a:t> â </a:t>
            </a:r>
            <a:r>
              <a:rPr lang="en-GB" sz="1900" err="1"/>
              <a:t>phoeni</a:t>
            </a:r>
            <a:r>
              <a:rPr lang="en-GB" sz="1900"/>
              <a:t> am </a:t>
            </a:r>
            <a:r>
              <a:rPr lang="en-GB" sz="1900" err="1"/>
              <a:t>eiriau</a:t>
            </a:r>
            <a:r>
              <a:rPr lang="en-GB" sz="1900"/>
              <a:t> </a:t>
            </a:r>
            <a:r>
              <a:rPr lang="en-GB" sz="1900" err="1"/>
              <a:t>nad</a:t>
            </a:r>
            <a:r>
              <a:rPr lang="en-GB" sz="1900"/>
              <a:t> </a:t>
            </a:r>
            <a:r>
              <a:rPr lang="en-GB" sz="1900" err="1"/>
              <a:t>ydych</a:t>
            </a:r>
            <a:r>
              <a:rPr lang="en-GB" sz="1900"/>
              <a:t> </a:t>
            </a:r>
            <a:r>
              <a:rPr lang="en-GB" sz="1900" err="1"/>
              <a:t>chi’n</a:t>
            </a:r>
            <a:r>
              <a:rPr lang="en-GB" sz="1900"/>
              <a:t> </a:t>
            </a:r>
            <a:r>
              <a:rPr lang="en-GB" sz="1900" err="1"/>
              <a:t>eu</a:t>
            </a:r>
            <a:r>
              <a:rPr lang="en-GB" sz="1900"/>
              <a:t> </a:t>
            </a:r>
            <a:r>
              <a:rPr lang="en-GB" sz="1900" err="1"/>
              <a:t>deall</a:t>
            </a:r>
            <a:endParaRPr lang="en-GB" sz="1900"/>
          </a:p>
          <a:p>
            <a:pPr>
              <a:lnSpc>
                <a:spcPct val="80000"/>
              </a:lnSpc>
            </a:pPr>
            <a:endParaRPr lang="en-GB" sz="1900"/>
          </a:p>
        </p:txBody>
      </p:sp>
      <p:sp>
        <p:nvSpPr>
          <p:cNvPr id="32773" name="Rectangle 5"/>
          <p:cNvSpPr>
            <a:spLocks noGrp="1" noChangeArrowheads="1"/>
          </p:cNvSpPr>
          <p:nvPr>
            <p:ph sz="half" idx="2"/>
          </p:nvPr>
        </p:nvSpPr>
        <p:spPr/>
        <p:txBody>
          <a:bodyPr vert="horz" lIns="91440" tIns="45720" rIns="91440" bIns="45720" rtlCol="0" anchor="t">
            <a:normAutofit/>
          </a:bodyPr>
          <a:lstStyle/>
          <a:p>
            <a:pPr>
              <a:lnSpc>
                <a:spcPct val="80000"/>
              </a:lnSpc>
            </a:pPr>
            <a:r>
              <a:rPr lang="en-GB" sz="1900">
                <a:solidFill>
                  <a:srgbClr val="2F5597"/>
                </a:solidFill>
              </a:rPr>
              <a:t>Read the </a:t>
            </a:r>
            <a:r>
              <a:rPr lang="en-GB" sz="1900" b="1">
                <a:solidFill>
                  <a:srgbClr val="2F5597"/>
                </a:solidFill>
              </a:rPr>
              <a:t>title</a:t>
            </a:r>
            <a:r>
              <a:rPr lang="en-GB" sz="1900">
                <a:solidFill>
                  <a:srgbClr val="2F5597"/>
                </a:solidFill>
              </a:rPr>
              <a:t> and </a:t>
            </a:r>
            <a:r>
              <a:rPr lang="en-GB" sz="1900" b="1">
                <a:solidFill>
                  <a:srgbClr val="2F5597"/>
                </a:solidFill>
              </a:rPr>
              <a:t>headings</a:t>
            </a:r>
            <a:r>
              <a:rPr lang="en-GB" sz="1900">
                <a:solidFill>
                  <a:srgbClr val="2F5597"/>
                </a:solidFill>
              </a:rPr>
              <a:t> to understand what the passage is about</a:t>
            </a:r>
            <a:endParaRPr lang="en-GB" sz="1900">
              <a:solidFill>
                <a:srgbClr val="2F5597"/>
              </a:solidFill>
              <a:cs typeface="Arial"/>
            </a:endParaRPr>
          </a:p>
          <a:p>
            <a:pPr>
              <a:lnSpc>
                <a:spcPct val="80000"/>
              </a:lnSpc>
            </a:pPr>
            <a:r>
              <a:rPr lang="en-GB" sz="1900">
                <a:solidFill>
                  <a:srgbClr val="2F5597"/>
                </a:solidFill>
              </a:rPr>
              <a:t>Look at the </a:t>
            </a:r>
            <a:r>
              <a:rPr lang="en-GB" sz="1900" b="1">
                <a:solidFill>
                  <a:srgbClr val="2F5597"/>
                </a:solidFill>
              </a:rPr>
              <a:t>titles</a:t>
            </a:r>
            <a:r>
              <a:rPr lang="en-GB" sz="1900">
                <a:solidFill>
                  <a:srgbClr val="2F5597"/>
                </a:solidFill>
              </a:rPr>
              <a:t> of any diagrams, tables, graphs and illustrations</a:t>
            </a:r>
            <a:endParaRPr lang="en-GB" sz="1900">
              <a:solidFill>
                <a:srgbClr val="2F5597"/>
              </a:solidFill>
              <a:cs typeface="Arial"/>
            </a:endParaRPr>
          </a:p>
          <a:p>
            <a:pPr>
              <a:lnSpc>
                <a:spcPct val="80000"/>
              </a:lnSpc>
            </a:pPr>
            <a:r>
              <a:rPr lang="en-GB" sz="1900" b="1">
                <a:solidFill>
                  <a:srgbClr val="2F5597"/>
                </a:solidFill>
              </a:rPr>
              <a:t>Do not read word by word </a:t>
            </a:r>
            <a:r>
              <a:rPr lang="en-GB" sz="1900">
                <a:solidFill>
                  <a:srgbClr val="2F5597"/>
                </a:solidFill>
              </a:rPr>
              <a:t>at this stage and do not follow the text with your finger or a pen</a:t>
            </a:r>
            <a:endParaRPr lang="en-GB" sz="1900">
              <a:solidFill>
                <a:srgbClr val="2F5597"/>
              </a:solidFill>
              <a:cs typeface="Arial"/>
            </a:endParaRPr>
          </a:p>
          <a:p>
            <a:pPr>
              <a:lnSpc>
                <a:spcPct val="80000"/>
              </a:lnSpc>
            </a:pPr>
            <a:r>
              <a:rPr lang="en-GB" sz="1900">
                <a:solidFill>
                  <a:srgbClr val="2F5597"/>
                </a:solidFill>
              </a:rPr>
              <a:t>Do not worry about words you do not understand</a:t>
            </a:r>
            <a:endParaRPr lang="en-GB" sz="1900">
              <a:solidFill>
                <a:srgbClr val="2F5597"/>
              </a:solidFill>
              <a:cs typeface="Arial"/>
            </a:endParaRPr>
          </a:p>
          <a:p>
            <a:pPr>
              <a:lnSpc>
                <a:spcPct val="80000"/>
              </a:lnSpc>
            </a:pPr>
            <a:endParaRPr lang="en-GB" sz="19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a:bodyPr>
          <a:lstStyle/>
          <a:p>
            <a:r>
              <a:rPr lang="en-GB" sz="2800" b="1" err="1"/>
              <a:t>Ar</a:t>
            </a:r>
            <a:r>
              <a:rPr lang="en-GB" sz="2800" b="1"/>
              <a:t> </a:t>
            </a:r>
            <a:r>
              <a:rPr lang="en-GB" sz="2800" b="1" err="1"/>
              <a:t>ôl</a:t>
            </a:r>
            <a:r>
              <a:rPr lang="en-GB" sz="2800" b="1"/>
              <a:t> </a:t>
            </a:r>
            <a:r>
              <a:rPr lang="en-GB" sz="2800" b="1" err="1"/>
              <a:t>Bwrw</a:t>
            </a:r>
            <a:r>
              <a:rPr lang="en-GB" sz="2800" b="1"/>
              <a:t> </a:t>
            </a:r>
            <a:r>
              <a:rPr lang="en-GB" sz="2800" b="1" err="1"/>
              <a:t>Golwg</a:t>
            </a:r>
            <a:r>
              <a:rPr lang="en-GB" sz="2800" b="1"/>
              <a:t> </a:t>
            </a:r>
            <a:r>
              <a:rPr lang="en-GB" sz="2800" b="1" err="1"/>
              <a:t>dros</a:t>
            </a:r>
            <a:r>
              <a:rPr lang="en-GB" sz="2800" b="1"/>
              <a:t> Ddarn: Beth </a:t>
            </a:r>
            <a:r>
              <a:rPr lang="en-GB" sz="2800" b="1" err="1"/>
              <a:t>dylech</a:t>
            </a:r>
            <a:r>
              <a:rPr lang="en-GB" sz="2800" b="1"/>
              <a:t> </a:t>
            </a:r>
            <a:r>
              <a:rPr lang="en-GB" sz="2800" b="1" err="1"/>
              <a:t>chi’i</a:t>
            </a:r>
            <a:r>
              <a:rPr lang="en-GB" sz="2800" b="1"/>
              <a:t> </a:t>
            </a:r>
            <a:r>
              <a:rPr lang="en-GB" sz="2800" b="1" err="1"/>
              <a:t>wybod</a:t>
            </a:r>
            <a:r>
              <a:rPr lang="en-GB" sz="2800" b="1"/>
              <a:t>?</a:t>
            </a:r>
            <a:r>
              <a:rPr lang="en-GB" sz="2800"/>
              <a:t> </a:t>
            </a:r>
            <a:br>
              <a:rPr lang="en-GB" sz="2800"/>
            </a:br>
            <a:r>
              <a:rPr lang="en-GB" sz="2800" b="1">
                <a:solidFill>
                  <a:srgbClr val="2F5597"/>
                </a:solidFill>
              </a:rPr>
              <a:t>After Over-viewing a Passage: What should you know?</a:t>
            </a:r>
            <a:r>
              <a:rPr lang="en-GB" sz="2800">
                <a:solidFill>
                  <a:srgbClr val="2F5597"/>
                </a:solidFill>
              </a:rPr>
              <a:t> </a:t>
            </a:r>
            <a:endParaRPr lang="en-GB" sz="2800">
              <a:solidFill>
                <a:srgbClr val="2F5597"/>
              </a:solidFill>
              <a:cs typeface="Arial"/>
            </a:endParaRPr>
          </a:p>
        </p:txBody>
      </p:sp>
      <p:sp>
        <p:nvSpPr>
          <p:cNvPr id="34820" name="Rectangle 4"/>
          <p:cNvSpPr>
            <a:spLocks noGrp="1" noChangeArrowheads="1"/>
          </p:cNvSpPr>
          <p:nvPr>
            <p:ph sz="half" idx="1"/>
          </p:nvPr>
        </p:nvSpPr>
        <p:spPr/>
        <p:txBody>
          <a:bodyPr/>
          <a:lstStyle/>
          <a:p>
            <a:pPr lvl="1"/>
            <a:r>
              <a:rPr lang="en-GB" sz="2500" err="1"/>
              <a:t>Pwrpas</a:t>
            </a:r>
            <a:r>
              <a:rPr lang="en-GB" sz="2500"/>
              <a:t> </a:t>
            </a:r>
            <a:r>
              <a:rPr lang="en-GB" sz="2500" err="1"/>
              <a:t>yr</a:t>
            </a:r>
            <a:r>
              <a:rPr lang="en-GB" sz="2500"/>
              <a:t> </a:t>
            </a:r>
            <a:r>
              <a:rPr lang="en-GB" sz="2500" err="1"/>
              <a:t>awdur</a:t>
            </a:r>
            <a:endParaRPr lang="en-GB" sz="2500"/>
          </a:p>
          <a:p>
            <a:pPr lvl="1"/>
            <a:r>
              <a:rPr lang="en-GB" sz="2500" err="1"/>
              <a:t>Disgrifio</a:t>
            </a:r>
            <a:endParaRPr lang="en-GB" sz="2500"/>
          </a:p>
          <a:p>
            <a:pPr lvl="1"/>
            <a:r>
              <a:rPr lang="en-GB" sz="2500" err="1"/>
              <a:t>Cymharu</a:t>
            </a:r>
            <a:endParaRPr lang="en-GB" sz="2500"/>
          </a:p>
          <a:p>
            <a:pPr lvl="1"/>
            <a:r>
              <a:rPr lang="en-GB" sz="2500" err="1"/>
              <a:t>Argymell</a:t>
            </a:r>
            <a:endParaRPr lang="en-GB" sz="2500"/>
          </a:p>
          <a:p>
            <a:pPr lvl="1"/>
            <a:r>
              <a:rPr lang="en-GB" sz="2500" err="1"/>
              <a:t>Perswadio</a:t>
            </a:r>
            <a:endParaRPr lang="en-GB" sz="2500"/>
          </a:p>
          <a:p>
            <a:pPr lvl="1"/>
            <a:r>
              <a:rPr lang="en-GB" sz="2500" err="1"/>
              <a:t>Esbonio</a:t>
            </a:r>
            <a:endParaRPr lang="en-GB" sz="2500"/>
          </a:p>
          <a:p>
            <a:endParaRPr lang="en-GB" sz="2900"/>
          </a:p>
        </p:txBody>
      </p:sp>
      <p:sp>
        <p:nvSpPr>
          <p:cNvPr id="34821" name="Rectangle 5"/>
          <p:cNvSpPr>
            <a:spLocks noGrp="1" noChangeArrowheads="1"/>
          </p:cNvSpPr>
          <p:nvPr>
            <p:ph sz="half" idx="2"/>
          </p:nvPr>
        </p:nvSpPr>
        <p:spPr/>
        <p:txBody>
          <a:bodyPr vert="horz" lIns="91440" tIns="45720" rIns="91440" bIns="45720" rtlCol="0" anchor="t">
            <a:normAutofit/>
          </a:bodyPr>
          <a:lstStyle/>
          <a:p>
            <a:pPr lvl="1"/>
            <a:r>
              <a:rPr lang="en-GB" sz="2500">
                <a:solidFill>
                  <a:srgbClr val="2F5597"/>
                </a:solidFill>
              </a:rPr>
              <a:t>Writer’s purpose</a:t>
            </a:r>
            <a:endParaRPr lang="en-GB" sz="2500">
              <a:solidFill>
                <a:srgbClr val="2F5597"/>
              </a:solidFill>
              <a:cs typeface="Arial"/>
            </a:endParaRPr>
          </a:p>
          <a:p>
            <a:pPr lvl="1"/>
            <a:r>
              <a:rPr lang="en-GB" sz="2500">
                <a:solidFill>
                  <a:srgbClr val="2F5597"/>
                </a:solidFill>
              </a:rPr>
              <a:t>Description</a:t>
            </a:r>
            <a:endParaRPr lang="en-GB" sz="2500">
              <a:solidFill>
                <a:srgbClr val="2F5597"/>
              </a:solidFill>
              <a:cs typeface="Arial"/>
            </a:endParaRPr>
          </a:p>
          <a:p>
            <a:pPr lvl="1"/>
            <a:r>
              <a:rPr lang="en-GB" sz="2500">
                <a:solidFill>
                  <a:srgbClr val="2F5597"/>
                </a:solidFill>
              </a:rPr>
              <a:t>Comparing</a:t>
            </a:r>
            <a:endParaRPr lang="en-GB" sz="2500">
              <a:solidFill>
                <a:srgbClr val="2F5597"/>
              </a:solidFill>
              <a:cs typeface="Arial"/>
            </a:endParaRPr>
          </a:p>
          <a:p>
            <a:pPr lvl="1"/>
            <a:r>
              <a:rPr lang="en-GB" sz="2500">
                <a:solidFill>
                  <a:srgbClr val="2F5597"/>
                </a:solidFill>
              </a:rPr>
              <a:t>Recommending</a:t>
            </a:r>
            <a:endParaRPr lang="en-GB" sz="2500">
              <a:solidFill>
                <a:srgbClr val="2F5597"/>
              </a:solidFill>
              <a:cs typeface="Arial"/>
            </a:endParaRPr>
          </a:p>
          <a:p>
            <a:pPr lvl="1"/>
            <a:r>
              <a:rPr lang="en-GB" sz="2500">
                <a:solidFill>
                  <a:srgbClr val="2F5597"/>
                </a:solidFill>
              </a:rPr>
              <a:t>Persuading</a:t>
            </a:r>
            <a:endParaRPr lang="en-GB" sz="2500">
              <a:solidFill>
                <a:srgbClr val="2F5597"/>
              </a:solidFill>
              <a:cs typeface="Arial"/>
            </a:endParaRPr>
          </a:p>
          <a:p>
            <a:pPr lvl="1"/>
            <a:r>
              <a:rPr lang="en-GB" sz="2500">
                <a:solidFill>
                  <a:srgbClr val="2F5597"/>
                </a:solidFill>
              </a:rPr>
              <a:t>Explaining</a:t>
            </a:r>
            <a:endParaRPr lang="en-GB" sz="2500">
              <a:solidFill>
                <a:srgbClr val="2F5597"/>
              </a:solidFill>
              <a:cs typeface="Arial"/>
            </a:endParaRPr>
          </a:p>
          <a:p>
            <a:endParaRPr lang="en-GB" sz="290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sz="3200" b="1" err="1"/>
              <a:t>Darllenwch</a:t>
            </a:r>
            <a:r>
              <a:rPr lang="en-GB" sz="3200" b="1"/>
              <a:t> </a:t>
            </a:r>
            <a:r>
              <a:rPr lang="en-GB" sz="3200" b="1" err="1"/>
              <a:t>yr</a:t>
            </a:r>
            <a:r>
              <a:rPr lang="en-GB" sz="3200" b="1"/>
              <a:t> </a:t>
            </a:r>
            <a:r>
              <a:rPr lang="en-GB" sz="3200" b="1" err="1"/>
              <a:t>Enghraifft</a:t>
            </a:r>
            <a:r>
              <a:rPr lang="en-GB" sz="3200" b="1"/>
              <a:t> (</a:t>
            </a:r>
            <a:r>
              <a:rPr lang="en-GB" sz="3200" b="1" err="1"/>
              <a:t>llungopi</a:t>
            </a:r>
            <a:r>
              <a:rPr lang="en-GB" sz="3200" b="1"/>
              <a:t>)</a:t>
            </a:r>
            <a:r>
              <a:rPr lang="en-GB" sz="3200"/>
              <a:t> </a:t>
            </a:r>
            <a:br>
              <a:rPr lang="en-GB" sz="3200"/>
            </a:br>
            <a:r>
              <a:rPr lang="en-GB" sz="3200" b="1">
                <a:solidFill>
                  <a:srgbClr val="2F5597"/>
                </a:solidFill>
              </a:rPr>
              <a:t>Read the Example (photocopy)</a:t>
            </a:r>
            <a:endParaRPr lang="en-GB" sz="3200">
              <a:solidFill>
                <a:srgbClr val="2F5597"/>
              </a:solidFill>
              <a:cs typeface="Arial"/>
            </a:endParaRPr>
          </a:p>
        </p:txBody>
      </p:sp>
      <p:sp>
        <p:nvSpPr>
          <p:cNvPr id="38916" name="Rectangle 4"/>
          <p:cNvSpPr>
            <a:spLocks noGrp="1" noChangeArrowheads="1"/>
          </p:cNvSpPr>
          <p:nvPr>
            <p:ph sz="half" idx="1"/>
          </p:nvPr>
        </p:nvSpPr>
        <p:spPr/>
        <p:txBody>
          <a:bodyPr/>
          <a:lstStyle/>
          <a:p>
            <a:pPr>
              <a:lnSpc>
                <a:spcPct val="80000"/>
              </a:lnSpc>
            </a:pPr>
            <a:r>
              <a:rPr lang="en-GB" sz="1800"/>
              <a:t>Mae 5 </a:t>
            </a:r>
            <a:r>
              <a:rPr lang="en-GB" sz="1800" err="1"/>
              <a:t>munud</a:t>
            </a:r>
            <a:r>
              <a:rPr lang="en-GB" sz="1800"/>
              <a:t> </a:t>
            </a:r>
            <a:r>
              <a:rPr lang="en-GB" sz="1800" err="1"/>
              <a:t>gennych</a:t>
            </a:r>
            <a:r>
              <a:rPr lang="en-GB" sz="1800"/>
              <a:t> </a:t>
            </a:r>
            <a:r>
              <a:rPr lang="en-GB" sz="1800" err="1"/>
              <a:t>i</a:t>
            </a:r>
            <a:r>
              <a:rPr lang="en-GB" sz="1800"/>
              <a:t> </a:t>
            </a:r>
            <a:r>
              <a:rPr lang="en-GB" sz="1800" err="1"/>
              <a:t>ddarllen</a:t>
            </a:r>
            <a:r>
              <a:rPr lang="en-GB" sz="1800"/>
              <a:t> y </a:t>
            </a:r>
            <a:r>
              <a:rPr lang="en-GB" sz="1800" err="1"/>
              <a:t>daflen</a:t>
            </a:r>
            <a:r>
              <a:rPr lang="en-GB" sz="1800"/>
              <a:t> ac </a:t>
            </a:r>
            <a:r>
              <a:rPr lang="en-GB" sz="1800" err="1"/>
              <a:t>i</a:t>
            </a:r>
            <a:r>
              <a:rPr lang="en-GB" sz="1800"/>
              <a:t> </a:t>
            </a:r>
            <a:r>
              <a:rPr lang="en-GB" sz="1800" err="1"/>
              <a:t>grynhoi’r</a:t>
            </a:r>
            <a:r>
              <a:rPr lang="en-GB" sz="1800"/>
              <a:t> </a:t>
            </a:r>
            <a:r>
              <a:rPr lang="en-GB" sz="1800" err="1"/>
              <a:t>prif</a:t>
            </a:r>
            <a:r>
              <a:rPr lang="en-GB" sz="1800"/>
              <a:t> </a:t>
            </a:r>
            <a:r>
              <a:rPr lang="en-GB" sz="1800" err="1"/>
              <a:t>bwyntiau</a:t>
            </a:r>
            <a:r>
              <a:rPr lang="en-GB" sz="1800"/>
              <a:t>.</a:t>
            </a:r>
          </a:p>
          <a:p>
            <a:pPr>
              <a:lnSpc>
                <a:spcPct val="80000"/>
              </a:lnSpc>
              <a:buNone/>
            </a:pPr>
            <a:endParaRPr lang="en-GB" sz="1800"/>
          </a:p>
          <a:p>
            <a:pPr>
              <a:lnSpc>
                <a:spcPct val="80000"/>
              </a:lnSpc>
            </a:pPr>
            <a:r>
              <a:rPr lang="en-GB" sz="1800" err="1"/>
              <a:t>Adborth</a:t>
            </a:r>
            <a:r>
              <a:rPr lang="en-GB" sz="1800"/>
              <a:t> </a:t>
            </a:r>
          </a:p>
          <a:p>
            <a:pPr>
              <a:lnSpc>
                <a:spcPct val="80000"/>
              </a:lnSpc>
            </a:pPr>
            <a:endParaRPr lang="en-GB" sz="1700"/>
          </a:p>
        </p:txBody>
      </p:sp>
      <p:sp>
        <p:nvSpPr>
          <p:cNvPr id="38917" name="Rectangle 5"/>
          <p:cNvSpPr>
            <a:spLocks noGrp="1" noChangeArrowheads="1"/>
          </p:cNvSpPr>
          <p:nvPr>
            <p:ph sz="half" idx="2"/>
          </p:nvPr>
        </p:nvSpPr>
        <p:spPr/>
        <p:txBody>
          <a:bodyPr>
            <a:normAutofit/>
          </a:bodyPr>
          <a:lstStyle/>
          <a:p>
            <a:pPr>
              <a:lnSpc>
                <a:spcPct val="80000"/>
              </a:lnSpc>
            </a:pPr>
            <a:r>
              <a:rPr lang="en-GB" sz="1900">
                <a:solidFill>
                  <a:schemeClr val="accent6">
                    <a:lumMod val="75000"/>
                  </a:schemeClr>
                </a:solidFill>
              </a:rPr>
              <a:t>You have 5 minutes to read the handout and summarise the main points.</a:t>
            </a:r>
          </a:p>
          <a:p>
            <a:pPr>
              <a:lnSpc>
                <a:spcPct val="80000"/>
              </a:lnSpc>
            </a:pPr>
            <a:endParaRPr lang="en-GB" sz="1900">
              <a:solidFill>
                <a:schemeClr val="accent6">
                  <a:lumMod val="75000"/>
                </a:schemeClr>
              </a:solidFill>
            </a:endParaRPr>
          </a:p>
          <a:p>
            <a:pPr>
              <a:lnSpc>
                <a:spcPct val="80000"/>
              </a:lnSpc>
            </a:pPr>
            <a:r>
              <a:rPr lang="en-GB" sz="1900">
                <a:solidFill>
                  <a:schemeClr val="accent6">
                    <a:lumMod val="75000"/>
                  </a:schemeClr>
                </a:solidFill>
              </a:rPr>
              <a:t> Feedback </a:t>
            </a:r>
          </a:p>
          <a:p>
            <a:pPr>
              <a:lnSpc>
                <a:spcPct val="80000"/>
              </a:lnSpc>
              <a:buFont typeface="Wingdings" pitchFamily="2" charset="2"/>
              <a:buNone/>
            </a:pPr>
            <a:r>
              <a:rPr lang="en-GB" sz="1900" i="1"/>
              <a:t>               </a:t>
            </a:r>
          </a:p>
          <a:p>
            <a:pPr>
              <a:lnSpc>
                <a:spcPct val="80000"/>
              </a:lnSpc>
              <a:buFont typeface="Wingdings" pitchFamily="2" charset="2"/>
              <a:buNone/>
            </a:pPr>
            <a:endParaRPr lang="en-GB" sz="1900" i="1"/>
          </a:p>
          <a:p>
            <a:pPr>
              <a:lnSpc>
                <a:spcPct val="80000"/>
              </a:lnSpc>
              <a:buFont typeface="Wingdings" pitchFamily="2" charset="2"/>
              <a:buNone/>
            </a:pPr>
            <a:endParaRPr lang="en-GB" sz="1900" i="1"/>
          </a:p>
          <a:p>
            <a:pPr>
              <a:lnSpc>
                <a:spcPct val="80000"/>
              </a:lnSpc>
              <a:buFont typeface="Wingdings" pitchFamily="2" charset="2"/>
              <a:buNone/>
            </a:pPr>
            <a:endParaRPr lang="en-GB" sz="1900" i="1"/>
          </a:p>
        </p:txBody>
      </p:sp>
      <p:sp>
        <p:nvSpPr>
          <p:cNvPr id="2" name="TextBox 1"/>
          <p:cNvSpPr txBox="1"/>
          <p:nvPr/>
        </p:nvSpPr>
        <p:spPr>
          <a:xfrm>
            <a:off x="2081199" y="4363076"/>
            <a:ext cx="7560840" cy="646331"/>
          </a:xfrm>
          <a:prstGeom prst="rect">
            <a:avLst/>
          </a:prstGeom>
          <a:noFill/>
        </p:spPr>
        <p:txBody>
          <a:bodyPr wrap="square" rtlCol="0">
            <a:spAutoFit/>
          </a:bodyPr>
          <a:lstStyle/>
          <a:p>
            <a:r>
              <a:rPr lang="en-GB"/>
              <a:t>Harrison, R. and Wise, C. (2005) </a:t>
            </a:r>
            <a:r>
              <a:rPr lang="en-GB" i="1"/>
              <a:t>Working with young people. </a:t>
            </a:r>
            <a:r>
              <a:rPr lang="en-GB"/>
              <a:t>London: SAGE.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a:bodyPr>
          <a:lstStyle/>
          <a:p>
            <a:r>
              <a:rPr lang="en-GB" sz="3600" b="1"/>
              <a:t>Beth </a:t>
            </a:r>
            <a:r>
              <a:rPr lang="en-GB" sz="3600" b="1" err="1"/>
              <a:t>mae’r</a:t>
            </a:r>
            <a:r>
              <a:rPr lang="en-GB" sz="3600" b="1"/>
              <a:t> </a:t>
            </a:r>
            <a:r>
              <a:rPr lang="en-GB" sz="3600" b="1" err="1"/>
              <a:t>Teitl</a:t>
            </a:r>
            <a:r>
              <a:rPr lang="en-GB" sz="3600" b="1"/>
              <a:t> </a:t>
            </a:r>
            <a:r>
              <a:rPr lang="en-GB" sz="3600" b="1" err="1"/>
              <a:t>yn</a:t>
            </a:r>
            <a:r>
              <a:rPr lang="en-GB" sz="3600" b="1"/>
              <a:t> </a:t>
            </a:r>
            <a:r>
              <a:rPr lang="en-GB" sz="3600" b="1" err="1"/>
              <a:t>ei</a:t>
            </a:r>
            <a:r>
              <a:rPr lang="en-GB" sz="3600" b="1"/>
              <a:t> </a:t>
            </a:r>
            <a:r>
              <a:rPr lang="en-GB" sz="3600" b="1" err="1"/>
              <a:t>ddweud</a:t>
            </a:r>
            <a:r>
              <a:rPr lang="en-GB" sz="3600" b="1"/>
              <a:t> </a:t>
            </a:r>
            <a:r>
              <a:rPr lang="en-GB" sz="3600" b="1" err="1"/>
              <a:t>wrthym</a:t>
            </a:r>
            <a:r>
              <a:rPr lang="en-GB" sz="3600" b="1"/>
              <a:t>?</a:t>
            </a:r>
            <a:r>
              <a:rPr lang="en-GB" sz="3600"/>
              <a:t> </a:t>
            </a:r>
            <a:br>
              <a:rPr lang="en-GB" sz="3600"/>
            </a:br>
            <a:r>
              <a:rPr lang="en-GB" sz="3600" b="1">
                <a:solidFill>
                  <a:srgbClr val="2F5597"/>
                </a:solidFill>
              </a:rPr>
              <a:t>What does the Title tell us? </a:t>
            </a:r>
            <a:endParaRPr lang="en-GB" sz="3600">
              <a:solidFill>
                <a:srgbClr val="2F5597"/>
              </a:solidFill>
              <a:cs typeface="Arial"/>
            </a:endParaRPr>
          </a:p>
        </p:txBody>
      </p:sp>
      <p:sp>
        <p:nvSpPr>
          <p:cNvPr id="36868" name="Rectangle 4"/>
          <p:cNvSpPr>
            <a:spLocks noGrp="1" noChangeArrowheads="1"/>
          </p:cNvSpPr>
          <p:nvPr>
            <p:ph sz="half" idx="1"/>
          </p:nvPr>
        </p:nvSpPr>
        <p:spPr/>
        <p:txBody>
          <a:bodyPr/>
          <a:lstStyle/>
          <a:p>
            <a:r>
              <a:rPr lang="en-GB" sz="2500" err="1"/>
              <a:t>Trwy</a:t>
            </a:r>
            <a:r>
              <a:rPr lang="en-GB" sz="2500"/>
              <a:t> </a:t>
            </a:r>
            <a:r>
              <a:rPr lang="en-GB" sz="2500" err="1"/>
              <a:t>ddarllen</a:t>
            </a:r>
            <a:r>
              <a:rPr lang="en-GB" sz="2500"/>
              <a:t> y </a:t>
            </a:r>
            <a:r>
              <a:rPr lang="en-GB" sz="2500" err="1"/>
              <a:t>teitl</a:t>
            </a:r>
            <a:r>
              <a:rPr lang="en-GB" sz="2500"/>
              <a:t>, </a:t>
            </a:r>
            <a:r>
              <a:rPr lang="en-GB" sz="2500" err="1"/>
              <a:t>mae’n</a:t>
            </a:r>
            <a:r>
              <a:rPr lang="en-GB" sz="2500"/>
              <a:t> </a:t>
            </a:r>
            <a:r>
              <a:rPr lang="en-GB" sz="2500" err="1"/>
              <a:t>bosibl</a:t>
            </a:r>
            <a:r>
              <a:rPr lang="en-GB" sz="2500"/>
              <a:t> </a:t>
            </a:r>
            <a:r>
              <a:rPr lang="en-GB" sz="2500" err="1"/>
              <a:t>rhagweld</a:t>
            </a:r>
            <a:r>
              <a:rPr lang="en-GB" sz="2500"/>
              <a:t> y </a:t>
            </a:r>
            <a:r>
              <a:rPr lang="en-GB" sz="2500" err="1"/>
              <a:t>bydd</a:t>
            </a:r>
            <a:r>
              <a:rPr lang="en-GB" sz="2500"/>
              <a:t> y darn </a:t>
            </a:r>
            <a:r>
              <a:rPr lang="en-GB" sz="2500" err="1"/>
              <a:t>yn</a:t>
            </a:r>
            <a:r>
              <a:rPr lang="en-GB" sz="2500"/>
              <a:t>:</a:t>
            </a:r>
          </a:p>
          <a:p>
            <a:pPr lvl="1"/>
            <a:r>
              <a:rPr lang="en-GB" sz="2100" err="1"/>
              <a:t>Cyflwyno</a:t>
            </a:r>
            <a:r>
              <a:rPr lang="en-GB" sz="2100"/>
              <a:t> </a:t>
            </a:r>
            <a:r>
              <a:rPr lang="en-GB" sz="2100" err="1"/>
              <a:t>pwnc</a:t>
            </a:r>
            <a:endParaRPr lang="en-GB" sz="2100"/>
          </a:p>
          <a:p>
            <a:pPr lvl="1"/>
            <a:r>
              <a:rPr lang="en-GB" sz="2100" err="1"/>
              <a:t>Esbonio</a:t>
            </a:r>
            <a:r>
              <a:rPr lang="en-GB" sz="2100"/>
              <a:t> </a:t>
            </a:r>
            <a:r>
              <a:rPr lang="en-GB" sz="2100" err="1"/>
              <a:t>gwaith</a:t>
            </a:r>
            <a:r>
              <a:rPr lang="en-GB" sz="2100"/>
              <a:t> </a:t>
            </a:r>
            <a:r>
              <a:rPr lang="en-GB" sz="2100" err="1"/>
              <a:t>ieuenctid</a:t>
            </a:r>
            <a:endParaRPr lang="en-GB" sz="2100"/>
          </a:p>
          <a:p>
            <a:pPr lvl="1"/>
            <a:r>
              <a:rPr lang="en-GB" sz="2100" err="1"/>
              <a:t>Nodi’r</a:t>
            </a:r>
            <a:r>
              <a:rPr lang="en-GB" sz="2100"/>
              <a:t> </a:t>
            </a:r>
            <a:r>
              <a:rPr lang="en-GB" sz="2100" err="1"/>
              <a:t>prif</a:t>
            </a:r>
            <a:r>
              <a:rPr lang="en-GB" sz="2100"/>
              <a:t> </a:t>
            </a:r>
            <a:r>
              <a:rPr lang="en-GB" sz="2100" err="1"/>
              <a:t>themâu</a:t>
            </a:r>
            <a:r>
              <a:rPr lang="en-GB" sz="2100"/>
              <a:t> </a:t>
            </a:r>
            <a:r>
              <a:rPr lang="en-GB" sz="2100" err="1"/>
              <a:t>sy’n</a:t>
            </a:r>
            <a:r>
              <a:rPr lang="en-GB" sz="2100"/>
              <a:t> </a:t>
            </a:r>
            <a:r>
              <a:rPr lang="en-GB" sz="2100" err="1"/>
              <a:t>berthnasol</a:t>
            </a:r>
            <a:r>
              <a:rPr lang="en-GB" sz="2100"/>
              <a:t> </a:t>
            </a:r>
            <a:r>
              <a:rPr lang="en-GB" sz="2100" err="1"/>
              <a:t>i’r</a:t>
            </a:r>
            <a:r>
              <a:rPr lang="en-GB" sz="2100"/>
              <a:t> </a:t>
            </a:r>
            <a:r>
              <a:rPr lang="en-GB" sz="2100" err="1"/>
              <a:t>maes</a:t>
            </a:r>
            <a:r>
              <a:rPr lang="en-GB" sz="2100"/>
              <a:t> </a:t>
            </a:r>
            <a:r>
              <a:rPr lang="en-GB" sz="2100" err="1"/>
              <a:t>pwnc</a:t>
            </a:r>
            <a:endParaRPr lang="en-GB" sz="2100"/>
          </a:p>
          <a:p>
            <a:pPr lvl="1"/>
            <a:endParaRPr lang="en-GB" sz="2100"/>
          </a:p>
          <a:p>
            <a:endParaRPr lang="en-GB" sz="2500"/>
          </a:p>
        </p:txBody>
      </p:sp>
      <p:sp>
        <p:nvSpPr>
          <p:cNvPr id="36869" name="Rectangle 5"/>
          <p:cNvSpPr>
            <a:spLocks noGrp="1" noChangeArrowheads="1"/>
          </p:cNvSpPr>
          <p:nvPr>
            <p:ph sz="half" idx="2"/>
          </p:nvPr>
        </p:nvSpPr>
        <p:spPr/>
        <p:txBody>
          <a:bodyPr vert="horz" lIns="91440" tIns="45720" rIns="91440" bIns="45720" rtlCol="0" anchor="t">
            <a:normAutofit/>
          </a:bodyPr>
          <a:lstStyle/>
          <a:p>
            <a:r>
              <a:rPr lang="en-GB" sz="2500">
                <a:solidFill>
                  <a:srgbClr val="2F5597"/>
                </a:solidFill>
              </a:rPr>
              <a:t>By reading the title, it is possible to predict that the passage will:</a:t>
            </a:r>
            <a:endParaRPr lang="en-GB" sz="2500">
              <a:solidFill>
                <a:srgbClr val="2F5597"/>
              </a:solidFill>
              <a:cs typeface="Arial"/>
            </a:endParaRPr>
          </a:p>
          <a:p>
            <a:pPr lvl="1"/>
            <a:r>
              <a:rPr lang="en-GB" sz="2100">
                <a:solidFill>
                  <a:srgbClr val="2F5597"/>
                </a:solidFill>
              </a:rPr>
              <a:t>Introduce a topic</a:t>
            </a:r>
            <a:endParaRPr lang="en-GB" sz="2100">
              <a:solidFill>
                <a:srgbClr val="2F5597"/>
              </a:solidFill>
              <a:cs typeface="Arial"/>
            </a:endParaRPr>
          </a:p>
          <a:p>
            <a:pPr lvl="1"/>
            <a:r>
              <a:rPr lang="en-GB" sz="2100">
                <a:solidFill>
                  <a:srgbClr val="2F5597"/>
                </a:solidFill>
              </a:rPr>
              <a:t>Explanation of youth work</a:t>
            </a:r>
            <a:endParaRPr lang="en-GB" sz="2100">
              <a:solidFill>
                <a:srgbClr val="2F5597"/>
              </a:solidFill>
              <a:cs typeface="Arial"/>
            </a:endParaRPr>
          </a:p>
          <a:p>
            <a:pPr lvl="1"/>
            <a:r>
              <a:rPr lang="en-GB" sz="2100">
                <a:solidFill>
                  <a:srgbClr val="2F5597"/>
                </a:solidFill>
              </a:rPr>
              <a:t>Note the main themes applicable to the subject area</a:t>
            </a:r>
            <a:endParaRPr lang="en-GB" sz="2100">
              <a:solidFill>
                <a:srgbClr val="2F5597"/>
              </a:solidFill>
              <a:cs typeface="Arial"/>
            </a:endParaRPr>
          </a:p>
          <a:p>
            <a:pPr>
              <a:buFont typeface="Wingdings" pitchFamily="2" charset="2"/>
              <a:buNone/>
            </a:pPr>
            <a:endParaRPr lang="en-GB" sz="25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fontScale="90000"/>
          </a:bodyPr>
          <a:lstStyle/>
          <a:p>
            <a:r>
              <a:rPr lang="en-GB" sz="4000" b="1"/>
              <a:t>Nawr </a:t>
            </a:r>
            <a:r>
              <a:rPr lang="en-GB" sz="4000" b="1" err="1"/>
              <a:t>darllenwch</a:t>
            </a:r>
            <a:r>
              <a:rPr lang="en-GB" sz="4000" b="1"/>
              <a:t> y darn</a:t>
            </a:r>
            <a:br>
              <a:rPr lang="en-GB" sz="4000" b="1"/>
            </a:br>
            <a:r>
              <a:rPr lang="en-GB" sz="4000" b="1">
                <a:solidFill>
                  <a:srgbClr val="2F5597"/>
                </a:solidFill>
              </a:rPr>
              <a:t>Now read the passage </a:t>
            </a:r>
            <a:br>
              <a:rPr lang="en-GB" sz="3200" b="1">
                <a:solidFill>
                  <a:schemeClr val="accent6">
                    <a:lumMod val="75000"/>
                  </a:schemeClr>
                </a:solidFill>
              </a:rPr>
            </a:br>
            <a:endParaRPr lang="en-GB" sz="3200" b="1">
              <a:solidFill>
                <a:schemeClr val="accent6">
                  <a:lumMod val="75000"/>
                </a:schemeClr>
              </a:solidFill>
            </a:endParaRPr>
          </a:p>
        </p:txBody>
      </p:sp>
      <p:sp>
        <p:nvSpPr>
          <p:cNvPr id="40964" name="Rectangle 4"/>
          <p:cNvSpPr>
            <a:spLocks noGrp="1" noChangeArrowheads="1"/>
          </p:cNvSpPr>
          <p:nvPr>
            <p:ph sz="half" idx="1"/>
          </p:nvPr>
        </p:nvSpPr>
        <p:spPr/>
        <p:txBody>
          <a:bodyPr/>
          <a:lstStyle/>
          <a:p>
            <a:r>
              <a:rPr lang="en-GB" sz="2100"/>
              <a:t>Mae </a:t>
            </a:r>
            <a:r>
              <a:rPr lang="en-GB" sz="2100" err="1"/>
              <a:t>gan</a:t>
            </a:r>
            <a:r>
              <a:rPr lang="en-GB" sz="2100"/>
              <a:t> bob </a:t>
            </a:r>
            <a:r>
              <a:rPr lang="en-GB" sz="2100" err="1"/>
              <a:t>paragraff</a:t>
            </a:r>
            <a:r>
              <a:rPr lang="en-GB" sz="2100"/>
              <a:t> </a:t>
            </a:r>
            <a:r>
              <a:rPr lang="en-GB" sz="2100" err="1"/>
              <a:t>frawddeg</a:t>
            </a:r>
            <a:r>
              <a:rPr lang="en-GB" sz="2100"/>
              <a:t> </a:t>
            </a:r>
            <a:r>
              <a:rPr lang="en-GB" sz="2100" err="1"/>
              <a:t>sy’n</a:t>
            </a:r>
            <a:r>
              <a:rPr lang="en-GB" sz="2100"/>
              <a:t> </a:t>
            </a:r>
            <a:r>
              <a:rPr lang="en-GB" sz="2100" err="1"/>
              <a:t>crynhoi</a:t>
            </a:r>
            <a:r>
              <a:rPr lang="en-GB" sz="2100"/>
              <a:t> </a:t>
            </a:r>
            <a:r>
              <a:rPr lang="en-GB" sz="2100" err="1"/>
              <a:t>gweddill</a:t>
            </a:r>
            <a:r>
              <a:rPr lang="en-GB" sz="2100"/>
              <a:t> y </a:t>
            </a:r>
            <a:r>
              <a:rPr lang="en-GB" sz="2100" err="1"/>
              <a:t>paragraff</a:t>
            </a:r>
            <a:r>
              <a:rPr lang="en-GB" sz="2100"/>
              <a:t>.</a:t>
            </a:r>
          </a:p>
          <a:p>
            <a:r>
              <a:rPr lang="en-GB" sz="2100" err="1"/>
              <a:t>Fel</a:t>
            </a:r>
            <a:r>
              <a:rPr lang="en-GB" sz="2100"/>
              <a:t> </a:t>
            </a:r>
            <a:r>
              <a:rPr lang="en-GB" sz="2100" err="1"/>
              <a:t>arfer</a:t>
            </a:r>
            <a:r>
              <a:rPr lang="en-GB" sz="2100"/>
              <a:t> y </a:t>
            </a:r>
            <a:r>
              <a:rPr lang="en-GB" sz="2100" err="1"/>
              <a:t>frawddeg</a:t>
            </a:r>
            <a:r>
              <a:rPr lang="en-GB" sz="2100"/>
              <a:t> </a:t>
            </a:r>
            <a:r>
              <a:rPr lang="en-GB" sz="2100" err="1"/>
              <a:t>gyntaf</a:t>
            </a:r>
            <a:r>
              <a:rPr lang="en-GB" sz="2100"/>
              <a:t> </a:t>
            </a:r>
            <a:r>
              <a:rPr lang="en-GB" sz="2100" err="1"/>
              <a:t>neu’r</a:t>
            </a:r>
            <a:r>
              <a:rPr lang="en-GB" sz="2100"/>
              <a:t> ail </a:t>
            </a:r>
            <a:r>
              <a:rPr lang="en-GB" sz="2100" err="1"/>
              <a:t>frawddeg</a:t>
            </a:r>
            <a:r>
              <a:rPr lang="en-GB" sz="2100"/>
              <a:t> </a:t>
            </a:r>
            <a:r>
              <a:rPr lang="en-GB" sz="2100" err="1"/>
              <a:t>yw</a:t>
            </a:r>
            <a:r>
              <a:rPr lang="en-GB" sz="2100"/>
              <a:t> hon.</a:t>
            </a:r>
          </a:p>
          <a:p>
            <a:r>
              <a:rPr lang="en-GB" sz="2100" err="1"/>
              <a:t>Fesul</a:t>
            </a:r>
            <a:r>
              <a:rPr lang="en-GB" sz="2100"/>
              <a:t> </a:t>
            </a:r>
            <a:r>
              <a:rPr lang="en-GB" sz="2100" err="1"/>
              <a:t>paragraff</a:t>
            </a:r>
            <a:r>
              <a:rPr lang="en-GB" sz="2100"/>
              <a:t>, </a:t>
            </a:r>
            <a:r>
              <a:rPr lang="en-GB" sz="2100" err="1"/>
              <a:t>crynhowch</a:t>
            </a:r>
            <a:r>
              <a:rPr lang="en-GB" sz="2100"/>
              <a:t> </a:t>
            </a:r>
            <a:r>
              <a:rPr lang="en-GB" sz="2100" err="1"/>
              <a:t>mewn</a:t>
            </a:r>
            <a:r>
              <a:rPr lang="en-GB" sz="2100"/>
              <a:t> un </a:t>
            </a:r>
            <a:r>
              <a:rPr lang="en-GB" sz="2100" err="1"/>
              <a:t>frawddeg</a:t>
            </a:r>
            <a:r>
              <a:rPr lang="en-GB" sz="2100"/>
              <a:t> </a:t>
            </a:r>
            <a:r>
              <a:rPr lang="en-GB" sz="2100" err="1"/>
              <a:t>beth</a:t>
            </a:r>
            <a:r>
              <a:rPr lang="en-GB" sz="2100"/>
              <a:t> </a:t>
            </a:r>
            <a:r>
              <a:rPr lang="en-GB" sz="2100" err="1"/>
              <a:t>mae</a:t>
            </a:r>
            <a:r>
              <a:rPr lang="en-GB" sz="2100"/>
              <a:t> </a:t>
            </a:r>
            <a:r>
              <a:rPr lang="en-GB" sz="2100" err="1"/>
              <a:t>pob</a:t>
            </a:r>
            <a:r>
              <a:rPr lang="en-GB" sz="2100"/>
              <a:t> </a:t>
            </a:r>
            <a:r>
              <a:rPr lang="en-GB" sz="2100" err="1"/>
              <a:t>paragraff</a:t>
            </a:r>
            <a:r>
              <a:rPr lang="en-GB" sz="2100"/>
              <a:t> </a:t>
            </a:r>
            <a:r>
              <a:rPr lang="en-GB" sz="2100" err="1"/>
              <a:t>yn</a:t>
            </a:r>
            <a:r>
              <a:rPr lang="en-GB" sz="2100"/>
              <a:t> </a:t>
            </a:r>
            <a:r>
              <a:rPr lang="en-GB" sz="2100" err="1"/>
              <a:t>ceisio’i</a:t>
            </a:r>
            <a:r>
              <a:rPr lang="en-GB" sz="2100"/>
              <a:t> </a:t>
            </a:r>
            <a:r>
              <a:rPr lang="en-GB" sz="2100" err="1"/>
              <a:t>ddweud</a:t>
            </a:r>
            <a:r>
              <a:rPr lang="en-GB" sz="2100"/>
              <a:t> </a:t>
            </a:r>
            <a:r>
              <a:rPr lang="en-GB" sz="2100" err="1"/>
              <a:t>wrthych</a:t>
            </a:r>
            <a:r>
              <a:rPr lang="en-GB" sz="2100"/>
              <a:t>.</a:t>
            </a:r>
          </a:p>
          <a:p>
            <a:endParaRPr lang="en-GB" sz="2100"/>
          </a:p>
        </p:txBody>
      </p:sp>
      <p:sp>
        <p:nvSpPr>
          <p:cNvPr id="40965" name="Rectangle 5"/>
          <p:cNvSpPr>
            <a:spLocks noGrp="1" noChangeArrowheads="1"/>
          </p:cNvSpPr>
          <p:nvPr>
            <p:ph sz="half" idx="2"/>
          </p:nvPr>
        </p:nvSpPr>
        <p:spPr/>
        <p:txBody>
          <a:bodyPr vert="horz" lIns="91440" tIns="45720" rIns="91440" bIns="45720" rtlCol="0" anchor="t">
            <a:normAutofit/>
          </a:bodyPr>
          <a:lstStyle/>
          <a:p>
            <a:r>
              <a:rPr lang="en-GB" sz="2100">
                <a:solidFill>
                  <a:srgbClr val="2F5597"/>
                </a:solidFill>
              </a:rPr>
              <a:t>Each paragraph has a sentence that summarises the rest of the paragraph.</a:t>
            </a:r>
            <a:endParaRPr lang="en-GB" sz="2100">
              <a:solidFill>
                <a:srgbClr val="2F5597"/>
              </a:solidFill>
              <a:cs typeface="Arial"/>
            </a:endParaRPr>
          </a:p>
          <a:p>
            <a:r>
              <a:rPr lang="en-GB" sz="2100">
                <a:solidFill>
                  <a:srgbClr val="2F5597"/>
                </a:solidFill>
              </a:rPr>
              <a:t>This is usually the first or second sentence.</a:t>
            </a:r>
            <a:endParaRPr lang="en-GB" sz="2100">
              <a:solidFill>
                <a:srgbClr val="2F5597"/>
              </a:solidFill>
              <a:cs typeface="Arial"/>
            </a:endParaRPr>
          </a:p>
          <a:p>
            <a:r>
              <a:rPr lang="en-GB" sz="2100">
                <a:solidFill>
                  <a:srgbClr val="2F5597"/>
                </a:solidFill>
              </a:rPr>
              <a:t>Paragraph by paragraph sum up in one sentence what each paragraph is trying to tell you. </a:t>
            </a:r>
            <a:endParaRPr lang="en-GB" sz="2100">
              <a:solidFill>
                <a:srgbClr val="2F5597"/>
              </a:solidFill>
              <a:cs typeface="Arial"/>
            </a:endParaRPr>
          </a:p>
          <a:p>
            <a:endParaRPr lang="en-GB" sz="21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fontScale="90000"/>
          </a:bodyPr>
          <a:lstStyle/>
          <a:p>
            <a:r>
              <a:rPr lang="en-GB" sz="4000" b="1" err="1"/>
              <a:t>Brawddeg</a:t>
            </a:r>
            <a:r>
              <a:rPr lang="en-GB" sz="4000" b="1"/>
              <a:t> </a:t>
            </a:r>
            <a:r>
              <a:rPr lang="en-GB" sz="4000" b="1" err="1"/>
              <a:t>i</a:t>
            </a:r>
            <a:r>
              <a:rPr lang="en-GB" sz="4000" b="1"/>
              <a:t> </a:t>
            </a:r>
            <a:r>
              <a:rPr lang="en-GB" sz="4000" b="1" err="1"/>
              <a:t>Grynhoi</a:t>
            </a:r>
            <a:r>
              <a:rPr lang="en-GB" sz="4000" b="1"/>
              <a:t>		</a:t>
            </a:r>
            <a:br>
              <a:rPr lang="en-GB" sz="4000" b="1">
                <a:solidFill>
                  <a:srgbClr val="000000"/>
                </a:solidFill>
              </a:rPr>
            </a:br>
            <a:r>
              <a:rPr lang="en-GB" sz="4000" b="1">
                <a:solidFill>
                  <a:srgbClr val="2F5597"/>
                </a:solidFill>
              </a:rPr>
              <a:t>Sentence Summary</a:t>
            </a:r>
            <a:br>
              <a:rPr lang="en-GB" sz="4000" b="1">
                <a:solidFill>
                  <a:srgbClr val="2F5597"/>
                </a:solidFill>
                <a:cs typeface="Arial"/>
              </a:rPr>
            </a:br>
            <a:br>
              <a:rPr lang="en-GB" sz="3200" b="1"/>
            </a:br>
            <a:endParaRPr lang="en-GB" sz="3200" b="1"/>
          </a:p>
        </p:txBody>
      </p:sp>
      <p:sp>
        <p:nvSpPr>
          <p:cNvPr id="43012" name="Rectangle 4"/>
          <p:cNvSpPr>
            <a:spLocks noGrp="1" noChangeArrowheads="1"/>
          </p:cNvSpPr>
          <p:nvPr>
            <p:ph sz="half" idx="1"/>
          </p:nvPr>
        </p:nvSpPr>
        <p:spPr/>
        <p:txBody>
          <a:bodyPr/>
          <a:lstStyle/>
          <a:p>
            <a:pPr>
              <a:lnSpc>
                <a:spcPct val="90000"/>
              </a:lnSpc>
            </a:pPr>
            <a:r>
              <a:rPr lang="en-GB" sz="1900"/>
              <a:t>‘</a:t>
            </a:r>
            <a:r>
              <a:rPr lang="en-GB" sz="1900" err="1"/>
              <a:t>Mae’n</a:t>
            </a:r>
            <a:r>
              <a:rPr lang="en-GB" sz="1900"/>
              <a:t> </a:t>
            </a:r>
            <a:r>
              <a:rPr lang="en-GB" sz="1900" err="1"/>
              <a:t>amlwg</a:t>
            </a:r>
            <a:r>
              <a:rPr lang="en-GB" sz="1900"/>
              <a:t> </a:t>
            </a:r>
            <a:r>
              <a:rPr lang="en-GB" sz="1900" err="1"/>
              <a:t>mai</a:t>
            </a:r>
            <a:r>
              <a:rPr lang="en-GB" sz="1900"/>
              <a:t> sail y </a:t>
            </a:r>
            <a:r>
              <a:rPr lang="en-GB" sz="1900" err="1"/>
              <a:t>jôc</a:t>
            </a:r>
            <a:r>
              <a:rPr lang="en-GB" sz="1900"/>
              <a:t> </a:t>
            </a:r>
            <a:r>
              <a:rPr lang="en-GB" sz="1900" err="1"/>
              <a:t>yw</a:t>
            </a:r>
            <a:r>
              <a:rPr lang="en-GB" sz="1900"/>
              <a:t> </a:t>
            </a:r>
            <a:r>
              <a:rPr lang="en-GB" sz="1900" err="1"/>
              <a:t>nad</a:t>
            </a:r>
            <a:r>
              <a:rPr lang="en-GB" sz="1900"/>
              <a:t> </a:t>
            </a:r>
            <a:r>
              <a:rPr lang="en-GB" sz="1900" err="1"/>
              <a:t>oes</a:t>
            </a:r>
            <a:r>
              <a:rPr lang="en-GB" sz="1900"/>
              <a:t> </a:t>
            </a:r>
            <a:r>
              <a:rPr lang="en-GB" sz="1900" err="1"/>
              <a:t>llawer</a:t>
            </a:r>
            <a:r>
              <a:rPr lang="en-GB" sz="1900"/>
              <a:t> o </a:t>
            </a:r>
            <a:r>
              <a:rPr lang="en-GB" sz="1900" err="1"/>
              <a:t>bobl</a:t>
            </a:r>
            <a:r>
              <a:rPr lang="en-GB" sz="1900"/>
              <a:t> </a:t>
            </a:r>
            <a:r>
              <a:rPr lang="en-GB" sz="1900" err="1"/>
              <a:t>yn</a:t>
            </a:r>
            <a:r>
              <a:rPr lang="en-GB" sz="1900"/>
              <a:t> </a:t>
            </a:r>
            <a:r>
              <a:rPr lang="en-GB" sz="1900" err="1"/>
              <a:t>gwybod</a:t>
            </a:r>
            <a:r>
              <a:rPr lang="en-GB" sz="1900"/>
              <a:t> </a:t>
            </a:r>
            <a:r>
              <a:rPr lang="en-GB" sz="1900" err="1"/>
              <a:t>beth</a:t>
            </a:r>
            <a:r>
              <a:rPr lang="en-GB" sz="1900"/>
              <a:t> </a:t>
            </a:r>
            <a:r>
              <a:rPr lang="en-GB" sz="1900" err="1"/>
              <a:t>mae</a:t>
            </a:r>
            <a:r>
              <a:rPr lang="en-GB" sz="1900"/>
              <a:t> </a:t>
            </a:r>
            <a:r>
              <a:rPr lang="en-GB" sz="1900" err="1"/>
              <a:t>gweithwyr</a:t>
            </a:r>
            <a:r>
              <a:rPr lang="en-GB" sz="1900"/>
              <a:t> </a:t>
            </a:r>
            <a:r>
              <a:rPr lang="en-GB" sz="1900" err="1"/>
              <a:t>ieuenctid</a:t>
            </a:r>
            <a:r>
              <a:rPr lang="en-GB" sz="1900"/>
              <a:t> </a:t>
            </a:r>
            <a:r>
              <a:rPr lang="en-GB" sz="1900" err="1"/>
              <a:t>yn</a:t>
            </a:r>
            <a:r>
              <a:rPr lang="en-GB" sz="1900"/>
              <a:t> </a:t>
            </a:r>
            <a:r>
              <a:rPr lang="en-GB" sz="1900" err="1"/>
              <a:t>ei</a:t>
            </a:r>
            <a:r>
              <a:rPr lang="en-GB" sz="1900"/>
              <a:t> </a:t>
            </a:r>
            <a:r>
              <a:rPr lang="en-GB" sz="1900" err="1"/>
              <a:t>wneud</a:t>
            </a:r>
            <a:r>
              <a:rPr lang="en-GB" sz="1900"/>
              <a:t> ac </a:t>
            </a:r>
            <a:r>
              <a:rPr lang="en-GB" sz="1900" err="1"/>
              <a:t>mae</a:t>
            </a:r>
            <a:r>
              <a:rPr lang="en-GB" sz="1900"/>
              <a:t> </a:t>
            </a:r>
            <a:r>
              <a:rPr lang="en-GB" sz="1900" err="1"/>
              <a:t>gweithwyr</a:t>
            </a:r>
            <a:r>
              <a:rPr lang="en-GB" sz="1900"/>
              <a:t> </a:t>
            </a:r>
            <a:r>
              <a:rPr lang="en-GB" sz="1900" err="1"/>
              <a:t>ieuenctid</a:t>
            </a:r>
            <a:r>
              <a:rPr lang="en-GB" sz="1900"/>
              <a:t> </a:t>
            </a:r>
            <a:r>
              <a:rPr lang="en-GB" sz="1900" err="1"/>
              <a:t>yn</a:t>
            </a:r>
            <a:r>
              <a:rPr lang="en-GB" sz="1900"/>
              <a:t> </a:t>
            </a:r>
            <a:r>
              <a:rPr lang="en-GB" sz="1900" err="1"/>
              <a:t>wael</a:t>
            </a:r>
            <a:r>
              <a:rPr lang="en-GB" sz="1900"/>
              <a:t> am </a:t>
            </a:r>
            <a:r>
              <a:rPr lang="en-GB" sz="1900" err="1"/>
              <a:t>esbonio</a:t>
            </a:r>
            <a:r>
              <a:rPr lang="en-GB" sz="1900"/>
              <a:t> </a:t>
            </a:r>
            <a:r>
              <a:rPr lang="en-GB" sz="1900" err="1"/>
              <a:t>hyn</a:t>
            </a:r>
            <a:r>
              <a:rPr lang="en-GB" sz="1900"/>
              <a:t>’.</a:t>
            </a:r>
            <a:endParaRPr lang="en-GB" sz="1900" i="1"/>
          </a:p>
          <a:p>
            <a:pPr>
              <a:lnSpc>
                <a:spcPct val="90000"/>
              </a:lnSpc>
            </a:pPr>
            <a:r>
              <a:rPr lang="en-GB" sz="1900" err="1"/>
              <a:t>O’r</a:t>
            </a:r>
            <a:r>
              <a:rPr lang="en-GB" sz="1900"/>
              <a:t> </a:t>
            </a:r>
            <a:r>
              <a:rPr lang="en-GB" sz="1900" err="1"/>
              <a:t>frawddeg</a:t>
            </a:r>
            <a:r>
              <a:rPr lang="en-GB" sz="1900"/>
              <a:t> hon </a:t>
            </a:r>
            <a:r>
              <a:rPr lang="en-GB" sz="1900" err="1"/>
              <a:t>gallwn</a:t>
            </a:r>
            <a:r>
              <a:rPr lang="en-GB" sz="1900"/>
              <a:t> </a:t>
            </a:r>
            <a:r>
              <a:rPr lang="en-GB" sz="1900" err="1"/>
              <a:t>ragweld</a:t>
            </a:r>
            <a:r>
              <a:rPr lang="en-GB" sz="1900"/>
              <a:t> y </a:t>
            </a:r>
            <a:r>
              <a:rPr lang="en-GB" sz="1900" err="1"/>
              <a:t>bydd</a:t>
            </a:r>
            <a:r>
              <a:rPr lang="en-GB" sz="1900"/>
              <a:t> y </a:t>
            </a:r>
            <a:r>
              <a:rPr lang="en-GB" sz="1900" err="1"/>
              <a:t>paragraff</a:t>
            </a:r>
            <a:r>
              <a:rPr lang="en-GB" sz="1900"/>
              <a:t> </a:t>
            </a:r>
            <a:r>
              <a:rPr lang="en-GB" sz="1900" err="1"/>
              <a:t>nesaf</a:t>
            </a:r>
            <a:r>
              <a:rPr lang="en-GB" sz="1900"/>
              <a:t> </a:t>
            </a:r>
            <a:r>
              <a:rPr lang="en-GB" sz="1900" err="1"/>
              <a:t>yn</a:t>
            </a:r>
            <a:r>
              <a:rPr lang="en-GB" sz="1900"/>
              <a:t> </a:t>
            </a:r>
            <a:r>
              <a:rPr lang="en-GB" sz="1900" err="1"/>
              <a:t>rhoi</a:t>
            </a:r>
            <a:r>
              <a:rPr lang="en-GB" sz="1900"/>
              <a:t> </a:t>
            </a:r>
            <a:r>
              <a:rPr lang="en-GB" sz="1900" err="1"/>
              <a:t>enghreifftiau</a:t>
            </a:r>
            <a:r>
              <a:rPr lang="en-GB" sz="1900"/>
              <a:t> </a:t>
            </a:r>
            <a:r>
              <a:rPr lang="en-GB" sz="1900" err="1"/>
              <a:t>inni</a:t>
            </a:r>
            <a:r>
              <a:rPr lang="en-GB" sz="1900"/>
              <a:t> o </a:t>
            </a:r>
            <a:r>
              <a:rPr lang="en-GB" sz="1900" err="1"/>
              <a:t>beth</a:t>
            </a:r>
            <a:r>
              <a:rPr lang="en-GB" sz="1900"/>
              <a:t> </a:t>
            </a:r>
            <a:r>
              <a:rPr lang="en-GB" sz="1900" err="1"/>
              <a:t>mae</a:t>
            </a:r>
            <a:r>
              <a:rPr lang="en-GB" sz="1900"/>
              <a:t> </a:t>
            </a:r>
            <a:r>
              <a:rPr lang="en-GB" sz="1900" err="1"/>
              <a:t>gweithwyr</a:t>
            </a:r>
            <a:r>
              <a:rPr lang="en-GB" sz="1900"/>
              <a:t> </a:t>
            </a:r>
            <a:r>
              <a:rPr lang="en-GB" sz="1900" err="1"/>
              <a:t>ieuenctid</a:t>
            </a:r>
            <a:r>
              <a:rPr lang="en-GB" sz="1900"/>
              <a:t> </a:t>
            </a:r>
            <a:r>
              <a:rPr lang="en-GB" sz="1900" err="1"/>
              <a:t>yn</a:t>
            </a:r>
            <a:r>
              <a:rPr lang="en-GB" sz="1900"/>
              <a:t> </a:t>
            </a:r>
            <a:r>
              <a:rPr lang="en-GB" sz="1900" err="1"/>
              <a:t>ei</a:t>
            </a:r>
            <a:r>
              <a:rPr lang="en-GB" sz="1900"/>
              <a:t> </a:t>
            </a:r>
            <a:r>
              <a:rPr lang="en-GB" sz="1900" err="1"/>
              <a:t>wneud</a:t>
            </a:r>
            <a:r>
              <a:rPr lang="en-GB" sz="1900"/>
              <a:t> </a:t>
            </a:r>
            <a:r>
              <a:rPr lang="en-GB" sz="1900" err="1"/>
              <a:t>fel</a:t>
            </a:r>
            <a:r>
              <a:rPr lang="en-GB" sz="1900"/>
              <a:t> </a:t>
            </a:r>
            <a:r>
              <a:rPr lang="en-GB" sz="1900" err="1"/>
              <a:t>arfer</a:t>
            </a:r>
            <a:r>
              <a:rPr lang="en-GB" sz="1900"/>
              <a:t>.</a:t>
            </a:r>
          </a:p>
          <a:p>
            <a:pPr>
              <a:lnSpc>
                <a:spcPct val="90000"/>
              </a:lnSpc>
            </a:pPr>
            <a:r>
              <a:rPr lang="en-GB" sz="1900"/>
              <a:t>Mae </a:t>
            </a:r>
            <a:r>
              <a:rPr lang="en-GB" sz="1900" err="1"/>
              <a:t>defnyddio</a:t>
            </a:r>
            <a:r>
              <a:rPr lang="en-GB" sz="1900"/>
              <a:t> </a:t>
            </a:r>
            <a:r>
              <a:rPr lang="en-GB" sz="1900" err="1"/>
              <a:t>pwyntiau</a:t>
            </a:r>
            <a:r>
              <a:rPr lang="en-GB" sz="1900"/>
              <a:t> </a:t>
            </a:r>
            <a:r>
              <a:rPr lang="en-GB" sz="1900" err="1"/>
              <a:t>bwled</a:t>
            </a:r>
            <a:r>
              <a:rPr lang="en-GB" sz="1900"/>
              <a:t> </a:t>
            </a:r>
            <a:r>
              <a:rPr lang="en-GB" sz="1900" err="1"/>
              <a:t>yn</a:t>
            </a:r>
            <a:r>
              <a:rPr lang="en-GB" sz="1900"/>
              <a:t> </a:t>
            </a:r>
            <a:r>
              <a:rPr lang="en-GB" sz="1900" err="1"/>
              <a:t>rhoi</a:t>
            </a:r>
            <a:r>
              <a:rPr lang="en-GB" sz="1900"/>
              <a:t> </a:t>
            </a:r>
            <a:r>
              <a:rPr lang="en-GB" sz="1900" err="1"/>
              <a:t>rhestr</a:t>
            </a:r>
            <a:r>
              <a:rPr lang="en-GB" sz="1900"/>
              <a:t>.</a:t>
            </a:r>
          </a:p>
          <a:p>
            <a:pPr>
              <a:lnSpc>
                <a:spcPct val="90000"/>
              </a:lnSpc>
            </a:pPr>
            <a:endParaRPr lang="en-GB" sz="1900"/>
          </a:p>
        </p:txBody>
      </p:sp>
      <p:sp>
        <p:nvSpPr>
          <p:cNvPr id="43013" name="Rectangle 5"/>
          <p:cNvSpPr>
            <a:spLocks noGrp="1" noChangeArrowheads="1"/>
          </p:cNvSpPr>
          <p:nvPr>
            <p:ph sz="half" idx="2"/>
          </p:nvPr>
        </p:nvSpPr>
        <p:spPr/>
        <p:txBody>
          <a:bodyPr vert="horz" lIns="91440" tIns="45720" rIns="91440" bIns="45720" rtlCol="0" anchor="t">
            <a:normAutofit/>
          </a:bodyPr>
          <a:lstStyle/>
          <a:p>
            <a:pPr>
              <a:lnSpc>
                <a:spcPct val="90000"/>
              </a:lnSpc>
            </a:pPr>
            <a:r>
              <a:rPr lang="en-GB" sz="1900">
                <a:solidFill>
                  <a:schemeClr val="accent6">
                    <a:lumMod val="75000"/>
                  </a:schemeClr>
                </a:solidFill>
              </a:rPr>
              <a:t>‘</a:t>
            </a:r>
            <a:r>
              <a:rPr lang="en-GB" sz="1900">
                <a:solidFill>
                  <a:srgbClr val="2F5597"/>
                </a:solidFill>
              </a:rPr>
              <a:t>Obviously the joke has its origins in the fact that few people actually know what youth workers do and youth workers are bad at explaining this’.</a:t>
            </a:r>
            <a:endParaRPr lang="en-GB" sz="1900" i="1">
              <a:solidFill>
                <a:srgbClr val="2F5597"/>
              </a:solidFill>
              <a:cs typeface="Arial"/>
            </a:endParaRPr>
          </a:p>
          <a:p>
            <a:pPr>
              <a:lnSpc>
                <a:spcPct val="90000"/>
              </a:lnSpc>
            </a:pPr>
            <a:r>
              <a:rPr lang="en-GB" sz="1900">
                <a:solidFill>
                  <a:srgbClr val="2F5597"/>
                </a:solidFill>
              </a:rPr>
              <a:t>From this sentence we can predict that the next paragraph will provide us with examples of what youth workers generally do.</a:t>
            </a:r>
            <a:endParaRPr lang="en-GB" sz="1900">
              <a:solidFill>
                <a:srgbClr val="2F5597"/>
              </a:solidFill>
              <a:cs typeface="Arial"/>
            </a:endParaRPr>
          </a:p>
          <a:p>
            <a:pPr>
              <a:lnSpc>
                <a:spcPct val="90000"/>
              </a:lnSpc>
            </a:pPr>
            <a:r>
              <a:rPr lang="en-GB" sz="1900">
                <a:solidFill>
                  <a:srgbClr val="2F5597"/>
                </a:solidFill>
              </a:rPr>
              <a:t>Bullet points provide a list format. </a:t>
            </a:r>
            <a:endParaRPr lang="en-GB" sz="1900">
              <a:solidFill>
                <a:srgbClr val="2F5597"/>
              </a:solidFill>
              <a:cs typeface="Arial"/>
            </a:endParaRPr>
          </a:p>
          <a:p>
            <a:pPr>
              <a:lnSpc>
                <a:spcPct val="90000"/>
              </a:lnSpc>
            </a:pPr>
            <a:endParaRPr lang="en-GB" sz="19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normAutofit/>
          </a:bodyPr>
          <a:lstStyle/>
          <a:p>
            <a:r>
              <a:rPr lang="en-GB" sz="4000" b="1" err="1"/>
              <a:t>Brawddeg</a:t>
            </a:r>
            <a:r>
              <a:rPr lang="en-GB" sz="4000" b="1"/>
              <a:t> </a:t>
            </a:r>
            <a:r>
              <a:rPr lang="en-GB" sz="4000" b="1" err="1"/>
              <a:t>i</a:t>
            </a:r>
            <a:r>
              <a:rPr lang="en-GB" sz="4000" b="1"/>
              <a:t> </a:t>
            </a:r>
            <a:r>
              <a:rPr lang="en-GB" sz="4000" b="1" err="1"/>
              <a:t>Grynhoi</a:t>
            </a:r>
            <a:br>
              <a:rPr lang="en-GB" sz="4000" b="1">
                <a:cs typeface="Arial"/>
              </a:rPr>
            </a:br>
            <a:r>
              <a:rPr lang="en-GB" sz="4000" b="1">
                <a:solidFill>
                  <a:srgbClr val="2F5597"/>
                </a:solidFill>
              </a:rPr>
              <a:t>Sentence Summary</a:t>
            </a:r>
            <a:endParaRPr lang="en-GB" sz="4000" b="1">
              <a:solidFill>
                <a:srgbClr val="2F5597"/>
              </a:solidFill>
              <a:cs typeface="Arial"/>
            </a:endParaRPr>
          </a:p>
        </p:txBody>
      </p:sp>
      <p:sp>
        <p:nvSpPr>
          <p:cNvPr id="45060" name="Rectangle 4"/>
          <p:cNvSpPr>
            <a:spLocks noGrp="1" noChangeArrowheads="1"/>
          </p:cNvSpPr>
          <p:nvPr>
            <p:ph sz="half" idx="1"/>
          </p:nvPr>
        </p:nvSpPr>
        <p:spPr/>
        <p:txBody>
          <a:bodyPr/>
          <a:lstStyle/>
          <a:p>
            <a:pPr>
              <a:lnSpc>
                <a:spcPct val="90000"/>
              </a:lnSpc>
            </a:pPr>
            <a:r>
              <a:rPr lang="en-GB" sz="1900" err="1"/>
              <a:t>Mae’r</a:t>
            </a:r>
            <a:r>
              <a:rPr lang="en-GB" sz="1900"/>
              <a:t> </a:t>
            </a:r>
            <a:r>
              <a:rPr lang="en-GB" sz="1900" err="1"/>
              <a:t>paragraff</a:t>
            </a:r>
            <a:r>
              <a:rPr lang="en-GB" sz="1900"/>
              <a:t> </a:t>
            </a:r>
            <a:r>
              <a:rPr lang="en-GB" sz="1900" err="1"/>
              <a:t>yn</a:t>
            </a:r>
            <a:r>
              <a:rPr lang="en-GB" sz="1900"/>
              <a:t> </a:t>
            </a:r>
            <a:r>
              <a:rPr lang="en-GB" sz="1900" err="1"/>
              <a:t>mynd</a:t>
            </a:r>
            <a:r>
              <a:rPr lang="en-GB" sz="1900"/>
              <a:t> </a:t>
            </a:r>
            <a:r>
              <a:rPr lang="en-GB" sz="1900" err="1"/>
              <a:t>ymlaen</a:t>
            </a:r>
            <a:r>
              <a:rPr lang="en-GB" sz="1900"/>
              <a:t> </a:t>
            </a:r>
            <a:r>
              <a:rPr lang="en-GB" sz="1900" err="1"/>
              <a:t>i</a:t>
            </a:r>
            <a:r>
              <a:rPr lang="en-GB" sz="1900"/>
              <a:t> </a:t>
            </a:r>
            <a:r>
              <a:rPr lang="en-GB" sz="1900" err="1"/>
              <a:t>nodi’r</a:t>
            </a:r>
            <a:r>
              <a:rPr lang="en-GB" sz="1900"/>
              <a:t> </a:t>
            </a:r>
            <a:r>
              <a:rPr lang="en-GB" sz="1900" err="1"/>
              <a:t>hyn</a:t>
            </a:r>
            <a:r>
              <a:rPr lang="en-GB" sz="1900"/>
              <a:t> </a:t>
            </a:r>
            <a:r>
              <a:rPr lang="en-GB" sz="1900" err="1"/>
              <a:t>mae</a:t>
            </a:r>
            <a:r>
              <a:rPr lang="en-GB" sz="1900"/>
              <a:t> </a:t>
            </a:r>
            <a:r>
              <a:rPr lang="en-GB" sz="1900" err="1"/>
              <a:t>gweithwyr</a:t>
            </a:r>
            <a:r>
              <a:rPr lang="en-GB" sz="1900"/>
              <a:t> </a:t>
            </a:r>
            <a:r>
              <a:rPr lang="en-GB" sz="1900" err="1"/>
              <a:t>ieuenctid</a:t>
            </a:r>
            <a:r>
              <a:rPr lang="en-GB" sz="1900"/>
              <a:t> </a:t>
            </a:r>
            <a:r>
              <a:rPr lang="en-GB" sz="1900" err="1"/>
              <a:t>yn</a:t>
            </a:r>
            <a:r>
              <a:rPr lang="en-GB" sz="1900"/>
              <a:t> </a:t>
            </a:r>
            <a:r>
              <a:rPr lang="en-GB" sz="1900" err="1"/>
              <a:t>ei</a:t>
            </a:r>
            <a:r>
              <a:rPr lang="en-GB" sz="1900"/>
              <a:t> </a:t>
            </a:r>
            <a:r>
              <a:rPr lang="en-GB" sz="1900" err="1"/>
              <a:t>wneud</a:t>
            </a:r>
            <a:r>
              <a:rPr lang="en-GB" sz="1900"/>
              <a:t>…</a:t>
            </a:r>
          </a:p>
          <a:p>
            <a:pPr>
              <a:lnSpc>
                <a:spcPct val="90000"/>
              </a:lnSpc>
            </a:pPr>
            <a:r>
              <a:rPr lang="en-GB" sz="1900"/>
              <a:t>Mae </a:t>
            </a:r>
            <a:r>
              <a:rPr lang="en-GB" sz="1900" err="1"/>
              <a:t>penawdau’n</a:t>
            </a:r>
            <a:r>
              <a:rPr lang="en-GB" sz="1900"/>
              <a:t> </a:t>
            </a:r>
            <a:r>
              <a:rPr lang="en-GB" sz="1900" err="1"/>
              <a:t>rhagfynegi’r</a:t>
            </a:r>
            <a:r>
              <a:rPr lang="en-GB" sz="1900"/>
              <a:t> </a:t>
            </a:r>
            <a:r>
              <a:rPr lang="en-GB" sz="1900" err="1"/>
              <a:t>hyn</a:t>
            </a:r>
            <a:r>
              <a:rPr lang="en-GB" sz="1900"/>
              <a:t> y </a:t>
            </a:r>
            <a:r>
              <a:rPr lang="en-GB" sz="1900" err="1"/>
              <a:t>gellir</a:t>
            </a:r>
            <a:r>
              <a:rPr lang="en-GB" sz="1900"/>
              <a:t> </a:t>
            </a:r>
            <a:r>
              <a:rPr lang="en-GB" sz="1900" err="1"/>
              <a:t>ei</a:t>
            </a:r>
            <a:r>
              <a:rPr lang="en-GB" sz="1900"/>
              <a:t> </a:t>
            </a:r>
            <a:r>
              <a:rPr lang="en-GB" sz="1900" err="1"/>
              <a:t>ddisgwyl</a:t>
            </a:r>
            <a:r>
              <a:rPr lang="en-GB" sz="1900"/>
              <a:t> </a:t>
            </a:r>
          </a:p>
          <a:p>
            <a:pPr>
              <a:lnSpc>
                <a:spcPct val="90000"/>
              </a:lnSpc>
            </a:pPr>
            <a:r>
              <a:rPr lang="en-GB" sz="1900"/>
              <a:t> Mae ‘Identifying the skills’ a ‘The wide range of youth work’ </a:t>
            </a:r>
            <a:r>
              <a:rPr lang="en-GB" sz="1900" err="1"/>
              <a:t>yn</a:t>
            </a:r>
            <a:r>
              <a:rPr lang="en-GB" sz="1900"/>
              <a:t> </a:t>
            </a:r>
            <a:r>
              <a:rPr lang="en-GB" sz="1900" err="1"/>
              <a:t>eich</a:t>
            </a:r>
            <a:r>
              <a:rPr lang="en-GB" sz="1900"/>
              <a:t> </a:t>
            </a:r>
            <a:r>
              <a:rPr lang="en-GB" sz="1900" err="1"/>
              <a:t>darparu</a:t>
            </a:r>
            <a:r>
              <a:rPr lang="en-GB" sz="1900"/>
              <a:t> </a:t>
            </a:r>
            <a:r>
              <a:rPr lang="en-GB" sz="1900" err="1"/>
              <a:t>chi’r</a:t>
            </a:r>
            <a:r>
              <a:rPr lang="en-GB" sz="1900"/>
              <a:t> </a:t>
            </a:r>
            <a:r>
              <a:rPr lang="en-GB" sz="1900" err="1"/>
              <a:t>darllenydd</a:t>
            </a:r>
            <a:r>
              <a:rPr lang="en-GB" sz="1900"/>
              <a:t> â </a:t>
            </a:r>
            <a:r>
              <a:rPr lang="en-GB" sz="1900" err="1"/>
              <a:t>syniadau</a:t>
            </a:r>
            <a:r>
              <a:rPr lang="en-GB" sz="1900"/>
              <a:t> </a:t>
            </a:r>
            <a:r>
              <a:rPr lang="en-GB" sz="1900" err="1"/>
              <a:t>o’r</a:t>
            </a:r>
            <a:r>
              <a:rPr lang="en-GB" sz="1900"/>
              <a:t> </a:t>
            </a:r>
            <a:r>
              <a:rPr lang="en-GB" sz="1900" err="1"/>
              <a:t>hyn</a:t>
            </a:r>
            <a:r>
              <a:rPr lang="en-GB" sz="1900"/>
              <a:t> </a:t>
            </a:r>
            <a:r>
              <a:rPr lang="en-GB" sz="1900" err="1"/>
              <a:t>sydd</a:t>
            </a:r>
            <a:r>
              <a:rPr lang="en-GB" sz="1900"/>
              <a:t> </a:t>
            </a:r>
            <a:r>
              <a:rPr lang="en-GB" sz="1900" err="1"/>
              <a:t>i</a:t>
            </a:r>
            <a:r>
              <a:rPr lang="en-GB" sz="1900"/>
              <a:t> </a:t>
            </a:r>
            <a:r>
              <a:rPr lang="en-GB" sz="1900" err="1"/>
              <a:t>ddilyn</a:t>
            </a:r>
            <a:r>
              <a:rPr lang="en-GB" sz="1900"/>
              <a:t>, ac felly </a:t>
            </a:r>
            <a:r>
              <a:rPr lang="en-GB" sz="1900" err="1"/>
              <a:t>nid</a:t>
            </a:r>
            <a:r>
              <a:rPr lang="en-GB" sz="1900"/>
              <a:t> </a:t>
            </a:r>
            <a:r>
              <a:rPr lang="en-GB" sz="1900" err="1"/>
              <a:t>oes</a:t>
            </a:r>
            <a:r>
              <a:rPr lang="en-GB" sz="1900"/>
              <a:t> </a:t>
            </a:r>
            <a:r>
              <a:rPr lang="en-GB" sz="1900" err="1"/>
              <a:t>angen</a:t>
            </a:r>
            <a:r>
              <a:rPr lang="en-GB" sz="1900"/>
              <a:t> </a:t>
            </a:r>
            <a:r>
              <a:rPr lang="en-GB" sz="1900" err="1"/>
              <a:t>ichi</a:t>
            </a:r>
            <a:r>
              <a:rPr lang="en-GB" sz="1900"/>
              <a:t> </a:t>
            </a:r>
            <a:r>
              <a:rPr lang="en-GB" sz="1900" err="1"/>
              <a:t>ddarllen</a:t>
            </a:r>
            <a:r>
              <a:rPr lang="en-GB" sz="1900"/>
              <a:t> </a:t>
            </a:r>
            <a:r>
              <a:rPr lang="en-GB" sz="1900" err="1"/>
              <a:t>pob</a:t>
            </a:r>
            <a:r>
              <a:rPr lang="en-GB" sz="1900"/>
              <a:t> gair.</a:t>
            </a:r>
          </a:p>
          <a:p>
            <a:pPr>
              <a:lnSpc>
                <a:spcPct val="90000"/>
              </a:lnSpc>
            </a:pPr>
            <a:endParaRPr lang="en-GB" sz="1900"/>
          </a:p>
        </p:txBody>
      </p:sp>
      <p:sp>
        <p:nvSpPr>
          <p:cNvPr id="45061" name="Rectangle 5"/>
          <p:cNvSpPr>
            <a:spLocks noGrp="1" noChangeArrowheads="1"/>
          </p:cNvSpPr>
          <p:nvPr>
            <p:ph sz="half" idx="2"/>
          </p:nvPr>
        </p:nvSpPr>
        <p:spPr/>
        <p:txBody>
          <a:bodyPr vert="horz" lIns="91440" tIns="45720" rIns="91440" bIns="45720" rtlCol="0" anchor="t">
            <a:normAutofit/>
          </a:bodyPr>
          <a:lstStyle/>
          <a:p>
            <a:pPr>
              <a:lnSpc>
                <a:spcPct val="90000"/>
              </a:lnSpc>
            </a:pPr>
            <a:r>
              <a:rPr lang="en-GB" sz="1900">
                <a:solidFill>
                  <a:srgbClr val="2F5597"/>
                </a:solidFill>
              </a:rPr>
              <a:t>The paragraph continues to specify what youth workers do…</a:t>
            </a:r>
            <a:endParaRPr lang="en-GB" sz="1900">
              <a:solidFill>
                <a:srgbClr val="2F5597"/>
              </a:solidFill>
              <a:cs typeface="Arial"/>
            </a:endParaRPr>
          </a:p>
          <a:p>
            <a:pPr>
              <a:lnSpc>
                <a:spcPct val="90000"/>
              </a:lnSpc>
            </a:pPr>
            <a:r>
              <a:rPr lang="en-GB" sz="1900">
                <a:solidFill>
                  <a:srgbClr val="2F5597"/>
                </a:solidFill>
              </a:rPr>
              <a:t>Headings provide a forecast of what is to be expected </a:t>
            </a:r>
            <a:endParaRPr lang="en-GB" sz="1900">
              <a:solidFill>
                <a:srgbClr val="2F5597"/>
              </a:solidFill>
              <a:cs typeface="Arial"/>
            </a:endParaRPr>
          </a:p>
          <a:p>
            <a:pPr>
              <a:lnSpc>
                <a:spcPct val="90000"/>
              </a:lnSpc>
            </a:pPr>
            <a:r>
              <a:rPr lang="en-GB" sz="1900">
                <a:solidFill>
                  <a:srgbClr val="2F5597"/>
                </a:solidFill>
              </a:rPr>
              <a:t>‘Identifying the skills’ and ‘The wide range of youth work’ provide you, the reader, with an idea of what is to follow, and therefore you do not need to read every word.</a:t>
            </a:r>
            <a:endParaRPr lang="en-GB" sz="1900">
              <a:solidFill>
                <a:srgbClr val="2F5597"/>
              </a:solidFill>
              <a:cs typeface="Arial"/>
            </a:endParaRPr>
          </a:p>
          <a:p>
            <a:pPr>
              <a:lnSpc>
                <a:spcPct val="90000"/>
              </a:lnSpc>
            </a:pPr>
            <a:endParaRPr lang="en-GB" sz="19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r>
              <a:rPr lang="en-GB" sz="4000" b="1" err="1"/>
              <a:t>Brawddeg</a:t>
            </a:r>
            <a:r>
              <a:rPr lang="en-GB" sz="4000" b="1"/>
              <a:t> </a:t>
            </a:r>
            <a:r>
              <a:rPr lang="en-GB" sz="4000" b="1" err="1"/>
              <a:t>i</a:t>
            </a:r>
            <a:r>
              <a:rPr lang="en-GB" sz="4000" b="1"/>
              <a:t> </a:t>
            </a:r>
            <a:r>
              <a:rPr lang="en-GB" sz="4000" b="1" err="1"/>
              <a:t>Grynhoi</a:t>
            </a:r>
            <a:r>
              <a:rPr lang="en-GB" sz="4000" b="1"/>
              <a:t>		</a:t>
            </a:r>
            <a:br>
              <a:rPr lang="en-GB" sz="4000" b="1"/>
            </a:br>
            <a:r>
              <a:rPr lang="en-GB" sz="4000" b="1">
                <a:solidFill>
                  <a:srgbClr val="2F5597"/>
                </a:solidFill>
              </a:rPr>
              <a:t>Sentence Summar</a:t>
            </a:r>
            <a:r>
              <a:rPr lang="en-GB" sz="3600" b="1">
                <a:solidFill>
                  <a:srgbClr val="2F5597"/>
                </a:solidFill>
              </a:rPr>
              <a:t>y</a:t>
            </a:r>
            <a:br>
              <a:rPr lang="en-GB" sz="3200" b="1"/>
            </a:br>
            <a:endParaRPr lang="en-GB" sz="3200" b="1"/>
          </a:p>
        </p:txBody>
      </p:sp>
      <p:sp>
        <p:nvSpPr>
          <p:cNvPr id="47108" name="Rectangle 4"/>
          <p:cNvSpPr>
            <a:spLocks noGrp="1" noChangeArrowheads="1"/>
          </p:cNvSpPr>
          <p:nvPr>
            <p:ph sz="half" idx="1"/>
          </p:nvPr>
        </p:nvSpPr>
        <p:spPr/>
        <p:txBody>
          <a:bodyPr/>
          <a:lstStyle/>
          <a:p>
            <a:pPr>
              <a:lnSpc>
                <a:spcPct val="90000"/>
              </a:lnSpc>
            </a:pPr>
            <a:r>
              <a:rPr lang="en-GB" sz="2100" err="1"/>
              <a:t>Mae’r</a:t>
            </a:r>
            <a:r>
              <a:rPr lang="en-GB" sz="2100"/>
              <a:t> </a:t>
            </a:r>
            <a:r>
              <a:rPr lang="en-GB" sz="2100" err="1"/>
              <a:t>pennawd</a:t>
            </a:r>
            <a:r>
              <a:rPr lang="en-GB" sz="2100"/>
              <a:t> ‘The wide range of youth work’ </a:t>
            </a:r>
            <a:r>
              <a:rPr lang="en-GB" sz="2100" err="1"/>
              <a:t>yn</a:t>
            </a:r>
            <a:r>
              <a:rPr lang="en-GB" sz="2100"/>
              <a:t> </a:t>
            </a:r>
            <a:r>
              <a:rPr lang="en-GB" sz="2100" err="1"/>
              <a:t>cadarnhau</a:t>
            </a:r>
            <a:r>
              <a:rPr lang="en-GB" sz="2100"/>
              <a:t>, </a:t>
            </a:r>
            <a:r>
              <a:rPr lang="en-GB" sz="2100" err="1"/>
              <a:t>heb</a:t>
            </a:r>
            <a:r>
              <a:rPr lang="en-GB" sz="2100"/>
              <a:t> </a:t>
            </a:r>
            <a:r>
              <a:rPr lang="en-GB" sz="2100" err="1"/>
              <a:t>ddarllen</a:t>
            </a:r>
            <a:r>
              <a:rPr lang="en-GB" sz="2100"/>
              <a:t> </a:t>
            </a:r>
            <a:r>
              <a:rPr lang="en-GB" sz="2100" err="1"/>
              <a:t>ymhellach</a:t>
            </a:r>
            <a:r>
              <a:rPr lang="en-GB" sz="2100"/>
              <a:t>, y </a:t>
            </a:r>
            <a:r>
              <a:rPr lang="en-GB" sz="2100" err="1"/>
              <a:t>bydd</a:t>
            </a:r>
            <a:r>
              <a:rPr lang="en-GB" sz="2100"/>
              <a:t> </a:t>
            </a:r>
            <a:r>
              <a:rPr lang="en-GB" sz="2100" err="1"/>
              <a:t>yr</a:t>
            </a:r>
            <a:r>
              <a:rPr lang="en-GB" sz="2100"/>
              <a:t> </a:t>
            </a:r>
            <a:r>
              <a:rPr lang="en-GB" sz="2100" err="1"/>
              <a:t>adran</a:t>
            </a:r>
            <a:r>
              <a:rPr lang="en-GB" sz="2100"/>
              <a:t> </a:t>
            </a:r>
            <a:r>
              <a:rPr lang="en-GB" sz="2100" err="1"/>
              <a:t>sy’n</a:t>
            </a:r>
            <a:r>
              <a:rPr lang="en-GB" sz="2100"/>
              <a:t> </a:t>
            </a:r>
            <a:r>
              <a:rPr lang="en-GB" sz="2100" err="1"/>
              <a:t>dilyn</a:t>
            </a:r>
            <a:r>
              <a:rPr lang="en-GB" sz="2100"/>
              <a:t> </a:t>
            </a:r>
            <a:r>
              <a:rPr lang="en-GB" sz="2100" err="1"/>
              <a:t>yn</a:t>
            </a:r>
            <a:r>
              <a:rPr lang="en-GB" sz="2100"/>
              <a:t> </a:t>
            </a:r>
            <a:r>
              <a:rPr lang="en-GB" sz="2100" err="1"/>
              <a:t>cynnwys</a:t>
            </a:r>
            <a:r>
              <a:rPr lang="en-GB" sz="2100"/>
              <a:t> </a:t>
            </a:r>
            <a:r>
              <a:rPr lang="en-GB" sz="2100" err="1"/>
              <a:t>enghreifftiau</a:t>
            </a:r>
            <a:r>
              <a:rPr lang="en-GB" sz="2100"/>
              <a:t> o </a:t>
            </a:r>
            <a:r>
              <a:rPr lang="en-GB" sz="2100" err="1"/>
              <a:t>ddulliau</a:t>
            </a:r>
            <a:r>
              <a:rPr lang="en-GB" sz="2100"/>
              <a:t> </a:t>
            </a:r>
            <a:r>
              <a:rPr lang="en-GB" sz="2100" err="1"/>
              <a:t>gwaith</a:t>
            </a:r>
            <a:r>
              <a:rPr lang="en-GB" sz="2100"/>
              <a:t> </a:t>
            </a:r>
            <a:r>
              <a:rPr lang="en-GB" sz="2100" err="1"/>
              <a:t>ieuenctid</a:t>
            </a:r>
            <a:r>
              <a:rPr lang="en-GB" sz="2100"/>
              <a:t>. </a:t>
            </a:r>
            <a:r>
              <a:rPr lang="en-GB" sz="2100" err="1"/>
              <a:t>Dylai</a:t>
            </a:r>
            <a:r>
              <a:rPr lang="en-GB" sz="2100"/>
              <a:t> </a:t>
            </a:r>
            <a:r>
              <a:rPr lang="en-GB" sz="2100" err="1"/>
              <a:t>hyn</a:t>
            </a:r>
            <a:r>
              <a:rPr lang="en-GB" sz="2100"/>
              <a:t> </a:t>
            </a:r>
            <a:r>
              <a:rPr lang="en-GB" sz="2100" err="1"/>
              <a:t>roi</a:t>
            </a:r>
            <a:r>
              <a:rPr lang="en-GB" sz="2100"/>
              <a:t> </a:t>
            </a:r>
            <a:r>
              <a:rPr lang="en-GB" sz="2100" err="1"/>
              <a:t>hyder</a:t>
            </a:r>
            <a:r>
              <a:rPr lang="en-GB" sz="2100"/>
              <a:t> </a:t>
            </a:r>
            <a:r>
              <a:rPr lang="en-GB" sz="2100" err="1"/>
              <a:t>ichi</a:t>
            </a:r>
            <a:r>
              <a:rPr lang="en-GB" sz="2100"/>
              <a:t> </a:t>
            </a:r>
            <a:r>
              <a:rPr lang="en-GB" sz="2100" err="1"/>
              <a:t>sganio</a:t>
            </a:r>
            <a:r>
              <a:rPr lang="en-GB" sz="2100"/>
              <a:t> a </a:t>
            </a:r>
            <a:r>
              <a:rPr lang="en-GB" sz="2100" err="1"/>
              <a:t>neidio</a:t>
            </a:r>
            <a:r>
              <a:rPr lang="en-GB" sz="2100"/>
              <a:t> </a:t>
            </a:r>
            <a:r>
              <a:rPr lang="en-GB" sz="2100" err="1"/>
              <a:t>dros</a:t>
            </a:r>
            <a:r>
              <a:rPr lang="en-GB" sz="2100"/>
              <a:t> </a:t>
            </a:r>
            <a:r>
              <a:rPr lang="en-GB" sz="2100" err="1"/>
              <a:t>adrannau</a:t>
            </a:r>
            <a:r>
              <a:rPr lang="en-GB" sz="2100"/>
              <a:t> </a:t>
            </a:r>
            <a:r>
              <a:rPr lang="en-GB" sz="2100" err="1"/>
              <a:t>wrth</a:t>
            </a:r>
            <a:r>
              <a:rPr lang="en-GB" sz="2100"/>
              <a:t> </a:t>
            </a:r>
            <a:r>
              <a:rPr lang="en-GB" sz="2100" err="1"/>
              <a:t>ddarllen</a:t>
            </a:r>
            <a:r>
              <a:rPr lang="en-GB" sz="2100"/>
              <a:t> </a:t>
            </a:r>
            <a:r>
              <a:rPr lang="en-GB" sz="2100" err="1"/>
              <a:t>i</a:t>
            </a:r>
            <a:r>
              <a:rPr lang="en-GB" sz="2100"/>
              <a:t> </a:t>
            </a:r>
            <a:r>
              <a:rPr lang="en-GB" sz="2100" err="1"/>
              <a:t>ganfod</a:t>
            </a:r>
            <a:r>
              <a:rPr lang="en-GB" sz="2100"/>
              <a:t> </a:t>
            </a:r>
            <a:r>
              <a:rPr lang="en-GB" sz="2100" err="1"/>
              <a:t>ystyr</a:t>
            </a:r>
            <a:r>
              <a:rPr lang="en-GB" sz="2100"/>
              <a:t> </a:t>
            </a:r>
          </a:p>
          <a:p>
            <a:pPr>
              <a:lnSpc>
                <a:spcPct val="90000"/>
              </a:lnSpc>
            </a:pPr>
            <a:endParaRPr lang="en-GB" sz="2100"/>
          </a:p>
        </p:txBody>
      </p:sp>
      <p:sp>
        <p:nvSpPr>
          <p:cNvPr id="47109" name="Rectangle 5"/>
          <p:cNvSpPr>
            <a:spLocks noGrp="1" noChangeArrowheads="1"/>
          </p:cNvSpPr>
          <p:nvPr>
            <p:ph sz="half" idx="2"/>
          </p:nvPr>
        </p:nvSpPr>
        <p:spPr/>
        <p:txBody>
          <a:bodyPr/>
          <a:lstStyle/>
          <a:p>
            <a:pPr>
              <a:lnSpc>
                <a:spcPct val="90000"/>
              </a:lnSpc>
            </a:pPr>
            <a:r>
              <a:rPr lang="en-GB" sz="2100">
                <a:solidFill>
                  <a:schemeClr val="accent6">
                    <a:lumMod val="75000"/>
                  </a:schemeClr>
                </a:solidFill>
              </a:rPr>
              <a:t>The heading ‘The wide range of youth work’ confirms without reading any further down the paragraph that the section that follows will include examples of youth work methods. This should allow you with the confidence to scan and skip sections when reading for meaning. </a:t>
            </a:r>
          </a:p>
          <a:p>
            <a:pPr>
              <a:lnSpc>
                <a:spcPct val="90000"/>
              </a:lnSpc>
            </a:pPr>
            <a:endParaRPr lang="en-GB" sz="21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fontScale="90000"/>
          </a:bodyPr>
          <a:lstStyle/>
          <a:p>
            <a:r>
              <a:rPr lang="cy-GB" sz="4000" b="1"/>
              <a:t>Brawddeg i Grynhoi		</a:t>
            </a:r>
            <a:br>
              <a:rPr lang="cy-GB" sz="4000" b="1"/>
            </a:br>
            <a:r>
              <a:rPr lang="en-GB" sz="4000" b="1">
                <a:solidFill>
                  <a:srgbClr val="2F5597"/>
                </a:solidFill>
              </a:rPr>
              <a:t>Sentence Summary</a:t>
            </a:r>
            <a:br>
              <a:rPr lang="en-US" sz="3200" b="1">
                <a:solidFill>
                  <a:schemeClr val="tx2"/>
                </a:solidFill>
              </a:rPr>
            </a:br>
            <a:endParaRPr lang="en-GB" sz="3200" b="1"/>
          </a:p>
        </p:txBody>
      </p:sp>
      <p:sp>
        <p:nvSpPr>
          <p:cNvPr id="49156" name="Rectangle 4"/>
          <p:cNvSpPr>
            <a:spLocks noGrp="1" noChangeArrowheads="1"/>
          </p:cNvSpPr>
          <p:nvPr>
            <p:ph sz="half" idx="1"/>
          </p:nvPr>
        </p:nvSpPr>
        <p:spPr/>
        <p:txBody>
          <a:bodyPr>
            <a:normAutofit lnSpcReduction="10000"/>
          </a:bodyPr>
          <a:lstStyle/>
          <a:p>
            <a:pPr>
              <a:spcBef>
                <a:spcPct val="50000"/>
              </a:spcBef>
            </a:pPr>
            <a:r>
              <a:rPr lang="cy-GB" sz="2000" b="1"/>
              <a:t>Sut i ddod o hyd i wybodaeth</a:t>
            </a:r>
          </a:p>
          <a:p>
            <a:pPr lvl="1">
              <a:spcBef>
                <a:spcPct val="50000"/>
              </a:spcBef>
            </a:pPr>
            <a:r>
              <a:rPr lang="cy-GB" sz="1800"/>
              <a:t>Canolbwyntiwch ar eich nod, gan anwybyddu gwybodaeth amherthnasol</a:t>
            </a:r>
          </a:p>
          <a:p>
            <a:pPr lvl="1">
              <a:spcBef>
                <a:spcPct val="50000"/>
              </a:spcBef>
            </a:pPr>
            <a:r>
              <a:rPr lang="cy-GB" sz="1800"/>
              <a:t>O wybod trefn y testun, byddwch mewn sefyllfa well i benderfynu pa rannau o’r testun sydd fwyaf tebygol o gynnig atebion.</a:t>
            </a:r>
          </a:p>
          <a:p>
            <a:pPr lvl="1">
              <a:spcBef>
                <a:spcPct val="50000"/>
              </a:spcBef>
            </a:pPr>
            <a:r>
              <a:rPr lang="cy-GB" sz="1800"/>
              <a:t>Rhedwch eich llygaid dros y testun yn gyflym. Chwiliwch am eiriau neu ymadroddion sy’n gysylltiedig â’r wybodaeth darged</a:t>
            </a:r>
          </a:p>
          <a:p>
            <a:pPr lvl="1">
              <a:spcBef>
                <a:spcPct val="50000"/>
              </a:spcBef>
            </a:pPr>
            <a:r>
              <a:rPr lang="cy-GB" sz="1800"/>
              <a:t>Defnyddiwch arddull y print i’ch helpu. Bydd enwau, rhifau, italig, print trwm a llythrennau mawr yn sefyll allan o weddill y darn.</a:t>
            </a:r>
            <a:endParaRPr lang="en-US" sz="1800"/>
          </a:p>
          <a:p>
            <a:pPr>
              <a:lnSpc>
                <a:spcPct val="80000"/>
              </a:lnSpc>
            </a:pPr>
            <a:endParaRPr lang="en-GB" sz="1900"/>
          </a:p>
        </p:txBody>
      </p:sp>
      <p:sp>
        <p:nvSpPr>
          <p:cNvPr id="49157" name="Rectangle 5"/>
          <p:cNvSpPr>
            <a:spLocks noGrp="1" noChangeArrowheads="1"/>
          </p:cNvSpPr>
          <p:nvPr>
            <p:ph sz="half" idx="2"/>
          </p:nvPr>
        </p:nvSpPr>
        <p:spPr/>
        <p:txBody>
          <a:bodyPr vert="horz" lIns="91440" tIns="45720" rIns="91440" bIns="45720" rtlCol="0" anchor="t">
            <a:normAutofit lnSpcReduction="10000"/>
          </a:bodyPr>
          <a:lstStyle/>
          <a:p>
            <a:pPr>
              <a:lnSpc>
                <a:spcPct val="80000"/>
              </a:lnSpc>
            </a:pPr>
            <a:r>
              <a:rPr lang="en-GB" sz="2000" b="1">
                <a:solidFill>
                  <a:srgbClr val="2F5597"/>
                </a:solidFill>
              </a:rPr>
              <a:t>How to find information</a:t>
            </a:r>
            <a:endParaRPr lang="en-GB" sz="2000" b="1">
              <a:solidFill>
                <a:srgbClr val="2F5597"/>
              </a:solidFill>
              <a:cs typeface="Arial"/>
            </a:endParaRPr>
          </a:p>
          <a:p>
            <a:pPr lvl="1">
              <a:lnSpc>
                <a:spcPct val="110000"/>
              </a:lnSpc>
            </a:pPr>
            <a:r>
              <a:rPr lang="en-GB" sz="1800">
                <a:solidFill>
                  <a:srgbClr val="2F5597"/>
                </a:solidFill>
              </a:rPr>
              <a:t>Focus on your objective, ignoring irrelevant information</a:t>
            </a:r>
            <a:endParaRPr lang="en-GB" sz="1800">
              <a:solidFill>
                <a:srgbClr val="2F5597"/>
              </a:solidFill>
              <a:cs typeface="Arial"/>
            </a:endParaRPr>
          </a:p>
          <a:p>
            <a:pPr lvl="1">
              <a:lnSpc>
                <a:spcPct val="110000"/>
              </a:lnSpc>
            </a:pPr>
            <a:r>
              <a:rPr lang="en-GB" sz="1800">
                <a:solidFill>
                  <a:srgbClr val="2F5597"/>
                </a:solidFill>
              </a:rPr>
              <a:t>Knowing the organisation of the text will help you decide which part of the text are more likely to yield results.</a:t>
            </a:r>
            <a:endParaRPr lang="en-GB" sz="1800">
              <a:solidFill>
                <a:srgbClr val="2F5597"/>
              </a:solidFill>
              <a:cs typeface="Arial"/>
            </a:endParaRPr>
          </a:p>
          <a:p>
            <a:pPr lvl="1">
              <a:lnSpc>
                <a:spcPct val="110000"/>
              </a:lnSpc>
            </a:pPr>
            <a:r>
              <a:rPr lang="en-GB" sz="1800">
                <a:solidFill>
                  <a:srgbClr val="2F5597"/>
                </a:solidFill>
              </a:rPr>
              <a:t>Run your eyes rapidly over the text. Looking for words or phrases associated with the target information</a:t>
            </a:r>
            <a:endParaRPr lang="en-GB" sz="1800">
              <a:solidFill>
                <a:srgbClr val="2F5597"/>
              </a:solidFill>
              <a:cs typeface="Arial"/>
            </a:endParaRPr>
          </a:p>
          <a:p>
            <a:pPr lvl="1">
              <a:lnSpc>
                <a:spcPct val="110000"/>
              </a:lnSpc>
            </a:pPr>
            <a:r>
              <a:rPr lang="en-GB" sz="1800">
                <a:solidFill>
                  <a:srgbClr val="2F5597"/>
                </a:solidFill>
              </a:rPr>
              <a:t>Use print style to help you, names, numbers, italics, bold print, and uppercase letters stand out from the rest of the passage.</a:t>
            </a:r>
            <a:endParaRPr lang="en-GB" sz="1800">
              <a:solidFill>
                <a:srgbClr val="2F5597"/>
              </a:solidFill>
              <a:cs typeface="Arial"/>
            </a:endParaRPr>
          </a:p>
          <a:p>
            <a:pPr>
              <a:lnSpc>
                <a:spcPct val="80000"/>
              </a:lnSpc>
            </a:pPr>
            <a:endParaRPr lang="en-US" sz="19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838200" y="365126"/>
            <a:ext cx="10515600" cy="1236494"/>
          </a:xfrm>
        </p:spPr>
        <p:txBody>
          <a:bodyPr>
            <a:normAutofit fontScale="90000"/>
          </a:bodyPr>
          <a:lstStyle/>
          <a:p>
            <a:r>
              <a:rPr lang="en-GB" sz="4000" b="1" dirty="0" err="1"/>
              <a:t>Tasg</a:t>
            </a:r>
            <a:r>
              <a:rPr lang="en-GB" sz="4000" b="1" dirty="0"/>
              <a:t> </a:t>
            </a:r>
            <a:r>
              <a:rPr lang="en-GB" sz="4000" b="1" dirty="0" err="1"/>
              <a:t>mewn</a:t>
            </a:r>
            <a:r>
              <a:rPr lang="en-GB" sz="4000" b="1" dirty="0"/>
              <a:t> </a:t>
            </a:r>
            <a:r>
              <a:rPr lang="en-GB" sz="4000" b="1" dirty="0" err="1"/>
              <a:t>grwpiau</a:t>
            </a:r>
            <a:r>
              <a:rPr lang="en-GB" sz="4000" b="1" dirty="0"/>
              <a:t> </a:t>
            </a:r>
            <a:r>
              <a:rPr lang="en-GB" sz="4000" b="1" dirty="0" err="1"/>
              <a:t>bach</a:t>
            </a:r>
            <a:r>
              <a:rPr lang="en-GB" sz="4000" b="1" dirty="0"/>
              <a:t>: </a:t>
            </a:r>
            <a:r>
              <a:rPr lang="cy-GB" sz="4000" b="1" dirty="0"/>
              <a:t>Trefn Darn</a:t>
            </a:r>
            <a:br>
              <a:rPr lang="cy-GB" sz="4000" b="1" dirty="0"/>
            </a:br>
            <a:r>
              <a:rPr lang="en-GB" sz="4000" b="1" dirty="0">
                <a:solidFill>
                  <a:srgbClr val="2F5597"/>
                </a:solidFill>
              </a:rPr>
              <a:t>Small group task: Organisation of a Passage</a:t>
            </a:r>
            <a:endParaRPr lang="en-GB" sz="4000" b="1" dirty="0">
              <a:solidFill>
                <a:srgbClr val="2F5597"/>
              </a:solidFill>
              <a:cs typeface="Arial"/>
            </a:endParaRPr>
          </a:p>
        </p:txBody>
      </p:sp>
      <p:sp>
        <p:nvSpPr>
          <p:cNvPr id="51204" name="Rectangle 4"/>
          <p:cNvSpPr>
            <a:spLocks noGrp="1" noChangeArrowheads="1"/>
          </p:cNvSpPr>
          <p:nvPr>
            <p:ph sz="half" idx="1"/>
          </p:nvPr>
        </p:nvSpPr>
        <p:spPr>
          <a:xfrm>
            <a:off x="838200" y="1601620"/>
            <a:ext cx="5181600" cy="4351338"/>
          </a:xfrm>
        </p:spPr>
        <p:txBody>
          <a:bodyPr>
            <a:normAutofit/>
          </a:bodyPr>
          <a:lstStyle/>
          <a:p>
            <a:pPr marL="0" indent="0">
              <a:spcBef>
                <a:spcPct val="50000"/>
              </a:spcBef>
              <a:buNone/>
            </a:pPr>
            <a:r>
              <a:rPr lang="cy-GB" sz="2000"/>
              <a:t>Rhowch y rhestr isod yn y drefn  </a:t>
            </a:r>
            <a:r>
              <a:rPr lang="cy-GB" sz="2000" b="1" u="sng"/>
              <a:t>fwyaf tebygol:</a:t>
            </a:r>
            <a:endParaRPr lang="cy-GB" sz="2000"/>
          </a:p>
          <a:p>
            <a:pPr>
              <a:buFont typeface="Courier New" panose="02070309020205020404" pitchFamily="49" charset="0"/>
              <a:buChar char="o"/>
            </a:pPr>
            <a:endParaRPr lang="cy-GB" sz="2000"/>
          </a:p>
          <a:p>
            <a:pPr lvl="1"/>
            <a:r>
              <a:rPr lang="cy-GB" sz="1900"/>
              <a:t>Diweddglo</a:t>
            </a:r>
          </a:p>
          <a:p>
            <a:pPr lvl="1"/>
            <a:r>
              <a:rPr lang="cy-GB" sz="1900"/>
              <a:t>Mynegai</a:t>
            </a:r>
          </a:p>
          <a:p>
            <a:pPr lvl="1"/>
            <a:r>
              <a:rPr lang="cy-GB" sz="1900"/>
              <a:t>Tabl cynnwys</a:t>
            </a:r>
          </a:p>
          <a:p>
            <a:pPr lvl="1"/>
            <a:r>
              <a:rPr lang="cy-GB" sz="1900"/>
              <a:t>Uned 2</a:t>
            </a:r>
          </a:p>
          <a:p>
            <a:pPr lvl="1"/>
            <a:r>
              <a:rPr lang="cy-GB" sz="1900"/>
              <a:t>Rhestr cyfeirnodi</a:t>
            </a:r>
          </a:p>
          <a:p>
            <a:pPr lvl="1"/>
            <a:r>
              <a:rPr lang="cy-GB" sz="1900"/>
              <a:t>Rhagymadrodd</a:t>
            </a:r>
          </a:p>
          <a:p>
            <a:pPr lvl="1"/>
            <a:r>
              <a:rPr lang="cy-GB" sz="1900"/>
              <a:t>Uned 1 </a:t>
            </a:r>
          </a:p>
          <a:p>
            <a:pPr lvl="1"/>
            <a:r>
              <a:rPr lang="cy-GB" sz="1900"/>
              <a:t>Atodiad</a:t>
            </a:r>
          </a:p>
          <a:p>
            <a:pPr lvl="1"/>
            <a:r>
              <a:rPr lang="cy-GB" sz="1900"/>
              <a:t>Tudalen deitl</a:t>
            </a:r>
          </a:p>
          <a:p>
            <a:pPr>
              <a:lnSpc>
                <a:spcPct val="90000"/>
              </a:lnSpc>
            </a:pPr>
            <a:endParaRPr lang="en-GB" sz="2100"/>
          </a:p>
        </p:txBody>
      </p:sp>
      <p:sp>
        <p:nvSpPr>
          <p:cNvPr id="51205" name="Rectangle 5"/>
          <p:cNvSpPr>
            <a:spLocks noGrp="1" noChangeArrowheads="1"/>
          </p:cNvSpPr>
          <p:nvPr>
            <p:ph sz="half" idx="2"/>
          </p:nvPr>
        </p:nvSpPr>
        <p:spPr>
          <a:xfrm>
            <a:off x="6019800" y="1601620"/>
            <a:ext cx="5181600" cy="4351338"/>
          </a:xfrm>
        </p:spPr>
        <p:txBody>
          <a:bodyPr vert="horz" lIns="91440" tIns="45720" rIns="91440" bIns="45720" rtlCol="0" anchor="t">
            <a:normAutofit/>
          </a:bodyPr>
          <a:lstStyle/>
          <a:p>
            <a:pPr marL="0" indent="0">
              <a:lnSpc>
                <a:spcPct val="90000"/>
              </a:lnSpc>
              <a:buNone/>
            </a:pPr>
            <a:r>
              <a:rPr lang="en-GB" sz="2200">
                <a:solidFill>
                  <a:srgbClr val="2F5597"/>
                </a:solidFill>
              </a:rPr>
              <a:t>Arrange the following list in the most </a:t>
            </a:r>
            <a:r>
              <a:rPr lang="en-GB" sz="2200" b="1" u="sng">
                <a:solidFill>
                  <a:srgbClr val="2F5597"/>
                </a:solidFill>
              </a:rPr>
              <a:t>likely</a:t>
            </a:r>
            <a:r>
              <a:rPr lang="en-GB" sz="2200">
                <a:solidFill>
                  <a:srgbClr val="2F5597"/>
                </a:solidFill>
              </a:rPr>
              <a:t> order:</a:t>
            </a:r>
            <a:endParaRPr lang="en-GB" sz="2200">
              <a:solidFill>
                <a:srgbClr val="2F5597"/>
              </a:solidFill>
              <a:cs typeface="Arial"/>
            </a:endParaRPr>
          </a:p>
          <a:p>
            <a:pPr>
              <a:lnSpc>
                <a:spcPct val="90000"/>
              </a:lnSpc>
              <a:buFont typeface="Courier New" panose="02070309020205020404" pitchFamily="49" charset="0"/>
              <a:buChar char="o"/>
            </a:pPr>
            <a:endParaRPr lang="en-GB" sz="2100">
              <a:solidFill>
                <a:schemeClr val="accent6">
                  <a:lumMod val="75000"/>
                </a:schemeClr>
              </a:solidFill>
            </a:endParaRPr>
          </a:p>
          <a:p>
            <a:pPr lvl="1"/>
            <a:r>
              <a:rPr lang="en-GB" sz="1800">
                <a:solidFill>
                  <a:srgbClr val="2F5597"/>
                </a:solidFill>
              </a:rPr>
              <a:t>Conclusion</a:t>
            </a:r>
            <a:endParaRPr lang="en-GB" sz="1800">
              <a:solidFill>
                <a:srgbClr val="2F5597"/>
              </a:solidFill>
              <a:cs typeface="Arial"/>
            </a:endParaRPr>
          </a:p>
          <a:p>
            <a:pPr lvl="1"/>
            <a:r>
              <a:rPr lang="en-GB" sz="1800">
                <a:solidFill>
                  <a:srgbClr val="2F5597"/>
                </a:solidFill>
              </a:rPr>
              <a:t>Index</a:t>
            </a:r>
            <a:endParaRPr lang="en-GB" sz="1800">
              <a:solidFill>
                <a:srgbClr val="2F5597"/>
              </a:solidFill>
              <a:cs typeface="Arial"/>
            </a:endParaRPr>
          </a:p>
          <a:p>
            <a:pPr lvl="1"/>
            <a:r>
              <a:rPr lang="en-GB" sz="1800">
                <a:solidFill>
                  <a:srgbClr val="2F5597"/>
                </a:solidFill>
              </a:rPr>
              <a:t>Table of contents</a:t>
            </a:r>
            <a:endParaRPr lang="en-GB" sz="1800">
              <a:solidFill>
                <a:srgbClr val="2F5597"/>
              </a:solidFill>
              <a:cs typeface="Arial"/>
            </a:endParaRPr>
          </a:p>
          <a:p>
            <a:pPr lvl="1"/>
            <a:r>
              <a:rPr lang="en-GB" sz="1800">
                <a:solidFill>
                  <a:srgbClr val="2F5597"/>
                </a:solidFill>
              </a:rPr>
              <a:t>Unit 2</a:t>
            </a:r>
            <a:endParaRPr lang="en-GB" sz="1800">
              <a:solidFill>
                <a:srgbClr val="2F5597"/>
              </a:solidFill>
              <a:cs typeface="Arial"/>
            </a:endParaRPr>
          </a:p>
          <a:p>
            <a:pPr lvl="1"/>
            <a:r>
              <a:rPr lang="en-GB" sz="1800">
                <a:solidFill>
                  <a:srgbClr val="2F5597"/>
                </a:solidFill>
              </a:rPr>
              <a:t>Reference List</a:t>
            </a:r>
            <a:endParaRPr lang="en-GB" sz="1800">
              <a:solidFill>
                <a:srgbClr val="2F5597"/>
              </a:solidFill>
              <a:cs typeface="Arial"/>
            </a:endParaRPr>
          </a:p>
          <a:p>
            <a:pPr lvl="1"/>
            <a:r>
              <a:rPr lang="en-GB" sz="1800">
                <a:solidFill>
                  <a:srgbClr val="2F5597"/>
                </a:solidFill>
              </a:rPr>
              <a:t>Introduction</a:t>
            </a:r>
            <a:endParaRPr lang="en-GB" sz="1800">
              <a:solidFill>
                <a:srgbClr val="2F5597"/>
              </a:solidFill>
              <a:cs typeface="Arial"/>
            </a:endParaRPr>
          </a:p>
          <a:p>
            <a:pPr lvl="1"/>
            <a:r>
              <a:rPr lang="en-GB" sz="1800">
                <a:solidFill>
                  <a:srgbClr val="2F5597"/>
                </a:solidFill>
              </a:rPr>
              <a:t>Unit 1 </a:t>
            </a:r>
            <a:endParaRPr lang="en-GB" sz="1800">
              <a:solidFill>
                <a:srgbClr val="2F5597"/>
              </a:solidFill>
              <a:cs typeface="Arial"/>
            </a:endParaRPr>
          </a:p>
          <a:p>
            <a:pPr lvl="1"/>
            <a:r>
              <a:rPr lang="en-GB" sz="1800">
                <a:solidFill>
                  <a:srgbClr val="2F5597"/>
                </a:solidFill>
              </a:rPr>
              <a:t>Appendix</a:t>
            </a:r>
            <a:endParaRPr lang="en-GB" sz="1800">
              <a:solidFill>
                <a:srgbClr val="2F5597"/>
              </a:solidFill>
              <a:cs typeface="Arial"/>
            </a:endParaRPr>
          </a:p>
          <a:p>
            <a:pPr lvl="1">
              <a:spcBef>
                <a:spcPct val="50000"/>
              </a:spcBef>
            </a:pPr>
            <a:r>
              <a:rPr lang="en-GB" sz="1800">
                <a:solidFill>
                  <a:srgbClr val="2F5597"/>
                </a:solidFill>
              </a:rPr>
              <a:t>Title page</a:t>
            </a:r>
            <a:endParaRPr lang="en-GB" sz="1800">
              <a:solidFill>
                <a:srgbClr val="2F5597"/>
              </a:solidFill>
              <a:cs typeface="Arial"/>
            </a:endParaRPr>
          </a:p>
          <a:p>
            <a:pPr>
              <a:lnSpc>
                <a:spcPct val="90000"/>
              </a:lnSpc>
            </a:pPr>
            <a:endParaRPr lang="en-US" sz="210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838200" y="365126"/>
            <a:ext cx="10515600" cy="1236494"/>
          </a:xfrm>
        </p:spPr>
        <p:txBody>
          <a:bodyPr>
            <a:normAutofit/>
          </a:bodyPr>
          <a:lstStyle/>
          <a:p>
            <a:r>
              <a:rPr lang="cy-GB" sz="4000" b="1"/>
              <a:t>Trefn Darn				</a:t>
            </a:r>
            <a:br>
              <a:rPr lang="cy-GB" sz="4000" b="1"/>
            </a:br>
            <a:r>
              <a:rPr lang="en-GB" sz="4000" b="1">
                <a:solidFill>
                  <a:srgbClr val="2F5597"/>
                </a:solidFill>
              </a:rPr>
              <a:t>Organisation of a Passage</a:t>
            </a:r>
            <a:endParaRPr lang="en-GB" sz="4000" b="1">
              <a:solidFill>
                <a:srgbClr val="2F5597"/>
              </a:solidFill>
              <a:cs typeface="Arial"/>
            </a:endParaRPr>
          </a:p>
        </p:txBody>
      </p:sp>
      <p:sp>
        <p:nvSpPr>
          <p:cNvPr id="51204" name="Rectangle 4"/>
          <p:cNvSpPr>
            <a:spLocks noGrp="1" noChangeArrowheads="1"/>
          </p:cNvSpPr>
          <p:nvPr>
            <p:ph sz="half" idx="1"/>
          </p:nvPr>
        </p:nvSpPr>
        <p:spPr>
          <a:xfrm>
            <a:off x="838200" y="1601620"/>
            <a:ext cx="5181600" cy="4351338"/>
          </a:xfrm>
        </p:spPr>
        <p:txBody>
          <a:bodyPr>
            <a:normAutofit/>
          </a:bodyPr>
          <a:lstStyle/>
          <a:p>
            <a:pPr lvl="1"/>
            <a:r>
              <a:rPr lang="cy-GB"/>
              <a:t>Tudalen deitl</a:t>
            </a:r>
            <a:endParaRPr lang="en-GB"/>
          </a:p>
          <a:p>
            <a:pPr lvl="1"/>
            <a:r>
              <a:rPr lang="cy-GB"/>
              <a:t>Tabl cynnwys</a:t>
            </a:r>
            <a:endParaRPr lang="en-GB"/>
          </a:p>
          <a:p>
            <a:pPr lvl="1"/>
            <a:r>
              <a:rPr lang="cy-GB"/>
              <a:t>Rhagymadrodd</a:t>
            </a:r>
            <a:endParaRPr lang="en-GB"/>
          </a:p>
          <a:p>
            <a:pPr lvl="1"/>
            <a:r>
              <a:rPr lang="cy-GB"/>
              <a:t>Uned 1</a:t>
            </a:r>
            <a:endParaRPr lang="en-GB"/>
          </a:p>
          <a:p>
            <a:pPr lvl="1"/>
            <a:r>
              <a:rPr lang="cy-GB"/>
              <a:t>Uned 2</a:t>
            </a:r>
            <a:endParaRPr lang="en-GB"/>
          </a:p>
          <a:p>
            <a:pPr lvl="1"/>
            <a:r>
              <a:rPr lang="cy-GB"/>
              <a:t>Diweddglo</a:t>
            </a:r>
            <a:endParaRPr lang="en-GB"/>
          </a:p>
          <a:p>
            <a:pPr lvl="1"/>
            <a:r>
              <a:rPr lang="en-GB" err="1"/>
              <a:t>Rhestr</a:t>
            </a:r>
            <a:r>
              <a:rPr lang="en-GB"/>
              <a:t> </a:t>
            </a:r>
            <a:r>
              <a:rPr lang="en-GB" err="1"/>
              <a:t>Cyfeirnodi</a:t>
            </a:r>
            <a:endParaRPr lang="en-GB"/>
          </a:p>
          <a:p>
            <a:pPr lvl="1"/>
            <a:r>
              <a:rPr lang="cy-GB"/>
              <a:t>Atodiad</a:t>
            </a:r>
            <a:endParaRPr lang="en-GB"/>
          </a:p>
          <a:p>
            <a:pPr lvl="1"/>
            <a:r>
              <a:rPr lang="cy-GB"/>
              <a:t>Mynegai</a:t>
            </a:r>
            <a:endParaRPr lang="en-GB"/>
          </a:p>
          <a:p>
            <a:pPr>
              <a:lnSpc>
                <a:spcPct val="90000"/>
              </a:lnSpc>
            </a:pPr>
            <a:endParaRPr lang="en-GB" sz="2100"/>
          </a:p>
        </p:txBody>
      </p:sp>
      <p:sp>
        <p:nvSpPr>
          <p:cNvPr id="51205" name="Rectangle 5"/>
          <p:cNvSpPr>
            <a:spLocks noGrp="1" noChangeArrowheads="1"/>
          </p:cNvSpPr>
          <p:nvPr>
            <p:ph sz="half" idx="2"/>
          </p:nvPr>
        </p:nvSpPr>
        <p:spPr>
          <a:xfrm>
            <a:off x="6019800" y="1601620"/>
            <a:ext cx="5181600" cy="4351338"/>
          </a:xfrm>
        </p:spPr>
        <p:txBody>
          <a:bodyPr vert="horz" lIns="91440" tIns="45720" rIns="91440" bIns="45720" rtlCol="0" anchor="t">
            <a:normAutofit/>
          </a:bodyPr>
          <a:lstStyle/>
          <a:p>
            <a:pPr lvl="1"/>
            <a:r>
              <a:rPr lang="en-GB">
                <a:solidFill>
                  <a:srgbClr val="2F5597"/>
                </a:solidFill>
              </a:rPr>
              <a:t>Title page</a:t>
            </a:r>
            <a:endParaRPr lang="en-GB">
              <a:solidFill>
                <a:srgbClr val="2F5597"/>
              </a:solidFill>
              <a:cs typeface="Arial"/>
            </a:endParaRPr>
          </a:p>
          <a:p>
            <a:pPr lvl="1"/>
            <a:r>
              <a:rPr lang="en-GB">
                <a:solidFill>
                  <a:srgbClr val="2F5597"/>
                </a:solidFill>
              </a:rPr>
              <a:t>Table of contents</a:t>
            </a:r>
            <a:endParaRPr lang="en-GB">
              <a:solidFill>
                <a:srgbClr val="2F5597"/>
              </a:solidFill>
              <a:cs typeface="Arial"/>
            </a:endParaRPr>
          </a:p>
          <a:p>
            <a:pPr lvl="1"/>
            <a:r>
              <a:rPr lang="en-GB">
                <a:solidFill>
                  <a:srgbClr val="2F5597"/>
                </a:solidFill>
              </a:rPr>
              <a:t>Introduction</a:t>
            </a:r>
            <a:endParaRPr lang="en-GB">
              <a:solidFill>
                <a:srgbClr val="2F5597"/>
              </a:solidFill>
              <a:cs typeface="Arial"/>
            </a:endParaRPr>
          </a:p>
          <a:p>
            <a:pPr lvl="1"/>
            <a:r>
              <a:rPr lang="en-GB">
                <a:solidFill>
                  <a:srgbClr val="2F5597"/>
                </a:solidFill>
              </a:rPr>
              <a:t>Unit 1</a:t>
            </a:r>
            <a:endParaRPr lang="en-GB">
              <a:solidFill>
                <a:srgbClr val="2F5597"/>
              </a:solidFill>
              <a:cs typeface="Arial"/>
            </a:endParaRPr>
          </a:p>
          <a:p>
            <a:pPr lvl="1"/>
            <a:r>
              <a:rPr lang="en-GB">
                <a:solidFill>
                  <a:srgbClr val="2F5597"/>
                </a:solidFill>
              </a:rPr>
              <a:t>Unit 2</a:t>
            </a:r>
            <a:endParaRPr lang="en-GB">
              <a:solidFill>
                <a:srgbClr val="2F5597"/>
              </a:solidFill>
              <a:cs typeface="Arial"/>
            </a:endParaRPr>
          </a:p>
          <a:p>
            <a:pPr lvl="1"/>
            <a:r>
              <a:rPr lang="en-GB">
                <a:solidFill>
                  <a:srgbClr val="2F5597"/>
                </a:solidFill>
              </a:rPr>
              <a:t>Conclusion</a:t>
            </a:r>
            <a:endParaRPr lang="en-GB">
              <a:solidFill>
                <a:srgbClr val="2F5597"/>
              </a:solidFill>
              <a:cs typeface="Arial"/>
            </a:endParaRPr>
          </a:p>
          <a:p>
            <a:pPr lvl="1"/>
            <a:r>
              <a:rPr lang="en-GB">
                <a:solidFill>
                  <a:srgbClr val="2F5597"/>
                </a:solidFill>
              </a:rPr>
              <a:t>Reference List</a:t>
            </a:r>
            <a:endParaRPr lang="en-GB">
              <a:solidFill>
                <a:srgbClr val="2F5597"/>
              </a:solidFill>
              <a:cs typeface="Arial"/>
            </a:endParaRPr>
          </a:p>
          <a:p>
            <a:pPr lvl="1"/>
            <a:r>
              <a:rPr lang="en-GB">
                <a:solidFill>
                  <a:srgbClr val="2F5597"/>
                </a:solidFill>
              </a:rPr>
              <a:t>Appendix</a:t>
            </a:r>
            <a:endParaRPr lang="en-GB">
              <a:solidFill>
                <a:srgbClr val="2F5597"/>
              </a:solidFill>
              <a:cs typeface="Arial"/>
            </a:endParaRPr>
          </a:p>
          <a:p>
            <a:pPr lvl="1"/>
            <a:r>
              <a:rPr lang="en-GB">
                <a:solidFill>
                  <a:srgbClr val="2F5597"/>
                </a:solidFill>
              </a:rPr>
              <a:t>Index</a:t>
            </a:r>
            <a:endParaRPr lang="en-GB">
              <a:solidFill>
                <a:srgbClr val="2F5597"/>
              </a:solidFill>
              <a:cs typeface="Arial"/>
            </a:endParaRPr>
          </a:p>
          <a:p>
            <a:pPr>
              <a:lnSpc>
                <a:spcPct val="90000"/>
              </a:lnSpc>
            </a:pPr>
            <a:endParaRPr lang="en-US" sz="2100"/>
          </a:p>
        </p:txBody>
      </p:sp>
    </p:spTree>
    <p:extLst>
      <p:ext uri="{BB962C8B-B14F-4D97-AF65-F5344CB8AC3E}">
        <p14:creationId xmlns:p14="http://schemas.microsoft.com/office/powerpoint/2010/main" val="13818012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1511C9-F8EB-94FC-D900-FB1FB77E2373}"/>
              </a:ext>
            </a:extLst>
          </p:cNvPr>
          <p:cNvSpPr>
            <a:spLocks noGrp="1"/>
          </p:cNvSpPr>
          <p:nvPr>
            <p:ph sz="half" idx="1"/>
          </p:nvPr>
        </p:nvSpPr>
        <p:spPr/>
        <p:txBody>
          <a:bodyPr vert="horz" lIns="91440" tIns="45720" rIns="91440" bIns="45720" rtlCol="0" anchor="t">
            <a:normAutofit/>
          </a:bodyPr>
          <a:lstStyle/>
          <a:p>
            <a:pPr marL="0" indent="0">
              <a:buNone/>
            </a:pPr>
            <a:r>
              <a:rPr lang="en-GB" sz="4400" b="1" dirty="0" err="1"/>
              <a:t>Cymryd</a:t>
            </a:r>
            <a:r>
              <a:rPr lang="en-GB" sz="4400" b="1" dirty="0"/>
              <a:t> </a:t>
            </a:r>
            <a:r>
              <a:rPr lang="en-GB" sz="4400" b="1" dirty="0" err="1"/>
              <a:t>Nodiadau</a:t>
            </a:r>
            <a:endParaRPr lang="en-GB" sz="4400" b="1" dirty="0"/>
          </a:p>
          <a:p>
            <a:pPr>
              <a:buNone/>
            </a:pPr>
            <a:r>
              <a:rPr lang="en-GB" sz="4400" b="1" dirty="0">
                <a:solidFill>
                  <a:srgbClr val="2F5597"/>
                </a:solidFill>
                <a:cs typeface="Arial" panose="020B0604020202020204"/>
              </a:rPr>
              <a:t>Note Taking </a:t>
            </a:r>
          </a:p>
          <a:p>
            <a:pPr marL="0" indent="0">
              <a:buNone/>
            </a:pPr>
            <a:endParaRPr lang="en-GB" sz="4400" b="1" dirty="0">
              <a:cs typeface="Arial" panose="020B0604020202020204"/>
            </a:endParaRPr>
          </a:p>
          <a:p>
            <a:endParaRPr lang="en-GB" dirty="0">
              <a:cs typeface="Arial" panose="020B0604020202020204"/>
            </a:endParaRPr>
          </a:p>
        </p:txBody>
      </p:sp>
    </p:spTree>
    <p:extLst>
      <p:ext uri="{BB962C8B-B14F-4D97-AF65-F5344CB8AC3E}">
        <p14:creationId xmlns:p14="http://schemas.microsoft.com/office/powerpoint/2010/main" val="35313195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vert="horz" lIns="91440" tIns="45720" rIns="91440" bIns="45720" rtlCol="0" anchor="ctr">
            <a:noAutofit/>
          </a:bodyPr>
          <a:lstStyle/>
          <a:p>
            <a:r>
              <a:rPr lang="cy-GB" sz="4000" b="1"/>
              <a:t>Gweithgaredd Gr</a:t>
            </a:r>
            <a:r>
              <a:rPr lang="cy-GB" sz="4000" b="1">
                <a:cs typeface="Arial"/>
              </a:rPr>
              <a:t>ŵ</a:t>
            </a:r>
            <a:r>
              <a:rPr lang="cy-GB" sz="4000" b="1"/>
              <a:t>p		</a:t>
            </a:r>
            <a:br>
              <a:rPr lang="cy-GB" sz="4000" b="1"/>
            </a:br>
            <a:r>
              <a:rPr lang="en-GB" sz="4000" b="1">
                <a:solidFill>
                  <a:srgbClr val="2F5597"/>
                </a:solidFill>
              </a:rPr>
              <a:t>Group Activity</a:t>
            </a:r>
            <a:br>
              <a:rPr lang="en-US" sz="4000" b="1"/>
            </a:br>
            <a:endParaRPr lang="en-GB" sz="3200" b="1"/>
          </a:p>
        </p:txBody>
      </p:sp>
      <p:sp>
        <p:nvSpPr>
          <p:cNvPr id="59396" name="Rectangle 4"/>
          <p:cNvSpPr>
            <a:spLocks noGrp="1" noChangeArrowheads="1"/>
          </p:cNvSpPr>
          <p:nvPr>
            <p:ph sz="half" idx="1"/>
          </p:nvPr>
        </p:nvSpPr>
        <p:spPr/>
        <p:txBody>
          <a:bodyPr/>
          <a:lstStyle/>
          <a:p>
            <a:r>
              <a:rPr lang="cy-GB" sz="2000"/>
              <a:t>Ar eich papur siart troi, ysgrifennwch yr ystod o resymau dros gymryd nodiadau</a:t>
            </a:r>
          </a:p>
          <a:p>
            <a:pPr lvl="1"/>
            <a:r>
              <a:rPr lang="cy-GB" sz="1600"/>
              <a:t>5 munud</a:t>
            </a:r>
          </a:p>
          <a:p>
            <a:pPr marL="0" indent="0">
              <a:buNone/>
            </a:pPr>
            <a:endParaRPr lang="en-GB" sz="2100"/>
          </a:p>
        </p:txBody>
      </p:sp>
      <p:pic>
        <p:nvPicPr>
          <p:cNvPr id="59399" name="Picture 7"/>
          <p:cNvPicPr>
            <a:picLocks noGrp="1" noChangeAspect="1" noChangeArrowheads="1"/>
          </p:cNvPicPr>
          <p:nvPr>
            <p:ph sz="half" idx="2"/>
          </p:nvPr>
        </p:nvPicPr>
        <p:blipFill>
          <a:blip r:embed="rId2" cstate="print"/>
          <a:stretch>
            <a:fillRect/>
          </a:stretch>
        </p:blipFill>
        <p:spPr>
          <a:xfrm>
            <a:off x="3771899" y="2927839"/>
            <a:ext cx="4495801" cy="2547468"/>
          </a:xfrm>
          <a:noFill/>
          <a:ln/>
        </p:spPr>
      </p:pic>
      <p:sp>
        <p:nvSpPr>
          <p:cNvPr id="2" name="Rectangle 4">
            <a:extLst>
              <a:ext uri="{FF2B5EF4-FFF2-40B4-BE49-F238E27FC236}">
                <a16:creationId xmlns:a16="http://schemas.microsoft.com/office/drawing/2014/main" id="{6AD37E56-519D-99AB-96EC-73E4922F1976}"/>
              </a:ext>
            </a:extLst>
          </p:cNvPr>
          <p:cNvSpPr txBox="1">
            <a:spLocks noChangeArrowheads="1"/>
          </p:cNvSpPr>
          <p:nvPr/>
        </p:nvSpPr>
        <p:spPr>
          <a:xfrm>
            <a:off x="6096000" y="1825625"/>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B148B"/>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B148B"/>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a:t>On your flip chart paper, write down the range of reasons for note taking</a:t>
            </a:r>
          </a:p>
          <a:p>
            <a:pPr lvl="1"/>
            <a:r>
              <a:rPr lang="cy-GB" sz="1600"/>
              <a:t>5 </a:t>
            </a:r>
            <a:r>
              <a:rPr lang="cy-GB" sz="1600" err="1"/>
              <a:t>minutes</a:t>
            </a:r>
            <a:endParaRPr lang="cy-GB" sz="1600"/>
          </a:p>
          <a:p>
            <a:pPr marL="0" indent="0">
              <a:buFont typeface="Arial" panose="020B0604020202020204" pitchFamily="34" charset="0"/>
              <a:buNone/>
            </a:pPr>
            <a:endParaRPr lang="en-GB" sz="210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fontScale="90000"/>
          </a:bodyPr>
          <a:lstStyle/>
          <a:p>
            <a:br>
              <a:rPr lang="en-GB" sz="3200" b="1"/>
            </a:br>
            <a:r>
              <a:rPr lang="cy-GB" sz="4000" b="1"/>
              <a:t>Pam Cymryd Nodiadau?</a:t>
            </a:r>
            <a:r>
              <a:rPr lang="cy-GB" sz="4000" b="1">
                <a:solidFill>
                  <a:schemeClr val="tx2"/>
                </a:solidFill>
              </a:rPr>
              <a:t>		</a:t>
            </a:r>
            <a:br>
              <a:rPr lang="cy-GB" sz="4000" b="1"/>
            </a:br>
            <a:r>
              <a:rPr lang="en-GB" sz="4000" b="1">
                <a:solidFill>
                  <a:srgbClr val="2F5597"/>
                </a:solidFill>
              </a:rPr>
              <a:t>Why Take Notes?</a:t>
            </a:r>
            <a:br>
              <a:rPr lang="en-US" sz="4000" b="1"/>
            </a:br>
            <a:br>
              <a:rPr lang="en-GB" sz="3200" b="1"/>
            </a:br>
            <a:endParaRPr lang="en-GB" sz="3200" b="1"/>
          </a:p>
        </p:txBody>
      </p:sp>
      <p:sp>
        <p:nvSpPr>
          <p:cNvPr id="55300" name="Rectangle 4"/>
          <p:cNvSpPr>
            <a:spLocks noGrp="1" noChangeArrowheads="1"/>
          </p:cNvSpPr>
          <p:nvPr>
            <p:ph sz="half" idx="1"/>
          </p:nvPr>
        </p:nvSpPr>
        <p:spPr/>
        <p:txBody>
          <a:bodyPr/>
          <a:lstStyle/>
          <a:p>
            <a:pPr>
              <a:spcBef>
                <a:spcPct val="50000"/>
              </a:spcBef>
            </a:pPr>
            <a:r>
              <a:rPr lang="cy-GB" sz="2500"/>
              <a:t>Cofnod Defnyddiol</a:t>
            </a:r>
          </a:p>
          <a:p>
            <a:pPr lvl="1">
              <a:spcBef>
                <a:spcPct val="50000"/>
              </a:spcBef>
              <a:buFont typeface="Arial" panose="020B0604020202020204" pitchFamily="34" charset="0"/>
              <a:buChar char="•"/>
            </a:pPr>
            <a:r>
              <a:rPr lang="cy-GB" sz="2100"/>
              <a:t>O bwyntiau pwysig i’w defnyddio yn y dyfodol</a:t>
            </a:r>
          </a:p>
          <a:p>
            <a:pPr lvl="1">
              <a:spcBef>
                <a:spcPct val="50000"/>
              </a:spcBef>
              <a:buFont typeface="Arial" panose="020B0604020202020204" pitchFamily="34" charset="0"/>
              <a:buChar char="•"/>
            </a:pPr>
            <a:r>
              <a:rPr lang="cy-GB" sz="2100"/>
              <a:t>O darddiad y wybodaeth</a:t>
            </a:r>
          </a:p>
          <a:p>
            <a:endParaRPr lang="en-GB" sz="2500"/>
          </a:p>
        </p:txBody>
      </p:sp>
      <p:sp>
        <p:nvSpPr>
          <p:cNvPr id="55301" name="Rectangle 5"/>
          <p:cNvSpPr>
            <a:spLocks noGrp="1" noChangeArrowheads="1"/>
          </p:cNvSpPr>
          <p:nvPr>
            <p:ph sz="half" idx="2"/>
          </p:nvPr>
        </p:nvSpPr>
        <p:spPr/>
        <p:txBody>
          <a:bodyPr vert="horz" lIns="91440" tIns="45720" rIns="91440" bIns="45720" rtlCol="0" anchor="t">
            <a:normAutofit/>
          </a:bodyPr>
          <a:lstStyle/>
          <a:p>
            <a:r>
              <a:rPr lang="en-GB" sz="2500">
                <a:solidFill>
                  <a:srgbClr val="2F5597"/>
                </a:solidFill>
              </a:rPr>
              <a:t>Useful Record</a:t>
            </a:r>
            <a:endParaRPr lang="en-GB" sz="2500">
              <a:solidFill>
                <a:srgbClr val="2F5597"/>
              </a:solidFill>
              <a:cs typeface="Arial"/>
            </a:endParaRPr>
          </a:p>
          <a:p>
            <a:pPr lvl="1"/>
            <a:r>
              <a:rPr lang="en-GB" sz="2100">
                <a:solidFill>
                  <a:srgbClr val="2F5597"/>
                </a:solidFill>
              </a:rPr>
              <a:t>Of important points for future use</a:t>
            </a:r>
            <a:endParaRPr lang="en-GB" sz="2100">
              <a:solidFill>
                <a:srgbClr val="2F5597"/>
              </a:solidFill>
              <a:cs typeface="Arial"/>
            </a:endParaRPr>
          </a:p>
          <a:p>
            <a:pPr lvl="1">
              <a:spcBef>
                <a:spcPct val="50000"/>
              </a:spcBef>
            </a:pPr>
            <a:r>
              <a:rPr lang="en-GB" sz="2100">
                <a:solidFill>
                  <a:srgbClr val="2F5597"/>
                </a:solidFill>
              </a:rPr>
              <a:t>Of where the information comes from</a:t>
            </a:r>
            <a:endParaRPr lang="en-GB" sz="2100">
              <a:solidFill>
                <a:srgbClr val="2F5597"/>
              </a:solidFill>
              <a:cs typeface="Arial"/>
            </a:endParaRPr>
          </a:p>
          <a:p>
            <a:endParaRPr lang="en-US" sz="25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p:txBody>
          <a:bodyPr vert="horz" lIns="91440" tIns="45720" rIns="91440" bIns="45720" rtlCol="0" anchor="ctr">
            <a:noAutofit/>
          </a:bodyPr>
          <a:lstStyle/>
          <a:p>
            <a:r>
              <a:rPr lang="cy-GB" sz="4000" b="1"/>
              <a:t>Pam Cymryd Nodiadau?</a:t>
            </a:r>
            <a:r>
              <a:rPr lang="cy-GB" sz="4000" b="1">
                <a:solidFill>
                  <a:schemeClr val="tx2"/>
                </a:solidFill>
              </a:rPr>
              <a:t>		</a:t>
            </a:r>
            <a:br>
              <a:rPr lang="cy-GB" sz="4000" b="1"/>
            </a:br>
            <a:r>
              <a:rPr lang="en-GB" sz="4000" b="1">
                <a:solidFill>
                  <a:srgbClr val="2F5597"/>
                </a:solidFill>
              </a:rPr>
              <a:t>Why Take Notes?</a:t>
            </a:r>
            <a:br>
              <a:rPr lang="en-GB" sz="4000" b="1">
                <a:solidFill>
                  <a:srgbClr val="2F5597"/>
                </a:solidFill>
              </a:rPr>
            </a:br>
            <a:endParaRPr lang="en-GB" sz="3200" b="1"/>
          </a:p>
        </p:txBody>
      </p:sp>
      <p:sp>
        <p:nvSpPr>
          <p:cNvPr id="57349" name="Rectangle 5"/>
          <p:cNvSpPr>
            <a:spLocks noGrp="1" noChangeArrowheads="1"/>
          </p:cNvSpPr>
          <p:nvPr>
            <p:ph sz="half" idx="1"/>
          </p:nvPr>
        </p:nvSpPr>
        <p:spPr/>
        <p:txBody>
          <a:bodyPr/>
          <a:lstStyle/>
          <a:p>
            <a:pPr>
              <a:spcBef>
                <a:spcPct val="50000"/>
              </a:spcBef>
            </a:pPr>
            <a:r>
              <a:rPr lang="cy-GB" sz="2400"/>
              <a:t>Helpu Ysgrifennu</a:t>
            </a:r>
          </a:p>
          <a:p>
            <a:pPr lvl="1">
              <a:spcBef>
                <a:spcPct val="50000"/>
              </a:spcBef>
            </a:pPr>
            <a:r>
              <a:rPr lang="cy-GB" sz="2000"/>
              <a:t>Helpu syniadau i lifo</a:t>
            </a:r>
          </a:p>
          <a:p>
            <a:pPr lvl="1">
              <a:spcBef>
                <a:spcPct val="50000"/>
              </a:spcBef>
            </a:pPr>
            <a:r>
              <a:rPr lang="cy-GB" sz="2000"/>
              <a:t>Helpu cynllunio – gallwch weld pa wybodaeth sydd gennych </a:t>
            </a:r>
          </a:p>
          <a:p>
            <a:pPr lvl="1">
              <a:spcBef>
                <a:spcPct val="50000"/>
              </a:spcBef>
            </a:pPr>
            <a:r>
              <a:rPr lang="cy-GB" sz="2000"/>
              <a:t>Helpu gosod trefn – gallwch aildrefnu ac </a:t>
            </a:r>
            <a:r>
              <a:rPr lang="cy-GB" sz="2000" noProof="1"/>
              <a:t>ail-rifo</a:t>
            </a:r>
            <a:r>
              <a:rPr lang="cy-GB" sz="2000"/>
              <a:t> nodiadau mewn trefn wahanol</a:t>
            </a:r>
          </a:p>
          <a:p>
            <a:pPr lvl="1">
              <a:spcBef>
                <a:spcPct val="50000"/>
              </a:spcBef>
            </a:pPr>
            <a:r>
              <a:rPr lang="cy-GB" sz="2000"/>
              <a:t>Eich helpu chi i ddechrau arni</a:t>
            </a:r>
            <a:endParaRPr lang="en-GB" sz="2000"/>
          </a:p>
          <a:p>
            <a:endParaRPr lang="en-GB" sz="2100"/>
          </a:p>
        </p:txBody>
      </p:sp>
      <p:sp>
        <p:nvSpPr>
          <p:cNvPr id="57350" name="Rectangle 6"/>
          <p:cNvSpPr>
            <a:spLocks noGrp="1" noChangeArrowheads="1"/>
          </p:cNvSpPr>
          <p:nvPr>
            <p:ph sz="half" idx="2"/>
          </p:nvPr>
        </p:nvSpPr>
        <p:spPr/>
        <p:txBody>
          <a:bodyPr vert="horz" lIns="91440" tIns="45720" rIns="91440" bIns="45720" rtlCol="0" anchor="t">
            <a:normAutofit/>
          </a:bodyPr>
          <a:lstStyle/>
          <a:p>
            <a:r>
              <a:rPr lang="en-GB" sz="2400">
                <a:solidFill>
                  <a:srgbClr val="2F5597"/>
                </a:solidFill>
              </a:rPr>
              <a:t>Helps Writing</a:t>
            </a:r>
            <a:endParaRPr lang="en-GB" sz="2400">
              <a:solidFill>
                <a:srgbClr val="2F5597"/>
              </a:solidFill>
              <a:cs typeface="Arial"/>
            </a:endParaRPr>
          </a:p>
          <a:p>
            <a:pPr lvl="1"/>
            <a:r>
              <a:rPr lang="en-GB" sz="2200">
                <a:solidFill>
                  <a:srgbClr val="2F5597"/>
                </a:solidFill>
              </a:rPr>
              <a:t>Helps ideas flow</a:t>
            </a:r>
            <a:endParaRPr lang="en-GB" sz="2200">
              <a:solidFill>
                <a:srgbClr val="2F5597"/>
              </a:solidFill>
              <a:cs typeface="Arial"/>
            </a:endParaRPr>
          </a:p>
          <a:p>
            <a:pPr lvl="1"/>
            <a:r>
              <a:rPr lang="en-GB" sz="2200">
                <a:solidFill>
                  <a:srgbClr val="2F5597"/>
                </a:solidFill>
              </a:rPr>
              <a:t>Helps planning – you can see what information you have</a:t>
            </a:r>
            <a:endParaRPr lang="en-GB" sz="2200">
              <a:solidFill>
                <a:srgbClr val="2F5597"/>
              </a:solidFill>
              <a:cs typeface="Arial"/>
            </a:endParaRPr>
          </a:p>
          <a:p>
            <a:pPr lvl="1"/>
            <a:r>
              <a:rPr lang="en-GB" sz="2200">
                <a:solidFill>
                  <a:srgbClr val="2F5597"/>
                </a:solidFill>
              </a:rPr>
              <a:t>Assists organisation – you can rearrange and renumber notes in a different order</a:t>
            </a:r>
            <a:endParaRPr lang="en-GB" sz="2200">
              <a:solidFill>
                <a:srgbClr val="2F5597"/>
              </a:solidFill>
              <a:cs typeface="Arial"/>
            </a:endParaRPr>
          </a:p>
          <a:p>
            <a:pPr lvl="1"/>
            <a:r>
              <a:rPr lang="en-GB" sz="2200">
                <a:solidFill>
                  <a:srgbClr val="2F5597"/>
                </a:solidFill>
              </a:rPr>
              <a:t>Helps you get started</a:t>
            </a:r>
            <a:endParaRPr lang="en-GB" sz="2200">
              <a:solidFill>
                <a:srgbClr val="2F5597"/>
              </a:solidFill>
              <a:cs typeface="Arial"/>
            </a:endParaRPr>
          </a:p>
          <a:p>
            <a:endParaRPr lang="en-US" sz="2100">
              <a:solidFill>
                <a:srgbClr val="2F5597"/>
              </a:solidFill>
              <a:cs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vert="horz" lIns="91440" tIns="45720" rIns="91440" bIns="45720" rtlCol="0" anchor="ctr">
            <a:noAutofit/>
          </a:bodyPr>
          <a:lstStyle/>
          <a:p>
            <a:r>
              <a:rPr lang="cy-GB" sz="4000" b="1"/>
              <a:t>Pam Cymryd Nodiadau?</a:t>
            </a:r>
            <a:r>
              <a:rPr lang="cy-GB" sz="4000" b="1">
                <a:solidFill>
                  <a:schemeClr val="tx2"/>
                </a:solidFill>
              </a:rPr>
              <a:t>	</a:t>
            </a:r>
            <a:br>
              <a:rPr lang="cy-GB" sz="4000" b="1"/>
            </a:br>
            <a:r>
              <a:rPr lang="en-GB" sz="4000" b="1">
                <a:solidFill>
                  <a:srgbClr val="2F5597"/>
                </a:solidFill>
              </a:rPr>
              <a:t>Why Take Notes?</a:t>
            </a:r>
            <a:br>
              <a:rPr lang="en-US" sz="4000" b="1"/>
            </a:br>
            <a:endParaRPr lang="en-GB" sz="3200" b="1"/>
          </a:p>
        </p:txBody>
      </p:sp>
      <p:sp>
        <p:nvSpPr>
          <p:cNvPr id="61444" name="Rectangle 4"/>
          <p:cNvSpPr>
            <a:spLocks noGrp="1" noChangeArrowheads="1"/>
          </p:cNvSpPr>
          <p:nvPr>
            <p:ph sz="half" idx="1"/>
          </p:nvPr>
        </p:nvSpPr>
        <p:spPr/>
        <p:txBody>
          <a:bodyPr/>
          <a:lstStyle/>
          <a:p>
            <a:r>
              <a:rPr lang="cy-GB"/>
              <a:t>Helpu dealltwriaeth</a:t>
            </a:r>
          </a:p>
          <a:p>
            <a:pPr lvl="1"/>
            <a:r>
              <a:rPr lang="cy-GB"/>
              <a:t>Os byddwch yn canolbwyntio ar ddewis gwybodaeth i’w nodi</a:t>
            </a:r>
          </a:p>
          <a:p>
            <a:pPr lvl="1"/>
            <a:r>
              <a:rPr lang="cy-GB"/>
              <a:t>Os byddwch yn ystyried lle bydd popeth yn ffitio gyda’i gilydd</a:t>
            </a:r>
          </a:p>
          <a:p>
            <a:endParaRPr lang="en-GB" sz="2500"/>
          </a:p>
        </p:txBody>
      </p:sp>
      <p:sp>
        <p:nvSpPr>
          <p:cNvPr id="61445" name="Rectangle 5"/>
          <p:cNvSpPr>
            <a:spLocks noGrp="1" noChangeArrowheads="1"/>
          </p:cNvSpPr>
          <p:nvPr>
            <p:ph sz="half" idx="2"/>
          </p:nvPr>
        </p:nvSpPr>
        <p:spPr/>
        <p:txBody>
          <a:bodyPr vert="horz" lIns="91440" tIns="45720" rIns="91440" bIns="45720" rtlCol="0" anchor="t">
            <a:normAutofit/>
          </a:bodyPr>
          <a:lstStyle/>
          <a:p>
            <a:r>
              <a:rPr lang="en-GB" sz="2500">
                <a:solidFill>
                  <a:srgbClr val="2F5597"/>
                </a:solidFill>
              </a:rPr>
              <a:t>Helps understanding</a:t>
            </a:r>
            <a:endParaRPr lang="en-GB" sz="2500">
              <a:solidFill>
                <a:srgbClr val="2F5597"/>
              </a:solidFill>
              <a:cs typeface="Arial"/>
            </a:endParaRPr>
          </a:p>
          <a:p>
            <a:pPr lvl="1"/>
            <a:r>
              <a:rPr lang="en-GB">
                <a:solidFill>
                  <a:srgbClr val="2F5597"/>
                </a:solidFill>
              </a:rPr>
              <a:t>If you focus on selecting information to note</a:t>
            </a:r>
            <a:endParaRPr lang="en-GB">
              <a:solidFill>
                <a:srgbClr val="2F5597"/>
              </a:solidFill>
              <a:cs typeface="Arial"/>
            </a:endParaRPr>
          </a:p>
          <a:p>
            <a:pPr lvl="1"/>
            <a:r>
              <a:rPr lang="en-GB">
                <a:solidFill>
                  <a:srgbClr val="2F5597"/>
                </a:solidFill>
              </a:rPr>
              <a:t>If you think through where everything fits </a:t>
            </a:r>
            <a:endParaRPr lang="en-US">
              <a:solidFill>
                <a:srgbClr val="2F5597"/>
              </a:solidFill>
              <a:cs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p:txBody>
          <a:bodyPr>
            <a:normAutofit/>
          </a:bodyPr>
          <a:lstStyle/>
          <a:p>
            <a:r>
              <a:rPr lang="cy-GB" sz="4000" b="1"/>
              <a:t>Pam Cymryd Nodiadau?</a:t>
            </a:r>
            <a:r>
              <a:rPr lang="cy-GB" sz="4000" b="1">
                <a:solidFill>
                  <a:schemeClr val="tx2"/>
                </a:solidFill>
              </a:rPr>
              <a:t>	</a:t>
            </a:r>
            <a:br>
              <a:rPr lang="cy-GB" sz="4000" b="1"/>
            </a:br>
            <a:r>
              <a:rPr lang="en-GB" sz="4000" b="1">
                <a:solidFill>
                  <a:srgbClr val="2F5597"/>
                </a:solidFill>
              </a:rPr>
              <a:t>Why Take Notes?</a:t>
            </a:r>
            <a:endParaRPr lang="en-GB" sz="4000" b="1">
              <a:solidFill>
                <a:srgbClr val="2F5597"/>
              </a:solidFill>
              <a:cs typeface="Arial"/>
            </a:endParaRPr>
          </a:p>
        </p:txBody>
      </p:sp>
      <p:sp>
        <p:nvSpPr>
          <p:cNvPr id="63493" name="Rectangle 5"/>
          <p:cNvSpPr>
            <a:spLocks noGrp="1" noChangeArrowheads="1"/>
          </p:cNvSpPr>
          <p:nvPr>
            <p:ph sz="half" idx="1"/>
          </p:nvPr>
        </p:nvSpPr>
        <p:spPr/>
        <p:txBody>
          <a:bodyPr/>
          <a:lstStyle/>
          <a:p>
            <a:pPr>
              <a:spcBef>
                <a:spcPct val="50000"/>
              </a:spcBef>
              <a:buNone/>
            </a:pPr>
            <a:r>
              <a:rPr lang="cy-GB"/>
              <a:t>Helpu’r Cof </a:t>
            </a:r>
          </a:p>
          <a:p>
            <a:pPr lvl="1">
              <a:spcBef>
                <a:spcPct val="50000"/>
              </a:spcBef>
            </a:pPr>
            <a:r>
              <a:rPr lang="cy-GB"/>
              <a:t>Crynhoi pethau’n gryno’n helpu’r cof hirdymor</a:t>
            </a:r>
          </a:p>
          <a:p>
            <a:pPr lvl="1">
              <a:spcBef>
                <a:spcPct val="50000"/>
              </a:spcBef>
            </a:pPr>
            <a:r>
              <a:rPr lang="cy-GB"/>
              <a:t>Gweithred yr ysgrifennu’n helpu’r cof echddygol</a:t>
            </a:r>
          </a:p>
          <a:p>
            <a:pPr lvl="1">
              <a:spcBef>
                <a:spcPct val="50000"/>
              </a:spcBef>
            </a:pPr>
            <a:r>
              <a:rPr lang="cy-GB"/>
              <a:t>Gall nodiadau ar ffurf patrwm fod yn haws eu cofio’n weledol</a:t>
            </a:r>
            <a:endParaRPr lang="en-GB"/>
          </a:p>
          <a:p>
            <a:pPr>
              <a:lnSpc>
                <a:spcPct val="90000"/>
              </a:lnSpc>
            </a:pPr>
            <a:endParaRPr lang="en-GB" sz="2400"/>
          </a:p>
        </p:txBody>
      </p:sp>
      <p:sp>
        <p:nvSpPr>
          <p:cNvPr id="63494" name="Rectangle 6"/>
          <p:cNvSpPr>
            <a:spLocks noGrp="1" noChangeArrowheads="1"/>
          </p:cNvSpPr>
          <p:nvPr>
            <p:ph sz="half" idx="2"/>
          </p:nvPr>
        </p:nvSpPr>
        <p:spPr/>
        <p:txBody>
          <a:bodyPr vert="horz" lIns="91440" tIns="45720" rIns="91440" bIns="45720" rtlCol="0" anchor="t">
            <a:normAutofit/>
          </a:bodyPr>
          <a:lstStyle/>
          <a:p>
            <a:pPr marL="0" indent="0">
              <a:buNone/>
            </a:pPr>
            <a:r>
              <a:rPr lang="en-GB">
                <a:solidFill>
                  <a:srgbClr val="2F5597"/>
                </a:solidFill>
              </a:rPr>
              <a:t>Helps Memory</a:t>
            </a:r>
            <a:endParaRPr lang="en-GB">
              <a:solidFill>
                <a:srgbClr val="2F5597"/>
              </a:solidFill>
              <a:cs typeface="Arial"/>
            </a:endParaRPr>
          </a:p>
          <a:p>
            <a:pPr lvl="1">
              <a:lnSpc>
                <a:spcPct val="90000"/>
              </a:lnSpc>
            </a:pPr>
            <a:r>
              <a:rPr lang="en-GB" sz="2600">
                <a:solidFill>
                  <a:srgbClr val="2F5597"/>
                </a:solidFill>
              </a:rPr>
              <a:t>Summing things up briefly helps long term memory</a:t>
            </a:r>
            <a:endParaRPr lang="en-GB" sz="2600">
              <a:solidFill>
                <a:srgbClr val="2F5597"/>
              </a:solidFill>
              <a:cs typeface="Arial"/>
            </a:endParaRPr>
          </a:p>
          <a:p>
            <a:pPr lvl="1">
              <a:lnSpc>
                <a:spcPct val="90000"/>
              </a:lnSpc>
            </a:pPr>
            <a:r>
              <a:rPr lang="en-GB" sz="2600">
                <a:solidFill>
                  <a:srgbClr val="2F5597"/>
                </a:solidFill>
              </a:rPr>
              <a:t>The act of writing helps motor memory</a:t>
            </a:r>
            <a:endParaRPr lang="en-GB" sz="2600">
              <a:solidFill>
                <a:srgbClr val="2F5597"/>
              </a:solidFill>
              <a:cs typeface="Arial"/>
            </a:endParaRPr>
          </a:p>
          <a:p>
            <a:pPr lvl="1">
              <a:lnSpc>
                <a:spcPct val="90000"/>
              </a:lnSpc>
            </a:pPr>
            <a:r>
              <a:rPr lang="en-GB" sz="2600">
                <a:solidFill>
                  <a:srgbClr val="2F5597"/>
                </a:solidFill>
              </a:rPr>
              <a:t>Pattern notes can be more memorable visually</a:t>
            </a:r>
            <a:endParaRPr lang="en-GB" sz="2600">
              <a:solidFill>
                <a:srgbClr val="2F5597"/>
              </a:solidFill>
              <a:cs typeface="Arial"/>
            </a:endParaRPr>
          </a:p>
          <a:p>
            <a:pPr>
              <a:lnSpc>
                <a:spcPct val="90000"/>
              </a:lnSpc>
            </a:pPr>
            <a:endParaRPr lang="en-US" sz="2500">
              <a:solidFill>
                <a:srgbClr val="2F5597"/>
              </a:solidFill>
              <a:cs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normAutofit/>
          </a:bodyPr>
          <a:lstStyle/>
          <a:p>
            <a:r>
              <a:rPr lang="cy-GB" sz="4000" b="1"/>
              <a:t>Strategaethau Cymryd Nodiadau</a:t>
            </a:r>
            <a:br>
              <a:rPr lang="cy-GB" sz="4000" b="1"/>
            </a:br>
            <a:r>
              <a:rPr lang="en-GB" sz="4000" b="1">
                <a:solidFill>
                  <a:srgbClr val="2F5597"/>
                </a:solidFill>
              </a:rPr>
              <a:t>Strategies for taking notes</a:t>
            </a:r>
            <a:endParaRPr lang="en-GB" sz="4000" b="1">
              <a:solidFill>
                <a:srgbClr val="2F5597"/>
              </a:solidFill>
              <a:cs typeface="Arial"/>
            </a:endParaRPr>
          </a:p>
        </p:txBody>
      </p:sp>
      <p:sp>
        <p:nvSpPr>
          <p:cNvPr id="67588" name="Rectangle 4"/>
          <p:cNvSpPr>
            <a:spLocks noGrp="1" noChangeArrowheads="1"/>
          </p:cNvSpPr>
          <p:nvPr>
            <p:ph sz="half" idx="1"/>
          </p:nvPr>
        </p:nvSpPr>
        <p:spPr/>
        <p:txBody>
          <a:bodyPr/>
          <a:lstStyle/>
          <a:p>
            <a:pPr>
              <a:spcBef>
                <a:spcPct val="50000"/>
              </a:spcBef>
              <a:buFont typeface="Courier New" panose="02070309020205020404" pitchFamily="49" charset="0"/>
              <a:buChar char="o"/>
            </a:pPr>
            <a:r>
              <a:rPr lang="cy-GB" sz="2000"/>
              <a:t>Meddyliwch cyn ysgrifennu</a:t>
            </a:r>
          </a:p>
          <a:p>
            <a:pPr>
              <a:spcBef>
                <a:spcPct val="50000"/>
              </a:spcBef>
              <a:buFont typeface="Courier New" panose="02070309020205020404" pitchFamily="49" charset="0"/>
              <a:buChar char="o"/>
            </a:pPr>
            <a:r>
              <a:rPr lang="cy-GB" sz="2000"/>
              <a:t>Cadwch y nodiadau’n gryno</a:t>
            </a:r>
          </a:p>
          <a:p>
            <a:pPr>
              <a:spcBef>
                <a:spcPct val="50000"/>
              </a:spcBef>
              <a:buFont typeface="Courier New" panose="02070309020205020404" pitchFamily="49" charset="0"/>
              <a:buChar char="o"/>
            </a:pPr>
            <a:r>
              <a:rPr lang="cy-GB" sz="2000"/>
              <a:t>Cadwch y nodiadau’n drefnus</a:t>
            </a:r>
          </a:p>
          <a:p>
            <a:pPr>
              <a:spcBef>
                <a:spcPct val="50000"/>
              </a:spcBef>
              <a:buFont typeface="Courier New" panose="02070309020205020404" pitchFamily="49" charset="0"/>
              <a:buChar char="o"/>
            </a:pPr>
            <a:r>
              <a:rPr lang="cy-GB" sz="2000"/>
              <a:t>Defnyddiwch eich </a:t>
            </a:r>
            <a:r>
              <a:rPr lang="cy-GB" sz="2000" err="1"/>
              <a:t>geiriau’ch</a:t>
            </a:r>
            <a:r>
              <a:rPr lang="cy-GB" sz="2000"/>
              <a:t> hun</a:t>
            </a:r>
          </a:p>
          <a:p>
            <a:pPr>
              <a:spcBef>
                <a:spcPct val="50000"/>
              </a:spcBef>
              <a:buFont typeface="Courier New" panose="02070309020205020404" pitchFamily="49" charset="0"/>
              <a:buChar char="o"/>
            </a:pPr>
            <a:r>
              <a:rPr lang="cy-GB" sz="2000"/>
              <a:t>Gadewch ymyl lydan a lle i ychwanegu nodiadau wedyn</a:t>
            </a:r>
            <a:endParaRPr lang="en-US" sz="2000"/>
          </a:p>
          <a:p>
            <a:pPr>
              <a:lnSpc>
                <a:spcPct val="90000"/>
              </a:lnSpc>
              <a:buFont typeface="Courier New" panose="02070309020205020404" pitchFamily="49" charset="0"/>
              <a:buChar char="o"/>
            </a:pPr>
            <a:endParaRPr lang="en-GB" sz="2000"/>
          </a:p>
        </p:txBody>
      </p:sp>
      <p:sp>
        <p:nvSpPr>
          <p:cNvPr id="67589" name="Rectangle 5"/>
          <p:cNvSpPr>
            <a:spLocks noGrp="1" noChangeArrowheads="1"/>
          </p:cNvSpPr>
          <p:nvPr>
            <p:ph sz="half" idx="2"/>
          </p:nvPr>
        </p:nvSpPr>
        <p:spPr/>
        <p:txBody>
          <a:bodyPr vert="horz" lIns="91440" tIns="45720" rIns="91440" bIns="45720" rtlCol="0" anchor="t">
            <a:normAutofit/>
          </a:bodyPr>
          <a:lstStyle/>
          <a:p>
            <a:pPr>
              <a:lnSpc>
                <a:spcPct val="90000"/>
              </a:lnSpc>
            </a:pPr>
            <a:r>
              <a:rPr lang="en-GB" sz="2000">
                <a:solidFill>
                  <a:srgbClr val="2F5597"/>
                </a:solidFill>
              </a:rPr>
              <a:t>Think before you write</a:t>
            </a:r>
            <a:endParaRPr lang="en-GB" sz="2000">
              <a:solidFill>
                <a:srgbClr val="2F5597"/>
              </a:solidFill>
              <a:cs typeface="Arial"/>
            </a:endParaRPr>
          </a:p>
          <a:p>
            <a:pPr>
              <a:lnSpc>
                <a:spcPct val="90000"/>
              </a:lnSpc>
            </a:pPr>
            <a:r>
              <a:rPr lang="en-GB" sz="2000">
                <a:solidFill>
                  <a:srgbClr val="2F5597"/>
                </a:solidFill>
              </a:rPr>
              <a:t>Keep notes brief</a:t>
            </a:r>
            <a:endParaRPr lang="en-GB" sz="2000">
              <a:solidFill>
                <a:srgbClr val="2F5597"/>
              </a:solidFill>
              <a:cs typeface="Arial"/>
            </a:endParaRPr>
          </a:p>
          <a:p>
            <a:pPr>
              <a:lnSpc>
                <a:spcPct val="90000"/>
              </a:lnSpc>
            </a:pPr>
            <a:r>
              <a:rPr lang="en-GB" sz="2000">
                <a:solidFill>
                  <a:srgbClr val="2F5597"/>
                </a:solidFill>
              </a:rPr>
              <a:t>Keep notes organised</a:t>
            </a:r>
            <a:endParaRPr lang="en-GB" sz="2000">
              <a:solidFill>
                <a:srgbClr val="2F5597"/>
              </a:solidFill>
              <a:cs typeface="Arial"/>
            </a:endParaRPr>
          </a:p>
          <a:p>
            <a:pPr>
              <a:lnSpc>
                <a:spcPct val="90000"/>
              </a:lnSpc>
            </a:pPr>
            <a:r>
              <a:rPr lang="en-GB" sz="2000">
                <a:solidFill>
                  <a:srgbClr val="2F5597"/>
                </a:solidFill>
              </a:rPr>
              <a:t>Use your own words</a:t>
            </a:r>
            <a:endParaRPr lang="en-GB" sz="2000">
              <a:solidFill>
                <a:srgbClr val="2F5597"/>
              </a:solidFill>
              <a:cs typeface="Arial"/>
            </a:endParaRPr>
          </a:p>
          <a:p>
            <a:pPr>
              <a:lnSpc>
                <a:spcPct val="90000"/>
              </a:lnSpc>
            </a:pPr>
            <a:r>
              <a:rPr lang="en-GB" sz="2000">
                <a:solidFill>
                  <a:srgbClr val="2F5597"/>
                </a:solidFill>
              </a:rPr>
              <a:t>Leave a wide margin &amp; space – to add notes later</a:t>
            </a:r>
            <a:endParaRPr lang="en-GB" sz="2000">
              <a:solidFill>
                <a:srgbClr val="2F5597"/>
              </a:solidFill>
              <a:cs typeface="Arial"/>
            </a:endParaRPr>
          </a:p>
          <a:p>
            <a:pPr>
              <a:lnSpc>
                <a:spcPct val="90000"/>
              </a:lnSpc>
            </a:pPr>
            <a:endParaRPr lang="en-US" sz="2500">
              <a:solidFill>
                <a:srgbClr val="2F5597"/>
              </a:solidFill>
              <a:cs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normAutofit/>
          </a:bodyPr>
          <a:lstStyle/>
          <a:p>
            <a:r>
              <a:rPr lang="cy-GB" sz="4000" b="1"/>
              <a:t>Strategaethau Cymryd Nodiadau </a:t>
            </a:r>
            <a:br>
              <a:rPr lang="cy-GB" sz="4000" b="1"/>
            </a:br>
            <a:r>
              <a:rPr lang="en-GB" sz="4000" b="1">
                <a:solidFill>
                  <a:srgbClr val="2F5597"/>
                </a:solidFill>
              </a:rPr>
              <a:t>Strategies for taking notes</a:t>
            </a:r>
            <a:endParaRPr lang="en-GB" sz="4000" b="1">
              <a:solidFill>
                <a:srgbClr val="2F5597"/>
              </a:solidFill>
              <a:cs typeface="Arial"/>
            </a:endParaRPr>
          </a:p>
        </p:txBody>
      </p:sp>
      <p:pic>
        <p:nvPicPr>
          <p:cNvPr id="69638" name="Picture 6"/>
          <p:cNvPicPr>
            <a:picLocks noGrp="1" noChangeAspect="1" noChangeArrowheads="1"/>
          </p:cNvPicPr>
          <p:nvPr>
            <p:ph sz="half" idx="1"/>
          </p:nvPr>
        </p:nvPicPr>
        <p:blipFill>
          <a:blip r:embed="rId2" cstate="print"/>
          <a:stretch>
            <a:fillRect/>
          </a:stretch>
        </p:blipFill>
        <p:spPr>
          <a:xfrm>
            <a:off x="4366237" y="3174936"/>
            <a:ext cx="2055584" cy="2504567"/>
          </a:xfrm>
          <a:noFill/>
          <a:ln/>
        </p:spPr>
      </p:pic>
      <p:sp>
        <p:nvSpPr>
          <p:cNvPr id="69636" name="Rectangle 4"/>
          <p:cNvSpPr>
            <a:spLocks noGrp="1" noChangeArrowheads="1"/>
          </p:cNvSpPr>
          <p:nvPr>
            <p:ph sz="half" idx="2"/>
          </p:nvPr>
        </p:nvSpPr>
        <p:spPr>
          <a:xfrm>
            <a:off x="838199" y="1893780"/>
            <a:ext cx="5181600" cy="4351338"/>
          </a:xfrm>
        </p:spPr>
        <p:txBody>
          <a:bodyPr/>
          <a:lstStyle/>
          <a:p>
            <a:pPr marL="0" indent="0">
              <a:lnSpc>
                <a:spcPct val="100000"/>
              </a:lnSpc>
              <a:buNone/>
            </a:pPr>
            <a:r>
              <a:rPr lang="cy-GB" sz="2000"/>
              <a:t>Strategaethau Defnyddiol</a:t>
            </a:r>
          </a:p>
          <a:p>
            <a:pPr lvl="1">
              <a:lnSpc>
                <a:spcPct val="100000"/>
              </a:lnSpc>
              <a:spcBef>
                <a:spcPct val="50000"/>
              </a:spcBef>
            </a:pPr>
            <a:r>
              <a:rPr lang="cy-GB" sz="1600"/>
              <a:t>Nodwch eiriau allweddol a phrif syniadau</a:t>
            </a:r>
          </a:p>
          <a:p>
            <a:pPr lvl="1">
              <a:lnSpc>
                <a:spcPct val="100000"/>
              </a:lnSpc>
              <a:spcBef>
                <a:spcPct val="50000"/>
              </a:spcBef>
            </a:pPr>
            <a:r>
              <a:rPr lang="cy-GB" sz="1600"/>
              <a:t>Ysgrifennwch ymadroddion nid brawddegau</a:t>
            </a:r>
          </a:p>
          <a:p>
            <a:pPr lvl="1">
              <a:lnSpc>
                <a:spcPct val="100000"/>
              </a:lnSpc>
              <a:spcBef>
                <a:spcPct val="50000"/>
              </a:spcBef>
            </a:pPr>
            <a:r>
              <a:rPr lang="cy-GB" sz="1600"/>
              <a:t>Defnyddiwch dalfyriadau</a:t>
            </a:r>
          </a:p>
          <a:p>
            <a:pPr lvl="1">
              <a:lnSpc>
                <a:spcPct val="100000"/>
              </a:lnSpc>
              <a:spcBef>
                <a:spcPct val="50000"/>
              </a:spcBef>
            </a:pPr>
            <a:r>
              <a:rPr lang="cy-GB" sz="1600"/>
              <a:t>Defnyddiwch benawdau</a:t>
            </a:r>
          </a:p>
          <a:p>
            <a:endParaRPr lang="en-GB" sz="1800"/>
          </a:p>
        </p:txBody>
      </p:sp>
      <p:sp>
        <p:nvSpPr>
          <p:cNvPr id="3" name="Rectangle 4">
            <a:extLst>
              <a:ext uri="{FF2B5EF4-FFF2-40B4-BE49-F238E27FC236}">
                <a16:creationId xmlns:a16="http://schemas.microsoft.com/office/drawing/2014/main" id="{8201A0DB-213B-AADD-6B7B-07443D21AFC4}"/>
              </a:ext>
            </a:extLst>
          </p:cNvPr>
          <p:cNvSpPr txBox="1">
            <a:spLocks noChangeArrowheads="1"/>
          </p:cNvSpPr>
          <p:nvPr/>
        </p:nvSpPr>
        <p:spPr>
          <a:xfrm>
            <a:off x="6019799" y="1893780"/>
            <a:ext cx="5181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000">
                <a:solidFill>
                  <a:srgbClr val="2F5597"/>
                </a:solidFill>
              </a:rPr>
              <a:t>Useful Strategies</a:t>
            </a:r>
            <a:endParaRPr lang="en-GB" sz="2000">
              <a:solidFill>
                <a:srgbClr val="2F5597"/>
              </a:solidFill>
              <a:cs typeface="Arial"/>
            </a:endParaRPr>
          </a:p>
          <a:p>
            <a:pPr lvl="1">
              <a:lnSpc>
                <a:spcPct val="100000"/>
              </a:lnSpc>
            </a:pPr>
            <a:r>
              <a:rPr lang="en-GB" sz="1600">
                <a:solidFill>
                  <a:srgbClr val="2F5597"/>
                </a:solidFill>
              </a:rPr>
              <a:t>Note key words and main ideas</a:t>
            </a:r>
            <a:endParaRPr lang="en-GB" sz="1600">
              <a:solidFill>
                <a:srgbClr val="2F5597"/>
              </a:solidFill>
              <a:cs typeface="Arial"/>
            </a:endParaRPr>
          </a:p>
          <a:p>
            <a:pPr lvl="1">
              <a:lnSpc>
                <a:spcPct val="100000"/>
              </a:lnSpc>
            </a:pPr>
            <a:r>
              <a:rPr lang="en-GB" sz="1600">
                <a:solidFill>
                  <a:srgbClr val="2F5597"/>
                </a:solidFill>
              </a:rPr>
              <a:t>Write phrases- not sentences</a:t>
            </a:r>
            <a:endParaRPr lang="en-GB" sz="1600">
              <a:solidFill>
                <a:srgbClr val="2F5597"/>
              </a:solidFill>
              <a:cs typeface="Arial"/>
            </a:endParaRPr>
          </a:p>
          <a:p>
            <a:pPr lvl="1">
              <a:lnSpc>
                <a:spcPct val="100000"/>
              </a:lnSpc>
            </a:pPr>
            <a:r>
              <a:rPr lang="en-GB" sz="1600">
                <a:solidFill>
                  <a:srgbClr val="2F5597"/>
                </a:solidFill>
              </a:rPr>
              <a:t>Use abbreviations</a:t>
            </a:r>
            <a:endParaRPr lang="en-GB" sz="1600">
              <a:solidFill>
                <a:srgbClr val="2F5597"/>
              </a:solidFill>
              <a:cs typeface="Arial"/>
            </a:endParaRPr>
          </a:p>
          <a:p>
            <a:pPr lvl="1">
              <a:lnSpc>
                <a:spcPct val="100000"/>
              </a:lnSpc>
            </a:pPr>
            <a:r>
              <a:rPr lang="en-GB" sz="1600">
                <a:solidFill>
                  <a:srgbClr val="2F5597"/>
                </a:solidFill>
              </a:rPr>
              <a:t>Use headings </a:t>
            </a:r>
            <a:endParaRPr lang="en-GB" sz="1600">
              <a:solidFill>
                <a:srgbClr val="2F5597"/>
              </a:solidFill>
              <a:cs typeface="Arial"/>
            </a:endParaRPr>
          </a:p>
          <a:p>
            <a:endParaRPr lang="en-GB" sz="180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normAutofit fontScale="90000"/>
          </a:bodyPr>
          <a:lstStyle/>
          <a:p>
            <a:br>
              <a:rPr lang="en-GB" sz="3200" b="1"/>
            </a:br>
            <a:r>
              <a:rPr lang="cy-GB" sz="4000" b="1"/>
              <a:t>Strategaethau Cymryd Nodiadau</a:t>
            </a:r>
            <a:br>
              <a:rPr lang="cy-GB" sz="4000" b="1"/>
            </a:br>
            <a:r>
              <a:rPr lang="en-GB" sz="4000" b="1">
                <a:solidFill>
                  <a:srgbClr val="2F5597"/>
                </a:solidFill>
              </a:rPr>
              <a:t>Strategies for taking notes</a:t>
            </a:r>
            <a:br>
              <a:rPr lang="en-US" sz="4000" b="1"/>
            </a:br>
            <a:endParaRPr lang="en-GB" sz="3200" b="1">
              <a:solidFill>
                <a:srgbClr val="2F5597"/>
              </a:solidFill>
              <a:cs typeface="Arial"/>
            </a:endParaRPr>
          </a:p>
        </p:txBody>
      </p:sp>
      <p:sp>
        <p:nvSpPr>
          <p:cNvPr id="71684" name="Rectangle 4"/>
          <p:cNvSpPr>
            <a:spLocks noGrp="1" noChangeArrowheads="1"/>
          </p:cNvSpPr>
          <p:nvPr>
            <p:ph sz="half" idx="1"/>
          </p:nvPr>
        </p:nvSpPr>
        <p:spPr/>
        <p:txBody>
          <a:bodyPr/>
          <a:lstStyle/>
          <a:p>
            <a:pPr>
              <a:lnSpc>
                <a:spcPct val="90000"/>
              </a:lnSpc>
            </a:pPr>
            <a:r>
              <a:rPr lang="cy-GB" sz="2000"/>
              <a:t>Rhifwch y pwyntiau</a:t>
            </a:r>
          </a:p>
          <a:p>
            <a:pPr>
              <a:lnSpc>
                <a:spcPct val="90000"/>
              </a:lnSpc>
            </a:pPr>
            <a:r>
              <a:rPr lang="cy-GB" sz="2000"/>
              <a:t>Gwnewch y dudalen yn gofiadwy – gyda lliw, darluniau ac ati</a:t>
            </a:r>
          </a:p>
          <a:p>
            <a:pPr>
              <a:lnSpc>
                <a:spcPct val="90000"/>
              </a:lnSpc>
            </a:pPr>
            <a:r>
              <a:rPr lang="cy-GB" sz="2000"/>
              <a:t>Cysylltwch bwyntiau – gan ddefnyddio saethau, llinellau </a:t>
            </a:r>
            <a:r>
              <a:rPr lang="cy-GB" sz="2000" noProof="1"/>
              <a:t>dotiog</a:t>
            </a:r>
            <a:r>
              <a:rPr lang="cy-GB" sz="2000"/>
              <a:t>, lliw, rhifau, blychau</a:t>
            </a:r>
          </a:p>
          <a:p>
            <a:pPr>
              <a:lnSpc>
                <a:spcPct val="90000"/>
              </a:lnSpc>
            </a:pPr>
            <a:r>
              <a:rPr lang="cy-GB" sz="2000"/>
              <a:t>Nodwch ffynonellau gwybodaeth yn fanwl</a:t>
            </a:r>
          </a:p>
          <a:p>
            <a:pPr>
              <a:lnSpc>
                <a:spcPct val="90000"/>
              </a:lnSpc>
            </a:pPr>
            <a:r>
              <a:rPr lang="cy-GB" sz="2000"/>
              <a:t>Ysgrifennwch ddyfyniadau mewn lliw gwahanol</a:t>
            </a:r>
            <a:endParaRPr lang="en-US" sz="2000"/>
          </a:p>
          <a:p>
            <a:pPr>
              <a:lnSpc>
                <a:spcPct val="90000"/>
              </a:lnSpc>
            </a:pPr>
            <a:endParaRPr lang="en-GB" sz="1800"/>
          </a:p>
          <a:p>
            <a:pPr>
              <a:lnSpc>
                <a:spcPct val="90000"/>
              </a:lnSpc>
            </a:pPr>
            <a:endParaRPr lang="en-GB" sz="1800"/>
          </a:p>
        </p:txBody>
      </p:sp>
      <p:sp>
        <p:nvSpPr>
          <p:cNvPr id="71685" name="Rectangle 5"/>
          <p:cNvSpPr>
            <a:spLocks noGrp="1" noChangeArrowheads="1"/>
          </p:cNvSpPr>
          <p:nvPr>
            <p:ph sz="half" idx="2"/>
          </p:nvPr>
        </p:nvSpPr>
        <p:spPr/>
        <p:txBody>
          <a:bodyPr vert="horz" lIns="91440" tIns="45720" rIns="91440" bIns="45720" rtlCol="0" anchor="t">
            <a:normAutofit/>
          </a:bodyPr>
          <a:lstStyle/>
          <a:p>
            <a:pPr>
              <a:lnSpc>
                <a:spcPct val="90000"/>
              </a:lnSpc>
            </a:pPr>
            <a:r>
              <a:rPr lang="en-GB" sz="2000">
                <a:solidFill>
                  <a:srgbClr val="2F5597"/>
                </a:solidFill>
              </a:rPr>
              <a:t>Number the Points</a:t>
            </a:r>
            <a:endParaRPr lang="en-GB" sz="2000">
              <a:solidFill>
                <a:srgbClr val="2F5597"/>
              </a:solidFill>
              <a:cs typeface="Arial"/>
            </a:endParaRPr>
          </a:p>
          <a:p>
            <a:pPr>
              <a:lnSpc>
                <a:spcPct val="90000"/>
              </a:lnSpc>
            </a:pPr>
            <a:r>
              <a:rPr lang="en-GB" sz="2000">
                <a:solidFill>
                  <a:srgbClr val="2F5597"/>
                </a:solidFill>
              </a:rPr>
              <a:t>Make the page memorable – with colour, illustrations and so on</a:t>
            </a:r>
            <a:endParaRPr lang="en-GB" sz="2000">
              <a:solidFill>
                <a:srgbClr val="2F5597"/>
              </a:solidFill>
              <a:cs typeface="Arial"/>
            </a:endParaRPr>
          </a:p>
          <a:p>
            <a:pPr>
              <a:lnSpc>
                <a:spcPct val="90000"/>
              </a:lnSpc>
            </a:pPr>
            <a:r>
              <a:rPr lang="en-GB" sz="2000">
                <a:solidFill>
                  <a:srgbClr val="2F5597"/>
                </a:solidFill>
              </a:rPr>
              <a:t>Link up points – using arrows, dotted lines, colour, numbers, boxes</a:t>
            </a:r>
            <a:endParaRPr lang="en-GB" sz="2000">
              <a:solidFill>
                <a:srgbClr val="2F5597"/>
              </a:solidFill>
              <a:cs typeface="Arial"/>
            </a:endParaRPr>
          </a:p>
          <a:p>
            <a:pPr>
              <a:lnSpc>
                <a:spcPct val="90000"/>
              </a:lnSpc>
            </a:pPr>
            <a:r>
              <a:rPr lang="en-GB" sz="2000">
                <a:solidFill>
                  <a:srgbClr val="2F5597"/>
                </a:solidFill>
              </a:rPr>
              <a:t>Note sources of info exactly</a:t>
            </a:r>
            <a:endParaRPr lang="en-GB" sz="2000">
              <a:solidFill>
                <a:srgbClr val="2F5597"/>
              </a:solidFill>
              <a:cs typeface="Arial"/>
            </a:endParaRPr>
          </a:p>
          <a:p>
            <a:pPr>
              <a:lnSpc>
                <a:spcPct val="90000"/>
              </a:lnSpc>
            </a:pPr>
            <a:r>
              <a:rPr lang="en-GB" sz="2000">
                <a:solidFill>
                  <a:srgbClr val="2F5597"/>
                </a:solidFill>
              </a:rPr>
              <a:t>Write quotations in a different colour</a:t>
            </a:r>
            <a:endParaRPr lang="en-US" sz="2000">
              <a:solidFill>
                <a:srgbClr val="2F5597"/>
              </a:solidFill>
              <a:cs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normAutofit fontScale="90000"/>
          </a:bodyPr>
          <a:lstStyle/>
          <a:p>
            <a:br>
              <a:rPr lang="en-GB" sz="3200" b="1"/>
            </a:br>
            <a:r>
              <a:rPr lang="cy-GB" sz="4000" b="1"/>
              <a:t>Strategaethau Cymryd Nodiadau</a:t>
            </a:r>
            <a:br>
              <a:rPr lang="cy-GB" sz="4000" b="1"/>
            </a:br>
            <a:r>
              <a:rPr lang="en-GB" sz="4000" b="1">
                <a:solidFill>
                  <a:schemeClr val="accent6">
                    <a:lumMod val="75000"/>
                  </a:schemeClr>
                </a:solidFill>
              </a:rPr>
              <a:t>Strategies for taking notes</a:t>
            </a:r>
            <a:br>
              <a:rPr lang="en-US" sz="4000" b="1"/>
            </a:br>
            <a:endParaRPr lang="en-GB" sz="3200" b="1"/>
          </a:p>
        </p:txBody>
      </p:sp>
      <p:sp>
        <p:nvSpPr>
          <p:cNvPr id="74756" name="Rectangle 4"/>
          <p:cNvSpPr>
            <a:spLocks noGrp="1" noChangeArrowheads="1"/>
          </p:cNvSpPr>
          <p:nvPr>
            <p:ph sz="half" idx="1"/>
          </p:nvPr>
        </p:nvSpPr>
        <p:spPr/>
        <p:txBody>
          <a:bodyPr/>
          <a:lstStyle/>
          <a:p>
            <a:pPr>
              <a:spcBef>
                <a:spcPct val="50000"/>
              </a:spcBef>
            </a:pPr>
            <a:r>
              <a:rPr lang="cy-GB" dirty="0"/>
              <a:t>Tasg Unigol</a:t>
            </a:r>
          </a:p>
          <a:p>
            <a:pPr lvl="1">
              <a:spcBef>
                <a:spcPct val="50000"/>
              </a:spcBef>
            </a:pPr>
            <a:r>
              <a:rPr lang="cy-GB" dirty="0"/>
              <a:t>Darllenwch ddogfen a gwnewch nodiadau bras.</a:t>
            </a:r>
          </a:p>
          <a:p>
            <a:pPr marL="0" indent="0">
              <a:buNone/>
            </a:pPr>
            <a:endParaRPr lang="en-GB" sz="2500" dirty="0"/>
          </a:p>
        </p:txBody>
      </p:sp>
      <p:sp>
        <p:nvSpPr>
          <p:cNvPr id="74757" name="Rectangle 5"/>
          <p:cNvSpPr>
            <a:spLocks noGrp="1" noChangeArrowheads="1"/>
          </p:cNvSpPr>
          <p:nvPr>
            <p:ph sz="half" idx="2"/>
          </p:nvPr>
        </p:nvSpPr>
        <p:spPr/>
        <p:txBody>
          <a:bodyPr vert="horz" lIns="91440" tIns="45720" rIns="91440" bIns="45720" rtlCol="0" anchor="t">
            <a:normAutofit/>
          </a:bodyPr>
          <a:lstStyle/>
          <a:p>
            <a:r>
              <a:rPr lang="en-GB" dirty="0">
                <a:solidFill>
                  <a:srgbClr val="2F5597"/>
                </a:solidFill>
              </a:rPr>
              <a:t>Individual Task</a:t>
            </a:r>
            <a:endParaRPr lang="en-GB" dirty="0">
              <a:solidFill>
                <a:srgbClr val="2F5597"/>
              </a:solidFill>
              <a:cs typeface="Arial"/>
            </a:endParaRPr>
          </a:p>
          <a:p>
            <a:pPr lvl="1"/>
            <a:r>
              <a:rPr lang="en-GB" dirty="0">
                <a:solidFill>
                  <a:srgbClr val="2F5597"/>
                </a:solidFill>
              </a:rPr>
              <a:t>Read a document and make some outline notes.</a:t>
            </a:r>
            <a:endParaRPr lang="en-GB" dirty="0">
              <a:solidFill>
                <a:srgbClr val="2F5597"/>
              </a:solidFill>
              <a:cs typeface="Arial"/>
            </a:endParaRPr>
          </a:p>
          <a:p>
            <a:endParaRPr lang="en-US" sz="2500"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523E0-A281-5116-AEAE-ED5A067EE79F}"/>
              </a:ext>
            </a:extLst>
          </p:cNvPr>
          <p:cNvSpPr>
            <a:spLocks noGrp="1"/>
          </p:cNvSpPr>
          <p:nvPr>
            <p:ph type="title"/>
          </p:nvPr>
        </p:nvSpPr>
        <p:spPr>
          <a:xfrm>
            <a:off x="839788" y="457200"/>
            <a:ext cx="3932237" cy="1069596"/>
          </a:xfrm>
        </p:spPr>
        <p:txBody>
          <a:bodyPr anchor="b">
            <a:normAutofit fontScale="90000"/>
          </a:bodyPr>
          <a:lstStyle/>
          <a:p>
            <a:br>
              <a:rPr lang="en-GB" dirty="0"/>
            </a:br>
            <a:r>
              <a:rPr lang="en-GB" dirty="0" err="1"/>
              <a:t>Deallusrwydd</a:t>
            </a:r>
            <a:r>
              <a:rPr lang="en-GB" dirty="0"/>
              <a:t> </a:t>
            </a:r>
            <a:r>
              <a:rPr lang="en-GB" dirty="0" err="1"/>
              <a:t>Artiffisial</a:t>
            </a:r>
            <a:r>
              <a:rPr lang="en-GB" dirty="0"/>
              <a:t> </a:t>
            </a:r>
            <a:r>
              <a:rPr lang="en-GB" dirty="0">
                <a:solidFill>
                  <a:srgbClr val="0070C0"/>
                </a:solidFill>
              </a:rPr>
              <a:t>Artificial Intelligence  (AI)</a:t>
            </a:r>
          </a:p>
        </p:txBody>
      </p:sp>
      <p:pic>
        <p:nvPicPr>
          <p:cNvPr id="6" name="Content Placeholder 5" descr="A diagram of a company&#10;&#10;AI-generated content may be incorrect.">
            <a:extLst>
              <a:ext uri="{FF2B5EF4-FFF2-40B4-BE49-F238E27FC236}">
                <a16:creationId xmlns:a16="http://schemas.microsoft.com/office/drawing/2014/main" id="{F2ADCC0E-1D80-E62A-93A9-56AF8D31D1E7}"/>
              </a:ext>
            </a:extLst>
          </p:cNvPr>
          <p:cNvPicPr>
            <a:picLocks noGrp="1" noChangeAspect="1"/>
          </p:cNvPicPr>
          <p:nvPr>
            <p:ph idx="1"/>
          </p:nvPr>
        </p:nvPicPr>
        <p:blipFill>
          <a:blip r:embed="rId2"/>
          <a:srcRect l="584" r="-1" b="-1"/>
          <a:stretch>
            <a:fillRect/>
          </a:stretch>
        </p:blipFill>
        <p:spPr>
          <a:xfrm>
            <a:off x="5180012" y="584754"/>
            <a:ext cx="6172200" cy="4873625"/>
          </a:xfrm>
          <a:noFill/>
        </p:spPr>
      </p:pic>
      <p:sp>
        <p:nvSpPr>
          <p:cNvPr id="13" name="Text Placeholder 3">
            <a:extLst>
              <a:ext uri="{FF2B5EF4-FFF2-40B4-BE49-F238E27FC236}">
                <a16:creationId xmlns:a16="http://schemas.microsoft.com/office/drawing/2014/main" id="{8C8D66B9-DEE5-A5BA-3BD8-51F825505D4B}"/>
              </a:ext>
            </a:extLst>
          </p:cNvPr>
          <p:cNvSpPr>
            <a:spLocks noGrp="1"/>
          </p:cNvSpPr>
          <p:nvPr>
            <p:ph type="body" sz="half" idx="2"/>
          </p:nvPr>
        </p:nvSpPr>
        <p:spPr>
          <a:xfrm>
            <a:off x="839788" y="2057400"/>
            <a:ext cx="3932237" cy="3811588"/>
          </a:xfrm>
        </p:spPr>
        <p:txBody>
          <a:bodyPr/>
          <a:lstStyle/>
          <a:p>
            <a:endParaRPr lang="en-US" dirty="0"/>
          </a:p>
          <a:p>
            <a:r>
              <a:rPr lang="en-US" dirty="0"/>
              <a:t>Gall </a:t>
            </a:r>
            <a:r>
              <a:rPr lang="en-US" dirty="0" err="1"/>
              <a:t>llawer</a:t>
            </a:r>
            <a:r>
              <a:rPr lang="en-US" dirty="0"/>
              <a:t> o </a:t>
            </a:r>
            <a:r>
              <a:rPr lang="en-US" dirty="0" err="1"/>
              <a:t>elfennau</a:t>
            </a:r>
            <a:r>
              <a:rPr lang="en-US" dirty="0"/>
              <a:t> o AI </a:t>
            </a:r>
            <a:r>
              <a:rPr lang="en-US" dirty="0" err="1"/>
              <a:t>cefnogi</a:t>
            </a:r>
            <a:r>
              <a:rPr lang="en-US" dirty="0"/>
              <a:t> </a:t>
            </a:r>
            <a:r>
              <a:rPr lang="en-US" dirty="0" err="1"/>
              <a:t>eich</a:t>
            </a:r>
            <a:r>
              <a:rPr lang="en-US" dirty="0"/>
              <a:t> </a:t>
            </a:r>
            <a:r>
              <a:rPr lang="en-US" dirty="0" err="1"/>
              <a:t>gwaith</a:t>
            </a:r>
            <a:r>
              <a:rPr lang="en-US" dirty="0"/>
              <a:t> </a:t>
            </a:r>
            <a:r>
              <a:rPr lang="en-US" dirty="0" err="1"/>
              <a:t>academiadd</a:t>
            </a:r>
            <a:r>
              <a:rPr lang="en-US" dirty="0"/>
              <a:t> </a:t>
            </a:r>
            <a:r>
              <a:rPr lang="en-US" dirty="0" err="1"/>
              <a:t>ond</a:t>
            </a:r>
            <a:r>
              <a:rPr lang="en-US" dirty="0"/>
              <a:t> </a:t>
            </a:r>
            <a:r>
              <a:rPr lang="en-US" dirty="0" err="1"/>
              <a:t>mae</a:t>
            </a:r>
            <a:r>
              <a:rPr lang="en-US" dirty="0"/>
              <a:t> </a:t>
            </a:r>
            <a:r>
              <a:rPr lang="en-US" dirty="0" err="1"/>
              <a:t>angen</a:t>
            </a:r>
            <a:r>
              <a:rPr lang="en-US" dirty="0"/>
              <a:t> </a:t>
            </a:r>
            <a:r>
              <a:rPr lang="en-US" dirty="0" err="1"/>
              <a:t>ei</a:t>
            </a:r>
            <a:r>
              <a:rPr lang="en-US" dirty="0"/>
              <a:t> </a:t>
            </a:r>
            <a:r>
              <a:rPr lang="en-US" dirty="0" err="1"/>
              <a:t>defnyddio</a:t>
            </a:r>
            <a:r>
              <a:rPr lang="en-US" dirty="0"/>
              <a:t> </a:t>
            </a:r>
            <a:r>
              <a:rPr lang="en-US" dirty="0" err="1"/>
              <a:t>mewn</a:t>
            </a:r>
            <a:r>
              <a:rPr lang="en-US" dirty="0"/>
              <a:t> </a:t>
            </a:r>
            <a:r>
              <a:rPr lang="en-US" dirty="0" err="1"/>
              <a:t>modd</a:t>
            </a:r>
            <a:r>
              <a:rPr lang="en-US" dirty="0"/>
              <a:t> </a:t>
            </a:r>
            <a:r>
              <a:rPr lang="en-US" dirty="0" err="1"/>
              <a:t>beirniadol</a:t>
            </a:r>
            <a:r>
              <a:rPr lang="en-US" dirty="0"/>
              <a:t>.</a:t>
            </a:r>
          </a:p>
          <a:p>
            <a:endParaRPr lang="en-US" dirty="0"/>
          </a:p>
          <a:p>
            <a:r>
              <a:rPr lang="en-US" dirty="0">
                <a:solidFill>
                  <a:srgbClr val="2F5597"/>
                </a:solidFill>
              </a:rPr>
              <a:t>Many AI tools can support many of the skills discussed, as long as we use AI critically.</a:t>
            </a:r>
          </a:p>
          <a:p>
            <a:endParaRPr lang="en-GB" dirty="0">
              <a:hlinkClick r:id="rId3"/>
            </a:endParaRPr>
          </a:p>
          <a:p>
            <a:r>
              <a:rPr lang="en-GB" dirty="0">
                <a:hlinkClick r:id="rId3"/>
              </a:rPr>
              <a:t>https://moodle.uwtsd.ac.uk/course/view.php?id=12688&amp;section=12</a:t>
            </a:r>
            <a:endParaRPr lang="en-GB" dirty="0"/>
          </a:p>
        </p:txBody>
      </p:sp>
    </p:spTree>
    <p:extLst>
      <p:ext uri="{BB962C8B-B14F-4D97-AF65-F5344CB8AC3E}">
        <p14:creationId xmlns:p14="http://schemas.microsoft.com/office/powerpoint/2010/main" val="24196050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00C43B-1CC0-DB2A-665B-E4979EA5FC4E}"/>
              </a:ext>
            </a:extLst>
          </p:cNvPr>
          <p:cNvSpPr>
            <a:spLocks noGrp="1"/>
          </p:cNvSpPr>
          <p:nvPr>
            <p:ph type="title"/>
          </p:nvPr>
        </p:nvSpPr>
        <p:spPr/>
        <p:txBody>
          <a:bodyPr>
            <a:normAutofit/>
          </a:bodyPr>
          <a:lstStyle/>
          <a:p>
            <a:r>
              <a:rPr lang="cy-GB" sz="4000" b="1" i="0" u="none" strike="noStrike">
                <a:solidFill>
                  <a:srgbClr val="000000"/>
                </a:solidFill>
                <a:effectLst/>
                <a:latin typeface="Arial"/>
                <a:cs typeface="Arial"/>
              </a:rPr>
              <a:t>Cyfeiriadau</a:t>
            </a:r>
            <a:br>
              <a:rPr lang="cy-GB" sz="4000" b="1" i="0" u="none" strike="noStrike">
                <a:effectLst/>
                <a:latin typeface="Arial" panose="020B0604020202020204" pitchFamily="34" charset="0"/>
              </a:rPr>
            </a:br>
            <a:r>
              <a:rPr lang="cy-GB" sz="4000" b="1" i="0" u="none" strike="noStrike">
                <a:solidFill>
                  <a:srgbClr val="2F5597"/>
                </a:solidFill>
                <a:effectLst/>
                <a:latin typeface="Arial"/>
                <a:cs typeface="Arial"/>
              </a:rPr>
              <a:t>References</a:t>
            </a:r>
            <a:endParaRPr lang="en-GB" sz="8000" b="1">
              <a:solidFill>
                <a:srgbClr val="2F5597"/>
              </a:solidFill>
              <a:latin typeface="Arial"/>
              <a:cs typeface="Arial"/>
            </a:endParaRPr>
          </a:p>
        </p:txBody>
      </p:sp>
      <p:sp>
        <p:nvSpPr>
          <p:cNvPr id="6" name="Content Placeholder 5">
            <a:extLst>
              <a:ext uri="{FF2B5EF4-FFF2-40B4-BE49-F238E27FC236}">
                <a16:creationId xmlns:a16="http://schemas.microsoft.com/office/drawing/2014/main" id="{EA15C8B6-159D-05AB-46AD-6D7C25D1BEBC}"/>
              </a:ext>
            </a:extLst>
          </p:cNvPr>
          <p:cNvSpPr>
            <a:spLocks noGrp="1"/>
          </p:cNvSpPr>
          <p:nvPr>
            <p:ph idx="1"/>
          </p:nvPr>
        </p:nvSpPr>
        <p:spPr>
          <a:xfrm>
            <a:off x="333829" y="1825625"/>
            <a:ext cx="11560627" cy="4351338"/>
          </a:xfrm>
        </p:spPr>
        <p:txBody>
          <a:bodyPr vert="horz" lIns="91440" tIns="45720" rIns="91440" bIns="45720" rtlCol="0" anchor="t">
            <a:normAutofit/>
          </a:bodyPr>
          <a:lstStyle/>
          <a:p>
            <a:pPr marL="0" indent="0">
              <a:buNone/>
            </a:pPr>
            <a:r>
              <a:rPr lang="en-GB"/>
              <a:t>Chatfield, T. (2017) Critical Thinking. SAGE Publications Ltd.​</a:t>
            </a:r>
          </a:p>
          <a:p>
            <a:pPr marL="0" indent="0">
              <a:buNone/>
            </a:pPr>
            <a:r>
              <a:rPr lang="en-GB" dirty="0"/>
              <a:t>Cottrell, S. (2013) </a:t>
            </a:r>
            <a:r>
              <a:rPr lang="en-GB" i="1"/>
              <a:t>The study skills handbook (4th ed).</a:t>
            </a:r>
            <a:r>
              <a:rPr lang="en-GB" dirty="0"/>
              <a:t> Palgrave Macmillan.</a:t>
            </a:r>
            <a:endParaRPr lang="en-GB" dirty="0">
              <a:cs typeface="Arial"/>
            </a:endParaRPr>
          </a:p>
          <a:p>
            <a:pPr marL="0" indent="0">
              <a:buNone/>
            </a:pPr>
            <a:r>
              <a:rPr lang="en-GB" sz="2800" dirty="0"/>
              <a:t>Greetham, G. (2001) </a:t>
            </a:r>
            <a:r>
              <a:rPr lang="en-GB" sz="2800" i="1"/>
              <a:t>How to Write Better Essays</a:t>
            </a:r>
            <a:r>
              <a:rPr lang="en-GB" sz="2800"/>
              <a:t>. </a:t>
            </a:r>
            <a:r>
              <a:rPr lang="en-GB" sz="2800" dirty="0"/>
              <a:t>Palgrave. ​</a:t>
            </a:r>
            <a:endParaRPr lang="en-GB" sz="2800" dirty="0">
              <a:cs typeface="Arial"/>
            </a:endParaRPr>
          </a:p>
          <a:p>
            <a:pPr marL="0" indent="0">
              <a:buNone/>
            </a:pPr>
            <a:r>
              <a:rPr lang="en-GB" sz="2800"/>
              <a:t>Educational Technology and Mobile Learning (2017) ‘</a:t>
            </a:r>
            <a:r>
              <a:rPr lang="en-GB" sz="2800" i="1"/>
              <a:t>48 Questions to Help Students Develop Critical Thinking Skills</a:t>
            </a:r>
            <a:r>
              <a:rPr lang="en-GB" sz="2800"/>
              <a:t>, https://www.educatorstechnology.com/2017/01/48-questions-to-help-students-develop.html [Accessed: August 13 2024].​</a:t>
            </a:r>
          </a:p>
          <a:p>
            <a:endParaRPr lang="en-GB"/>
          </a:p>
          <a:p>
            <a:endParaRPr lang="en-GB"/>
          </a:p>
        </p:txBody>
      </p:sp>
    </p:spTree>
    <p:extLst>
      <p:ext uri="{BB962C8B-B14F-4D97-AF65-F5344CB8AC3E}">
        <p14:creationId xmlns:p14="http://schemas.microsoft.com/office/powerpoint/2010/main" val="3657312771"/>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A90DDE76-B0D5-491C-8752-ECFED6AA521C}"/>
    </a:ext>
  </a:extLst>
</a:theme>
</file>

<file path=ppt/theme/theme4.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802EE38805B14B91077D7B05415C63" ma:contentTypeVersion="13" ma:contentTypeDescription="Create a new document." ma:contentTypeScope="" ma:versionID="9b8a5e2bf0e654b7653ed3a682c846bd">
  <xsd:schema xmlns:xsd="http://www.w3.org/2001/XMLSchema" xmlns:xs="http://www.w3.org/2001/XMLSchema" xmlns:p="http://schemas.microsoft.com/office/2006/metadata/properties" xmlns:ns2="e87f4cbc-160f-487d-9673-7dfd5497eaf4" xmlns:ns3="16bfc89a-06a0-41d6-ae50-6ff65b36cb8b" targetNamespace="http://schemas.microsoft.com/office/2006/metadata/properties" ma:root="true" ma:fieldsID="f591151d5306c1d7dfc48c1c72013ac1" ns2:_="" ns3:_="">
    <xsd:import namespace="e87f4cbc-160f-487d-9673-7dfd5497eaf4"/>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7f4cbc-160f-487d-9673-7dfd5497ea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5AFB7C-9F85-496E-AC07-BB82EA37C54A}">
  <ds:schemaRefs>
    <ds:schemaRef ds:uri="16bfc89a-06a0-41d6-ae50-6ff65b36cb8b"/>
    <ds:schemaRef ds:uri="e87f4cbc-160f-487d-9673-7dfd5497eaf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CDDBB83-77C1-4099-A0AA-289882E745E2}">
  <ds:schemaRefs>
    <ds:schemaRef ds:uri="4873beb7-5857-4685-be1f-d57550cc96c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7269EF5-5017-4773-9873-C9F9DD6748E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4073</Words>
  <Application>Microsoft Office PowerPoint</Application>
  <PresentationFormat>Widescreen</PresentationFormat>
  <Paragraphs>621</Paragraphs>
  <Slides>67</Slides>
  <Notes>25</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67</vt:i4>
      </vt:variant>
    </vt:vector>
  </HeadingPairs>
  <TitlesOfParts>
    <vt:vector size="75" baseType="lpstr">
      <vt:lpstr>Arial</vt:lpstr>
      <vt:lpstr>Calibri</vt:lpstr>
      <vt:lpstr>Courier New</vt:lpstr>
      <vt:lpstr>Euphemia</vt:lpstr>
      <vt:lpstr>Wingdings</vt:lpstr>
      <vt:lpstr>Office Theme</vt:lpstr>
      <vt:lpstr>UWTSD Holding Page</vt:lpstr>
      <vt:lpstr>UWTSD Text 1</vt:lpstr>
      <vt:lpstr>PowerPoint Presentation</vt:lpstr>
      <vt:lpstr>PowerPoint Presentation</vt:lpstr>
      <vt:lpstr> </vt:lpstr>
      <vt:lpstr>Cynnwys          Contents</vt:lpstr>
      <vt:lpstr>Adnoddau Resources</vt:lpstr>
      <vt:lpstr>Sgiliau Skills</vt:lpstr>
      <vt:lpstr>Amcanion Objectives</vt:lpstr>
      <vt:lpstr>   Beth yw ymchwil? Trafodwch eich syniadau mewn grwpiau bach a nodwch eich syniadau What is research? Discuss in small groups and note down your ideas </vt:lpstr>
      <vt:lpstr>Beth yw ‘ymchwil?’ What is ‘research?’</vt:lpstr>
      <vt:lpstr>Darganfod gwybodaeth Finding information</vt:lpstr>
      <vt:lpstr>Ble mae dod o hyd i wybodaeth?  Where can I find information?</vt:lpstr>
      <vt:lpstr>Ffynonellau Resources</vt:lpstr>
      <vt:lpstr>Y We The Internet</vt:lpstr>
      <vt:lpstr>PowerPoint Presentation</vt:lpstr>
      <vt:lpstr>Gwefannau addas? Trafodwch Appropriate websites? Discuss</vt:lpstr>
      <vt:lpstr>Gwefannau addas? Appropriate websites?</vt:lpstr>
      <vt:lpstr>Ac eraill?           And others?</vt:lpstr>
      <vt:lpstr>Archwilio’r adnoddau Exploring the resources</vt:lpstr>
      <vt:lpstr> Cymorth Darllen     Reading Tips</vt:lpstr>
      <vt:lpstr>Cymorth Darllen    Reading Tips</vt:lpstr>
      <vt:lpstr> Cymorth Darllen    Reading Tips</vt:lpstr>
      <vt:lpstr>Dewiswch bethau dibynadwy Select by reliability </vt:lpstr>
      <vt:lpstr>Dewiswch bethau dibynadwy Select by reliability </vt:lpstr>
      <vt:lpstr>Dewiswch faint o wybodaeth   Select by amount</vt:lpstr>
      <vt:lpstr>Dewiswch faint o wybodaeth   Select by amount</vt:lpstr>
      <vt:lpstr>Darllen- ar gyfer rhesymau gwahanol Reading- for different reasons </vt:lpstr>
      <vt:lpstr> Darllen i gael Pleser    Reading for Pleasure</vt:lpstr>
      <vt:lpstr> Darllen i Ganfod Ystyr   Reading for Meaning </vt:lpstr>
      <vt:lpstr>Darllen i godi gwybodaeth Reading for Information </vt:lpstr>
      <vt:lpstr>Meddwl yn Feirniadol wrth ddarllen Critical Thinking when reading</vt:lpstr>
      <vt:lpstr>  Meddwl yn Feirniadol- allweddol i darllen ac ysgrfennu academaidd Critical Thinking- key to academic reading and writing  </vt:lpstr>
      <vt:lpstr>Adfyfyrio Amheus Sceptical Reflection</vt:lpstr>
      <vt:lpstr>Gwrthrychedd Objectivity</vt:lpstr>
      <vt:lpstr>Gofynnwch eich hunan... Ask yourself…</vt:lpstr>
      <vt:lpstr>Goddrychedd a Rhagfarn Subjectivity or Bias</vt:lpstr>
      <vt:lpstr>Chwilfrydedd Deallusol Intellectual Curiosity</vt:lpstr>
      <vt:lpstr>Gwyliwch / Watch</vt:lpstr>
      <vt:lpstr>Meddwl beirniadol wrth ddarllen Critical thinking when reading</vt:lpstr>
      <vt:lpstr>Darllen  / Reading</vt:lpstr>
      <vt:lpstr>Darllen Beiriniadol / Critical Reading see also (Cottrell, 2013: 188)</vt:lpstr>
      <vt:lpstr>PowerPoint Presentation</vt:lpstr>
      <vt:lpstr>Strategaethau Darllen     Reading Strategies</vt:lpstr>
      <vt:lpstr>Enghraifft: Darllen nofel   Example: Reading a novel </vt:lpstr>
      <vt:lpstr>Enghraifft: Darllen hysbysebion swyddi  Example: Reading a newspaper job advertisement </vt:lpstr>
      <vt:lpstr>Strategaethau Darllen: Bwrw Golwg dros Ddarn o Destun   Reading Strategies: Over-viewing a Passage</vt:lpstr>
      <vt:lpstr>Ar ôl Bwrw Golwg dros Ddarn: Beth dylech chi’i wybod?  After Over-viewing a Passage: What should you know? </vt:lpstr>
      <vt:lpstr>Darllenwch yr Enghraifft (llungopi)  Read the Example (photocopy)</vt:lpstr>
      <vt:lpstr>Beth mae’r Teitl yn ei ddweud wrthym?  What does the Title tell us? </vt:lpstr>
      <vt:lpstr>Nawr darllenwch y darn Now read the passage  </vt:lpstr>
      <vt:lpstr>Brawddeg i Grynhoi   Sentence Summary  </vt:lpstr>
      <vt:lpstr>Brawddeg i Grynhoi Sentence Summary</vt:lpstr>
      <vt:lpstr>Brawddeg i Grynhoi   Sentence Summary </vt:lpstr>
      <vt:lpstr>Brawddeg i Grynhoi   Sentence Summary </vt:lpstr>
      <vt:lpstr>Tasg mewn grwpiau bach: Trefn Darn Small group task: Organisation of a Passage</vt:lpstr>
      <vt:lpstr>Trefn Darn     Organisation of a Passage</vt:lpstr>
      <vt:lpstr>PowerPoint Presentation</vt:lpstr>
      <vt:lpstr>Gweithgaredd Grŵp   Group Activity </vt:lpstr>
      <vt:lpstr> Pam Cymryd Nodiadau?   Why Take Notes?  </vt:lpstr>
      <vt:lpstr>Pam Cymryd Nodiadau?   Why Take Notes? </vt:lpstr>
      <vt:lpstr>Pam Cymryd Nodiadau?  Why Take Notes? </vt:lpstr>
      <vt:lpstr>Pam Cymryd Nodiadau?  Why Take Notes?</vt:lpstr>
      <vt:lpstr>Strategaethau Cymryd Nodiadau Strategies for taking notes</vt:lpstr>
      <vt:lpstr>Strategaethau Cymryd Nodiadau  Strategies for taking notes</vt:lpstr>
      <vt:lpstr> Strategaethau Cymryd Nodiadau Strategies for taking notes </vt:lpstr>
      <vt:lpstr> Strategaethau Cymryd Nodiadau Strategies for taking notes </vt:lpstr>
      <vt:lpstr> Deallusrwydd Artiffisial Artificial Intelligence  (AI)</vt:lpstr>
      <vt:lpstr>Cyfeiriadau References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ECGE4007C   ECGE4007</dc:title>
  <dc:creator/>
  <cp:lastModifiedBy/>
  <cp:revision>5</cp:revision>
  <dcterms:created xsi:type="dcterms:W3CDTF">2021-01-26T22:46:41Z</dcterms:created>
  <dcterms:modified xsi:type="dcterms:W3CDTF">2025-11-06T09:14:16Z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0x010100AB802EE38805B14B91077D7B05415C63</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