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11" d="100"/>
          <a:sy n="111" d="100"/>
        </p:scale>
        <p:origin x="66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915194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531791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30398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9F6F26-912A-4526-9CCF-4BEC124E1B7D}" type="datetimeFigureOut">
              <a:rPr lang="en-US" smtClean="0"/>
              <a:t>5/30/19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227564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9F6F26-912A-4526-9CCF-4BEC124E1B7D}" type="datetimeFigureOut">
              <a:rPr lang="en-US" smtClean="0"/>
              <a:t>5/30/19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886214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9F6F26-912A-4526-9CCF-4BEC124E1B7D}" type="datetimeFigureOut">
              <a:rPr lang="en-US" smtClean="0"/>
              <a:t>5/30/19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521577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9F6F26-912A-4526-9CCF-4BEC124E1B7D}" type="datetimeFigureOut">
              <a:rPr lang="en-US" smtClean="0"/>
              <a:t>5/30/19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501734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9F6F26-912A-4526-9CCF-4BEC124E1B7D}" type="datetimeFigureOut">
              <a:rPr lang="en-US" smtClean="0"/>
              <a:t>5/30/19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866277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9F6F26-912A-4526-9CCF-4BEC124E1B7D}" type="datetimeFigureOut">
              <a:rPr lang="en-US" smtClean="0"/>
              <a:t>5/30/19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82380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37450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0627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278416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5096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1456178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3180813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9F6F26-912A-4526-9CCF-4BEC124E1B7D}" type="datetimeFigureOut">
              <a:rPr lang="en-US" smtClean="0"/>
              <a:t>5/30/19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929714-005E-4E63-94B8-C85B873DD9D7}" type="slidenum">
              <a:rPr lang="en-US" smtClean="0"/>
              <a:t>‹#›</a:t>
            </a:fld>
            <a:endParaRPr lang="en-US"/>
          </a:p>
        </p:txBody>
      </p:sp>
    </p:spTree>
    <p:extLst>
      <p:ext uri="{BB962C8B-B14F-4D97-AF65-F5344CB8AC3E}">
        <p14:creationId xmlns:p14="http://schemas.microsoft.com/office/powerpoint/2010/main" val="274712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9F6F26-912A-4526-9CCF-4BEC124E1B7D}" type="datetimeFigureOut">
              <a:rPr lang="en-US" smtClean="0"/>
              <a:t>5/30/19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929714-005E-4E63-94B8-C85B873DD9D7}" type="slidenum">
              <a:rPr lang="en-US" smtClean="0"/>
              <a:t>‹#›</a:t>
            </a:fld>
            <a:endParaRPr lang="en-US"/>
          </a:p>
        </p:txBody>
      </p:sp>
    </p:spTree>
    <p:extLst>
      <p:ext uri="{BB962C8B-B14F-4D97-AF65-F5344CB8AC3E}">
        <p14:creationId xmlns:p14="http://schemas.microsoft.com/office/powerpoint/2010/main" val="659562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2327" y="669701"/>
            <a:ext cx="9144000" cy="1803042"/>
          </a:xfrm>
        </p:spPr>
        <p:txBody>
          <a:bodyPr>
            <a:normAutofit/>
          </a:bodyPr>
          <a:lstStyle/>
          <a:p>
            <a:r>
              <a:rPr lang="en-US" sz="4400" dirty="0">
                <a:latin typeface="Arial" panose="020B0604020202020204" pitchFamily="34" charset="0"/>
                <a:cs typeface="Arial" panose="020B0604020202020204" pitchFamily="34" charset="0"/>
              </a:rPr>
              <a:t>Contemporary issue in marketing: sustainable marketing</a:t>
            </a:r>
          </a:p>
        </p:txBody>
      </p:sp>
      <p:sp>
        <p:nvSpPr>
          <p:cNvPr id="4" name="TextBox 3"/>
          <p:cNvSpPr txBox="1"/>
          <p:nvPr/>
        </p:nvSpPr>
        <p:spPr>
          <a:xfrm>
            <a:off x="3309870" y="3181082"/>
            <a:ext cx="3773510" cy="677108"/>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Assessment Component 1</a:t>
            </a:r>
          </a:p>
          <a:p>
            <a:endParaRPr lang="en-US" dirty="0"/>
          </a:p>
        </p:txBody>
      </p:sp>
    </p:spTree>
    <p:extLst>
      <p:ext uri="{BB962C8B-B14F-4D97-AF65-F5344CB8AC3E}">
        <p14:creationId xmlns:p14="http://schemas.microsoft.com/office/powerpoint/2010/main" val="1898997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 </a:t>
            </a:r>
          </a:p>
        </p:txBody>
      </p:sp>
      <p:sp>
        <p:nvSpPr>
          <p:cNvPr id="3" name="Content Placeholder 2"/>
          <p:cNvSpPr>
            <a:spLocks noGrp="1"/>
          </p:cNvSpPr>
          <p:nvPr>
            <p:ph idx="1"/>
          </p:nvPr>
        </p:nvSpPr>
        <p:spPr>
          <a:xfrm>
            <a:off x="677334" y="1582619"/>
            <a:ext cx="8596668" cy="3880773"/>
          </a:xfrm>
        </p:spPr>
        <p:txBody>
          <a:bodyPr/>
          <a:lstStyle/>
          <a:p>
            <a:pPr marL="0" indent="0" algn="just">
              <a:buNone/>
            </a:pPr>
            <a:r>
              <a:rPr lang="en-US" dirty="0">
                <a:solidFill>
                  <a:schemeClr val="tx1"/>
                </a:solidFill>
                <a:latin typeface="Arial" panose="020B0604020202020204" pitchFamily="34" charset="0"/>
                <a:cs typeface="Arial" panose="020B0604020202020204" pitchFamily="34" charset="0"/>
              </a:rPr>
              <a:t>The presentation shed light on the sustainable marketing as the contemporary issue in marketing. Initially, it will illustrate why sustainable marketing become contemporary issue in marketing and its concepts. Then, it will assess and evaluate the triple bottom line model and sustainable marketing model. Finally, it will critically evaluate the evaluative sustainable marketing.</a:t>
            </a:r>
          </a:p>
        </p:txBody>
      </p:sp>
    </p:spTree>
    <p:extLst>
      <p:ext uri="{BB962C8B-B14F-4D97-AF65-F5344CB8AC3E}">
        <p14:creationId xmlns:p14="http://schemas.microsoft.com/office/powerpoint/2010/main" val="152983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141562"/>
          </a:xfrm>
        </p:spPr>
        <p:txBody>
          <a:bodyPr>
            <a:normAutofit fontScale="90000"/>
          </a:bodyPr>
          <a:lstStyle/>
          <a:p>
            <a:pPr algn="ctr"/>
            <a:r>
              <a:rPr lang="en-US" dirty="0">
                <a:latin typeface="Arial" panose="020B0604020202020204" pitchFamily="34" charset="0"/>
                <a:cs typeface="Arial" panose="020B0604020202020204" pitchFamily="34" charset="0"/>
              </a:rPr>
              <a:t>Why sustainable marketing has become a contemporary issue in marketing.</a:t>
            </a:r>
          </a:p>
        </p:txBody>
      </p:sp>
      <p:sp>
        <p:nvSpPr>
          <p:cNvPr id="3" name="Content Placeholder 2"/>
          <p:cNvSpPr>
            <a:spLocks noGrp="1"/>
          </p:cNvSpPr>
          <p:nvPr>
            <p:ph idx="1"/>
          </p:nvPr>
        </p:nvSpPr>
        <p:spPr>
          <a:xfrm>
            <a:off x="737719" y="1751162"/>
            <a:ext cx="8596668" cy="3880773"/>
          </a:xfrm>
        </p:spPr>
        <p:txBody>
          <a:bodyPr/>
          <a:lstStyle/>
          <a:p>
            <a:r>
              <a:rPr lang="en-US" b="1" dirty="0">
                <a:solidFill>
                  <a:schemeClr val="tx1"/>
                </a:solidFill>
                <a:latin typeface="Arial" panose="020B0604020202020204" pitchFamily="34" charset="0"/>
                <a:cs typeface="Arial" panose="020B0604020202020204" pitchFamily="34" charset="0"/>
              </a:rPr>
              <a:t>Environmentally enlightened- </a:t>
            </a:r>
            <a:r>
              <a:rPr lang="en-US" dirty="0">
                <a:solidFill>
                  <a:schemeClr val="tx1"/>
                </a:solidFill>
                <a:latin typeface="Arial" panose="020B0604020202020204" pitchFamily="34" charset="0"/>
                <a:cs typeface="Arial" panose="020B0604020202020204" pitchFamily="34" charset="0"/>
              </a:rPr>
              <a:t>largely focus on environmental friendly products and services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2012). </a:t>
            </a:r>
          </a:p>
          <a:p>
            <a:r>
              <a:rPr lang="en-US" b="1" dirty="0">
                <a:solidFill>
                  <a:schemeClr val="tx1"/>
                </a:solidFill>
                <a:latin typeface="Arial" panose="020B0604020202020204" pitchFamily="34" charset="0"/>
                <a:cs typeface="Arial" panose="020B0604020202020204" pitchFamily="34" charset="0"/>
              </a:rPr>
              <a:t>Maximizing value- </a:t>
            </a:r>
            <a:r>
              <a:rPr lang="en-US" dirty="0">
                <a:solidFill>
                  <a:schemeClr val="tx1"/>
                </a:solidFill>
                <a:latin typeface="Arial" panose="020B0604020202020204" pitchFamily="34" charset="0"/>
                <a:cs typeface="Arial" panose="020B0604020202020204" pitchFamily="34" charset="0"/>
              </a:rPr>
              <a:t>highly emphasize on maximizing customer value, environmental value and social value (</a:t>
            </a:r>
            <a:r>
              <a:rPr lang="en-US" dirty="0" err="1">
                <a:solidFill>
                  <a:schemeClr val="tx1"/>
                </a:solidFill>
                <a:latin typeface="Arial" panose="020B0604020202020204" pitchFamily="34" charset="0"/>
                <a:cs typeface="Arial" panose="020B0604020202020204" pitchFamily="34" charset="0"/>
              </a:rPr>
              <a:t>Noo-Urai</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Jaroenwisan</a:t>
            </a:r>
            <a:r>
              <a:rPr lang="en-US" dirty="0">
                <a:solidFill>
                  <a:schemeClr val="tx1"/>
                </a:solidFill>
                <a:latin typeface="Arial" panose="020B0604020202020204" pitchFamily="34" charset="0"/>
                <a:cs typeface="Arial" panose="020B0604020202020204" pitchFamily="34" charset="0"/>
              </a:rPr>
              <a:t>, 2016)</a:t>
            </a:r>
          </a:p>
          <a:p>
            <a:r>
              <a:rPr lang="en-US" b="1" dirty="0">
                <a:solidFill>
                  <a:schemeClr val="tx1"/>
                </a:solidFill>
                <a:latin typeface="Arial" panose="020B0604020202020204" pitchFamily="34" charset="0"/>
                <a:cs typeface="Arial" panose="020B0604020202020204" pitchFamily="34" charset="0"/>
              </a:rPr>
              <a:t>Sensitive to the demands of future generation- </a:t>
            </a:r>
            <a:r>
              <a:rPr lang="en-US" dirty="0">
                <a:solidFill>
                  <a:schemeClr val="tx1"/>
                </a:solidFill>
                <a:latin typeface="Arial" panose="020B0604020202020204" pitchFamily="34" charset="0"/>
                <a:cs typeface="Arial" panose="020B0604020202020204" pitchFamily="34" charset="0"/>
              </a:rPr>
              <a:t>highly emphasize on reserving unrenewable resources and more likely use renewable resources for the business purpose (</a:t>
            </a:r>
            <a:r>
              <a:rPr lang="en-US" dirty="0" err="1">
                <a:solidFill>
                  <a:schemeClr val="tx1"/>
                </a:solidFill>
                <a:latin typeface="Arial" panose="020B0604020202020204" pitchFamily="34" charset="0"/>
                <a:cs typeface="Arial" panose="020B0604020202020204" pitchFamily="34" charset="0"/>
              </a:rPr>
              <a:t>Belz</a:t>
            </a:r>
            <a:r>
              <a:rPr lang="en-US" dirty="0">
                <a:solidFill>
                  <a:schemeClr val="tx1"/>
                </a:solidFill>
                <a:latin typeface="Arial" panose="020B0604020202020204" pitchFamily="34" charset="0"/>
                <a:cs typeface="Arial" panose="020B0604020202020204" pitchFamily="34" charset="0"/>
              </a:rPr>
              <a:t> &amp; Peattie, 2012). </a:t>
            </a:r>
          </a:p>
          <a:p>
            <a:r>
              <a:rPr lang="en-US" b="1" dirty="0">
                <a:solidFill>
                  <a:schemeClr val="tx1"/>
                </a:solidFill>
                <a:latin typeface="Arial" panose="020B0604020202020204" pitchFamily="34" charset="0"/>
                <a:cs typeface="Arial" panose="020B0604020202020204" pitchFamily="34" charset="0"/>
              </a:rPr>
              <a:t>For example; </a:t>
            </a:r>
            <a:r>
              <a:rPr lang="en-US" dirty="0">
                <a:solidFill>
                  <a:schemeClr val="tx1"/>
                </a:solidFill>
                <a:latin typeface="Arial" panose="020B0604020202020204" pitchFamily="34" charset="0"/>
                <a:cs typeface="Arial" panose="020B0604020202020204" pitchFamily="34" charset="0"/>
              </a:rPr>
              <a:t>companies are more likely to use solar plant due to meeting energy demand rather than natural resources. </a:t>
            </a:r>
          </a:p>
        </p:txBody>
      </p:sp>
    </p:spTree>
    <p:extLst>
      <p:ext uri="{BB962C8B-B14F-4D97-AF65-F5344CB8AC3E}">
        <p14:creationId xmlns:p14="http://schemas.microsoft.com/office/powerpoint/2010/main" val="254492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6121"/>
          </a:xfrm>
        </p:spPr>
        <p:txBody>
          <a:bodyPr/>
          <a:lstStyle/>
          <a:p>
            <a:pPr algn="ctr"/>
            <a:r>
              <a:rPr lang="en-US" dirty="0">
                <a:latin typeface="Arial" panose="020B0604020202020204" pitchFamily="34" charset="0"/>
                <a:cs typeface="Arial" panose="020B0604020202020204" pitchFamily="34" charset="0"/>
              </a:rPr>
              <a:t>What is sustainable marketing?</a:t>
            </a:r>
          </a:p>
        </p:txBody>
      </p:sp>
      <p:sp>
        <p:nvSpPr>
          <p:cNvPr id="3" name="Content Placeholder 2"/>
          <p:cNvSpPr>
            <a:spLocks noGrp="1"/>
          </p:cNvSpPr>
          <p:nvPr>
            <p:ph idx="1"/>
          </p:nvPr>
        </p:nvSpPr>
        <p:spPr>
          <a:xfrm>
            <a:off x="677334" y="1438695"/>
            <a:ext cx="8596668" cy="4110962"/>
          </a:xfrm>
        </p:spPr>
        <p:txBody>
          <a:bodyPr/>
          <a:lstStyle/>
          <a:p>
            <a:pPr marL="0" indent="0" algn="just">
              <a:buNone/>
            </a:pPr>
            <a:r>
              <a:rPr lang="en-US" sz="2000" dirty="0">
                <a:solidFill>
                  <a:schemeClr val="tx1"/>
                </a:solidFill>
                <a:latin typeface="Arial" panose="020B0604020202020204" pitchFamily="34" charset="0"/>
                <a:cs typeface="Arial" panose="020B0604020202020204" pitchFamily="34" charset="0"/>
              </a:rPr>
              <a:t>Sustainable marketing- integrated framework of relationship marketing, social marketing, societal marketing, ethics, economic and environmental perspective (Peattie &amp; </a:t>
            </a:r>
            <a:r>
              <a:rPr lang="en-US" sz="2000" dirty="0" err="1">
                <a:solidFill>
                  <a:schemeClr val="tx1"/>
                </a:solidFill>
                <a:latin typeface="Arial" panose="020B0604020202020204" pitchFamily="34" charset="0"/>
                <a:cs typeface="Arial" panose="020B0604020202020204" pitchFamily="34" charset="0"/>
              </a:rPr>
              <a:t>Belz</a:t>
            </a:r>
            <a:r>
              <a:rPr lang="en-US" sz="2000" dirty="0">
                <a:solidFill>
                  <a:schemeClr val="tx1"/>
                </a:solidFill>
                <a:latin typeface="Arial" panose="020B0604020202020204" pitchFamily="34" charset="0"/>
                <a:cs typeface="Arial" panose="020B0604020202020204" pitchFamily="34" charset="0"/>
              </a:rPr>
              <a:t>, 2010). </a:t>
            </a:r>
          </a:p>
          <a:p>
            <a:pPr marL="0" indent="0" algn="just">
              <a:buNone/>
            </a:pPr>
            <a:endParaRPr lang="en-US" dirty="0">
              <a:latin typeface="Arial" panose="020B0604020202020204" pitchFamily="34" charset="0"/>
              <a:cs typeface="Arial" panose="020B0604020202020204" pitchFamily="34" charset="0"/>
            </a:endParaRPr>
          </a:p>
          <a:p>
            <a:pPr algn="just"/>
            <a:r>
              <a:rPr lang="en-US" i="1" dirty="0">
                <a:solidFill>
                  <a:schemeClr val="tx1"/>
                </a:solidFill>
                <a:latin typeface="Arial" panose="020B0604020202020204" pitchFamily="34" charset="0"/>
                <a:cs typeface="Arial" panose="020B0604020202020204" pitchFamily="34" charset="0"/>
              </a:rPr>
              <a:t>Focuses on meeting the needs of today’s consumer but moreover including the next generation of consumer and the possibility of meeting their needs </a:t>
            </a:r>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Noo-Urai</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Jaroenwisan</a:t>
            </a:r>
            <a:r>
              <a:rPr lang="en-US" dirty="0">
                <a:solidFill>
                  <a:schemeClr val="tx1"/>
                </a:solidFill>
                <a:latin typeface="Arial" panose="020B0604020202020204" pitchFamily="34" charset="0"/>
                <a:cs typeface="Arial" panose="020B0604020202020204" pitchFamily="34" charset="0"/>
              </a:rPr>
              <a:t>, 2016). </a:t>
            </a:r>
          </a:p>
          <a:p>
            <a:pPr algn="just"/>
            <a:r>
              <a:rPr lang="en-US" i="1" dirty="0">
                <a:solidFill>
                  <a:schemeClr val="tx1"/>
                </a:solidFill>
                <a:latin typeface="Arial" panose="020B0604020202020204" pitchFamily="34" charset="0"/>
                <a:cs typeface="Arial" panose="020B0604020202020204" pitchFamily="34" charset="0"/>
              </a:rPr>
              <a:t>“ Sustainable marketing focuses on increasing customer value, social value and ecological value”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2012)</a:t>
            </a: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142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Triple bottom line model </a:t>
            </a:r>
          </a:p>
        </p:txBody>
      </p:sp>
      <p:sp>
        <p:nvSpPr>
          <p:cNvPr id="3" name="Content Placeholder 2"/>
          <p:cNvSpPr>
            <a:spLocks noGrp="1"/>
          </p:cNvSpPr>
          <p:nvPr>
            <p:ph idx="1"/>
          </p:nvPr>
        </p:nvSpPr>
        <p:spPr>
          <a:xfrm>
            <a:off x="4310391" y="1751527"/>
            <a:ext cx="5937160" cy="3880773"/>
          </a:xfrm>
        </p:spPr>
        <p:txBody>
          <a:bodyPr/>
          <a:lstStyle/>
          <a:p>
            <a:pPr marL="0" indent="0" algn="just">
              <a:buNone/>
            </a:pPr>
            <a:r>
              <a:rPr lang="en-US" dirty="0">
                <a:solidFill>
                  <a:schemeClr val="tx1"/>
                </a:solidFill>
                <a:latin typeface="Arial" panose="020B0604020202020204" pitchFamily="34" charset="0"/>
                <a:cs typeface="Arial" panose="020B0604020202020204" pitchFamily="34" charset="0"/>
              </a:rPr>
              <a:t>Largely focuses on people, planet and profit in order to run business organization and asses its performance.</a:t>
            </a:r>
          </a:p>
          <a:p>
            <a:pPr algn="just"/>
            <a:r>
              <a:rPr lang="en-US" b="1" dirty="0">
                <a:solidFill>
                  <a:schemeClr val="tx1"/>
                </a:solidFill>
                <a:latin typeface="Arial" panose="020B0604020202020204" pitchFamily="34" charset="0"/>
                <a:cs typeface="Arial" panose="020B0604020202020204" pitchFamily="34" charset="0"/>
              </a:rPr>
              <a:t>People-</a:t>
            </a:r>
            <a:r>
              <a:rPr lang="en-US" dirty="0">
                <a:solidFill>
                  <a:schemeClr val="tx1"/>
                </a:solidFill>
                <a:latin typeface="Arial" panose="020B0604020202020204" pitchFamily="34" charset="0"/>
                <a:cs typeface="Arial" panose="020B0604020202020204" pitchFamily="34" charset="0"/>
              </a:rPr>
              <a:t> measures, how organizations are responsible to the society and community development through their business operation. (</a:t>
            </a:r>
            <a:r>
              <a:rPr lang="en-US" dirty="0" err="1">
                <a:solidFill>
                  <a:schemeClr val="tx1"/>
                </a:solidFill>
                <a:latin typeface="Arial" panose="020B0604020202020204" pitchFamily="34" charset="0"/>
                <a:cs typeface="Arial" panose="020B0604020202020204" pitchFamily="34" charset="0"/>
              </a:rPr>
              <a:t>Gimenez</a:t>
            </a:r>
            <a:r>
              <a:rPr lang="en-US" dirty="0">
                <a:solidFill>
                  <a:schemeClr val="tx1"/>
                </a:solidFill>
                <a:latin typeface="Arial" panose="020B0604020202020204" pitchFamily="34" charset="0"/>
                <a:cs typeface="Arial" panose="020B0604020202020204" pitchFamily="34" charset="0"/>
              </a:rPr>
              <a:t> et al., 2012).  </a:t>
            </a:r>
          </a:p>
          <a:p>
            <a:pPr algn="just"/>
            <a:r>
              <a:rPr lang="en-US" b="1" dirty="0">
                <a:solidFill>
                  <a:schemeClr val="tx1"/>
                </a:solidFill>
                <a:latin typeface="Arial" panose="020B0604020202020204" pitchFamily="34" charset="0"/>
                <a:cs typeface="Arial" panose="020B0604020202020204" pitchFamily="34" charset="0"/>
              </a:rPr>
              <a:t>Planet-</a:t>
            </a:r>
            <a:r>
              <a:rPr lang="en-US" dirty="0">
                <a:solidFill>
                  <a:schemeClr val="tx1"/>
                </a:solidFill>
                <a:latin typeface="Arial" panose="020B0604020202020204" pitchFamily="34" charset="0"/>
                <a:cs typeface="Arial" panose="020B0604020202020204" pitchFamily="34" charset="0"/>
              </a:rPr>
              <a:t> assess, how business organization highly focus on environment development (Majid &amp; </a:t>
            </a:r>
            <a:r>
              <a:rPr lang="en-US" dirty="0" err="1">
                <a:solidFill>
                  <a:schemeClr val="tx1"/>
                </a:solidFill>
                <a:latin typeface="Arial" panose="020B0604020202020204" pitchFamily="34" charset="0"/>
                <a:cs typeface="Arial" panose="020B0604020202020204" pitchFamily="34" charset="0"/>
              </a:rPr>
              <a:t>Koe</a:t>
            </a:r>
            <a:r>
              <a:rPr lang="en-US" dirty="0">
                <a:solidFill>
                  <a:schemeClr val="tx1"/>
                </a:solidFill>
                <a:latin typeface="Arial" panose="020B0604020202020204" pitchFamily="34" charset="0"/>
                <a:cs typeface="Arial" panose="020B0604020202020204" pitchFamily="34" charset="0"/>
              </a:rPr>
              <a:t>, 2012).</a:t>
            </a:r>
          </a:p>
          <a:p>
            <a:pPr algn="just"/>
            <a:r>
              <a:rPr lang="en-US" b="1" dirty="0">
                <a:solidFill>
                  <a:schemeClr val="tx1"/>
                </a:solidFill>
                <a:latin typeface="Arial" panose="020B0604020202020204" pitchFamily="34" charset="0"/>
                <a:cs typeface="Arial" panose="020B0604020202020204" pitchFamily="34" charset="0"/>
              </a:rPr>
              <a:t>Profit-</a:t>
            </a:r>
            <a:r>
              <a:rPr lang="en-US" dirty="0">
                <a:solidFill>
                  <a:schemeClr val="tx1"/>
                </a:solidFill>
                <a:latin typeface="Arial" panose="020B0604020202020204" pitchFamily="34" charset="0"/>
                <a:cs typeface="Arial" panose="020B0604020202020204" pitchFamily="34" charset="0"/>
              </a:rPr>
              <a:t> measure corporate profit in relation to the people and planet (</a:t>
            </a:r>
            <a:r>
              <a:rPr lang="en-US" dirty="0" err="1">
                <a:solidFill>
                  <a:schemeClr val="tx1"/>
                </a:solidFill>
                <a:latin typeface="Arial" panose="020B0604020202020204" pitchFamily="34" charset="0"/>
                <a:cs typeface="Arial" panose="020B0604020202020204" pitchFamily="34" charset="0"/>
              </a:rPr>
              <a:t>Fauzi</a:t>
            </a:r>
            <a:r>
              <a:rPr lang="en-US" dirty="0">
                <a:solidFill>
                  <a:schemeClr val="tx1"/>
                </a:solidFill>
                <a:latin typeface="Arial" panose="020B0604020202020204" pitchFamily="34" charset="0"/>
                <a:cs typeface="Arial" panose="020B0604020202020204" pitchFamily="34" charset="0"/>
              </a:rPr>
              <a:t> et al., 2010). </a:t>
            </a:r>
          </a:p>
          <a:p>
            <a:endParaRPr lang="en-US" dirty="0">
              <a:latin typeface="Arial" panose="020B0604020202020204" pitchFamily="34" charset="0"/>
              <a:cs typeface="Arial" panose="020B0604020202020204" pitchFamily="34" charset="0"/>
            </a:endParaRPr>
          </a:p>
        </p:txBody>
      </p:sp>
      <p:pic>
        <p:nvPicPr>
          <p:cNvPr id="1026" name="Picture 2" descr="Image result for triple bottom line mod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899" y="1751527"/>
            <a:ext cx="3810492" cy="3256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62885" y="5151549"/>
            <a:ext cx="3219718" cy="523220"/>
          </a:xfrm>
          <a:prstGeom prst="rect">
            <a:avLst/>
          </a:prstGeom>
          <a:noFill/>
        </p:spPr>
        <p:txBody>
          <a:bodyPr wrap="square" rtlCol="0">
            <a:spAutoFit/>
          </a:bodyPr>
          <a:lstStyle/>
          <a:p>
            <a:r>
              <a:rPr lang="en-US" sz="1400" i="1" dirty="0">
                <a:latin typeface="Arial" panose="020B0604020202020204" pitchFamily="34" charset="0"/>
                <a:cs typeface="Arial" panose="020B0604020202020204" pitchFamily="34" charset="0"/>
              </a:rPr>
              <a:t>Triple bottom line model (Source: </a:t>
            </a:r>
            <a:r>
              <a:rPr lang="en-US" sz="1400" i="1" dirty="0" err="1">
                <a:latin typeface="Arial" panose="020B0604020202020204" pitchFamily="34" charset="0"/>
                <a:cs typeface="Arial" panose="020B0604020202020204" pitchFamily="34" charset="0"/>
              </a:rPr>
              <a:t>Gimenez</a:t>
            </a:r>
            <a:r>
              <a:rPr lang="en-US" sz="1400" i="1" dirty="0">
                <a:latin typeface="Arial" panose="020B0604020202020204" pitchFamily="34" charset="0"/>
                <a:cs typeface="Arial" panose="020B0604020202020204" pitchFamily="34" charset="0"/>
              </a:rPr>
              <a:t> et al., 2012)</a:t>
            </a:r>
          </a:p>
        </p:txBody>
      </p:sp>
    </p:spTree>
    <p:extLst>
      <p:ext uri="{BB962C8B-B14F-4D97-AF65-F5344CB8AC3E}">
        <p14:creationId xmlns:p14="http://schemas.microsoft.com/office/powerpoint/2010/main" val="3240149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Sustainable marketing model </a:t>
            </a:r>
          </a:p>
        </p:txBody>
      </p:sp>
      <p:sp>
        <p:nvSpPr>
          <p:cNvPr id="3" name="Content Placeholder 2"/>
          <p:cNvSpPr>
            <a:spLocks noGrp="1"/>
          </p:cNvSpPr>
          <p:nvPr>
            <p:ph idx="1"/>
          </p:nvPr>
        </p:nvSpPr>
        <p:spPr>
          <a:xfrm>
            <a:off x="3462195" y="2036757"/>
            <a:ext cx="6325750" cy="3880773"/>
          </a:xfrm>
        </p:spPr>
        <p:txBody>
          <a:bodyPr/>
          <a:lstStyle/>
          <a:p>
            <a:pPr marL="0" indent="0" algn="just">
              <a:buNone/>
            </a:pPr>
            <a:r>
              <a:rPr lang="en-US" dirty="0">
                <a:solidFill>
                  <a:schemeClr val="tx1"/>
                </a:solidFill>
                <a:latin typeface="Arial" panose="020B0604020202020204" pitchFamily="34" charset="0"/>
                <a:cs typeface="Arial" panose="020B0604020202020204" pitchFamily="34" charset="0"/>
              </a:rPr>
              <a:t>Dimensions- economic viability, social equity, and environmental protection (</a:t>
            </a:r>
            <a:r>
              <a:rPr lang="en-US" dirty="0" err="1">
                <a:solidFill>
                  <a:schemeClr val="tx1"/>
                </a:solidFill>
                <a:latin typeface="Arial" panose="020B0604020202020204" pitchFamily="34" charset="0"/>
                <a:cs typeface="Arial" panose="020B0604020202020204" pitchFamily="34" charset="0"/>
              </a:rPr>
              <a:t>Noo-urai</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Jaroenwisan</a:t>
            </a:r>
            <a:r>
              <a:rPr lang="en-US" dirty="0">
                <a:solidFill>
                  <a:schemeClr val="tx1"/>
                </a:solidFill>
                <a:latin typeface="Arial" panose="020B0604020202020204" pitchFamily="34" charset="0"/>
                <a:cs typeface="Arial" panose="020B0604020202020204" pitchFamily="34" charset="0"/>
              </a:rPr>
              <a:t>, 2016). </a:t>
            </a:r>
          </a:p>
          <a:p>
            <a:pPr algn="just"/>
            <a:r>
              <a:rPr lang="en-US" b="1" dirty="0">
                <a:solidFill>
                  <a:schemeClr val="tx1"/>
                </a:solidFill>
                <a:latin typeface="Arial" panose="020B0604020202020204" pitchFamily="34" charset="0"/>
                <a:cs typeface="Arial" panose="020B0604020202020204" pitchFamily="34" charset="0"/>
              </a:rPr>
              <a:t>Economic viability- </a:t>
            </a:r>
            <a:r>
              <a:rPr lang="en-US" dirty="0">
                <a:solidFill>
                  <a:schemeClr val="tx1"/>
                </a:solidFill>
                <a:latin typeface="Arial" panose="020B0604020202020204" pitchFamily="34" charset="0"/>
                <a:cs typeface="Arial" panose="020B0604020202020204" pitchFamily="34" charset="0"/>
              </a:rPr>
              <a:t>practices secure financing and economic development in relation to positive impact on environment and business (</a:t>
            </a:r>
            <a:r>
              <a:rPr lang="en-US" dirty="0" err="1">
                <a:solidFill>
                  <a:schemeClr val="tx1"/>
                </a:solidFill>
                <a:latin typeface="Arial" panose="020B0604020202020204" pitchFamily="34" charset="0"/>
                <a:cs typeface="Arial" panose="020B0604020202020204" pitchFamily="34" charset="0"/>
              </a:rPr>
              <a:t>Belz</a:t>
            </a:r>
            <a:r>
              <a:rPr lang="en-US" dirty="0">
                <a:solidFill>
                  <a:schemeClr val="tx1"/>
                </a:solidFill>
                <a:latin typeface="Arial" panose="020B0604020202020204" pitchFamily="34" charset="0"/>
                <a:cs typeface="Arial" panose="020B0604020202020204" pitchFamily="34" charset="0"/>
              </a:rPr>
              <a:t> &amp; Peattie, 2012). </a:t>
            </a:r>
          </a:p>
          <a:p>
            <a:pPr algn="just"/>
            <a:r>
              <a:rPr lang="en-US" b="1" dirty="0">
                <a:solidFill>
                  <a:schemeClr val="tx1"/>
                </a:solidFill>
                <a:latin typeface="Arial" panose="020B0604020202020204" pitchFamily="34" charset="0"/>
                <a:cs typeface="Arial" panose="020B0604020202020204" pitchFamily="34" charset="0"/>
              </a:rPr>
              <a:t>Social equity- </a:t>
            </a:r>
            <a:r>
              <a:rPr lang="en-US" dirty="0">
                <a:solidFill>
                  <a:schemeClr val="tx1"/>
                </a:solidFill>
                <a:latin typeface="Arial" panose="020B0604020202020204" pitchFamily="34" charset="0"/>
                <a:cs typeface="Arial" panose="020B0604020202020204" pitchFamily="34" charset="0"/>
              </a:rPr>
              <a:t>removing social inequality by harnessing poverty prevention strategies 9Mitchell et al., 2010). </a:t>
            </a:r>
          </a:p>
          <a:p>
            <a:pPr algn="just"/>
            <a:r>
              <a:rPr lang="en-US" b="1" dirty="0">
                <a:solidFill>
                  <a:schemeClr val="tx1"/>
                </a:solidFill>
                <a:latin typeface="Arial" panose="020B0604020202020204" pitchFamily="34" charset="0"/>
                <a:cs typeface="Arial" panose="020B0604020202020204" pitchFamily="34" charset="0"/>
              </a:rPr>
              <a:t>Environmental protection- </a:t>
            </a:r>
            <a:r>
              <a:rPr lang="en-US" dirty="0">
                <a:solidFill>
                  <a:schemeClr val="tx1"/>
                </a:solidFill>
                <a:latin typeface="Arial" panose="020B0604020202020204" pitchFamily="34" charset="0"/>
                <a:cs typeface="Arial" panose="020B0604020202020204" pitchFamily="34" charset="0"/>
              </a:rPr>
              <a:t>develops eccentric strategy blending with human system and other system composed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2012). </a:t>
            </a:r>
          </a:p>
          <a:p>
            <a:endParaRPr 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256364" y="1930400"/>
            <a:ext cx="4150619" cy="3148572"/>
          </a:xfrm>
          <a:prstGeom prst="rect">
            <a:avLst/>
          </a:prstGeom>
        </p:spPr>
      </p:pic>
      <p:sp>
        <p:nvSpPr>
          <p:cNvPr id="5" name="TextBox 4"/>
          <p:cNvSpPr txBox="1"/>
          <p:nvPr/>
        </p:nvSpPr>
        <p:spPr>
          <a:xfrm>
            <a:off x="283336" y="5078972"/>
            <a:ext cx="3322750" cy="861774"/>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Sustainable marketing model </a:t>
            </a:r>
            <a:r>
              <a:rPr lang="en-US" sz="1400" i="1" dirty="0">
                <a:latin typeface="Arial" panose="020B0604020202020204" pitchFamily="34" charset="0"/>
                <a:cs typeface="Arial" panose="020B0604020202020204" pitchFamily="34" charset="0"/>
              </a:rPr>
              <a:t>(Source: </a:t>
            </a:r>
            <a:r>
              <a:rPr lang="en-US" sz="1400" i="1" dirty="0" err="1">
                <a:latin typeface="Arial" panose="020B0604020202020204" pitchFamily="34" charset="0"/>
                <a:cs typeface="Arial" panose="020B0604020202020204" pitchFamily="34" charset="0"/>
              </a:rPr>
              <a:t>Noo-urai</a:t>
            </a:r>
            <a:r>
              <a:rPr lang="en-US" sz="1400" i="1" dirty="0">
                <a:latin typeface="Arial" panose="020B0604020202020204" pitchFamily="34" charset="0"/>
                <a:cs typeface="Arial" panose="020B0604020202020204" pitchFamily="34" charset="0"/>
              </a:rPr>
              <a:t> &amp; </a:t>
            </a:r>
            <a:r>
              <a:rPr lang="en-US" sz="1400" i="1" dirty="0" err="1">
                <a:latin typeface="Arial" panose="020B0604020202020204" pitchFamily="34" charset="0"/>
                <a:cs typeface="Arial" panose="020B0604020202020204" pitchFamily="34" charset="0"/>
              </a:rPr>
              <a:t>Jaroenwisan</a:t>
            </a:r>
            <a:r>
              <a:rPr lang="en-US" sz="1400" i="1" dirty="0">
                <a:latin typeface="Arial" panose="020B0604020202020204" pitchFamily="34" charset="0"/>
                <a:cs typeface="Arial" panose="020B0604020202020204" pitchFamily="34" charset="0"/>
              </a:rPr>
              <a:t>, 2016)</a:t>
            </a:r>
            <a:endParaRPr lang="en-US" sz="1400" i="1" dirty="0"/>
          </a:p>
        </p:txBody>
      </p:sp>
    </p:spTree>
    <p:extLst>
      <p:ext uri="{BB962C8B-B14F-4D97-AF65-F5344CB8AC3E}">
        <p14:creationId xmlns:p14="http://schemas.microsoft.com/office/powerpoint/2010/main" val="2497985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96506"/>
          </a:xfrm>
        </p:spPr>
        <p:txBody>
          <a:bodyPr>
            <a:normAutofit fontScale="90000"/>
          </a:bodyPr>
          <a:lstStyle/>
          <a:p>
            <a:pPr algn="ctr"/>
            <a:r>
              <a:rPr lang="en-US" dirty="0">
                <a:latin typeface="Arial" panose="020B0604020202020204" pitchFamily="34" charset="0"/>
                <a:cs typeface="Arial" panose="020B0604020202020204" pitchFamily="34" charset="0"/>
              </a:rPr>
              <a:t>Critically evaluative sustainable marketing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15357" y="1496355"/>
            <a:ext cx="8596668" cy="3880773"/>
          </a:xfrm>
        </p:spPr>
        <p:txBody>
          <a:bodyPr>
            <a:normAutofit/>
          </a:bodyPr>
          <a:lstStyle/>
          <a:p>
            <a:pPr marL="0" indent="0" algn="just">
              <a:buNone/>
            </a:pPr>
            <a:r>
              <a:rPr lang="en-US" sz="2000" dirty="0">
                <a:solidFill>
                  <a:schemeClr val="tx1"/>
                </a:solidFill>
                <a:latin typeface="Arial" panose="020B0604020202020204" pitchFamily="34" charset="0"/>
                <a:cs typeface="Arial" panose="020B0604020202020204" pitchFamily="34" charset="0"/>
              </a:rPr>
              <a:t>Sustainable marketing- integrated marketing practices that related with societal marketing, social marketing, ecological marketing, and environmental marketing. </a:t>
            </a:r>
          </a:p>
          <a:p>
            <a:pPr algn="just"/>
            <a:r>
              <a:rPr lang="en-US" b="1" dirty="0">
                <a:solidFill>
                  <a:schemeClr val="tx1"/>
                </a:solidFill>
                <a:latin typeface="Arial" panose="020B0604020202020204" pitchFamily="34" charset="0"/>
                <a:cs typeface="Arial" panose="020B0604020202020204" pitchFamily="34" charset="0"/>
              </a:rPr>
              <a:t>Societal marketing- </a:t>
            </a:r>
            <a:r>
              <a:rPr lang="en-US" dirty="0">
                <a:solidFill>
                  <a:schemeClr val="tx1"/>
                </a:solidFill>
                <a:latin typeface="Arial" panose="020B0604020202020204" pitchFamily="34" charset="0"/>
                <a:cs typeface="Arial" panose="020B0604020202020204" pitchFamily="34" charset="0"/>
              </a:rPr>
              <a:t>devising marketing strategy by considering customers’ requirements, company’s interest, and long term society’s interest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&amp; </a:t>
            </a:r>
            <a:r>
              <a:rPr lang="en-US" dirty="0" err="1">
                <a:solidFill>
                  <a:schemeClr val="tx1"/>
                </a:solidFill>
                <a:latin typeface="Arial" panose="020B0604020202020204" pitchFamily="34" charset="0"/>
                <a:cs typeface="Arial" panose="020B0604020202020204" pitchFamily="34" charset="0"/>
              </a:rPr>
              <a:t>Seretny</a:t>
            </a:r>
            <a:r>
              <a:rPr lang="en-US" dirty="0">
                <a:solidFill>
                  <a:schemeClr val="tx1"/>
                </a:solidFill>
                <a:latin typeface="Arial" panose="020B0604020202020204" pitchFamily="34" charset="0"/>
                <a:cs typeface="Arial" panose="020B0604020202020204" pitchFamily="34" charset="0"/>
              </a:rPr>
              <a:t>, 2012). </a:t>
            </a:r>
          </a:p>
          <a:p>
            <a:pPr algn="just"/>
            <a:r>
              <a:rPr lang="en-US" b="1" dirty="0">
                <a:solidFill>
                  <a:schemeClr val="tx1"/>
                </a:solidFill>
                <a:latin typeface="Arial" panose="020B0604020202020204" pitchFamily="34" charset="0"/>
                <a:cs typeface="Arial" panose="020B0604020202020204" pitchFamily="34" charset="0"/>
              </a:rPr>
              <a:t>Social marketing- </a:t>
            </a:r>
            <a:r>
              <a:rPr lang="en-US" dirty="0">
                <a:solidFill>
                  <a:schemeClr val="tx1"/>
                </a:solidFill>
                <a:latin typeface="Arial" panose="020B0604020202020204" pitchFamily="34" charset="0"/>
                <a:cs typeface="Arial" panose="020B0604020202020204" pitchFamily="34" charset="0"/>
              </a:rPr>
              <a:t>practices the concepts, principles, and tools of marketing and developing marketing plan that have positive impact on maximizing peoples’ welfare, economic and environment development, and social responsibility (Mitchell et al., 2010). </a:t>
            </a:r>
          </a:p>
          <a:p>
            <a:endParaRPr lang="en-US" dirty="0"/>
          </a:p>
        </p:txBody>
      </p:sp>
    </p:spTree>
    <p:extLst>
      <p:ext uri="{BB962C8B-B14F-4D97-AF65-F5344CB8AC3E}">
        <p14:creationId xmlns:p14="http://schemas.microsoft.com/office/powerpoint/2010/main" val="3921793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dirty="0">
                <a:latin typeface="Arial" panose="020B0604020202020204" pitchFamily="34" charset="0"/>
                <a:cs typeface="Arial" panose="020B0604020202020204" pitchFamily="34" charset="0"/>
              </a:rPr>
              <a:t>Critically evaluative sustainable marketing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2147710"/>
            <a:ext cx="8596668" cy="3880773"/>
          </a:xfrm>
        </p:spPr>
        <p:txBody>
          <a:bodyPr/>
          <a:lstStyle/>
          <a:p>
            <a:pPr algn="just"/>
            <a:r>
              <a:rPr lang="en-US" b="1" dirty="0">
                <a:solidFill>
                  <a:schemeClr val="tx1"/>
                </a:solidFill>
                <a:latin typeface="Arial" panose="020B0604020202020204" pitchFamily="34" charset="0"/>
                <a:cs typeface="Arial" panose="020B0604020202020204" pitchFamily="34" charset="0"/>
              </a:rPr>
              <a:t>Ecological marketing- </a:t>
            </a:r>
            <a:r>
              <a:rPr lang="en-US" dirty="0">
                <a:solidFill>
                  <a:schemeClr val="tx1"/>
                </a:solidFill>
                <a:latin typeface="Arial" panose="020B0604020202020204" pitchFamily="34" charset="0"/>
                <a:cs typeface="Arial" panose="020B0604020202020204" pitchFamily="34" charset="0"/>
              </a:rPr>
              <a:t>highly emphases on developing and promoting environmental friendly products and services (Peattie &amp; </a:t>
            </a:r>
            <a:r>
              <a:rPr lang="en-US" dirty="0" err="1">
                <a:solidFill>
                  <a:schemeClr val="tx1"/>
                </a:solidFill>
                <a:latin typeface="Arial" panose="020B0604020202020204" pitchFamily="34" charset="0"/>
                <a:cs typeface="Arial" panose="020B0604020202020204" pitchFamily="34" charset="0"/>
              </a:rPr>
              <a:t>Belz</a:t>
            </a:r>
            <a:r>
              <a:rPr lang="en-US" dirty="0">
                <a:solidFill>
                  <a:schemeClr val="tx1"/>
                </a:solidFill>
                <a:latin typeface="Arial" panose="020B0604020202020204" pitchFamily="34" charset="0"/>
                <a:cs typeface="Arial" panose="020B0604020202020204" pitchFamily="34" charset="0"/>
              </a:rPr>
              <a:t>, 2010). </a:t>
            </a:r>
          </a:p>
          <a:p>
            <a:pPr algn="just"/>
            <a:r>
              <a:rPr lang="en-US" b="1" dirty="0">
                <a:solidFill>
                  <a:schemeClr val="tx1"/>
                </a:solidFill>
                <a:latin typeface="Arial" panose="020B0604020202020204" pitchFamily="34" charset="0"/>
                <a:cs typeface="Arial" panose="020B0604020202020204" pitchFamily="34" charset="0"/>
              </a:rPr>
              <a:t>Green marketing- </a:t>
            </a:r>
            <a:r>
              <a:rPr lang="en-US" dirty="0">
                <a:solidFill>
                  <a:schemeClr val="tx1"/>
                </a:solidFill>
                <a:latin typeface="Arial" panose="020B0604020202020204" pitchFamily="34" charset="0"/>
                <a:cs typeface="Arial" panose="020B0604020202020204" pitchFamily="34" charset="0"/>
              </a:rPr>
              <a:t>aims to increase green consumer demand promote environmental friendly products that brings well-being for both human and environment (Mitchell et al., 2010). </a:t>
            </a: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0002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608323" y="1270000"/>
            <a:ext cx="8596668" cy="3880773"/>
          </a:xfrm>
        </p:spPr>
        <p:txBody>
          <a:bodyPr/>
          <a:lstStyle/>
          <a:p>
            <a:pPr marL="0" indent="0" algn="just">
              <a:buNone/>
            </a:pPr>
            <a:r>
              <a:rPr lang="en-US" dirty="0">
                <a:latin typeface="Arial" panose="020B0604020202020204" pitchFamily="34" charset="0"/>
                <a:cs typeface="Arial" panose="020B0604020202020204" pitchFamily="34" charset="0"/>
              </a:rPr>
              <a:t>Sustainable marketing practices in an integrated marketing practices by which business firms develop marketing by considering company’s interest, customers needs, and interest of society and environment. The presentation found that societal marketing, social marketing, ecological marketing, and environmental marketing are the key practices areas of sustainable marketing. </a:t>
            </a:r>
          </a:p>
        </p:txBody>
      </p:sp>
    </p:spTree>
    <p:extLst>
      <p:ext uri="{BB962C8B-B14F-4D97-AF65-F5344CB8AC3E}">
        <p14:creationId xmlns:p14="http://schemas.microsoft.com/office/powerpoint/2010/main" val="1557455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677334" y="1470476"/>
            <a:ext cx="8596668" cy="3880773"/>
          </a:xfrm>
        </p:spPr>
        <p:txBody>
          <a:bodyPr>
            <a:normAutofit fontScale="77500" lnSpcReduction="20000"/>
          </a:bodyPr>
          <a:lstStyle/>
          <a:p>
            <a:r>
              <a:rPr lang="en-US" dirty="0" err="1">
                <a:latin typeface="Arial" panose="020B0604020202020204" pitchFamily="34" charset="0"/>
                <a:cs typeface="Arial" panose="020B0604020202020204" pitchFamily="34" charset="0"/>
              </a:rPr>
              <a:t>Seretny</a:t>
            </a:r>
            <a:r>
              <a:rPr lang="en-US" dirty="0">
                <a:latin typeface="Arial" panose="020B0604020202020204" pitchFamily="34" charset="0"/>
                <a:cs typeface="Arial" panose="020B0604020202020204" pitchFamily="34" charset="0"/>
              </a:rPr>
              <a:t>, M., &amp; </a:t>
            </a:r>
            <a:r>
              <a:rPr lang="en-US" dirty="0" err="1">
                <a:latin typeface="Arial" panose="020B0604020202020204" pitchFamily="34" charset="0"/>
                <a:cs typeface="Arial" panose="020B0604020202020204" pitchFamily="34" charset="0"/>
              </a:rPr>
              <a:t>Seretny</a:t>
            </a:r>
            <a:r>
              <a:rPr lang="en-US" dirty="0">
                <a:latin typeface="Arial" panose="020B0604020202020204" pitchFamily="34" charset="0"/>
                <a:cs typeface="Arial" panose="020B0604020202020204" pitchFamily="34" charset="0"/>
              </a:rPr>
              <a:t>, A. (2012). Sustainable marketing-a new era in the responsible marketing development. Foundations of management, 4(2), 63-76.</a:t>
            </a:r>
          </a:p>
          <a:p>
            <a:r>
              <a:rPr lang="en-US" dirty="0" err="1">
                <a:latin typeface="Arial" panose="020B0604020202020204" pitchFamily="34" charset="0"/>
                <a:cs typeface="Arial" panose="020B0604020202020204" pitchFamily="34" charset="0"/>
              </a:rPr>
              <a:t>Noo-urai</a:t>
            </a:r>
            <a:r>
              <a:rPr lang="en-US" dirty="0">
                <a:latin typeface="Arial" panose="020B0604020202020204" pitchFamily="34" charset="0"/>
                <a:cs typeface="Arial" panose="020B0604020202020204" pitchFamily="34" charset="0"/>
              </a:rPr>
              <a:t>, N., &amp; </a:t>
            </a:r>
            <a:r>
              <a:rPr lang="en-US" dirty="0" err="1">
                <a:latin typeface="Arial" panose="020B0604020202020204" pitchFamily="34" charset="0"/>
                <a:cs typeface="Arial" panose="020B0604020202020204" pitchFamily="34" charset="0"/>
              </a:rPr>
              <a:t>Jaroenwisan</a:t>
            </a:r>
            <a:r>
              <a:rPr lang="en-US" dirty="0">
                <a:latin typeface="Arial" panose="020B0604020202020204" pitchFamily="34" charset="0"/>
                <a:cs typeface="Arial" panose="020B0604020202020204" pitchFamily="34" charset="0"/>
              </a:rPr>
              <a:t>, K. (2016). Sustainability Marketing: A Changing of Marketing Concept Lead to Sustainable Business. International Journal of Business and Social Science, 7(4), 114-119.</a:t>
            </a:r>
          </a:p>
          <a:p>
            <a:r>
              <a:rPr lang="en-US" dirty="0" err="1">
                <a:latin typeface="Arial" panose="020B0604020202020204" pitchFamily="34" charset="0"/>
                <a:cs typeface="Arial" panose="020B0604020202020204" pitchFamily="34" charset="0"/>
              </a:rPr>
              <a:t>Belz</a:t>
            </a:r>
            <a:r>
              <a:rPr lang="en-US" dirty="0">
                <a:latin typeface="Arial" panose="020B0604020202020204" pitchFamily="34" charset="0"/>
                <a:cs typeface="Arial" panose="020B0604020202020204" pitchFamily="34" charset="0"/>
              </a:rPr>
              <a:t>, F. M., &amp; Peattie, K. (2012). Sustainability marketing: A global perspective.\</a:t>
            </a:r>
          </a:p>
          <a:p>
            <a:r>
              <a:rPr lang="en-US" dirty="0">
                <a:latin typeface="Arial" panose="020B0604020202020204" pitchFamily="34" charset="0"/>
                <a:cs typeface="Arial" panose="020B0604020202020204" pitchFamily="34" charset="0"/>
              </a:rPr>
              <a:t>Peattie, K., &amp; </a:t>
            </a:r>
            <a:r>
              <a:rPr lang="en-US" dirty="0" err="1">
                <a:latin typeface="Arial" panose="020B0604020202020204" pitchFamily="34" charset="0"/>
                <a:cs typeface="Arial" panose="020B0604020202020204" pitchFamily="34" charset="0"/>
              </a:rPr>
              <a:t>Belz</a:t>
            </a:r>
            <a:r>
              <a:rPr lang="en-US" dirty="0">
                <a:latin typeface="Arial" panose="020B0604020202020204" pitchFamily="34" charset="0"/>
                <a:cs typeface="Arial" panose="020B0604020202020204" pitchFamily="34" charset="0"/>
              </a:rPr>
              <a:t>, F. M. (2010). Sustainability marketing—An innovative conception of marketing. Marketing Review St. </a:t>
            </a:r>
            <a:r>
              <a:rPr lang="en-US" dirty="0" err="1">
                <a:latin typeface="Arial" panose="020B0604020202020204" pitchFamily="34" charset="0"/>
                <a:cs typeface="Arial" panose="020B0604020202020204" pitchFamily="34" charset="0"/>
              </a:rPr>
              <a:t>Gallen</a:t>
            </a:r>
            <a:r>
              <a:rPr lang="en-US" dirty="0">
                <a:latin typeface="Arial" panose="020B0604020202020204" pitchFamily="34" charset="0"/>
                <a:cs typeface="Arial" panose="020B0604020202020204" pitchFamily="34" charset="0"/>
              </a:rPr>
              <a:t>, 27(5), 8-15.</a:t>
            </a:r>
          </a:p>
          <a:p>
            <a:r>
              <a:rPr lang="en-US" dirty="0">
                <a:latin typeface="Arial" panose="020B0604020202020204" pitchFamily="34" charset="0"/>
                <a:cs typeface="Arial" panose="020B0604020202020204" pitchFamily="34" charset="0"/>
              </a:rPr>
              <a:t>Majid, I. A., &amp; </a:t>
            </a:r>
            <a:r>
              <a:rPr lang="en-US" dirty="0" err="1">
                <a:latin typeface="Arial" panose="020B0604020202020204" pitchFamily="34" charset="0"/>
                <a:cs typeface="Arial" panose="020B0604020202020204" pitchFamily="34" charset="0"/>
              </a:rPr>
              <a:t>Koe</a:t>
            </a:r>
            <a:r>
              <a:rPr lang="en-US" dirty="0">
                <a:latin typeface="Arial" panose="020B0604020202020204" pitchFamily="34" charset="0"/>
                <a:cs typeface="Arial" panose="020B0604020202020204" pitchFamily="34" charset="0"/>
              </a:rPr>
              <a:t>, W. L. (2012). Sustainable entrepreneurship (SE): A revised model based on triple bottom line (TBL). International Journal of Academic Research in Business and Social Sciences, 2(6), 293.</a:t>
            </a:r>
          </a:p>
          <a:p>
            <a:r>
              <a:rPr lang="en-US" dirty="0" err="1">
                <a:latin typeface="Arial" panose="020B0604020202020204" pitchFamily="34" charset="0"/>
                <a:cs typeface="Arial" panose="020B0604020202020204" pitchFamily="34" charset="0"/>
              </a:rPr>
              <a:t>Gimenez</a:t>
            </a:r>
            <a:r>
              <a:rPr lang="en-US" dirty="0">
                <a:latin typeface="Arial" panose="020B0604020202020204" pitchFamily="34" charset="0"/>
                <a:cs typeface="Arial" panose="020B0604020202020204" pitchFamily="34" charset="0"/>
              </a:rPr>
              <a:t>, C., Sierra, V., &amp; Rodon, J. (2012). Sustainable operations: Their impact on the triple bottom line. International Journal of Production Economics, 140(1), 149-159.</a:t>
            </a:r>
          </a:p>
          <a:p>
            <a:r>
              <a:rPr lang="en-US" dirty="0" err="1">
                <a:latin typeface="Arial" panose="020B0604020202020204" pitchFamily="34" charset="0"/>
                <a:cs typeface="Arial" panose="020B0604020202020204" pitchFamily="34" charset="0"/>
              </a:rPr>
              <a:t>Fauzi</a:t>
            </a:r>
            <a:r>
              <a:rPr lang="en-US" dirty="0">
                <a:latin typeface="Arial" panose="020B0604020202020204" pitchFamily="34" charset="0"/>
                <a:cs typeface="Arial" panose="020B0604020202020204" pitchFamily="34" charset="0"/>
              </a:rPr>
              <a:t>, H., </a:t>
            </a:r>
            <a:r>
              <a:rPr lang="en-US" dirty="0" err="1">
                <a:latin typeface="Arial" panose="020B0604020202020204" pitchFamily="34" charset="0"/>
                <a:cs typeface="Arial" panose="020B0604020202020204" pitchFamily="34" charset="0"/>
              </a:rPr>
              <a:t>Svensson</a:t>
            </a:r>
            <a:r>
              <a:rPr lang="en-US" dirty="0">
                <a:latin typeface="Arial" panose="020B0604020202020204" pitchFamily="34" charset="0"/>
                <a:cs typeface="Arial" panose="020B0604020202020204" pitchFamily="34" charset="0"/>
              </a:rPr>
              <a:t>, G., &amp; Rahman, A. A. (2010). “Triple bottom line” as “Sustainable corporate performance”: A proposition for the future. Sustainability, 2(5), 1345-1360.</a:t>
            </a:r>
          </a:p>
          <a:p>
            <a:r>
              <a:rPr lang="en-US" dirty="0">
                <a:latin typeface="Arial" panose="020B0604020202020204" pitchFamily="34" charset="0"/>
                <a:cs typeface="Arial" panose="020B0604020202020204" pitchFamily="34" charset="0"/>
              </a:rPr>
              <a:t>Mitchell, R. W., </a:t>
            </a:r>
            <a:r>
              <a:rPr lang="en-US" dirty="0" err="1">
                <a:latin typeface="Arial" panose="020B0604020202020204" pitchFamily="34" charset="0"/>
                <a:cs typeface="Arial" panose="020B0604020202020204" pitchFamily="34" charset="0"/>
              </a:rPr>
              <a:t>Wooliscroft</a:t>
            </a:r>
            <a:r>
              <a:rPr lang="en-US" dirty="0">
                <a:latin typeface="Arial" panose="020B0604020202020204" pitchFamily="34" charset="0"/>
                <a:cs typeface="Arial" panose="020B0604020202020204" pitchFamily="34" charset="0"/>
              </a:rPr>
              <a:t>, B., &amp; </a:t>
            </a:r>
            <a:r>
              <a:rPr lang="en-US" dirty="0" err="1">
                <a:latin typeface="Arial" panose="020B0604020202020204" pitchFamily="34" charset="0"/>
                <a:cs typeface="Arial" panose="020B0604020202020204" pitchFamily="34" charset="0"/>
              </a:rPr>
              <a:t>Higham</a:t>
            </a:r>
            <a:r>
              <a:rPr lang="en-US" dirty="0">
                <a:latin typeface="Arial" panose="020B0604020202020204" pitchFamily="34" charset="0"/>
                <a:cs typeface="Arial" panose="020B0604020202020204" pitchFamily="34" charset="0"/>
              </a:rPr>
              <a:t>, J. (2010). Sustainable market orientation: A new approach to managing marketing strategy. Journal of </a:t>
            </a:r>
            <a:r>
              <a:rPr lang="en-US" dirty="0" err="1">
                <a:latin typeface="Arial" panose="020B0604020202020204" pitchFamily="34" charset="0"/>
                <a:cs typeface="Arial" panose="020B0604020202020204" pitchFamily="34" charset="0"/>
              </a:rPr>
              <a:t>Macromarketing</a:t>
            </a:r>
            <a:r>
              <a:rPr lang="en-US" dirty="0">
                <a:latin typeface="Arial" panose="020B0604020202020204" pitchFamily="34" charset="0"/>
                <a:cs typeface="Arial" panose="020B0604020202020204" pitchFamily="34" charset="0"/>
              </a:rPr>
              <a:t>, 30(2), 160-170.</a:t>
            </a:r>
          </a:p>
        </p:txBody>
      </p:sp>
    </p:spTree>
    <p:extLst>
      <p:ext uri="{BB962C8B-B14F-4D97-AF65-F5344CB8AC3E}">
        <p14:creationId xmlns:p14="http://schemas.microsoft.com/office/powerpoint/2010/main" val="3289179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126</TotalTime>
  <Words>927</Words>
  <Application>Microsoft Macintosh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Contemporary issue in marketing: sustainable marketing</vt:lpstr>
      <vt:lpstr>Introduction </vt:lpstr>
      <vt:lpstr>Why sustainable marketing has become a contemporary issue in marketing.</vt:lpstr>
      <vt:lpstr>What is sustainable marketing?</vt:lpstr>
      <vt:lpstr>Triple bottom line model </vt:lpstr>
      <vt:lpstr>Sustainable marketing model </vt:lpstr>
      <vt:lpstr>Critically evaluative sustainable marketing  </vt:lpstr>
      <vt:lpstr>Critically evaluative sustainable marketing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 in marketing: sustainable marketing</dc:title>
  <dc:creator>Jewel</dc:creator>
  <cp:lastModifiedBy>Md Bhuiyan (1813856)</cp:lastModifiedBy>
  <cp:revision>4</cp:revision>
  <dcterms:created xsi:type="dcterms:W3CDTF">2019-05-18T20:26:11Z</dcterms:created>
  <dcterms:modified xsi:type="dcterms:W3CDTF">2019-05-30T00:41:45Z</dcterms:modified>
</cp:coreProperties>
</file>