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2" r:id="rId4"/>
  </p:sldMasterIdLst>
  <p:notesMasterIdLst>
    <p:notesMasterId r:id="rId24"/>
  </p:notesMasterIdLst>
  <p:sldIdLst>
    <p:sldId id="256" r:id="rId5"/>
    <p:sldId id="257" r:id="rId6"/>
    <p:sldId id="258" r:id="rId7"/>
    <p:sldId id="275" r:id="rId8"/>
    <p:sldId id="259" r:id="rId9"/>
    <p:sldId id="260" r:id="rId10"/>
    <p:sldId id="269" r:id="rId11"/>
    <p:sldId id="270" r:id="rId12"/>
    <p:sldId id="271" r:id="rId13"/>
    <p:sldId id="272" r:id="rId14"/>
    <p:sldId id="263" r:id="rId15"/>
    <p:sldId id="261" r:id="rId16"/>
    <p:sldId id="265" r:id="rId17"/>
    <p:sldId id="264" r:id="rId18"/>
    <p:sldId id="267" r:id="rId19"/>
    <p:sldId id="268" r:id="rId20"/>
    <p:sldId id="266" r:id="rId21"/>
    <p:sldId id="273" r:id="rId22"/>
    <p:sldId id="274"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orena Maria Mihalcea (2019847)" initials="LMM(" lastIdx="1" clrIdx="0">
    <p:extLst>
      <p:ext uri="{19B8F6BF-5375-455C-9EA6-DF929625EA0E}">
        <p15:presenceInfo xmlns:p15="http://schemas.microsoft.com/office/powerpoint/2012/main" userId="Lorena Maria Mihalcea (201984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076A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614" autoAdjust="0"/>
    <p:restoredTop sz="80653" autoAdjust="0"/>
  </p:normalViewPr>
  <p:slideViewPr>
    <p:cSldViewPr snapToGrid="0">
      <p:cViewPr varScale="1">
        <p:scale>
          <a:sx n="69" d="100"/>
          <a:sy n="69" d="100"/>
        </p:scale>
        <p:origin x="47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presProps" Target="presProps.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commentAuthors" Target="commentAuthor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tableStyles" Target="tableStyle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notesMaster" Target="notesMasters/notesMaster1.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theme" Target="theme/theme1.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viewProps" Target="viewProps.xml" /></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6-06T14:57:48.022" idx="1">
    <p:pos x="10" y="10"/>
    <p:text>Please see notes below</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8" Type="http://schemas.openxmlformats.org/officeDocument/2006/relationships/image" Target="../media/image16.svg" /><Relationship Id="rId3" Type="http://schemas.openxmlformats.org/officeDocument/2006/relationships/image" Target="../media/image11.png" /><Relationship Id="rId7" Type="http://schemas.openxmlformats.org/officeDocument/2006/relationships/image" Target="../media/image15.png" /><Relationship Id="rId2" Type="http://schemas.openxmlformats.org/officeDocument/2006/relationships/image" Target="../media/image10.svg" /><Relationship Id="rId1" Type="http://schemas.openxmlformats.org/officeDocument/2006/relationships/image" Target="../media/image9.png" /><Relationship Id="rId6" Type="http://schemas.openxmlformats.org/officeDocument/2006/relationships/image" Target="../media/image14.svg" /><Relationship Id="rId5" Type="http://schemas.openxmlformats.org/officeDocument/2006/relationships/image" Target="../media/image13.png" /><Relationship Id="rId10" Type="http://schemas.openxmlformats.org/officeDocument/2006/relationships/image" Target="../media/image18.svg" /><Relationship Id="rId4" Type="http://schemas.openxmlformats.org/officeDocument/2006/relationships/image" Target="../media/image12.svg" /><Relationship Id="rId9" Type="http://schemas.openxmlformats.org/officeDocument/2006/relationships/image" Target="../media/image17.png" /></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 /><Relationship Id="rId3" Type="http://schemas.openxmlformats.org/officeDocument/2006/relationships/image" Target="../media/image11.png" /><Relationship Id="rId7" Type="http://schemas.openxmlformats.org/officeDocument/2006/relationships/image" Target="../media/image15.png" /><Relationship Id="rId2" Type="http://schemas.openxmlformats.org/officeDocument/2006/relationships/image" Target="../media/image10.svg" /><Relationship Id="rId1" Type="http://schemas.openxmlformats.org/officeDocument/2006/relationships/image" Target="../media/image9.png" /><Relationship Id="rId6" Type="http://schemas.openxmlformats.org/officeDocument/2006/relationships/image" Target="../media/image14.svg" /><Relationship Id="rId5" Type="http://schemas.openxmlformats.org/officeDocument/2006/relationships/image" Target="../media/image13.png" /><Relationship Id="rId10" Type="http://schemas.openxmlformats.org/officeDocument/2006/relationships/image" Target="../media/image18.svg" /><Relationship Id="rId4" Type="http://schemas.openxmlformats.org/officeDocument/2006/relationships/image" Target="../media/image12.svg" /><Relationship Id="rId9" Type="http://schemas.openxmlformats.org/officeDocument/2006/relationships/image" Target="../media/image17.png" /></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FC7F01B-0AAA-4335-B90E-F5554295A83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0441616-998E-419E-BFE3-5ECF8DA30AF7}">
      <dgm:prSet/>
      <dgm:spPr/>
      <dgm:t>
        <a:bodyPr/>
        <a:lstStyle/>
        <a:p>
          <a:r>
            <a:rPr lang="en-GB" b="0" i="0" dirty="0"/>
            <a:t>Avoiding: to avoid any conflicts in general.</a:t>
          </a:r>
          <a:endParaRPr lang="en-US" dirty="0"/>
        </a:p>
      </dgm:t>
    </dgm:pt>
    <dgm:pt modelId="{6147BF6B-ADAF-4E0A-9DBF-DFC0BB5183C3}" type="parTrans" cxnId="{6BF93AA4-644D-470A-AB76-C0AE135FA583}">
      <dgm:prSet/>
      <dgm:spPr/>
      <dgm:t>
        <a:bodyPr/>
        <a:lstStyle/>
        <a:p>
          <a:endParaRPr lang="en-US"/>
        </a:p>
      </dgm:t>
    </dgm:pt>
    <dgm:pt modelId="{00E29B72-B7B5-466A-859B-DB2B7E33AFDC}" type="sibTrans" cxnId="{6BF93AA4-644D-470A-AB76-C0AE135FA583}">
      <dgm:prSet/>
      <dgm:spPr/>
      <dgm:t>
        <a:bodyPr/>
        <a:lstStyle/>
        <a:p>
          <a:endParaRPr lang="en-US"/>
        </a:p>
      </dgm:t>
    </dgm:pt>
    <dgm:pt modelId="{21B55226-CF75-4894-B61B-B6F9C8C13ADA}">
      <dgm:prSet/>
      <dgm:spPr/>
      <dgm:t>
        <a:bodyPr/>
        <a:lstStyle/>
        <a:p>
          <a:r>
            <a:rPr lang="en-GB" b="0" i="0" dirty="0"/>
            <a:t>Accommodating : Where other party’s case is prioritised </a:t>
          </a:r>
          <a:endParaRPr lang="en-US" dirty="0"/>
        </a:p>
      </dgm:t>
    </dgm:pt>
    <dgm:pt modelId="{AD239FC4-E3B2-406E-94F9-012CB93B66DA}" type="parTrans" cxnId="{EACBEF66-0820-4B48-9A38-CAF424F95FC5}">
      <dgm:prSet/>
      <dgm:spPr/>
      <dgm:t>
        <a:bodyPr/>
        <a:lstStyle/>
        <a:p>
          <a:endParaRPr lang="en-US"/>
        </a:p>
      </dgm:t>
    </dgm:pt>
    <dgm:pt modelId="{78821152-DAAB-403C-B352-DD1901EB38F3}" type="sibTrans" cxnId="{EACBEF66-0820-4B48-9A38-CAF424F95FC5}">
      <dgm:prSet/>
      <dgm:spPr/>
      <dgm:t>
        <a:bodyPr/>
        <a:lstStyle/>
        <a:p>
          <a:endParaRPr lang="en-US"/>
        </a:p>
      </dgm:t>
    </dgm:pt>
    <dgm:pt modelId="{D6C27DF4-835D-4393-A323-34D9C6AEC874}">
      <dgm:prSet/>
      <dgm:spPr/>
      <dgm:t>
        <a:bodyPr/>
        <a:lstStyle/>
        <a:p>
          <a:r>
            <a:rPr lang="en-GB" b="0" i="0" dirty="0"/>
            <a:t>Compromising: Trying to find a sweet spot where bother parties can be satisfied giving up some of comfort zones away  from involving parties.</a:t>
          </a:r>
          <a:endParaRPr lang="en-US" dirty="0"/>
        </a:p>
      </dgm:t>
    </dgm:pt>
    <dgm:pt modelId="{FDEEAD9C-4304-4131-8C18-F8162150A1FE}" type="parTrans" cxnId="{F0060D35-1687-4D9E-8B19-E38050EC853A}">
      <dgm:prSet/>
      <dgm:spPr/>
      <dgm:t>
        <a:bodyPr/>
        <a:lstStyle/>
        <a:p>
          <a:endParaRPr lang="en-US"/>
        </a:p>
      </dgm:t>
    </dgm:pt>
    <dgm:pt modelId="{74C843AA-049E-4BD6-8A63-044D4B39C59E}" type="sibTrans" cxnId="{F0060D35-1687-4D9E-8B19-E38050EC853A}">
      <dgm:prSet/>
      <dgm:spPr/>
      <dgm:t>
        <a:bodyPr/>
        <a:lstStyle/>
        <a:p>
          <a:endParaRPr lang="en-US"/>
        </a:p>
      </dgm:t>
    </dgm:pt>
    <dgm:pt modelId="{1E049C08-8F36-4EC8-9B78-3A2702122F36}">
      <dgm:prSet/>
      <dgm:spPr/>
      <dgm:t>
        <a:bodyPr/>
        <a:lstStyle/>
        <a:p>
          <a:r>
            <a:rPr lang="en-GB" b="0" i="0" dirty="0"/>
            <a:t>Competing:  Trying to prove that one is still right than the other</a:t>
          </a:r>
          <a:endParaRPr lang="en-US" dirty="0"/>
        </a:p>
      </dgm:t>
    </dgm:pt>
    <dgm:pt modelId="{A4E88B2C-896B-4459-AA81-E16A0A8D28E2}" type="parTrans" cxnId="{48B66955-D39E-4B53-86E0-5EAF643A4EB6}">
      <dgm:prSet/>
      <dgm:spPr/>
      <dgm:t>
        <a:bodyPr/>
        <a:lstStyle/>
        <a:p>
          <a:endParaRPr lang="en-US"/>
        </a:p>
      </dgm:t>
    </dgm:pt>
    <dgm:pt modelId="{09A54B7F-0A7E-4CAC-B3F1-0C5202F4E11D}" type="sibTrans" cxnId="{48B66955-D39E-4B53-86E0-5EAF643A4EB6}">
      <dgm:prSet/>
      <dgm:spPr/>
      <dgm:t>
        <a:bodyPr/>
        <a:lstStyle/>
        <a:p>
          <a:endParaRPr lang="en-US"/>
        </a:p>
      </dgm:t>
    </dgm:pt>
    <dgm:pt modelId="{C0FCDC32-5685-45B3-A506-71996CE7F1E4}">
      <dgm:prSet/>
      <dgm:spPr/>
      <dgm:t>
        <a:bodyPr/>
        <a:lstStyle/>
        <a:p>
          <a:r>
            <a:rPr lang="en-GB" b="0" i="0" dirty="0"/>
            <a:t>Collaborating: Both parties working work collaborate making a win-win situation for both parties.</a:t>
          </a:r>
          <a:endParaRPr lang="en-US" dirty="0"/>
        </a:p>
      </dgm:t>
    </dgm:pt>
    <dgm:pt modelId="{5F473637-BE50-426C-9783-1EAE6E207846}" type="parTrans" cxnId="{B7C78C86-DED8-4B67-82B1-EE496635B121}">
      <dgm:prSet/>
      <dgm:spPr/>
      <dgm:t>
        <a:bodyPr/>
        <a:lstStyle/>
        <a:p>
          <a:endParaRPr lang="en-US"/>
        </a:p>
      </dgm:t>
    </dgm:pt>
    <dgm:pt modelId="{27F159EA-E715-4EA8-AB96-199C37D072DB}" type="sibTrans" cxnId="{B7C78C86-DED8-4B67-82B1-EE496635B121}">
      <dgm:prSet/>
      <dgm:spPr/>
      <dgm:t>
        <a:bodyPr/>
        <a:lstStyle/>
        <a:p>
          <a:endParaRPr lang="en-US"/>
        </a:p>
      </dgm:t>
    </dgm:pt>
    <dgm:pt modelId="{25D2390C-92F0-45DC-B78B-13857FC410EC}" type="pres">
      <dgm:prSet presAssocID="{5FC7F01B-0AAA-4335-B90E-F5554295A83B}" presName="root" presStyleCnt="0">
        <dgm:presLayoutVars>
          <dgm:dir/>
          <dgm:resizeHandles val="exact"/>
        </dgm:presLayoutVars>
      </dgm:prSet>
      <dgm:spPr/>
    </dgm:pt>
    <dgm:pt modelId="{3789E80D-0126-4042-BE58-39241128F49E}" type="pres">
      <dgm:prSet presAssocID="{60441616-998E-419E-BFE3-5ECF8DA30AF7}" presName="compNode" presStyleCnt="0"/>
      <dgm:spPr/>
    </dgm:pt>
    <dgm:pt modelId="{F2F66CE1-EB29-4EF2-9600-B5D8FE0542DB}" type="pres">
      <dgm:prSet presAssocID="{60441616-998E-419E-BFE3-5ECF8DA30AF7}" presName="bgRect" presStyleLbl="bgShp" presStyleIdx="0" presStyleCnt="5" custLinFactNeighborY="-94524"/>
      <dgm:spPr/>
    </dgm:pt>
    <dgm:pt modelId="{1846139A-2EDC-4CD2-A7F4-2AAE32A24E60}" type="pres">
      <dgm:prSet presAssocID="{60441616-998E-419E-BFE3-5ECF8DA30AF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A95DA5A3-97DC-4F2A-99D0-6AE925979850}" type="pres">
      <dgm:prSet presAssocID="{60441616-998E-419E-BFE3-5ECF8DA30AF7}" presName="spaceRect" presStyleCnt="0"/>
      <dgm:spPr/>
    </dgm:pt>
    <dgm:pt modelId="{866768B5-6C1C-4DAD-B818-83E7DBF0A095}" type="pres">
      <dgm:prSet presAssocID="{60441616-998E-419E-BFE3-5ECF8DA30AF7}" presName="parTx" presStyleLbl="revTx" presStyleIdx="0" presStyleCnt="5">
        <dgm:presLayoutVars>
          <dgm:chMax val="0"/>
          <dgm:chPref val="0"/>
        </dgm:presLayoutVars>
      </dgm:prSet>
      <dgm:spPr/>
    </dgm:pt>
    <dgm:pt modelId="{CD76D44D-0F65-461A-B930-87AE6A1D1AFB}" type="pres">
      <dgm:prSet presAssocID="{00E29B72-B7B5-466A-859B-DB2B7E33AFDC}" presName="sibTrans" presStyleCnt="0"/>
      <dgm:spPr/>
    </dgm:pt>
    <dgm:pt modelId="{FA5C4FBC-DC3C-40BC-8FB7-9F9FBE3E0098}" type="pres">
      <dgm:prSet presAssocID="{21B55226-CF75-4894-B61B-B6F9C8C13ADA}" presName="compNode" presStyleCnt="0"/>
      <dgm:spPr/>
    </dgm:pt>
    <dgm:pt modelId="{91DE6944-7283-4E71-9E5A-121CED462B37}" type="pres">
      <dgm:prSet presAssocID="{21B55226-CF75-4894-B61B-B6F9C8C13ADA}" presName="bgRect" presStyleLbl="bgShp" presStyleIdx="1" presStyleCnt="5"/>
      <dgm:spPr/>
    </dgm:pt>
    <dgm:pt modelId="{87FEE27E-A120-4EB2-85FE-7B6B069EB50B}" type="pres">
      <dgm:prSet presAssocID="{21B55226-CF75-4894-B61B-B6F9C8C13AD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41F05C5A-7C54-463B-94B3-2EEE5FDE23B8}" type="pres">
      <dgm:prSet presAssocID="{21B55226-CF75-4894-B61B-B6F9C8C13ADA}" presName="spaceRect" presStyleCnt="0"/>
      <dgm:spPr/>
    </dgm:pt>
    <dgm:pt modelId="{DD271E61-B00C-4FC7-909C-40A71D0DF0F9}" type="pres">
      <dgm:prSet presAssocID="{21B55226-CF75-4894-B61B-B6F9C8C13ADA}" presName="parTx" presStyleLbl="revTx" presStyleIdx="1" presStyleCnt="5">
        <dgm:presLayoutVars>
          <dgm:chMax val="0"/>
          <dgm:chPref val="0"/>
        </dgm:presLayoutVars>
      </dgm:prSet>
      <dgm:spPr/>
    </dgm:pt>
    <dgm:pt modelId="{8707FB1B-A019-41B6-80EB-975BB1690618}" type="pres">
      <dgm:prSet presAssocID="{78821152-DAAB-403C-B352-DD1901EB38F3}" presName="sibTrans" presStyleCnt="0"/>
      <dgm:spPr/>
    </dgm:pt>
    <dgm:pt modelId="{9BE8EABA-4A31-4091-A64C-58E3801FDB9F}" type="pres">
      <dgm:prSet presAssocID="{D6C27DF4-835D-4393-A323-34D9C6AEC874}" presName="compNode" presStyleCnt="0"/>
      <dgm:spPr/>
    </dgm:pt>
    <dgm:pt modelId="{03BAE93E-8140-4030-9648-62FC9A1D218E}" type="pres">
      <dgm:prSet presAssocID="{D6C27DF4-835D-4393-A323-34D9C6AEC874}" presName="bgRect" presStyleLbl="bgShp" presStyleIdx="2" presStyleCnt="5"/>
      <dgm:spPr/>
    </dgm:pt>
    <dgm:pt modelId="{6DEF60F1-446F-4E08-B26C-620889DD5668}" type="pres">
      <dgm:prSet presAssocID="{D6C27DF4-835D-4393-A323-34D9C6AEC87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623A44F2-D3D2-4751-9385-9497A3B8732C}" type="pres">
      <dgm:prSet presAssocID="{D6C27DF4-835D-4393-A323-34D9C6AEC874}" presName="spaceRect" presStyleCnt="0"/>
      <dgm:spPr/>
    </dgm:pt>
    <dgm:pt modelId="{FC7A2DD5-58BD-447C-9356-1ABC6A70A3C1}" type="pres">
      <dgm:prSet presAssocID="{D6C27DF4-835D-4393-A323-34D9C6AEC874}" presName="parTx" presStyleLbl="revTx" presStyleIdx="2" presStyleCnt="5">
        <dgm:presLayoutVars>
          <dgm:chMax val="0"/>
          <dgm:chPref val="0"/>
        </dgm:presLayoutVars>
      </dgm:prSet>
      <dgm:spPr/>
    </dgm:pt>
    <dgm:pt modelId="{77D49AE6-A276-421F-8C51-86CE32CD8BC3}" type="pres">
      <dgm:prSet presAssocID="{74C843AA-049E-4BD6-8A63-044D4B39C59E}" presName="sibTrans" presStyleCnt="0"/>
      <dgm:spPr/>
    </dgm:pt>
    <dgm:pt modelId="{98C446D9-ADF7-4776-A618-0E38EA8D38D8}" type="pres">
      <dgm:prSet presAssocID="{1E049C08-8F36-4EC8-9B78-3A2702122F36}" presName="compNode" presStyleCnt="0"/>
      <dgm:spPr/>
    </dgm:pt>
    <dgm:pt modelId="{9A2E1D77-04FF-4C3C-9A50-09D5A5CC98E5}" type="pres">
      <dgm:prSet presAssocID="{1E049C08-8F36-4EC8-9B78-3A2702122F36}" presName="bgRect" presStyleLbl="bgShp" presStyleIdx="3" presStyleCnt="5"/>
      <dgm:spPr/>
    </dgm:pt>
    <dgm:pt modelId="{F3351636-E22F-4E66-B85E-9466A91A3B86}" type="pres">
      <dgm:prSet presAssocID="{1E049C08-8F36-4EC8-9B78-3A2702122F3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ins"/>
        </a:ext>
      </dgm:extLst>
    </dgm:pt>
    <dgm:pt modelId="{3E9548B7-2FC6-47FA-BB8F-0C53BB9E67B6}" type="pres">
      <dgm:prSet presAssocID="{1E049C08-8F36-4EC8-9B78-3A2702122F36}" presName="spaceRect" presStyleCnt="0"/>
      <dgm:spPr/>
    </dgm:pt>
    <dgm:pt modelId="{F68799F8-A32C-4146-BE99-D7605D5D380F}" type="pres">
      <dgm:prSet presAssocID="{1E049C08-8F36-4EC8-9B78-3A2702122F36}" presName="parTx" presStyleLbl="revTx" presStyleIdx="3" presStyleCnt="5">
        <dgm:presLayoutVars>
          <dgm:chMax val="0"/>
          <dgm:chPref val="0"/>
        </dgm:presLayoutVars>
      </dgm:prSet>
      <dgm:spPr/>
    </dgm:pt>
    <dgm:pt modelId="{E4364A83-6B0B-4A00-89EE-42DC6E0F6F6B}" type="pres">
      <dgm:prSet presAssocID="{09A54B7F-0A7E-4CAC-B3F1-0C5202F4E11D}" presName="sibTrans" presStyleCnt="0"/>
      <dgm:spPr/>
    </dgm:pt>
    <dgm:pt modelId="{4BF92A81-901C-42DB-8997-FD3DE1468B10}" type="pres">
      <dgm:prSet presAssocID="{C0FCDC32-5685-45B3-A506-71996CE7F1E4}" presName="compNode" presStyleCnt="0"/>
      <dgm:spPr/>
    </dgm:pt>
    <dgm:pt modelId="{C5584B62-D41B-46E5-B542-C229ECD8679F}" type="pres">
      <dgm:prSet presAssocID="{C0FCDC32-5685-45B3-A506-71996CE7F1E4}" presName="bgRect" presStyleLbl="bgShp" presStyleIdx="4" presStyleCnt="5"/>
      <dgm:spPr/>
    </dgm:pt>
    <dgm:pt modelId="{4B3B1892-5CA4-417E-B7F4-E907C79EB138}" type="pres">
      <dgm:prSet presAssocID="{C0FCDC32-5685-45B3-A506-71996CE7F1E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846FA208-79B5-4688-AA8B-210151F075B4}" type="pres">
      <dgm:prSet presAssocID="{C0FCDC32-5685-45B3-A506-71996CE7F1E4}" presName="spaceRect" presStyleCnt="0"/>
      <dgm:spPr/>
    </dgm:pt>
    <dgm:pt modelId="{958DD115-B29B-4EF9-AB21-8A39AD31D05B}" type="pres">
      <dgm:prSet presAssocID="{C0FCDC32-5685-45B3-A506-71996CE7F1E4}" presName="parTx" presStyleLbl="revTx" presStyleIdx="4" presStyleCnt="5">
        <dgm:presLayoutVars>
          <dgm:chMax val="0"/>
          <dgm:chPref val="0"/>
        </dgm:presLayoutVars>
      </dgm:prSet>
      <dgm:spPr/>
    </dgm:pt>
  </dgm:ptLst>
  <dgm:cxnLst>
    <dgm:cxn modelId="{90017518-F8FA-4760-B632-B22F33097FEB}" type="presOf" srcId="{60441616-998E-419E-BFE3-5ECF8DA30AF7}" destId="{866768B5-6C1C-4DAD-B818-83E7DBF0A095}" srcOrd="0" destOrd="0" presId="urn:microsoft.com/office/officeart/2018/2/layout/IconVerticalSolidList"/>
    <dgm:cxn modelId="{F0060D35-1687-4D9E-8B19-E38050EC853A}" srcId="{5FC7F01B-0AAA-4335-B90E-F5554295A83B}" destId="{D6C27DF4-835D-4393-A323-34D9C6AEC874}" srcOrd="2" destOrd="0" parTransId="{FDEEAD9C-4304-4131-8C18-F8162150A1FE}" sibTransId="{74C843AA-049E-4BD6-8A63-044D4B39C59E}"/>
    <dgm:cxn modelId="{0E4D1B38-5778-4576-8033-5468E8FB4F65}" type="presOf" srcId="{D6C27DF4-835D-4393-A323-34D9C6AEC874}" destId="{FC7A2DD5-58BD-447C-9356-1ABC6A70A3C1}" srcOrd="0" destOrd="0" presId="urn:microsoft.com/office/officeart/2018/2/layout/IconVerticalSolidList"/>
    <dgm:cxn modelId="{4834F443-5AF5-4735-A0A6-62004A9C35F9}" type="presOf" srcId="{C0FCDC32-5685-45B3-A506-71996CE7F1E4}" destId="{958DD115-B29B-4EF9-AB21-8A39AD31D05B}" srcOrd="0" destOrd="0" presId="urn:microsoft.com/office/officeart/2018/2/layout/IconVerticalSolidList"/>
    <dgm:cxn modelId="{EACBEF66-0820-4B48-9A38-CAF424F95FC5}" srcId="{5FC7F01B-0AAA-4335-B90E-F5554295A83B}" destId="{21B55226-CF75-4894-B61B-B6F9C8C13ADA}" srcOrd="1" destOrd="0" parTransId="{AD239FC4-E3B2-406E-94F9-012CB93B66DA}" sibTransId="{78821152-DAAB-403C-B352-DD1901EB38F3}"/>
    <dgm:cxn modelId="{9C617B6B-CEBE-49FB-988D-5227E250479A}" type="presOf" srcId="{5FC7F01B-0AAA-4335-B90E-F5554295A83B}" destId="{25D2390C-92F0-45DC-B78B-13857FC410EC}" srcOrd="0" destOrd="0" presId="urn:microsoft.com/office/officeart/2018/2/layout/IconVerticalSolidList"/>
    <dgm:cxn modelId="{E4DC736E-ABD1-4F30-9AF7-3387A3519613}" type="presOf" srcId="{21B55226-CF75-4894-B61B-B6F9C8C13ADA}" destId="{DD271E61-B00C-4FC7-909C-40A71D0DF0F9}" srcOrd="0" destOrd="0" presId="urn:microsoft.com/office/officeart/2018/2/layout/IconVerticalSolidList"/>
    <dgm:cxn modelId="{48B66955-D39E-4B53-86E0-5EAF643A4EB6}" srcId="{5FC7F01B-0AAA-4335-B90E-F5554295A83B}" destId="{1E049C08-8F36-4EC8-9B78-3A2702122F36}" srcOrd="3" destOrd="0" parTransId="{A4E88B2C-896B-4459-AA81-E16A0A8D28E2}" sibTransId="{09A54B7F-0A7E-4CAC-B3F1-0C5202F4E11D}"/>
    <dgm:cxn modelId="{B7C78C86-DED8-4B67-82B1-EE496635B121}" srcId="{5FC7F01B-0AAA-4335-B90E-F5554295A83B}" destId="{C0FCDC32-5685-45B3-A506-71996CE7F1E4}" srcOrd="4" destOrd="0" parTransId="{5F473637-BE50-426C-9783-1EAE6E207846}" sibTransId="{27F159EA-E715-4EA8-AB96-199C37D072DB}"/>
    <dgm:cxn modelId="{6BF93AA4-644D-470A-AB76-C0AE135FA583}" srcId="{5FC7F01B-0AAA-4335-B90E-F5554295A83B}" destId="{60441616-998E-419E-BFE3-5ECF8DA30AF7}" srcOrd="0" destOrd="0" parTransId="{6147BF6B-ADAF-4E0A-9DBF-DFC0BB5183C3}" sibTransId="{00E29B72-B7B5-466A-859B-DB2B7E33AFDC}"/>
    <dgm:cxn modelId="{EEEF49FE-E337-444E-B6AD-B2DA8B47B584}" type="presOf" srcId="{1E049C08-8F36-4EC8-9B78-3A2702122F36}" destId="{F68799F8-A32C-4146-BE99-D7605D5D380F}" srcOrd="0" destOrd="0" presId="urn:microsoft.com/office/officeart/2018/2/layout/IconVerticalSolidList"/>
    <dgm:cxn modelId="{5E22DE66-50D1-4742-9DF2-5DB006D27AF4}" type="presParOf" srcId="{25D2390C-92F0-45DC-B78B-13857FC410EC}" destId="{3789E80D-0126-4042-BE58-39241128F49E}" srcOrd="0" destOrd="0" presId="urn:microsoft.com/office/officeart/2018/2/layout/IconVerticalSolidList"/>
    <dgm:cxn modelId="{7D0D0409-B30D-4BF1-AA28-7EA5053D701C}" type="presParOf" srcId="{3789E80D-0126-4042-BE58-39241128F49E}" destId="{F2F66CE1-EB29-4EF2-9600-B5D8FE0542DB}" srcOrd="0" destOrd="0" presId="urn:microsoft.com/office/officeart/2018/2/layout/IconVerticalSolidList"/>
    <dgm:cxn modelId="{6D05D65F-5EEA-4F10-9143-567130B53E1B}" type="presParOf" srcId="{3789E80D-0126-4042-BE58-39241128F49E}" destId="{1846139A-2EDC-4CD2-A7F4-2AAE32A24E60}" srcOrd="1" destOrd="0" presId="urn:microsoft.com/office/officeart/2018/2/layout/IconVerticalSolidList"/>
    <dgm:cxn modelId="{57D95AF9-CA73-46C9-8C60-958EA717327F}" type="presParOf" srcId="{3789E80D-0126-4042-BE58-39241128F49E}" destId="{A95DA5A3-97DC-4F2A-99D0-6AE925979850}" srcOrd="2" destOrd="0" presId="urn:microsoft.com/office/officeart/2018/2/layout/IconVerticalSolidList"/>
    <dgm:cxn modelId="{F4FB4538-8600-4D48-BE51-3C50F1C8224D}" type="presParOf" srcId="{3789E80D-0126-4042-BE58-39241128F49E}" destId="{866768B5-6C1C-4DAD-B818-83E7DBF0A095}" srcOrd="3" destOrd="0" presId="urn:microsoft.com/office/officeart/2018/2/layout/IconVerticalSolidList"/>
    <dgm:cxn modelId="{31403EF3-8825-43FE-B878-E8376B534603}" type="presParOf" srcId="{25D2390C-92F0-45DC-B78B-13857FC410EC}" destId="{CD76D44D-0F65-461A-B930-87AE6A1D1AFB}" srcOrd="1" destOrd="0" presId="urn:microsoft.com/office/officeart/2018/2/layout/IconVerticalSolidList"/>
    <dgm:cxn modelId="{6FEF0457-2B23-4D15-A0B8-FEB0B23D86FD}" type="presParOf" srcId="{25D2390C-92F0-45DC-B78B-13857FC410EC}" destId="{FA5C4FBC-DC3C-40BC-8FB7-9F9FBE3E0098}" srcOrd="2" destOrd="0" presId="urn:microsoft.com/office/officeart/2018/2/layout/IconVerticalSolidList"/>
    <dgm:cxn modelId="{3934D351-86EE-44C6-ACB6-EFF20B22F224}" type="presParOf" srcId="{FA5C4FBC-DC3C-40BC-8FB7-9F9FBE3E0098}" destId="{91DE6944-7283-4E71-9E5A-121CED462B37}" srcOrd="0" destOrd="0" presId="urn:microsoft.com/office/officeart/2018/2/layout/IconVerticalSolidList"/>
    <dgm:cxn modelId="{D7E120BE-D37B-49A9-99AD-E3A824DD6076}" type="presParOf" srcId="{FA5C4FBC-DC3C-40BC-8FB7-9F9FBE3E0098}" destId="{87FEE27E-A120-4EB2-85FE-7B6B069EB50B}" srcOrd="1" destOrd="0" presId="urn:microsoft.com/office/officeart/2018/2/layout/IconVerticalSolidList"/>
    <dgm:cxn modelId="{5E43A1FD-8E82-4D3B-80E4-21DF8509E01E}" type="presParOf" srcId="{FA5C4FBC-DC3C-40BC-8FB7-9F9FBE3E0098}" destId="{41F05C5A-7C54-463B-94B3-2EEE5FDE23B8}" srcOrd="2" destOrd="0" presId="urn:microsoft.com/office/officeart/2018/2/layout/IconVerticalSolidList"/>
    <dgm:cxn modelId="{48159C27-977E-48DE-A36A-669CF0404022}" type="presParOf" srcId="{FA5C4FBC-DC3C-40BC-8FB7-9F9FBE3E0098}" destId="{DD271E61-B00C-4FC7-909C-40A71D0DF0F9}" srcOrd="3" destOrd="0" presId="urn:microsoft.com/office/officeart/2018/2/layout/IconVerticalSolidList"/>
    <dgm:cxn modelId="{B78680B1-614C-48BF-A6BC-224158634F28}" type="presParOf" srcId="{25D2390C-92F0-45DC-B78B-13857FC410EC}" destId="{8707FB1B-A019-41B6-80EB-975BB1690618}" srcOrd="3" destOrd="0" presId="urn:microsoft.com/office/officeart/2018/2/layout/IconVerticalSolidList"/>
    <dgm:cxn modelId="{40C24FA2-AD4B-4589-921E-A2728C1692B6}" type="presParOf" srcId="{25D2390C-92F0-45DC-B78B-13857FC410EC}" destId="{9BE8EABA-4A31-4091-A64C-58E3801FDB9F}" srcOrd="4" destOrd="0" presId="urn:microsoft.com/office/officeart/2018/2/layout/IconVerticalSolidList"/>
    <dgm:cxn modelId="{9BABD0B8-0BBB-4550-AFD0-E0FA3E1BD52E}" type="presParOf" srcId="{9BE8EABA-4A31-4091-A64C-58E3801FDB9F}" destId="{03BAE93E-8140-4030-9648-62FC9A1D218E}" srcOrd="0" destOrd="0" presId="urn:microsoft.com/office/officeart/2018/2/layout/IconVerticalSolidList"/>
    <dgm:cxn modelId="{9AFC07DB-2F53-4CE4-BFE3-4DE1D3F7B01A}" type="presParOf" srcId="{9BE8EABA-4A31-4091-A64C-58E3801FDB9F}" destId="{6DEF60F1-446F-4E08-B26C-620889DD5668}" srcOrd="1" destOrd="0" presId="urn:microsoft.com/office/officeart/2018/2/layout/IconVerticalSolidList"/>
    <dgm:cxn modelId="{0AF18C10-0B43-4008-8206-5E3F268484DC}" type="presParOf" srcId="{9BE8EABA-4A31-4091-A64C-58E3801FDB9F}" destId="{623A44F2-D3D2-4751-9385-9497A3B8732C}" srcOrd="2" destOrd="0" presId="urn:microsoft.com/office/officeart/2018/2/layout/IconVerticalSolidList"/>
    <dgm:cxn modelId="{CDE486F2-A9DE-4B34-9759-A82AF89443F9}" type="presParOf" srcId="{9BE8EABA-4A31-4091-A64C-58E3801FDB9F}" destId="{FC7A2DD5-58BD-447C-9356-1ABC6A70A3C1}" srcOrd="3" destOrd="0" presId="urn:microsoft.com/office/officeart/2018/2/layout/IconVerticalSolidList"/>
    <dgm:cxn modelId="{2C12ACE6-6548-4CB8-A5C8-DBB8546F6CD6}" type="presParOf" srcId="{25D2390C-92F0-45DC-B78B-13857FC410EC}" destId="{77D49AE6-A276-421F-8C51-86CE32CD8BC3}" srcOrd="5" destOrd="0" presId="urn:microsoft.com/office/officeart/2018/2/layout/IconVerticalSolidList"/>
    <dgm:cxn modelId="{1D125C1D-8C0F-4B93-9344-B5E6D861FC99}" type="presParOf" srcId="{25D2390C-92F0-45DC-B78B-13857FC410EC}" destId="{98C446D9-ADF7-4776-A618-0E38EA8D38D8}" srcOrd="6" destOrd="0" presId="urn:microsoft.com/office/officeart/2018/2/layout/IconVerticalSolidList"/>
    <dgm:cxn modelId="{8703D2C1-6821-46BA-97DE-CAA9150EBD68}" type="presParOf" srcId="{98C446D9-ADF7-4776-A618-0E38EA8D38D8}" destId="{9A2E1D77-04FF-4C3C-9A50-09D5A5CC98E5}" srcOrd="0" destOrd="0" presId="urn:microsoft.com/office/officeart/2018/2/layout/IconVerticalSolidList"/>
    <dgm:cxn modelId="{3CC4988F-1503-47D7-8245-A9C7A0B1B1D2}" type="presParOf" srcId="{98C446D9-ADF7-4776-A618-0E38EA8D38D8}" destId="{F3351636-E22F-4E66-B85E-9466A91A3B86}" srcOrd="1" destOrd="0" presId="urn:microsoft.com/office/officeart/2018/2/layout/IconVerticalSolidList"/>
    <dgm:cxn modelId="{07A3518C-B1C6-4DF5-9833-1D40BF095890}" type="presParOf" srcId="{98C446D9-ADF7-4776-A618-0E38EA8D38D8}" destId="{3E9548B7-2FC6-47FA-BB8F-0C53BB9E67B6}" srcOrd="2" destOrd="0" presId="urn:microsoft.com/office/officeart/2018/2/layout/IconVerticalSolidList"/>
    <dgm:cxn modelId="{2B1D7846-0876-4873-802D-1EE1CD9EE12B}" type="presParOf" srcId="{98C446D9-ADF7-4776-A618-0E38EA8D38D8}" destId="{F68799F8-A32C-4146-BE99-D7605D5D380F}" srcOrd="3" destOrd="0" presId="urn:microsoft.com/office/officeart/2018/2/layout/IconVerticalSolidList"/>
    <dgm:cxn modelId="{F7A7A1E1-4951-4D43-B11E-285AC63A8305}" type="presParOf" srcId="{25D2390C-92F0-45DC-B78B-13857FC410EC}" destId="{E4364A83-6B0B-4A00-89EE-42DC6E0F6F6B}" srcOrd="7" destOrd="0" presId="urn:microsoft.com/office/officeart/2018/2/layout/IconVerticalSolidList"/>
    <dgm:cxn modelId="{F38AB730-6A77-4E47-BA5A-0C906EFAA3A7}" type="presParOf" srcId="{25D2390C-92F0-45DC-B78B-13857FC410EC}" destId="{4BF92A81-901C-42DB-8997-FD3DE1468B10}" srcOrd="8" destOrd="0" presId="urn:microsoft.com/office/officeart/2018/2/layout/IconVerticalSolidList"/>
    <dgm:cxn modelId="{D82DE8BD-BA99-4EBC-9CAD-F8B9B0F28774}" type="presParOf" srcId="{4BF92A81-901C-42DB-8997-FD3DE1468B10}" destId="{C5584B62-D41B-46E5-B542-C229ECD8679F}" srcOrd="0" destOrd="0" presId="urn:microsoft.com/office/officeart/2018/2/layout/IconVerticalSolidList"/>
    <dgm:cxn modelId="{4460E682-6967-4DA5-AF7A-CD40487C69F9}" type="presParOf" srcId="{4BF92A81-901C-42DB-8997-FD3DE1468B10}" destId="{4B3B1892-5CA4-417E-B7F4-E907C79EB138}" srcOrd="1" destOrd="0" presId="urn:microsoft.com/office/officeart/2018/2/layout/IconVerticalSolidList"/>
    <dgm:cxn modelId="{DFA00EE3-61F7-4176-9F30-D2CCD770762B}" type="presParOf" srcId="{4BF92A81-901C-42DB-8997-FD3DE1468B10}" destId="{846FA208-79B5-4688-AA8B-210151F075B4}" srcOrd="2" destOrd="0" presId="urn:microsoft.com/office/officeart/2018/2/layout/IconVerticalSolidList"/>
    <dgm:cxn modelId="{30A6CEF2-CB3B-4363-B3C4-EBB2D0E778DE}" type="presParOf" srcId="{4BF92A81-901C-42DB-8997-FD3DE1468B10}" destId="{958DD115-B29B-4EF9-AB21-8A39AD31D05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F66CE1-EB29-4EF2-9600-B5D8FE0542DB}">
      <dsp:nvSpPr>
        <dsp:cNvPr id="0" name=""/>
        <dsp:cNvSpPr/>
      </dsp:nvSpPr>
      <dsp:spPr>
        <a:xfrm>
          <a:off x="0" y="0"/>
          <a:ext cx="6724650" cy="6263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6139A-2EDC-4CD2-A7F4-2AAE32A24E60}">
      <dsp:nvSpPr>
        <dsp:cNvPr id="0" name=""/>
        <dsp:cNvSpPr/>
      </dsp:nvSpPr>
      <dsp:spPr>
        <a:xfrm>
          <a:off x="189478" y="143875"/>
          <a:ext cx="344506" cy="3445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6768B5-6C1C-4DAD-B818-83E7DBF0A095}">
      <dsp:nvSpPr>
        <dsp:cNvPr id="0" name=""/>
        <dsp:cNvSpPr/>
      </dsp:nvSpPr>
      <dsp:spPr>
        <a:xfrm>
          <a:off x="723463" y="2940"/>
          <a:ext cx="6001186" cy="626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291" tIns="66291" rIns="66291" bIns="66291" numCol="1" spcCol="1270" anchor="ctr" anchorCtr="0">
          <a:noAutofit/>
        </a:bodyPr>
        <a:lstStyle/>
        <a:p>
          <a:pPr marL="0" lvl="0" indent="0" algn="l" defTabSz="666750">
            <a:lnSpc>
              <a:spcPct val="90000"/>
            </a:lnSpc>
            <a:spcBef>
              <a:spcPct val="0"/>
            </a:spcBef>
            <a:spcAft>
              <a:spcPct val="35000"/>
            </a:spcAft>
            <a:buNone/>
          </a:pPr>
          <a:r>
            <a:rPr lang="en-GB" sz="1500" b="0" i="0" kern="1200" dirty="0"/>
            <a:t>Avoiding: to avoid any conflicts in general.</a:t>
          </a:r>
          <a:endParaRPr lang="en-US" sz="1500" kern="1200" dirty="0"/>
        </a:p>
      </dsp:txBody>
      <dsp:txXfrm>
        <a:off x="723463" y="2940"/>
        <a:ext cx="6001186" cy="626375"/>
      </dsp:txXfrm>
    </dsp:sp>
    <dsp:sp modelId="{91DE6944-7283-4E71-9E5A-121CED462B37}">
      <dsp:nvSpPr>
        <dsp:cNvPr id="0" name=""/>
        <dsp:cNvSpPr/>
      </dsp:nvSpPr>
      <dsp:spPr>
        <a:xfrm>
          <a:off x="0" y="785909"/>
          <a:ext cx="6724650" cy="6263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FEE27E-A120-4EB2-85FE-7B6B069EB50B}">
      <dsp:nvSpPr>
        <dsp:cNvPr id="0" name=""/>
        <dsp:cNvSpPr/>
      </dsp:nvSpPr>
      <dsp:spPr>
        <a:xfrm>
          <a:off x="189478" y="926843"/>
          <a:ext cx="344506" cy="3445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271E61-B00C-4FC7-909C-40A71D0DF0F9}">
      <dsp:nvSpPr>
        <dsp:cNvPr id="0" name=""/>
        <dsp:cNvSpPr/>
      </dsp:nvSpPr>
      <dsp:spPr>
        <a:xfrm>
          <a:off x="723463" y="785909"/>
          <a:ext cx="6001186" cy="626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291" tIns="66291" rIns="66291" bIns="66291" numCol="1" spcCol="1270" anchor="ctr" anchorCtr="0">
          <a:noAutofit/>
        </a:bodyPr>
        <a:lstStyle/>
        <a:p>
          <a:pPr marL="0" lvl="0" indent="0" algn="l" defTabSz="666750">
            <a:lnSpc>
              <a:spcPct val="90000"/>
            </a:lnSpc>
            <a:spcBef>
              <a:spcPct val="0"/>
            </a:spcBef>
            <a:spcAft>
              <a:spcPct val="35000"/>
            </a:spcAft>
            <a:buNone/>
          </a:pPr>
          <a:r>
            <a:rPr lang="en-GB" sz="1500" b="0" i="0" kern="1200" dirty="0"/>
            <a:t>Accommodating : Where other party’s case is prioritised </a:t>
          </a:r>
          <a:endParaRPr lang="en-US" sz="1500" kern="1200" dirty="0"/>
        </a:p>
      </dsp:txBody>
      <dsp:txXfrm>
        <a:off x="723463" y="785909"/>
        <a:ext cx="6001186" cy="626375"/>
      </dsp:txXfrm>
    </dsp:sp>
    <dsp:sp modelId="{03BAE93E-8140-4030-9648-62FC9A1D218E}">
      <dsp:nvSpPr>
        <dsp:cNvPr id="0" name=""/>
        <dsp:cNvSpPr/>
      </dsp:nvSpPr>
      <dsp:spPr>
        <a:xfrm>
          <a:off x="0" y="1568878"/>
          <a:ext cx="6724650" cy="62637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EF60F1-446F-4E08-B26C-620889DD5668}">
      <dsp:nvSpPr>
        <dsp:cNvPr id="0" name=""/>
        <dsp:cNvSpPr/>
      </dsp:nvSpPr>
      <dsp:spPr>
        <a:xfrm>
          <a:off x="189478" y="1709812"/>
          <a:ext cx="344506" cy="3445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7A2DD5-58BD-447C-9356-1ABC6A70A3C1}">
      <dsp:nvSpPr>
        <dsp:cNvPr id="0" name=""/>
        <dsp:cNvSpPr/>
      </dsp:nvSpPr>
      <dsp:spPr>
        <a:xfrm>
          <a:off x="723463" y="1568878"/>
          <a:ext cx="6001186" cy="626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291" tIns="66291" rIns="66291" bIns="66291" numCol="1" spcCol="1270" anchor="ctr" anchorCtr="0">
          <a:noAutofit/>
        </a:bodyPr>
        <a:lstStyle/>
        <a:p>
          <a:pPr marL="0" lvl="0" indent="0" algn="l" defTabSz="666750">
            <a:lnSpc>
              <a:spcPct val="90000"/>
            </a:lnSpc>
            <a:spcBef>
              <a:spcPct val="0"/>
            </a:spcBef>
            <a:spcAft>
              <a:spcPct val="35000"/>
            </a:spcAft>
            <a:buNone/>
          </a:pPr>
          <a:r>
            <a:rPr lang="en-GB" sz="1500" b="0" i="0" kern="1200" dirty="0"/>
            <a:t>Compromising: Trying to find a sweet spot where bother parties can be satisfied giving up some of comfort zones away  from involving parties.</a:t>
          </a:r>
          <a:endParaRPr lang="en-US" sz="1500" kern="1200" dirty="0"/>
        </a:p>
      </dsp:txBody>
      <dsp:txXfrm>
        <a:off x="723463" y="1568878"/>
        <a:ext cx="6001186" cy="626375"/>
      </dsp:txXfrm>
    </dsp:sp>
    <dsp:sp modelId="{9A2E1D77-04FF-4C3C-9A50-09D5A5CC98E5}">
      <dsp:nvSpPr>
        <dsp:cNvPr id="0" name=""/>
        <dsp:cNvSpPr/>
      </dsp:nvSpPr>
      <dsp:spPr>
        <a:xfrm>
          <a:off x="0" y="2351847"/>
          <a:ext cx="6724650" cy="62637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351636-E22F-4E66-B85E-9466A91A3B86}">
      <dsp:nvSpPr>
        <dsp:cNvPr id="0" name=""/>
        <dsp:cNvSpPr/>
      </dsp:nvSpPr>
      <dsp:spPr>
        <a:xfrm>
          <a:off x="189478" y="2492781"/>
          <a:ext cx="344506" cy="3445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8799F8-A32C-4146-BE99-D7605D5D380F}">
      <dsp:nvSpPr>
        <dsp:cNvPr id="0" name=""/>
        <dsp:cNvSpPr/>
      </dsp:nvSpPr>
      <dsp:spPr>
        <a:xfrm>
          <a:off x="723463" y="2351847"/>
          <a:ext cx="6001186" cy="626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291" tIns="66291" rIns="66291" bIns="66291" numCol="1" spcCol="1270" anchor="ctr" anchorCtr="0">
          <a:noAutofit/>
        </a:bodyPr>
        <a:lstStyle/>
        <a:p>
          <a:pPr marL="0" lvl="0" indent="0" algn="l" defTabSz="666750">
            <a:lnSpc>
              <a:spcPct val="90000"/>
            </a:lnSpc>
            <a:spcBef>
              <a:spcPct val="0"/>
            </a:spcBef>
            <a:spcAft>
              <a:spcPct val="35000"/>
            </a:spcAft>
            <a:buNone/>
          </a:pPr>
          <a:r>
            <a:rPr lang="en-GB" sz="1500" b="0" i="0" kern="1200" dirty="0"/>
            <a:t>Competing:  Trying to prove that one is still right than the other</a:t>
          </a:r>
          <a:endParaRPr lang="en-US" sz="1500" kern="1200" dirty="0"/>
        </a:p>
      </dsp:txBody>
      <dsp:txXfrm>
        <a:off x="723463" y="2351847"/>
        <a:ext cx="6001186" cy="626375"/>
      </dsp:txXfrm>
    </dsp:sp>
    <dsp:sp modelId="{C5584B62-D41B-46E5-B542-C229ECD8679F}">
      <dsp:nvSpPr>
        <dsp:cNvPr id="0" name=""/>
        <dsp:cNvSpPr/>
      </dsp:nvSpPr>
      <dsp:spPr>
        <a:xfrm>
          <a:off x="0" y="3134816"/>
          <a:ext cx="6724650" cy="62637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3B1892-5CA4-417E-B7F4-E907C79EB138}">
      <dsp:nvSpPr>
        <dsp:cNvPr id="0" name=""/>
        <dsp:cNvSpPr/>
      </dsp:nvSpPr>
      <dsp:spPr>
        <a:xfrm>
          <a:off x="189478" y="3275750"/>
          <a:ext cx="344506" cy="3445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8DD115-B29B-4EF9-AB21-8A39AD31D05B}">
      <dsp:nvSpPr>
        <dsp:cNvPr id="0" name=""/>
        <dsp:cNvSpPr/>
      </dsp:nvSpPr>
      <dsp:spPr>
        <a:xfrm>
          <a:off x="723463" y="3134816"/>
          <a:ext cx="6001186" cy="626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291" tIns="66291" rIns="66291" bIns="66291" numCol="1" spcCol="1270" anchor="ctr" anchorCtr="0">
          <a:noAutofit/>
        </a:bodyPr>
        <a:lstStyle/>
        <a:p>
          <a:pPr marL="0" lvl="0" indent="0" algn="l" defTabSz="666750">
            <a:lnSpc>
              <a:spcPct val="90000"/>
            </a:lnSpc>
            <a:spcBef>
              <a:spcPct val="0"/>
            </a:spcBef>
            <a:spcAft>
              <a:spcPct val="35000"/>
            </a:spcAft>
            <a:buNone/>
          </a:pPr>
          <a:r>
            <a:rPr lang="en-GB" sz="1500" b="0" i="0" kern="1200" dirty="0"/>
            <a:t>Collaborating: Both parties working work collaborate making a win-win situation for both parties.</a:t>
          </a:r>
          <a:endParaRPr lang="en-US" sz="1500" kern="1200" dirty="0"/>
        </a:p>
      </dsp:txBody>
      <dsp:txXfrm>
        <a:off x="723463" y="3134816"/>
        <a:ext cx="6001186" cy="6263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7ED1E7-7D03-4D41-8F2C-5BB91DBBE296}" type="datetimeFigureOut">
              <a:rPr lang="en-GB" smtClean="0"/>
              <a:t>09/06/2021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A31972-F656-426F-BA10-98758A4BD6AD}" type="slidenum">
              <a:rPr lang="en-GB" smtClean="0"/>
              <a:t>‹#›</a:t>
            </a:fld>
            <a:endParaRPr lang="en-GB"/>
          </a:p>
        </p:txBody>
      </p:sp>
    </p:spTree>
    <p:extLst>
      <p:ext uri="{BB962C8B-B14F-4D97-AF65-F5344CB8AC3E}">
        <p14:creationId xmlns:p14="http://schemas.microsoft.com/office/powerpoint/2010/main" val="2706629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A31972-F656-426F-BA10-98758A4BD6AD}" type="slidenum">
              <a:rPr lang="en-GB" smtClean="0"/>
              <a:t>5</a:t>
            </a:fld>
            <a:endParaRPr lang="en-GB"/>
          </a:p>
        </p:txBody>
      </p:sp>
    </p:spTree>
    <p:extLst>
      <p:ext uri="{BB962C8B-B14F-4D97-AF65-F5344CB8AC3E}">
        <p14:creationId xmlns:p14="http://schemas.microsoft.com/office/powerpoint/2010/main" val="4078225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A31972-F656-426F-BA10-98758A4BD6AD}" type="slidenum">
              <a:rPr lang="en-GB" smtClean="0"/>
              <a:t>10</a:t>
            </a:fld>
            <a:endParaRPr lang="en-GB"/>
          </a:p>
        </p:txBody>
      </p:sp>
    </p:spTree>
    <p:extLst>
      <p:ext uri="{BB962C8B-B14F-4D97-AF65-F5344CB8AC3E}">
        <p14:creationId xmlns:p14="http://schemas.microsoft.com/office/powerpoint/2010/main" val="1312219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4A31972-F656-426F-BA10-98758A4BD6AD}" type="slidenum">
              <a:rPr lang="en-GB" smtClean="0"/>
              <a:t>11</a:t>
            </a:fld>
            <a:endParaRPr lang="en-GB"/>
          </a:p>
        </p:txBody>
      </p:sp>
    </p:spTree>
    <p:extLst>
      <p:ext uri="{BB962C8B-B14F-4D97-AF65-F5344CB8AC3E}">
        <p14:creationId xmlns:p14="http://schemas.microsoft.com/office/powerpoint/2010/main" val="3232479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DR. Tuckman (2012) teams are not starting fully formed but as groups of individuals that go through specific stages </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stages a team must go through are: </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Forming: At this stage individuals are making effort to get to know each other. They are going to be positive and polite and some of them are going to be anxious. There might be confusion between individuals and their roles </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Storming: In this stage appears  conflicts around personalities, individuals might get frustrated with other members approach of doing things </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Norming: This is the stage where individuals start to accept the differences and find ways to work together </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Performing: It is the stage where the team is now effective, individuals have finally created bond and start performing the tasks.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A4A31972-F656-426F-BA10-98758A4BD6AD}" type="slidenum">
              <a:rPr lang="en-GB" smtClean="0"/>
              <a:t>12</a:t>
            </a:fld>
            <a:endParaRPr lang="en-GB"/>
          </a:p>
        </p:txBody>
      </p:sp>
    </p:spTree>
    <p:extLst>
      <p:ext uri="{BB962C8B-B14F-4D97-AF65-F5344CB8AC3E}">
        <p14:creationId xmlns:p14="http://schemas.microsoft.com/office/powerpoint/2010/main" val="6114381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said by Dr. Belbin (2010), assigning team roles according to individuals strengths, weaknesses, skills and their preferred role  is an effective way to build a team.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model allows us to identify how each individual prefers to contribute to the team, also gives a big picture of the balance within the team.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Belbin Model is a tool that help us to understand the success or the failure of a team. </a:t>
            </a:r>
          </a:p>
          <a:p>
            <a:endParaRPr lang="en-GB" dirty="0"/>
          </a:p>
        </p:txBody>
      </p:sp>
      <p:sp>
        <p:nvSpPr>
          <p:cNvPr id="4" name="Slide Number Placeholder 3"/>
          <p:cNvSpPr>
            <a:spLocks noGrp="1"/>
          </p:cNvSpPr>
          <p:nvPr>
            <p:ph type="sldNum" sz="quarter" idx="5"/>
          </p:nvPr>
        </p:nvSpPr>
        <p:spPr/>
        <p:txBody>
          <a:bodyPr/>
          <a:lstStyle/>
          <a:p>
            <a:fld id="{A4A31972-F656-426F-BA10-98758A4BD6AD}" type="slidenum">
              <a:rPr lang="en-GB" smtClean="0"/>
              <a:t>13</a:t>
            </a:fld>
            <a:endParaRPr lang="en-GB"/>
          </a:p>
        </p:txBody>
      </p:sp>
    </p:spTree>
    <p:extLst>
      <p:ext uri="{BB962C8B-B14F-4D97-AF65-F5344CB8AC3E}">
        <p14:creationId xmlns:p14="http://schemas.microsoft.com/office/powerpoint/2010/main" val="13324145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800" dirty="0"/>
              <a:t>Between 1991- 1995 </a:t>
            </a:r>
            <a:r>
              <a:rPr lang="en-GB" sz="1800" b="0" i="0" dirty="0">
                <a:solidFill>
                  <a:srgbClr val="000000"/>
                </a:solidFill>
                <a:effectLst/>
                <a:latin typeface="BogleWeb"/>
              </a:rPr>
              <a:t>Archie Norman, Allan Leighton, Phil Cox and Tony Campbell worked together as a team and produced a new strategy – a new way of working was created which provided a framework for a new organisational structure (www.asda.com)</a:t>
            </a:r>
          </a:p>
          <a:p>
            <a:pPr marL="171450" indent="-171450">
              <a:buFont typeface="Arial" panose="020B0604020202020204" pitchFamily="34" charset="0"/>
              <a:buChar char="•"/>
            </a:pPr>
            <a:r>
              <a:rPr lang="en-GB" sz="1800" b="0" i="0" dirty="0">
                <a:solidFill>
                  <a:srgbClr val="000000"/>
                </a:solidFill>
                <a:effectLst/>
                <a:latin typeface="BogleWeb"/>
              </a:rPr>
              <a:t> In four years, Archie and his team made ASDA  ” a major force in UK retailing. “ (ASDA, </a:t>
            </a:r>
            <a:r>
              <a:rPr lang="en-GB" sz="1800" b="0" i="1" dirty="0" err="1">
                <a:solidFill>
                  <a:srgbClr val="000000"/>
                </a:solidFill>
                <a:effectLst/>
                <a:latin typeface="BogleWeb"/>
              </a:rPr>
              <a:t>nd</a:t>
            </a:r>
            <a:r>
              <a:rPr lang="en-GB" sz="1800" b="0" i="0" dirty="0">
                <a:solidFill>
                  <a:srgbClr val="000000"/>
                </a:solidFill>
                <a:effectLst/>
                <a:latin typeface="BogleWeb"/>
              </a:rPr>
              <a:t>, online) </a:t>
            </a:r>
          </a:p>
          <a:p>
            <a:pPr marL="171450" indent="-171450">
              <a:buFont typeface="Arial" panose="020B0604020202020204" pitchFamily="34" charset="0"/>
              <a:buChar char="•"/>
            </a:pPr>
            <a:r>
              <a:rPr lang="en-GB" sz="1800" b="0" i="0" dirty="0">
                <a:solidFill>
                  <a:srgbClr val="000000"/>
                </a:solidFill>
                <a:effectLst/>
                <a:latin typeface="BogleWeb"/>
              </a:rPr>
              <a:t>Since then, until today ASDA has achieved multiples goals which shows the support offered to their staff members. </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285750" lvl="0" indent="-285750" rtl="0">
              <a:buFont typeface="Arial" panose="020B0604020202020204" pitchFamily="34" charset="0"/>
              <a:buChar char="•"/>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1000 Employees at ASDA are Dementia Trained</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Over 1000 Employees took part corporately supported Pride Events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Asda is supporting Survivors of modern slavery (Bright Future Programme)</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77% of employees responded positively at the statement “I am proud to work for ASDA”</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16.000 Employees supported to shield through the Covid-19 Pandemic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4A31972-F656-426F-BA10-98758A4BD6AD}" type="slidenum">
              <a:rPr lang="en-GB" smtClean="0"/>
              <a:t>14</a:t>
            </a:fld>
            <a:endParaRPr lang="en-GB"/>
          </a:p>
        </p:txBody>
      </p:sp>
    </p:spTree>
    <p:extLst>
      <p:ext uri="{BB962C8B-B14F-4D97-AF65-F5344CB8AC3E}">
        <p14:creationId xmlns:p14="http://schemas.microsoft.com/office/powerpoint/2010/main" val="292174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A31972-F656-426F-BA10-98758A4BD6AD}" type="slidenum">
              <a:rPr lang="en-GB" smtClean="0"/>
              <a:t>16</a:t>
            </a:fld>
            <a:endParaRPr lang="en-GB"/>
          </a:p>
        </p:txBody>
      </p:sp>
    </p:spTree>
    <p:extLst>
      <p:ext uri="{BB962C8B-B14F-4D97-AF65-F5344CB8AC3E}">
        <p14:creationId xmlns:p14="http://schemas.microsoft.com/office/powerpoint/2010/main" val="2330844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6/9/2021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93801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6/9/2021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526066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6/9/2021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57578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6/9/2021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03894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6/9/2021</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30011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6/9/2021</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58023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6/9/2021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128241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6/9/2021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65237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6/9/2021</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3941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6/9/2021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54706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6/9/2021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50973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6/9/2021</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62171210"/>
      </p:ext>
    </p:extLst>
  </p:cSld>
  <p:clrMap bg1="lt1" tx1="dk1" bg2="lt2" tx2="dk2" accent1="accent1" accent2="accent2" accent3="accent3" accent4="accent4" accent5="accent5" accent6="accent6" hlink="hlink" folHlink="folHlink"/>
  <p:sldLayoutIdLst>
    <p:sldLayoutId id="2147484023" r:id="rId1"/>
    <p:sldLayoutId id="2147484024" r:id="rId2"/>
    <p:sldLayoutId id="2147484025" r:id="rId3"/>
    <p:sldLayoutId id="2147484026" r:id="rId4"/>
    <p:sldLayoutId id="2147484027" r:id="rId5"/>
    <p:sldLayoutId id="2147484028" r:id="rId6"/>
    <p:sldLayoutId id="2147484029" r:id="rId7"/>
    <p:sldLayoutId id="2147484030" r:id="rId8"/>
    <p:sldLayoutId id="2147484031" r:id="rId9"/>
    <p:sldLayoutId id="2147484032" r:id="rId10"/>
    <p:sldLayoutId id="2147484033"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image" Target="../media/image6.jpg"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8.jpeg" /><Relationship Id="rId7" Type="http://schemas.openxmlformats.org/officeDocument/2006/relationships/diagramColors" Target="../diagrams/colors1.xml" /><Relationship Id="rId2" Type="http://schemas.openxmlformats.org/officeDocument/2006/relationships/notesSlide" Target="../notesSlides/notesSlide2.xml" /><Relationship Id="rId1" Type="http://schemas.openxmlformats.org/officeDocument/2006/relationships/slideLayout" Target="../slideLayouts/slideLayout7.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notesSlide" Target="../notesSlides/notesSlide4.xml" /><Relationship Id="rId1" Type="http://schemas.openxmlformats.org/officeDocument/2006/relationships/slideLayout" Target="../slideLayouts/slideLayout2.xml" /><Relationship Id="rId5" Type="http://schemas.openxmlformats.org/officeDocument/2006/relationships/comments" Target="../comments/comment1.xml" /><Relationship Id="rId4" Type="http://schemas.openxmlformats.org/officeDocument/2006/relationships/image" Target="../media/image20.jpeg"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9" name="Picture 3">
            <a:extLst>
              <a:ext uri="{FF2B5EF4-FFF2-40B4-BE49-F238E27FC236}">
                <a16:creationId xmlns:a16="http://schemas.microsoft.com/office/drawing/2014/main" id="{E8D34C06-7F57-4262-9969-C7440033E0A7}"/>
              </a:ext>
            </a:extLst>
          </p:cNvPr>
          <p:cNvPicPr>
            <a:picLocks noChangeAspect="1"/>
          </p:cNvPicPr>
          <p:nvPr/>
        </p:nvPicPr>
        <p:blipFill rotWithShape="1">
          <a:blip r:embed="rId2">
            <a:duotone>
              <a:prstClr val="black"/>
              <a:schemeClr val="accent2">
                <a:tint val="45000"/>
                <a:satMod val="400000"/>
              </a:schemeClr>
            </a:duotone>
          </a:blip>
          <a:srcRect l="9053" t="14588" r="-1" b="14587"/>
          <a:stretch/>
        </p:blipFill>
        <p:spPr>
          <a:xfrm>
            <a:off x="20" y="-1"/>
            <a:ext cx="12188932" cy="6858000"/>
          </a:xfrm>
          <a:prstGeom prst="rect">
            <a:avLst/>
          </a:prstGeom>
        </p:spPr>
      </p:pic>
      <p:sp>
        <p:nvSpPr>
          <p:cNvPr id="2" name="Title 1">
            <a:extLst>
              <a:ext uri="{FF2B5EF4-FFF2-40B4-BE49-F238E27FC236}">
                <a16:creationId xmlns:a16="http://schemas.microsoft.com/office/drawing/2014/main" id="{8F4ED1F4-BF8B-4D5E-8BAF-7F8C010F10F4}"/>
              </a:ext>
            </a:extLst>
          </p:cNvPr>
          <p:cNvSpPr>
            <a:spLocks noGrp="1"/>
          </p:cNvSpPr>
          <p:nvPr>
            <p:ph type="ctrTitle"/>
          </p:nvPr>
        </p:nvSpPr>
        <p:spPr>
          <a:xfrm>
            <a:off x="330356" y="2152922"/>
            <a:ext cx="6783999" cy="920842"/>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b">
            <a:noAutofit/>
          </a:bodyPr>
          <a:lstStyle/>
          <a:p>
            <a:r>
              <a:rPr lang="en-US" sz="5400" dirty="0">
                <a:solidFill>
                  <a:schemeClr val="bg1"/>
                </a:solidFill>
              </a:rPr>
              <a:t>Effective Team Working</a:t>
            </a:r>
          </a:p>
        </p:txBody>
      </p:sp>
      <p:sp>
        <p:nvSpPr>
          <p:cNvPr id="3" name="Subtitle 2">
            <a:extLst>
              <a:ext uri="{FF2B5EF4-FFF2-40B4-BE49-F238E27FC236}">
                <a16:creationId xmlns:a16="http://schemas.microsoft.com/office/drawing/2014/main" id="{AFAC525A-620A-4DB6-9A7A-E4D6F6578B33}"/>
              </a:ext>
            </a:extLst>
          </p:cNvPr>
          <p:cNvSpPr>
            <a:spLocks noGrp="1"/>
          </p:cNvSpPr>
          <p:nvPr>
            <p:ph type="subTitle" idx="1"/>
          </p:nvPr>
        </p:nvSpPr>
        <p:spPr>
          <a:xfrm>
            <a:off x="453141" y="3704559"/>
            <a:ext cx="6783999" cy="1681480"/>
          </a:xfrm>
        </p:spPr>
        <p:txBody>
          <a:bodyPr vert="horz" lIns="91440" tIns="45720" rIns="91440" bIns="45720" rtlCol="0" anchor="t">
            <a:normAutofit/>
          </a:bodyPr>
          <a:lstStyle/>
          <a:p>
            <a:r>
              <a:rPr lang="en-US" sz="2600" dirty="0">
                <a:solidFill>
                  <a:schemeClr val="bg1"/>
                </a:solidFill>
              </a:rPr>
              <a:t>“How to use  teamwork theories to improve the performance of a team in the modern workplace”</a:t>
            </a:r>
          </a:p>
          <a:p>
            <a:endParaRPr lang="en-US" sz="1700" dirty="0">
              <a:solidFill>
                <a:schemeClr val="tx1"/>
              </a:solidFill>
            </a:endParaRPr>
          </a:p>
        </p:txBody>
      </p:sp>
      <p:sp>
        <p:nvSpPr>
          <p:cNvPr id="5" name="TextBox 4">
            <a:extLst>
              <a:ext uri="{FF2B5EF4-FFF2-40B4-BE49-F238E27FC236}">
                <a16:creationId xmlns:a16="http://schemas.microsoft.com/office/drawing/2014/main" id="{8DF76A4E-1CE8-41BB-9700-F86C5FFCDBB7}"/>
              </a:ext>
            </a:extLst>
          </p:cNvPr>
          <p:cNvSpPr txBox="1"/>
          <p:nvPr/>
        </p:nvSpPr>
        <p:spPr>
          <a:xfrm>
            <a:off x="453142" y="5731497"/>
            <a:ext cx="5193514" cy="369332"/>
          </a:xfrm>
          <a:prstGeom prst="rect">
            <a:avLst/>
          </a:prstGeom>
          <a:noFill/>
        </p:spPr>
        <p:txBody>
          <a:bodyPr wrap="square" rtlCol="0">
            <a:spAutoFit/>
          </a:bodyPr>
          <a:lstStyle/>
          <a:p>
            <a:pPr>
              <a:spcAft>
                <a:spcPts val="600"/>
              </a:spcAft>
            </a:pPr>
            <a:r>
              <a:rPr lang="en-GB" i="1">
                <a:solidFill>
                  <a:schemeClr val="accent2">
                    <a:lumMod val="50000"/>
                  </a:schemeClr>
                </a:solidFill>
              </a:rPr>
              <a:t>University of Wales Trinity Saint David </a:t>
            </a:r>
          </a:p>
        </p:txBody>
      </p:sp>
    </p:spTree>
    <p:extLst>
      <p:ext uri="{BB962C8B-B14F-4D97-AF65-F5344CB8AC3E}">
        <p14:creationId xmlns:p14="http://schemas.microsoft.com/office/powerpoint/2010/main" val="217482715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5EBAE-5770-4A1C-9831-ADB4896D9BBC}"/>
              </a:ext>
            </a:extLst>
          </p:cNvPr>
          <p:cNvSpPr>
            <a:spLocks noGrp="1"/>
          </p:cNvSpPr>
          <p:nvPr>
            <p:ph type="title"/>
          </p:nvPr>
        </p:nvSpPr>
        <p:spPr>
          <a:xfrm>
            <a:off x="0" y="2106873"/>
            <a:ext cx="3454935" cy="1660711"/>
          </a:xfrm>
        </p:spPr>
        <p:txBody>
          <a:bodyPr vert="horz" lIns="91440" tIns="45720" rIns="91440" bIns="45720" rtlCol="0" anchor="b">
            <a:normAutofit/>
          </a:bodyPr>
          <a:lstStyle/>
          <a:p>
            <a:pPr algn="ctr"/>
            <a:r>
              <a:rPr lang="en-US" sz="5400" b="1" dirty="0">
                <a:solidFill>
                  <a:schemeClr val="tx2"/>
                </a:solidFill>
              </a:rPr>
              <a:t>The Team </a:t>
            </a:r>
          </a:p>
        </p:txBody>
      </p:sp>
      <p:graphicFrame>
        <p:nvGraphicFramePr>
          <p:cNvPr id="4" name="Table 4">
            <a:extLst>
              <a:ext uri="{FF2B5EF4-FFF2-40B4-BE49-F238E27FC236}">
                <a16:creationId xmlns:a16="http://schemas.microsoft.com/office/drawing/2014/main" id="{E75FB2D3-B2D9-421A-91D9-E02A6998DF83}"/>
              </a:ext>
            </a:extLst>
          </p:cNvPr>
          <p:cNvGraphicFramePr>
            <a:graphicFrameLocks noGrp="1"/>
          </p:cNvGraphicFramePr>
          <p:nvPr>
            <p:ph idx="1"/>
            <p:extLst>
              <p:ext uri="{D42A27DB-BD31-4B8C-83A1-F6EECF244321}">
                <p14:modId xmlns:p14="http://schemas.microsoft.com/office/powerpoint/2010/main" val="364458923"/>
              </p:ext>
            </p:extLst>
          </p:nvPr>
        </p:nvGraphicFramePr>
        <p:xfrm>
          <a:off x="3824558" y="1347717"/>
          <a:ext cx="7449782" cy="4162566"/>
        </p:xfrm>
        <a:graphic>
          <a:graphicData uri="http://schemas.openxmlformats.org/drawingml/2006/table">
            <a:tbl>
              <a:tblPr firstRow="1" bandRow="1">
                <a:tableStyleId>{5C22544A-7EE6-4342-B048-85BDC9FD1C3A}</a:tableStyleId>
              </a:tblPr>
              <a:tblGrid>
                <a:gridCol w="3724891">
                  <a:extLst>
                    <a:ext uri="{9D8B030D-6E8A-4147-A177-3AD203B41FA5}">
                      <a16:colId xmlns:a16="http://schemas.microsoft.com/office/drawing/2014/main" val="741528474"/>
                    </a:ext>
                  </a:extLst>
                </a:gridCol>
                <a:gridCol w="3724891">
                  <a:extLst>
                    <a:ext uri="{9D8B030D-6E8A-4147-A177-3AD203B41FA5}">
                      <a16:colId xmlns:a16="http://schemas.microsoft.com/office/drawing/2014/main" val="3216953230"/>
                    </a:ext>
                  </a:extLst>
                </a:gridCol>
              </a:tblGrid>
              <a:tr h="853348">
                <a:tc>
                  <a:txBody>
                    <a:bodyPr/>
                    <a:lstStyle/>
                    <a:p>
                      <a:r>
                        <a:rPr lang="en-GB" dirty="0"/>
                        <a:t>Name</a:t>
                      </a:r>
                    </a:p>
                  </a:txBody>
                  <a:tcPr/>
                </a:tc>
                <a:tc>
                  <a:txBody>
                    <a:bodyPr/>
                    <a:lstStyle/>
                    <a:p>
                      <a:r>
                        <a:rPr lang="en-GB" dirty="0"/>
                        <a:t>Student Number </a:t>
                      </a:r>
                    </a:p>
                  </a:txBody>
                  <a:tcPr/>
                </a:tc>
                <a:extLst>
                  <a:ext uri="{0D108BD9-81ED-4DB2-BD59-A6C34878D82A}">
                    <a16:rowId xmlns:a16="http://schemas.microsoft.com/office/drawing/2014/main" val="2605413516"/>
                  </a:ext>
                </a:extLst>
              </a:tr>
              <a:tr h="129320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accent2">
                              <a:lumMod val="50000"/>
                            </a:schemeClr>
                          </a:solidFill>
                          <a:latin typeface="+mn-lt"/>
                          <a:ea typeface="+mn-ea"/>
                          <a:cs typeface="+mn-cs"/>
                        </a:rPr>
                        <a:t>Lorena Maria Mihalcea</a:t>
                      </a:r>
                      <a:endParaRPr lang="en-GB" dirty="0">
                        <a:solidFill>
                          <a:schemeClr val="accent2">
                            <a:lumMod val="50000"/>
                          </a:schemeClr>
                        </a:solidFil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accent2">
                              <a:lumMod val="50000"/>
                            </a:schemeClr>
                          </a:solidFill>
                          <a:latin typeface="+mn-lt"/>
                          <a:ea typeface="+mn-ea"/>
                          <a:cs typeface="+mn-cs"/>
                        </a:rPr>
                        <a:t>2019847</a:t>
                      </a:r>
                    </a:p>
                    <a:p>
                      <a:endParaRPr lang="en-GB" sz="2000" dirty="0">
                        <a:solidFill>
                          <a:schemeClr val="accent2">
                            <a:lumMod val="50000"/>
                          </a:schemeClr>
                        </a:solidFill>
                      </a:endParaRPr>
                    </a:p>
                  </a:txBody>
                  <a:tcPr/>
                </a:tc>
                <a:extLst>
                  <a:ext uri="{0D108BD9-81ED-4DB2-BD59-A6C34878D82A}">
                    <a16:rowId xmlns:a16="http://schemas.microsoft.com/office/drawing/2014/main" val="4281734702"/>
                  </a:ext>
                </a:extLst>
              </a:tr>
              <a:tr h="100800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schemeClr val="accent2">
                              <a:lumMod val="50000"/>
                            </a:schemeClr>
                          </a:solidFill>
                        </a:rPr>
                        <a:t>Shalma Pervin </a:t>
                      </a:r>
                    </a:p>
                  </a:txBody>
                  <a:tcPr/>
                </a:tc>
                <a:tc>
                  <a:txBody>
                    <a:bodyPr/>
                    <a:lstStyle/>
                    <a:p>
                      <a:r>
                        <a:rPr lang="en-GB" sz="2000" dirty="0">
                          <a:solidFill>
                            <a:schemeClr val="accent2">
                              <a:lumMod val="50000"/>
                            </a:schemeClr>
                          </a:solidFill>
                        </a:rPr>
                        <a:t>2019669</a:t>
                      </a:r>
                    </a:p>
                  </a:txBody>
                  <a:tcPr/>
                </a:tc>
                <a:extLst>
                  <a:ext uri="{0D108BD9-81ED-4DB2-BD59-A6C34878D82A}">
                    <a16:rowId xmlns:a16="http://schemas.microsoft.com/office/drawing/2014/main" val="600247275"/>
                  </a:ext>
                </a:extLst>
              </a:tr>
              <a:tr h="100800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schemeClr val="accent2">
                              <a:lumMod val="50000"/>
                            </a:schemeClr>
                          </a:solidFill>
                        </a:rPr>
                        <a:t>Shah – Does not Participate </a:t>
                      </a:r>
                    </a:p>
                  </a:txBody>
                  <a:tcPr/>
                </a:tc>
                <a:tc>
                  <a:txBody>
                    <a:bodyPr/>
                    <a:lstStyle/>
                    <a:p>
                      <a:endParaRPr lang="en-GB" dirty="0">
                        <a:solidFill>
                          <a:schemeClr val="accent2">
                            <a:lumMod val="50000"/>
                          </a:schemeClr>
                        </a:solidFill>
                      </a:endParaRPr>
                    </a:p>
                  </a:txBody>
                  <a:tcPr/>
                </a:tc>
                <a:extLst>
                  <a:ext uri="{0D108BD9-81ED-4DB2-BD59-A6C34878D82A}">
                    <a16:rowId xmlns:a16="http://schemas.microsoft.com/office/drawing/2014/main" val="3227886152"/>
                  </a:ext>
                </a:extLst>
              </a:tr>
            </a:tbl>
          </a:graphicData>
        </a:graphic>
      </p:graphicFrame>
    </p:spTree>
    <p:extLst>
      <p:ext uri="{BB962C8B-B14F-4D97-AF65-F5344CB8AC3E}">
        <p14:creationId xmlns:p14="http://schemas.microsoft.com/office/powerpoint/2010/main" val="343105309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7A743-0E79-4274-8687-2F7AA536DEEA}"/>
              </a:ext>
            </a:extLst>
          </p:cNvPr>
          <p:cNvSpPr>
            <a:spLocks noGrp="1"/>
          </p:cNvSpPr>
          <p:nvPr>
            <p:ph type="title"/>
          </p:nvPr>
        </p:nvSpPr>
        <p:spPr/>
        <p:txBody>
          <a:bodyPr/>
          <a:lstStyle/>
          <a:p>
            <a:r>
              <a:rPr lang="en-GB" dirty="0">
                <a:solidFill>
                  <a:schemeClr val="accent2">
                    <a:lumMod val="50000"/>
                  </a:schemeClr>
                </a:solidFill>
              </a:rPr>
              <a:t>Presentation Overview</a:t>
            </a:r>
          </a:p>
        </p:txBody>
      </p:sp>
      <p:graphicFrame>
        <p:nvGraphicFramePr>
          <p:cNvPr id="7" name="Table 7">
            <a:extLst>
              <a:ext uri="{FF2B5EF4-FFF2-40B4-BE49-F238E27FC236}">
                <a16:creationId xmlns:a16="http://schemas.microsoft.com/office/drawing/2014/main" id="{F3E2A059-0767-479F-A036-C968D288FC90}"/>
              </a:ext>
            </a:extLst>
          </p:cNvPr>
          <p:cNvGraphicFramePr>
            <a:graphicFrameLocks noGrp="1"/>
          </p:cNvGraphicFramePr>
          <p:nvPr>
            <p:ph idx="1"/>
            <p:extLst>
              <p:ext uri="{D42A27DB-BD31-4B8C-83A1-F6EECF244321}">
                <p14:modId xmlns:p14="http://schemas.microsoft.com/office/powerpoint/2010/main" val="4092634962"/>
              </p:ext>
            </p:extLst>
          </p:nvPr>
        </p:nvGraphicFramePr>
        <p:xfrm>
          <a:off x="3494461" y="1413268"/>
          <a:ext cx="8267352" cy="4022319"/>
        </p:xfrm>
        <a:graphic>
          <a:graphicData uri="http://schemas.openxmlformats.org/drawingml/2006/table">
            <a:tbl>
              <a:tblPr firstRow="1" bandRow="1">
                <a:tableStyleId>{5C22544A-7EE6-4342-B048-85BDC9FD1C3A}</a:tableStyleId>
              </a:tblPr>
              <a:tblGrid>
                <a:gridCol w="5926515">
                  <a:extLst>
                    <a:ext uri="{9D8B030D-6E8A-4147-A177-3AD203B41FA5}">
                      <a16:colId xmlns:a16="http://schemas.microsoft.com/office/drawing/2014/main" val="3287582863"/>
                    </a:ext>
                  </a:extLst>
                </a:gridCol>
                <a:gridCol w="2340837">
                  <a:extLst>
                    <a:ext uri="{9D8B030D-6E8A-4147-A177-3AD203B41FA5}">
                      <a16:colId xmlns:a16="http://schemas.microsoft.com/office/drawing/2014/main" val="3767517648"/>
                    </a:ext>
                  </a:extLst>
                </a:gridCol>
              </a:tblGrid>
              <a:tr h="309866">
                <a:tc>
                  <a:txBody>
                    <a:bodyPr/>
                    <a:lstStyle/>
                    <a:p>
                      <a:r>
                        <a:rPr lang="en-GB" dirty="0"/>
                        <a:t>Topic</a:t>
                      </a:r>
                    </a:p>
                  </a:txBody>
                  <a:tcPr/>
                </a:tc>
                <a:tc>
                  <a:txBody>
                    <a:bodyPr/>
                    <a:lstStyle/>
                    <a:p>
                      <a:r>
                        <a:rPr lang="en-GB" dirty="0"/>
                        <a:t>Student Name:</a:t>
                      </a:r>
                    </a:p>
                  </a:txBody>
                  <a:tcPr/>
                </a:tc>
                <a:extLst>
                  <a:ext uri="{0D108BD9-81ED-4DB2-BD59-A6C34878D82A}">
                    <a16:rowId xmlns:a16="http://schemas.microsoft.com/office/drawing/2014/main" val="2342327396"/>
                  </a:ext>
                </a:extLst>
              </a:tr>
              <a:tr h="37473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t>1. Organisational Context/Background</a:t>
                      </a:r>
                    </a:p>
                  </a:txBody>
                  <a:tcPr/>
                </a:tc>
                <a:tc>
                  <a:txBody>
                    <a:bodyPr/>
                    <a:lstStyle/>
                    <a:p>
                      <a:r>
                        <a:rPr lang="en-GB"/>
                        <a:t>Shalma Pervin</a:t>
                      </a:r>
                      <a:endParaRPr lang="en-GB" dirty="0"/>
                    </a:p>
                  </a:txBody>
                  <a:tcPr/>
                </a:tc>
                <a:extLst>
                  <a:ext uri="{0D108BD9-81ED-4DB2-BD59-A6C34878D82A}">
                    <a16:rowId xmlns:a16="http://schemas.microsoft.com/office/drawing/2014/main" val="26995549"/>
                  </a:ext>
                </a:extLst>
              </a:tr>
              <a:tr h="47403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a:t>2. Teamwork strengths within the organisation</a:t>
                      </a:r>
                      <a:endParaRPr lang="en-GB" sz="1800" dirty="0"/>
                    </a:p>
                  </a:txBody>
                  <a:tcPr/>
                </a:tc>
                <a:tc>
                  <a:txBody>
                    <a:bodyPr/>
                    <a:lstStyle/>
                    <a:p>
                      <a:r>
                        <a:rPr lang="en-GB"/>
                        <a:t>Shalma Pervin</a:t>
                      </a:r>
                      <a:endParaRPr lang="en-GB" dirty="0"/>
                    </a:p>
                  </a:txBody>
                  <a:tcPr/>
                </a:tc>
                <a:extLst>
                  <a:ext uri="{0D108BD9-81ED-4DB2-BD59-A6C34878D82A}">
                    <a16:rowId xmlns:a16="http://schemas.microsoft.com/office/drawing/2014/main" val="458898888"/>
                  </a:ext>
                </a:extLst>
              </a:tr>
              <a:tr h="37473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t>3. Differences between  groups and teams</a:t>
                      </a:r>
                    </a:p>
                  </a:txBody>
                  <a:tcPr/>
                </a:tc>
                <a:tc>
                  <a:txBody>
                    <a:bodyPr/>
                    <a:lstStyle/>
                    <a:p>
                      <a:r>
                        <a:rPr lang="en-GB" dirty="0"/>
                        <a:t>Lorena Mihalcea</a:t>
                      </a:r>
                    </a:p>
                  </a:txBody>
                  <a:tcPr/>
                </a:tc>
                <a:extLst>
                  <a:ext uri="{0D108BD9-81ED-4DB2-BD59-A6C34878D82A}">
                    <a16:rowId xmlns:a16="http://schemas.microsoft.com/office/drawing/2014/main" val="3205143061"/>
                  </a:ext>
                </a:extLst>
              </a:tr>
              <a:tr h="37473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t>4. Characteristics of an effective team</a:t>
                      </a:r>
                    </a:p>
                  </a:txBody>
                  <a:tcPr/>
                </a:tc>
                <a:tc>
                  <a:txBody>
                    <a:bodyPr/>
                    <a:lstStyle/>
                    <a:p>
                      <a:r>
                        <a:rPr lang="en-GB" dirty="0"/>
                        <a:t>Lorena Mihalcea </a:t>
                      </a:r>
                    </a:p>
                  </a:txBody>
                  <a:tcPr/>
                </a:tc>
                <a:extLst>
                  <a:ext uri="{0D108BD9-81ED-4DB2-BD59-A6C34878D82A}">
                    <a16:rowId xmlns:a16="http://schemas.microsoft.com/office/drawing/2014/main" val="2642658271"/>
                  </a:ext>
                </a:extLst>
              </a:tr>
              <a:tr h="67720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t>5. Contemporary</a:t>
                      </a:r>
                      <a:r>
                        <a:rPr lang="en-GB" sz="1800" baseline="0" dirty="0"/>
                        <a:t> challenges faced within the organisation and how you would overcome them.</a:t>
                      </a:r>
                      <a:endParaRPr lang="en-GB" sz="1800" dirty="0"/>
                    </a:p>
                  </a:txBody>
                  <a:tcPr/>
                </a:tc>
                <a:tc>
                  <a:txBody>
                    <a:bodyPr/>
                    <a:lstStyle/>
                    <a:p>
                      <a:r>
                        <a:rPr lang="en-GB" dirty="0"/>
                        <a:t>Shah- team member not present </a:t>
                      </a:r>
                    </a:p>
                  </a:txBody>
                  <a:tcPr/>
                </a:tc>
                <a:extLst>
                  <a:ext uri="{0D108BD9-81ED-4DB2-BD59-A6C34878D82A}">
                    <a16:rowId xmlns:a16="http://schemas.microsoft.com/office/drawing/2014/main" val="3094985684"/>
                  </a:ext>
                </a:extLst>
              </a:tr>
              <a:tr h="725324">
                <a:tc>
                  <a:txBody>
                    <a:bodyPr/>
                    <a:lstStyle/>
                    <a:p>
                      <a:r>
                        <a:rPr lang="en-GB" sz="1800" dirty="0"/>
                        <a:t>6.Conflict handling and delegation strategies.</a:t>
                      </a:r>
                    </a:p>
                  </a:txBody>
                  <a:tcPr/>
                </a:tc>
                <a:tc>
                  <a:txBody>
                    <a:bodyPr/>
                    <a:lstStyle/>
                    <a:p>
                      <a:r>
                        <a:rPr lang="en-GB" dirty="0"/>
                        <a:t>Shah - team member not present </a:t>
                      </a:r>
                    </a:p>
                  </a:txBody>
                  <a:tcPr/>
                </a:tc>
                <a:extLst>
                  <a:ext uri="{0D108BD9-81ED-4DB2-BD59-A6C34878D82A}">
                    <a16:rowId xmlns:a16="http://schemas.microsoft.com/office/drawing/2014/main" val="1193996967"/>
                  </a:ext>
                </a:extLst>
              </a:tr>
              <a:tr h="65578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t>7.Our Group Dynamics </a:t>
                      </a:r>
                    </a:p>
                  </a:txBody>
                  <a:tcPr/>
                </a:tc>
                <a:tc>
                  <a:txBody>
                    <a:bodyPr/>
                    <a:lstStyle/>
                    <a:p>
                      <a:r>
                        <a:rPr lang="en-GB" dirty="0"/>
                        <a:t>Lorena Mihalcea, Shalma </a:t>
                      </a:r>
                    </a:p>
                  </a:txBody>
                  <a:tcPr/>
                </a:tc>
                <a:extLst>
                  <a:ext uri="{0D108BD9-81ED-4DB2-BD59-A6C34878D82A}">
                    <a16:rowId xmlns:a16="http://schemas.microsoft.com/office/drawing/2014/main" val="2166360912"/>
                  </a:ext>
                </a:extLst>
              </a:tr>
            </a:tbl>
          </a:graphicData>
        </a:graphic>
      </p:graphicFrame>
    </p:spTree>
    <p:extLst>
      <p:ext uri="{BB962C8B-B14F-4D97-AF65-F5344CB8AC3E}">
        <p14:creationId xmlns:p14="http://schemas.microsoft.com/office/powerpoint/2010/main" val="1603475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descr="A picture containing text, clipart&#10;&#10;Description automatically generated">
            <a:extLst>
              <a:ext uri="{FF2B5EF4-FFF2-40B4-BE49-F238E27FC236}">
                <a16:creationId xmlns:a16="http://schemas.microsoft.com/office/drawing/2014/main" id="{E80A1A71-3273-482D-9CE3-F22336B533A6}"/>
              </a:ext>
            </a:extLst>
          </p:cNvPr>
          <p:cNvPicPr>
            <a:picLocks noChangeAspect="1"/>
          </p:cNvPicPr>
          <p:nvPr/>
        </p:nvPicPr>
        <p:blipFill rotWithShape="1">
          <a:blip r:embed="rId2">
            <a:extLst>
              <a:ext uri="{28A0092B-C50C-407E-A947-70E740481C1C}">
                <a14:useLocalDpi xmlns:a14="http://schemas.microsoft.com/office/drawing/2010/main" val="0"/>
              </a:ext>
            </a:extLst>
          </a:blip>
          <a:srcRect t="1948" r="-1" b="477"/>
          <a:stretch/>
        </p:blipFill>
        <p:spPr>
          <a:xfrm>
            <a:off x="0" y="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4" name="TextBox 3">
            <a:extLst>
              <a:ext uri="{FF2B5EF4-FFF2-40B4-BE49-F238E27FC236}">
                <a16:creationId xmlns:a16="http://schemas.microsoft.com/office/drawing/2014/main" id="{D6E037B4-1039-4D01-B766-8F0C94951FF5}"/>
              </a:ext>
            </a:extLst>
          </p:cNvPr>
          <p:cNvSpPr txBox="1"/>
          <p:nvPr/>
        </p:nvSpPr>
        <p:spPr>
          <a:xfrm>
            <a:off x="7177085" y="217833"/>
            <a:ext cx="6094140" cy="2123658"/>
          </a:xfrm>
          <a:prstGeom prst="rect">
            <a:avLst/>
          </a:prstGeom>
          <a:noFill/>
        </p:spPr>
        <p:txBody>
          <a:bodyPr wrap="square">
            <a:spAutoFit/>
          </a:bodyPr>
          <a:lstStyle/>
          <a:p>
            <a:r>
              <a:rPr lang="en-GB" sz="4400" dirty="0">
                <a:solidFill>
                  <a:schemeClr val="bg1"/>
                </a:solidFill>
              </a:rPr>
              <a:t>The Dream Team of ASDA </a:t>
            </a:r>
            <a:br>
              <a:rPr lang="en-GB" sz="4400" dirty="0">
                <a:solidFill>
                  <a:schemeClr val="bg1"/>
                </a:solidFill>
              </a:rPr>
            </a:br>
            <a:r>
              <a:rPr lang="en-GB" sz="4400" dirty="0">
                <a:solidFill>
                  <a:schemeClr val="bg1"/>
                </a:solidFill>
              </a:rPr>
              <a:t>Finance Department</a:t>
            </a:r>
          </a:p>
        </p:txBody>
      </p:sp>
      <p:sp>
        <p:nvSpPr>
          <p:cNvPr id="6" name="TextBox 5">
            <a:extLst>
              <a:ext uri="{FF2B5EF4-FFF2-40B4-BE49-F238E27FC236}">
                <a16:creationId xmlns:a16="http://schemas.microsoft.com/office/drawing/2014/main" id="{7D70D420-B3B9-49CE-A57B-D211324898F2}"/>
              </a:ext>
            </a:extLst>
          </p:cNvPr>
          <p:cNvSpPr txBox="1"/>
          <p:nvPr/>
        </p:nvSpPr>
        <p:spPr>
          <a:xfrm>
            <a:off x="7398057" y="4008678"/>
            <a:ext cx="7028495" cy="1569660"/>
          </a:xfrm>
          <a:prstGeom prst="rect">
            <a:avLst/>
          </a:prstGeom>
          <a:noFill/>
        </p:spPr>
        <p:txBody>
          <a:bodyPr wrap="square">
            <a:spAutoFit/>
          </a:bodyPr>
          <a:lstStyle/>
          <a:p>
            <a:pPr algn="l"/>
            <a:r>
              <a:rPr lang="en-GB" sz="2400" dirty="0">
                <a:solidFill>
                  <a:schemeClr val="bg1"/>
                </a:solidFill>
              </a:rPr>
              <a:t>Shalma Pervin</a:t>
            </a:r>
          </a:p>
          <a:p>
            <a:pPr algn="l"/>
            <a:r>
              <a:rPr lang="en-GB" sz="2400" dirty="0">
                <a:solidFill>
                  <a:schemeClr val="bg1"/>
                </a:solidFill>
              </a:rPr>
              <a:t>Student Number: 2019669 </a:t>
            </a:r>
          </a:p>
          <a:p>
            <a:pPr algn="l"/>
            <a:r>
              <a:rPr lang="en-GB" sz="2400" dirty="0">
                <a:solidFill>
                  <a:schemeClr val="bg1"/>
                </a:solidFill>
              </a:rPr>
              <a:t>Teacher Name: Melanie Squire</a:t>
            </a:r>
          </a:p>
          <a:p>
            <a:pPr algn="l"/>
            <a:r>
              <a:rPr lang="en-GB" sz="2400" dirty="0">
                <a:solidFill>
                  <a:schemeClr val="bg1"/>
                </a:solidFill>
              </a:rPr>
              <a:t>Date: 27/05/2021</a:t>
            </a:r>
          </a:p>
        </p:txBody>
      </p:sp>
    </p:spTree>
    <p:extLst>
      <p:ext uri="{BB962C8B-B14F-4D97-AF65-F5344CB8AC3E}">
        <p14:creationId xmlns:p14="http://schemas.microsoft.com/office/powerpoint/2010/main" val="1584094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001CA61-A5AB-40FC-AF10-58CE3601B3D5}"/>
              </a:ext>
            </a:extLst>
          </p:cNvPr>
          <p:cNvSpPr>
            <a:spLocks noGrp="1"/>
          </p:cNvSpPr>
          <p:nvPr>
            <p:ph idx="4294967295"/>
          </p:nvPr>
        </p:nvSpPr>
        <p:spPr>
          <a:xfrm>
            <a:off x="0" y="1493838"/>
            <a:ext cx="6988175" cy="5121275"/>
          </a:xfrm>
        </p:spPr>
        <p:txBody>
          <a:bodyPr>
            <a:normAutofit/>
          </a:bodyPr>
          <a:lstStyle/>
          <a:p>
            <a:r>
              <a:rPr lang="en-GB" sz="2400" dirty="0">
                <a:solidFill>
                  <a:schemeClr val="tx1"/>
                </a:solidFill>
              </a:rPr>
              <a:t>The selected team is Finance department (Purchasing) at ASDA</a:t>
            </a:r>
          </a:p>
          <a:p>
            <a:r>
              <a:rPr lang="en-GB" sz="2400" dirty="0">
                <a:solidFill>
                  <a:schemeClr val="tx1"/>
                </a:solidFill>
              </a:rPr>
              <a:t>Part of Walmart Inc. (USA), HQ in Leeds, England</a:t>
            </a:r>
          </a:p>
          <a:p>
            <a:r>
              <a:rPr lang="en-GB" sz="2400" dirty="0">
                <a:solidFill>
                  <a:schemeClr val="tx1"/>
                </a:solidFill>
              </a:rPr>
              <a:t>Turnover: £23 Billion (2019)</a:t>
            </a:r>
          </a:p>
          <a:p>
            <a:r>
              <a:rPr lang="en-GB" sz="2400" dirty="0">
                <a:solidFill>
                  <a:schemeClr val="tx1"/>
                </a:solidFill>
              </a:rPr>
              <a:t>Different sectors within ASDA: Mobile, Clothing Range, Grocery, Financial Services &amp; Petrol stations.</a:t>
            </a:r>
          </a:p>
          <a:p>
            <a:r>
              <a:rPr lang="en-GB" sz="2400" dirty="0">
                <a:solidFill>
                  <a:schemeClr val="tx1"/>
                </a:solidFill>
              </a:rPr>
              <a:t>Employees use internal emails to interact with team members and managers. Postal services and phone calls are used to contact stakeholders and suppliers</a:t>
            </a:r>
            <a:r>
              <a:rPr lang="en-GB" sz="2400" dirty="0"/>
              <a:t>.</a:t>
            </a:r>
          </a:p>
          <a:p>
            <a:endParaRPr lang="en-GB" dirty="0"/>
          </a:p>
        </p:txBody>
      </p:sp>
      <p:pic>
        <p:nvPicPr>
          <p:cNvPr id="6" name="Picture 5" descr="A group of people posing for a photo&#10;&#10;Description automatically generated with medium confidence">
            <a:extLst>
              <a:ext uri="{FF2B5EF4-FFF2-40B4-BE49-F238E27FC236}">
                <a16:creationId xmlns:a16="http://schemas.microsoft.com/office/drawing/2014/main" id="{E6055BC8-EEED-4401-9C57-2FD5FF354773}"/>
              </a:ext>
            </a:extLst>
          </p:cNvPr>
          <p:cNvPicPr>
            <a:picLocks noChangeAspect="1"/>
          </p:cNvPicPr>
          <p:nvPr/>
        </p:nvPicPr>
        <p:blipFill rotWithShape="1">
          <a:blip r:embed="rId3">
            <a:extLst>
              <a:ext uri="{28A0092B-C50C-407E-A947-70E740481C1C}">
                <a14:useLocalDpi xmlns:a14="http://schemas.microsoft.com/office/drawing/2010/main" val="0"/>
              </a:ext>
            </a:extLst>
          </a:blip>
          <a:srcRect l="13539" r="13210"/>
          <a:stretch/>
        </p:blipFill>
        <p:spPr>
          <a:xfrm>
            <a:off x="6926287" y="242525"/>
            <a:ext cx="5121275" cy="5121275"/>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 name="TextBox 6">
            <a:extLst>
              <a:ext uri="{FF2B5EF4-FFF2-40B4-BE49-F238E27FC236}">
                <a16:creationId xmlns:a16="http://schemas.microsoft.com/office/drawing/2014/main" id="{F2EB45A3-27B8-4471-B222-7A59215A508E}"/>
              </a:ext>
            </a:extLst>
          </p:cNvPr>
          <p:cNvSpPr txBox="1"/>
          <p:nvPr/>
        </p:nvSpPr>
        <p:spPr>
          <a:xfrm>
            <a:off x="7732244" y="6027962"/>
            <a:ext cx="4188193" cy="369332"/>
          </a:xfrm>
          <a:prstGeom prst="rect">
            <a:avLst/>
          </a:prstGeom>
          <a:noFill/>
        </p:spPr>
        <p:txBody>
          <a:bodyPr wrap="square" rtlCol="0">
            <a:spAutoFit/>
          </a:bodyPr>
          <a:lstStyle/>
          <a:p>
            <a:r>
              <a:rPr lang="en-GB" dirty="0"/>
              <a:t>(ASDA, </a:t>
            </a:r>
            <a:r>
              <a:rPr lang="en-GB" i="1" dirty="0" err="1"/>
              <a:t>nd</a:t>
            </a:r>
            <a:r>
              <a:rPr lang="en-GB" dirty="0"/>
              <a:t>, Online)</a:t>
            </a:r>
          </a:p>
        </p:txBody>
      </p:sp>
      <p:sp>
        <p:nvSpPr>
          <p:cNvPr id="11" name="TextBox 10">
            <a:extLst>
              <a:ext uri="{FF2B5EF4-FFF2-40B4-BE49-F238E27FC236}">
                <a16:creationId xmlns:a16="http://schemas.microsoft.com/office/drawing/2014/main" id="{1184F349-CCDA-4261-B0A8-567FB062C1FF}"/>
              </a:ext>
            </a:extLst>
          </p:cNvPr>
          <p:cNvSpPr txBox="1"/>
          <p:nvPr/>
        </p:nvSpPr>
        <p:spPr>
          <a:xfrm>
            <a:off x="551855" y="242525"/>
            <a:ext cx="6094140" cy="1446550"/>
          </a:xfrm>
          <a:prstGeom prst="rect">
            <a:avLst/>
          </a:prstGeom>
          <a:noFill/>
        </p:spPr>
        <p:txBody>
          <a:bodyPr wrap="square">
            <a:spAutoFit/>
          </a:bodyPr>
          <a:lstStyle/>
          <a:p>
            <a:r>
              <a:rPr lang="en-GB" sz="4400" dirty="0"/>
              <a:t>1.Organisational Background </a:t>
            </a:r>
          </a:p>
        </p:txBody>
      </p:sp>
    </p:spTree>
    <p:extLst>
      <p:ext uri="{BB962C8B-B14F-4D97-AF65-F5344CB8AC3E}">
        <p14:creationId xmlns:p14="http://schemas.microsoft.com/office/powerpoint/2010/main" val="2671137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F1CCAC2A-BF63-467C-840A-CD6EC0D93C34}"/>
              </a:ext>
            </a:extLst>
          </p:cNvPr>
          <p:cNvSpPr txBox="1">
            <a:spLocks/>
          </p:cNvSpPr>
          <p:nvPr/>
        </p:nvSpPr>
        <p:spPr>
          <a:xfrm>
            <a:off x="3000376" y="2686050"/>
            <a:ext cx="8709020" cy="3519487"/>
          </a:xfrm>
          <a:prstGeom prst="rect">
            <a:avLst/>
          </a:prstGeom>
        </p:spPr>
        <p:txBody>
          <a:bodyPr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GB" dirty="0">
                <a:solidFill>
                  <a:schemeClr val="tx1"/>
                </a:solidFill>
              </a:rPr>
              <a:t>Finance department in ASDA maintains a chain of command. The Head is Chief Finance directors who has few departmental Finance directors as subordinates.</a:t>
            </a:r>
          </a:p>
          <a:p>
            <a:r>
              <a:rPr lang="en-GB" dirty="0">
                <a:solidFill>
                  <a:schemeClr val="tx1"/>
                </a:solidFill>
              </a:rPr>
              <a:t>Each directors have few departmental managers who also manages 4 or 5 teams each, led by junior managers.</a:t>
            </a:r>
          </a:p>
          <a:p>
            <a:r>
              <a:rPr lang="en-GB" dirty="0">
                <a:solidFill>
                  <a:schemeClr val="tx1"/>
                </a:solidFill>
              </a:rPr>
              <a:t>The juniors finance executives work as cogs in the department to keep the department running and they are supervised by senior officers, supervisors and team managers.</a:t>
            </a:r>
          </a:p>
          <a:p>
            <a:r>
              <a:rPr lang="en-GB" dirty="0">
                <a:solidFill>
                  <a:schemeClr val="tx1"/>
                </a:solidFill>
              </a:rPr>
              <a:t>Each junior executive is assigned with particular tasks which he or she does on a daily and monthly basis, e.g. a junior officer may only does the entries of supplier invoices into the system and so accounts reconciliations.</a:t>
            </a:r>
          </a:p>
          <a:p>
            <a:endParaRPr lang="en-GB" sz="1500" dirty="0"/>
          </a:p>
        </p:txBody>
      </p:sp>
      <p:sp>
        <p:nvSpPr>
          <p:cNvPr id="6" name="TextBox 5">
            <a:extLst>
              <a:ext uri="{FF2B5EF4-FFF2-40B4-BE49-F238E27FC236}">
                <a16:creationId xmlns:a16="http://schemas.microsoft.com/office/drawing/2014/main" id="{CDE5E755-44C9-47FA-B67C-B6A2F056238B}"/>
              </a:ext>
            </a:extLst>
          </p:cNvPr>
          <p:cNvSpPr txBox="1"/>
          <p:nvPr/>
        </p:nvSpPr>
        <p:spPr>
          <a:xfrm>
            <a:off x="482604" y="5306705"/>
            <a:ext cx="3524435" cy="369332"/>
          </a:xfrm>
          <a:prstGeom prst="rect">
            <a:avLst/>
          </a:prstGeom>
          <a:noFill/>
        </p:spPr>
        <p:txBody>
          <a:bodyPr wrap="square" rtlCol="0">
            <a:spAutoFit/>
          </a:bodyPr>
          <a:lstStyle/>
          <a:p>
            <a:r>
              <a:rPr lang="en-GB" dirty="0"/>
              <a:t>ASDA, </a:t>
            </a:r>
            <a:r>
              <a:rPr lang="en-GB" dirty="0" err="1"/>
              <a:t>nd</a:t>
            </a:r>
            <a:r>
              <a:rPr lang="en-GB" dirty="0"/>
              <a:t>, Online</a:t>
            </a:r>
          </a:p>
        </p:txBody>
      </p:sp>
      <p:pic>
        <p:nvPicPr>
          <p:cNvPr id="7" name="Picture 6" descr="A group of women sitting at a table&#10;&#10;Description automatically generated with medium confidence">
            <a:extLst>
              <a:ext uri="{FF2B5EF4-FFF2-40B4-BE49-F238E27FC236}">
                <a16:creationId xmlns:a16="http://schemas.microsoft.com/office/drawing/2014/main" id="{774731F5-6177-4300-9539-8FDA558F1B5C}"/>
              </a:ext>
            </a:extLst>
          </p:cNvPr>
          <p:cNvPicPr>
            <a:picLocks noChangeAspect="1"/>
          </p:cNvPicPr>
          <p:nvPr/>
        </p:nvPicPr>
        <p:blipFill rotWithShape="1">
          <a:blip r:embed="rId2">
            <a:extLst>
              <a:ext uri="{28A0092B-C50C-407E-A947-70E740481C1C}">
                <a14:useLocalDpi xmlns:a14="http://schemas.microsoft.com/office/drawing/2010/main" val="0"/>
              </a:ext>
            </a:extLst>
          </a:blip>
          <a:srcRect r="1430" b="1"/>
          <a:stretch/>
        </p:blipFill>
        <p:spPr>
          <a:xfrm>
            <a:off x="0" y="756"/>
            <a:ext cx="12191980" cy="245268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0" name="TextBox 9">
            <a:extLst>
              <a:ext uri="{FF2B5EF4-FFF2-40B4-BE49-F238E27FC236}">
                <a16:creationId xmlns:a16="http://schemas.microsoft.com/office/drawing/2014/main" id="{F6FA8CA9-0F4B-43A5-9AC6-C68F8316EE99}"/>
              </a:ext>
            </a:extLst>
          </p:cNvPr>
          <p:cNvSpPr txBox="1"/>
          <p:nvPr/>
        </p:nvSpPr>
        <p:spPr>
          <a:xfrm>
            <a:off x="272449" y="2631298"/>
            <a:ext cx="3944744" cy="1446550"/>
          </a:xfrm>
          <a:prstGeom prst="rect">
            <a:avLst/>
          </a:prstGeom>
          <a:noFill/>
        </p:spPr>
        <p:txBody>
          <a:bodyPr wrap="square">
            <a:spAutoFit/>
          </a:bodyPr>
          <a:lstStyle/>
          <a:p>
            <a:r>
              <a:rPr lang="en-GB" sz="4400" dirty="0"/>
              <a:t>Teamwork </a:t>
            </a:r>
          </a:p>
          <a:p>
            <a:r>
              <a:rPr lang="en-GB" sz="4400" dirty="0"/>
              <a:t>Structure</a:t>
            </a:r>
          </a:p>
        </p:txBody>
      </p:sp>
    </p:spTree>
    <p:extLst>
      <p:ext uri="{BB962C8B-B14F-4D97-AF65-F5344CB8AC3E}">
        <p14:creationId xmlns:p14="http://schemas.microsoft.com/office/powerpoint/2010/main" val="1560265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men in uniform&#10;&#10;Description automatically generated with low confidence">
            <a:extLst>
              <a:ext uri="{FF2B5EF4-FFF2-40B4-BE49-F238E27FC236}">
                <a16:creationId xmlns:a16="http://schemas.microsoft.com/office/drawing/2014/main" id="{969D2B0C-B02A-4FD5-A5DF-3E9288EAA3F9}"/>
              </a:ext>
            </a:extLst>
          </p:cNvPr>
          <p:cNvPicPr>
            <a:picLocks noChangeAspect="1"/>
          </p:cNvPicPr>
          <p:nvPr/>
        </p:nvPicPr>
        <p:blipFill rotWithShape="1">
          <a:blip r:embed="rId2">
            <a:extLst>
              <a:ext uri="{28A0092B-C50C-407E-A947-70E740481C1C}">
                <a14:useLocalDpi xmlns:a14="http://schemas.microsoft.com/office/drawing/2010/main" val="0"/>
              </a:ext>
            </a:extLst>
          </a:blip>
          <a:srcRect l="24163" r="23669" b="1"/>
          <a:stretch/>
        </p:blipFill>
        <p:spPr>
          <a:xfrm>
            <a:off x="6300335" y="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Content Placeholder 2">
            <a:extLst>
              <a:ext uri="{FF2B5EF4-FFF2-40B4-BE49-F238E27FC236}">
                <a16:creationId xmlns:a16="http://schemas.microsoft.com/office/drawing/2014/main" id="{4EDAB728-7127-4ACD-8F4F-17047035B048}"/>
              </a:ext>
            </a:extLst>
          </p:cNvPr>
          <p:cNvSpPr txBox="1">
            <a:spLocks/>
          </p:cNvSpPr>
          <p:nvPr/>
        </p:nvSpPr>
        <p:spPr>
          <a:xfrm>
            <a:off x="522249" y="1503016"/>
            <a:ext cx="5573751" cy="4707222"/>
          </a:xfrm>
          <a:prstGeom prst="rect">
            <a:avLst/>
          </a:prstGeom>
        </p:spPr>
        <p:txBody>
          <a:bodyPr>
            <a:normAutofit lnSpcReduction="10000"/>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GB" dirty="0">
                <a:solidFill>
                  <a:schemeClr val="tx1"/>
                </a:solidFill>
              </a:rPr>
              <a:t>Working as a part of a team  is considered as strength withing the team</a:t>
            </a:r>
          </a:p>
          <a:p>
            <a:r>
              <a:rPr lang="en-GB" dirty="0">
                <a:solidFill>
                  <a:schemeClr val="tx1"/>
                </a:solidFill>
              </a:rPr>
              <a:t>Managers delegate responsibilities evenly to juniors so the sets of tasks are done in timely manner and outcome/results are supervised.</a:t>
            </a:r>
          </a:p>
          <a:p>
            <a:r>
              <a:rPr lang="en-GB" dirty="0">
                <a:solidFill>
                  <a:schemeClr val="tx1"/>
                </a:solidFill>
              </a:rPr>
              <a:t>Personal behaviour among team members may vary which causes disputes and dissatisfactions among team members.</a:t>
            </a:r>
          </a:p>
          <a:p>
            <a:r>
              <a:rPr lang="en-GB" dirty="0">
                <a:solidFill>
                  <a:schemeClr val="tx1"/>
                </a:solidFill>
              </a:rPr>
              <a:t>Managers personality also causes employees dissatisfactions and resentment towards managers.</a:t>
            </a:r>
          </a:p>
          <a:p>
            <a:r>
              <a:rPr lang="en-GB" dirty="0">
                <a:solidFill>
                  <a:schemeClr val="tx1"/>
                </a:solidFill>
              </a:rPr>
              <a:t>Managers may use Belbin’s questionnaire (1981) for self perception and may work on the shortcoming they might have to become a part of an effective team</a:t>
            </a:r>
            <a:r>
              <a:rPr lang="en-GB" sz="1600" dirty="0">
                <a:solidFill>
                  <a:schemeClr val="tx1"/>
                </a:solidFill>
              </a:rPr>
              <a:t>.</a:t>
            </a:r>
          </a:p>
          <a:p>
            <a:endParaRPr lang="en-GB" sz="1600" dirty="0">
              <a:solidFill>
                <a:schemeClr val="tx1"/>
              </a:solidFill>
            </a:endParaRPr>
          </a:p>
        </p:txBody>
      </p:sp>
      <p:sp>
        <p:nvSpPr>
          <p:cNvPr id="4" name="TextBox 3">
            <a:extLst>
              <a:ext uri="{FF2B5EF4-FFF2-40B4-BE49-F238E27FC236}">
                <a16:creationId xmlns:a16="http://schemas.microsoft.com/office/drawing/2014/main" id="{88624D81-8B6F-457A-8650-C96F14E61652}"/>
              </a:ext>
            </a:extLst>
          </p:cNvPr>
          <p:cNvSpPr txBox="1"/>
          <p:nvPr/>
        </p:nvSpPr>
        <p:spPr>
          <a:xfrm>
            <a:off x="949911" y="6010183"/>
            <a:ext cx="2999150" cy="400110"/>
          </a:xfrm>
          <a:prstGeom prst="rect">
            <a:avLst/>
          </a:prstGeom>
          <a:noFill/>
        </p:spPr>
        <p:txBody>
          <a:bodyPr wrap="square" rtlCol="0">
            <a:spAutoFit/>
          </a:bodyPr>
          <a:lstStyle/>
          <a:p>
            <a:r>
              <a:rPr lang="en-GB" sz="2000" dirty="0"/>
              <a:t>ASDA, </a:t>
            </a:r>
            <a:r>
              <a:rPr lang="en-GB" sz="2000" dirty="0" err="1"/>
              <a:t>nd</a:t>
            </a:r>
            <a:r>
              <a:rPr lang="en-GB" sz="2000" dirty="0"/>
              <a:t>, Online</a:t>
            </a:r>
          </a:p>
        </p:txBody>
      </p:sp>
      <p:sp>
        <p:nvSpPr>
          <p:cNvPr id="5" name="TextBox 4">
            <a:extLst>
              <a:ext uri="{FF2B5EF4-FFF2-40B4-BE49-F238E27FC236}">
                <a16:creationId xmlns:a16="http://schemas.microsoft.com/office/drawing/2014/main" id="{6B1D168B-EE31-4310-8FB1-0061F49BB863}"/>
              </a:ext>
            </a:extLst>
          </p:cNvPr>
          <p:cNvSpPr txBox="1"/>
          <p:nvPr/>
        </p:nvSpPr>
        <p:spPr>
          <a:xfrm>
            <a:off x="522249" y="278780"/>
            <a:ext cx="6640344" cy="923330"/>
          </a:xfrm>
          <a:prstGeom prst="rect">
            <a:avLst/>
          </a:prstGeom>
          <a:noFill/>
        </p:spPr>
        <p:txBody>
          <a:bodyPr wrap="none" rtlCol="0">
            <a:spAutoFit/>
          </a:bodyPr>
          <a:lstStyle/>
          <a:p>
            <a:r>
              <a:rPr lang="en-GB" sz="5400" dirty="0"/>
              <a:t>2.Teamwork Strengths</a:t>
            </a:r>
          </a:p>
        </p:txBody>
      </p:sp>
    </p:spTree>
    <p:extLst>
      <p:ext uri="{BB962C8B-B14F-4D97-AF65-F5344CB8AC3E}">
        <p14:creationId xmlns:p14="http://schemas.microsoft.com/office/powerpoint/2010/main" val="2179392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ext, building, sky, outdoor&#10;&#10;Description automatically generated">
            <a:extLst>
              <a:ext uri="{FF2B5EF4-FFF2-40B4-BE49-F238E27FC236}">
                <a16:creationId xmlns:a16="http://schemas.microsoft.com/office/drawing/2014/main" id="{C2923168-86BF-4BA7-AB9E-3EE6E221D67A}"/>
              </a:ext>
            </a:extLst>
          </p:cNvPr>
          <p:cNvPicPr>
            <a:picLocks noChangeAspect="1"/>
          </p:cNvPicPr>
          <p:nvPr/>
        </p:nvPicPr>
        <p:blipFill rotWithShape="1">
          <a:blip r:embed="rId2">
            <a:extLst>
              <a:ext uri="{28A0092B-C50C-407E-A947-70E740481C1C}">
                <a14:useLocalDpi xmlns:a14="http://schemas.microsoft.com/office/drawing/2010/main" val="0"/>
              </a:ext>
            </a:extLst>
          </a:blip>
          <a:srcRect l="23897" r="18066" b="-1"/>
          <a:stretch/>
        </p:blipFill>
        <p:spPr>
          <a:xfrm>
            <a:off x="7715250" y="10"/>
            <a:ext cx="4476750"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Box 3">
            <a:extLst>
              <a:ext uri="{FF2B5EF4-FFF2-40B4-BE49-F238E27FC236}">
                <a16:creationId xmlns:a16="http://schemas.microsoft.com/office/drawing/2014/main" id="{7AEF8E0F-C4B4-4EDC-8032-1A4D8F5F575A}"/>
              </a:ext>
            </a:extLst>
          </p:cNvPr>
          <p:cNvSpPr txBox="1"/>
          <p:nvPr/>
        </p:nvSpPr>
        <p:spPr>
          <a:xfrm>
            <a:off x="302477" y="1825619"/>
            <a:ext cx="7412773" cy="4616648"/>
          </a:xfrm>
          <a:prstGeom prst="rect">
            <a:avLst/>
          </a:prstGeom>
          <a:noFill/>
        </p:spPr>
        <p:txBody>
          <a:bodyPr wrap="square">
            <a:spAutoFit/>
          </a:bodyPr>
          <a:lstStyle/>
          <a:p>
            <a:pPr marL="342900" lvl="0" indent="-342900">
              <a:buFont typeface="+mj-lt"/>
              <a:buAutoNum type="arabicPeriod"/>
            </a:pP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2000" b="1" dirty="0">
                <a:effectLst/>
                <a:latin typeface="Calibri" panose="020F0502020204030204" pitchFamily="34" charset="0"/>
                <a:ea typeface="Calibri" panose="020F0502020204030204" pitchFamily="34" charset="0"/>
                <a:cs typeface="Times New Roman" panose="02020603050405020304" pitchFamily="18" charset="0"/>
              </a:rPr>
              <a:t>Forming:</a:t>
            </a:r>
            <a:r>
              <a:rPr lang="en-GB" sz="2000" dirty="0">
                <a:effectLst/>
                <a:latin typeface="Calibri" panose="020F0502020204030204" pitchFamily="34" charset="0"/>
                <a:ea typeface="Calibri" panose="020F0502020204030204" pitchFamily="34" charset="0"/>
                <a:cs typeface="Times New Roman" panose="02020603050405020304" pitchFamily="18" charset="0"/>
              </a:rPr>
              <a:t> I spend time listening to junior colleagues, which will help establish a good relationship </a:t>
            </a:r>
            <a:r>
              <a:rPr lang="en-GB" sz="2000" dirty="0">
                <a:latin typeface="Calibri" panose="020F0502020204030204" pitchFamily="34" charset="0"/>
                <a:ea typeface="Calibri" panose="020F0502020204030204" pitchFamily="34" charset="0"/>
                <a:cs typeface="Times New Roman" panose="02020603050405020304" pitchFamily="18" charset="0"/>
              </a:rPr>
              <a:t>b</a:t>
            </a:r>
            <a:r>
              <a:rPr lang="en-GB" sz="2000" dirty="0">
                <a:effectLst/>
                <a:latin typeface="Calibri" panose="020F0502020204030204" pitchFamily="34" charset="0"/>
                <a:ea typeface="Calibri" panose="020F0502020204030204" pitchFamily="34" charset="0"/>
                <a:cs typeface="Times New Roman" panose="02020603050405020304" pitchFamily="18" charset="0"/>
              </a:rPr>
              <a:t>etween myself and the colleagues.</a:t>
            </a:r>
          </a:p>
          <a:p>
            <a:pPr marL="342900" lvl="0" indent="-342900">
              <a:buFont typeface="+mj-lt"/>
              <a:buAutoNum type="arabicPeriod"/>
            </a:pPr>
            <a:r>
              <a:rPr lang="en-GB" sz="2000" b="1" dirty="0">
                <a:effectLst/>
                <a:latin typeface="Calibri" panose="020F0502020204030204" pitchFamily="34" charset="0"/>
                <a:ea typeface="Calibri" panose="020F0502020204030204" pitchFamily="34" charset="0"/>
                <a:cs typeface="Times New Roman" panose="02020603050405020304" pitchFamily="18" charset="0"/>
              </a:rPr>
              <a:t>Storming:</a:t>
            </a:r>
            <a:r>
              <a:rPr lang="en-GB" sz="2000" dirty="0">
                <a:effectLst/>
                <a:latin typeface="Calibri" panose="020F0502020204030204" pitchFamily="34" charset="0"/>
                <a:ea typeface="Calibri" panose="020F0502020204030204" pitchFamily="34" charset="0"/>
                <a:cs typeface="Times New Roman" panose="02020603050405020304" pitchFamily="18" charset="0"/>
              </a:rPr>
              <a:t> Members are encouraged to give honest feedback about others’ works staying away from negative feedback, which will create a positive working relationship between colleagues.</a:t>
            </a:r>
          </a:p>
          <a:p>
            <a:pPr marL="342900" lvl="0" indent="-342900">
              <a:buFont typeface="+mj-lt"/>
              <a:buAutoNum type="arabicPeriod"/>
            </a:pPr>
            <a:r>
              <a:rPr lang="en-GB" sz="2000" b="1" dirty="0">
                <a:effectLst/>
                <a:latin typeface="Calibri" panose="020F0502020204030204" pitchFamily="34" charset="0"/>
                <a:ea typeface="Calibri" panose="020F0502020204030204" pitchFamily="34" charset="0"/>
                <a:cs typeface="Times New Roman" panose="02020603050405020304" pitchFamily="18" charset="0"/>
              </a:rPr>
              <a:t>Norming: </a:t>
            </a:r>
            <a:r>
              <a:rPr lang="en-GB" sz="2000" dirty="0">
                <a:effectLst/>
                <a:latin typeface="Calibri" panose="020F0502020204030204" pitchFamily="34" charset="0"/>
                <a:ea typeface="Calibri" panose="020F0502020204030204" pitchFamily="34" charset="0"/>
                <a:cs typeface="Times New Roman" panose="02020603050405020304" pitchFamily="18" charset="0"/>
              </a:rPr>
              <a:t>I will utilise 1-2-1 approach with colleagues, and individual ideas will be encouraged rather than suppressing my own idea first.</a:t>
            </a:r>
          </a:p>
          <a:p>
            <a:pPr marL="342900" lvl="0" indent="-342900">
              <a:buFont typeface="+mj-lt"/>
              <a:buAutoNum type="arabicPeriod"/>
            </a:pPr>
            <a:r>
              <a:rPr lang="en-GB" sz="2000" b="1" dirty="0">
                <a:effectLst/>
                <a:latin typeface="Calibri" panose="020F0502020204030204" pitchFamily="34" charset="0"/>
                <a:ea typeface="Calibri" panose="020F0502020204030204" pitchFamily="34" charset="0"/>
                <a:cs typeface="Times New Roman" panose="02020603050405020304" pitchFamily="18" charset="0"/>
              </a:rPr>
              <a:t>Performing:</a:t>
            </a:r>
            <a:r>
              <a:rPr lang="en-GB" sz="2000" dirty="0">
                <a:effectLst/>
                <a:latin typeface="Calibri" panose="020F0502020204030204" pitchFamily="34" charset="0"/>
                <a:ea typeface="Calibri" panose="020F0502020204030204" pitchFamily="34" charset="0"/>
                <a:cs typeface="Times New Roman" panose="02020603050405020304" pitchFamily="18" charset="0"/>
              </a:rPr>
              <a:t> Team members will be encouraged to work to achieve specific task and credits and praises will be given to promote a positive atmosphere.</a:t>
            </a:r>
          </a:p>
          <a:p>
            <a:pPr marL="342900" lvl="0" indent="-342900">
              <a:buFont typeface="+mj-lt"/>
              <a:buAutoNum type="arabicPeriod"/>
            </a:pPr>
            <a:r>
              <a:rPr lang="en-GB" sz="2000" b="1" dirty="0">
                <a:effectLst/>
                <a:latin typeface="Calibri" panose="020F0502020204030204" pitchFamily="34" charset="0"/>
                <a:ea typeface="Calibri" panose="020F0502020204030204" pitchFamily="34" charset="0"/>
                <a:cs typeface="Times New Roman" panose="02020603050405020304" pitchFamily="18" charset="0"/>
              </a:rPr>
              <a:t>Adjourning:</a:t>
            </a:r>
            <a:r>
              <a:rPr lang="en-GB" sz="2000" dirty="0">
                <a:effectLst/>
                <a:latin typeface="Calibri" panose="020F0502020204030204" pitchFamily="34" charset="0"/>
                <a:ea typeface="Calibri" panose="020F0502020204030204" pitchFamily="34" charset="0"/>
                <a:cs typeface="Times New Roman" panose="02020603050405020304" pitchFamily="18" charset="0"/>
              </a:rPr>
              <a:t> This stage, I will give feedback to the colleagues and explain what went well and where we could improve in the future.</a:t>
            </a:r>
            <a:endParaRPr lang="en-GB" sz="2000" dirty="0"/>
          </a:p>
        </p:txBody>
      </p:sp>
      <p:sp>
        <p:nvSpPr>
          <p:cNvPr id="6" name="TextBox 5">
            <a:extLst>
              <a:ext uri="{FF2B5EF4-FFF2-40B4-BE49-F238E27FC236}">
                <a16:creationId xmlns:a16="http://schemas.microsoft.com/office/drawing/2014/main" id="{7244E6CC-3795-4993-BC0E-BECC994A6FDB}"/>
              </a:ext>
            </a:extLst>
          </p:cNvPr>
          <p:cNvSpPr txBox="1"/>
          <p:nvPr/>
        </p:nvSpPr>
        <p:spPr>
          <a:xfrm>
            <a:off x="1162514" y="379069"/>
            <a:ext cx="6094140" cy="1446550"/>
          </a:xfrm>
          <a:prstGeom prst="rect">
            <a:avLst/>
          </a:prstGeom>
          <a:noFill/>
        </p:spPr>
        <p:txBody>
          <a:bodyPr wrap="square">
            <a:spAutoFit/>
          </a:bodyPr>
          <a:lstStyle/>
          <a:p>
            <a:r>
              <a:rPr lang="en-GB" sz="4400" dirty="0"/>
              <a:t>Tuckman’s Theory for Conflict Resolutions</a:t>
            </a:r>
          </a:p>
        </p:txBody>
      </p:sp>
    </p:spTree>
    <p:extLst>
      <p:ext uri="{BB962C8B-B14F-4D97-AF65-F5344CB8AC3E}">
        <p14:creationId xmlns:p14="http://schemas.microsoft.com/office/powerpoint/2010/main" val="1944339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AB583-3DBE-492A-A6B7-8BC56338A02C}"/>
              </a:ext>
            </a:extLst>
          </p:cNvPr>
          <p:cNvSpPr txBox="1">
            <a:spLocks/>
          </p:cNvSpPr>
          <p:nvPr/>
        </p:nvSpPr>
        <p:spPr>
          <a:xfrm>
            <a:off x="590719" y="2330505"/>
            <a:ext cx="4559425" cy="3979585"/>
          </a:xfrm>
          <a:prstGeom prst="rect">
            <a:avLst/>
          </a:prstGeom>
        </p:spPr>
        <p:txBody>
          <a:bodyPr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GB" sz="2400" dirty="0">
                <a:latin typeface="Open Sans" panose="020B0606030504020204" pitchFamily="34" charset="0"/>
              </a:rPr>
              <a:t>In 1970, Kenneth Thomas and Ralph Kilmann came up with a model of conflict which describes conflict as the differences between people who try to prove both of their cases to be right.</a:t>
            </a:r>
          </a:p>
          <a:p>
            <a:r>
              <a:rPr lang="en-GB" sz="2400" dirty="0">
                <a:latin typeface="Open Sans" panose="020B0606030504020204" pitchFamily="34" charset="0"/>
              </a:rPr>
              <a:t>Thomas-Kilmann (1970) model is on the right.</a:t>
            </a:r>
          </a:p>
          <a:p>
            <a:endParaRPr lang="en-GB" sz="2400" dirty="0">
              <a:latin typeface="Open Sans" panose="020B0606030504020204" pitchFamily="34" charset="0"/>
            </a:endParaRPr>
          </a:p>
          <a:p>
            <a:endParaRPr lang="en-GB" dirty="0"/>
          </a:p>
        </p:txBody>
      </p:sp>
      <p:pic>
        <p:nvPicPr>
          <p:cNvPr id="4" name="Picture 2" descr="Diagram&#10;&#10;Description automatically generated">
            <a:extLst>
              <a:ext uri="{FF2B5EF4-FFF2-40B4-BE49-F238E27FC236}">
                <a16:creationId xmlns:a16="http://schemas.microsoft.com/office/drawing/2014/main" id="{6E99416A-BB8C-480B-AE27-EF828923E5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42" r="1503" b="-2"/>
          <a:stretch/>
        </p:blipFill>
        <p:spPr bwMode="auto">
          <a:xfrm>
            <a:off x="5896141" y="691547"/>
            <a:ext cx="5705140" cy="553046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F01900C-7390-452F-BC49-33F8FF8886CB}"/>
              </a:ext>
            </a:extLst>
          </p:cNvPr>
          <p:cNvSpPr txBox="1"/>
          <p:nvPr/>
        </p:nvSpPr>
        <p:spPr>
          <a:xfrm>
            <a:off x="424400" y="547910"/>
            <a:ext cx="6094140" cy="1323439"/>
          </a:xfrm>
          <a:prstGeom prst="rect">
            <a:avLst/>
          </a:prstGeom>
          <a:noFill/>
        </p:spPr>
        <p:txBody>
          <a:bodyPr wrap="square">
            <a:spAutoFit/>
          </a:bodyPr>
          <a:lstStyle/>
          <a:p>
            <a:r>
              <a:rPr lang="en-GB" sz="4000" dirty="0"/>
              <a:t>Thomas Kilmann Model – Conflict &amp; Challenge</a:t>
            </a:r>
          </a:p>
        </p:txBody>
      </p:sp>
    </p:spTree>
    <p:extLst>
      <p:ext uri="{BB962C8B-B14F-4D97-AF65-F5344CB8AC3E}">
        <p14:creationId xmlns:p14="http://schemas.microsoft.com/office/powerpoint/2010/main" val="1708137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94FBE05-D956-4CFD-AE0E-288BC9ED632E}"/>
              </a:ext>
            </a:extLst>
          </p:cNvPr>
          <p:cNvPicPr>
            <a:picLocks noChangeAspect="1"/>
          </p:cNvPicPr>
          <p:nvPr/>
        </p:nvPicPr>
        <p:blipFill rotWithShape="1">
          <a:blip r:embed="rId3"/>
          <a:srcRect l="16603" r="16646" b="-2"/>
          <a:stretch/>
        </p:blipFill>
        <p:spPr>
          <a:xfrm>
            <a:off x="7896224" y="758514"/>
            <a:ext cx="3600933"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graphicFrame>
        <p:nvGraphicFramePr>
          <p:cNvPr id="4" name="Content Placeholder 2">
            <a:extLst>
              <a:ext uri="{FF2B5EF4-FFF2-40B4-BE49-F238E27FC236}">
                <a16:creationId xmlns:a16="http://schemas.microsoft.com/office/drawing/2014/main" id="{E14A3A35-02B8-4158-9552-3E271631B123}"/>
              </a:ext>
            </a:extLst>
          </p:cNvPr>
          <p:cNvGraphicFramePr>
            <a:graphicFrameLocks/>
          </p:cNvGraphicFramePr>
          <p:nvPr>
            <p:extLst>
              <p:ext uri="{D42A27DB-BD31-4B8C-83A1-F6EECF244321}">
                <p14:modId xmlns:p14="http://schemas.microsoft.com/office/powerpoint/2010/main" val="1625566745"/>
              </p:ext>
            </p:extLst>
          </p:nvPr>
        </p:nvGraphicFramePr>
        <p:xfrm>
          <a:off x="838200" y="1615737"/>
          <a:ext cx="6724650" cy="37641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E4552916-EA40-4192-A91A-2DDDF516B3D1}"/>
              </a:ext>
            </a:extLst>
          </p:cNvPr>
          <p:cNvSpPr txBox="1"/>
          <p:nvPr/>
        </p:nvSpPr>
        <p:spPr>
          <a:xfrm>
            <a:off x="1065320" y="5726097"/>
            <a:ext cx="2938509" cy="369332"/>
          </a:xfrm>
          <a:prstGeom prst="rect">
            <a:avLst/>
          </a:prstGeom>
          <a:noFill/>
        </p:spPr>
        <p:txBody>
          <a:bodyPr wrap="square" rtlCol="0">
            <a:spAutoFit/>
          </a:bodyPr>
          <a:lstStyle/>
          <a:p>
            <a:r>
              <a:rPr lang="en-GB" dirty="0"/>
              <a:t>Thomas, Kilmann (1970)</a:t>
            </a:r>
          </a:p>
        </p:txBody>
      </p:sp>
      <p:sp>
        <p:nvSpPr>
          <p:cNvPr id="7" name="TextBox 6">
            <a:extLst>
              <a:ext uri="{FF2B5EF4-FFF2-40B4-BE49-F238E27FC236}">
                <a16:creationId xmlns:a16="http://schemas.microsoft.com/office/drawing/2014/main" id="{3EF1A6E3-E0D0-46BB-9B05-E334C97A3E0F}"/>
              </a:ext>
            </a:extLst>
          </p:cNvPr>
          <p:cNvSpPr txBox="1"/>
          <p:nvPr/>
        </p:nvSpPr>
        <p:spPr>
          <a:xfrm>
            <a:off x="972018" y="473127"/>
            <a:ext cx="6131309" cy="769441"/>
          </a:xfrm>
          <a:prstGeom prst="rect">
            <a:avLst/>
          </a:prstGeom>
          <a:noFill/>
        </p:spPr>
        <p:txBody>
          <a:bodyPr wrap="square">
            <a:spAutoFit/>
          </a:bodyPr>
          <a:lstStyle/>
          <a:p>
            <a:r>
              <a:rPr lang="en-GB" sz="4400" b="1" dirty="0">
                <a:ln w="22225">
                  <a:solidFill>
                    <a:schemeClr val="accent2"/>
                  </a:solidFill>
                  <a:prstDash val="solid"/>
                </a:ln>
                <a:solidFill>
                  <a:schemeClr val="accent2">
                    <a:lumMod val="40000"/>
                    <a:lumOff val="60000"/>
                  </a:schemeClr>
                </a:solidFill>
              </a:rPr>
              <a:t>Thomas Kilmann Model</a:t>
            </a:r>
          </a:p>
        </p:txBody>
      </p:sp>
    </p:spTree>
    <p:extLst>
      <p:ext uri="{BB962C8B-B14F-4D97-AF65-F5344CB8AC3E}">
        <p14:creationId xmlns:p14="http://schemas.microsoft.com/office/powerpoint/2010/main" val="1988363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4DAD1-4401-4923-ACFD-3839AD52AD04}"/>
              </a:ext>
            </a:extLst>
          </p:cNvPr>
          <p:cNvSpPr>
            <a:spLocks noGrp="1"/>
          </p:cNvSpPr>
          <p:nvPr>
            <p:ph type="title"/>
          </p:nvPr>
        </p:nvSpPr>
        <p:spPr/>
        <p:txBody>
          <a:bodyPr/>
          <a:lstStyle/>
          <a:p>
            <a:r>
              <a:rPr lang="en-GB" dirty="0">
                <a:solidFill>
                  <a:schemeClr val="bg1"/>
                </a:solidFill>
              </a:rPr>
              <a:t>3. Differences between groups and  teams</a:t>
            </a:r>
          </a:p>
        </p:txBody>
      </p:sp>
      <p:graphicFrame>
        <p:nvGraphicFramePr>
          <p:cNvPr id="4" name="Table 4">
            <a:extLst>
              <a:ext uri="{FF2B5EF4-FFF2-40B4-BE49-F238E27FC236}">
                <a16:creationId xmlns:a16="http://schemas.microsoft.com/office/drawing/2014/main" id="{90EF2D5F-9DAD-49A4-80F2-7B01996BCC2A}"/>
              </a:ext>
            </a:extLst>
          </p:cNvPr>
          <p:cNvGraphicFramePr>
            <a:graphicFrameLocks noGrp="1"/>
          </p:cNvGraphicFramePr>
          <p:nvPr>
            <p:ph idx="1"/>
            <p:extLst>
              <p:ext uri="{D42A27DB-BD31-4B8C-83A1-F6EECF244321}">
                <p14:modId xmlns:p14="http://schemas.microsoft.com/office/powerpoint/2010/main" val="2138889201"/>
              </p:ext>
            </p:extLst>
          </p:nvPr>
        </p:nvGraphicFramePr>
        <p:xfrm>
          <a:off x="3623431" y="1252749"/>
          <a:ext cx="8011286" cy="3967519"/>
        </p:xfrm>
        <a:graphic>
          <a:graphicData uri="http://schemas.openxmlformats.org/drawingml/2006/table">
            <a:tbl>
              <a:tblPr firstRow="1" bandRow="1">
                <a:tableStyleId>{21E4AEA4-8DFA-4A89-87EB-49C32662AFE0}</a:tableStyleId>
              </a:tblPr>
              <a:tblGrid>
                <a:gridCol w="4005643">
                  <a:extLst>
                    <a:ext uri="{9D8B030D-6E8A-4147-A177-3AD203B41FA5}">
                      <a16:colId xmlns:a16="http://schemas.microsoft.com/office/drawing/2014/main" val="801464750"/>
                    </a:ext>
                  </a:extLst>
                </a:gridCol>
                <a:gridCol w="4005643">
                  <a:extLst>
                    <a:ext uri="{9D8B030D-6E8A-4147-A177-3AD203B41FA5}">
                      <a16:colId xmlns:a16="http://schemas.microsoft.com/office/drawing/2014/main" val="1135231628"/>
                    </a:ext>
                  </a:extLst>
                </a:gridCol>
              </a:tblGrid>
              <a:tr h="487492">
                <a:tc>
                  <a:txBody>
                    <a:bodyPr/>
                    <a:lstStyle/>
                    <a:p>
                      <a:r>
                        <a:rPr lang="en-GB" dirty="0"/>
                        <a:t>Teams</a:t>
                      </a:r>
                    </a:p>
                  </a:txBody>
                  <a:tcPr/>
                </a:tc>
                <a:tc>
                  <a:txBody>
                    <a:bodyPr/>
                    <a:lstStyle/>
                    <a:p>
                      <a:r>
                        <a:rPr lang="en-GB" dirty="0"/>
                        <a:t>Groups</a:t>
                      </a:r>
                    </a:p>
                  </a:txBody>
                  <a:tcPr/>
                </a:tc>
                <a:extLst>
                  <a:ext uri="{0D108BD9-81ED-4DB2-BD59-A6C34878D82A}">
                    <a16:rowId xmlns:a16="http://schemas.microsoft.com/office/drawing/2014/main" val="2043085609"/>
                  </a:ext>
                </a:extLst>
              </a:tr>
              <a:tr h="1202035">
                <a:tc>
                  <a:txBody>
                    <a:bodyPr/>
                    <a:lstStyle/>
                    <a:p>
                      <a:pPr marL="0" indent="0">
                        <a:buFont typeface="Arial" panose="020B0604020202020204" pitchFamily="34" charset="0"/>
                        <a:buNone/>
                      </a:pPr>
                      <a:r>
                        <a:rPr lang="en-GB" dirty="0"/>
                        <a:t>Refers to a group of individuals that work together to achieve a common goal </a:t>
                      </a:r>
                    </a:p>
                  </a:txBody>
                  <a:tcPr/>
                </a:tc>
                <a:tc>
                  <a:txBody>
                    <a:bodyPr/>
                    <a:lstStyle/>
                    <a:p>
                      <a:r>
                        <a:rPr lang="en-GB" dirty="0"/>
                        <a:t>Two or more individuals that work independently to achieve particular objectives </a:t>
                      </a:r>
                    </a:p>
                  </a:txBody>
                  <a:tcPr/>
                </a:tc>
                <a:extLst>
                  <a:ext uri="{0D108BD9-81ED-4DB2-BD59-A6C34878D82A}">
                    <a16:rowId xmlns:a16="http://schemas.microsoft.com/office/drawing/2014/main" val="219588121"/>
                  </a:ext>
                </a:extLst>
              </a:tr>
              <a:tr h="84142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Members are associated together in work or activity</a:t>
                      </a:r>
                    </a:p>
                  </a:txBody>
                  <a:tcPr/>
                </a:tc>
                <a:tc>
                  <a:txBody>
                    <a:bodyPr/>
                    <a:lstStyle/>
                    <a:p>
                      <a:r>
                        <a:rPr lang="en-GB" dirty="0"/>
                        <a:t>Connected by a shared activity or interest</a:t>
                      </a:r>
                    </a:p>
                  </a:txBody>
                  <a:tcPr/>
                </a:tc>
                <a:extLst>
                  <a:ext uri="{0D108BD9-81ED-4DB2-BD59-A6C34878D82A}">
                    <a16:rowId xmlns:a16="http://schemas.microsoft.com/office/drawing/2014/main" val="1835674925"/>
                  </a:ext>
                </a:extLst>
              </a:tr>
              <a:tr h="1436567">
                <a:tc>
                  <a:txBody>
                    <a:bodyPr/>
                    <a:lstStyle/>
                    <a:p>
                      <a:r>
                        <a:rPr lang="en-GB" dirty="0"/>
                        <a:t>Have clear tasks that must be assigned to each individual. Members are interdependent (all depends on each other) </a:t>
                      </a:r>
                    </a:p>
                  </a:txBody>
                  <a:tcPr/>
                </a:tc>
                <a:tc>
                  <a:txBody>
                    <a:bodyPr/>
                    <a:lstStyle/>
                    <a:p>
                      <a:r>
                        <a:rPr lang="en-GB" dirty="0"/>
                        <a:t>Individuals are independent therefore, the work of one will not be influenced by another</a:t>
                      </a:r>
                    </a:p>
                  </a:txBody>
                  <a:tcPr/>
                </a:tc>
                <a:extLst>
                  <a:ext uri="{0D108BD9-81ED-4DB2-BD59-A6C34878D82A}">
                    <a16:rowId xmlns:a16="http://schemas.microsoft.com/office/drawing/2014/main" val="3979516884"/>
                  </a:ext>
                </a:extLst>
              </a:tr>
            </a:tbl>
          </a:graphicData>
        </a:graphic>
      </p:graphicFrame>
      <p:sp>
        <p:nvSpPr>
          <p:cNvPr id="3" name="TextBox 2">
            <a:extLst>
              <a:ext uri="{FF2B5EF4-FFF2-40B4-BE49-F238E27FC236}">
                <a16:creationId xmlns:a16="http://schemas.microsoft.com/office/drawing/2014/main" id="{B66AD47C-F1E7-469E-BCBC-6ADB092CA3A7}"/>
              </a:ext>
            </a:extLst>
          </p:cNvPr>
          <p:cNvSpPr txBox="1"/>
          <p:nvPr/>
        </p:nvSpPr>
        <p:spPr>
          <a:xfrm>
            <a:off x="3623431" y="5420585"/>
            <a:ext cx="3523786" cy="369332"/>
          </a:xfrm>
          <a:prstGeom prst="rect">
            <a:avLst/>
          </a:prstGeom>
          <a:noFill/>
        </p:spPr>
        <p:txBody>
          <a:bodyPr wrap="square" rtlCol="0">
            <a:spAutoFit/>
          </a:bodyPr>
          <a:lstStyle/>
          <a:p>
            <a:pPr algn="ctr" fontAlgn="ctr"/>
            <a:r>
              <a:rPr lang="en-GB" dirty="0"/>
              <a:t>(</a:t>
            </a:r>
            <a:r>
              <a:rPr lang="en-GB" dirty="0" err="1"/>
              <a:t>Amsted.C</a:t>
            </a:r>
            <a:r>
              <a:rPr lang="en-GB" dirty="0"/>
              <a:t>. et al, 2016, p </a:t>
            </a:r>
            <a:r>
              <a:rPr lang="en-GB" b="0" i="0" dirty="0">
                <a:solidFill>
                  <a:srgbClr val="2E2E2E"/>
                </a:solidFill>
                <a:effectLst/>
              </a:rPr>
              <a:t>179-182)</a:t>
            </a:r>
          </a:p>
        </p:txBody>
      </p:sp>
      <p:sp>
        <p:nvSpPr>
          <p:cNvPr id="6" name="TextBox 5">
            <a:extLst>
              <a:ext uri="{FF2B5EF4-FFF2-40B4-BE49-F238E27FC236}">
                <a16:creationId xmlns:a16="http://schemas.microsoft.com/office/drawing/2014/main" id="{BEEEF3D8-C8AB-45EC-AD23-FFE4A1A501E6}"/>
              </a:ext>
            </a:extLst>
          </p:cNvPr>
          <p:cNvSpPr txBox="1"/>
          <p:nvPr/>
        </p:nvSpPr>
        <p:spPr>
          <a:xfrm>
            <a:off x="7798698" y="5420585"/>
            <a:ext cx="3836019" cy="369332"/>
          </a:xfrm>
          <a:prstGeom prst="rect">
            <a:avLst/>
          </a:prstGeom>
          <a:noFill/>
        </p:spPr>
        <p:txBody>
          <a:bodyPr wrap="square" rtlCol="0">
            <a:spAutoFit/>
          </a:bodyPr>
          <a:lstStyle/>
          <a:p>
            <a:r>
              <a:rPr lang="en-GB" dirty="0">
                <a:latin typeface="-apple-system"/>
              </a:rPr>
              <a:t>(</a:t>
            </a:r>
            <a:r>
              <a:rPr lang="en-GB" sz="1800" b="0" dirty="0">
                <a:solidFill>
                  <a:schemeClr val="tx1"/>
                </a:solidFill>
                <a:effectLst/>
                <a:latin typeface="-apple-system"/>
              </a:rPr>
              <a:t>Guillaume et all 2017, p </a:t>
            </a:r>
            <a:r>
              <a:rPr lang="en-GB" b="0" i="0" dirty="0">
                <a:solidFill>
                  <a:srgbClr val="3A3A3A"/>
                </a:solidFill>
                <a:effectLst/>
                <a:latin typeface="Source Sans Pro" panose="020B0503030403020204" pitchFamily="34" charset="0"/>
              </a:rPr>
              <a:t>276–303)</a:t>
            </a:r>
            <a:endParaRPr lang="en-GB" dirty="0"/>
          </a:p>
        </p:txBody>
      </p:sp>
    </p:spTree>
    <p:extLst>
      <p:ext uri="{BB962C8B-B14F-4D97-AF65-F5344CB8AC3E}">
        <p14:creationId xmlns:p14="http://schemas.microsoft.com/office/powerpoint/2010/main" val="3193294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4DAD1-4401-4923-ACFD-3839AD52AD04}"/>
              </a:ext>
            </a:extLst>
          </p:cNvPr>
          <p:cNvSpPr>
            <a:spLocks noGrp="1"/>
          </p:cNvSpPr>
          <p:nvPr>
            <p:ph type="title"/>
          </p:nvPr>
        </p:nvSpPr>
        <p:spPr/>
        <p:txBody>
          <a:bodyPr/>
          <a:lstStyle/>
          <a:p>
            <a:r>
              <a:rPr lang="en-GB" dirty="0">
                <a:solidFill>
                  <a:schemeClr val="bg1"/>
                </a:solidFill>
              </a:rPr>
              <a:t>3. Differences between groups and  teams</a:t>
            </a:r>
          </a:p>
        </p:txBody>
      </p:sp>
      <p:pic>
        <p:nvPicPr>
          <p:cNvPr id="7" name="Content Placeholder 3">
            <a:extLst>
              <a:ext uri="{FF2B5EF4-FFF2-40B4-BE49-F238E27FC236}">
                <a16:creationId xmlns:a16="http://schemas.microsoft.com/office/drawing/2014/main" id="{0C0FAE68-2103-4188-BDE7-4851A3CF6344}"/>
              </a:ext>
            </a:extLst>
          </p:cNvPr>
          <p:cNvPicPr>
            <a:picLocks noGrp="1" noChangeAspect="1"/>
          </p:cNvPicPr>
          <p:nvPr>
            <p:ph idx="1"/>
          </p:nvPr>
        </p:nvPicPr>
        <p:blipFill>
          <a:blip r:embed="rId3"/>
          <a:stretch>
            <a:fillRect/>
          </a:stretch>
        </p:blipFill>
        <p:spPr>
          <a:xfrm>
            <a:off x="4225983" y="301543"/>
            <a:ext cx="6564848" cy="3019830"/>
          </a:xfrm>
          <a:prstGeom prst="rect">
            <a:avLst/>
          </a:prstGeom>
        </p:spPr>
      </p:pic>
      <p:sp>
        <p:nvSpPr>
          <p:cNvPr id="3" name="TextBox 2">
            <a:extLst>
              <a:ext uri="{FF2B5EF4-FFF2-40B4-BE49-F238E27FC236}">
                <a16:creationId xmlns:a16="http://schemas.microsoft.com/office/drawing/2014/main" id="{D9A37FD5-FE25-4C76-8134-293FA276314C}"/>
              </a:ext>
            </a:extLst>
          </p:cNvPr>
          <p:cNvSpPr txBox="1"/>
          <p:nvPr/>
        </p:nvSpPr>
        <p:spPr>
          <a:xfrm>
            <a:off x="557561" y="6187125"/>
            <a:ext cx="3033132" cy="369332"/>
          </a:xfrm>
          <a:prstGeom prst="rect">
            <a:avLst/>
          </a:prstGeom>
          <a:noFill/>
        </p:spPr>
        <p:txBody>
          <a:bodyPr wrap="square" rtlCol="0">
            <a:spAutoFit/>
          </a:bodyPr>
          <a:lstStyle/>
          <a:p>
            <a:r>
              <a:rPr lang="en-GB" dirty="0"/>
              <a:t>(Tuckman, 2012)</a:t>
            </a:r>
          </a:p>
        </p:txBody>
      </p:sp>
      <p:pic>
        <p:nvPicPr>
          <p:cNvPr id="1026" name="Picture 2" descr="See the source image">
            <a:extLst>
              <a:ext uri="{FF2B5EF4-FFF2-40B4-BE49-F238E27FC236}">
                <a16:creationId xmlns:a16="http://schemas.microsoft.com/office/drawing/2014/main" id="{6E65C383-3CC3-4AED-A12A-0BC75E3663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16275" y="3091063"/>
            <a:ext cx="5353320" cy="3465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124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7FB66-DFB5-405E-A199-FEB93F710BAA}"/>
              </a:ext>
            </a:extLst>
          </p:cNvPr>
          <p:cNvSpPr>
            <a:spLocks noGrp="1"/>
          </p:cNvSpPr>
          <p:nvPr>
            <p:ph type="title"/>
          </p:nvPr>
        </p:nvSpPr>
        <p:spPr>
          <a:xfrm>
            <a:off x="116130" y="1195806"/>
            <a:ext cx="3396805" cy="4747356"/>
          </a:xfrm>
        </p:spPr>
        <p:txBody>
          <a:bodyPr/>
          <a:lstStyle/>
          <a:p>
            <a:r>
              <a:rPr lang="en-GB" dirty="0">
                <a:solidFill>
                  <a:schemeClr val="bg1"/>
                </a:solidFill>
              </a:rPr>
              <a:t>4.Characteristics of effective teams</a:t>
            </a:r>
          </a:p>
        </p:txBody>
      </p:sp>
      <p:grpSp>
        <p:nvGrpSpPr>
          <p:cNvPr id="17" name="Group 16">
            <a:extLst>
              <a:ext uri="{FF2B5EF4-FFF2-40B4-BE49-F238E27FC236}">
                <a16:creationId xmlns:a16="http://schemas.microsoft.com/office/drawing/2014/main" id="{CBDC249D-EE0C-4075-8374-B8DD79FBC025}"/>
              </a:ext>
            </a:extLst>
          </p:cNvPr>
          <p:cNvGrpSpPr/>
          <p:nvPr/>
        </p:nvGrpSpPr>
        <p:grpSpPr>
          <a:xfrm>
            <a:off x="3740907" y="914838"/>
            <a:ext cx="7577581" cy="5173727"/>
            <a:chOff x="1040883" y="1372533"/>
            <a:chExt cx="7577581" cy="5173727"/>
          </a:xfrm>
        </p:grpSpPr>
        <p:sp>
          <p:nvSpPr>
            <p:cNvPr id="3" name="Rectangle 2">
              <a:extLst>
                <a:ext uri="{FF2B5EF4-FFF2-40B4-BE49-F238E27FC236}">
                  <a16:creationId xmlns:a16="http://schemas.microsoft.com/office/drawing/2014/main" id="{2626913C-FA4D-4B1E-90A7-7ADC65AA0585}"/>
                </a:ext>
              </a:extLst>
            </p:cNvPr>
            <p:cNvSpPr/>
            <p:nvPr/>
          </p:nvSpPr>
          <p:spPr>
            <a:xfrm>
              <a:off x="3395976" y="2820294"/>
              <a:ext cx="3437032" cy="2123658"/>
            </a:xfrm>
            <a:prstGeom prst="rect">
              <a:avLst/>
            </a:prstGeom>
            <a:noFill/>
          </p:spPr>
          <p:txBody>
            <a:bodyPr wrap="square" lIns="91440" tIns="45720" rIns="91440" bIns="45720">
              <a:spAutoFit/>
            </a:bodyPr>
            <a:lstStyle/>
            <a:p>
              <a:pPr algn="ctr"/>
              <a:r>
                <a:rPr lang="en-US" sz="6600" b="1" cap="none" spc="0" dirty="0">
                  <a:ln w="6600">
                    <a:solidFill>
                      <a:schemeClr val="accent2"/>
                    </a:solidFill>
                    <a:prstDash val="solid"/>
                  </a:ln>
                  <a:solidFill>
                    <a:schemeClr val="accent1">
                      <a:lumMod val="60000"/>
                      <a:lumOff val="40000"/>
                    </a:schemeClr>
                  </a:solidFill>
                  <a:effectLst>
                    <a:outerShdw dist="38100" dir="2700000" algn="tl" rotWithShape="0">
                      <a:schemeClr val="accent2"/>
                    </a:outerShdw>
                  </a:effectLst>
                </a:rPr>
                <a:t>Effective Team</a:t>
              </a:r>
            </a:p>
          </p:txBody>
        </p:sp>
        <p:sp>
          <p:nvSpPr>
            <p:cNvPr id="4" name="Oval 3">
              <a:extLst>
                <a:ext uri="{FF2B5EF4-FFF2-40B4-BE49-F238E27FC236}">
                  <a16:creationId xmlns:a16="http://schemas.microsoft.com/office/drawing/2014/main" id="{1F5A087C-A1C7-4D84-A001-37E8E34D27D9}"/>
                </a:ext>
              </a:extLst>
            </p:cNvPr>
            <p:cNvSpPr/>
            <p:nvPr/>
          </p:nvSpPr>
          <p:spPr>
            <a:xfrm>
              <a:off x="6164322" y="1512069"/>
              <a:ext cx="1562044" cy="1105692"/>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schemeClr val="bg1"/>
                  </a:solidFill>
                </a:rPr>
                <a:t>Balanced Roles </a:t>
              </a:r>
            </a:p>
          </p:txBody>
        </p:sp>
        <p:sp>
          <p:nvSpPr>
            <p:cNvPr id="7" name="Oval 6">
              <a:extLst>
                <a:ext uri="{FF2B5EF4-FFF2-40B4-BE49-F238E27FC236}">
                  <a16:creationId xmlns:a16="http://schemas.microsoft.com/office/drawing/2014/main" id="{F766E134-31FF-40C5-BC47-D110FFDCF5F7}"/>
                </a:ext>
              </a:extLst>
            </p:cNvPr>
            <p:cNvSpPr/>
            <p:nvPr/>
          </p:nvSpPr>
          <p:spPr>
            <a:xfrm>
              <a:off x="3135353" y="1372533"/>
              <a:ext cx="2717608" cy="1270047"/>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000" dirty="0">
                  <a:solidFill>
                    <a:schemeClr val="bg1"/>
                  </a:solidFill>
                </a:rPr>
                <a:t>Great Communication</a:t>
              </a:r>
            </a:p>
          </p:txBody>
        </p:sp>
        <p:sp>
          <p:nvSpPr>
            <p:cNvPr id="8" name="Oval 7">
              <a:extLst>
                <a:ext uri="{FF2B5EF4-FFF2-40B4-BE49-F238E27FC236}">
                  <a16:creationId xmlns:a16="http://schemas.microsoft.com/office/drawing/2014/main" id="{19CF81CE-12DA-4E4F-A5F1-2A9558AB5F63}"/>
                </a:ext>
              </a:extLst>
            </p:cNvPr>
            <p:cNvSpPr/>
            <p:nvPr/>
          </p:nvSpPr>
          <p:spPr>
            <a:xfrm>
              <a:off x="6809453" y="4423496"/>
              <a:ext cx="1809011" cy="986883"/>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schemeClr val="bg1"/>
                  </a:solidFill>
                </a:rPr>
                <a:t>Good Leadership </a:t>
              </a:r>
            </a:p>
          </p:txBody>
        </p:sp>
        <p:sp>
          <p:nvSpPr>
            <p:cNvPr id="9" name="Oval 8">
              <a:extLst>
                <a:ext uri="{FF2B5EF4-FFF2-40B4-BE49-F238E27FC236}">
                  <a16:creationId xmlns:a16="http://schemas.microsoft.com/office/drawing/2014/main" id="{63E5A0F1-2B13-4BF7-A73E-6C69F9BDD9F3}"/>
                </a:ext>
              </a:extLst>
            </p:cNvPr>
            <p:cNvSpPr/>
            <p:nvPr/>
          </p:nvSpPr>
          <p:spPr>
            <a:xfrm>
              <a:off x="1219159" y="2214462"/>
              <a:ext cx="1307964" cy="986883"/>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solidFill>
                    <a:schemeClr val="bg1"/>
                  </a:solidFill>
                </a:rPr>
                <a:t>Trust</a:t>
              </a:r>
              <a:endParaRPr lang="en-GB" dirty="0">
                <a:solidFill>
                  <a:schemeClr val="bg1"/>
                </a:solidFill>
              </a:endParaRPr>
            </a:p>
          </p:txBody>
        </p:sp>
        <p:sp>
          <p:nvSpPr>
            <p:cNvPr id="10" name="Oval 9">
              <a:extLst>
                <a:ext uri="{FF2B5EF4-FFF2-40B4-BE49-F238E27FC236}">
                  <a16:creationId xmlns:a16="http://schemas.microsoft.com/office/drawing/2014/main" id="{4B09DBB1-C8E2-457B-9EAA-6CAB61D5D47A}"/>
                </a:ext>
              </a:extLst>
            </p:cNvPr>
            <p:cNvSpPr/>
            <p:nvPr/>
          </p:nvSpPr>
          <p:spPr>
            <a:xfrm>
              <a:off x="1040883" y="4480321"/>
              <a:ext cx="1553963" cy="986883"/>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schemeClr val="bg1"/>
                  </a:solidFill>
                </a:rPr>
                <a:t>Common Goals</a:t>
              </a:r>
            </a:p>
          </p:txBody>
        </p:sp>
        <p:sp>
          <p:nvSpPr>
            <p:cNvPr id="11" name="Oval 10">
              <a:extLst>
                <a:ext uri="{FF2B5EF4-FFF2-40B4-BE49-F238E27FC236}">
                  <a16:creationId xmlns:a16="http://schemas.microsoft.com/office/drawing/2014/main" id="{8D3F11B9-0E03-43D7-9AAF-76E152CDE3E9}"/>
                </a:ext>
              </a:extLst>
            </p:cNvPr>
            <p:cNvSpPr/>
            <p:nvPr/>
          </p:nvSpPr>
          <p:spPr>
            <a:xfrm>
              <a:off x="1970423" y="3314730"/>
              <a:ext cx="1462301" cy="986883"/>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schemeClr val="bg1"/>
                  </a:solidFill>
                </a:rPr>
                <a:t>Support</a:t>
              </a:r>
            </a:p>
          </p:txBody>
        </p:sp>
        <p:sp>
          <p:nvSpPr>
            <p:cNvPr id="14" name="Oval 13">
              <a:extLst>
                <a:ext uri="{FF2B5EF4-FFF2-40B4-BE49-F238E27FC236}">
                  <a16:creationId xmlns:a16="http://schemas.microsoft.com/office/drawing/2014/main" id="{C4748ED8-F0CB-46DB-9D33-1F266AA8E83B}"/>
                </a:ext>
              </a:extLst>
            </p:cNvPr>
            <p:cNvSpPr/>
            <p:nvPr/>
          </p:nvSpPr>
          <p:spPr>
            <a:xfrm>
              <a:off x="2728672" y="5046415"/>
              <a:ext cx="1984933" cy="1499845"/>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schemeClr val="bg1"/>
                  </a:solidFill>
                </a:rPr>
                <a:t>Constructive Conflicts</a:t>
              </a:r>
            </a:p>
          </p:txBody>
        </p:sp>
        <p:sp>
          <p:nvSpPr>
            <p:cNvPr id="15" name="Oval 14">
              <a:extLst>
                <a:ext uri="{FF2B5EF4-FFF2-40B4-BE49-F238E27FC236}">
                  <a16:creationId xmlns:a16="http://schemas.microsoft.com/office/drawing/2014/main" id="{9B59EBFE-12B1-49BA-AEB1-3B5B1CB6F872}"/>
                </a:ext>
              </a:extLst>
            </p:cNvPr>
            <p:cNvSpPr/>
            <p:nvPr/>
          </p:nvSpPr>
          <p:spPr>
            <a:xfrm>
              <a:off x="4959241" y="5091635"/>
              <a:ext cx="2198413" cy="1309222"/>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schemeClr val="bg1"/>
                  </a:solidFill>
                </a:rPr>
                <a:t>Involvement from all teams members</a:t>
              </a:r>
            </a:p>
          </p:txBody>
        </p:sp>
        <p:sp>
          <p:nvSpPr>
            <p:cNvPr id="16" name="Oval 15">
              <a:extLst>
                <a:ext uri="{FF2B5EF4-FFF2-40B4-BE49-F238E27FC236}">
                  <a16:creationId xmlns:a16="http://schemas.microsoft.com/office/drawing/2014/main" id="{84984690-C492-41CF-A959-27442C98DB1A}"/>
                </a:ext>
              </a:extLst>
            </p:cNvPr>
            <p:cNvSpPr/>
            <p:nvPr/>
          </p:nvSpPr>
          <p:spPr>
            <a:xfrm>
              <a:off x="6969821" y="2967335"/>
              <a:ext cx="1648643" cy="814667"/>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schemeClr val="bg1"/>
                  </a:solidFill>
                </a:rPr>
                <a:t>Reliability </a:t>
              </a:r>
            </a:p>
          </p:txBody>
        </p:sp>
      </p:grpSp>
      <p:sp>
        <p:nvSpPr>
          <p:cNvPr id="5" name="TextBox 4">
            <a:extLst>
              <a:ext uri="{FF2B5EF4-FFF2-40B4-BE49-F238E27FC236}">
                <a16:creationId xmlns:a16="http://schemas.microsoft.com/office/drawing/2014/main" id="{9BC9023B-E4F8-4547-A37B-77C4E2D98470}"/>
              </a:ext>
            </a:extLst>
          </p:cNvPr>
          <p:cNvSpPr txBox="1"/>
          <p:nvPr/>
        </p:nvSpPr>
        <p:spPr>
          <a:xfrm>
            <a:off x="914401" y="6088566"/>
            <a:ext cx="2631688" cy="3693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(Belbin,2010)</a:t>
            </a:r>
            <a:endParaRPr lang="en-GB" dirty="0"/>
          </a:p>
        </p:txBody>
      </p:sp>
    </p:spTree>
    <p:extLst>
      <p:ext uri="{BB962C8B-B14F-4D97-AF65-F5344CB8AC3E}">
        <p14:creationId xmlns:p14="http://schemas.microsoft.com/office/powerpoint/2010/main" val="1783810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7FB66-DFB5-405E-A199-FEB93F710BAA}"/>
              </a:ext>
            </a:extLst>
          </p:cNvPr>
          <p:cNvSpPr>
            <a:spLocks noGrp="1"/>
          </p:cNvSpPr>
          <p:nvPr>
            <p:ph type="title"/>
          </p:nvPr>
        </p:nvSpPr>
        <p:spPr>
          <a:xfrm>
            <a:off x="152558" y="1128408"/>
            <a:ext cx="3345072" cy="4601183"/>
          </a:xfrm>
        </p:spPr>
        <p:txBody>
          <a:bodyPr/>
          <a:lstStyle/>
          <a:p>
            <a:r>
              <a:rPr lang="en-GB" dirty="0">
                <a:solidFill>
                  <a:schemeClr val="bg1"/>
                </a:solidFill>
              </a:rPr>
              <a:t>4. Characteristics of </a:t>
            </a:r>
            <a:r>
              <a:rPr lang="en-GB">
                <a:solidFill>
                  <a:schemeClr val="bg1"/>
                </a:solidFill>
              </a:rPr>
              <a:t>effective teams</a:t>
            </a:r>
            <a:r>
              <a:rPr lang="en-US">
                <a:solidFill>
                  <a:schemeClr val="bg1"/>
                </a:solidFill>
              </a:rPr>
              <a:t> - ASDA</a:t>
            </a:r>
            <a:endParaRPr lang="en-GB" dirty="0">
              <a:solidFill>
                <a:schemeClr val="bg1"/>
              </a:solidFill>
            </a:endParaRPr>
          </a:p>
        </p:txBody>
      </p:sp>
      <p:sp>
        <p:nvSpPr>
          <p:cNvPr id="3" name="Content Placeholder 2">
            <a:extLst>
              <a:ext uri="{FF2B5EF4-FFF2-40B4-BE49-F238E27FC236}">
                <a16:creationId xmlns:a16="http://schemas.microsoft.com/office/drawing/2014/main" id="{8C71FC6C-6DF6-3747-A1B2-50021A37AF48}"/>
              </a:ext>
            </a:extLst>
          </p:cNvPr>
          <p:cNvSpPr>
            <a:spLocks noGrp="1"/>
          </p:cNvSpPr>
          <p:nvPr>
            <p:ph idx="1"/>
          </p:nvPr>
        </p:nvSpPr>
        <p:spPr/>
        <p:txBody>
          <a:bodyPr/>
          <a:lstStyle/>
          <a:p>
            <a:endParaRPr lang="en-US"/>
          </a:p>
        </p:txBody>
      </p:sp>
      <p:sp>
        <p:nvSpPr>
          <p:cNvPr id="6" name="TextBox 5">
            <a:extLst>
              <a:ext uri="{FF2B5EF4-FFF2-40B4-BE49-F238E27FC236}">
                <a16:creationId xmlns:a16="http://schemas.microsoft.com/office/drawing/2014/main" id="{8FB5011A-5952-4FBB-9591-CD116A0DE6A0}"/>
              </a:ext>
            </a:extLst>
          </p:cNvPr>
          <p:cNvSpPr txBox="1"/>
          <p:nvPr/>
        </p:nvSpPr>
        <p:spPr>
          <a:xfrm>
            <a:off x="6296722" y="5949812"/>
            <a:ext cx="4371278" cy="369332"/>
          </a:xfrm>
          <a:prstGeom prst="rect">
            <a:avLst/>
          </a:prstGeom>
          <a:noFill/>
        </p:spPr>
        <p:txBody>
          <a:bodyPr wrap="square" rtlCol="0">
            <a:spAutoFit/>
          </a:bodyPr>
          <a:lstStyle/>
          <a:p>
            <a:r>
              <a:rPr lang="en-GB" b="0" i="0">
                <a:solidFill>
                  <a:srgbClr val="3076A4"/>
                </a:solidFill>
                <a:effectLst/>
                <a:latin typeface="BogleWeb"/>
              </a:rPr>
              <a:t>(ASDA, </a:t>
            </a:r>
            <a:r>
              <a:rPr lang="en-GB" b="0" i="1" dirty="0" err="1">
                <a:solidFill>
                  <a:srgbClr val="3076A4"/>
                </a:solidFill>
                <a:effectLst/>
                <a:latin typeface="BogleWeb"/>
              </a:rPr>
              <a:t>nd</a:t>
            </a:r>
            <a:r>
              <a:rPr lang="en-GB" b="0" i="0">
                <a:solidFill>
                  <a:srgbClr val="3076A4"/>
                </a:solidFill>
                <a:effectLst/>
                <a:latin typeface="BogleWeb"/>
              </a:rPr>
              <a:t>, online) </a:t>
            </a:r>
            <a:endParaRPr lang="en-GB" b="0" i="0" dirty="0">
              <a:solidFill>
                <a:srgbClr val="3076A4"/>
              </a:solidFill>
              <a:effectLst/>
              <a:latin typeface="BogleWeb"/>
            </a:endParaRPr>
          </a:p>
        </p:txBody>
      </p:sp>
      <p:pic>
        <p:nvPicPr>
          <p:cNvPr id="9" name="Picture 8">
            <a:extLst>
              <a:ext uri="{FF2B5EF4-FFF2-40B4-BE49-F238E27FC236}">
                <a16:creationId xmlns:a16="http://schemas.microsoft.com/office/drawing/2014/main" id="{C5B5CD8F-2743-46CE-BC32-46D620F50953}"/>
              </a:ext>
            </a:extLst>
          </p:cNvPr>
          <p:cNvPicPr>
            <a:picLocks noChangeAspect="1"/>
          </p:cNvPicPr>
          <p:nvPr/>
        </p:nvPicPr>
        <p:blipFill>
          <a:blip r:embed="rId3"/>
          <a:stretch>
            <a:fillRect/>
          </a:stretch>
        </p:blipFill>
        <p:spPr>
          <a:xfrm>
            <a:off x="3869268" y="864108"/>
            <a:ext cx="7099679" cy="5041098"/>
          </a:xfrm>
          <a:prstGeom prst="rect">
            <a:avLst/>
          </a:prstGeom>
        </p:spPr>
      </p:pic>
    </p:spTree>
    <p:extLst>
      <p:ext uri="{BB962C8B-B14F-4D97-AF65-F5344CB8AC3E}">
        <p14:creationId xmlns:p14="http://schemas.microsoft.com/office/powerpoint/2010/main" val="6154691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2D2F1-7482-AC4A-8C07-255F631D21F4}"/>
              </a:ext>
            </a:extLst>
          </p:cNvPr>
          <p:cNvSpPr>
            <a:spLocks noGrp="1"/>
          </p:cNvSpPr>
          <p:nvPr>
            <p:ph type="title"/>
          </p:nvPr>
        </p:nvSpPr>
        <p:spPr/>
        <p:txBody>
          <a:bodyPr/>
          <a:lstStyle/>
          <a:p>
            <a:r>
              <a:rPr lang="en-US" dirty="0"/>
              <a:t>Team Dynamic </a:t>
            </a:r>
          </a:p>
        </p:txBody>
      </p:sp>
      <p:graphicFrame>
        <p:nvGraphicFramePr>
          <p:cNvPr id="4" name="Table 3">
            <a:extLst>
              <a:ext uri="{FF2B5EF4-FFF2-40B4-BE49-F238E27FC236}">
                <a16:creationId xmlns:a16="http://schemas.microsoft.com/office/drawing/2014/main" id="{4F999DF0-103F-4B96-A9F4-DA6B348A681E}"/>
              </a:ext>
            </a:extLst>
          </p:cNvPr>
          <p:cNvGraphicFramePr>
            <a:graphicFrameLocks noGrp="1"/>
          </p:cNvGraphicFramePr>
          <p:nvPr>
            <p:extLst>
              <p:ext uri="{D42A27DB-BD31-4B8C-83A1-F6EECF244321}">
                <p14:modId xmlns:p14="http://schemas.microsoft.com/office/powerpoint/2010/main" val="870606247"/>
              </p:ext>
            </p:extLst>
          </p:nvPr>
        </p:nvGraphicFramePr>
        <p:xfrm>
          <a:off x="3548566" y="1080683"/>
          <a:ext cx="7926040" cy="2343745"/>
        </p:xfrm>
        <a:graphic>
          <a:graphicData uri="http://schemas.openxmlformats.org/drawingml/2006/table">
            <a:tbl>
              <a:tblPr firstRow="1" bandRow="1">
                <a:tableStyleId>{5C22544A-7EE6-4342-B048-85BDC9FD1C3A}</a:tableStyleId>
              </a:tblPr>
              <a:tblGrid>
                <a:gridCol w="1981510">
                  <a:extLst>
                    <a:ext uri="{9D8B030D-6E8A-4147-A177-3AD203B41FA5}">
                      <a16:colId xmlns:a16="http://schemas.microsoft.com/office/drawing/2014/main" val="3981037045"/>
                    </a:ext>
                  </a:extLst>
                </a:gridCol>
                <a:gridCol w="1981510">
                  <a:extLst>
                    <a:ext uri="{9D8B030D-6E8A-4147-A177-3AD203B41FA5}">
                      <a16:colId xmlns:a16="http://schemas.microsoft.com/office/drawing/2014/main" val="280207372"/>
                    </a:ext>
                  </a:extLst>
                </a:gridCol>
                <a:gridCol w="1981510">
                  <a:extLst>
                    <a:ext uri="{9D8B030D-6E8A-4147-A177-3AD203B41FA5}">
                      <a16:colId xmlns:a16="http://schemas.microsoft.com/office/drawing/2014/main" val="2967810379"/>
                    </a:ext>
                  </a:extLst>
                </a:gridCol>
                <a:gridCol w="1981510">
                  <a:extLst>
                    <a:ext uri="{9D8B030D-6E8A-4147-A177-3AD203B41FA5}">
                      <a16:colId xmlns:a16="http://schemas.microsoft.com/office/drawing/2014/main" val="1532818227"/>
                    </a:ext>
                  </a:extLst>
                </a:gridCol>
              </a:tblGrid>
              <a:tr h="543216">
                <a:tc>
                  <a:txBody>
                    <a:bodyPr/>
                    <a:lstStyle/>
                    <a:p>
                      <a:r>
                        <a:rPr lang="en-GB" dirty="0"/>
                        <a:t>Student Name</a:t>
                      </a:r>
                    </a:p>
                  </a:txBody>
                  <a:tcPr/>
                </a:tc>
                <a:tc>
                  <a:txBody>
                    <a:bodyPr/>
                    <a:lstStyle/>
                    <a:p>
                      <a:r>
                        <a:rPr lang="en-GB" dirty="0"/>
                        <a:t>Highest team role</a:t>
                      </a:r>
                    </a:p>
                  </a:txBody>
                  <a:tcPr/>
                </a:tc>
                <a:tc>
                  <a:txBody>
                    <a:bodyPr/>
                    <a:lstStyle/>
                    <a:p>
                      <a:r>
                        <a:rPr lang="en-GB" dirty="0"/>
                        <a:t>Second highest team role</a:t>
                      </a:r>
                    </a:p>
                  </a:txBody>
                  <a:tcPr/>
                </a:tc>
                <a:tc>
                  <a:txBody>
                    <a:bodyPr/>
                    <a:lstStyle/>
                    <a:p>
                      <a:r>
                        <a:rPr lang="en-GB" dirty="0"/>
                        <a:t>Lowest team role</a:t>
                      </a:r>
                    </a:p>
                  </a:txBody>
                  <a:tcPr/>
                </a:tc>
                <a:extLst>
                  <a:ext uri="{0D108BD9-81ED-4DB2-BD59-A6C34878D82A}">
                    <a16:rowId xmlns:a16="http://schemas.microsoft.com/office/drawing/2014/main" val="533378405"/>
                  </a:ext>
                </a:extLst>
              </a:tr>
              <a:tr h="1084862">
                <a:tc>
                  <a:txBody>
                    <a:bodyPr/>
                    <a:lstStyle/>
                    <a:p>
                      <a:pPr algn="ctr"/>
                      <a:endParaRPr lang="en-GB" dirty="0"/>
                    </a:p>
                    <a:p>
                      <a:pPr algn="ctr"/>
                      <a:r>
                        <a:rPr lang="en-GB" dirty="0"/>
                        <a:t>Shalma Pervin</a:t>
                      </a:r>
                    </a:p>
                  </a:txBody>
                  <a:tcPr/>
                </a:tc>
                <a:tc>
                  <a:txBody>
                    <a:bodyPr/>
                    <a:lstStyle/>
                    <a:p>
                      <a:endParaRPr lang="en-GB" dirty="0"/>
                    </a:p>
                    <a:p>
                      <a:r>
                        <a:rPr lang="en-GB" dirty="0"/>
                        <a:t>Team worker </a:t>
                      </a:r>
                    </a:p>
                  </a:txBody>
                  <a:tcPr/>
                </a:tc>
                <a:tc>
                  <a:txBody>
                    <a:bodyPr/>
                    <a:lstStyle/>
                    <a:p>
                      <a:r>
                        <a:rPr lang="en-GB" dirty="0"/>
                        <a:t>Co-Ordinator </a:t>
                      </a:r>
                    </a:p>
                  </a:txBody>
                  <a:tcPr/>
                </a:tc>
                <a:tc>
                  <a:txBody>
                    <a:bodyPr/>
                    <a:lstStyle/>
                    <a:p>
                      <a:endParaRPr lang="en-GB" dirty="0"/>
                    </a:p>
                    <a:p>
                      <a:r>
                        <a:rPr lang="en-GB" dirty="0"/>
                        <a:t>Plant</a:t>
                      </a:r>
                    </a:p>
                  </a:txBody>
                  <a:tcPr/>
                </a:tc>
                <a:extLst>
                  <a:ext uri="{0D108BD9-81ED-4DB2-BD59-A6C34878D82A}">
                    <a16:rowId xmlns:a16="http://schemas.microsoft.com/office/drawing/2014/main" val="546584582"/>
                  </a:ext>
                </a:extLst>
              </a:tr>
              <a:tr h="618803">
                <a:tc>
                  <a:txBody>
                    <a:bodyPr/>
                    <a:lstStyle/>
                    <a:p>
                      <a:r>
                        <a:rPr lang="en-GB" dirty="0"/>
                        <a:t>Lorena Mihalcea</a:t>
                      </a:r>
                    </a:p>
                  </a:txBody>
                  <a:tcPr/>
                </a:tc>
                <a:tc>
                  <a:txBody>
                    <a:bodyPr/>
                    <a:lstStyle/>
                    <a:p>
                      <a:r>
                        <a:rPr lang="en-GB" dirty="0"/>
                        <a:t>Plant</a:t>
                      </a:r>
                    </a:p>
                  </a:txBody>
                  <a:tcPr/>
                </a:tc>
                <a:tc>
                  <a:txBody>
                    <a:bodyPr/>
                    <a:lstStyle/>
                    <a:p>
                      <a:r>
                        <a:rPr lang="en-GB" dirty="0"/>
                        <a:t>Co-Ordinator </a:t>
                      </a:r>
                    </a:p>
                  </a:txBody>
                  <a:tcPr/>
                </a:tc>
                <a:tc>
                  <a:txBody>
                    <a:bodyPr/>
                    <a:lstStyle/>
                    <a:p>
                      <a:r>
                        <a:rPr lang="en-GB" dirty="0"/>
                        <a:t>Team worker </a:t>
                      </a:r>
                    </a:p>
                  </a:txBody>
                  <a:tcPr/>
                </a:tc>
                <a:extLst>
                  <a:ext uri="{0D108BD9-81ED-4DB2-BD59-A6C34878D82A}">
                    <a16:rowId xmlns:a16="http://schemas.microsoft.com/office/drawing/2014/main" val="1239884235"/>
                  </a:ext>
                </a:extLst>
              </a:tr>
            </a:tbl>
          </a:graphicData>
        </a:graphic>
      </p:graphicFrame>
      <p:sp>
        <p:nvSpPr>
          <p:cNvPr id="5" name="TextBox 4">
            <a:extLst>
              <a:ext uri="{FF2B5EF4-FFF2-40B4-BE49-F238E27FC236}">
                <a16:creationId xmlns:a16="http://schemas.microsoft.com/office/drawing/2014/main" id="{EB663794-60C3-4201-8A00-241E8173F524}"/>
              </a:ext>
            </a:extLst>
          </p:cNvPr>
          <p:cNvSpPr txBox="1"/>
          <p:nvPr/>
        </p:nvSpPr>
        <p:spPr>
          <a:xfrm>
            <a:off x="3637775" y="4138106"/>
            <a:ext cx="7926040" cy="1754326"/>
          </a:xfrm>
          <a:prstGeom prst="rect">
            <a:avLst/>
          </a:prstGeom>
          <a:noFill/>
        </p:spPr>
        <p:txBody>
          <a:bodyPr wrap="square" rtlCol="0">
            <a:spAutoFit/>
          </a:bodyPr>
          <a:lstStyle/>
          <a:p>
            <a:r>
              <a:rPr lang="en-GB" dirty="0"/>
              <a:t>The team has identified the highest and lowest team role using (Belbin Questionnaire). The results showing balanced roles which helped the team working together effectively, avoiding any conflicts. The results is showing the highest team roles score for Shalma is Team worker which is Lorena`s lowest score. At the same time </a:t>
            </a:r>
            <a:r>
              <a:rPr lang="en-GB" dirty="0" err="1"/>
              <a:t>Shalma`s</a:t>
            </a:r>
            <a:r>
              <a:rPr lang="en-GB" dirty="0"/>
              <a:t> lowest score is Plant which is Lorena`s highest score.</a:t>
            </a:r>
          </a:p>
        </p:txBody>
      </p:sp>
    </p:spTree>
    <p:extLst>
      <p:ext uri="{BB962C8B-B14F-4D97-AF65-F5344CB8AC3E}">
        <p14:creationId xmlns:p14="http://schemas.microsoft.com/office/powerpoint/2010/main" val="1593729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97AE4-1846-482E-B3BE-25B26057C7FA}"/>
              </a:ext>
            </a:extLst>
          </p:cNvPr>
          <p:cNvSpPr>
            <a:spLocks noGrp="1"/>
          </p:cNvSpPr>
          <p:nvPr>
            <p:ph type="title"/>
          </p:nvPr>
        </p:nvSpPr>
        <p:spPr/>
        <p:txBody>
          <a:bodyPr/>
          <a:lstStyle/>
          <a:p>
            <a:r>
              <a:rPr lang="en-GB" dirty="0"/>
              <a:t>Team Dynamic </a:t>
            </a:r>
          </a:p>
        </p:txBody>
      </p:sp>
      <p:graphicFrame>
        <p:nvGraphicFramePr>
          <p:cNvPr id="6" name="Table 6">
            <a:extLst>
              <a:ext uri="{FF2B5EF4-FFF2-40B4-BE49-F238E27FC236}">
                <a16:creationId xmlns:a16="http://schemas.microsoft.com/office/drawing/2014/main" id="{625BF79B-F6BD-46FB-A55B-3ACC573914CC}"/>
              </a:ext>
            </a:extLst>
          </p:cNvPr>
          <p:cNvGraphicFramePr>
            <a:graphicFrameLocks noGrp="1"/>
          </p:cNvGraphicFramePr>
          <p:nvPr>
            <p:ph idx="1"/>
            <p:extLst>
              <p:ext uri="{D42A27DB-BD31-4B8C-83A1-F6EECF244321}">
                <p14:modId xmlns:p14="http://schemas.microsoft.com/office/powerpoint/2010/main" val="3026830644"/>
              </p:ext>
            </p:extLst>
          </p:nvPr>
        </p:nvGraphicFramePr>
        <p:xfrm>
          <a:off x="3812981" y="1543825"/>
          <a:ext cx="7516656" cy="4091673"/>
        </p:xfrm>
        <a:graphic>
          <a:graphicData uri="http://schemas.openxmlformats.org/drawingml/2006/table">
            <a:tbl>
              <a:tblPr firstRow="1" bandRow="1">
                <a:tableStyleId>{5C22544A-7EE6-4342-B048-85BDC9FD1C3A}</a:tableStyleId>
              </a:tblPr>
              <a:tblGrid>
                <a:gridCol w="2505552">
                  <a:extLst>
                    <a:ext uri="{9D8B030D-6E8A-4147-A177-3AD203B41FA5}">
                      <a16:colId xmlns:a16="http://schemas.microsoft.com/office/drawing/2014/main" val="795688526"/>
                    </a:ext>
                  </a:extLst>
                </a:gridCol>
                <a:gridCol w="2505552">
                  <a:extLst>
                    <a:ext uri="{9D8B030D-6E8A-4147-A177-3AD203B41FA5}">
                      <a16:colId xmlns:a16="http://schemas.microsoft.com/office/drawing/2014/main" val="4209771395"/>
                    </a:ext>
                  </a:extLst>
                </a:gridCol>
                <a:gridCol w="2505552">
                  <a:extLst>
                    <a:ext uri="{9D8B030D-6E8A-4147-A177-3AD203B41FA5}">
                      <a16:colId xmlns:a16="http://schemas.microsoft.com/office/drawing/2014/main" val="299486586"/>
                    </a:ext>
                  </a:extLst>
                </a:gridCol>
              </a:tblGrid>
              <a:tr h="586059">
                <a:tc>
                  <a:txBody>
                    <a:bodyPr/>
                    <a:lstStyle/>
                    <a:p>
                      <a:r>
                        <a:rPr lang="en-GB" dirty="0"/>
                        <a:t>ROLE</a:t>
                      </a:r>
                    </a:p>
                  </a:txBody>
                  <a:tcPr/>
                </a:tc>
                <a:tc>
                  <a:txBody>
                    <a:bodyPr/>
                    <a:lstStyle/>
                    <a:p>
                      <a:r>
                        <a:rPr lang="en-GB" dirty="0"/>
                        <a:t>Strengths</a:t>
                      </a:r>
                    </a:p>
                  </a:txBody>
                  <a:tcPr/>
                </a:tc>
                <a:tc>
                  <a:txBody>
                    <a:bodyPr/>
                    <a:lstStyle/>
                    <a:p>
                      <a:r>
                        <a:rPr lang="en-GB" dirty="0"/>
                        <a:t>Weaknesses </a:t>
                      </a:r>
                    </a:p>
                  </a:txBody>
                  <a:tcPr/>
                </a:tc>
                <a:extLst>
                  <a:ext uri="{0D108BD9-81ED-4DB2-BD59-A6C34878D82A}">
                    <a16:rowId xmlns:a16="http://schemas.microsoft.com/office/drawing/2014/main" val="3563086985"/>
                  </a:ext>
                </a:extLst>
              </a:tr>
              <a:tr h="1752807">
                <a:tc>
                  <a:txBody>
                    <a:bodyPr/>
                    <a:lstStyle/>
                    <a:p>
                      <a:r>
                        <a:rPr lang="en-GB" dirty="0"/>
                        <a:t>Team Worker </a:t>
                      </a:r>
                    </a:p>
                  </a:txBody>
                  <a:tcPr/>
                </a:tc>
                <a:tc>
                  <a:txBody>
                    <a:bodyPr/>
                    <a:lstStyle/>
                    <a:p>
                      <a:r>
                        <a:rPr lang="en-GB" dirty="0"/>
                        <a:t>Supportive, sociable and cares about others, perceptive and diplomatic </a:t>
                      </a:r>
                    </a:p>
                  </a:txBody>
                  <a:tcPr/>
                </a:tc>
                <a:tc>
                  <a:txBody>
                    <a:bodyPr/>
                    <a:lstStyle/>
                    <a:p>
                      <a:r>
                        <a:rPr lang="en-GB" dirty="0"/>
                        <a:t>Indecisive in crucial situations </a:t>
                      </a:r>
                    </a:p>
                  </a:txBody>
                  <a:tcPr/>
                </a:tc>
                <a:extLst>
                  <a:ext uri="{0D108BD9-81ED-4DB2-BD59-A6C34878D82A}">
                    <a16:rowId xmlns:a16="http://schemas.microsoft.com/office/drawing/2014/main" val="1152503839"/>
                  </a:ext>
                </a:extLst>
              </a:tr>
              <a:tr h="1752807">
                <a:tc>
                  <a:txBody>
                    <a:bodyPr/>
                    <a:lstStyle/>
                    <a:p>
                      <a:r>
                        <a:rPr lang="en-GB" dirty="0"/>
                        <a:t>Plant </a:t>
                      </a:r>
                    </a:p>
                  </a:txBody>
                  <a:tcPr/>
                </a:tc>
                <a:tc>
                  <a:txBody>
                    <a:bodyPr/>
                    <a:lstStyle/>
                    <a:p>
                      <a:r>
                        <a:rPr lang="en-GB" dirty="0"/>
                        <a:t>Uses imagination to come up with  creative solutions/ idea,  “thinking outside of box”</a:t>
                      </a:r>
                    </a:p>
                  </a:txBody>
                  <a:tcPr/>
                </a:tc>
                <a:tc>
                  <a:txBody>
                    <a:bodyPr/>
                    <a:lstStyle/>
                    <a:p>
                      <a:r>
                        <a:rPr lang="en-GB" dirty="0"/>
                        <a:t>Lacks effective communication </a:t>
                      </a:r>
                    </a:p>
                  </a:txBody>
                  <a:tcPr/>
                </a:tc>
                <a:extLst>
                  <a:ext uri="{0D108BD9-81ED-4DB2-BD59-A6C34878D82A}">
                    <a16:rowId xmlns:a16="http://schemas.microsoft.com/office/drawing/2014/main" val="1296664836"/>
                  </a:ext>
                </a:extLst>
              </a:tr>
            </a:tbl>
          </a:graphicData>
        </a:graphic>
      </p:graphicFrame>
    </p:spTree>
    <p:extLst>
      <p:ext uri="{BB962C8B-B14F-4D97-AF65-F5344CB8AC3E}">
        <p14:creationId xmlns:p14="http://schemas.microsoft.com/office/powerpoint/2010/main" val="1279929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365DA-F31F-BB49-86F3-64AC55C93911}"/>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E9A9FB3C-641E-5A43-9C31-2E567B1B7787}"/>
              </a:ext>
            </a:extLst>
          </p:cNvPr>
          <p:cNvSpPr>
            <a:spLocks noGrp="1"/>
          </p:cNvSpPr>
          <p:nvPr>
            <p:ph idx="1"/>
          </p:nvPr>
        </p:nvSpPr>
        <p:spPr>
          <a:xfrm>
            <a:off x="3869268" y="864107"/>
            <a:ext cx="7315200" cy="5581297"/>
          </a:xfrm>
        </p:spPr>
        <p:txBody>
          <a:bodyPr>
            <a:normAutofit fontScale="47500" lnSpcReduction="20000"/>
          </a:bodyPr>
          <a:lstStyle/>
          <a:p>
            <a:pPr>
              <a:lnSpc>
                <a:spcPct val="107000"/>
              </a:lnSpc>
              <a:spcAft>
                <a:spcPts val="800"/>
              </a:spcAft>
            </a:pPr>
            <a:r>
              <a:rPr lang="en-GB" sz="2900" dirty="0">
                <a:effectLst/>
                <a:latin typeface="Calibri" panose="020F0502020204030204" pitchFamily="34" charset="0"/>
                <a:ea typeface="Calibri" panose="020F0502020204030204" pitchFamily="34" charset="0"/>
                <a:cs typeface="Times New Roman" panose="02020603050405020304" pitchFamily="18" charset="0"/>
              </a:rPr>
              <a:t>Andrews, M. and Smits, S., 2019. Using Tacit Knowledge Exchanges to Improve Teamwork. ISM Journal of International Business.</a:t>
            </a:r>
          </a:p>
          <a:p>
            <a:pPr>
              <a:lnSpc>
                <a:spcPct val="107000"/>
              </a:lnSpc>
              <a:spcAft>
                <a:spcPts val="800"/>
              </a:spcAft>
            </a:pPr>
            <a:r>
              <a:rPr lang="en-GB" sz="2900" dirty="0">
                <a:effectLst/>
                <a:latin typeface="Calibri" panose="020F0502020204030204" pitchFamily="34" charset="0"/>
                <a:ea typeface="Calibri" panose="020F0502020204030204" pitchFamily="34" charset="0"/>
                <a:cs typeface="Times New Roman" panose="02020603050405020304" pitchFamily="18" charset="0"/>
              </a:rPr>
              <a:t>Armstead C. ,Bierman </a:t>
            </a:r>
            <a:r>
              <a:rPr lang="en-GB" sz="2900" dirty="0" err="1">
                <a:effectLst/>
                <a:latin typeface="Calibri" panose="020F0502020204030204" pitchFamily="34" charset="0"/>
                <a:ea typeface="Calibri" panose="020F0502020204030204" pitchFamily="34" charset="0"/>
                <a:cs typeface="Times New Roman" panose="02020603050405020304" pitchFamily="18" charset="0"/>
              </a:rPr>
              <a:t>D.,Bradshaw</a:t>
            </a:r>
            <a:r>
              <a:rPr lang="en-GB" sz="2900" dirty="0">
                <a:effectLst/>
                <a:latin typeface="Calibri" panose="020F0502020204030204" pitchFamily="34" charset="0"/>
                <a:ea typeface="Calibri" panose="020F0502020204030204" pitchFamily="34" charset="0"/>
                <a:cs typeface="Times New Roman" panose="02020603050405020304" pitchFamily="18" charset="0"/>
              </a:rPr>
              <a:t> </a:t>
            </a:r>
            <a:r>
              <a:rPr lang="en-GB" sz="2900" dirty="0" err="1">
                <a:effectLst/>
                <a:latin typeface="Calibri" panose="020F0502020204030204" pitchFamily="34" charset="0"/>
                <a:ea typeface="Calibri" panose="020F0502020204030204" pitchFamily="34" charset="0"/>
                <a:cs typeface="Times New Roman" panose="02020603050405020304" pitchFamily="18" charset="0"/>
              </a:rPr>
              <a:t>P.,Martin</a:t>
            </a:r>
            <a:r>
              <a:rPr lang="en-GB" sz="2900" dirty="0">
                <a:effectLst/>
                <a:latin typeface="Calibri" panose="020F0502020204030204" pitchFamily="34" charset="0"/>
                <a:ea typeface="Calibri" panose="020F0502020204030204" pitchFamily="34" charset="0"/>
                <a:cs typeface="Times New Roman" panose="02020603050405020304" pitchFamily="18" charset="0"/>
              </a:rPr>
              <a:t> </a:t>
            </a:r>
            <a:r>
              <a:rPr lang="en-GB" sz="2900" dirty="0" err="1">
                <a:effectLst/>
                <a:latin typeface="Calibri" panose="020F0502020204030204" pitchFamily="34" charset="0"/>
                <a:ea typeface="Calibri" panose="020F0502020204030204" pitchFamily="34" charset="0"/>
                <a:cs typeface="Times New Roman" panose="02020603050405020304" pitchFamily="18" charset="0"/>
              </a:rPr>
              <a:t>T.,Wright</a:t>
            </a:r>
            <a:r>
              <a:rPr lang="en-GB" sz="2900" dirty="0">
                <a:effectLst/>
                <a:latin typeface="Calibri" panose="020F0502020204030204" pitchFamily="34" charset="0"/>
                <a:ea typeface="Calibri" panose="020F0502020204030204" pitchFamily="34" charset="0"/>
                <a:cs typeface="Times New Roman" panose="02020603050405020304" pitchFamily="18" charset="0"/>
              </a:rPr>
              <a:t> K.(2016) Groups vs. Teams: Which One Are You </a:t>
            </a:r>
            <a:r>
              <a:rPr lang="en-GB" sz="2900" dirty="0" err="1">
                <a:effectLst/>
                <a:latin typeface="Calibri" panose="020F0502020204030204" pitchFamily="34" charset="0"/>
                <a:ea typeface="Calibri" panose="020F0502020204030204" pitchFamily="34" charset="0"/>
                <a:cs typeface="Times New Roman" panose="02020603050405020304" pitchFamily="18" charset="0"/>
              </a:rPr>
              <a:t>Leading?,Nurse</a:t>
            </a:r>
            <a:r>
              <a:rPr lang="en-GB" sz="2900" dirty="0">
                <a:effectLst/>
                <a:latin typeface="Calibri" panose="020F0502020204030204" pitchFamily="34" charset="0"/>
                <a:ea typeface="Calibri" panose="020F0502020204030204" pitchFamily="34" charset="0"/>
                <a:cs typeface="Times New Roman" panose="02020603050405020304" pitchFamily="18" charset="0"/>
              </a:rPr>
              <a:t> Leader, Volume 14, Issue 3,Pages 179-182, (https://www-sciencedirect-com )</a:t>
            </a:r>
          </a:p>
          <a:p>
            <a:pPr>
              <a:lnSpc>
                <a:spcPct val="107000"/>
              </a:lnSpc>
              <a:spcAft>
                <a:spcPts val="800"/>
              </a:spcAft>
            </a:pPr>
            <a:r>
              <a:rPr lang="en-GB" sz="2900" dirty="0">
                <a:effectLst/>
                <a:latin typeface="Calibri" panose="020F0502020204030204" pitchFamily="34" charset="0"/>
                <a:ea typeface="Calibri" panose="020F0502020204030204" pitchFamily="34" charset="0"/>
                <a:cs typeface="Times New Roman" panose="02020603050405020304" pitchFamily="18" charset="0"/>
              </a:rPr>
              <a:t>ASDA, 2021 Homepage – About us  (www.asda.com) </a:t>
            </a:r>
          </a:p>
          <a:p>
            <a:pPr>
              <a:lnSpc>
                <a:spcPct val="107000"/>
              </a:lnSpc>
              <a:spcAft>
                <a:spcPts val="800"/>
              </a:spcAft>
            </a:pPr>
            <a:r>
              <a:rPr lang="en-GB" sz="2900" dirty="0" err="1">
                <a:effectLst/>
                <a:latin typeface="Calibri" panose="020F0502020204030204" pitchFamily="34" charset="0"/>
                <a:ea typeface="Calibri" panose="020F0502020204030204" pitchFamily="34" charset="0"/>
                <a:cs typeface="Times New Roman" panose="02020603050405020304" pitchFamily="18" charset="0"/>
              </a:rPr>
              <a:t>Battiston</a:t>
            </a:r>
            <a:r>
              <a:rPr lang="en-GB" sz="2900" dirty="0">
                <a:effectLst/>
                <a:latin typeface="Calibri" panose="020F0502020204030204" pitchFamily="34" charset="0"/>
                <a:ea typeface="Calibri" panose="020F0502020204030204" pitchFamily="34" charset="0"/>
                <a:cs typeface="Times New Roman" panose="02020603050405020304" pitchFamily="18" charset="0"/>
              </a:rPr>
              <a:t>, D., Blanes </a:t>
            </a:r>
            <a:r>
              <a:rPr lang="en-GB" sz="29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2900" dirty="0">
                <a:effectLst/>
                <a:latin typeface="Calibri" panose="020F0502020204030204" pitchFamily="34" charset="0"/>
                <a:ea typeface="Calibri" panose="020F0502020204030204" pitchFamily="34" charset="0"/>
                <a:cs typeface="Times New Roman" panose="02020603050405020304" pitchFamily="18" charset="0"/>
              </a:rPr>
              <a:t> Vidal, J. and </a:t>
            </a:r>
            <a:r>
              <a:rPr lang="en-GB" sz="2900" dirty="0" err="1">
                <a:effectLst/>
                <a:latin typeface="Calibri" panose="020F0502020204030204" pitchFamily="34" charset="0"/>
                <a:ea typeface="Calibri" panose="020F0502020204030204" pitchFamily="34" charset="0"/>
                <a:cs typeface="Times New Roman" panose="02020603050405020304" pitchFamily="18" charset="0"/>
              </a:rPr>
              <a:t>Kirchmaier</a:t>
            </a:r>
            <a:r>
              <a:rPr lang="en-GB" sz="2900" dirty="0">
                <a:effectLst/>
                <a:latin typeface="Calibri" panose="020F0502020204030204" pitchFamily="34" charset="0"/>
                <a:ea typeface="Calibri" panose="020F0502020204030204" pitchFamily="34" charset="0"/>
                <a:cs typeface="Times New Roman" panose="02020603050405020304" pitchFamily="18" charset="0"/>
              </a:rPr>
              <a:t>, T., 2021. Face-to-face communication in organisations. The Review of Economic Studies.</a:t>
            </a:r>
          </a:p>
          <a:p>
            <a:pPr>
              <a:lnSpc>
                <a:spcPct val="107000"/>
              </a:lnSpc>
              <a:spcAft>
                <a:spcPts val="800"/>
              </a:spcAft>
            </a:pPr>
            <a:r>
              <a:rPr lang="en-GB" sz="2900" dirty="0">
                <a:effectLst/>
                <a:latin typeface="Calibri" panose="020F0502020204030204" pitchFamily="34" charset="0"/>
                <a:ea typeface="Calibri" panose="020F0502020204030204" pitchFamily="34" charset="0"/>
                <a:cs typeface="Times New Roman" panose="02020603050405020304" pitchFamily="18" charset="0"/>
              </a:rPr>
              <a:t>Belbin, M (1981). “Management Teams”. London; Heinemann</a:t>
            </a:r>
          </a:p>
          <a:p>
            <a:pPr>
              <a:lnSpc>
                <a:spcPct val="107000"/>
              </a:lnSpc>
              <a:spcAft>
                <a:spcPts val="800"/>
              </a:spcAft>
            </a:pPr>
            <a:r>
              <a:rPr lang="en-GB" sz="2900" dirty="0">
                <a:effectLst/>
                <a:latin typeface="Calibri" panose="020F0502020204030204" pitchFamily="34" charset="0"/>
                <a:ea typeface="Calibri" panose="020F0502020204030204" pitchFamily="34" charset="0"/>
                <a:cs typeface="Times New Roman" panose="02020603050405020304" pitchFamily="18" charset="0"/>
              </a:rPr>
              <a:t>Belbin, R.M. (2010) Team roles at Work. Butterworth-Heinemann Title; 2 edition </a:t>
            </a:r>
            <a:r>
              <a:rPr lang="en-GB" sz="2900" dirty="0" err="1">
                <a:effectLst/>
                <a:latin typeface="Calibri" panose="020F0502020204030204" pitchFamily="34" charset="0"/>
                <a:ea typeface="Calibri" panose="020F0502020204030204" pitchFamily="34" charset="0"/>
                <a:cs typeface="Times New Roman" panose="02020603050405020304" pitchFamily="18" charset="0"/>
              </a:rPr>
              <a:t>Magin</a:t>
            </a:r>
            <a:r>
              <a:rPr lang="en-GB" sz="2900" dirty="0">
                <a:effectLst/>
                <a:latin typeface="Calibri" panose="020F0502020204030204" pitchFamily="34" charset="0"/>
                <a:ea typeface="Calibri" panose="020F0502020204030204" pitchFamily="34" charset="0"/>
                <a:cs typeface="Times New Roman" panose="02020603050405020304" pitchFamily="18" charset="0"/>
              </a:rPr>
              <a:t>, M. (2004) Making teams Work: 24 Lessons for working together successfully. McGraw-Hill Pu</a:t>
            </a:r>
          </a:p>
          <a:p>
            <a:pPr>
              <a:lnSpc>
                <a:spcPct val="107000"/>
              </a:lnSpc>
              <a:spcAft>
                <a:spcPts val="800"/>
              </a:spcAft>
            </a:pPr>
            <a:r>
              <a:rPr lang="en-GB" sz="2900" dirty="0">
                <a:effectLst/>
                <a:latin typeface="Calibri" panose="020F0502020204030204" pitchFamily="34" charset="0"/>
                <a:ea typeface="Calibri" panose="020F0502020204030204" pitchFamily="34" charset="0"/>
                <a:cs typeface="Times New Roman" panose="02020603050405020304" pitchFamily="18" charset="0"/>
              </a:rPr>
              <a:t>Bhat, S.K., </a:t>
            </a:r>
            <a:r>
              <a:rPr lang="en-GB" sz="2900" dirty="0" err="1">
                <a:effectLst/>
                <a:latin typeface="Calibri" panose="020F0502020204030204" pitchFamily="34" charset="0"/>
                <a:ea typeface="Calibri" panose="020F0502020204030204" pitchFamily="34" charset="0"/>
                <a:cs typeface="Times New Roman" panose="02020603050405020304" pitchFamily="18" charset="0"/>
              </a:rPr>
              <a:t>Pande</a:t>
            </a:r>
            <a:r>
              <a:rPr lang="en-GB" sz="2900" dirty="0">
                <a:effectLst/>
                <a:latin typeface="Calibri" panose="020F0502020204030204" pitchFamily="34" charset="0"/>
                <a:ea typeface="Calibri" panose="020F0502020204030204" pitchFamily="34" charset="0"/>
                <a:cs typeface="Times New Roman" panose="02020603050405020304" pitchFamily="18" charset="0"/>
              </a:rPr>
              <a:t>, N. and Ahuja, V., 2017. Virtual team effectiveness: An empirical study using SEM. Procedia Computer Science, 122, pp.33-41.</a:t>
            </a:r>
          </a:p>
          <a:p>
            <a:pPr>
              <a:lnSpc>
                <a:spcPct val="107000"/>
              </a:lnSpc>
              <a:spcAft>
                <a:spcPts val="800"/>
              </a:spcAft>
            </a:pPr>
            <a:r>
              <a:rPr lang="en-GB" sz="2900" dirty="0">
                <a:effectLst/>
                <a:latin typeface="Calibri" panose="020F0502020204030204" pitchFamily="34" charset="0"/>
                <a:ea typeface="Calibri" panose="020F0502020204030204" pitchFamily="34" charset="0"/>
                <a:cs typeface="Times New Roman" panose="02020603050405020304" pitchFamily="18" charset="0"/>
              </a:rPr>
              <a:t>Driskell, J.E., Salas, E. and Driskell, T., 2018. Foundations of teamwork and collaboration. American Psychologist.</a:t>
            </a:r>
          </a:p>
          <a:p>
            <a:pPr marL="0" indent="0">
              <a:buNone/>
            </a:pPr>
            <a:br>
              <a:rPr lang="en-GB" sz="1600" dirty="0"/>
            </a:br>
            <a:endParaRPr lang="en-US" sz="1600" dirty="0"/>
          </a:p>
        </p:txBody>
      </p:sp>
    </p:spTree>
    <p:extLst>
      <p:ext uri="{BB962C8B-B14F-4D97-AF65-F5344CB8AC3E}">
        <p14:creationId xmlns:p14="http://schemas.microsoft.com/office/powerpoint/2010/main" val="2012398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365DA-F31F-BB49-86F3-64AC55C93911}"/>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E9A9FB3C-641E-5A43-9C31-2E567B1B7787}"/>
              </a:ext>
            </a:extLst>
          </p:cNvPr>
          <p:cNvSpPr>
            <a:spLocks noGrp="1"/>
          </p:cNvSpPr>
          <p:nvPr>
            <p:ph idx="1"/>
          </p:nvPr>
        </p:nvSpPr>
        <p:spPr>
          <a:xfrm>
            <a:off x="3869268" y="864107"/>
            <a:ext cx="7315200" cy="5581297"/>
          </a:xfrm>
        </p:spPr>
        <p:txBody>
          <a:bodyPr>
            <a:normAutofit/>
          </a:bodyPr>
          <a:lstStyle/>
          <a:p>
            <a:pPr marL="0" indent="0">
              <a:buNone/>
            </a:pPr>
            <a:br>
              <a:rPr lang="en-GB" sz="1600" dirty="0"/>
            </a:br>
            <a:endParaRPr lang="en-US" sz="1600" dirty="0"/>
          </a:p>
        </p:txBody>
      </p:sp>
      <p:sp>
        <p:nvSpPr>
          <p:cNvPr id="5" name="TextBox 4">
            <a:extLst>
              <a:ext uri="{FF2B5EF4-FFF2-40B4-BE49-F238E27FC236}">
                <a16:creationId xmlns:a16="http://schemas.microsoft.com/office/drawing/2014/main" id="{8EBE1368-68CD-4686-94DA-AADFBBDBACC4}"/>
              </a:ext>
            </a:extLst>
          </p:cNvPr>
          <p:cNvSpPr txBox="1"/>
          <p:nvPr/>
        </p:nvSpPr>
        <p:spPr>
          <a:xfrm>
            <a:off x="3683776" y="997922"/>
            <a:ext cx="7686183" cy="4648196"/>
          </a:xfrm>
          <a:prstGeom prst="rect">
            <a:avLst/>
          </a:prstGeom>
          <a:noFill/>
        </p:spPr>
        <p:txBody>
          <a:bodyPr wrap="square">
            <a:spAutoFit/>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Guillaume, Yves R.F, Dawson, Jeremy F,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Otaye‐Ebede</a:t>
            </a:r>
            <a:r>
              <a:rPr lang="en-GB" sz="1600" dirty="0">
                <a:effectLst/>
                <a:latin typeface="Calibri" panose="020F0502020204030204" pitchFamily="34" charset="0"/>
                <a:ea typeface="Calibri" panose="020F0502020204030204" pitchFamily="34" charset="0"/>
                <a:cs typeface="Times New Roman" panose="02020603050405020304" pitchFamily="18" charset="0"/>
              </a:rPr>
              <a:t>, Lilian, Woods, Stephen A, &amp; West, Michael A. (2017). Harnessing demographic differences in organizations: What moderates the effects of workplace diversity? Journal of Organizational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600" dirty="0">
                <a:effectLst/>
                <a:latin typeface="Calibri" panose="020F0502020204030204" pitchFamily="34" charset="0"/>
                <a:ea typeface="Calibri" panose="020F0502020204030204" pitchFamily="34" charset="0"/>
                <a:cs typeface="Times New Roman" panose="02020603050405020304" pitchFamily="18" charset="0"/>
              </a:rPr>
              <a:t>, 38(2), 276–303</a:t>
            </a:r>
          </a:p>
          <a:p>
            <a:pPr>
              <a:lnSpc>
                <a:spcPct val="107000"/>
              </a:lnSpc>
              <a:spcAft>
                <a:spcPts val="800"/>
              </a:spcAft>
            </a:pPr>
            <a:r>
              <a:rPr lang="en-GB" sz="1600" dirty="0" err="1">
                <a:effectLst/>
                <a:latin typeface="Calibri" panose="020F0502020204030204" pitchFamily="34" charset="0"/>
                <a:ea typeface="Calibri" panose="020F0502020204030204" pitchFamily="34" charset="0"/>
                <a:cs typeface="Times New Roman" panose="02020603050405020304" pitchFamily="18" charset="0"/>
              </a:rPr>
              <a:t>Iuga</a:t>
            </a:r>
            <a:r>
              <a:rPr lang="en-GB" sz="1600" dirty="0">
                <a:effectLst/>
                <a:latin typeface="Calibri" panose="020F0502020204030204" pitchFamily="34" charset="0"/>
                <a:ea typeface="Calibri" panose="020F0502020204030204" pitchFamily="34" charset="0"/>
                <a:cs typeface="Times New Roman" panose="02020603050405020304" pitchFamily="18" charset="0"/>
              </a:rPr>
              <a:t>, M.V., 2017. Visual communication in lean organisations. In MATEC web of conferences (Vol. 121, p. 02005). EDP Sciences.</a:t>
            </a:r>
          </a:p>
          <a:p>
            <a:pPr>
              <a:lnSpc>
                <a:spcPct val="107000"/>
              </a:lnSpc>
              <a:spcAft>
                <a:spcPts val="800"/>
              </a:spcAft>
            </a:pPr>
            <a:r>
              <a:rPr lang="en-GB" sz="1600" dirty="0" err="1">
                <a:effectLst/>
                <a:latin typeface="Calibri" panose="020F0502020204030204" pitchFamily="34" charset="0"/>
                <a:ea typeface="Calibri" panose="020F0502020204030204" pitchFamily="34" charset="0"/>
                <a:cs typeface="Times New Roman" panose="02020603050405020304" pitchFamily="18" charset="0"/>
              </a:rPr>
              <a:t>Lacerenza</a:t>
            </a:r>
            <a:r>
              <a:rPr lang="en-GB" sz="1600" dirty="0">
                <a:effectLst/>
                <a:latin typeface="Calibri" panose="020F0502020204030204" pitchFamily="34" charset="0"/>
                <a:ea typeface="Calibri" panose="020F0502020204030204" pitchFamily="34" charset="0"/>
                <a:cs typeface="Times New Roman" panose="02020603050405020304" pitchFamily="18" charset="0"/>
              </a:rPr>
              <a:t>, C.N., Marlow, S.L., Tannenbaum, S.I. and Salas, E., 2018. Team development interventions: Evidence-based approaches for improving teamwork. American Psychologist.</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Marlow, S.L.,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Lacerenza</a:t>
            </a:r>
            <a:r>
              <a:rPr lang="en-GB" sz="1600" dirty="0">
                <a:effectLst/>
                <a:latin typeface="Calibri" panose="020F0502020204030204" pitchFamily="34" charset="0"/>
                <a:ea typeface="Calibri" panose="020F0502020204030204" pitchFamily="34" charset="0"/>
                <a:cs typeface="Times New Roman" panose="02020603050405020304" pitchFamily="18" charset="0"/>
              </a:rPr>
              <a:t>, C.N. and Salas, E., 2017. Communication in virtual teams: A conceptual framework and research agenda. Human Resource Management Review.</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Marsh, R. (2012) Skills for Employability Part One: Pre-employment, Christal Pub. </a:t>
            </a:r>
          </a:p>
          <a:p>
            <a:pPr>
              <a:lnSpc>
                <a:spcPct val="107000"/>
              </a:lnSpc>
              <a:spcAft>
                <a:spcPts val="800"/>
              </a:spcAft>
            </a:pPr>
            <a:r>
              <a:rPr lang="en-GB" sz="1600" dirty="0" err="1">
                <a:effectLst/>
                <a:latin typeface="Calibri" panose="020F0502020204030204" pitchFamily="34" charset="0"/>
                <a:ea typeface="Calibri" panose="020F0502020204030204" pitchFamily="34" charset="0"/>
                <a:cs typeface="Times New Roman" panose="02020603050405020304" pitchFamily="18" charset="0"/>
              </a:rPr>
              <a:t>Marsh,R</a:t>
            </a:r>
            <a:r>
              <a:rPr lang="en-GB" sz="1600" dirty="0">
                <a:effectLst/>
                <a:latin typeface="Calibri" panose="020F0502020204030204" pitchFamily="34" charset="0"/>
                <a:ea typeface="Calibri" panose="020F0502020204030204" pitchFamily="34" charset="0"/>
                <a:cs typeface="Times New Roman" panose="02020603050405020304" pitchFamily="18" charset="0"/>
              </a:rPr>
              <a:t>. (2012) Skills for Employability Part One: Moving into Employment, Christal</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Morgan, P.B., Fletcher, D. and Sarkar, M., 2019. Developing team resilience: A season-long study of psychosocial enablers and strategies in a high-level sports team. Psychology of Sport and Exercise.</a:t>
            </a:r>
          </a:p>
        </p:txBody>
      </p:sp>
    </p:spTree>
    <p:extLst>
      <p:ext uri="{BB962C8B-B14F-4D97-AF65-F5344CB8AC3E}">
        <p14:creationId xmlns:p14="http://schemas.microsoft.com/office/powerpoint/2010/main" val="27854685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365DA-F31F-BB49-86F3-64AC55C93911}"/>
              </a:ext>
            </a:extLst>
          </p:cNvPr>
          <p:cNvSpPr>
            <a:spLocks noGrp="1"/>
          </p:cNvSpPr>
          <p:nvPr>
            <p:ph type="title"/>
          </p:nvPr>
        </p:nvSpPr>
        <p:spPr>
          <a:xfrm>
            <a:off x="431338" y="1128408"/>
            <a:ext cx="2947482" cy="4601183"/>
          </a:xfrm>
        </p:spPr>
        <p:txBody>
          <a:bodyPr/>
          <a:lstStyle/>
          <a:p>
            <a:r>
              <a:rPr lang="en-US"/>
              <a:t>Reference List</a:t>
            </a:r>
          </a:p>
        </p:txBody>
      </p:sp>
      <p:sp>
        <p:nvSpPr>
          <p:cNvPr id="5" name="TextBox 4">
            <a:extLst>
              <a:ext uri="{FF2B5EF4-FFF2-40B4-BE49-F238E27FC236}">
                <a16:creationId xmlns:a16="http://schemas.microsoft.com/office/drawing/2014/main" id="{969CBD18-2DA2-483A-923E-FF83418AAA00}"/>
              </a:ext>
            </a:extLst>
          </p:cNvPr>
          <p:cNvSpPr txBox="1"/>
          <p:nvPr/>
        </p:nvSpPr>
        <p:spPr>
          <a:xfrm>
            <a:off x="3852746" y="1279373"/>
            <a:ext cx="7298474" cy="4045916"/>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O'Neill, T.A. and Salas, E., 2018. Creating high performance teamwork in organisations. Human Resource Management Review.</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Salas, E., Rico, R. and Passmore, J., 2017. The psychology of teamwork and collaborative processes. In The Wiley Blackwell Handbook of the Psychology of Team Working and Collaborative Processes. Wiley Blackwell.</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Siregar</a:t>
            </a:r>
            <a:r>
              <a:rPr lang="en-GB" sz="1800" dirty="0">
                <a:effectLst/>
                <a:latin typeface="Calibri" panose="020F0502020204030204" pitchFamily="34" charset="0"/>
                <a:ea typeface="Calibri" panose="020F0502020204030204" pitchFamily="34" charset="0"/>
                <a:cs typeface="Times New Roman" panose="02020603050405020304" pitchFamily="18" charset="0"/>
              </a:rPr>
              <a:t>, C., Pane, M.M.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Ruman</a:t>
            </a:r>
            <a:r>
              <a:rPr lang="en-GB" sz="1800" dirty="0">
                <a:effectLst/>
                <a:latin typeface="Calibri" panose="020F0502020204030204" pitchFamily="34" charset="0"/>
                <a:ea typeface="Calibri" panose="020F0502020204030204" pitchFamily="34" charset="0"/>
                <a:cs typeface="Times New Roman" panose="02020603050405020304" pitchFamily="18" charset="0"/>
              </a:rPr>
              <a:t>, Y.S., 2018, May. The Virtual Team Performance in Solving Teamwork Conflict Problems. In Proceedings of the 2018 International Conference on Distance Education and Learning</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Tuckman, B.W. and Harper, B.E. (2012) Conducting educational research. 6th ed. United States: Rowman &amp; Littlefield Publishers.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Tuckman, Bruce W (1965). “Developmental sequence in small groups”. Psychological Bulletin 63 (6).</a:t>
            </a:r>
          </a:p>
        </p:txBody>
      </p:sp>
    </p:spTree>
    <p:extLst>
      <p:ext uri="{BB962C8B-B14F-4D97-AF65-F5344CB8AC3E}">
        <p14:creationId xmlns:p14="http://schemas.microsoft.com/office/powerpoint/2010/main" val="3939134926"/>
      </p:ext>
    </p:extLst>
  </p:cSld>
  <p:clrMapOvr>
    <a:masterClrMapping/>
  </p:clrMapOvr>
</p:sld>
</file>

<file path=ppt/theme/theme1.xml><?xml version="1.0" encoding="utf-8"?>
<a:theme xmlns:a="http://schemas.openxmlformats.org/drawingml/2006/main" name="Fra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2" ma:contentTypeDescription="Create a new document." ma:contentTypeScope="" ma:versionID="a29791928d2ba83db49f531593f15906">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67ddf7ec75cbf471d767fb9ce725a18f"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47D9320-84C9-4F81-BD7B-A6E302ADF05D}">
  <ds:schemaRefs>
    <ds:schemaRef ds:uri="http://schemas.microsoft.com/sharepoint/v3/contenttype/forms"/>
  </ds:schemaRefs>
</ds:datastoreItem>
</file>

<file path=customXml/itemProps2.xml><?xml version="1.0" encoding="utf-8"?>
<ds:datastoreItem xmlns:ds="http://schemas.openxmlformats.org/officeDocument/2006/customXml" ds:itemID="{40A4ECF8-09C0-4352-B9D1-486EDA4AB1D9}">
  <ds:schemaRefs>
    <ds:schemaRef ds:uri="http://schemas.microsoft.com/office/2006/metadata/contentType"/>
    <ds:schemaRef ds:uri="http://schemas.microsoft.com/office/2006/metadata/properties/metaAttributes"/>
    <ds:schemaRef ds:uri="http://www.w3.org/2000/xmlns/"/>
    <ds:schemaRef ds:uri="http://www.w3.org/2001/XMLSchema"/>
    <ds:schemaRef ds:uri="dd7bbc2b-1d05-4a2b-aef3-b6f0207d1649"/>
    <ds:schemaRef ds:uri="d6f7a6e2-a2bb-432a-b406-760b1b1769a2"/>
  </ds:schemaRefs>
</ds:datastoreItem>
</file>

<file path=customXml/itemProps3.xml><?xml version="1.0" encoding="utf-8"?>
<ds:datastoreItem xmlns:ds="http://schemas.openxmlformats.org/officeDocument/2006/customXml" ds:itemID="{258C6184-676E-4DDA-A3E7-7E08B68A1207}">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
  <TotalTime>3105</TotalTime>
  <Words>2041</Words>
  <Application>Microsoft Office PowerPoint</Application>
  <PresentationFormat>Widescreen</PresentationFormat>
  <Paragraphs>174</Paragraphs>
  <Slides>19</Slides>
  <Notes>7</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Frame</vt:lpstr>
      <vt:lpstr>Effective Team Working</vt:lpstr>
      <vt:lpstr>The Team </vt:lpstr>
      <vt:lpstr>Presentation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3. Differences between groups and  teams</vt:lpstr>
      <vt:lpstr>3. Differences between groups and  teams</vt:lpstr>
      <vt:lpstr>4.Characteristics of effective teams</vt:lpstr>
      <vt:lpstr>4. Characteristics of effective teams - ASDA</vt:lpstr>
      <vt:lpstr>Team Dynamic </vt:lpstr>
      <vt:lpstr>Team Dynamic </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dc:title>
  <dc:creator>Lorena Maria Mihalcea (2019847)</dc:creator>
  <cp:lastModifiedBy>Lorena Mihalcea</cp:lastModifiedBy>
  <cp:revision>9</cp:revision>
  <dcterms:created xsi:type="dcterms:W3CDTF">2021-05-25T19:03:17Z</dcterms:created>
  <dcterms:modified xsi:type="dcterms:W3CDTF">2021-06-09T10:56:57Z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