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8" r:id="rId7"/>
    <p:sldId id="261" r:id="rId8"/>
    <p:sldId id="269" r:id="rId9"/>
    <p:sldId id="262" r:id="rId10"/>
    <p:sldId id="267" r:id="rId11"/>
    <p:sldId id="263" r:id="rId12"/>
    <p:sldId id="264"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83355" autoAdjust="0"/>
  </p:normalViewPr>
  <p:slideViewPr>
    <p:cSldViewPr snapToGrid="0">
      <p:cViewPr varScale="1">
        <p:scale>
          <a:sx n="79" d="100"/>
          <a:sy n="79" d="100"/>
        </p:scale>
        <p:origin x="120" y="1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EB2538-026C-4606-8BA4-C5EE643B4AF6}" type="doc">
      <dgm:prSet loTypeId="urn:microsoft.com/office/officeart/2005/8/layout/vProcess5" loCatId="process" qsTypeId="urn:microsoft.com/office/officeart/2005/8/quickstyle/simple3" qsCatId="simple" csTypeId="urn:microsoft.com/office/officeart/2005/8/colors/colorful3" csCatId="colorful" phldr="1"/>
      <dgm:spPr/>
      <dgm:t>
        <a:bodyPr/>
        <a:lstStyle/>
        <a:p>
          <a:endParaRPr lang="en-US"/>
        </a:p>
      </dgm:t>
    </dgm:pt>
    <dgm:pt modelId="{F63EF14A-6B38-4F7D-895C-E4B195BE98AA}">
      <dgm:prSet/>
      <dgm:spPr/>
      <dgm:t>
        <a:bodyPr/>
        <a:lstStyle/>
        <a:p>
          <a:r>
            <a:rPr lang="en-US" i="0" baseline="0"/>
            <a:t>Bowlby (1969, 1980) proposed that attachment is a biological need essential for a child’s survival, driving them to stay close to caregivers for safety and comfort.</a:t>
          </a:r>
          <a:endParaRPr lang="en-US"/>
        </a:p>
      </dgm:t>
    </dgm:pt>
    <dgm:pt modelId="{FE22BF60-6899-44DE-8D30-14165864A7C5}" type="parTrans" cxnId="{0C45FD48-7D65-4165-8259-5121D1E8F52B}">
      <dgm:prSet/>
      <dgm:spPr/>
      <dgm:t>
        <a:bodyPr/>
        <a:lstStyle/>
        <a:p>
          <a:endParaRPr lang="en-US"/>
        </a:p>
      </dgm:t>
    </dgm:pt>
    <dgm:pt modelId="{0ED576B0-BF0E-4506-88F6-85F37D436F2D}" type="sibTrans" cxnId="{0C45FD48-7D65-4165-8259-5121D1E8F52B}">
      <dgm:prSet phldrT="1" phldr="0"/>
      <dgm:spPr/>
      <dgm:t>
        <a:bodyPr/>
        <a:lstStyle/>
        <a:p>
          <a:r>
            <a:rPr lang="en-US"/>
            <a:t>1</a:t>
          </a:r>
        </a:p>
      </dgm:t>
    </dgm:pt>
    <dgm:pt modelId="{54E76C2B-A4CC-4A17-9865-FF935AA61BDE}">
      <dgm:prSet/>
      <dgm:spPr/>
      <dgm:t>
        <a:bodyPr/>
        <a:lstStyle/>
        <a:p>
          <a:r>
            <a:rPr lang="en-US" i="0" baseline="0" dirty="0"/>
            <a:t>Early attachment experiences form an Internal Working Model (IWM) that shapes how individuals view themselves, others, and future relationships.</a:t>
          </a:r>
          <a:endParaRPr lang="en-US" dirty="0"/>
        </a:p>
      </dgm:t>
    </dgm:pt>
    <dgm:pt modelId="{BFA9C732-608D-4B36-8FCB-E46CB565A7E6}" type="parTrans" cxnId="{8E4D39A1-EB50-4ECE-A079-5EFF79CCB587}">
      <dgm:prSet/>
      <dgm:spPr/>
      <dgm:t>
        <a:bodyPr/>
        <a:lstStyle/>
        <a:p>
          <a:endParaRPr lang="en-US"/>
        </a:p>
      </dgm:t>
    </dgm:pt>
    <dgm:pt modelId="{EBFF350E-AEBD-4222-8CC0-1420E65A0DC0}" type="sibTrans" cxnId="{8E4D39A1-EB50-4ECE-A079-5EFF79CCB587}">
      <dgm:prSet phldrT="2" phldr="0"/>
      <dgm:spPr/>
      <dgm:t>
        <a:bodyPr/>
        <a:lstStyle/>
        <a:p>
          <a:r>
            <a:rPr lang="en-US"/>
            <a:t>2</a:t>
          </a:r>
        </a:p>
      </dgm:t>
    </dgm:pt>
    <dgm:pt modelId="{D08289C1-697D-4028-A75A-7C977E2CCE1C}">
      <dgm:prSet/>
      <dgm:spPr/>
      <dgm:t>
        <a:bodyPr/>
        <a:lstStyle/>
        <a:p>
          <a:r>
            <a:rPr lang="en-US" i="0" baseline="0" dirty="0"/>
            <a:t>Consistent and sensitive caregiving fosters secure attachment, building confidence, emotional regulation, and trust (Henning, 2025).</a:t>
          </a:r>
          <a:endParaRPr lang="en-US" dirty="0"/>
        </a:p>
      </dgm:t>
    </dgm:pt>
    <dgm:pt modelId="{6C887CF9-85EE-46F2-A904-1077FAB59C9C}" type="parTrans" cxnId="{92E709EB-D8FE-4540-AF07-550C5941D3F2}">
      <dgm:prSet/>
      <dgm:spPr/>
      <dgm:t>
        <a:bodyPr/>
        <a:lstStyle/>
        <a:p>
          <a:endParaRPr lang="en-US"/>
        </a:p>
      </dgm:t>
    </dgm:pt>
    <dgm:pt modelId="{B866FCAA-701A-43B8-9A9D-5834A152C5FB}" type="sibTrans" cxnId="{92E709EB-D8FE-4540-AF07-550C5941D3F2}">
      <dgm:prSet phldrT="3" phldr="0"/>
      <dgm:spPr/>
      <dgm:t>
        <a:bodyPr/>
        <a:lstStyle/>
        <a:p>
          <a:r>
            <a:rPr lang="en-US"/>
            <a:t>3</a:t>
          </a:r>
        </a:p>
      </dgm:t>
    </dgm:pt>
    <dgm:pt modelId="{023ACBF5-3AE3-400A-8216-BD472F4DCB9D}">
      <dgm:prSet/>
      <dgm:spPr/>
      <dgm:t>
        <a:bodyPr/>
        <a:lstStyle/>
        <a:p>
          <a:r>
            <a:rPr lang="en-US" i="0" baseline="0" dirty="0"/>
            <a:t>Inconsistent or neglectful caregiving can lead to insecure attachments avoidant, ambivalent, or disorganized</a:t>
          </a:r>
          <a:r>
            <a:rPr lang="en-US" dirty="0"/>
            <a:t> </a:t>
          </a:r>
          <a:r>
            <a:rPr lang="en-US" i="0" baseline="0" dirty="0"/>
            <a:t>linked to anxiety or social withdrawal (Samson and Stern, 2025).</a:t>
          </a:r>
          <a:endParaRPr lang="en-US" dirty="0"/>
        </a:p>
      </dgm:t>
    </dgm:pt>
    <dgm:pt modelId="{9C9EAAE0-64E7-48AC-9C07-58F8F9660E7F}" type="parTrans" cxnId="{DBF5BFE6-C824-42AE-95C4-F43E0EBB90E6}">
      <dgm:prSet/>
      <dgm:spPr/>
      <dgm:t>
        <a:bodyPr/>
        <a:lstStyle/>
        <a:p>
          <a:endParaRPr lang="en-US"/>
        </a:p>
      </dgm:t>
    </dgm:pt>
    <dgm:pt modelId="{4138B80C-1F07-4973-9605-A623FA6A09A8}" type="sibTrans" cxnId="{DBF5BFE6-C824-42AE-95C4-F43E0EBB90E6}">
      <dgm:prSet phldrT="4" phldr="0"/>
      <dgm:spPr/>
      <dgm:t>
        <a:bodyPr/>
        <a:lstStyle/>
        <a:p>
          <a:r>
            <a:rPr lang="en-US"/>
            <a:t>4</a:t>
          </a:r>
        </a:p>
      </dgm:t>
    </dgm:pt>
    <dgm:pt modelId="{1B9558CB-5AB2-407A-BF2D-12BC040BAE76}">
      <dgm:prSet/>
      <dgm:spPr/>
      <dgm:t>
        <a:bodyPr/>
        <a:lstStyle/>
        <a:p>
          <a:r>
            <a:rPr lang="en-US" i="0" baseline="0" dirty="0"/>
            <a:t>The first five years are a critical period for stable attachments; disruptions can impair emotional and cognitive growth (Cohen and Thakur, 2021).</a:t>
          </a:r>
          <a:endParaRPr lang="en-US" dirty="0"/>
        </a:p>
      </dgm:t>
    </dgm:pt>
    <dgm:pt modelId="{7A9EE68A-0BE7-4627-908D-5737C24ED8CA}" type="parTrans" cxnId="{C81132D5-28A1-4FF8-ABD9-DE8EBE579F3A}">
      <dgm:prSet/>
      <dgm:spPr/>
      <dgm:t>
        <a:bodyPr/>
        <a:lstStyle/>
        <a:p>
          <a:endParaRPr lang="en-US"/>
        </a:p>
      </dgm:t>
    </dgm:pt>
    <dgm:pt modelId="{3AABCB54-6140-4544-8D84-CC03900FB37B}" type="sibTrans" cxnId="{C81132D5-28A1-4FF8-ABD9-DE8EBE579F3A}">
      <dgm:prSet phldrT="5" phldr="0"/>
      <dgm:spPr/>
    </dgm:pt>
    <dgm:pt modelId="{5F35AA6E-E1DC-4D83-91C9-9EEA5A9FEF87}">
      <dgm:prSet/>
      <dgm:spPr/>
      <dgm:t>
        <a:bodyPr/>
        <a:lstStyle/>
        <a:p>
          <a:endParaRPr lang="en-US"/>
        </a:p>
      </dgm:t>
    </dgm:pt>
    <dgm:pt modelId="{3080A934-8096-4D54-B953-BD52A8BFF491}" type="parTrans" cxnId="{52916687-461D-493F-9076-0E4F735C2075}">
      <dgm:prSet/>
      <dgm:spPr/>
      <dgm:t>
        <a:bodyPr/>
        <a:lstStyle/>
        <a:p>
          <a:endParaRPr lang="en-US"/>
        </a:p>
      </dgm:t>
    </dgm:pt>
    <dgm:pt modelId="{338C9C07-6863-4078-ADB9-708CE1C8F125}" type="sibTrans" cxnId="{52916687-461D-493F-9076-0E4F735C2075}">
      <dgm:prSet phldrT="6" phldr="0"/>
      <dgm:spPr/>
    </dgm:pt>
    <dgm:pt modelId="{6799DB02-5762-47FC-845E-A73516995538}" type="pres">
      <dgm:prSet presAssocID="{C6EB2538-026C-4606-8BA4-C5EE643B4AF6}" presName="outerComposite" presStyleCnt="0">
        <dgm:presLayoutVars>
          <dgm:chMax val="5"/>
          <dgm:dir/>
          <dgm:resizeHandles val="exact"/>
        </dgm:presLayoutVars>
      </dgm:prSet>
      <dgm:spPr/>
    </dgm:pt>
    <dgm:pt modelId="{70E12362-080F-400F-820D-C8BE89055B66}" type="pres">
      <dgm:prSet presAssocID="{C6EB2538-026C-4606-8BA4-C5EE643B4AF6}" presName="dummyMaxCanvas" presStyleCnt="0">
        <dgm:presLayoutVars/>
      </dgm:prSet>
      <dgm:spPr/>
    </dgm:pt>
    <dgm:pt modelId="{DEAEFCFB-67C1-4A07-A788-99188D9F56D4}" type="pres">
      <dgm:prSet presAssocID="{C6EB2538-026C-4606-8BA4-C5EE643B4AF6}" presName="FiveNodes_1" presStyleLbl="node1" presStyleIdx="0" presStyleCnt="5">
        <dgm:presLayoutVars>
          <dgm:bulletEnabled val="1"/>
        </dgm:presLayoutVars>
      </dgm:prSet>
      <dgm:spPr/>
    </dgm:pt>
    <dgm:pt modelId="{E257338A-ED06-4D49-A324-D900CF4F247C}" type="pres">
      <dgm:prSet presAssocID="{C6EB2538-026C-4606-8BA4-C5EE643B4AF6}" presName="FiveNodes_2" presStyleLbl="node1" presStyleIdx="1" presStyleCnt="5">
        <dgm:presLayoutVars>
          <dgm:bulletEnabled val="1"/>
        </dgm:presLayoutVars>
      </dgm:prSet>
      <dgm:spPr/>
    </dgm:pt>
    <dgm:pt modelId="{564F3E02-5367-45EF-98E9-5D8225B3D77F}" type="pres">
      <dgm:prSet presAssocID="{C6EB2538-026C-4606-8BA4-C5EE643B4AF6}" presName="FiveNodes_3" presStyleLbl="node1" presStyleIdx="2" presStyleCnt="5">
        <dgm:presLayoutVars>
          <dgm:bulletEnabled val="1"/>
        </dgm:presLayoutVars>
      </dgm:prSet>
      <dgm:spPr/>
    </dgm:pt>
    <dgm:pt modelId="{57EC6500-0E0A-42E5-8D56-038A375C280D}" type="pres">
      <dgm:prSet presAssocID="{C6EB2538-026C-4606-8BA4-C5EE643B4AF6}" presName="FiveNodes_4" presStyleLbl="node1" presStyleIdx="3" presStyleCnt="5">
        <dgm:presLayoutVars>
          <dgm:bulletEnabled val="1"/>
        </dgm:presLayoutVars>
      </dgm:prSet>
      <dgm:spPr/>
    </dgm:pt>
    <dgm:pt modelId="{C8A083BB-F3C1-40F4-8634-AB35ED082D80}" type="pres">
      <dgm:prSet presAssocID="{C6EB2538-026C-4606-8BA4-C5EE643B4AF6}" presName="FiveNodes_5" presStyleLbl="node1" presStyleIdx="4" presStyleCnt="5">
        <dgm:presLayoutVars>
          <dgm:bulletEnabled val="1"/>
        </dgm:presLayoutVars>
      </dgm:prSet>
      <dgm:spPr/>
    </dgm:pt>
    <dgm:pt modelId="{29AFD652-C410-4F61-9DE8-48EBD69D4E88}" type="pres">
      <dgm:prSet presAssocID="{C6EB2538-026C-4606-8BA4-C5EE643B4AF6}" presName="FiveConn_1-2" presStyleLbl="fgAccFollowNode1" presStyleIdx="0" presStyleCnt="4">
        <dgm:presLayoutVars>
          <dgm:bulletEnabled val="1"/>
        </dgm:presLayoutVars>
      </dgm:prSet>
      <dgm:spPr/>
    </dgm:pt>
    <dgm:pt modelId="{7EB796FD-BBD3-4158-8B32-1E61B0EA6639}" type="pres">
      <dgm:prSet presAssocID="{C6EB2538-026C-4606-8BA4-C5EE643B4AF6}" presName="FiveConn_2-3" presStyleLbl="fgAccFollowNode1" presStyleIdx="1" presStyleCnt="4">
        <dgm:presLayoutVars>
          <dgm:bulletEnabled val="1"/>
        </dgm:presLayoutVars>
      </dgm:prSet>
      <dgm:spPr/>
    </dgm:pt>
    <dgm:pt modelId="{2EBEA3AE-BFDB-40E1-9F6A-29E9983FD80A}" type="pres">
      <dgm:prSet presAssocID="{C6EB2538-026C-4606-8BA4-C5EE643B4AF6}" presName="FiveConn_3-4" presStyleLbl="fgAccFollowNode1" presStyleIdx="2" presStyleCnt="4">
        <dgm:presLayoutVars>
          <dgm:bulletEnabled val="1"/>
        </dgm:presLayoutVars>
      </dgm:prSet>
      <dgm:spPr/>
    </dgm:pt>
    <dgm:pt modelId="{6C279994-7A3E-4240-B981-D8CAC1E22122}" type="pres">
      <dgm:prSet presAssocID="{C6EB2538-026C-4606-8BA4-C5EE643B4AF6}" presName="FiveConn_4-5" presStyleLbl="fgAccFollowNode1" presStyleIdx="3" presStyleCnt="4">
        <dgm:presLayoutVars>
          <dgm:bulletEnabled val="1"/>
        </dgm:presLayoutVars>
      </dgm:prSet>
      <dgm:spPr/>
    </dgm:pt>
    <dgm:pt modelId="{30E49312-39CC-46A0-8B63-03B5E23640A4}" type="pres">
      <dgm:prSet presAssocID="{C6EB2538-026C-4606-8BA4-C5EE643B4AF6}" presName="FiveNodes_1_text" presStyleLbl="node1" presStyleIdx="4" presStyleCnt="5">
        <dgm:presLayoutVars>
          <dgm:bulletEnabled val="1"/>
        </dgm:presLayoutVars>
      </dgm:prSet>
      <dgm:spPr/>
    </dgm:pt>
    <dgm:pt modelId="{FC845938-AD42-4CAF-B3CD-C6F74E922DF3}" type="pres">
      <dgm:prSet presAssocID="{C6EB2538-026C-4606-8BA4-C5EE643B4AF6}" presName="FiveNodes_2_text" presStyleLbl="node1" presStyleIdx="4" presStyleCnt="5">
        <dgm:presLayoutVars>
          <dgm:bulletEnabled val="1"/>
        </dgm:presLayoutVars>
      </dgm:prSet>
      <dgm:spPr/>
    </dgm:pt>
    <dgm:pt modelId="{7730F78B-7A30-4258-9C68-65FD03D42D6D}" type="pres">
      <dgm:prSet presAssocID="{C6EB2538-026C-4606-8BA4-C5EE643B4AF6}" presName="FiveNodes_3_text" presStyleLbl="node1" presStyleIdx="4" presStyleCnt="5">
        <dgm:presLayoutVars>
          <dgm:bulletEnabled val="1"/>
        </dgm:presLayoutVars>
      </dgm:prSet>
      <dgm:spPr/>
    </dgm:pt>
    <dgm:pt modelId="{42FEED1E-5A3A-4114-B538-C378083A7B5E}" type="pres">
      <dgm:prSet presAssocID="{C6EB2538-026C-4606-8BA4-C5EE643B4AF6}" presName="FiveNodes_4_text" presStyleLbl="node1" presStyleIdx="4" presStyleCnt="5">
        <dgm:presLayoutVars>
          <dgm:bulletEnabled val="1"/>
        </dgm:presLayoutVars>
      </dgm:prSet>
      <dgm:spPr/>
    </dgm:pt>
    <dgm:pt modelId="{FC48A4CE-DC03-40EA-B383-0A3DFEBDAF68}" type="pres">
      <dgm:prSet presAssocID="{C6EB2538-026C-4606-8BA4-C5EE643B4AF6}" presName="FiveNodes_5_text" presStyleLbl="node1" presStyleIdx="4" presStyleCnt="5">
        <dgm:presLayoutVars>
          <dgm:bulletEnabled val="1"/>
        </dgm:presLayoutVars>
      </dgm:prSet>
      <dgm:spPr/>
    </dgm:pt>
  </dgm:ptLst>
  <dgm:cxnLst>
    <dgm:cxn modelId="{C517A20F-385F-4041-88CF-426A8F0CF990}" type="presOf" srcId="{023ACBF5-3AE3-400A-8216-BD472F4DCB9D}" destId="{42FEED1E-5A3A-4114-B538-C378083A7B5E}" srcOrd="1" destOrd="0" presId="urn:microsoft.com/office/officeart/2005/8/layout/vProcess5"/>
    <dgm:cxn modelId="{0C45FD48-7D65-4165-8259-5121D1E8F52B}" srcId="{C6EB2538-026C-4606-8BA4-C5EE643B4AF6}" destId="{F63EF14A-6B38-4F7D-895C-E4B195BE98AA}" srcOrd="0" destOrd="0" parTransId="{FE22BF60-6899-44DE-8D30-14165864A7C5}" sibTransId="{0ED576B0-BF0E-4506-88F6-85F37D436F2D}"/>
    <dgm:cxn modelId="{2AC0D664-F46B-4B3A-8952-C4EFEA6E3DB0}" type="presOf" srcId="{B866FCAA-701A-43B8-9A9D-5834A152C5FB}" destId="{2EBEA3AE-BFDB-40E1-9F6A-29E9983FD80A}" srcOrd="0" destOrd="0" presId="urn:microsoft.com/office/officeart/2005/8/layout/vProcess5"/>
    <dgm:cxn modelId="{F527126A-E9E3-4C04-A52D-223FFC8FBA6D}" type="presOf" srcId="{54E76C2B-A4CC-4A17-9865-FF935AA61BDE}" destId="{FC845938-AD42-4CAF-B3CD-C6F74E922DF3}" srcOrd="1" destOrd="0" presId="urn:microsoft.com/office/officeart/2005/8/layout/vProcess5"/>
    <dgm:cxn modelId="{0D631A73-0219-4364-858B-1BCF8A4BDAE0}" type="presOf" srcId="{C6EB2538-026C-4606-8BA4-C5EE643B4AF6}" destId="{6799DB02-5762-47FC-845E-A73516995538}" srcOrd="0" destOrd="0" presId="urn:microsoft.com/office/officeart/2005/8/layout/vProcess5"/>
    <dgm:cxn modelId="{FF435987-6AE2-440D-AC4E-5077AB5CAC5E}" type="presOf" srcId="{D08289C1-697D-4028-A75A-7C977E2CCE1C}" destId="{7730F78B-7A30-4258-9C68-65FD03D42D6D}" srcOrd="1" destOrd="0" presId="urn:microsoft.com/office/officeart/2005/8/layout/vProcess5"/>
    <dgm:cxn modelId="{52916687-461D-493F-9076-0E4F735C2075}" srcId="{C6EB2538-026C-4606-8BA4-C5EE643B4AF6}" destId="{5F35AA6E-E1DC-4D83-91C9-9EEA5A9FEF87}" srcOrd="5" destOrd="0" parTransId="{3080A934-8096-4D54-B953-BD52A8BFF491}" sibTransId="{338C9C07-6863-4078-ADB9-708CE1C8F125}"/>
    <dgm:cxn modelId="{9BCDDE9A-32D6-4902-9D97-114E56436F8C}" type="presOf" srcId="{D08289C1-697D-4028-A75A-7C977E2CCE1C}" destId="{564F3E02-5367-45EF-98E9-5D8225B3D77F}" srcOrd="0" destOrd="0" presId="urn:microsoft.com/office/officeart/2005/8/layout/vProcess5"/>
    <dgm:cxn modelId="{8E4D39A1-EB50-4ECE-A079-5EFF79CCB587}" srcId="{C6EB2538-026C-4606-8BA4-C5EE643B4AF6}" destId="{54E76C2B-A4CC-4A17-9865-FF935AA61BDE}" srcOrd="1" destOrd="0" parTransId="{BFA9C732-608D-4B36-8FCB-E46CB565A7E6}" sibTransId="{EBFF350E-AEBD-4222-8CC0-1420E65A0DC0}"/>
    <dgm:cxn modelId="{76A086AA-1C74-45A0-B0C5-3D6D5E3D7A66}" type="presOf" srcId="{4138B80C-1F07-4973-9605-A623FA6A09A8}" destId="{6C279994-7A3E-4240-B981-D8CAC1E22122}" srcOrd="0" destOrd="0" presId="urn:microsoft.com/office/officeart/2005/8/layout/vProcess5"/>
    <dgm:cxn modelId="{1D514CB6-4336-4106-996F-2A51844C2561}" type="presOf" srcId="{0ED576B0-BF0E-4506-88F6-85F37D436F2D}" destId="{29AFD652-C410-4F61-9DE8-48EBD69D4E88}" srcOrd="0" destOrd="0" presId="urn:microsoft.com/office/officeart/2005/8/layout/vProcess5"/>
    <dgm:cxn modelId="{8C45A8BB-9E1E-4262-B955-EA2233818BC3}" type="presOf" srcId="{F63EF14A-6B38-4F7D-895C-E4B195BE98AA}" destId="{DEAEFCFB-67C1-4A07-A788-99188D9F56D4}" srcOrd="0" destOrd="0" presId="urn:microsoft.com/office/officeart/2005/8/layout/vProcess5"/>
    <dgm:cxn modelId="{C42C68BE-8D13-4759-8D72-068EE7CB9630}" type="presOf" srcId="{F63EF14A-6B38-4F7D-895C-E4B195BE98AA}" destId="{30E49312-39CC-46A0-8B63-03B5E23640A4}" srcOrd="1" destOrd="0" presId="urn:microsoft.com/office/officeart/2005/8/layout/vProcess5"/>
    <dgm:cxn modelId="{D286A5BE-0830-45B7-B179-0382A0C9A1B2}" type="presOf" srcId="{54E76C2B-A4CC-4A17-9865-FF935AA61BDE}" destId="{E257338A-ED06-4D49-A324-D900CF4F247C}" srcOrd="0" destOrd="0" presId="urn:microsoft.com/office/officeart/2005/8/layout/vProcess5"/>
    <dgm:cxn modelId="{0C6B77CF-0DF7-4671-BD95-490A8B9276B6}" type="presOf" srcId="{023ACBF5-3AE3-400A-8216-BD472F4DCB9D}" destId="{57EC6500-0E0A-42E5-8D56-038A375C280D}" srcOrd="0" destOrd="0" presId="urn:microsoft.com/office/officeart/2005/8/layout/vProcess5"/>
    <dgm:cxn modelId="{C81132D5-28A1-4FF8-ABD9-DE8EBE579F3A}" srcId="{C6EB2538-026C-4606-8BA4-C5EE643B4AF6}" destId="{1B9558CB-5AB2-407A-BF2D-12BC040BAE76}" srcOrd="4" destOrd="0" parTransId="{7A9EE68A-0BE7-4627-908D-5737C24ED8CA}" sibTransId="{3AABCB54-6140-4544-8D84-CC03900FB37B}"/>
    <dgm:cxn modelId="{DBF5BFE6-C824-42AE-95C4-F43E0EBB90E6}" srcId="{C6EB2538-026C-4606-8BA4-C5EE643B4AF6}" destId="{023ACBF5-3AE3-400A-8216-BD472F4DCB9D}" srcOrd="3" destOrd="0" parTransId="{9C9EAAE0-64E7-48AC-9C07-58F8F9660E7F}" sibTransId="{4138B80C-1F07-4973-9605-A623FA6A09A8}"/>
    <dgm:cxn modelId="{92E709EB-D8FE-4540-AF07-550C5941D3F2}" srcId="{C6EB2538-026C-4606-8BA4-C5EE643B4AF6}" destId="{D08289C1-697D-4028-A75A-7C977E2CCE1C}" srcOrd="2" destOrd="0" parTransId="{6C887CF9-85EE-46F2-A904-1077FAB59C9C}" sibTransId="{B866FCAA-701A-43B8-9A9D-5834A152C5FB}"/>
    <dgm:cxn modelId="{F32395ED-571D-47E3-98FE-F4BF4473B47A}" type="presOf" srcId="{EBFF350E-AEBD-4222-8CC0-1420E65A0DC0}" destId="{7EB796FD-BBD3-4158-8B32-1E61B0EA6639}" srcOrd="0" destOrd="0" presId="urn:microsoft.com/office/officeart/2005/8/layout/vProcess5"/>
    <dgm:cxn modelId="{2E5378F6-8BD1-4F7D-9F82-E343D10CCFC1}" type="presOf" srcId="{1B9558CB-5AB2-407A-BF2D-12BC040BAE76}" destId="{FC48A4CE-DC03-40EA-B383-0A3DFEBDAF68}" srcOrd="1" destOrd="0" presId="urn:microsoft.com/office/officeart/2005/8/layout/vProcess5"/>
    <dgm:cxn modelId="{BB3BE3FB-37DB-41E6-9AA4-71648E381A79}" type="presOf" srcId="{1B9558CB-5AB2-407A-BF2D-12BC040BAE76}" destId="{C8A083BB-F3C1-40F4-8634-AB35ED082D80}" srcOrd="0" destOrd="0" presId="urn:microsoft.com/office/officeart/2005/8/layout/vProcess5"/>
    <dgm:cxn modelId="{8A7D3C8A-A885-4A56-A9B2-EE530B4CFF69}" type="presParOf" srcId="{6799DB02-5762-47FC-845E-A73516995538}" destId="{70E12362-080F-400F-820D-C8BE89055B66}" srcOrd="0" destOrd="0" presId="urn:microsoft.com/office/officeart/2005/8/layout/vProcess5"/>
    <dgm:cxn modelId="{935BD361-115A-41DD-918A-FF48FE80F3D9}" type="presParOf" srcId="{6799DB02-5762-47FC-845E-A73516995538}" destId="{DEAEFCFB-67C1-4A07-A788-99188D9F56D4}" srcOrd="1" destOrd="0" presId="urn:microsoft.com/office/officeart/2005/8/layout/vProcess5"/>
    <dgm:cxn modelId="{E38E055F-695E-4AA6-A75A-D5A3014A701E}" type="presParOf" srcId="{6799DB02-5762-47FC-845E-A73516995538}" destId="{E257338A-ED06-4D49-A324-D900CF4F247C}" srcOrd="2" destOrd="0" presId="urn:microsoft.com/office/officeart/2005/8/layout/vProcess5"/>
    <dgm:cxn modelId="{A4FBD9F8-99BA-446C-A5C0-90147FBFE6BF}" type="presParOf" srcId="{6799DB02-5762-47FC-845E-A73516995538}" destId="{564F3E02-5367-45EF-98E9-5D8225B3D77F}" srcOrd="3" destOrd="0" presId="urn:microsoft.com/office/officeart/2005/8/layout/vProcess5"/>
    <dgm:cxn modelId="{DB411856-7B82-44B9-AF1D-C60910292436}" type="presParOf" srcId="{6799DB02-5762-47FC-845E-A73516995538}" destId="{57EC6500-0E0A-42E5-8D56-038A375C280D}" srcOrd="4" destOrd="0" presId="urn:microsoft.com/office/officeart/2005/8/layout/vProcess5"/>
    <dgm:cxn modelId="{E13CBB35-8D57-4F62-953E-542DA6EBBD63}" type="presParOf" srcId="{6799DB02-5762-47FC-845E-A73516995538}" destId="{C8A083BB-F3C1-40F4-8634-AB35ED082D80}" srcOrd="5" destOrd="0" presId="urn:microsoft.com/office/officeart/2005/8/layout/vProcess5"/>
    <dgm:cxn modelId="{75115638-4C92-47FE-BD9B-233655FED010}" type="presParOf" srcId="{6799DB02-5762-47FC-845E-A73516995538}" destId="{29AFD652-C410-4F61-9DE8-48EBD69D4E88}" srcOrd="6" destOrd="0" presId="urn:microsoft.com/office/officeart/2005/8/layout/vProcess5"/>
    <dgm:cxn modelId="{2C2E9F42-2F81-41F1-8453-B50864FA9B59}" type="presParOf" srcId="{6799DB02-5762-47FC-845E-A73516995538}" destId="{7EB796FD-BBD3-4158-8B32-1E61B0EA6639}" srcOrd="7" destOrd="0" presId="urn:microsoft.com/office/officeart/2005/8/layout/vProcess5"/>
    <dgm:cxn modelId="{2D894BD4-6793-487B-B908-BAF616111364}" type="presParOf" srcId="{6799DB02-5762-47FC-845E-A73516995538}" destId="{2EBEA3AE-BFDB-40E1-9F6A-29E9983FD80A}" srcOrd="8" destOrd="0" presId="urn:microsoft.com/office/officeart/2005/8/layout/vProcess5"/>
    <dgm:cxn modelId="{5608E37E-147F-4F68-96EF-44C9517367F9}" type="presParOf" srcId="{6799DB02-5762-47FC-845E-A73516995538}" destId="{6C279994-7A3E-4240-B981-D8CAC1E22122}" srcOrd="9" destOrd="0" presId="urn:microsoft.com/office/officeart/2005/8/layout/vProcess5"/>
    <dgm:cxn modelId="{D7FD9D34-69DE-4969-BF51-1D1F3F5F60AC}" type="presParOf" srcId="{6799DB02-5762-47FC-845E-A73516995538}" destId="{30E49312-39CC-46A0-8B63-03B5E23640A4}" srcOrd="10" destOrd="0" presId="urn:microsoft.com/office/officeart/2005/8/layout/vProcess5"/>
    <dgm:cxn modelId="{19C1C160-654D-492C-9CD9-E0381CFB1717}" type="presParOf" srcId="{6799DB02-5762-47FC-845E-A73516995538}" destId="{FC845938-AD42-4CAF-B3CD-C6F74E922DF3}" srcOrd="11" destOrd="0" presId="urn:microsoft.com/office/officeart/2005/8/layout/vProcess5"/>
    <dgm:cxn modelId="{AAE9F22F-D1E5-4B57-A93F-3E9AB7625954}" type="presParOf" srcId="{6799DB02-5762-47FC-845E-A73516995538}" destId="{7730F78B-7A30-4258-9C68-65FD03D42D6D}" srcOrd="12" destOrd="0" presId="urn:microsoft.com/office/officeart/2005/8/layout/vProcess5"/>
    <dgm:cxn modelId="{72FFF835-D8A1-4004-A086-17860475C31A}" type="presParOf" srcId="{6799DB02-5762-47FC-845E-A73516995538}" destId="{42FEED1E-5A3A-4114-B538-C378083A7B5E}" srcOrd="13" destOrd="0" presId="urn:microsoft.com/office/officeart/2005/8/layout/vProcess5"/>
    <dgm:cxn modelId="{0E652DDF-FEF4-434E-B1F9-83C5EF9BCCF8}" type="presParOf" srcId="{6799DB02-5762-47FC-845E-A73516995538}" destId="{FC48A4CE-DC03-40EA-B383-0A3DFEBDAF68}"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480AC03-5A9D-4DC1-9FB1-72FCB8DA9160}" type="doc">
      <dgm:prSet loTypeId="urn:microsoft.com/office/officeart/2016/7/layout/RepeatingBendingProcessNew" loCatId="process" qsTypeId="urn:microsoft.com/office/officeart/2005/8/quickstyle/simple2" qsCatId="simple" csTypeId="urn:microsoft.com/office/officeart/2005/8/colors/accent0_3" csCatId="mainScheme" phldr="1"/>
      <dgm:spPr/>
      <dgm:t>
        <a:bodyPr/>
        <a:lstStyle/>
        <a:p>
          <a:endParaRPr lang="en-US"/>
        </a:p>
      </dgm:t>
    </dgm:pt>
    <dgm:pt modelId="{1D8966CD-EBC5-41E3-A270-B81B6AF75D7B}">
      <dgm:prSet/>
      <dgm:spPr/>
      <dgm:t>
        <a:bodyPr/>
        <a:lstStyle/>
        <a:p>
          <a:r>
            <a:rPr lang="en-US"/>
            <a:t>Amira (aged 3) shows separation anxiety, limited speech, and difficulty in group play, indicating possible insecure or anxious attachment (Danielson, 2021).</a:t>
          </a:r>
        </a:p>
      </dgm:t>
    </dgm:pt>
    <dgm:pt modelId="{E7973045-F331-4DE9-985F-F307C76F2EFB}" type="parTrans" cxnId="{7FA94623-26EB-46D5-BFA3-BA1D1BB9B791}">
      <dgm:prSet/>
      <dgm:spPr/>
      <dgm:t>
        <a:bodyPr/>
        <a:lstStyle/>
        <a:p>
          <a:endParaRPr lang="en-US"/>
        </a:p>
      </dgm:t>
    </dgm:pt>
    <dgm:pt modelId="{F27786D1-EFAB-4964-8A2C-35C79351DA1B}" type="sibTrans" cxnId="{7FA94623-26EB-46D5-BFA3-BA1D1BB9B791}">
      <dgm:prSet/>
      <dgm:spPr/>
      <dgm:t>
        <a:bodyPr/>
        <a:lstStyle/>
        <a:p>
          <a:endParaRPr lang="en-US"/>
        </a:p>
      </dgm:t>
    </dgm:pt>
    <dgm:pt modelId="{510DC8D9-C030-4281-B786-59270F0DD605}">
      <dgm:prSet/>
      <dgm:spPr/>
      <dgm:t>
        <a:bodyPr/>
        <a:lstStyle/>
        <a:p>
          <a:r>
            <a:rPr lang="en-US" dirty="0"/>
            <a:t>Bowlby’s theory suggests these </a:t>
          </a:r>
          <a:r>
            <a:rPr lang="en-US" dirty="0" err="1"/>
            <a:t>behaviours</a:t>
          </a:r>
          <a:r>
            <a:rPr lang="en-US" dirty="0"/>
            <a:t> may stem from inconsistent caregiving or recent disruptions in her attachment relationships (Bowlby, 1980).</a:t>
          </a:r>
        </a:p>
      </dgm:t>
    </dgm:pt>
    <dgm:pt modelId="{EF99E6E3-BAA5-4832-B87C-9392971B072C}" type="parTrans" cxnId="{EAA37FD6-1A86-4F05-8702-5EF8AF1B190D}">
      <dgm:prSet/>
      <dgm:spPr/>
      <dgm:t>
        <a:bodyPr/>
        <a:lstStyle/>
        <a:p>
          <a:endParaRPr lang="en-US"/>
        </a:p>
      </dgm:t>
    </dgm:pt>
    <dgm:pt modelId="{F5F1AEE1-C4ED-421D-9829-65E04C116D8A}" type="sibTrans" cxnId="{EAA37FD6-1A86-4F05-8702-5EF8AF1B190D}">
      <dgm:prSet/>
      <dgm:spPr/>
      <dgm:t>
        <a:bodyPr/>
        <a:lstStyle/>
        <a:p>
          <a:endParaRPr lang="en-US"/>
        </a:p>
      </dgm:t>
    </dgm:pt>
    <dgm:pt modelId="{CE0671B8-7BA3-499C-B795-D7CDA9627695}">
      <dgm:prSet/>
      <dgm:spPr/>
      <dgm:t>
        <a:bodyPr/>
        <a:lstStyle/>
        <a:p>
          <a:r>
            <a:rPr lang="en-US"/>
            <a:t>Her fear of separation reflects uncertainty about safety and loss of her attachment figure in the new nursery environment.</a:t>
          </a:r>
        </a:p>
      </dgm:t>
    </dgm:pt>
    <dgm:pt modelId="{14FE351E-5EAB-48B0-B4E6-66E6F0B4E9B4}" type="parTrans" cxnId="{BC327113-9030-46BC-A24E-766DA515C6BC}">
      <dgm:prSet/>
      <dgm:spPr/>
      <dgm:t>
        <a:bodyPr/>
        <a:lstStyle/>
        <a:p>
          <a:endParaRPr lang="en-US"/>
        </a:p>
      </dgm:t>
    </dgm:pt>
    <dgm:pt modelId="{75BABCBA-43D0-4C16-8281-5232702AC544}" type="sibTrans" cxnId="{BC327113-9030-46BC-A24E-766DA515C6BC}">
      <dgm:prSet/>
      <dgm:spPr/>
      <dgm:t>
        <a:bodyPr/>
        <a:lstStyle/>
        <a:p>
          <a:endParaRPr lang="en-US"/>
        </a:p>
      </dgm:t>
    </dgm:pt>
    <dgm:pt modelId="{81884B22-7270-4818-AC8D-C75F775FD175}">
      <dgm:prSet/>
      <dgm:spPr/>
      <dgm:t>
        <a:bodyPr/>
        <a:lstStyle/>
        <a:p>
          <a:r>
            <a:rPr lang="en-US" dirty="0"/>
            <a:t>Limited verbal communication may result from emotional insecurity, as anxiety can restrict confidence and willingness to speak (Ozturk, 2024).</a:t>
          </a:r>
        </a:p>
      </dgm:t>
    </dgm:pt>
    <dgm:pt modelId="{CDE5A031-9021-4E11-BCE1-715BE39670EB}" type="parTrans" cxnId="{644A3EC8-9BB1-4E86-B3F2-7E5D0D48DC68}">
      <dgm:prSet/>
      <dgm:spPr/>
      <dgm:t>
        <a:bodyPr/>
        <a:lstStyle/>
        <a:p>
          <a:endParaRPr lang="en-US"/>
        </a:p>
      </dgm:t>
    </dgm:pt>
    <dgm:pt modelId="{C4F5E866-8BD9-4417-B6F0-3C315AA2456A}" type="sibTrans" cxnId="{644A3EC8-9BB1-4E86-B3F2-7E5D0D48DC68}">
      <dgm:prSet/>
      <dgm:spPr/>
      <dgm:t>
        <a:bodyPr/>
        <a:lstStyle/>
        <a:p>
          <a:endParaRPr lang="en-US"/>
        </a:p>
      </dgm:t>
    </dgm:pt>
    <dgm:pt modelId="{D25053ED-2D41-42EB-BF7A-F7D8D9D995DF}">
      <dgm:prSet/>
      <dgm:spPr/>
      <dgm:t>
        <a:bodyPr/>
        <a:lstStyle/>
        <a:p>
          <a:r>
            <a:rPr lang="en-US"/>
            <a:t>Bowlby observed that securely attached children are more curious, confident, and socially engaged due to an internal sense of safety (Harwood, 2024).</a:t>
          </a:r>
        </a:p>
      </dgm:t>
    </dgm:pt>
    <dgm:pt modelId="{C0F44717-B47F-4E16-80AF-56355E717F37}" type="parTrans" cxnId="{CC50440E-BB23-4633-A7D5-16DD63D5E271}">
      <dgm:prSet/>
      <dgm:spPr/>
      <dgm:t>
        <a:bodyPr/>
        <a:lstStyle/>
        <a:p>
          <a:endParaRPr lang="en-US"/>
        </a:p>
      </dgm:t>
    </dgm:pt>
    <dgm:pt modelId="{7EAB1097-8CB8-4369-868C-41C56174CB9F}" type="sibTrans" cxnId="{CC50440E-BB23-4633-A7D5-16DD63D5E271}">
      <dgm:prSet/>
      <dgm:spPr/>
      <dgm:t>
        <a:bodyPr/>
        <a:lstStyle/>
        <a:p>
          <a:endParaRPr lang="en-US"/>
        </a:p>
      </dgm:t>
    </dgm:pt>
    <dgm:pt modelId="{4AFE3F51-B54F-447B-8B25-B5D40B2A978A}">
      <dgm:prSet/>
      <dgm:spPr/>
      <dgm:t>
        <a:bodyPr/>
        <a:lstStyle/>
        <a:p>
          <a:r>
            <a:rPr lang="en-US"/>
            <a:t>Applying Bowlby’s framework helps practitioners view Amira’s behaviour as emotional communication, guiding consistent, sensitive, and predictable responses to rebuild trust (Ozturk, 2024).</a:t>
          </a:r>
        </a:p>
      </dgm:t>
    </dgm:pt>
    <dgm:pt modelId="{F118A012-4E86-4426-8C2F-6F9EE4DC5C84}" type="parTrans" cxnId="{28B7509F-CD85-496F-814F-E9726AA2C60F}">
      <dgm:prSet/>
      <dgm:spPr/>
      <dgm:t>
        <a:bodyPr/>
        <a:lstStyle/>
        <a:p>
          <a:endParaRPr lang="en-US"/>
        </a:p>
      </dgm:t>
    </dgm:pt>
    <dgm:pt modelId="{8AE3898F-1559-484F-9AD3-F1BD4A433D52}" type="sibTrans" cxnId="{28B7509F-CD85-496F-814F-E9726AA2C60F}">
      <dgm:prSet/>
      <dgm:spPr/>
      <dgm:t>
        <a:bodyPr/>
        <a:lstStyle/>
        <a:p>
          <a:endParaRPr lang="en-US"/>
        </a:p>
      </dgm:t>
    </dgm:pt>
    <dgm:pt modelId="{B7EC197F-E0C2-41FC-BF0C-DE02447FD3C4}" type="pres">
      <dgm:prSet presAssocID="{5480AC03-5A9D-4DC1-9FB1-72FCB8DA9160}" presName="Name0" presStyleCnt="0">
        <dgm:presLayoutVars>
          <dgm:dir/>
          <dgm:resizeHandles val="exact"/>
        </dgm:presLayoutVars>
      </dgm:prSet>
      <dgm:spPr/>
    </dgm:pt>
    <dgm:pt modelId="{11394501-07F4-4BE8-96D0-F562B5E4BC97}" type="pres">
      <dgm:prSet presAssocID="{1D8966CD-EBC5-41E3-A270-B81B6AF75D7B}" presName="node" presStyleLbl="node1" presStyleIdx="0" presStyleCnt="6">
        <dgm:presLayoutVars>
          <dgm:bulletEnabled val="1"/>
        </dgm:presLayoutVars>
      </dgm:prSet>
      <dgm:spPr/>
    </dgm:pt>
    <dgm:pt modelId="{E4455772-D922-471F-A107-C78D9E2FE2AC}" type="pres">
      <dgm:prSet presAssocID="{F27786D1-EFAB-4964-8A2C-35C79351DA1B}" presName="sibTrans" presStyleLbl="sibTrans1D1" presStyleIdx="0" presStyleCnt="5"/>
      <dgm:spPr/>
    </dgm:pt>
    <dgm:pt modelId="{1FC8CF83-1DB9-4320-B67C-E5029BEDF490}" type="pres">
      <dgm:prSet presAssocID="{F27786D1-EFAB-4964-8A2C-35C79351DA1B}" presName="connectorText" presStyleLbl="sibTrans1D1" presStyleIdx="0" presStyleCnt="5"/>
      <dgm:spPr/>
    </dgm:pt>
    <dgm:pt modelId="{40BDFF4C-E5A9-4708-A856-B4281012E3B1}" type="pres">
      <dgm:prSet presAssocID="{510DC8D9-C030-4281-B786-59270F0DD605}" presName="node" presStyleLbl="node1" presStyleIdx="1" presStyleCnt="6">
        <dgm:presLayoutVars>
          <dgm:bulletEnabled val="1"/>
        </dgm:presLayoutVars>
      </dgm:prSet>
      <dgm:spPr/>
    </dgm:pt>
    <dgm:pt modelId="{D608E371-F491-4A95-AD5B-978EBCA7655F}" type="pres">
      <dgm:prSet presAssocID="{F5F1AEE1-C4ED-421D-9829-65E04C116D8A}" presName="sibTrans" presStyleLbl="sibTrans1D1" presStyleIdx="1" presStyleCnt="5"/>
      <dgm:spPr/>
    </dgm:pt>
    <dgm:pt modelId="{ECBEEABF-A3DC-426C-81E3-62EC4EB1748A}" type="pres">
      <dgm:prSet presAssocID="{F5F1AEE1-C4ED-421D-9829-65E04C116D8A}" presName="connectorText" presStyleLbl="sibTrans1D1" presStyleIdx="1" presStyleCnt="5"/>
      <dgm:spPr/>
    </dgm:pt>
    <dgm:pt modelId="{725D48D2-E68E-4905-8B58-39781F69FDF4}" type="pres">
      <dgm:prSet presAssocID="{CE0671B8-7BA3-499C-B795-D7CDA9627695}" presName="node" presStyleLbl="node1" presStyleIdx="2" presStyleCnt="6">
        <dgm:presLayoutVars>
          <dgm:bulletEnabled val="1"/>
        </dgm:presLayoutVars>
      </dgm:prSet>
      <dgm:spPr/>
    </dgm:pt>
    <dgm:pt modelId="{D8A6C5C2-3CE8-4AEC-8987-E678D541C8E5}" type="pres">
      <dgm:prSet presAssocID="{75BABCBA-43D0-4C16-8281-5232702AC544}" presName="sibTrans" presStyleLbl="sibTrans1D1" presStyleIdx="2" presStyleCnt="5"/>
      <dgm:spPr/>
    </dgm:pt>
    <dgm:pt modelId="{2073FA09-FB02-437F-BB83-C3826690E6F9}" type="pres">
      <dgm:prSet presAssocID="{75BABCBA-43D0-4C16-8281-5232702AC544}" presName="connectorText" presStyleLbl="sibTrans1D1" presStyleIdx="2" presStyleCnt="5"/>
      <dgm:spPr/>
    </dgm:pt>
    <dgm:pt modelId="{1942DAB6-38E6-42C0-B983-2F8819B03EC9}" type="pres">
      <dgm:prSet presAssocID="{81884B22-7270-4818-AC8D-C75F775FD175}" presName="node" presStyleLbl="node1" presStyleIdx="3" presStyleCnt="6">
        <dgm:presLayoutVars>
          <dgm:bulletEnabled val="1"/>
        </dgm:presLayoutVars>
      </dgm:prSet>
      <dgm:spPr/>
    </dgm:pt>
    <dgm:pt modelId="{D3079E76-1E79-45D0-B8AA-6540F8B5C2A2}" type="pres">
      <dgm:prSet presAssocID="{C4F5E866-8BD9-4417-B6F0-3C315AA2456A}" presName="sibTrans" presStyleLbl="sibTrans1D1" presStyleIdx="3" presStyleCnt="5"/>
      <dgm:spPr/>
    </dgm:pt>
    <dgm:pt modelId="{9B20262E-8FEB-4AF0-9497-D5781C73F05A}" type="pres">
      <dgm:prSet presAssocID="{C4F5E866-8BD9-4417-B6F0-3C315AA2456A}" presName="connectorText" presStyleLbl="sibTrans1D1" presStyleIdx="3" presStyleCnt="5"/>
      <dgm:spPr/>
    </dgm:pt>
    <dgm:pt modelId="{5CBB1A7C-5337-4034-BB48-D6183BCBC343}" type="pres">
      <dgm:prSet presAssocID="{D25053ED-2D41-42EB-BF7A-F7D8D9D995DF}" presName="node" presStyleLbl="node1" presStyleIdx="4" presStyleCnt="6">
        <dgm:presLayoutVars>
          <dgm:bulletEnabled val="1"/>
        </dgm:presLayoutVars>
      </dgm:prSet>
      <dgm:spPr/>
    </dgm:pt>
    <dgm:pt modelId="{DA18C567-F65A-43B6-B4E2-EADF39039C8E}" type="pres">
      <dgm:prSet presAssocID="{7EAB1097-8CB8-4369-868C-41C56174CB9F}" presName="sibTrans" presStyleLbl="sibTrans1D1" presStyleIdx="4" presStyleCnt="5"/>
      <dgm:spPr/>
    </dgm:pt>
    <dgm:pt modelId="{5530D3C0-4C09-49AB-B264-835699721017}" type="pres">
      <dgm:prSet presAssocID="{7EAB1097-8CB8-4369-868C-41C56174CB9F}" presName="connectorText" presStyleLbl="sibTrans1D1" presStyleIdx="4" presStyleCnt="5"/>
      <dgm:spPr/>
    </dgm:pt>
    <dgm:pt modelId="{2A9776A3-2DD0-4A3E-ADFE-4A28D77BCDB7}" type="pres">
      <dgm:prSet presAssocID="{4AFE3F51-B54F-447B-8B25-B5D40B2A978A}" presName="node" presStyleLbl="node1" presStyleIdx="5" presStyleCnt="6">
        <dgm:presLayoutVars>
          <dgm:bulletEnabled val="1"/>
        </dgm:presLayoutVars>
      </dgm:prSet>
      <dgm:spPr/>
    </dgm:pt>
  </dgm:ptLst>
  <dgm:cxnLst>
    <dgm:cxn modelId="{CC50440E-BB23-4633-A7D5-16DD63D5E271}" srcId="{5480AC03-5A9D-4DC1-9FB1-72FCB8DA9160}" destId="{D25053ED-2D41-42EB-BF7A-F7D8D9D995DF}" srcOrd="4" destOrd="0" parTransId="{C0F44717-B47F-4E16-80AF-56355E717F37}" sibTransId="{7EAB1097-8CB8-4369-868C-41C56174CB9F}"/>
    <dgm:cxn modelId="{BC327113-9030-46BC-A24E-766DA515C6BC}" srcId="{5480AC03-5A9D-4DC1-9FB1-72FCB8DA9160}" destId="{CE0671B8-7BA3-499C-B795-D7CDA9627695}" srcOrd="2" destOrd="0" parTransId="{14FE351E-5EAB-48B0-B4E6-66E6F0B4E9B4}" sibTransId="{75BABCBA-43D0-4C16-8281-5232702AC544}"/>
    <dgm:cxn modelId="{7FA94623-26EB-46D5-BFA3-BA1D1BB9B791}" srcId="{5480AC03-5A9D-4DC1-9FB1-72FCB8DA9160}" destId="{1D8966CD-EBC5-41E3-A270-B81B6AF75D7B}" srcOrd="0" destOrd="0" parTransId="{E7973045-F331-4DE9-985F-F307C76F2EFB}" sibTransId="{F27786D1-EFAB-4964-8A2C-35C79351DA1B}"/>
    <dgm:cxn modelId="{5C724726-4AFE-48D3-9440-F10ADB960B8C}" type="presOf" srcId="{5480AC03-5A9D-4DC1-9FB1-72FCB8DA9160}" destId="{B7EC197F-E0C2-41FC-BF0C-DE02447FD3C4}" srcOrd="0" destOrd="0" presId="urn:microsoft.com/office/officeart/2016/7/layout/RepeatingBendingProcessNew"/>
    <dgm:cxn modelId="{1416572D-DCEB-46EB-9160-323E3A5603DD}" type="presOf" srcId="{510DC8D9-C030-4281-B786-59270F0DD605}" destId="{40BDFF4C-E5A9-4708-A856-B4281012E3B1}" srcOrd="0" destOrd="0" presId="urn:microsoft.com/office/officeart/2016/7/layout/RepeatingBendingProcessNew"/>
    <dgm:cxn modelId="{D0A3FF2F-4E5F-469F-88D1-90F78F29ED24}" type="presOf" srcId="{C4F5E866-8BD9-4417-B6F0-3C315AA2456A}" destId="{9B20262E-8FEB-4AF0-9497-D5781C73F05A}" srcOrd="1" destOrd="0" presId="urn:microsoft.com/office/officeart/2016/7/layout/RepeatingBendingProcessNew"/>
    <dgm:cxn modelId="{1D761157-64BD-47BD-8C2A-CD43D0D919FB}" type="presOf" srcId="{F27786D1-EFAB-4964-8A2C-35C79351DA1B}" destId="{1FC8CF83-1DB9-4320-B67C-E5029BEDF490}" srcOrd="1" destOrd="0" presId="urn:microsoft.com/office/officeart/2016/7/layout/RepeatingBendingProcessNew"/>
    <dgm:cxn modelId="{72847A63-BFD5-4BA3-A606-46045BCA31CE}" type="presOf" srcId="{4AFE3F51-B54F-447B-8B25-B5D40B2A978A}" destId="{2A9776A3-2DD0-4A3E-ADFE-4A28D77BCDB7}" srcOrd="0" destOrd="0" presId="urn:microsoft.com/office/officeart/2016/7/layout/RepeatingBendingProcessNew"/>
    <dgm:cxn modelId="{07B7DC66-5429-4DC9-BDE2-D5CCD28FE125}" type="presOf" srcId="{D25053ED-2D41-42EB-BF7A-F7D8D9D995DF}" destId="{5CBB1A7C-5337-4034-BB48-D6183BCBC343}" srcOrd="0" destOrd="0" presId="urn:microsoft.com/office/officeart/2016/7/layout/RepeatingBendingProcessNew"/>
    <dgm:cxn modelId="{6F28C76E-E7C3-4F6A-99FD-887361D028B3}" type="presOf" srcId="{1D8966CD-EBC5-41E3-A270-B81B6AF75D7B}" destId="{11394501-07F4-4BE8-96D0-F562B5E4BC97}" srcOrd="0" destOrd="0" presId="urn:microsoft.com/office/officeart/2016/7/layout/RepeatingBendingProcessNew"/>
    <dgm:cxn modelId="{15A80084-8DC9-4561-A0C9-21648328EEA9}" type="presOf" srcId="{75BABCBA-43D0-4C16-8281-5232702AC544}" destId="{D8A6C5C2-3CE8-4AEC-8987-E678D541C8E5}" srcOrd="0" destOrd="0" presId="urn:microsoft.com/office/officeart/2016/7/layout/RepeatingBendingProcessNew"/>
    <dgm:cxn modelId="{28B7509F-CD85-496F-814F-E9726AA2C60F}" srcId="{5480AC03-5A9D-4DC1-9FB1-72FCB8DA9160}" destId="{4AFE3F51-B54F-447B-8B25-B5D40B2A978A}" srcOrd="5" destOrd="0" parTransId="{F118A012-4E86-4426-8C2F-6F9EE4DC5C84}" sibTransId="{8AE3898F-1559-484F-9AD3-F1BD4A433D52}"/>
    <dgm:cxn modelId="{AC23FAA6-231A-43E8-8C60-0B59EB4DF8A8}" type="presOf" srcId="{F27786D1-EFAB-4964-8A2C-35C79351DA1B}" destId="{E4455772-D922-471F-A107-C78D9E2FE2AC}" srcOrd="0" destOrd="0" presId="urn:microsoft.com/office/officeart/2016/7/layout/RepeatingBendingProcessNew"/>
    <dgm:cxn modelId="{EA1A97B5-B2D5-4C22-9C9F-F400070558D0}" type="presOf" srcId="{7EAB1097-8CB8-4369-868C-41C56174CB9F}" destId="{DA18C567-F65A-43B6-B4E2-EADF39039C8E}" srcOrd="0" destOrd="0" presId="urn:microsoft.com/office/officeart/2016/7/layout/RepeatingBendingProcessNew"/>
    <dgm:cxn modelId="{839C0FBA-AAE0-481C-BB03-B2138C482AF1}" type="presOf" srcId="{75BABCBA-43D0-4C16-8281-5232702AC544}" destId="{2073FA09-FB02-437F-BB83-C3826690E6F9}" srcOrd="1" destOrd="0" presId="urn:microsoft.com/office/officeart/2016/7/layout/RepeatingBendingProcessNew"/>
    <dgm:cxn modelId="{C9A4D9C6-6DAD-40B5-BF92-3045CBED0F6D}" type="presOf" srcId="{F5F1AEE1-C4ED-421D-9829-65E04C116D8A}" destId="{D608E371-F491-4A95-AD5B-978EBCA7655F}" srcOrd="0" destOrd="0" presId="urn:microsoft.com/office/officeart/2016/7/layout/RepeatingBendingProcessNew"/>
    <dgm:cxn modelId="{644A3EC8-9BB1-4E86-B3F2-7E5D0D48DC68}" srcId="{5480AC03-5A9D-4DC1-9FB1-72FCB8DA9160}" destId="{81884B22-7270-4818-AC8D-C75F775FD175}" srcOrd="3" destOrd="0" parTransId="{CDE5A031-9021-4E11-BCE1-715BE39670EB}" sibTransId="{C4F5E866-8BD9-4417-B6F0-3C315AA2456A}"/>
    <dgm:cxn modelId="{7E7762D3-57C7-4994-8524-EB22F5F12CBC}" type="presOf" srcId="{7EAB1097-8CB8-4369-868C-41C56174CB9F}" destId="{5530D3C0-4C09-49AB-B264-835699721017}" srcOrd="1" destOrd="0" presId="urn:microsoft.com/office/officeart/2016/7/layout/RepeatingBendingProcessNew"/>
    <dgm:cxn modelId="{EAA37FD6-1A86-4F05-8702-5EF8AF1B190D}" srcId="{5480AC03-5A9D-4DC1-9FB1-72FCB8DA9160}" destId="{510DC8D9-C030-4281-B786-59270F0DD605}" srcOrd="1" destOrd="0" parTransId="{EF99E6E3-BAA5-4832-B87C-9392971B072C}" sibTransId="{F5F1AEE1-C4ED-421D-9829-65E04C116D8A}"/>
    <dgm:cxn modelId="{6C7E18D7-92DC-4C71-9FF6-DD9B4A026017}" type="presOf" srcId="{CE0671B8-7BA3-499C-B795-D7CDA9627695}" destId="{725D48D2-E68E-4905-8B58-39781F69FDF4}" srcOrd="0" destOrd="0" presId="urn:microsoft.com/office/officeart/2016/7/layout/RepeatingBendingProcessNew"/>
    <dgm:cxn modelId="{2F7CD2DD-4CA5-4115-B7F3-7990FF4DD740}" type="presOf" srcId="{C4F5E866-8BD9-4417-B6F0-3C315AA2456A}" destId="{D3079E76-1E79-45D0-B8AA-6540F8B5C2A2}" srcOrd="0" destOrd="0" presId="urn:microsoft.com/office/officeart/2016/7/layout/RepeatingBendingProcessNew"/>
    <dgm:cxn modelId="{A96CAAE5-BF47-4435-B065-A07159791F61}" type="presOf" srcId="{81884B22-7270-4818-AC8D-C75F775FD175}" destId="{1942DAB6-38E6-42C0-B983-2F8819B03EC9}" srcOrd="0" destOrd="0" presId="urn:microsoft.com/office/officeart/2016/7/layout/RepeatingBendingProcessNew"/>
    <dgm:cxn modelId="{BFF5DFFE-388B-4C18-A257-5A1D36464CBF}" type="presOf" srcId="{F5F1AEE1-C4ED-421D-9829-65E04C116D8A}" destId="{ECBEEABF-A3DC-426C-81E3-62EC4EB1748A}" srcOrd="1" destOrd="0" presId="urn:microsoft.com/office/officeart/2016/7/layout/RepeatingBendingProcessNew"/>
    <dgm:cxn modelId="{642D339F-C67F-4C44-B5BC-8CBE68A9E3CB}" type="presParOf" srcId="{B7EC197F-E0C2-41FC-BF0C-DE02447FD3C4}" destId="{11394501-07F4-4BE8-96D0-F562B5E4BC97}" srcOrd="0" destOrd="0" presId="urn:microsoft.com/office/officeart/2016/7/layout/RepeatingBendingProcessNew"/>
    <dgm:cxn modelId="{692DB507-0915-4FA1-94DB-13904E90E073}" type="presParOf" srcId="{B7EC197F-E0C2-41FC-BF0C-DE02447FD3C4}" destId="{E4455772-D922-471F-A107-C78D9E2FE2AC}" srcOrd="1" destOrd="0" presId="urn:microsoft.com/office/officeart/2016/7/layout/RepeatingBendingProcessNew"/>
    <dgm:cxn modelId="{F9D36473-3995-46AF-9B8E-D8460C9154E3}" type="presParOf" srcId="{E4455772-D922-471F-A107-C78D9E2FE2AC}" destId="{1FC8CF83-1DB9-4320-B67C-E5029BEDF490}" srcOrd="0" destOrd="0" presId="urn:microsoft.com/office/officeart/2016/7/layout/RepeatingBendingProcessNew"/>
    <dgm:cxn modelId="{311AA802-F272-4B7B-BCCB-51307D644BC2}" type="presParOf" srcId="{B7EC197F-E0C2-41FC-BF0C-DE02447FD3C4}" destId="{40BDFF4C-E5A9-4708-A856-B4281012E3B1}" srcOrd="2" destOrd="0" presId="urn:microsoft.com/office/officeart/2016/7/layout/RepeatingBendingProcessNew"/>
    <dgm:cxn modelId="{5625D5F1-FC19-4B1F-844C-6115F1F0CDCF}" type="presParOf" srcId="{B7EC197F-E0C2-41FC-BF0C-DE02447FD3C4}" destId="{D608E371-F491-4A95-AD5B-978EBCA7655F}" srcOrd="3" destOrd="0" presId="urn:microsoft.com/office/officeart/2016/7/layout/RepeatingBendingProcessNew"/>
    <dgm:cxn modelId="{7C0E92B3-E417-47CF-A602-E2556471C8E7}" type="presParOf" srcId="{D608E371-F491-4A95-AD5B-978EBCA7655F}" destId="{ECBEEABF-A3DC-426C-81E3-62EC4EB1748A}" srcOrd="0" destOrd="0" presId="urn:microsoft.com/office/officeart/2016/7/layout/RepeatingBendingProcessNew"/>
    <dgm:cxn modelId="{3258FC49-F1BF-4B3E-AF0F-3AF836A18FC6}" type="presParOf" srcId="{B7EC197F-E0C2-41FC-BF0C-DE02447FD3C4}" destId="{725D48D2-E68E-4905-8B58-39781F69FDF4}" srcOrd="4" destOrd="0" presId="urn:microsoft.com/office/officeart/2016/7/layout/RepeatingBendingProcessNew"/>
    <dgm:cxn modelId="{1A2088EC-D6EC-4ED8-B3DA-D562593E7AD2}" type="presParOf" srcId="{B7EC197F-E0C2-41FC-BF0C-DE02447FD3C4}" destId="{D8A6C5C2-3CE8-4AEC-8987-E678D541C8E5}" srcOrd="5" destOrd="0" presId="urn:microsoft.com/office/officeart/2016/7/layout/RepeatingBendingProcessNew"/>
    <dgm:cxn modelId="{97A07E60-F396-4E36-9397-E78832569B4C}" type="presParOf" srcId="{D8A6C5C2-3CE8-4AEC-8987-E678D541C8E5}" destId="{2073FA09-FB02-437F-BB83-C3826690E6F9}" srcOrd="0" destOrd="0" presId="urn:microsoft.com/office/officeart/2016/7/layout/RepeatingBendingProcessNew"/>
    <dgm:cxn modelId="{7346A1E0-EC2D-4B8A-82F4-BADD26940813}" type="presParOf" srcId="{B7EC197F-E0C2-41FC-BF0C-DE02447FD3C4}" destId="{1942DAB6-38E6-42C0-B983-2F8819B03EC9}" srcOrd="6" destOrd="0" presId="urn:microsoft.com/office/officeart/2016/7/layout/RepeatingBendingProcessNew"/>
    <dgm:cxn modelId="{1296EFEA-28D3-4CB7-973B-E6B2A66B73D9}" type="presParOf" srcId="{B7EC197F-E0C2-41FC-BF0C-DE02447FD3C4}" destId="{D3079E76-1E79-45D0-B8AA-6540F8B5C2A2}" srcOrd="7" destOrd="0" presId="urn:microsoft.com/office/officeart/2016/7/layout/RepeatingBendingProcessNew"/>
    <dgm:cxn modelId="{40B57768-AE3D-44B2-825E-AE50056D14E7}" type="presParOf" srcId="{D3079E76-1E79-45D0-B8AA-6540F8B5C2A2}" destId="{9B20262E-8FEB-4AF0-9497-D5781C73F05A}" srcOrd="0" destOrd="0" presId="urn:microsoft.com/office/officeart/2016/7/layout/RepeatingBendingProcessNew"/>
    <dgm:cxn modelId="{79029E71-1A67-448B-BDDC-09C2DE5E2F1A}" type="presParOf" srcId="{B7EC197F-E0C2-41FC-BF0C-DE02447FD3C4}" destId="{5CBB1A7C-5337-4034-BB48-D6183BCBC343}" srcOrd="8" destOrd="0" presId="urn:microsoft.com/office/officeart/2016/7/layout/RepeatingBendingProcessNew"/>
    <dgm:cxn modelId="{78B444A1-69AE-4F5E-879A-8DCAA644B4D7}" type="presParOf" srcId="{B7EC197F-E0C2-41FC-BF0C-DE02447FD3C4}" destId="{DA18C567-F65A-43B6-B4E2-EADF39039C8E}" srcOrd="9" destOrd="0" presId="urn:microsoft.com/office/officeart/2016/7/layout/RepeatingBendingProcessNew"/>
    <dgm:cxn modelId="{7BE8F6F6-7157-4683-B0A4-EB741E58853C}" type="presParOf" srcId="{DA18C567-F65A-43B6-B4E2-EADF39039C8E}" destId="{5530D3C0-4C09-49AB-B264-835699721017}" srcOrd="0" destOrd="0" presId="urn:microsoft.com/office/officeart/2016/7/layout/RepeatingBendingProcessNew"/>
    <dgm:cxn modelId="{3D2DF0B8-C1B4-4C84-9F4E-30ECFEF397FA}" type="presParOf" srcId="{B7EC197F-E0C2-41FC-BF0C-DE02447FD3C4}" destId="{2A9776A3-2DD0-4A3E-ADFE-4A28D77BCDB7}"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EBCA93-D11A-4B59-95B7-CC02F6220E3B}" type="doc">
      <dgm:prSet loTypeId="urn:microsoft.com/office/officeart/2005/8/layout/vList2" loCatId="list" qsTypeId="urn:microsoft.com/office/officeart/2005/8/quickstyle/simple1" qsCatId="simple" csTypeId="urn:microsoft.com/office/officeart/2005/8/colors/colorful3" csCatId="colorful"/>
      <dgm:spPr/>
      <dgm:t>
        <a:bodyPr/>
        <a:lstStyle/>
        <a:p>
          <a:endParaRPr lang="en-US"/>
        </a:p>
      </dgm:t>
    </dgm:pt>
    <dgm:pt modelId="{4A68C61D-ABEE-45AE-B081-31F100FBA1F7}">
      <dgm:prSet/>
      <dgm:spPr/>
      <dgm:t>
        <a:bodyPr/>
        <a:lstStyle/>
        <a:p>
          <a:r>
            <a:rPr lang="en-US" dirty="0"/>
            <a:t>Prolonged insecure attachments can elevate cortisol levels, impacting language development, emotional regulation, and social engagement.</a:t>
          </a:r>
        </a:p>
      </dgm:t>
    </dgm:pt>
    <dgm:pt modelId="{4C30EEAE-C560-4F52-A038-CD29CBDCDD31}" type="parTrans" cxnId="{CE7532E0-3B01-4032-9051-552B85E815C6}">
      <dgm:prSet/>
      <dgm:spPr/>
      <dgm:t>
        <a:bodyPr/>
        <a:lstStyle/>
        <a:p>
          <a:endParaRPr lang="en-US"/>
        </a:p>
      </dgm:t>
    </dgm:pt>
    <dgm:pt modelId="{75377CB4-ADA7-417A-8F56-24C1963CA9C9}" type="sibTrans" cxnId="{CE7532E0-3B01-4032-9051-552B85E815C6}">
      <dgm:prSet/>
      <dgm:spPr/>
      <dgm:t>
        <a:bodyPr/>
        <a:lstStyle/>
        <a:p>
          <a:endParaRPr lang="en-US"/>
        </a:p>
      </dgm:t>
    </dgm:pt>
    <dgm:pt modelId="{071ADE37-6E19-4D7A-B8AB-31757FB52C9A}">
      <dgm:prSet/>
      <dgm:spPr/>
      <dgm:t>
        <a:bodyPr/>
        <a:lstStyle/>
        <a:p>
          <a:r>
            <a:rPr lang="en-US"/>
            <a:t>Environmental factors such as parental stress, inconsistent routines, or family changes can undermine security but nurturing, stable nursery environments can buffer stress and foster secure attachment.</a:t>
          </a:r>
        </a:p>
      </dgm:t>
    </dgm:pt>
    <dgm:pt modelId="{D74746DF-0186-4A60-960A-D00D6B29469B}" type="parTrans" cxnId="{113F6324-F080-44F7-991A-E1453C04B72E}">
      <dgm:prSet/>
      <dgm:spPr/>
      <dgm:t>
        <a:bodyPr/>
        <a:lstStyle/>
        <a:p>
          <a:endParaRPr lang="en-US"/>
        </a:p>
      </dgm:t>
    </dgm:pt>
    <dgm:pt modelId="{93D200EA-45C1-449A-AC57-AE59BC174213}" type="sibTrans" cxnId="{113F6324-F080-44F7-991A-E1453C04B72E}">
      <dgm:prSet/>
      <dgm:spPr/>
      <dgm:t>
        <a:bodyPr/>
        <a:lstStyle/>
        <a:p>
          <a:endParaRPr lang="en-US"/>
        </a:p>
      </dgm:t>
    </dgm:pt>
    <dgm:pt modelId="{198A3951-287D-499D-806B-48BFABFE2592}" type="pres">
      <dgm:prSet presAssocID="{1EEBCA93-D11A-4B59-95B7-CC02F6220E3B}" presName="linear" presStyleCnt="0">
        <dgm:presLayoutVars>
          <dgm:animLvl val="lvl"/>
          <dgm:resizeHandles val="exact"/>
        </dgm:presLayoutVars>
      </dgm:prSet>
      <dgm:spPr/>
    </dgm:pt>
    <dgm:pt modelId="{22627070-839D-402F-840E-27BCB6CF0A6A}" type="pres">
      <dgm:prSet presAssocID="{4A68C61D-ABEE-45AE-B081-31F100FBA1F7}" presName="parentText" presStyleLbl="node1" presStyleIdx="0" presStyleCnt="2">
        <dgm:presLayoutVars>
          <dgm:chMax val="0"/>
          <dgm:bulletEnabled val="1"/>
        </dgm:presLayoutVars>
      </dgm:prSet>
      <dgm:spPr/>
    </dgm:pt>
    <dgm:pt modelId="{CABF4EB6-F863-4F26-A054-FF602E120F27}" type="pres">
      <dgm:prSet presAssocID="{75377CB4-ADA7-417A-8F56-24C1963CA9C9}" presName="spacer" presStyleCnt="0"/>
      <dgm:spPr/>
    </dgm:pt>
    <dgm:pt modelId="{4E856F11-57E4-4AF4-9CA8-5781A94927CC}" type="pres">
      <dgm:prSet presAssocID="{071ADE37-6E19-4D7A-B8AB-31757FB52C9A}" presName="parentText" presStyleLbl="node1" presStyleIdx="1" presStyleCnt="2">
        <dgm:presLayoutVars>
          <dgm:chMax val="0"/>
          <dgm:bulletEnabled val="1"/>
        </dgm:presLayoutVars>
      </dgm:prSet>
      <dgm:spPr/>
    </dgm:pt>
  </dgm:ptLst>
  <dgm:cxnLst>
    <dgm:cxn modelId="{113F6324-F080-44F7-991A-E1453C04B72E}" srcId="{1EEBCA93-D11A-4B59-95B7-CC02F6220E3B}" destId="{071ADE37-6E19-4D7A-B8AB-31757FB52C9A}" srcOrd="1" destOrd="0" parTransId="{D74746DF-0186-4A60-960A-D00D6B29469B}" sibTransId="{93D200EA-45C1-449A-AC57-AE59BC174213}"/>
    <dgm:cxn modelId="{96CD7C71-F0DD-4C82-B127-774023E49B19}" type="presOf" srcId="{1EEBCA93-D11A-4B59-95B7-CC02F6220E3B}" destId="{198A3951-287D-499D-806B-48BFABFE2592}" srcOrd="0" destOrd="0" presId="urn:microsoft.com/office/officeart/2005/8/layout/vList2"/>
    <dgm:cxn modelId="{1D817EAC-E1E9-45AC-A0E3-EC7713DA6503}" type="presOf" srcId="{071ADE37-6E19-4D7A-B8AB-31757FB52C9A}" destId="{4E856F11-57E4-4AF4-9CA8-5781A94927CC}" srcOrd="0" destOrd="0" presId="urn:microsoft.com/office/officeart/2005/8/layout/vList2"/>
    <dgm:cxn modelId="{7E0336BE-A3C5-4C6B-B109-AED2CC8E3441}" type="presOf" srcId="{4A68C61D-ABEE-45AE-B081-31F100FBA1F7}" destId="{22627070-839D-402F-840E-27BCB6CF0A6A}" srcOrd="0" destOrd="0" presId="urn:microsoft.com/office/officeart/2005/8/layout/vList2"/>
    <dgm:cxn modelId="{CE7532E0-3B01-4032-9051-552B85E815C6}" srcId="{1EEBCA93-D11A-4B59-95B7-CC02F6220E3B}" destId="{4A68C61D-ABEE-45AE-B081-31F100FBA1F7}" srcOrd="0" destOrd="0" parTransId="{4C30EEAE-C560-4F52-A038-CD29CBDCDD31}" sibTransId="{75377CB4-ADA7-417A-8F56-24C1963CA9C9}"/>
    <dgm:cxn modelId="{317365EF-3789-4490-B461-013281A0ED2B}" type="presParOf" srcId="{198A3951-287D-499D-806B-48BFABFE2592}" destId="{22627070-839D-402F-840E-27BCB6CF0A6A}" srcOrd="0" destOrd="0" presId="urn:microsoft.com/office/officeart/2005/8/layout/vList2"/>
    <dgm:cxn modelId="{6D2078A1-6A54-4EAD-881E-0AB43F9E3E7A}" type="presParOf" srcId="{198A3951-287D-499D-806B-48BFABFE2592}" destId="{CABF4EB6-F863-4F26-A054-FF602E120F27}" srcOrd="1" destOrd="0" presId="urn:microsoft.com/office/officeart/2005/8/layout/vList2"/>
    <dgm:cxn modelId="{B656EB72-65F5-4B7F-BB3E-C2B0B4914D28}" type="presParOf" srcId="{198A3951-287D-499D-806B-48BFABFE2592}" destId="{4E856F11-57E4-4AF4-9CA8-5781A94927CC}"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91F554-D987-476A-8452-9D9360D9AA6B}" type="doc">
      <dgm:prSet loTypeId="urn:microsoft.com/office/officeart/2005/8/layout/lProcess3" loCatId="process" qsTypeId="urn:microsoft.com/office/officeart/2005/8/quickstyle/simple1" qsCatId="simple" csTypeId="urn:microsoft.com/office/officeart/2005/8/colors/colorful5" csCatId="colorful"/>
      <dgm:spPr/>
      <dgm:t>
        <a:bodyPr/>
        <a:lstStyle/>
        <a:p>
          <a:endParaRPr lang="en-US"/>
        </a:p>
      </dgm:t>
    </dgm:pt>
    <dgm:pt modelId="{47E428A9-B623-42B5-83CC-523635E2F84D}">
      <dgm:prSet/>
      <dgm:spPr/>
      <dgm:t>
        <a:bodyPr/>
        <a:lstStyle/>
        <a:p>
          <a:r>
            <a:rPr lang="en-US"/>
            <a:t>Bowlby’s Attachment Theory remains one of the most influential frameworks in early childhood development and continues to guide health and social care practice.</a:t>
          </a:r>
        </a:p>
      </dgm:t>
    </dgm:pt>
    <dgm:pt modelId="{61A11D3D-9BE7-4151-8B99-1E5D1333C7D0}" type="parTrans" cxnId="{D15A8229-FF64-4B5E-B4FD-3D986C19BCF5}">
      <dgm:prSet/>
      <dgm:spPr/>
      <dgm:t>
        <a:bodyPr/>
        <a:lstStyle/>
        <a:p>
          <a:endParaRPr lang="en-US"/>
        </a:p>
      </dgm:t>
    </dgm:pt>
    <dgm:pt modelId="{4E309E00-BBF9-428B-A87A-4E516A05AAD3}" type="sibTrans" cxnId="{D15A8229-FF64-4B5E-B4FD-3D986C19BCF5}">
      <dgm:prSet/>
      <dgm:spPr/>
      <dgm:t>
        <a:bodyPr/>
        <a:lstStyle/>
        <a:p>
          <a:endParaRPr lang="en-US"/>
        </a:p>
      </dgm:t>
    </dgm:pt>
    <dgm:pt modelId="{97AC7B79-6F69-47D0-B467-81837EA56FB9}">
      <dgm:prSet/>
      <dgm:spPr/>
      <dgm:t>
        <a:bodyPr/>
        <a:lstStyle/>
        <a:p>
          <a:r>
            <a:rPr lang="en-US" dirty="0"/>
            <a:t>The theory underpins key-worker systems, child-</a:t>
          </a:r>
          <a:r>
            <a:rPr lang="en-US" dirty="0" err="1"/>
            <a:t>centred</a:t>
          </a:r>
          <a:r>
            <a:rPr lang="en-US" dirty="0"/>
            <a:t> approaches, and safeguarding policies that </a:t>
          </a:r>
          <a:r>
            <a:rPr lang="en-US" dirty="0" err="1"/>
            <a:t>prioritise</a:t>
          </a:r>
          <a:r>
            <a:rPr lang="en-US" dirty="0"/>
            <a:t> children’s emotional security and wellbeing (Harlow, 2021).</a:t>
          </a:r>
        </a:p>
      </dgm:t>
    </dgm:pt>
    <dgm:pt modelId="{DE53F857-6760-407E-904E-4F4EA8141486}" type="parTrans" cxnId="{37652977-DA51-4C18-882D-3D7DCCB4D634}">
      <dgm:prSet/>
      <dgm:spPr/>
      <dgm:t>
        <a:bodyPr/>
        <a:lstStyle/>
        <a:p>
          <a:endParaRPr lang="en-US"/>
        </a:p>
      </dgm:t>
    </dgm:pt>
    <dgm:pt modelId="{32080B80-3C18-4E94-A5E5-8D36FF30AA40}" type="sibTrans" cxnId="{37652977-DA51-4C18-882D-3D7DCCB4D634}">
      <dgm:prSet/>
      <dgm:spPr/>
      <dgm:t>
        <a:bodyPr/>
        <a:lstStyle/>
        <a:p>
          <a:endParaRPr lang="en-US"/>
        </a:p>
      </dgm:t>
    </dgm:pt>
    <dgm:pt modelId="{B12026FF-5B56-4F11-A91C-285EF5074282}">
      <dgm:prSet/>
      <dgm:spPr/>
      <dgm:t>
        <a:bodyPr/>
        <a:lstStyle/>
        <a:p>
          <a:r>
            <a:rPr lang="en-US"/>
            <a:t>Schaffer and Emerson (1964) argued that Bowlby overemphasised the mother–child bond, overlooking the importance of multiple attachments (Gobena et al., 2024).</a:t>
          </a:r>
        </a:p>
      </dgm:t>
    </dgm:pt>
    <dgm:pt modelId="{75117E53-546C-4DB1-B1D4-49BA2EBFD4C9}" type="parTrans" cxnId="{7EB988CE-A9BA-410E-A4B6-0C081E70D932}">
      <dgm:prSet/>
      <dgm:spPr/>
      <dgm:t>
        <a:bodyPr/>
        <a:lstStyle/>
        <a:p>
          <a:endParaRPr lang="en-US"/>
        </a:p>
      </dgm:t>
    </dgm:pt>
    <dgm:pt modelId="{BB5941F9-58BE-48D0-A28D-A4F70A80B9D6}" type="sibTrans" cxnId="{7EB988CE-A9BA-410E-A4B6-0C081E70D932}">
      <dgm:prSet/>
      <dgm:spPr/>
      <dgm:t>
        <a:bodyPr/>
        <a:lstStyle/>
        <a:p>
          <a:endParaRPr lang="en-US"/>
        </a:p>
      </dgm:t>
    </dgm:pt>
    <dgm:pt modelId="{435C936F-441B-49BF-8681-A9A166CFD555}" type="pres">
      <dgm:prSet presAssocID="{3A91F554-D987-476A-8452-9D9360D9AA6B}" presName="Name0" presStyleCnt="0">
        <dgm:presLayoutVars>
          <dgm:chPref val="3"/>
          <dgm:dir/>
          <dgm:animLvl val="lvl"/>
          <dgm:resizeHandles/>
        </dgm:presLayoutVars>
      </dgm:prSet>
      <dgm:spPr/>
    </dgm:pt>
    <dgm:pt modelId="{CCA50D9A-57E3-4201-9AFF-CBC255336654}" type="pres">
      <dgm:prSet presAssocID="{47E428A9-B623-42B5-83CC-523635E2F84D}" presName="horFlow" presStyleCnt="0"/>
      <dgm:spPr/>
    </dgm:pt>
    <dgm:pt modelId="{107D91B1-09D3-4DB0-A064-AAE34E3AB062}" type="pres">
      <dgm:prSet presAssocID="{47E428A9-B623-42B5-83CC-523635E2F84D}" presName="bigChev" presStyleLbl="node1" presStyleIdx="0" presStyleCnt="3"/>
      <dgm:spPr/>
    </dgm:pt>
    <dgm:pt modelId="{6B8DBBA3-91E2-4715-AD97-A63FE842C194}" type="pres">
      <dgm:prSet presAssocID="{47E428A9-B623-42B5-83CC-523635E2F84D}" presName="vSp" presStyleCnt="0"/>
      <dgm:spPr/>
    </dgm:pt>
    <dgm:pt modelId="{42AADF0E-6597-4B44-8F57-ED0A007F1EAC}" type="pres">
      <dgm:prSet presAssocID="{97AC7B79-6F69-47D0-B467-81837EA56FB9}" presName="horFlow" presStyleCnt="0"/>
      <dgm:spPr/>
    </dgm:pt>
    <dgm:pt modelId="{BE29DD21-D7BC-46E9-855F-92C1E5FE5A39}" type="pres">
      <dgm:prSet presAssocID="{97AC7B79-6F69-47D0-B467-81837EA56FB9}" presName="bigChev" presStyleLbl="node1" presStyleIdx="1" presStyleCnt="3"/>
      <dgm:spPr/>
    </dgm:pt>
    <dgm:pt modelId="{7052FC21-8291-46DA-97E7-C99001FF2E1E}" type="pres">
      <dgm:prSet presAssocID="{97AC7B79-6F69-47D0-B467-81837EA56FB9}" presName="vSp" presStyleCnt="0"/>
      <dgm:spPr/>
    </dgm:pt>
    <dgm:pt modelId="{C6500FDC-4AE1-42CD-99BD-782DE0A7B5AE}" type="pres">
      <dgm:prSet presAssocID="{B12026FF-5B56-4F11-A91C-285EF5074282}" presName="horFlow" presStyleCnt="0"/>
      <dgm:spPr/>
    </dgm:pt>
    <dgm:pt modelId="{CEE20CA6-49FB-4B60-B088-5343D2825455}" type="pres">
      <dgm:prSet presAssocID="{B12026FF-5B56-4F11-A91C-285EF5074282}" presName="bigChev" presStyleLbl="node1" presStyleIdx="2" presStyleCnt="3"/>
      <dgm:spPr/>
    </dgm:pt>
  </dgm:ptLst>
  <dgm:cxnLst>
    <dgm:cxn modelId="{D15A8229-FF64-4B5E-B4FD-3D986C19BCF5}" srcId="{3A91F554-D987-476A-8452-9D9360D9AA6B}" destId="{47E428A9-B623-42B5-83CC-523635E2F84D}" srcOrd="0" destOrd="0" parTransId="{61A11D3D-9BE7-4151-8B99-1E5D1333C7D0}" sibTransId="{4E309E00-BBF9-428B-A87A-4E516A05AAD3}"/>
    <dgm:cxn modelId="{D1CF985B-A3DC-4971-AB5B-0F6FF52FD12C}" type="presOf" srcId="{B12026FF-5B56-4F11-A91C-285EF5074282}" destId="{CEE20CA6-49FB-4B60-B088-5343D2825455}" srcOrd="0" destOrd="0" presId="urn:microsoft.com/office/officeart/2005/8/layout/lProcess3"/>
    <dgm:cxn modelId="{37652977-DA51-4C18-882D-3D7DCCB4D634}" srcId="{3A91F554-D987-476A-8452-9D9360D9AA6B}" destId="{97AC7B79-6F69-47D0-B467-81837EA56FB9}" srcOrd="1" destOrd="0" parTransId="{DE53F857-6760-407E-904E-4F4EA8141486}" sibTransId="{32080B80-3C18-4E94-A5E5-8D36FF30AA40}"/>
    <dgm:cxn modelId="{ED0B8BC2-DB8A-465A-86BF-06FD3E2BDACD}" type="presOf" srcId="{47E428A9-B623-42B5-83CC-523635E2F84D}" destId="{107D91B1-09D3-4DB0-A064-AAE34E3AB062}" srcOrd="0" destOrd="0" presId="urn:microsoft.com/office/officeart/2005/8/layout/lProcess3"/>
    <dgm:cxn modelId="{DE7F22C9-3C5F-4FD0-8933-76AD7129E0E8}" type="presOf" srcId="{3A91F554-D987-476A-8452-9D9360D9AA6B}" destId="{435C936F-441B-49BF-8681-A9A166CFD555}" srcOrd="0" destOrd="0" presId="urn:microsoft.com/office/officeart/2005/8/layout/lProcess3"/>
    <dgm:cxn modelId="{7EB988CE-A9BA-410E-A4B6-0C081E70D932}" srcId="{3A91F554-D987-476A-8452-9D9360D9AA6B}" destId="{B12026FF-5B56-4F11-A91C-285EF5074282}" srcOrd="2" destOrd="0" parTransId="{75117E53-546C-4DB1-B1D4-49BA2EBFD4C9}" sibTransId="{BB5941F9-58BE-48D0-A28D-A4F70A80B9D6}"/>
    <dgm:cxn modelId="{7419EBCE-0FC3-487C-BF1A-288727B047F1}" type="presOf" srcId="{97AC7B79-6F69-47D0-B467-81837EA56FB9}" destId="{BE29DD21-D7BC-46E9-855F-92C1E5FE5A39}" srcOrd="0" destOrd="0" presId="urn:microsoft.com/office/officeart/2005/8/layout/lProcess3"/>
    <dgm:cxn modelId="{058B7ECB-74A4-4098-8FBC-D0E62982B082}" type="presParOf" srcId="{435C936F-441B-49BF-8681-A9A166CFD555}" destId="{CCA50D9A-57E3-4201-9AFF-CBC255336654}" srcOrd="0" destOrd="0" presId="urn:microsoft.com/office/officeart/2005/8/layout/lProcess3"/>
    <dgm:cxn modelId="{D7016268-B7A9-459B-A667-2F3F7A8DE94D}" type="presParOf" srcId="{CCA50D9A-57E3-4201-9AFF-CBC255336654}" destId="{107D91B1-09D3-4DB0-A064-AAE34E3AB062}" srcOrd="0" destOrd="0" presId="urn:microsoft.com/office/officeart/2005/8/layout/lProcess3"/>
    <dgm:cxn modelId="{670882B6-721B-4CCF-8E28-51E71AA0E5F5}" type="presParOf" srcId="{435C936F-441B-49BF-8681-A9A166CFD555}" destId="{6B8DBBA3-91E2-4715-AD97-A63FE842C194}" srcOrd="1" destOrd="0" presId="urn:microsoft.com/office/officeart/2005/8/layout/lProcess3"/>
    <dgm:cxn modelId="{C8642923-6F9C-420E-9884-A25B79A591C2}" type="presParOf" srcId="{435C936F-441B-49BF-8681-A9A166CFD555}" destId="{42AADF0E-6597-4B44-8F57-ED0A007F1EAC}" srcOrd="2" destOrd="0" presId="urn:microsoft.com/office/officeart/2005/8/layout/lProcess3"/>
    <dgm:cxn modelId="{B20992F1-CE36-4280-8FB5-9C26946DDBCB}" type="presParOf" srcId="{42AADF0E-6597-4B44-8F57-ED0A007F1EAC}" destId="{BE29DD21-D7BC-46E9-855F-92C1E5FE5A39}" srcOrd="0" destOrd="0" presId="urn:microsoft.com/office/officeart/2005/8/layout/lProcess3"/>
    <dgm:cxn modelId="{6FC11810-FA2C-4EAC-A7DC-AA2CF26C8EB5}" type="presParOf" srcId="{435C936F-441B-49BF-8681-A9A166CFD555}" destId="{7052FC21-8291-46DA-97E7-C99001FF2E1E}" srcOrd="3" destOrd="0" presId="urn:microsoft.com/office/officeart/2005/8/layout/lProcess3"/>
    <dgm:cxn modelId="{3F49A184-75E9-49F9-B9B1-5F891BA1BCB7}" type="presParOf" srcId="{435C936F-441B-49BF-8681-A9A166CFD555}" destId="{C6500FDC-4AE1-42CD-99BD-782DE0A7B5AE}" srcOrd="4" destOrd="0" presId="urn:microsoft.com/office/officeart/2005/8/layout/lProcess3"/>
    <dgm:cxn modelId="{C7ECEA1D-4F87-4DE9-9526-8BC7311AD34F}" type="presParOf" srcId="{C6500FDC-4AE1-42CD-99BD-782DE0A7B5AE}" destId="{CEE20CA6-49FB-4B60-B088-5343D2825455}" srcOrd="0" destOrd="0" presId="urn:microsoft.com/office/officeart/2005/8/layout/l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0C7076-123D-4957-9CC3-A98740ACFF47}" type="doc">
      <dgm:prSet loTypeId="urn:microsoft.com/office/officeart/2005/8/layout/hProcess9" loCatId="process" qsTypeId="urn:microsoft.com/office/officeart/2005/8/quickstyle/simple3" qsCatId="simple" csTypeId="urn:microsoft.com/office/officeart/2005/8/colors/accent5_4" csCatId="accent5"/>
      <dgm:spPr/>
      <dgm:t>
        <a:bodyPr/>
        <a:lstStyle/>
        <a:p>
          <a:endParaRPr lang="en-US"/>
        </a:p>
      </dgm:t>
    </dgm:pt>
    <dgm:pt modelId="{3FD06EC5-FAA7-4A12-BE27-669E612CF41B}">
      <dgm:prSet/>
      <dgm:spPr/>
      <dgm:t>
        <a:bodyPr/>
        <a:lstStyle/>
        <a:p>
          <a:r>
            <a:rPr lang="en-US" dirty="0"/>
            <a:t>Critics also point to cultural bias, as Bowlby’s theory does not fully explain collective caregiving practices found in non-Western societies (Lee, 2024).</a:t>
          </a:r>
        </a:p>
      </dgm:t>
    </dgm:pt>
    <dgm:pt modelId="{89F72024-AFF3-49E9-A4CA-3631FE286FB0}" type="parTrans" cxnId="{06B94467-6267-4600-9043-908C134C3FB4}">
      <dgm:prSet/>
      <dgm:spPr/>
      <dgm:t>
        <a:bodyPr/>
        <a:lstStyle/>
        <a:p>
          <a:endParaRPr lang="en-US"/>
        </a:p>
      </dgm:t>
    </dgm:pt>
    <dgm:pt modelId="{D34143F0-DCF9-4777-85EA-2001C58C6D59}" type="sibTrans" cxnId="{06B94467-6267-4600-9043-908C134C3FB4}">
      <dgm:prSet/>
      <dgm:spPr/>
      <dgm:t>
        <a:bodyPr/>
        <a:lstStyle/>
        <a:p>
          <a:endParaRPr lang="en-US"/>
        </a:p>
      </dgm:t>
    </dgm:pt>
    <dgm:pt modelId="{EB5B889A-597F-4C0C-96C5-7636C2EF01AB}">
      <dgm:prSet/>
      <dgm:spPr/>
      <dgm:t>
        <a:bodyPr/>
        <a:lstStyle/>
        <a:p>
          <a:r>
            <a:rPr lang="en-US"/>
            <a:t>Despite limitations like determinism in the “critical period,” Bowlby’s framework remains valuable when applied flexibly and integrated with modern, holistic perspectives in early years practice.</a:t>
          </a:r>
        </a:p>
      </dgm:t>
    </dgm:pt>
    <dgm:pt modelId="{3EFF6F0A-0966-4553-A5FB-6D6640F788A1}" type="parTrans" cxnId="{EC0845C1-0034-44B0-B6BA-E32824379FCD}">
      <dgm:prSet/>
      <dgm:spPr/>
      <dgm:t>
        <a:bodyPr/>
        <a:lstStyle/>
        <a:p>
          <a:endParaRPr lang="en-US"/>
        </a:p>
      </dgm:t>
    </dgm:pt>
    <dgm:pt modelId="{4D98EF98-C55D-42BE-844E-2E0FE9DC55F6}" type="sibTrans" cxnId="{EC0845C1-0034-44B0-B6BA-E32824379FCD}">
      <dgm:prSet/>
      <dgm:spPr/>
      <dgm:t>
        <a:bodyPr/>
        <a:lstStyle/>
        <a:p>
          <a:endParaRPr lang="en-US"/>
        </a:p>
      </dgm:t>
    </dgm:pt>
    <dgm:pt modelId="{1FC8B244-BAB4-498B-80E1-D75613D605B4}">
      <dgm:prSet/>
      <dgm:spPr/>
      <dgm:t>
        <a:bodyPr/>
        <a:lstStyle/>
        <a:p>
          <a:r>
            <a:rPr lang="en-US" dirty="0"/>
            <a:t>Research and longitudinal studies support Bowlby’s view that secure early attachments promote emotional resilience, strong social skills, and stable future relationships.</a:t>
          </a:r>
        </a:p>
      </dgm:t>
    </dgm:pt>
    <dgm:pt modelId="{B0D98455-4738-41C3-BC8A-183CA1C206D4}" type="parTrans" cxnId="{4D498A9E-ABCC-489F-9331-576A55168E66}">
      <dgm:prSet/>
      <dgm:spPr/>
      <dgm:t>
        <a:bodyPr/>
        <a:lstStyle/>
        <a:p>
          <a:endParaRPr lang="en-US"/>
        </a:p>
      </dgm:t>
    </dgm:pt>
    <dgm:pt modelId="{F1D4FC90-8E73-4FE5-81DE-D8A1AE9094AE}" type="sibTrans" cxnId="{4D498A9E-ABCC-489F-9331-576A55168E66}">
      <dgm:prSet/>
      <dgm:spPr/>
      <dgm:t>
        <a:bodyPr/>
        <a:lstStyle/>
        <a:p>
          <a:endParaRPr lang="en-US"/>
        </a:p>
      </dgm:t>
    </dgm:pt>
    <dgm:pt modelId="{92B95CA5-9D0A-4384-A8F2-81CD516B1109}" type="pres">
      <dgm:prSet presAssocID="{6A0C7076-123D-4957-9CC3-A98740ACFF47}" presName="CompostProcess" presStyleCnt="0">
        <dgm:presLayoutVars>
          <dgm:dir/>
          <dgm:resizeHandles val="exact"/>
        </dgm:presLayoutVars>
      </dgm:prSet>
      <dgm:spPr/>
    </dgm:pt>
    <dgm:pt modelId="{392DA4F0-7A27-4A1E-A171-FBF12DBDE3E1}" type="pres">
      <dgm:prSet presAssocID="{6A0C7076-123D-4957-9CC3-A98740ACFF47}" presName="arrow" presStyleLbl="bgShp" presStyleIdx="0" presStyleCnt="1"/>
      <dgm:spPr/>
    </dgm:pt>
    <dgm:pt modelId="{4EF9162F-C7CF-45E9-B08F-E1A226C4E5E6}" type="pres">
      <dgm:prSet presAssocID="{6A0C7076-123D-4957-9CC3-A98740ACFF47}" presName="linearProcess" presStyleCnt="0"/>
      <dgm:spPr/>
    </dgm:pt>
    <dgm:pt modelId="{81FE245A-1F2F-41B3-AFB8-E2A2B5521254}" type="pres">
      <dgm:prSet presAssocID="{3FD06EC5-FAA7-4A12-BE27-669E612CF41B}" presName="textNode" presStyleLbl="node1" presStyleIdx="0" presStyleCnt="3">
        <dgm:presLayoutVars>
          <dgm:bulletEnabled val="1"/>
        </dgm:presLayoutVars>
      </dgm:prSet>
      <dgm:spPr/>
    </dgm:pt>
    <dgm:pt modelId="{9FA7D166-98ED-419A-9AD5-4EEC4D9C8865}" type="pres">
      <dgm:prSet presAssocID="{D34143F0-DCF9-4777-85EA-2001C58C6D59}" presName="sibTrans" presStyleCnt="0"/>
      <dgm:spPr/>
    </dgm:pt>
    <dgm:pt modelId="{F8A75BC1-07A2-4CA3-BC61-F49DBB3F2041}" type="pres">
      <dgm:prSet presAssocID="{EB5B889A-597F-4C0C-96C5-7636C2EF01AB}" presName="textNode" presStyleLbl="node1" presStyleIdx="1" presStyleCnt="3">
        <dgm:presLayoutVars>
          <dgm:bulletEnabled val="1"/>
        </dgm:presLayoutVars>
      </dgm:prSet>
      <dgm:spPr/>
    </dgm:pt>
    <dgm:pt modelId="{5AFB9A77-EBE8-4B1B-98CA-1DE25C44B807}" type="pres">
      <dgm:prSet presAssocID="{4D98EF98-C55D-42BE-844E-2E0FE9DC55F6}" presName="sibTrans" presStyleCnt="0"/>
      <dgm:spPr/>
    </dgm:pt>
    <dgm:pt modelId="{E5ED038D-D42A-40CA-99A2-4955D9F17AF9}" type="pres">
      <dgm:prSet presAssocID="{1FC8B244-BAB4-498B-80E1-D75613D605B4}" presName="textNode" presStyleLbl="node1" presStyleIdx="2" presStyleCnt="3">
        <dgm:presLayoutVars>
          <dgm:bulletEnabled val="1"/>
        </dgm:presLayoutVars>
      </dgm:prSet>
      <dgm:spPr/>
    </dgm:pt>
  </dgm:ptLst>
  <dgm:cxnLst>
    <dgm:cxn modelId="{5AE91744-610E-4DCF-9E46-2586D90D9E50}" type="presOf" srcId="{6A0C7076-123D-4957-9CC3-A98740ACFF47}" destId="{92B95CA5-9D0A-4384-A8F2-81CD516B1109}" srcOrd="0" destOrd="0" presId="urn:microsoft.com/office/officeart/2005/8/layout/hProcess9"/>
    <dgm:cxn modelId="{1CF0AF53-81CF-48AF-8F27-A5706FE2F3D4}" type="presOf" srcId="{3FD06EC5-FAA7-4A12-BE27-669E612CF41B}" destId="{81FE245A-1F2F-41B3-AFB8-E2A2B5521254}" srcOrd="0" destOrd="0" presId="urn:microsoft.com/office/officeart/2005/8/layout/hProcess9"/>
    <dgm:cxn modelId="{06B94467-6267-4600-9043-908C134C3FB4}" srcId="{6A0C7076-123D-4957-9CC3-A98740ACFF47}" destId="{3FD06EC5-FAA7-4A12-BE27-669E612CF41B}" srcOrd="0" destOrd="0" parTransId="{89F72024-AFF3-49E9-A4CA-3631FE286FB0}" sibTransId="{D34143F0-DCF9-4777-85EA-2001C58C6D59}"/>
    <dgm:cxn modelId="{4D498A9E-ABCC-489F-9331-576A55168E66}" srcId="{6A0C7076-123D-4957-9CC3-A98740ACFF47}" destId="{1FC8B244-BAB4-498B-80E1-D75613D605B4}" srcOrd="2" destOrd="0" parTransId="{B0D98455-4738-41C3-BC8A-183CA1C206D4}" sibTransId="{F1D4FC90-8E73-4FE5-81DE-D8A1AE9094AE}"/>
    <dgm:cxn modelId="{EC0845C1-0034-44B0-B6BA-E32824379FCD}" srcId="{6A0C7076-123D-4957-9CC3-A98740ACFF47}" destId="{EB5B889A-597F-4C0C-96C5-7636C2EF01AB}" srcOrd="1" destOrd="0" parTransId="{3EFF6F0A-0966-4553-A5FB-6D6640F788A1}" sibTransId="{4D98EF98-C55D-42BE-844E-2E0FE9DC55F6}"/>
    <dgm:cxn modelId="{415B3CD0-CC2C-4415-A5AB-FF4051B66ED5}" type="presOf" srcId="{1FC8B244-BAB4-498B-80E1-D75613D605B4}" destId="{E5ED038D-D42A-40CA-99A2-4955D9F17AF9}" srcOrd="0" destOrd="0" presId="urn:microsoft.com/office/officeart/2005/8/layout/hProcess9"/>
    <dgm:cxn modelId="{6F0D42FF-0DAE-42E8-B2B7-BCCC3BE8A0BB}" type="presOf" srcId="{EB5B889A-597F-4C0C-96C5-7636C2EF01AB}" destId="{F8A75BC1-07A2-4CA3-BC61-F49DBB3F2041}" srcOrd="0" destOrd="0" presId="urn:microsoft.com/office/officeart/2005/8/layout/hProcess9"/>
    <dgm:cxn modelId="{7CC102CD-6AA1-4EB5-A54B-692BE18A5409}" type="presParOf" srcId="{92B95CA5-9D0A-4384-A8F2-81CD516B1109}" destId="{392DA4F0-7A27-4A1E-A171-FBF12DBDE3E1}" srcOrd="0" destOrd="0" presId="urn:microsoft.com/office/officeart/2005/8/layout/hProcess9"/>
    <dgm:cxn modelId="{7D6DBA7C-472A-49D8-B8B0-FEBED29B383F}" type="presParOf" srcId="{92B95CA5-9D0A-4384-A8F2-81CD516B1109}" destId="{4EF9162F-C7CF-45E9-B08F-E1A226C4E5E6}" srcOrd="1" destOrd="0" presId="urn:microsoft.com/office/officeart/2005/8/layout/hProcess9"/>
    <dgm:cxn modelId="{37E8B279-E86A-4F92-89C1-56F26E68EAA8}" type="presParOf" srcId="{4EF9162F-C7CF-45E9-B08F-E1A226C4E5E6}" destId="{81FE245A-1F2F-41B3-AFB8-E2A2B5521254}" srcOrd="0" destOrd="0" presId="urn:microsoft.com/office/officeart/2005/8/layout/hProcess9"/>
    <dgm:cxn modelId="{4598C291-A6C6-4783-BB36-A0CFF9B591E2}" type="presParOf" srcId="{4EF9162F-C7CF-45E9-B08F-E1A226C4E5E6}" destId="{9FA7D166-98ED-419A-9AD5-4EEC4D9C8865}" srcOrd="1" destOrd="0" presId="urn:microsoft.com/office/officeart/2005/8/layout/hProcess9"/>
    <dgm:cxn modelId="{6D74BDC2-B7E9-4A3A-84EC-62FCA6A22FB8}" type="presParOf" srcId="{4EF9162F-C7CF-45E9-B08F-E1A226C4E5E6}" destId="{F8A75BC1-07A2-4CA3-BC61-F49DBB3F2041}" srcOrd="2" destOrd="0" presId="urn:microsoft.com/office/officeart/2005/8/layout/hProcess9"/>
    <dgm:cxn modelId="{1D9BB878-048E-4E5F-AE4A-340FEB2BD7FF}" type="presParOf" srcId="{4EF9162F-C7CF-45E9-B08F-E1A226C4E5E6}" destId="{5AFB9A77-EBE8-4B1B-98CA-1DE25C44B807}" srcOrd="3" destOrd="0" presId="urn:microsoft.com/office/officeart/2005/8/layout/hProcess9"/>
    <dgm:cxn modelId="{C5EE5588-0DFE-4990-AF3E-21780E692F4C}" type="presParOf" srcId="{4EF9162F-C7CF-45E9-B08F-E1A226C4E5E6}" destId="{E5ED038D-D42A-40CA-99A2-4955D9F17AF9}"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CFEC282-C6C5-4CD3-B330-635911E8BB8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FD4B2E7-F84F-48A0-A195-9C483911841A}">
      <dgm:prSet/>
      <dgm:spPr/>
      <dgm:t>
        <a:bodyPr/>
        <a:lstStyle/>
        <a:p>
          <a:r>
            <a:rPr lang="en-US" dirty="0"/>
            <a:t>Astuti, S.D. and </a:t>
          </a:r>
          <a:r>
            <a:rPr lang="en-US" dirty="0" err="1"/>
            <a:t>Nurjannah</a:t>
          </a:r>
          <a:r>
            <a:rPr lang="en-US" dirty="0"/>
            <a:t>, N., 2024. </a:t>
          </a:r>
          <a:r>
            <a:rPr lang="en-US" dirty="0" err="1"/>
            <a:t>Ruhiyah</a:t>
          </a:r>
          <a:r>
            <a:rPr lang="en-US" dirty="0"/>
            <a:t> Attachment: Integrating Spirituality into Attachment Theory for Enhanced Child Development. Al-</a:t>
          </a:r>
          <a:r>
            <a:rPr lang="en-US" dirty="0" err="1"/>
            <a:t>Athfal</a:t>
          </a:r>
          <a:r>
            <a:rPr lang="en-US" dirty="0"/>
            <a:t>: </a:t>
          </a:r>
          <a:r>
            <a:rPr lang="en-US" dirty="0" err="1"/>
            <a:t>Jurnal</a:t>
          </a:r>
          <a:r>
            <a:rPr lang="en-US" dirty="0"/>
            <a:t> Pendidikan Anak, 10(1), pp.49-59.</a:t>
          </a:r>
        </a:p>
      </dgm:t>
    </dgm:pt>
    <dgm:pt modelId="{09454A98-1CB9-4174-BDA5-0F44DC8CC2D2}" type="parTrans" cxnId="{3444E63C-F9F3-4D01-B1DE-0F9535BAD185}">
      <dgm:prSet/>
      <dgm:spPr/>
      <dgm:t>
        <a:bodyPr/>
        <a:lstStyle/>
        <a:p>
          <a:endParaRPr lang="en-US"/>
        </a:p>
      </dgm:t>
    </dgm:pt>
    <dgm:pt modelId="{61AEA57D-2A5F-421E-AB9B-B0BF633C1D75}" type="sibTrans" cxnId="{3444E63C-F9F3-4D01-B1DE-0F9535BAD185}">
      <dgm:prSet/>
      <dgm:spPr/>
      <dgm:t>
        <a:bodyPr/>
        <a:lstStyle/>
        <a:p>
          <a:endParaRPr lang="en-US"/>
        </a:p>
      </dgm:t>
    </dgm:pt>
    <dgm:pt modelId="{7E890783-8A9A-4318-ADFB-71003AE107D1}">
      <dgm:prSet/>
      <dgm:spPr/>
      <dgm:t>
        <a:bodyPr/>
        <a:lstStyle/>
        <a:p>
          <a:r>
            <a:rPr lang="en-US"/>
            <a:t>Bradd, P., Johnson, T., Marussinszky, N. and Williams, K., 2022. Responsive Care and Reflective Practice: Learning from Ethical Issues Faced during 2020 and 2021. Journal of Clinical Practice in Speech-Language Pathology, 24(1), pp.51-53.</a:t>
          </a:r>
        </a:p>
      </dgm:t>
    </dgm:pt>
    <dgm:pt modelId="{FBCFB8B7-DC1E-4679-BAA2-310BFDE96E3B}" type="parTrans" cxnId="{84640278-127A-430C-BE74-ED0A383E9280}">
      <dgm:prSet/>
      <dgm:spPr/>
      <dgm:t>
        <a:bodyPr/>
        <a:lstStyle/>
        <a:p>
          <a:endParaRPr lang="en-US"/>
        </a:p>
      </dgm:t>
    </dgm:pt>
    <dgm:pt modelId="{664F1578-1ACE-4F5F-9974-E2676DA3754F}" type="sibTrans" cxnId="{84640278-127A-430C-BE74-ED0A383E9280}">
      <dgm:prSet/>
      <dgm:spPr/>
      <dgm:t>
        <a:bodyPr/>
        <a:lstStyle/>
        <a:p>
          <a:endParaRPr lang="en-US"/>
        </a:p>
      </dgm:t>
    </dgm:pt>
    <dgm:pt modelId="{80CBD9AE-5766-479B-938D-5E72D3ED6554}">
      <dgm:prSet/>
      <dgm:spPr/>
      <dgm:t>
        <a:bodyPr/>
        <a:lstStyle/>
        <a:p>
          <a:r>
            <a:rPr lang="en-US"/>
            <a:t>Brown, O., Davison, R.M., Decker, S., Ellis, D.A., Faulconbridge, J., Gore, J., Greenwood, M., Islam, G., Lubinski, C., MacKenzie, N. and Meyer, R., 2024. Theory-driven perspectives on generative artificial intelligence in business and management. British Journal of Management, 35(1), pp.3-23.</a:t>
          </a:r>
        </a:p>
      </dgm:t>
    </dgm:pt>
    <dgm:pt modelId="{E0541D82-4DD6-4E03-AAD4-A671251753B6}" type="parTrans" cxnId="{30A32C4E-85C1-4327-9CDA-BAC36F992541}">
      <dgm:prSet/>
      <dgm:spPr/>
      <dgm:t>
        <a:bodyPr/>
        <a:lstStyle/>
        <a:p>
          <a:endParaRPr lang="en-US"/>
        </a:p>
      </dgm:t>
    </dgm:pt>
    <dgm:pt modelId="{368AC41A-6289-499E-A6C2-C66E278E7A79}" type="sibTrans" cxnId="{30A32C4E-85C1-4327-9CDA-BAC36F992541}">
      <dgm:prSet/>
      <dgm:spPr/>
      <dgm:t>
        <a:bodyPr/>
        <a:lstStyle/>
        <a:p>
          <a:endParaRPr lang="en-US"/>
        </a:p>
      </dgm:t>
    </dgm:pt>
    <dgm:pt modelId="{59158A06-A5B7-4101-962B-2D0CE41CE821}">
      <dgm:prSet/>
      <dgm:spPr/>
      <dgm:t>
        <a:bodyPr/>
        <a:lstStyle/>
        <a:p>
          <a:r>
            <a:rPr lang="en-US" dirty="0"/>
            <a:t>Cohen, J.R. and Thakur, H., 2021. Developmental consequences of emotional abuse and neglect in vulnerable adolescents: A multi-informant, multi-wave study. Child Abuse &amp; Neglect, 111, p.104811.</a:t>
          </a:r>
        </a:p>
      </dgm:t>
    </dgm:pt>
    <dgm:pt modelId="{2328EC52-483C-4136-87C2-D5EFA6D380B0}" type="parTrans" cxnId="{89D1BDEC-8B00-4591-B8ED-AEEC36DEC1C6}">
      <dgm:prSet/>
      <dgm:spPr/>
      <dgm:t>
        <a:bodyPr/>
        <a:lstStyle/>
        <a:p>
          <a:endParaRPr lang="en-US"/>
        </a:p>
      </dgm:t>
    </dgm:pt>
    <dgm:pt modelId="{17E0E9DD-6203-429E-80D6-258963C8AB52}" type="sibTrans" cxnId="{89D1BDEC-8B00-4591-B8ED-AEEC36DEC1C6}">
      <dgm:prSet/>
      <dgm:spPr/>
      <dgm:t>
        <a:bodyPr/>
        <a:lstStyle/>
        <a:p>
          <a:endParaRPr lang="en-US"/>
        </a:p>
      </dgm:t>
    </dgm:pt>
    <dgm:pt modelId="{80935C1F-F0B6-44F2-9459-A6E75C13FED4}">
      <dgm:prSet/>
      <dgm:spPr/>
      <dgm:t>
        <a:bodyPr/>
        <a:lstStyle/>
        <a:p>
          <a:r>
            <a:rPr lang="en-US"/>
            <a:t>Danielson, C.A., 2021. The Word" Refugees" Will Always Be Stuck to Us: Music, Children, and Postmigration Experiences at the Simrishamn Kulturskola in Sweden. The Florida State University.</a:t>
          </a:r>
        </a:p>
      </dgm:t>
    </dgm:pt>
    <dgm:pt modelId="{64482184-92EE-4429-ACD3-166B0F5410C1}" type="parTrans" cxnId="{B8907580-7280-4A5D-AA6C-3806E1AF925E}">
      <dgm:prSet/>
      <dgm:spPr/>
      <dgm:t>
        <a:bodyPr/>
        <a:lstStyle/>
        <a:p>
          <a:endParaRPr lang="en-US"/>
        </a:p>
      </dgm:t>
    </dgm:pt>
    <dgm:pt modelId="{505F4CC6-5F9D-4F60-AE97-0EB2182219FA}" type="sibTrans" cxnId="{B8907580-7280-4A5D-AA6C-3806E1AF925E}">
      <dgm:prSet/>
      <dgm:spPr/>
      <dgm:t>
        <a:bodyPr/>
        <a:lstStyle/>
        <a:p>
          <a:endParaRPr lang="en-US"/>
        </a:p>
      </dgm:t>
    </dgm:pt>
    <dgm:pt modelId="{C0ACC683-23F0-44FD-89E0-B0F2F63FFB10}">
      <dgm:prSet/>
      <dgm:spPr/>
      <dgm:t>
        <a:bodyPr/>
        <a:lstStyle/>
        <a:p>
          <a:r>
            <a:rPr lang="en-US"/>
            <a:t>Gobena, E.B., Hean, S., Heaslip, V. and Studsrød, I., 2024. Bridging Bonds: Nurturing Mother-Child Connections Through Incarceration and Beyond. In Rebuilding Family Relations for Children and Youth Separated from Family (pp. 345-373). Cham: Springer Nature Switzerland.</a:t>
          </a:r>
        </a:p>
      </dgm:t>
    </dgm:pt>
    <dgm:pt modelId="{5F1C526C-611C-4B41-916F-B49A33A2F6E0}" type="parTrans" cxnId="{C3DF8590-5D10-4D09-84B8-5B53BCED50E9}">
      <dgm:prSet/>
      <dgm:spPr/>
      <dgm:t>
        <a:bodyPr/>
        <a:lstStyle/>
        <a:p>
          <a:endParaRPr lang="en-US"/>
        </a:p>
      </dgm:t>
    </dgm:pt>
    <dgm:pt modelId="{402E17F1-6E8C-4F53-9667-59C888477C96}" type="sibTrans" cxnId="{C3DF8590-5D10-4D09-84B8-5B53BCED50E9}">
      <dgm:prSet/>
      <dgm:spPr/>
      <dgm:t>
        <a:bodyPr/>
        <a:lstStyle/>
        <a:p>
          <a:endParaRPr lang="en-US"/>
        </a:p>
      </dgm:t>
    </dgm:pt>
    <dgm:pt modelId="{F4001082-08F1-43E5-80D5-C1DC4E50B7F5}">
      <dgm:prSet/>
      <dgm:spPr/>
      <dgm:t>
        <a:bodyPr/>
        <a:lstStyle/>
        <a:p>
          <a:r>
            <a:rPr lang="en-US"/>
            <a:t>Harlow, E., 2021. Attachment theory: Developments, debates and recent applications in social work, social care and education. Journal of Social Work Practice, 35(1), pp.79-91.</a:t>
          </a:r>
        </a:p>
      </dgm:t>
    </dgm:pt>
    <dgm:pt modelId="{3DD4215D-BBBC-4E68-9E33-6651373E832B}" type="parTrans" cxnId="{EC51E7ED-5FD6-43E3-A6AA-D3927AE315CF}">
      <dgm:prSet/>
      <dgm:spPr/>
      <dgm:t>
        <a:bodyPr/>
        <a:lstStyle/>
        <a:p>
          <a:endParaRPr lang="en-US"/>
        </a:p>
      </dgm:t>
    </dgm:pt>
    <dgm:pt modelId="{639B4C50-F9FD-491D-B181-982E96D9FCF9}" type="sibTrans" cxnId="{EC51E7ED-5FD6-43E3-A6AA-D3927AE315CF}">
      <dgm:prSet/>
      <dgm:spPr/>
      <dgm:t>
        <a:bodyPr/>
        <a:lstStyle/>
        <a:p>
          <a:endParaRPr lang="en-US"/>
        </a:p>
      </dgm:t>
    </dgm:pt>
    <dgm:pt modelId="{DE6E3B9A-1960-414B-BC9B-D9C9B055FBD0}">
      <dgm:prSet/>
      <dgm:spPr/>
      <dgm:t>
        <a:bodyPr/>
        <a:lstStyle/>
        <a:p>
          <a:r>
            <a:rPr lang="en-US"/>
            <a:t>Harwood, E., 2024. Raising Securely Attached Kids: Using Connection-Focused Parenting to Create Confidence, Empathy, and Resilience. Sasquatch Books.</a:t>
          </a:r>
        </a:p>
      </dgm:t>
    </dgm:pt>
    <dgm:pt modelId="{D57BADCD-705D-4965-8099-94257D5489E8}" type="parTrans" cxnId="{1FAA4B94-B4CD-4ED3-9B98-CC90C5DB4B30}">
      <dgm:prSet/>
      <dgm:spPr/>
      <dgm:t>
        <a:bodyPr/>
        <a:lstStyle/>
        <a:p>
          <a:endParaRPr lang="en-US"/>
        </a:p>
      </dgm:t>
    </dgm:pt>
    <dgm:pt modelId="{B1EF73B1-4154-4215-909B-CC166E0FADE6}" type="sibTrans" cxnId="{1FAA4B94-B4CD-4ED3-9B98-CC90C5DB4B30}">
      <dgm:prSet/>
      <dgm:spPr/>
      <dgm:t>
        <a:bodyPr/>
        <a:lstStyle/>
        <a:p>
          <a:endParaRPr lang="en-US"/>
        </a:p>
      </dgm:t>
    </dgm:pt>
    <dgm:pt modelId="{9A72707F-FBAB-4219-AC3E-A9DDF77A593F}">
      <dgm:prSet/>
      <dgm:spPr/>
      <dgm:t>
        <a:bodyPr/>
        <a:lstStyle/>
        <a:p>
          <a:r>
            <a:rPr lang="en-US" dirty="0"/>
            <a:t>Henning, W.A., 2025. Attachment Made Simple: A Practical Handbook for Kids and Parents to Build Trust, Emotional Resilience, and Connection. Winifred Audrey Henning.</a:t>
          </a:r>
        </a:p>
      </dgm:t>
    </dgm:pt>
    <dgm:pt modelId="{7CDEB593-95C2-484A-A2DE-C48DF44AF893}" type="parTrans" cxnId="{9C30B0F4-412E-4652-9E62-162E208C171C}">
      <dgm:prSet/>
      <dgm:spPr/>
      <dgm:t>
        <a:bodyPr/>
        <a:lstStyle/>
        <a:p>
          <a:endParaRPr lang="en-US"/>
        </a:p>
      </dgm:t>
    </dgm:pt>
    <dgm:pt modelId="{1C613344-A50D-497A-8594-6C4D71A89ECC}" type="sibTrans" cxnId="{9C30B0F4-412E-4652-9E62-162E208C171C}">
      <dgm:prSet/>
      <dgm:spPr/>
      <dgm:t>
        <a:bodyPr/>
        <a:lstStyle/>
        <a:p>
          <a:endParaRPr lang="en-US"/>
        </a:p>
      </dgm:t>
    </dgm:pt>
    <dgm:pt modelId="{A81D0DB1-2B48-4A6D-9C05-83D442BF6C55}">
      <dgm:prSet/>
      <dgm:spPr/>
      <dgm:t>
        <a:bodyPr/>
        <a:lstStyle/>
        <a:p>
          <a:r>
            <a:rPr lang="en-US"/>
            <a:t>Jarvis, P., 2022. Attachment theory, cortisol and care for the under-threes in the twenty-first century: constructing evidence-informed policy. Early Years, 42(4-5), pp.450-464.</a:t>
          </a:r>
        </a:p>
      </dgm:t>
    </dgm:pt>
    <dgm:pt modelId="{B5961436-DF9B-4D06-BB14-B01E9E4AEE7A}" type="parTrans" cxnId="{09D54B89-80E8-4DAB-8BA5-0A4EB9F7CE3C}">
      <dgm:prSet/>
      <dgm:spPr/>
      <dgm:t>
        <a:bodyPr/>
        <a:lstStyle/>
        <a:p>
          <a:endParaRPr lang="en-US"/>
        </a:p>
      </dgm:t>
    </dgm:pt>
    <dgm:pt modelId="{5342F9B5-564E-4137-BA2D-242D05BBEEFC}" type="sibTrans" cxnId="{09D54B89-80E8-4DAB-8BA5-0A4EB9F7CE3C}">
      <dgm:prSet/>
      <dgm:spPr/>
      <dgm:t>
        <a:bodyPr/>
        <a:lstStyle/>
        <a:p>
          <a:endParaRPr lang="en-US"/>
        </a:p>
      </dgm:t>
    </dgm:pt>
    <dgm:pt modelId="{EF999728-D7D2-4B1F-9AD8-1FD59A60BE07}">
      <dgm:prSet/>
      <dgm:spPr/>
      <dgm:t>
        <a:bodyPr/>
        <a:lstStyle/>
        <a:p>
          <a:r>
            <a:rPr lang="en-US"/>
            <a:t>Lee, J., 2024. Deconstructing assumptions of universality in attachment theory: an examination of applicability to Eastern Asian culture (Doctoral dissertation, Rutgers University-Graduate School of Applied and Professional Psychology).</a:t>
          </a:r>
        </a:p>
      </dgm:t>
    </dgm:pt>
    <dgm:pt modelId="{B5A65458-5592-413D-9E9B-66B2A42ACEA0}" type="parTrans" cxnId="{D23FE5D3-9F03-4893-A027-514D1F7842A5}">
      <dgm:prSet/>
      <dgm:spPr/>
      <dgm:t>
        <a:bodyPr/>
        <a:lstStyle/>
        <a:p>
          <a:endParaRPr lang="en-US"/>
        </a:p>
      </dgm:t>
    </dgm:pt>
    <dgm:pt modelId="{935C471E-3085-48F0-9F3B-ADDDCB056CD1}" type="sibTrans" cxnId="{D23FE5D3-9F03-4893-A027-514D1F7842A5}">
      <dgm:prSet/>
      <dgm:spPr/>
      <dgm:t>
        <a:bodyPr/>
        <a:lstStyle/>
        <a:p>
          <a:endParaRPr lang="en-US"/>
        </a:p>
      </dgm:t>
    </dgm:pt>
    <dgm:pt modelId="{24E6E4C1-34BF-4D0F-8328-000D7D41BF92}">
      <dgm:prSet/>
      <dgm:spPr/>
      <dgm:t>
        <a:bodyPr/>
        <a:lstStyle/>
        <a:p>
          <a:r>
            <a:rPr lang="en-US"/>
            <a:t>Moore, J., 2021. Developing secure attachment through play: Helping vulnerable children build their social and emotional wellbeing. Routledge.</a:t>
          </a:r>
        </a:p>
      </dgm:t>
    </dgm:pt>
    <dgm:pt modelId="{25C1B700-D8FD-4116-90FE-DF56F2FD485B}" type="parTrans" cxnId="{E0E28468-9AD8-4ADD-A84A-592D0BB4EBEC}">
      <dgm:prSet/>
      <dgm:spPr/>
      <dgm:t>
        <a:bodyPr/>
        <a:lstStyle/>
        <a:p>
          <a:endParaRPr lang="en-US"/>
        </a:p>
      </dgm:t>
    </dgm:pt>
    <dgm:pt modelId="{03881D52-2662-4C9D-83E7-555D9ACD8F1B}" type="sibTrans" cxnId="{E0E28468-9AD8-4ADD-A84A-592D0BB4EBEC}">
      <dgm:prSet/>
      <dgm:spPr/>
      <dgm:t>
        <a:bodyPr/>
        <a:lstStyle/>
        <a:p>
          <a:endParaRPr lang="en-US"/>
        </a:p>
      </dgm:t>
    </dgm:pt>
    <dgm:pt modelId="{2AC17ABC-CB7E-4EDA-9F6F-FEE0A80017E3}">
      <dgm:prSet/>
      <dgm:spPr/>
      <dgm:t>
        <a:bodyPr/>
        <a:lstStyle/>
        <a:p>
          <a:r>
            <a:rPr lang="en-US"/>
            <a:t>Ozturk, L., 2024. Exploring the relevance of an attachment theory perspective to the behaviour management of challenging students: perceptions of education professionals advocate an attachment theory perspective. Pastoral Care in Education, pp.1-22.</a:t>
          </a:r>
        </a:p>
      </dgm:t>
    </dgm:pt>
    <dgm:pt modelId="{AFD883E4-E360-4F8A-A707-47DB13B17A1D}" type="parTrans" cxnId="{B1FDFD96-AB11-433E-B14C-8123EA11B2DE}">
      <dgm:prSet/>
      <dgm:spPr/>
      <dgm:t>
        <a:bodyPr/>
        <a:lstStyle/>
        <a:p>
          <a:endParaRPr lang="en-US"/>
        </a:p>
      </dgm:t>
    </dgm:pt>
    <dgm:pt modelId="{8CFB39A9-A654-44B5-BFEB-73CD126C4F33}" type="sibTrans" cxnId="{B1FDFD96-AB11-433E-B14C-8123EA11B2DE}">
      <dgm:prSet/>
      <dgm:spPr/>
      <dgm:t>
        <a:bodyPr/>
        <a:lstStyle/>
        <a:p>
          <a:endParaRPr lang="en-US"/>
        </a:p>
      </dgm:t>
    </dgm:pt>
    <dgm:pt modelId="{0577DDF7-3FCC-4B04-B86B-FCB34BA172B0}">
      <dgm:prSet/>
      <dgm:spPr/>
      <dgm:t>
        <a:bodyPr/>
        <a:lstStyle/>
        <a:p>
          <a:r>
            <a:rPr lang="en-US" dirty="0"/>
            <a:t>Samson, R. and Stern, J., 2025. Beyond Difficult: An attachment-based guide to dealing with challenging people. Simon and Schuster.</a:t>
          </a:r>
        </a:p>
      </dgm:t>
    </dgm:pt>
    <dgm:pt modelId="{4D67EE71-C294-423C-AD12-E2BB6099ECF0}" type="parTrans" cxnId="{74480769-EFA7-44A4-8BD8-387B47ED5D4D}">
      <dgm:prSet/>
      <dgm:spPr/>
      <dgm:t>
        <a:bodyPr/>
        <a:lstStyle/>
        <a:p>
          <a:endParaRPr lang="en-US"/>
        </a:p>
      </dgm:t>
    </dgm:pt>
    <dgm:pt modelId="{57996434-033A-4876-961D-2C9F7F1800F9}" type="sibTrans" cxnId="{74480769-EFA7-44A4-8BD8-387B47ED5D4D}">
      <dgm:prSet/>
      <dgm:spPr/>
      <dgm:t>
        <a:bodyPr/>
        <a:lstStyle/>
        <a:p>
          <a:endParaRPr lang="en-US"/>
        </a:p>
      </dgm:t>
    </dgm:pt>
    <dgm:pt modelId="{37243919-35E3-4E20-972A-DB66A3C16783}">
      <dgm:prSet/>
      <dgm:spPr/>
      <dgm:t>
        <a:bodyPr/>
        <a:lstStyle/>
        <a:p>
          <a:r>
            <a:rPr lang="en-US"/>
            <a:t>Steinberg, D., 2022. 11 Psychiatric aspects of problem behaviour: a consultative approach. Disruptive Pupil Management, p.18.</a:t>
          </a:r>
        </a:p>
      </dgm:t>
    </dgm:pt>
    <dgm:pt modelId="{576C70FD-FF53-4567-ACDB-596D585B2190}" type="parTrans" cxnId="{1FD20462-39C0-4C2C-91EA-4B8033FCBA9E}">
      <dgm:prSet/>
      <dgm:spPr/>
      <dgm:t>
        <a:bodyPr/>
        <a:lstStyle/>
        <a:p>
          <a:endParaRPr lang="en-US"/>
        </a:p>
      </dgm:t>
    </dgm:pt>
    <dgm:pt modelId="{A34F958C-6DCF-44BE-91FA-ED0E90229976}" type="sibTrans" cxnId="{1FD20462-39C0-4C2C-91EA-4B8033FCBA9E}">
      <dgm:prSet/>
      <dgm:spPr/>
      <dgm:t>
        <a:bodyPr/>
        <a:lstStyle/>
        <a:p>
          <a:endParaRPr lang="en-US"/>
        </a:p>
      </dgm:t>
    </dgm:pt>
    <dgm:pt modelId="{FBA4A39D-3F93-4417-B5BA-95225296634B}" type="pres">
      <dgm:prSet presAssocID="{9CFEC282-C6C5-4CD3-B330-635911E8BB85}" presName="vert0" presStyleCnt="0">
        <dgm:presLayoutVars>
          <dgm:dir/>
          <dgm:animOne val="branch"/>
          <dgm:animLvl val="lvl"/>
        </dgm:presLayoutVars>
      </dgm:prSet>
      <dgm:spPr/>
    </dgm:pt>
    <dgm:pt modelId="{397D5C47-9A59-4F6F-A0D5-6CB8E7C8D931}" type="pres">
      <dgm:prSet presAssocID="{1FD4B2E7-F84F-48A0-A195-9C483911841A}" presName="thickLine" presStyleLbl="alignNode1" presStyleIdx="0" presStyleCnt="15"/>
      <dgm:spPr/>
    </dgm:pt>
    <dgm:pt modelId="{A0FD99D9-164E-4B12-9BD6-AF20A0FA098E}" type="pres">
      <dgm:prSet presAssocID="{1FD4B2E7-F84F-48A0-A195-9C483911841A}" presName="horz1" presStyleCnt="0"/>
      <dgm:spPr/>
    </dgm:pt>
    <dgm:pt modelId="{CDA65ECF-26B0-4CC7-A8FA-3997218A60B1}" type="pres">
      <dgm:prSet presAssocID="{1FD4B2E7-F84F-48A0-A195-9C483911841A}" presName="tx1" presStyleLbl="revTx" presStyleIdx="0" presStyleCnt="15"/>
      <dgm:spPr/>
    </dgm:pt>
    <dgm:pt modelId="{A9D6B5CB-E9E8-4882-9E5D-1C26E2F5771B}" type="pres">
      <dgm:prSet presAssocID="{1FD4B2E7-F84F-48A0-A195-9C483911841A}" presName="vert1" presStyleCnt="0"/>
      <dgm:spPr/>
    </dgm:pt>
    <dgm:pt modelId="{8A29208E-F3E3-4329-9124-8AD805B1154B}" type="pres">
      <dgm:prSet presAssocID="{7E890783-8A9A-4318-ADFB-71003AE107D1}" presName="thickLine" presStyleLbl="alignNode1" presStyleIdx="1" presStyleCnt="15"/>
      <dgm:spPr/>
    </dgm:pt>
    <dgm:pt modelId="{AE98C8EE-6516-458F-BBB8-6EEF3283D246}" type="pres">
      <dgm:prSet presAssocID="{7E890783-8A9A-4318-ADFB-71003AE107D1}" presName="horz1" presStyleCnt="0"/>
      <dgm:spPr/>
    </dgm:pt>
    <dgm:pt modelId="{CE9797D5-1D4E-4539-86B0-63ED32724C64}" type="pres">
      <dgm:prSet presAssocID="{7E890783-8A9A-4318-ADFB-71003AE107D1}" presName="tx1" presStyleLbl="revTx" presStyleIdx="1" presStyleCnt="15"/>
      <dgm:spPr/>
    </dgm:pt>
    <dgm:pt modelId="{E74AAF1D-602F-4914-80D0-B7BD0E7B6FD8}" type="pres">
      <dgm:prSet presAssocID="{7E890783-8A9A-4318-ADFB-71003AE107D1}" presName="vert1" presStyleCnt="0"/>
      <dgm:spPr/>
    </dgm:pt>
    <dgm:pt modelId="{2DDAB7D3-F4E5-438D-AD96-CEC4F928668B}" type="pres">
      <dgm:prSet presAssocID="{80CBD9AE-5766-479B-938D-5E72D3ED6554}" presName="thickLine" presStyleLbl="alignNode1" presStyleIdx="2" presStyleCnt="15"/>
      <dgm:spPr/>
    </dgm:pt>
    <dgm:pt modelId="{243C62DE-B515-4EBD-8B8D-7F02D1978CD6}" type="pres">
      <dgm:prSet presAssocID="{80CBD9AE-5766-479B-938D-5E72D3ED6554}" presName="horz1" presStyleCnt="0"/>
      <dgm:spPr/>
    </dgm:pt>
    <dgm:pt modelId="{26D6A67E-BA2E-4B85-8C2F-BDCCE1F6CEEC}" type="pres">
      <dgm:prSet presAssocID="{80CBD9AE-5766-479B-938D-5E72D3ED6554}" presName="tx1" presStyleLbl="revTx" presStyleIdx="2" presStyleCnt="15"/>
      <dgm:spPr/>
    </dgm:pt>
    <dgm:pt modelId="{A23F51B0-7706-4A2B-B3C8-45D9517A5110}" type="pres">
      <dgm:prSet presAssocID="{80CBD9AE-5766-479B-938D-5E72D3ED6554}" presName="vert1" presStyleCnt="0"/>
      <dgm:spPr/>
    </dgm:pt>
    <dgm:pt modelId="{70C904CE-0EDE-4F61-BFA0-CFB3F8C8164E}" type="pres">
      <dgm:prSet presAssocID="{59158A06-A5B7-4101-962B-2D0CE41CE821}" presName="thickLine" presStyleLbl="alignNode1" presStyleIdx="3" presStyleCnt="15"/>
      <dgm:spPr/>
    </dgm:pt>
    <dgm:pt modelId="{76DE7E24-F26D-46F2-BF3B-6AF724E6C54E}" type="pres">
      <dgm:prSet presAssocID="{59158A06-A5B7-4101-962B-2D0CE41CE821}" presName="horz1" presStyleCnt="0"/>
      <dgm:spPr/>
    </dgm:pt>
    <dgm:pt modelId="{AAC332BC-E5B9-4B7E-84E4-F0BBD5BF4C2A}" type="pres">
      <dgm:prSet presAssocID="{59158A06-A5B7-4101-962B-2D0CE41CE821}" presName="tx1" presStyleLbl="revTx" presStyleIdx="3" presStyleCnt="15"/>
      <dgm:spPr/>
    </dgm:pt>
    <dgm:pt modelId="{DB17E545-FB00-4CDD-A400-4AAD0BF27D01}" type="pres">
      <dgm:prSet presAssocID="{59158A06-A5B7-4101-962B-2D0CE41CE821}" presName="vert1" presStyleCnt="0"/>
      <dgm:spPr/>
    </dgm:pt>
    <dgm:pt modelId="{5C643C2F-2229-4984-AC7A-487CD22B1C2C}" type="pres">
      <dgm:prSet presAssocID="{80935C1F-F0B6-44F2-9459-A6E75C13FED4}" presName="thickLine" presStyleLbl="alignNode1" presStyleIdx="4" presStyleCnt="15"/>
      <dgm:spPr/>
    </dgm:pt>
    <dgm:pt modelId="{D5C35700-0199-4FC7-AFB5-1837F27380FF}" type="pres">
      <dgm:prSet presAssocID="{80935C1F-F0B6-44F2-9459-A6E75C13FED4}" presName="horz1" presStyleCnt="0"/>
      <dgm:spPr/>
    </dgm:pt>
    <dgm:pt modelId="{C7562C7F-E999-4079-9C1A-5FEA2106C9F3}" type="pres">
      <dgm:prSet presAssocID="{80935C1F-F0B6-44F2-9459-A6E75C13FED4}" presName="tx1" presStyleLbl="revTx" presStyleIdx="4" presStyleCnt="15"/>
      <dgm:spPr/>
    </dgm:pt>
    <dgm:pt modelId="{D0E051E6-FCC6-4F49-94CC-3F090016F826}" type="pres">
      <dgm:prSet presAssocID="{80935C1F-F0B6-44F2-9459-A6E75C13FED4}" presName="vert1" presStyleCnt="0"/>
      <dgm:spPr/>
    </dgm:pt>
    <dgm:pt modelId="{9C4268DD-3802-44A8-A110-524650DD0D38}" type="pres">
      <dgm:prSet presAssocID="{C0ACC683-23F0-44FD-89E0-B0F2F63FFB10}" presName="thickLine" presStyleLbl="alignNode1" presStyleIdx="5" presStyleCnt="15"/>
      <dgm:spPr/>
    </dgm:pt>
    <dgm:pt modelId="{764EBC2F-EE3E-4D13-B95F-0C98EC47D483}" type="pres">
      <dgm:prSet presAssocID="{C0ACC683-23F0-44FD-89E0-B0F2F63FFB10}" presName="horz1" presStyleCnt="0"/>
      <dgm:spPr/>
    </dgm:pt>
    <dgm:pt modelId="{096B8AB2-AFA9-4CD2-B80F-5FC23208613A}" type="pres">
      <dgm:prSet presAssocID="{C0ACC683-23F0-44FD-89E0-B0F2F63FFB10}" presName="tx1" presStyleLbl="revTx" presStyleIdx="5" presStyleCnt="15"/>
      <dgm:spPr/>
    </dgm:pt>
    <dgm:pt modelId="{7FCE8F77-CADD-4DE9-9FAB-36C0C1B59994}" type="pres">
      <dgm:prSet presAssocID="{C0ACC683-23F0-44FD-89E0-B0F2F63FFB10}" presName="vert1" presStyleCnt="0"/>
      <dgm:spPr/>
    </dgm:pt>
    <dgm:pt modelId="{27FA0554-DB52-4445-9011-B928C0FE0910}" type="pres">
      <dgm:prSet presAssocID="{F4001082-08F1-43E5-80D5-C1DC4E50B7F5}" presName="thickLine" presStyleLbl="alignNode1" presStyleIdx="6" presStyleCnt="15"/>
      <dgm:spPr/>
    </dgm:pt>
    <dgm:pt modelId="{411C3C97-F382-4951-9128-C3181409797A}" type="pres">
      <dgm:prSet presAssocID="{F4001082-08F1-43E5-80D5-C1DC4E50B7F5}" presName="horz1" presStyleCnt="0"/>
      <dgm:spPr/>
    </dgm:pt>
    <dgm:pt modelId="{B7B1A06D-10D3-407B-80DF-8D05AED11EFC}" type="pres">
      <dgm:prSet presAssocID="{F4001082-08F1-43E5-80D5-C1DC4E50B7F5}" presName="tx1" presStyleLbl="revTx" presStyleIdx="6" presStyleCnt="15"/>
      <dgm:spPr/>
    </dgm:pt>
    <dgm:pt modelId="{A0990965-5829-449B-83D8-7686588DE74F}" type="pres">
      <dgm:prSet presAssocID="{F4001082-08F1-43E5-80D5-C1DC4E50B7F5}" presName="vert1" presStyleCnt="0"/>
      <dgm:spPr/>
    </dgm:pt>
    <dgm:pt modelId="{AE247A81-89A2-49B6-ABBC-F55A9BCAA216}" type="pres">
      <dgm:prSet presAssocID="{DE6E3B9A-1960-414B-BC9B-D9C9B055FBD0}" presName="thickLine" presStyleLbl="alignNode1" presStyleIdx="7" presStyleCnt="15"/>
      <dgm:spPr/>
    </dgm:pt>
    <dgm:pt modelId="{1977E609-A95C-4388-B022-81D8224910C6}" type="pres">
      <dgm:prSet presAssocID="{DE6E3B9A-1960-414B-BC9B-D9C9B055FBD0}" presName="horz1" presStyleCnt="0"/>
      <dgm:spPr/>
    </dgm:pt>
    <dgm:pt modelId="{F287EF41-42DE-4074-8A5E-04BE2F6A9EAF}" type="pres">
      <dgm:prSet presAssocID="{DE6E3B9A-1960-414B-BC9B-D9C9B055FBD0}" presName="tx1" presStyleLbl="revTx" presStyleIdx="7" presStyleCnt="15"/>
      <dgm:spPr/>
    </dgm:pt>
    <dgm:pt modelId="{5A50BDAD-171E-414C-B492-DBA4EDF2E529}" type="pres">
      <dgm:prSet presAssocID="{DE6E3B9A-1960-414B-BC9B-D9C9B055FBD0}" presName="vert1" presStyleCnt="0"/>
      <dgm:spPr/>
    </dgm:pt>
    <dgm:pt modelId="{7E9A0985-AD2F-4E66-8D3A-3CE1578A533C}" type="pres">
      <dgm:prSet presAssocID="{9A72707F-FBAB-4219-AC3E-A9DDF77A593F}" presName="thickLine" presStyleLbl="alignNode1" presStyleIdx="8" presStyleCnt="15"/>
      <dgm:spPr/>
    </dgm:pt>
    <dgm:pt modelId="{9F42DAE8-6FB1-4DC8-A679-AC98C061A159}" type="pres">
      <dgm:prSet presAssocID="{9A72707F-FBAB-4219-AC3E-A9DDF77A593F}" presName="horz1" presStyleCnt="0"/>
      <dgm:spPr/>
    </dgm:pt>
    <dgm:pt modelId="{379F7A9F-82CE-438F-8424-13288294C9D0}" type="pres">
      <dgm:prSet presAssocID="{9A72707F-FBAB-4219-AC3E-A9DDF77A593F}" presName="tx1" presStyleLbl="revTx" presStyleIdx="8" presStyleCnt="15"/>
      <dgm:spPr/>
    </dgm:pt>
    <dgm:pt modelId="{7D1FFD5F-11FC-4872-8804-216425128A09}" type="pres">
      <dgm:prSet presAssocID="{9A72707F-FBAB-4219-AC3E-A9DDF77A593F}" presName="vert1" presStyleCnt="0"/>
      <dgm:spPr/>
    </dgm:pt>
    <dgm:pt modelId="{3EF285DF-6FE3-449C-9657-5C4557E9A205}" type="pres">
      <dgm:prSet presAssocID="{A81D0DB1-2B48-4A6D-9C05-83D442BF6C55}" presName="thickLine" presStyleLbl="alignNode1" presStyleIdx="9" presStyleCnt="15"/>
      <dgm:spPr/>
    </dgm:pt>
    <dgm:pt modelId="{86FB392C-35B4-4A81-B655-7841E0F2AC34}" type="pres">
      <dgm:prSet presAssocID="{A81D0DB1-2B48-4A6D-9C05-83D442BF6C55}" presName="horz1" presStyleCnt="0"/>
      <dgm:spPr/>
    </dgm:pt>
    <dgm:pt modelId="{E6C86E3C-440F-4215-AD67-FD7C9F4AB77C}" type="pres">
      <dgm:prSet presAssocID="{A81D0DB1-2B48-4A6D-9C05-83D442BF6C55}" presName="tx1" presStyleLbl="revTx" presStyleIdx="9" presStyleCnt="15"/>
      <dgm:spPr/>
    </dgm:pt>
    <dgm:pt modelId="{0431B7A7-73AB-46A3-9CC1-A8982B92A920}" type="pres">
      <dgm:prSet presAssocID="{A81D0DB1-2B48-4A6D-9C05-83D442BF6C55}" presName="vert1" presStyleCnt="0"/>
      <dgm:spPr/>
    </dgm:pt>
    <dgm:pt modelId="{133980C8-03FA-4E58-8102-10F8BA05550A}" type="pres">
      <dgm:prSet presAssocID="{EF999728-D7D2-4B1F-9AD8-1FD59A60BE07}" presName="thickLine" presStyleLbl="alignNode1" presStyleIdx="10" presStyleCnt="15"/>
      <dgm:spPr/>
    </dgm:pt>
    <dgm:pt modelId="{C23B07F7-26D6-4F86-BE3F-D4D83738758E}" type="pres">
      <dgm:prSet presAssocID="{EF999728-D7D2-4B1F-9AD8-1FD59A60BE07}" presName="horz1" presStyleCnt="0"/>
      <dgm:spPr/>
    </dgm:pt>
    <dgm:pt modelId="{F0E16F9D-5658-4B72-B0EF-2A3D7A45A9EB}" type="pres">
      <dgm:prSet presAssocID="{EF999728-D7D2-4B1F-9AD8-1FD59A60BE07}" presName="tx1" presStyleLbl="revTx" presStyleIdx="10" presStyleCnt="15"/>
      <dgm:spPr/>
    </dgm:pt>
    <dgm:pt modelId="{F364294E-F844-486F-A21A-9E9FCDB745CD}" type="pres">
      <dgm:prSet presAssocID="{EF999728-D7D2-4B1F-9AD8-1FD59A60BE07}" presName="vert1" presStyleCnt="0"/>
      <dgm:spPr/>
    </dgm:pt>
    <dgm:pt modelId="{4D4BA28B-345B-44A4-ADFB-87579EFF404E}" type="pres">
      <dgm:prSet presAssocID="{24E6E4C1-34BF-4D0F-8328-000D7D41BF92}" presName="thickLine" presStyleLbl="alignNode1" presStyleIdx="11" presStyleCnt="15"/>
      <dgm:spPr/>
    </dgm:pt>
    <dgm:pt modelId="{3505003A-EE9F-4B8A-B3E0-486FE83DB269}" type="pres">
      <dgm:prSet presAssocID="{24E6E4C1-34BF-4D0F-8328-000D7D41BF92}" presName="horz1" presStyleCnt="0"/>
      <dgm:spPr/>
    </dgm:pt>
    <dgm:pt modelId="{145CD850-7555-4EEE-B610-E7D84642DE33}" type="pres">
      <dgm:prSet presAssocID="{24E6E4C1-34BF-4D0F-8328-000D7D41BF92}" presName="tx1" presStyleLbl="revTx" presStyleIdx="11" presStyleCnt="15"/>
      <dgm:spPr/>
    </dgm:pt>
    <dgm:pt modelId="{17C81A09-4AED-4F46-9F2A-8956F628F019}" type="pres">
      <dgm:prSet presAssocID="{24E6E4C1-34BF-4D0F-8328-000D7D41BF92}" presName="vert1" presStyleCnt="0"/>
      <dgm:spPr/>
    </dgm:pt>
    <dgm:pt modelId="{47B2029B-7C05-4559-87DE-BFC5060EC773}" type="pres">
      <dgm:prSet presAssocID="{2AC17ABC-CB7E-4EDA-9F6F-FEE0A80017E3}" presName="thickLine" presStyleLbl="alignNode1" presStyleIdx="12" presStyleCnt="15"/>
      <dgm:spPr/>
    </dgm:pt>
    <dgm:pt modelId="{44CF1EA9-BA16-4C4B-96FA-29ECDDA9E5CE}" type="pres">
      <dgm:prSet presAssocID="{2AC17ABC-CB7E-4EDA-9F6F-FEE0A80017E3}" presName="horz1" presStyleCnt="0"/>
      <dgm:spPr/>
    </dgm:pt>
    <dgm:pt modelId="{53E5CB3A-89D8-4B0C-8515-77B063E5A1C1}" type="pres">
      <dgm:prSet presAssocID="{2AC17ABC-CB7E-4EDA-9F6F-FEE0A80017E3}" presName="tx1" presStyleLbl="revTx" presStyleIdx="12" presStyleCnt="15"/>
      <dgm:spPr/>
    </dgm:pt>
    <dgm:pt modelId="{86B43367-BE40-491B-A7A8-7B7D9F991769}" type="pres">
      <dgm:prSet presAssocID="{2AC17ABC-CB7E-4EDA-9F6F-FEE0A80017E3}" presName="vert1" presStyleCnt="0"/>
      <dgm:spPr/>
    </dgm:pt>
    <dgm:pt modelId="{F0DB8A20-855F-46BE-BD9F-CB0CFB12EAAB}" type="pres">
      <dgm:prSet presAssocID="{0577DDF7-3FCC-4B04-B86B-FCB34BA172B0}" presName="thickLine" presStyleLbl="alignNode1" presStyleIdx="13" presStyleCnt="15"/>
      <dgm:spPr/>
    </dgm:pt>
    <dgm:pt modelId="{B8B2A7B6-558D-455F-AAF7-F65BF09B4FC2}" type="pres">
      <dgm:prSet presAssocID="{0577DDF7-3FCC-4B04-B86B-FCB34BA172B0}" presName="horz1" presStyleCnt="0"/>
      <dgm:spPr/>
    </dgm:pt>
    <dgm:pt modelId="{9D7B25DD-CA82-47A8-8532-3A85887A4611}" type="pres">
      <dgm:prSet presAssocID="{0577DDF7-3FCC-4B04-B86B-FCB34BA172B0}" presName="tx1" presStyleLbl="revTx" presStyleIdx="13" presStyleCnt="15"/>
      <dgm:spPr/>
    </dgm:pt>
    <dgm:pt modelId="{8036B902-5ECF-49B0-A2DB-CA058746AF5F}" type="pres">
      <dgm:prSet presAssocID="{0577DDF7-3FCC-4B04-B86B-FCB34BA172B0}" presName="vert1" presStyleCnt="0"/>
      <dgm:spPr/>
    </dgm:pt>
    <dgm:pt modelId="{4D6C78AC-6AC9-4772-B044-3635A8EDAE3F}" type="pres">
      <dgm:prSet presAssocID="{37243919-35E3-4E20-972A-DB66A3C16783}" presName="thickLine" presStyleLbl="alignNode1" presStyleIdx="14" presStyleCnt="15"/>
      <dgm:spPr/>
    </dgm:pt>
    <dgm:pt modelId="{BC3E2620-CBBA-4DD1-80C3-66CA83C0907F}" type="pres">
      <dgm:prSet presAssocID="{37243919-35E3-4E20-972A-DB66A3C16783}" presName="horz1" presStyleCnt="0"/>
      <dgm:spPr/>
    </dgm:pt>
    <dgm:pt modelId="{720358C3-E1CC-4068-97E3-E968B7EAB9CA}" type="pres">
      <dgm:prSet presAssocID="{37243919-35E3-4E20-972A-DB66A3C16783}" presName="tx1" presStyleLbl="revTx" presStyleIdx="14" presStyleCnt="15"/>
      <dgm:spPr/>
    </dgm:pt>
    <dgm:pt modelId="{3CFB2390-48AC-4B8C-88F0-A5D62482008A}" type="pres">
      <dgm:prSet presAssocID="{37243919-35E3-4E20-972A-DB66A3C16783}" presName="vert1" presStyleCnt="0"/>
      <dgm:spPr/>
    </dgm:pt>
  </dgm:ptLst>
  <dgm:cxnLst>
    <dgm:cxn modelId="{8B2CA137-C39B-491E-813E-945A45172323}" type="presOf" srcId="{59158A06-A5B7-4101-962B-2D0CE41CE821}" destId="{AAC332BC-E5B9-4B7E-84E4-F0BBD5BF4C2A}" srcOrd="0" destOrd="0" presId="urn:microsoft.com/office/officeart/2008/layout/LinedList"/>
    <dgm:cxn modelId="{3444E63C-F9F3-4D01-B1DE-0F9535BAD185}" srcId="{9CFEC282-C6C5-4CD3-B330-635911E8BB85}" destId="{1FD4B2E7-F84F-48A0-A195-9C483911841A}" srcOrd="0" destOrd="0" parTransId="{09454A98-1CB9-4174-BDA5-0F44DC8CC2D2}" sibTransId="{61AEA57D-2A5F-421E-AB9B-B0BF633C1D75}"/>
    <dgm:cxn modelId="{9BEF084C-CDE3-4AA8-B19C-3CF203D2BDC6}" type="presOf" srcId="{9CFEC282-C6C5-4CD3-B330-635911E8BB85}" destId="{FBA4A39D-3F93-4417-B5BA-95225296634B}" srcOrd="0" destOrd="0" presId="urn:microsoft.com/office/officeart/2008/layout/LinedList"/>
    <dgm:cxn modelId="{30A32C4E-85C1-4327-9CDA-BAC36F992541}" srcId="{9CFEC282-C6C5-4CD3-B330-635911E8BB85}" destId="{80CBD9AE-5766-479B-938D-5E72D3ED6554}" srcOrd="2" destOrd="0" parTransId="{E0541D82-4DD6-4E03-AAD4-A671251753B6}" sibTransId="{368AC41A-6289-499E-A6C2-C66E278E7A79}"/>
    <dgm:cxn modelId="{255EA150-D8EE-4F40-BFDE-D196C1590634}" type="presOf" srcId="{37243919-35E3-4E20-972A-DB66A3C16783}" destId="{720358C3-E1CC-4068-97E3-E968B7EAB9CA}" srcOrd="0" destOrd="0" presId="urn:microsoft.com/office/officeart/2008/layout/LinedList"/>
    <dgm:cxn modelId="{DDBCA85A-D249-40D7-8D6F-C4837B9ECD56}" type="presOf" srcId="{1FD4B2E7-F84F-48A0-A195-9C483911841A}" destId="{CDA65ECF-26B0-4CC7-A8FA-3997218A60B1}" srcOrd="0" destOrd="0" presId="urn:microsoft.com/office/officeart/2008/layout/LinedList"/>
    <dgm:cxn modelId="{0DAF3F5B-3590-43B1-890C-420D658DA993}" type="presOf" srcId="{C0ACC683-23F0-44FD-89E0-B0F2F63FFB10}" destId="{096B8AB2-AFA9-4CD2-B80F-5FC23208613A}" srcOrd="0" destOrd="0" presId="urn:microsoft.com/office/officeart/2008/layout/LinedList"/>
    <dgm:cxn modelId="{86E0715F-30AE-4089-87E5-1881C15395BE}" type="presOf" srcId="{2AC17ABC-CB7E-4EDA-9F6F-FEE0A80017E3}" destId="{53E5CB3A-89D8-4B0C-8515-77B063E5A1C1}" srcOrd="0" destOrd="0" presId="urn:microsoft.com/office/officeart/2008/layout/LinedList"/>
    <dgm:cxn modelId="{1FD20462-39C0-4C2C-91EA-4B8033FCBA9E}" srcId="{9CFEC282-C6C5-4CD3-B330-635911E8BB85}" destId="{37243919-35E3-4E20-972A-DB66A3C16783}" srcOrd="14" destOrd="0" parTransId="{576C70FD-FF53-4567-ACDB-596D585B2190}" sibTransId="{A34F958C-6DCF-44BE-91FA-ED0E90229976}"/>
    <dgm:cxn modelId="{E0E28468-9AD8-4ADD-A84A-592D0BB4EBEC}" srcId="{9CFEC282-C6C5-4CD3-B330-635911E8BB85}" destId="{24E6E4C1-34BF-4D0F-8328-000D7D41BF92}" srcOrd="11" destOrd="0" parTransId="{25C1B700-D8FD-4116-90FE-DF56F2FD485B}" sibTransId="{03881D52-2662-4C9D-83E7-555D9ACD8F1B}"/>
    <dgm:cxn modelId="{74480769-EFA7-44A4-8BD8-387B47ED5D4D}" srcId="{9CFEC282-C6C5-4CD3-B330-635911E8BB85}" destId="{0577DDF7-3FCC-4B04-B86B-FCB34BA172B0}" srcOrd="13" destOrd="0" parTransId="{4D67EE71-C294-423C-AD12-E2BB6099ECF0}" sibTransId="{57996434-033A-4876-961D-2C9F7F1800F9}"/>
    <dgm:cxn modelId="{84640278-127A-430C-BE74-ED0A383E9280}" srcId="{9CFEC282-C6C5-4CD3-B330-635911E8BB85}" destId="{7E890783-8A9A-4318-ADFB-71003AE107D1}" srcOrd="1" destOrd="0" parTransId="{FBCFB8B7-DC1E-4679-BAA2-310BFDE96E3B}" sibTransId="{664F1578-1ACE-4F5F-9974-E2676DA3754F}"/>
    <dgm:cxn modelId="{B904D47D-8F09-43A2-9057-FA3783BB6948}" type="presOf" srcId="{80CBD9AE-5766-479B-938D-5E72D3ED6554}" destId="{26D6A67E-BA2E-4B85-8C2F-BDCCE1F6CEEC}" srcOrd="0" destOrd="0" presId="urn:microsoft.com/office/officeart/2008/layout/LinedList"/>
    <dgm:cxn modelId="{00876E7F-C555-48DF-B3A1-458E6C5100E2}" type="presOf" srcId="{80935C1F-F0B6-44F2-9459-A6E75C13FED4}" destId="{C7562C7F-E999-4079-9C1A-5FEA2106C9F3}" srcOrd="0" destOrd="0" presId="urn:microsoft.com/office/officeart/2008/layout/LinedList"/>
    <dgm:cxn modelId="{B8907580-7280-4A5D-AA6C-3806E1AF925E}" srcId="{9CFEC282-C6C5-4CD3-B330-635911E8BB85}" destId="{80935C1F-F0B6-44F2-9459-A6E75C13FED4}" srcOrd="4" destOrd="0" parTransId="{64482184-92EE-4429-ACD3-166B0F5410C1}" sibTransId="{505F4CC6-5F9D-4F60-AE97-0EB2182219FA}"/>
    <dgm:cxn modelId="{09D54B89-80E8-4DAB-8BA5-0A4EB9F7CE3C}" srcId="{9CFEC282-C6C5-4CD3-B330-635911E8BB85}" destId="{A81D0DB1-2B48-4A6D-9C05-83D442BF6C55}" srcOrd="9" destOrd="0" parTransId="{B5961436-DF9B-4D06-BB14-B01E9E4AEE7A}" sibTransId="{5342F9B5-564E-4137-BA2D-242D05BBEEFC}"/>
    <dgm:cxn modelId="{C3DF8590-5D10-4D09-84B8-5B53BCED50E9}" srcId="{9CFEC282-C6C5-4CD3-B330-635911E8BB85}" destId="{C0ACC683-23F0-44FD-89E0-B0F2F63FFB10}" srcOrd="5" destOrd="0" parTransId="{5F1C526C-611C-4B41-916F-B49A33A2F6E0}" sibTransId="{402E17F1-6E8C-4F53-9667-59C888477C96}"/>
    <dgm:cxn modelId="{92A12C92-62FA-491B-90C5-139BE9A4E53E}" type="presOf" srcId="{0577DDF7-3FCC-4B04-B86B-FCB34BA172B0}" destId="{9D7B25DD-CA82-47A8-8532-3A85887A4611}" srcOrd="0" destOrd="0" presId="urn:microsoft.com/office/officeart/2008/layout/LinedList"/>
    <dgm:cxn modelId="{1FAA4B94-B4CD-4ED3-9B98-CC90C5DB4B30}" srcId="{9CFEC282-C6C5-4CD3-B330-635911E8BB85}" destId="{DE6E3B9A-1960-414B-BC9B-D9C9B055FBD0}" srcOrd="7" destOrd="0" parTransId="{D57BADCD-705D-4965-8099-94257D5489E8}" sibTransId="{B1EF73B1-4154-4215-909B-CC166E0FADE6}"/>
    <dgm:cxn modelId="{498D4596-A263-4127-BC0B-CE7F9A6F4ECB}" type="presOf" srcId="{7E890783-8A9A-4318-ADFB-71003AE107D1}" destId="{CE9797D5-1D4E-4539-86B0-63ED32724C64}" srcOrd="0" destOrd="0" presId="urn:microsoft.com/office/officeart/2008/layout/LinedList"/>
    <dgm:cxn modelId="{B1FDFD96-AB11-433E-B14C-8123EA11B2DE}" srcId="{9CFEC282-C6C5-4CD3-B330-635911E8BB85}" destId="{2AC17ABC-CB7E-4EDA-9F6F-FEE0A80017E3}" srcOrd="12" destOrd="0" parTransId="{AFD883E4-E360-4F8A-A707-47DB13B17A1D}" sibTransId="{8CFB39A9-A654-44B5-BFEB-73CD126C4F33}"/>
    <dgm:cxn modelId="{901E2B9C-1416-418B-9811-2B742C2284E8}" type="presOf" srcId="{DE6E3B9A-1960-414B-BC9B-D9C9B055FBD0}" destId="{F287EF41-42DE-4074-8A5E-04BE2F6A9EAF}" srcOrd="0" destOrd="0" presId="urn:microsoft.com/office/officeart/2008/layout/LinedList"/>
    <dgm:cxn modelId="{215903AB-DA8D-4110-B311-A181BB298D03}" type="presOf" srcId="{24E6E4C1-34BF-4D0F-8328-000D7D41BF92}" destId="{145CD850-7555-4EEE-B610-E7D84642DE33}" srcOrd="0" destOrd="0" presId="urn:microsoft.com/office/officeart/2008/layout/LinedList"/>
    <dgm:cxn modelId="{F09F73AE-5FD1-41AA-A602-3B669F0BAEF6}" type="presOf" srcId="{A81D0DB1-2B48-4A6D-9C05-83D442BF6C55}" destId="{E6C86E3C-440F-4215-AD67-FD7C9F4AB77C}" srcOrd="0" destOrd="0" presId="urn:microsoft.com/office/officeart/2008/layout/LinedList"/>
    <dgm:cxn modelId="{378C30B0-09FE-454E-AF43-EA59ED719139}" type="presOf" srcId="{F4001082-08F1-43E5-80D5-C1DC4E50B7F5}" destId="{B7B1A06D-10D3-407B-80DF-8D05AED11EFC}" srcOrd="0" destOrd="0" presId="urn:microsoft.com/office/officeart/2008/layout/LinedList"/>
    <dgm:cxn modelId="{D23FE5D3-9F03-4893-A027-514D1F7842A5}" srcId="{9CFEC282-C6C5-4CD3-B330-635911E8BB85}" destId="{EF999728-D7D2-4B1F-9AD8-1FD59A60BE07}" srcOrd="10" destOrd="0" parTransId="{B5A65458-5592-413D-9E9B-66B2A42ACEA0}" sibTransId="{935C471E-3085-48F0-9F3B-ADDDCB056CD1}"/>
    <dgm:cxn modelId="{4473D4E9-A0D8-4E3C-97D5-FB67737C5CF7}" type="presOf" srcId="{9A72707F-FBAB-4219-AC3E-A9DDF77A593F}" destId="{379F7A9F-82CE-438F-8424-13288294C9D0}" srcOrd="0" destOrd="0" presId="urn:microsoft.com/office/officeart/2008/layout/LinedList"/>
    <dgm:cxn modelId="{89D1BDEC-8B00-4591-B8ED-AEEC36DEC1C6}" srcId="{9CFEC282-C6C5-4CD3-B330-635911E8BB85}" destId="{59158A06-A5B7-4101-962B-2D0CE41CE821}" srcOrd="3" destOrd="0" parTransId="{2328EC52-483C-4136-87C2-D5EFA6D380B0}" sibTransId="{17E0E9DD-6203-429E-80D6-258963C8AB52}"/>
    <dgm:cxn modelId="{EC51E7ED-5FD6-43E3-A6AA-D3927AE315CF}" srcId="{9CFEC282-C6C5-4CD3-B330-635911E8BB85}" destId="{F4001082-08F1-43E5-80D5-C1DC4E50B7F5}" srcOrd="6" destOrd="0" parTransId="{3DD4215D-BBBC-4E68-9E33-6651373E832B}" sibTransId="{639B4C50-F9FD-491D-B181-982E96D9FCF9}"/>
    <dgm:cxn modelId="{5D225AF0-1CF2-45DE-8C03-1AF72CB7C42A}" type="presOf" srcId="{EF999728-D7D2-4B1F-9AD8-1FD59A60BE07}" destId="{F0E16F9D-5658-4B72-B0EF-2A3D7A45A9EB}" srcOrd="0" destOrd="0" presId="urn:microsoft.com/office/officeart/2008/layout/LinedList"/>
    <dgm:cxn modelId="{9C30B0F4-412E-4652-9E62-162E208C171C}" srcId="{9CFEC282-C6C5-4CD3-B330-635911E8BB85}" destId="{9A72707F-FBAB-4219-AC3E-A9DDF77A593F}" srcOrd="8" destOrd="0" parTransId="{7CDEB593-95C2-484A-A2DE-C48DF44AF893}" sibTransId="{1C613344-A50D-497A-8594-6C4D71A89ECC}"/>
    <dgm:cxn modelId="{7B23EB31-2597-41E9-91A3-80262AF3257E}" type="presParOf" srcId="{FBA4A39D-3F93-4417-B5BA-95225296634B}" destId="{397D5C47-9A59-4F6F-A0D5-6CB8E7C8D931}" srcOrd="0" destOrd="0" presId="urn:microsoft.com/office/officeart/2008/layout/LinedList"/>
    <dgm:cxn modelId="{D8E42960-72DB-4827-A2C9-E229CBFFF939}" type="presParOf" srcId="{FBA4A39D-3F93-4417-B5BA-95225296634B}" destId="{A0FD99D9-164E-4B12-9BD6-AF20A0FA098E}" srcOrd="1" destOrd="0" presId="urn:microsoft.com/office/officeart/2008/layout/LinedList"/>
    <dgm:cxn modelId="{97293F4A-5235-4020-AE69-47184E532772}" type="presParOf" srcId="{A0FD99D9-164E-4B12-9BD6-AF20A0FA098E}" destId="{CDA65ECF-26B0-4CC7-A8FA-3997218A60B1}" srcOrd="0" destOrd="0" presId="urn:microsoft.com/office/officeart/2008/layout/LinedList"/>
    <dgm:cxn modelId="{1E575630-DABC-43F5-AE23-F2BA5F1CC9D9}" type="presParOf" srcId="{A0FD99D9-164E-4B12-9BD6-AF20A0FA098E}" destId="{A9D6B5CB-E9E8-4882-9E5D-1C26E2F5771B}" srcOrd="1" destOrd="0" presId="urn:microsoft.com/office/officeart/2008/layout/LinedList"/>
    <dgm:cxn modelId="{56441548-49C8-4BF7-955E-153304390926}" type="presParOf" srcId="{FBA4A39D-3F93-4417-B5BA-95225296634B}" destId="{8A29208E-F3E3-4329-9124-8AD805B1154B}" srcOrd="2" destOrd="0" presId="urn:microsoft.com/office/officeart/2008/layout/LinedList"/>
    <dgm:cxn modelId="{715BE1B3-A334-4C63-AF29-A2F4008340B7}" type="presParOf" srcId="{FBA4A39D-3F93-4417-B5BA-95225296634B}" destId="{AE98C8EE-6516-458F-BBB8-6EEF3283D246}" srcOrd="3" destOrd="0" presId="urn:microsoft.com/office/officeart/2008/layout/LinedList"/>
    <dgm:cxn modelId="{E857A500-A794-482F-8E43-B6329A22F735}" type="presParOf" srcId="{AE98C8EE-6516-458F-BBB8-6EEF3283D246}" destId="{CE9797D5-1D4E-4539-86B0-63ED32724C64}" srcOrd="0" destOrd="0" presId="urn:microsoft.com/office/officeart/2008/layout/LinedList"/>
    <dgm:cxn modelId="{25612C3A-9600-43A2-B112-2B5630BEBB35}" type="presParOf" srcId="{AE98C8EE-6516-458F-BBB8-6EEF3283D246}" destId="{E74AAF1D-602F-4914-80D0-B7BD0E7B6FD8}" srcOrd="1" destOrd="0" presId="urn:microsoft.com/office/officeart/2008/layout/LinedList"/>
    <dgm:cxn modelId="{3305A950-C613-4F6E-A874-CBE980EC82BA}" type="presParOf" srcId="{FBA4A39D-3F93-4417-B5BA-95225296634B}" destId="{2DDAB7D3-F4E5-438D-AD96-CEC4F928668B}" srcOrd="4" destOrd="0" presId="urn:microsoft.com/office/officeart/2008/layout/LinedList"/>
    <dgm:cxn modelId="{9BC77203-981A-4746-9B28-7490B98F45F5}" type="presParOf" srcId="{FBA4A39D-3F93-4417-B5BA-95225296634B}" destId="{243C62DE-B515-4EBD-8B8D-7F02D1978CD6}" srcOrd="5" destOrd="0" presId="urn:microsoft.com/office/officeart/2008/layout/LinedList"/>
    <dgm:cxn modelId="{FBBBD4CE-C007-4FEB-9B73-7AA9E351EFC1}" type="presParOf" srcId="{243C62DE-B515-4EBD-8B8D-7F02D1978CD6}" destId="{26D6A67E-BA2E-4B85-8C2F-BDCCE1F6CEEC}" srcOrd="0" destOrd="0" presId="urn:microsoft.com/office/officeart/2008/layout/LinedList"/>
    <dgm:cxn modelId="{73BD8077-D1C2-4115-8F43-279624BE2C48}" type="presParOf" srcId="{243C62DE-B515-4EBD-8B8D-7F02D1978CD6}" destId="{A23F51B0-7706-4A2B-B3C8-45D9517A5110}" srcOrd="1" destOrd="0" presId="urn:microsoft.com/office/officeart/2008/layout/LinedList"/>
    <dgm:cxn modelId="{A209FB62-B12A-4E0A-A2C8-E8F2ABA26C23}" type="presParOf" srcId="{FBA4A39D-3F93-4417-B5BA-95225296634B}" destId="{70C904CE-0EDE-4F61-BFA0-CFB3F8C8164E}" srcOrd="6" destOrd="0" presId="urn:microsoft.com/office/officeart/2008/layout/LinedList"/>
    <dgm:cxn modelId="{3239078C-FB36-426E-B937-78B3B5297611}" type="presParOf" srcId="{FBA4A39D-3F93-4417-B5BA-95225296634B}" destId="{76DE7E24-F26D-46F2-BF3B-6AF724E6C54E}" srcOrd="7" destOrd="0" presId="urn:microsoft.com/office/officeart/2008/layout/LinedList"/>
    <dgm:cxn modelId="{188FC3E4-88F6-41FD-AE35-ECD4B323BCA7}" type="presParOf" srcId="{76DE7E24-F26D-46F2-BF3B-6AF724E6C54E}" destId="{AAC332BC-E5B9-4B7E-84E4-F0BBD5BF4C2A}" srcOrd="0" destOrd="0" presId="urn:microsoft.com/office/officeart/2008/layout/LinedList"/>
    <dgm:cxn modelId="{9076D9CE-8991-44E2-A863-7AD0FB15C21B}" type="presParOf" srcId="{76DE7E24-F26D-46F2-BF3B-6AF724E6C54E}" destId="{DB17E545-FB00-4CDD-A400-4AAD0BF27D01}" srcOrd="1" destOrd="0" presId="urn:microsoft.com/office/officeart/2008/layout/LinedList"/>
    <dgm:cxn modelId="{EC8B264F-A4D9-4B13-8EF5-B07E14844429}" type="presParOf" srcId="{FBA4A39D-3F93-4417-B5BA-95225296634B}" destId="{5C643C2F-2229-4984-AC7A-487CD22B1C2C}" srcOrd="8" destOrd="0" presId="urn:microsoft.com/office/officeart/2008/layout/LinedList"/>
    <dgm:cxn modelId="{369B3774-C648-48A9-A05E-D6CF184B563D}" type="presParOf" srcId="{FBA4A39D-3F93-4417-B5BA-95225296634B}" destId="{D5C35700-0199-4FC7-AFB5-1837F27380FF}" srcOrd="9" destOrd="0" presId="urn:microsoft.com/office/officeart/2008/layout/LinedList"/>
    <dgm:cxn modelId="{6590DEEE-F0E0-44A1-84F8-DC7482553D80}" type="presParOf" srcId="{D5C35700-0199-4FC7-AFB5-1837F27380FF}" destId="{C7562C7F-E999-4079-9C1A-5FEA2106C9F3}" srcOrd="0" destOrd="0" presId="urn:microsoft.com/office/officeart/2008/layout/LinedList"/>
    <dgm:cxn modelId="{F1FA11C4-0842-4643-843E-813FE1F082E8}" type="presParOf" srcId="{D5C35700-0199-4FC7-AFB5-1837F27380FF}" destId="{D0E051E6-FCC6-4F49-94CC-3F090016F826}" srcOrd="1" destOrd="0" presId="urn:microsoft.com/office/officeart/2008/layout/LinedList"/>
    <dgm:cxn modelId="{244F7036-D18B-4E2E-96F9-A82B7B0A659C}" type="presParOf" srcId="{FBA4A39D-3F93-4417-B5BA-95225296634B}" destId="{9C4268DD-3802-44A8-A110-524650DD0D38}" srcOrd="10" destOrd="0" presId="urn:microsoft.com/office/officeart/2008/layout/LinedList"/>
    <dgm:cxn modelId="{21CCB8F9-F54C-4AF1-A2F9-CFA69790BD29}" type="presParOf" srcId="{FBA4A39D-3F93-4417-B5BA-95225296634B}" destId="{764EBC2F-EE3E-4D13-B95F-0C98EC47D483}" srcOrd="11" destOrd="0" presId="urn:microsoft.com/office/officeart/2008/layout/LinedList"/>
    <dgm:cxn modelId="{8FF5C4C3-F46B-4EB6-A1B5-ED5584A062EB}" type="presParOf" srcId="{764EBC2F-EE3E-4D13-B95F-0C98EC47D483}" destId="{096B8AB2-AFA9-4CD2-B80F-5FC23208613A}" srcOrd="0" destOrd="0" presId="urn:microsoft.com/office/officeart/2008/layout/LinedList"/>
    <dgm:cxn modelId="{56DC4F5D-93DB-4C34-82AE-BD829F72091B}" type="presParOf" srcId="{764EBC2F-EE3E-4D13-B95F-0C98EC47D483}" destId="{7FCE8F77-CADD-4DE9-9FAB-36C0C1B59994}" srcOrd="1" destOrd="0" presId="urn:microsoft.com/office/officeart/2008/layout/LinedList"/>
    <dgm:cxn modelId="{E2F32499-822C-4900-9C4F-F1E5FFA2CB92}" type="presParOf" srcId="{FBA4A39D-3F93-4417-B5BA-95225296634B}" destId="{27FA0554-DB52-4445-9011-B928C0FE0910}" srcOrd="12" destOrd="0" presId="urn:microsoft.com/office/officeart/2008/layout/LinedList"/>
    <dgm:cxn modelId="{1ACA3975-2DC0-4FA0-AED4-204CD63D7E8E}" type="presParOf" srcId="{FBA4A39D-3F93-4417-B5BA-95225296634B}" destId="{411C3C97-F382-4951-9128-C3181409797A}" srcOrd="13" destOrd="0" presId="urn:microsoft.com/office/officeart/2008/layout/LinedList"/>
    <dgm:cxn modelId="{81970735-BE4C-4AAC-8749-F234253D139F}" type="presParOf" srcId="{411C3C97-F382-4951-9128-C3181409797A}" destId="{B7B1A06D-10D3-407B-80DF-8D05AED11EFC}" srcOrd="0" destOrd="0" presId="urn:microsoft.com/office/officeart/2008/layout/LinedList"/>
    <dgm:cxn modelId="{9EE602C6-44D7-4FDB-AAC1-7FEA8D485398}" type="presParOf" srcId="{411C3C97-F382-4951-9128-C3181409797A}" destId="{A0990965-5829-449B-83D8-7686588DE74F}" srcOrd="1" destOrd="0" presId="urn:microsoft.com/office/officeart/2008/layout/LinedList"/>
    <dgm:cxn modelId="{2485A979-C79D-4A1B-BE0C-256A75920EB2}" type="presParOf" srcId="{FBA4A39D-3F93-4417-B5BA-95225296634B}" destId="{AE247A81-89A2-49B6-ABBC-F55A9BCAA216}" srcOrd="14" destOrd="0" presId="urn:microsoft.com/office/officeart/2008/layout/LinedList"/>
    <dgm:cxn modelId="{7619A579-72E0-4314-B47A-F09718949953}" type="presParOf" srcId="{FBA4A39D-3F93-4417-B5BA-95225296634B}" destId="{1977E609-A95C-4388-B022-81D8224910C6}" srcOrd="15" destOrd="0" presId="urn:microsoft.com/office/officeart/2008/layout/LinedList"/>
    <dgm:cxn modelId="{09BD03AC-C75A-410B-8295-672B7C16033F}" type="presParOf" srcId="{1977E609-A95C-4388-B022-81D8224910C6}" destId="{F287EF41-42DE-4074-8A5E-04BE2F6A9EAF}" srcOrd="0" destOrd="0" presId="urn:microsoft.com/office/officeart/2008/layout/LinedList"/>
    <dgm:cxn modelId="{D643AB87-1963-43A2-A757-AE008F0657F1}" type="presParOf" srcId="{1977E609-A95C-4388-B022-81D8224910C6}" destId="{5A50BDAD-171E-414C-B492-DBA4EDF2E529}" srcOrd="1" destOrd="0" presId="urn:microsoft.com/office/officeart/2008/layout/LinedList"/>
    <dgm:cxn modelId="{BEC7E29F-77E1-4FAB-8C50-E6D2863D8F3A}" type="presParOf" srcId="{FBA4A39D-3F93-4417-B5BA-95225296634B}" destId="{7E9A0985-AD2F-4E66-8D3A-3CE1578A533C}" srcOrd="16" destOrd="0" presId="urn:microsoft.com/office/officeart/2008/layout/LinedList"/>
    <dgm:cxn modelId="{0B8DCF08-8261-48D9-BD01-EAFCAF964647}" type="presParOf" srcId="{FBA4A39D-3F93-4417-B5BA-95225296634B}" destId="{9F42DAE8-6FB1-4DC8-A679-AC98C061A159}" srcOrd="17" destOrd="0" presId="urn:microsoft.com/office/officeart/2008/layout/LinedList"/>
    <dgm:cxn modelId="{D7E31A31-E80D-407C-887F-127FE4ECFA6E}" type="presParOf" srcId="{9F42DAE8-6FB1-4DC8-A679-AC98C061A159}" destId="{379F7A9F-82CE-438F-8424-13288294C9D0}" srcOrd="0" destOrd="0" presId="urn:microsoft.com/office/officeart/2008/layout/LinedList"/>
    <dgm:cxn modelId="{EA263085-4226-46CC-BA99-E7BA85BBC856}" type="presParOf" srcId="{9F42DAE8-6FB1-4DC8-A679-AC98C061A159}" destId="{7D1FFD5F-11FC-4872-8804-216425128A09}" srcOrd="1" destOrd="0" presId="urn:microsoft.com/office/officeart/2008/layout/LinedList"/>
    <dgm:cxn modelId="{54C74004-3E33-4FD4-A458-D866579751D9}" type="presParOf" srcId="{FBA4A39D-3F93-4417-B5BA-95225296634B}" destId="{3EF285DF-6FE3-449C-9657-5C4557E9A205}" srcOrd="18" destOrd="0" presId="urn:microsoft.com/office/officeart/2008/layout/LinedList"/>
    <dgm:cxn modelId="{90ED1688-5DB4-471C-BA83-E521F5954C53}" type="presParOf" srcId="{FBA4A39D-3F93-4417-B5BA-95225296634B}" destId="{86FB392C-35B4-4A81-B655-7841E0F2AC34}" srcOrd="19" destOrd="0" presId="urn:microsoft.com/office/officeart/2008/layout/LinedList"/>
    <dgm:cxn modelId="{81E77486-C443-4210-A50D-28551C32DC57}" type="presParOf" srcId="{86FB392C-35B4-4A81-B655-7841E0F2AC34}" destId="{E6C86E3C-440F-4215-AD67-FD7C9F4AB77C}" srcOrd="0" destOrd="0" presId="urn:microsoft.com/office/officeart/2008/layout/LinedList"/>
    <dgm:cxn modelId="{898606A7-C6E5-4DB6-BBA0-A06A9F8DC28B}" type="presParOf" srcId="{86FB392C-35B4-4A81-B655-7841E0F2AC34}" destId="{0431B7A7-73AB-46A3-9CC1-A8982B92A920}" srcOrd="1" destOrd="0" presId="urn:microsoft.com/office/officeart/2008/layout/LinedList"/>
    <dgm:cxn modelId="{8DDCE2E4-5661-439F-B440-0861C988C852}" type="presParOf" srcId="{FBA4A39D-3F93-4417-B5BA-95225296634B}" destId="{133980C8-03FA-4E58-8102-10F8BA05550A}" srcOrd="20" destOrd="0" presId="urn:microsoft.com/office/officeart/2008/layout/LinedList"/>
    <dgm:cxn modelId="{F6CEFC69-A1AD-4BEB-8534-8E1185BAF7F2}" type="presParOf" srcId="{FBA4A39D-3F93-4417-B5BA-95225296634B}" destId="{C23B07F7-26D6-4F86-BE3F-D4D83738758E}" srcOrd="21" destOrd="0" presId="urn:microsoft.com/office/officeart/2008/layout/LinedList"/>
    <dgm:cxn modelId="{D6E40096-FC1D-4E62-8233-E52708FEBE4C}" type="presParOf" srcId="{C23B07F7-26D6-4F86-BE3F-D4D83738758E}" destId="{F0E16F9D-5658-4B72-B0EF-2A3D7A45A9EB}" srcOrd="0" destOrd="0" presId="urn:microsoft.com/office/officeart/2008/layout/LinedList"/>
    <dgm:cxn modelId="{080B2C66-E6A3-4C2C-B103-0A58D6B81AF4}" type="presParOf" srcId="{C23B07F7-26D6-4F86-BE3F-D4D83738758E}" destId="{F364294E-F844-486F-A21A-9E9FCDB745CD}" srcOrd="1" destOrd="0" presId="urn:microsoft.com/office/officeart/2008/layout/LinedList"/>
    <dgm:cxn modelId="{3C3570E7-4383-4349-957C-EAC0B53F92A5}" type="presParOf" srcId="{FBA4A39D-3F93-4417-B5BA-95225296634B}" destId="{4D4BA28B-345B-44A4-ADFB-87579EFF404E}" srcOrd="22" destOrd="0" presId="urn:microsoft.com/office/officeart/2008/layout/LinedList"/>
    <dgm:cxn modelId="{6BC737A5-B6D5-4943-97CC-B6322DA87D3F}" type="presParOf" srcId="{FBA4A39D-3F93-4417-B5BA-95225296634B}" destId="{3505003A-EE9F-4B8A-B3E0-486FE83DB269}" srcOrd="23" destOrd="0" presId="urn:microsoft.com/office/officeart/2008/layout/LinedList"/>
    <dgm:cxn modelId="{7BB2CC96-80AC-4AFF-B188-439805F321F1}" type="presParOf" srcId="{3505003A-EE9F-4B8A-B3E0-486FE83DB269}" destId="{145CD850-7555-4EEE-B610-E7D84642DE33}" srcOrd="0" destOrd="0" presId="urn:microsoft.com/office/officeart/2008/layout/LinedList"/>
    <dgm:cxn modelId="{D8F6003D-D87F-42CF-BB7E-3221F26E49FE}" type="presParOf" srcId="{3505003A-EE9F-4B8A-B3E0-486FE83DB269}" destId="{17C81A09-4AED-4F46-9F2A-8956F628F019}" srcOrd="1" destOrd="0" presId="urn:microsoft.com/office/officeart/2008/layout/LinedList"/>
    <dgm:cxn modelId="{758DDFF7-32C2-44A0-B533-ED4CD304AC5E}" type="presParOf" srcId="{FBA4A39D-3F93-4417-B5BA-95225296634B}" destId="{47B2029B-7C05-4559-87DE-BFC5060EC773}" srcOrd="24" destOrd="0" presId="urn:microsoft.com/office/officeart/2008/layout/LinedList"/>
    <dgm:cxn modelId="{6ED52FA7-A30A-467C-96B6-2C6F48E7899B}" type="presParOf" srcId="{FBA4A39D-3F93-4417-B5BA-95225296634B}" destId="{44CF1EA9-BA16-4C4B-96FA-29ECDDA9E5CE}" srcOrd="25" destOrd="0" presId="urn:microsoft.com/office/officeart/2008/layout/LinedList"/>
    <dgm:cxn modelId="{C1E54877-AFB7-49DF-B09A-DB7D9916DA95}" type="presParOf" srcId="{44CF1EA9-BA16-4C4B-96FA-29ECDDA9E5CE}" destId="{53E5CB3A-89D8-4B0C-8515-77B063E5A1C1}" srcOrd="0" destOrd="0" presId="urn:microsoft.com/office/officeart/2008/layout/LinedList"/>
    <dgm:cxn modelId="{937BD013-A84E-4020-AB6E-B545DF3A148B}" type="presParOf" srcId="{44CF1EA9-BA16-4C4B-96FA-29ECDDA9E5CE}" destId="{86B43367-BE40-491B-A7A8-7B7D9F991769}" srcOrd="1" destOrd="0" presId="urn:microsoft.com/office/officeart/2008/layout/LinedList"/>
    <dgm:cxn modelId="{F4D76AAE-5A5D-4697-9A80-4EA7BFDE9C97}" type="presParOf" srcId="{FBA4A39D-3F93-4417-B5BA-95225296634B}" destId="{F0DB8A20-855F-46BE-BD9F-CB0CFB12EAAB}" srcOrd="26" destOrd="0" presId="urn:microsoft.com/office/officeart/2008/layout/LinedList"/>
    <dgm:cxn modelId="{26969432-BBC5-4E9C-803C-83AE8EDEDE96}" type="presParOf" srcId="{FBA4A39D-3F93-4417-B5BA-95225296634B}" destId="{B8B2A7B6-558D-455F-AAF7-F65BF09B4FC2}" srcOrd="27" destOrd="0" presId="urn:microsoft.com/office/officeart/2008/layout/LinedList"/>
    <dgm:cxn modelId="{11713DD1-116C-4248-8852-760CA2F6E7B8}" type="presParOf" srcId="{B8B2A7B6-558D-455F-AAF7-F65BF09B4FC2}" destId="{9D7B25DD-CA82-47A8-8532-3A85887A4611}" srcOrd="0" destOrd="0" presId="urn:microsoft.com/office/officeart/2008/layout/LinedList"/>
    <dgm:cxn modelId="{0758E909-25A9-4787-8858-C7FF09F6525F}" type="presParOf" srcId="{B8B2A7B6-558D-455F-AAF7-F65BF09B4FC2}" destId="{8036B902-5ECF-49B0-A2DB-CA058746AF5F}" srcOrd="1" destOrd="0" presId="urn:microsoft.com/office/officeart/2008/layout/LinedList"/>
    <dgm:cxn modelId="{87714006-C751-40C9-807C-088CC2460CC5}" type="presParOf" srcId="{FBA4A39D-3F93-4417-B5BA-95225296634B}" destId="{4D6C78AC-6AC9-4772-B044-3635A8EDAE3F}" srcOrd="28" destOrd="0" presId="urn:microsoft.com/office/officeart/2008/layout/LinedList"/>
    <dgm:cxn modelId="{7DB2AF84-E9B0-4FBD-B789-82379FC5E1D8}" type="presParOf" srcId="{FBA4A39D-3F93-4417-B5BA-95225296634B}" destId="{BC3E2620-CBBA-4DD1-80C3-66CA83C0907F}" srcOrd="29" destOrd="0" presId="urn:microsoft.com/office/officeart/2008/layout/LinedList"/>
    <dgm:cxn modelId="{DA6764EB-D5AF-46F2-B104-A51781F1F1EF}" type="presParOf" srcId="{BC3E2620-CBBA-4DD1-80C3-66CA83C0907F}" destId="{720358C3-E1CC-4068-97E3-E968B7EAB9CA}" srcOrd="0" destOrd="0" presId="urn:microsoft.com/office/officeart/2008/layout/LinedList"/>
    <dgm:cxn modelId="{E8D08104-4FC1-4E2B-9010-64EFBEEDE9EE}" type="presParOf" srcId="{BC3E2620-CBBA-4DD1-80C3-66CA83C0907F}" destId="{3CFB2390-48AC-4B8C-88F0-A5D62482008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AEFCFB-67C1-4A07-A788-99188D9F56D4}">
      <dsp:nvSpPr>
        <dsp:cNvPr id="0" name=""/>
        <dsp:cNvSpPr/>
      </dsp:nvSpPr>
      <dsp:spPr>
        <a:xfrm>
          <a:off x="0" y="0"/>
          <a:ext cx="7105305" cy="836835"/>
        </a:xfrm>
        <a:prstGeom prst="roundRect">
          <a:avLst>
            <a:gd name="adj" fmla="val 10000"/>
          </a:avLst>
        </a:prstGeom>
        <a:gradFill rotWithShape="0">
          <a:gsLst>
            <a:gs pos="0">
              <a:schemeClr val="accent3">
                <a:hueOff val="0"/>
                <a:satOff val="0"/>
                <a:lumOff val="0"/>
                <a:alphaOff val="0"/>
                <a:lumMod val="110000"/>
                <a:satMod val="105000"/>
                <a:tint val="67000"/>
              </a:schemeClr>
            </a:gs>
            <a:gs pos="50000">
              <a:schemeClr val="accent3">
                <a:hueOff val="0"/>
                <a:satOff val="0"/>
                <a:lumOff val="0"/>
                <a:alphaOff val="0"/>
                <a:lumMod val="105000"/>
                <a:satMod val="103000"/>
                <a:tint val="73000"/>
              </a:schemeClr>
            </a:gs>
            <a:gs pos="100000">
              <a:schemeClr val="accent3">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i="0" kern="1200" baseline="0"/>
            <a:t>Bowlby (1969, 1980) proposed that attachment is a biological need essential for a child’s survival, driving them to stay close to caregivers for safety and comfort.</a:t>
          </a:r>
          <a:endParaRPr lang="en-US" sz="1500" kern="1200"/>
        </a:p>
      </dsp:txBody>
      <dsp:txXfrm>
        <a:off x="24510" y="24510"/>
        <a:ext cx="6104385" cy="787815"/>
      </dsp:txXfrm>
    </dsp:sp>
    <dsp:sp modelId="{E257338A-ED06-4D49-A324-D900CF4F247C}">
      <dsp:nvSpPr>
        <dsp:cNvPr id="0" name=""/>
        <dsp:cNvSpPr/>
      </dsp:nvSpPr>
      <dsp:spPr>
        <a:xfrm>
          <a:off x="530591" y="953062"/>
          <a:ext cx="7105305" cy="836835"/>
        </a:xfrm>
        <a:prstGeom prst="roundRect">
          <a:avLst>
            <a:gd name="adj" fmla="val 10000"/>
          </a:avLst>
        </a:prstGeom>
        <a:gradFill rotWithShape="0">
          <a:gsLst>
            <a:gs pos="0">
              <a:schemeClr val="accent3">
                <a:hueOff val="677650"/>
                <a:satOff val="25000"/>
                <a:lumOff val="-3676"/>
                <a:alphaOff val="0"/>
                <a:lumMod val="110000"/>
                <a:satMod val="105000"/>
                <a:tint val="67000"/>
              </a:schemeClr>
            </a:gs>
            <a:gs pos="50000">
              <a:schemeClr val="accent3">
                <a:hueOff val="677650"/>
                <a:satOff val="25000"/>
                <a:lumOff val="-3676"/>
                <a:alphaOff val="0"/>
                <a:lumMod val="105000"/>
                <a:satMod val="103000"/>
                <a:tint val="73000"/>
              </a:schemeClr>
            </a:gs>
            <a:gs pos="100000">
              <a:schemeClr val="accent3">
                <a:hueOff val="677650"/>
                <a:satOff val="25000"/>
                <a:lumOff val="-367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i="0" kern="1200" baseline="0" dirty="0"/>
            <a:t>Early attachment experiences form an Internal Working Model (IWM) that shapes how individuals view themselves, others, and future relationships.</a:t>
          </a:r>
          <a:endParaRPr lang="en-US" sz="1500" kern="1200" dirty="0"/>
        </a:p>
      </dsp:txBody>
      <dsp:txXfrm>
        <a:off x="555101" y="977572"/>
        <a:ext cx="5981751" cy="787815"/>
      </dsp:txXfrm>
    </dsp:sp>
    <dsp:sp modelId="{564F3E02-5367-45EF-98E9-5D8225B3D77F}">
      <dsp:nvSpPr>
        <dsp:cNvPr id="0" name=""/>
        <dsp:cNvSpPr/>
      </dsp:nvSpPr>
      <dsp:spPr>
        <a:xfrm>
          <a:off x="1061182" y="1906125"/>
          <a:ext cx="7105305" cy="836835"/>
        </a:xfrm>
        <a:prstGeom prst="roundRect">
          <a:avLst>
            <a:gd name="adj" fmla="val 10000"/>
          </a:avLst>
        </a:prstGeom>
        <a:gradFill rotWithShape="0">
          <a:gsLst>
            <a:gs pos="0">
              <a:schemeClr val="accent3">
                <a:hueOff val="1355300"/>
                <a:satOff val="50000"/>
                <a:lumOff val="-7353"/>
                <a:alphaOff val="0"/>
                <a:lumMod val="110000"/>
                <a:satMod val="105000"/>
                <a:tint val="67000"/>
              </a:schemeClr>
            </a:gs>
            <a:gs pos="50000">
              <a:schemeClr val="accent3">
                <a:hueOff val="1355300"/>
                <a:satOff val="50000"/>
                <a:lumOff val="-7353"/>
                <a:alphaOff val="0"/>
                <a:lumMod val="105000"/>
                <a:satMod val="103000"/>
                <a:tint val="73000"/>
              </a:schemeClr>
            </a:gs>
            <a:gs pos="100000">
              <a:schemeClr val="accent3">
                <a:hueOff val="1355300"/>
                <a:satOff val="50000"/>
                <a:lumOff val="-7353"/>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i="0" kern="1200" baseline="0" dirty="0"/>
            <a:t>Consistent and sensitive caregiving fosters secure attachment, building confidence, emotional regulation, and trust (Henning, 2025).</a:t>
          </a:r>
          <a:endParaRPr lang="en-US" sz="1500" kern="1200" dirty="0"/>
        </a:p>
      </dsp:txBody>
      <dsp:txXfrm>
        <a:off x="1085692" y="1930635"/>
        <a:ext cx="5981751" cy="787815"/>
      </dsp:txXfrm>
    </dsp:sp>
    <dsp:sp modelId="{57EC6500-0E0A-42E5-8D56-038A375C280D}">
      <dsp:nvSpPr>
        <dsp:cNvPr id="0" name=""/>
        <dsp:cNvSpPr/>
      </dsp:nvSpPr>
      <dsp:spPr>
        <a:xfrm>
          <a:off x="1591773" y="2859187"/>
          <a:ext cx="7105305" cy="836835"/>
        </a:xfrm>
        <a:prstGeom prst="roundRect">
          <a:avLst>
            <a:gd name="adj" fmla="val 10000"/>
          </a:avLst>
        </a:prstGeom>
        <a:gradFill rotWithShape="0">
          <a:gsLst>
            <a:gs pos="0">
              <a:schemeClr val="accent3">
                <a:hueOff val="2032949"/>
                <a:satOff val="75000"/>
                <a:lumOff val="-11029"/>
                <a:alphaOff val="0"/>
                <a:lumMod val="110000"/>
                <a:satMod val="105000"/>
                <a:tint val="67000"/>
              </a:schemeClr>
            </a:gs>
            <a:gs pos="50000">
              <a:schemeClr val="accent3">
                <a:hueOff val="2032949"/>
                <a:satOff val="75000"/>
                <a:lumOff val="-11029"/>
                <a:alphaOff val="0"/>
                <a:lumMod val="105000"/>
                <a:satMod val="103000"/>
                <a:tint val="73000"/>
              </a:schemeClr>
            </a:gs>
            <a:gs pos="100000">
              <a:schemeClr val="accent3">
                <a:hueOff val="2032949"/>
                <a:satOff val="75000"/>
                <a:lumOff val="-11029"/>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i="0" kern="1200" baseline="0" dirty="0"/>
            <a:t>Inconsistent or neglectful caregiving can lead to insecure attachments avoidant, ambivalent, or disorganized</a:t>
          </a:r>
          <a:r>
            <a:rPr lang="en-US" sz="1500" kern="1200" dirty="0"/>
            <a:t> </a:t>
          </a:r>
          <a:r>
            <a:rPr lang="en-US" sz="1500" i="0" kern="1200" baseline="0" dirty="0"/>
            <a:t>linked to anxiety or social withdrawal (Samson and Stern, 2025).</a:t>
          </a:r>
          <a:endParaRPr lang="en-US" sz="1500" kern="1200" dirty="0"/>
        </a:p>
      </dsp:txBody>
      <dsp:txXfrm>
        <a:off x="1616283" y="2883697"/>
        <a:ext cx="5981751" cy="787815"/>
      </dsp:txXfrm>
    </dsp:sp>
    <dsp:sp modelId="{C8A083BB-F3C1-40F4-8634-AB35ED082D80}">
      <dsp:nvSpPr>
        <dsp:cNvPr id="0" name=""/>
        <dsp:cNvSpPr/>
      </dsp:nvSpPr>
      <dsp:spPr>
        <a:xfrm>
          <a:off x="2122364" y="3812250"/>
          <a:ext cx="7105305" cy="836835"/>
        </a:xfrm>
        <a:prstGeom prst="roundRect">
          <a:avLst>
            <a:gd name="adj" fmla="val 10000"/>
          </a:avLst>
        </a:prstGeom>
        <a:gradFill rotWithShape="0">
          <a:gsLst>
            <a:gs pos="0">
              <a:schemeClr val="accent3">
                <a:hueOff val="2710599"/>
                <a:satOff val="100000"/>
                <a:lumOff val="-14706"/>
                <a:alphaOff val="0"/>
                <a:lumMod val="110000"/>
                <a:satMod val="105000"/>
                <a:tint val="67000"/>
              </a:schemeClr>
            </a:gs>
            <a:gs pos="50000">
              <a:schemeClr val="accent3">
                <a:hueOff val="2710599"/>
                <a:satOff val="100000"/>
                <a:lumOff val="-14706"/>
                <a:alphaOff val="0"/>
                <a:lumMod val="105000"/>
                <a:satMod val="103000"/>
                <a:tint val="73000"/>
              </a:schemeClr>
            </a:gs>
            <a:gs pos="100000">
              <a:schemeClr val="accent3">
                <a:hueOff val="2710599"/>
                <a:satOff val="100000"/>
                <a:lumOff val="-1470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i="0" kern="1200" baseline="0" dirty="0"/>
            <a:t>The first five years are a critical period for stable attachments; disruptions can impair emotional and cognitive growth (Cohen and Thakur, 2021).</a:t>
          </a:r>
          <a:endParaRPr lang="en-US" sz="1500" kern="1200" dirty="0"/>
        </a:p>
      </dsp:txBody>
      <dsp:txXfrm>
        <a:off x="2146874" y="3836760"/>
        <a:ext cx="5981751" cy="787815"/>
      </dsp:txXfrm>
    </dsp:sp>
    <dsp:sp modelId="{29AFD652-C410-4F61-9DE8-48EBD69D4E88}">
      <dsp:nvSpPr>
        <dsp:cNvPr id="0" name=""/>
        <dsp:cNvSpPr/>
      </dsp:nvSpPr>
      <dsp:spPr>
        <a:xfrm>
          <a:off x="6561362" y="611354"/>
          <a:ext cx="543943" cy="543943"/>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t>1</a:t>
          </a:r>
        </a:p>
      </dsp:txBody>
      <dsp:txXfrm>
        <a:off x="6683749" y="611354"/>
        <a:ext cx="299169" cy="409317"/>
      </dsp:txXfrm>
    </dsp:sp>
    <dsp:sp modelId="{7EB796FD-BBD3-4158-8B32-1E61B0EA6639}">
      <dsp:nvSpPr>
        <dsp:cNvPr id="0" name=""/>
        <dsp:cNvSpPr/>
      </dsp:nvSpPr>
      <dsp:spPr>
        <a:xfrm>
          <a:off x="7091953" y="1564417"/>
          <a:ext cx="543943" cy="543943"/>
        </a:xfrm>
        <a:prstGeom prst="downArrow">
          <a:avLst>
            <a:gd name="adj1" fmla="val 55000"/>
            <a:gd name="adj2" fmla="val 45000"/>
          </a:avLst>
        </a:prstGeom>
        <a:solidFill>
          <a:schemeClr val="accent3">
            <a:tint val="40000"/>
            <a:alpha val="90000"/>
            <a:hueOff val="676380"/>
            <a:satOff val="33333"/>
            <a:lumOff val="593"/>
            <a:alphaOff val="0"/>
          </a:schemeClr>
        </a:solidFill>
        <a:ln w="6350" cap="flat" cmpd="sng" algn="ctr">
          <a:solidFill>
            <a:schemeClr val="accent3">
              <a:tint val="40000"/>
              <a:alpha val="90000"/>
              <a:hueOff val="676380"/>
              <a:satOff val="33333"/>
              <a:lumOff val="593"/>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t>2</a:t>
          </a:r>
        </a:p>
      </dsp:txBody>
      <dsp:txXfrm>
        <a:off x="7214340" y="1564417"/>
        <a:ext cx="299169" cy="409317"/>
      </dsp:txXfrm>
    </dsp:sp>
    <dsp:sp modelId="{2EBEA3AE-BFDB-40E1-9F6A-29E9983FD80A}">
      <dsp:nvSpPr>
        <dsp:cNvPr id="0" name=""/>
        <dsp:cNvSpPr/>
      </dsp:nvSpPr>
      <dsp:spPr>
        <a:xfrm>
          <a:off x="7622544" y="2503532"/>
          <a:ext cx="543943" cy="543943"/>
        </a:xfrm>
        <a:prstGeom prst="downArrow">
          <a:avLst>
            <a:gd name="adj1" fmla="val 55000"/>
            <a:gd name="adj2" fmla="val 45000"/>
          </a:avLst>
        </a:prstGeom>
        <a:solidFill>
          <a:schemeClr val="accent3">
            <a:tint val="40000"/>
            <a:alpha val="90000"/>
            <a:hueOff val="1352761"/>
            <a:satOff val="66667"/>
            <a:lumOff val="1186"/>
            <a:alphaOff val="0"/>
          </a:schemeClr>
        </a:solidFill>
        <a:ln w="6350" cap="flat" cmpd="sng" algn="ctr">
          <a:solidFill>
            <a:schemeClr val="accent3">
              <a:tint val="40000"/>
              <a:alpha val="90000"/>
              <a:hueOff val="1352761"/>
              <a:satOff val="66667"/>
              <a:lumOff val="1186"/>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t>3</a:t>
          </a:r>
        </a:p>
      </dsp:txBody>
      <dsp:txXfrm>
        <a:off x="7744931" y="2503532"/>
        <a:ext cx="299169" cy="409317"/>
      </dsp:txXfrm>
    </dsp:sp>
    <dsp:sp modelId="{6C279994-7A3E-4240-B981-D8CAC1E22122}">
      <dsp:nvSpPr>
        <dsp:cNvPr id="0" name=""/>
        <dsp:cNvSpPr/>
      </dsp:nvSpPr>
      <dsp:spPr>
        <a:xfrm>
          <a:off x="8153135" y="3465893"/>
          <a:ext cx="543943" cy="543943"/>
        </a:xfrm>
        <a:prstGeom prst="downArrow">
          <a:avLst>
            <a:gd name="adj1" fmla="val 55000"/>
            <a:gd name="adj2" fmla="val 45000"/>
          </a:avLst>
        </a:prstGeom>
        <a:solidFill>
          <a:schemeClr val="accent3">
            <a:tint val="40000"/>
            <a:alpha val="90000"/>
            <a:hueOff val="2029141"/>
            <a:satOff val="100000"/>
            <a:lumOff val="1779"/>
            <a:alphaOff val="0"/>
          </a:schemeClr>
        </a:solidFill>
        <a:ln w="6350" cap="flat" cmpd="sng" algn="ctr">
          <a:solidFill>
            <a:schemeClr val="accent3">
              <a:tint val="40000"/>
              <a:alpha val="90000"/>
              <a:hueOff val="2029141"/>
              <a:satOff val="100000"/>
              <a:lumOff val="177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a:t>4</a:t>
          </a:r>
        </a:p>
      </dsp:txBody>
      <dsp:txXfrm>
        <a:off x="8275522" y="3465893"/>
        <a:ext cx="299169" cy="4093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455772-D922-471F-A107-C78D9E2FE2AC}">
      <dsp:nvSpPr>
        <dsp:cNvPr id="0" name=""/>
        <dsp:cNvSpPr/>
      </dsp:nvSpPr>
      <dsp:spPr>
        <a:xfrm>
          <a:off x="2490072" y="1379580"/>
          <a:ext cx="541012" cy="91440"/>
        </a:xfrm>
        <a:custGeom>
          <a:avLst/>
          <a:gdLst/>
          <a:ahLst/>
          <a:cxnLst/>
          <a:rect l="0" t="0" r="0" b="0"/>
          <a:pathLst>
            <a:path>
              <a:moveTo>
                <a:pt x="0" y="45720"/>
              </a:moveTo>
              <a:lnTo>
                <a:pt x="541012"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6287" y="1422442"/>
        <a:ext cx="28580" cy="5716"/>
      </dsp:txXfrm>
    </dsp:sp>
    <dsp:sp modelId="{11394501-07F4-4BE8-96D0-F562B5E4BC97}">
      <dsp:nvSpPr>
        <dsp:cNvPr id="0" name=""/>
        <dsp:cNvSpPr/>
      </dsp:nvSpPr>
      <dsp:spPr>
        <a:xfrm>
          <a:off x="6602" y="679719"/>
          <a:ext cx="2485269" cy="149116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780" tIns="127830" rIns="121780" bIns="127830" numCol="1" spcCol="1270" anchor="ctr" anchorCtr="0">
          <a:noAutofit/>
        </a:bodyPr>
        <a:lstStyle/>
        <a:p>
          <a:pPr marL="0" lvl="0" indent="0" algn="ctr" defTabSz="533400">
            <a:lnSpc>
              <a:spcPct val="90000"/>
            </a:lnSpc>
            <a:spcBef>
              <a:spcPct val="0"/>
            </a:spcBef>
            <a:spcAft>
              <a:spcPct val="35000"/>
            </a:spcAft>
            <a:buNone/>
          </a:pPr>
          <a:r>
            <a:rPr lang="en-US" sz="1200" kern="1200"/>
            <a:t>Amira (aged 3) shows separation anxiety, limited speech, and difficulty in group play, indicating possible insecure or anxious attachment (Danielson, 2021).</a:t>
          </a:r>
        </a:p>
      </dsp:txBody>
      <dsp:txXfrm>
        <a:off x="6602" y="679719"/>
        <a:ext cx="2485269" cy="1491161"/>
      </dsp:txXfrm>
    </dsp:sp>
    <dsp:sp modelId="{D608E371-F491-4A95-AD5B-978EBCA7655F}">
      <dsp:nvSpPr>
        <dsp:cNvPr id="0" name=""/>
        <dsp:cNvSpPr/>
      </dsp:nvSpPr>
      <dsp:spPr>
        <a:xfrm>
          <a:off x="5546953" y="1379580"/>
          <a:ext cx="541012" cy="91440"/>
        </a:xfrm>
        <a:custGeom>
          <a:avLst/>
          <a:gdLst/>
          <a:ahLst/>
          <a:cxnLst/>
          <a:rect l="0" t="0" r="0" b="0"/>
          <a:pathLst>
            <a:path>
              <a:moveTo>
                <a:pt x="0" y="45720"/>
              </a:moveTo>
              <a:lnTo>
                <a:pt x="541012"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03169" y="1422442"/>
        <a:ext cx="28580" cy="5716"/>
      </dsp:txXfrm>
    </dsp:sp>
    <dsp:sp modelId="{40BDFF4C-E5A9-4708-A856-B4281012E3B1}">
      <dsp:nvSpPr>
        <dsp:cNvPr id="0" name=""/>
        <dsp:cNvSpPr/>
      </dsp:nvSpPr>
      <dsp:spPr>
        <a:xfrm>
          <a:off x="3063484" y="679719"/>
          <a:ext cx="2485269" cy="149116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780" tIns="127830" rIns="121780" bIns="127830" numCol="1" spcCol="1270" anchor="ctr" anchorCtr="0">
          <a:noAutofit/>
        </a:bodyPr>
        <a:lstStyle/>
        <a:p>
          <a:pPr marL="0" lvl="0" indent="0" algn="ctr" defTabSz="533400">
            <a:lnSpc>
              <a:spcPct val="90000"/>
            </a:lnSpc>
            <a:spcBef>
              <a:spcPct val="0"/>
            </a:spcBef>
            <a:spcAft>
              <a:spcPct val="35000"/>
            </a:spcAft>
            <a:buNone/>
          </a:pPr>
          <a:r>
            <a:rPr lang="en-US" sz="1200" kern="1200" dirty="0"/>
            <a:t>Bowlby’s theory suggests these </a:t>
          </a:r>
          <a:r>
            <a:rPr lang="en-US" sz="1200" kern="1200" dirty="0" err="1"/>
            <a:t>behaviours</a:t>
          </a:r>
          <a:r>
            <a:rPr lang="en-US" sz="1200" kern="1200" dirty="0"/>
            <a:t> may stem from inconsistent caregiving or recent disruptions in her attachment relationships (Bowlby, 1980).</a:t>
          </a:r>
        </a:p>
      </dsp:txBody>
      <dsp:txXfrm>
        <a:off x="3063484" y="679719"/>
        <a:ext cx="2485269" cy="1491161"/>
      </dsp:txXfrm>
    </dsp:sp>
    <dsp:sp modelId="{D8A6C5C2-3CE8-4AEC-8987-E678D541C8E5}">
      <dsp:nvSpPr>
        <dsp:cNvPr id="0" name=""/>
        <dsp:cNvSpPr/>
      </dsp:nvSpPr>
      <dsp:spPr>
        <a:xfrm>
          <a:off x="1249237" y="2169081"/>
          <a:ext cx="6113763" cy="541012"/>
        </a:xfrm>
        <a:custGeom>
          <a:avLst/>
          <a:gdLst/>
          <a:ahLst/>
          <a:cxnLst/>
          <a:rect l="0" t="0" r="0" b="0"/>
          <a:pathLst>
            <a:path>
              <a:moveTo>
                <a:pt x="6113763" y="0"/>
              </a:moveTo>
              <a:lnTo>
                <a:pt x="6113763" y="287606"/>
              </a:lnTo>
              <a:lnTo>
                <a:pt x="0" y="287606"/>
              </a:lnTo>
              <a:lnTo>
                <a:pt x="0" y="541012"/>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52608" y="2436729"/>
        <a:ext cx="307021" cy="5716"/>
      </dsp:txXfrm>
    </dsp:sp>
    <dsp:sp modelId="{725D48D2-E68E-4905-8B58-39781F69FDF4}">
      <dsp:nvSpPr>
        <dsp:cNvPr id="0" name=""/>
        <dsp:cNvSpPr/>
      </dsp:nvSpPr>
      <dsp:spPr>
        <a:xfrm>
          <a:off x="6120365" y="679719"/>
          <a:ext cx="2485269" cy="149116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780" tIns="127830" rIns="121780" bIns="127830" numCol="1" spcCol="1270" anchor="ctr" anchorCtr="0">
          <a:noAutofit/>
        </a:bodyPr>
        <a:lstStyle/>
        <a:p>
          <a:pPr marL="0" lvl="0" indent="0" algn="ctr" defTabSz="533400">
            <a:lnSpc>
              <a:spcPct val="90000"/>
            </a:lnSpc>
            <a:spcBef>
              <a:spcPct val="0"/>
            </a:spcBef>
            <a:spcAft>
              <a:spcPct val="35000"/>
            </a:spcAft>
            <a:buNone/>
          </a:pPr>
          <a:r>
            <a:rPr lang="en-US" sz="1200" kern="1200"/>
            <a:t>Her fear of separation reflects uncertainty about safety and loss of her attachment figure in the new nursery environment.</a:t>
          </a:r>
        </a:p>
      </dsp:txBody>
      <dsp:txXfrm>
        <a:off x="6120365" y="679719"/>
        <a:ext cx="2485269" cy="1491161"/>
      </dsp:txXfrm>
    </dsp:sp>
    <dsp:sp modelId="{D3079E76-1E79-45D0-B8AA-6540F8B5C2A2}">
      <dsp:nvSpPr>
        <dsp:cNvPr id="0" name=""/>
        <dsp:cNvSpPr/>
      </dsp:nvSpPr>
      <dsp:spPr>
        <a:xfrm>
          <a:off x="2490072" y="3442354"/>
          <a:ext cx="541012" cy="91440"/>
        </a:xfrm>
        <a:custGeom>
          <a:avLst/>
          <a:gdLst/>
          <a:ahLst/>
          <a:cxnLst/>
          <a:rect l="0" t="0" r="0" b="0"/>
          <a:pathLst>
            <a:path>
              <a:moveTo>
                <a:pt x="0" y="45720"/>
              </a:moveTo>
              <a:lnTo>
                <a:pt x="541012"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46287" y="3485216"/>
        <a:ext cx="28580" cy="5716"/>
      </dsp:txXfrm>
    </dsp:sp>
    <dsp:sp modelId="{1942DAB6-38E6-42C0-B983-2F8819B03EC9}">
      <dsp:nvSpPr>
        <dsp:cNvPr id="0" name=""/>
        <dsp:cNvSpPr/>
      </dsp:nvSpPr>
      <dsp:spPr>
        <a:xfrm>
          <a:off x="6602" y="2742493"/>
          <a:ext cx="2485269" cy="149116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780" tIns="127830" rIns="121780" bIns="127830" numCol="1" spcCol="1270" anchor="ctr" anchorCtr="0">
          <a:noAutofit/>
        </a:bodyPr>
        <a:lstStyle/>
        <a:p>
          <a:pPr marL="0" lvl="0" indent="0" algn="ctr" defTabSz="533400">
            <a:lnSpc>
              <a:spcPct val="90000"/>
            </a:lnSpc>
            <a:spcBef>
              <a:spcPct val="0"/>
            </a:spcBef>
            <a:spcAft>
              <a:spcPct val="35000"/>
            </a:spcAft>
            <a:buNone/>
          </a:pPr>
          <a:r>
            <a:rPr lang="en-US" sz="1200" kern="1200" dirty="0"/>
            <a:t>Limited verbal communication may result from emotional insecurity, as anxiety can restrict confidence and willingness to speak (Ozturk, 2024).</a:t>
          </a:r>
        </a:p>
      </dsp:txBody>
      <dsp:txXfrm>
        <a:off x="6602" y="2742493"/>
        <a:ext cx="2485269" cy="1491161"/>
      </dsp:txXfrm>
    </dsp:sp>
    <dsp:sp modelId="{DA18C567-F65A-43B6-B4E2-EADF39039C8E}">
      <dsp:nvSpPr>
        <dsp:cNvPr id="0" name=""/>
        <dsp:cNvSpPr/>
      </dsp:nvSpPr>
      <dsp:spPr>
        <a:xfrm>
          <a:off x="5546953" y="3442354"/>
          <a:ext cx="541012" cy="91440"/>
        </a:xfrm>
        <a:custGeom>
          <a:avLst/>
          <a:gdLst/>
          <a:ahLst/>
          <a:cxnLst/>
          <a:rect l="0" t="0" r="0" b="0"/>
          <a:pathLst>
            <a:path>
              <a:moveTo>
                <a:pt x="0" y="45720"/>
              </a:moveTo>
              <a:lnTo>
                <a:pt x="541012"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803169" y="3485216"/>
        <a:ext cx="28580" cy="5716"/>
      </dsp:txXfrm>
    </dsp:sp>
    <dsp:sp modelId="{5CBB1A7C-5337-4034-BB48-D6183BCBC343}">
      <dsp:nvSpPr>
        <dsp:cNvPr id="0" name=""/>
        <dsp:cNvSpPr/>
      </dsp:nvSpPr>
      <dsp:spPr>
        <a:xfrm>
          <a:off x="3063484" y="2742493"/>
          <a:ext cx="2485269" cy="149116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780" tIns="127830" rIns="121780" bIns="127830" numCol="1" spcCol="1270" anchor="ctr" anchorCtr="0">
          <a:noAutofit/>
        </a:bodyPr>
        <a:lstStyle/>
        <a:p>
          <a:pPr marL="0" lvl="0" indent="0" algn="ctr" defTabSz="533400">
            <a:lnSpc>
              <a:spcPct val="90000"/>
            </a:lnSpc>
            <a:spcBef>
              <a:spcPct val="0"/>
            </a:spcBef>
            <a:spcAft>
              <a:spcPct val="35000"/>
            </a:spcAft>
            <a:buNone/>
          </a:pPr>
          <a:r>
            <a:rPr lang="en-US" sz="1200" kern="1200"/>
            <a:t>Bowlby observed that securely attached children are more curious, confident, and socially engaged due to an internal sense of safety (Harwood, 2024).</a:t>
          </a:r>
        </a:p>
      </dsp:txBody>
      <dsp:txXfrm>
        <a:off x="3063484" y="2742493"/>
        <a:ext cx="2485269" cy="1491161"/>
      </dsp:txXfrm>
    </dsp:sp>
    <dsp:sp modelId="{2A9776A3-2DD0-4A3E-ADFE-4A28D77BCDB7}">
      <dsp:nvSpPr>
        <dsp:cNvPr id="0" name=""/>
        <dsp:cNvSpPr/>
      </dsp:nvSpPr>
      <dsp:spPr>
        <a:xfrm>
          <a:off x="6120365" y="2742493"/>
          <a:ext cx="2485269" cy="1491161"/>
        </a:xfrm>
        <a:prstGeom prst="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1780" tIns="127830" rIns="121780" bIns="127830" numCol="1" spcCol="1270" anchor="ctr" anchorCtr="0">
          <a:noAutofit/>
        </a:bodyPr>
        <a:lstStyle/>
        <a:p>
          <a:pPr marL="0" lvl="0" indent="0" algn="ctr" defTabSz="533400">
            <a:lnSpc>
              <a:spcPct val="90000"/>
            </a:lnSpc>
            <a:spcBef>
              <a:spcPct val="0"/>
            </a:spcBef>
            <a:spcAft>
              <a:spcPct val="35000"/>
            </a:spcAft>
            <a:buNone/>
          </a:pPr>
          <a:r>
            <a:rPr lang="en-US" sz="1200" kern="1200"/>
            <a:t>Applying Bowlby’s framework helps practitioners view Amira’s behaviour as emotional communication, guiding consistent, sensitive, and predictable responses to rebuild trust (Ozturk, 2024).</a:t>
          </a:r>
        </a:p>
      </dsp:txBody>
      <dsp:txXfrm>
        <a:off x="6120365" y="2742493"/>
        <a:ext cx="2485269" cy="14911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627070-839D-402F-840E-27BCB6CF0A6A}">
      <dsp:nvSpPr>
        <dsp:cNvPr id="0" name=""/>
        <dsp:cNvSpPr/>
      </dsp:nvSpPr>
      <dsp:spPr>
        <a:xfrm>
          <a:off x="0" y="126528"/>
          <a:ext cx="3750413" cy="238095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t>Prolonged insecure attachments can elevate cortisol levels, impacting language development, emotional regulation, and social engagement.</a:t>
          </a:r>
        </a:p>
      </dsp:txBody>
      <dsp:txXfrm>
        <a:off x="116228" y="242756"/>
        <a:ext cx="3517957" cy="2148494"/>
      </dsp:txXfrm>
    </dsp:sp>
    <dsp:sp modelId="{4E856F11-57E4-4AF4-9CA8-5781A94927CC}">
      <dsp:nvSpPr>
        <dsp:cNvPr id="0" name=""/>
        <dsp:cNvSpPr/>
      </dsp:nvSpPr>
      <dsp:spPr>
        <a:xfrm>
          <a:off x="0" y="2565079"/>
          <a:ext cx="3750413" cy="238095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Environmental factors such as parental stress, inconsistent routines, or family changes can undermine security but nurturing, stable nursery environments can buffer stress and foster secure attachment.</a:t>
          </a:r>
        </a:p>
      </dsp:txBody>
      <dsp:txXfrm>
        <a:off x="116228" y="2681307"/>
        <a:ext cx="3517957" cy="21484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7D91B1-09D3-4DB0-A064-AAE34E3AB062}">
      <dsp:nvSpPr>
        <dsp:cNvPr id="0" name=""/>
        <dsp:cNvSpPr/>
      </dsp:nvSpPr>
      <dsp:spPr>
        <a:xfrm>
          <a:off x="0" y="20772"/>
          <a:ext cx="4108225" cy="1643290"/>
        </a:xfrm>
        <a:prstGeom prst="chevron">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US" sz="1600" kern="1200"/>
            <a:t>Bowlby’s Attachment Theory remains one of the most influential frameworks in early childhood development and continues to guide health and social care practice.</a:t>
          </a:r>
        </a:p>
      </dsp:txBody>
      <dsp:txXfrm>
        <a:off x="821645" y="20772"/>
        <a:ext cx="2464935" cy="1643290"/>
      </dsp:txXfrm>
    </dsp:sp>
    <dsp:sp modelId="{BE29DD21-D7BC-46E9-855F-92C1E5FE5A39}">
      <dsp:nvSpPr>
        <dsp:cNvPr id="0" name=""/>
        <dsp:cNvSpPr/>
      </dsp:nvSpPr>
      <dsp:spPr>
        <a:xfrm>
          <a:off x="0" y="1894123"/>
          <a:ext cx="4108225" cy="1643290"/>
        </a:xfrm>
        <a:prstGeom prst="chevron">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US" sz="1600" kern="1200" dirty="0"/>
            <a:t>The theory underpins key-worker systems, child-</a:t>
          </a:r>
          <a:r>
            <a:rPr lang="en-US" sz="1600" kern="1200" dirty="0" err="1"/>
            <a:t>centred</a:t>
          </a:r>
          <a:r>
            <a:rPr lang="en-US" sz="1600" kern="1200" dirty="0"/>
            <a:t> approaches, and safeguarding policies that </a:t>
          </a:r>
          <a:r>
            <a:rPr lang="en-US" sz="1600" kern="1200" dirty="0" err="1"/>
            <a:t>prioritise</a:t>
          </a:r>
          <a:r>
            <a:rPr lang="en-US" sz="1600" kern="1200" dirty="0"/>
            <a:t> children’s emotional security and wellbeing (Harlow, 2021).</a:t>
          </a:r>
        </a:p>
      </dsp:txBody>
      <dsp:txXfrm>
        <a:off x="821645" y="1894123"/>
        <a:ext cx="2464935" cy="1643290"/>
      </dsp:txXfrm>
    </dsp:sp>
    <dsp:sp modelId="{CEE20CA6-49FB-4B60-B088-5343D2825455}">
      <dsp:nvSpPr>
        <dsp:cNvPr id="0" name=""/>
        <dsp:cNvSpPr/>
      </dsp:nvSpPr>
      <dsp:spPr>
        <a:xfrm>
          <a:off x="0" y="3767473"/>
          <a:ext cx="4108225" cy="1643290"/>
        </a:xfrm>
        <a:prstGeom prst="chevron">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0160" rIns="0" bIns="10160" numCol="1" spcCol="1270" anchor="ctr" anchorCtr="0">
          <a:noAutofit/>
        </a:bodyPr>
        <a:lstStyle/>
        <a:p>
          <a:pPr marL="0" lvl="0" indent="0" algn="ctr" defTabSz="711200">
            <a:lnSpc>
              <a:spcPct val="90000"/>
            </a:lnSpc>
            <a:spcBef>
              <a:spcPct val="0"/>
            </a:spcBef>
            <a:spcAft>
              <a:spcPct val="35000"/>
            </a:spcAft>
            <a:buNone/>
          </a:pPr>
          <a:r>
            <a:rPr lang="en-US" sz="1600" kern="1200"/>
            <a:t>Schaffer and Emerson (1964) argued that Bowlby overemphasised the mother–child bond, overlooking the importance of multiple attachments (Gobena et al., 2024).</a:t>
          </a:r>
        </a:p>
      </dsp:txBody>
      <dsp:txXfrm>
        <a:off x="821645" y="3767473"/>
        <a:ext cx="2464935" cy="16432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2DA4F0-7A27-4A1E-A171-FBF12DBDE3E1}">
      <dsp:nvSpPr>
        <dsp:cNvPr id="0" name=""/>
        <dsp:cNvSpPr/>
      </dsp:nvSpPr>
      <dsp:spPr>
        <a:xfrm>
          <a:off x="501115" y="0"/>
          <a:ext cx="5679303" cy="5431536"/>
        </a:xfrm>
        <a:prstGeom prst="rightArrow">
          <a:avLst/>
        </a:prstGeom>
        <a:solidFill>
          <a:schemeClr val="accent5">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81FE245A-1F2F-41B3-AFB8-E2A2B5521254}">
      <dsp:nvSpPr>
        <dsp:cNvPr id="0" name=""/>
        <dsp:cNvSpPr/>
      </dsp:nvSpPr>
      <dsp:spPr>
        <a:xfrm>
          <a:off x="7177" y="1629460"/>
          <a:ext cx="2150618" cy="2172614"/>
        </a:xfrm>
        <a:prstGeom prst="roundRect">
          <a:avLst/>
        </a:prstGeom>
        <a:gradFill rotWithShape="0">
          <a:gsLst>
            <a:gs pos="0">
              <a:schemeClr val="accent5">
                <a:shade val="50000"/>
                <a:hueOff val="0"/>
                <a:satOff val="0"/>
                <a:lumOff val="0"/>
                <a:alphaOff val="0"/>
                <a:lumMod val="110000"/>
                <a:satMod val="105000"/>
                <a:tint val="67000"/>
              </a:schemeClr>
            </a:gs>
            <a:gs pos="50000">
              <a:schemeClr val="accent5">
                <a:shade val="50000"/>
                <a:hueOff val="0"/>
                <a:satOff val="0"/>
                <a:lumOff val="0"/>
                <a:alphaOff val="0"/>
                <a:lumMod val="105000"/>
                <a:satMod val="103000"/>
                <a:tint val="73000"/>
              </a:schemeClr>
            </a:gs>
            <a:gs pos="100000">
              <a:schemeClr val="accent5">
                <a:shade val="5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Critics also point to cultural bias, as Bowlby’s theory does not fully explain collective caregiving practices found in non-Western societies (Lee, 2024).</a:t>
          </a:r>
        </a:p>
      </dsp:txBody>
      <dsp:txXfrm>
        <a:off x="112162" y="1734445"/>
        <a:ext cx="1940648" cy="1962644"/>
      </dsp:txXfrm>
    </dsp:sp>
    <dsp:sp modelId="{F8A75BC1-07A2-4CA3-BC61-F49DBB3F2041}">
      <dsp:nvSpPr>
        <dsp:cNvPr id="0" name=""/>
        <dsp:cNvSpPr/>
      </dsp:nvSpPr>
      <dsp:spPr>
        <a:xfrm>
          <a:off x="2265457" y="1629460"/>
          <a:ext cx="2150618" cy="2172614"/>
        </a:xfrm>
        <a:prstGeom prst="roundRect">
          <a:avLst/>
        </a:prstGeom>
        <a:gradFill rotWithShape="0">
          <a:gsLst>
            <a:gs pos="0">
              <a:schemeClr val="accent5">
                <a:shade val="50000"/>
                <a:hueOff val="222839"/>
                <a:satOff val="5970"/>
                <a:lumOff val="26302"/>
                <a:alphaOff val="0"/>
                <a:lumMod val="110000"/>
                <a:satMod val="105000"/>
                <a:tint val="67000"/>
              </a:schemeClr>
            </a:gs>
            <a:gs pos="50000">
              <a:schemeClr val="accent5">
                <a:shade val="50000"/>
                <a:hueOff val="222839"/>
                <a:satOff val="5970"/>
                <a:lumOff val="26302"/>
                <a:alphaOff val="0"/>
                <a:lumMod val="105000"/>
                <a:satMod val="103000"/>
                <a:tint val="73000"/>
              </a:schemeClr>
            </a:gs>
            <a:gs pos="100000">
              <a:schemeClr val="accent5">
                <a:shade val="50000"/>
                <a:hueOff val="222839"/>
                <a:satOff val="5970"/>
                <a:lumOff val="2630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Despite limitations like determinism in the “critical period,” Bowlby’s framework remains valuable when applied flexibly and integrated with modern, holistic perspectives in early years practice.</a:t>
          </a:r>
        </a:p>
      </dsp:txBody>
      <dsp:txXfrm>
        <a:off x="2370442" y="1734445"/>
        <a:ext cx="1940648" cy="1962644"/>
      </dsp:txXfrm>
    </dsp:sp>
    <dsp:sp modelId="{E5ED038D-D42A-40CA-99A2-4955D9F17AF9}">
      <dsp:nvSpPr>
        <dsp:cNvPr id="0" name=""/>
        <dsp:cNvSpPr/>
      </dsp:nvSpPr>
      <dsp:spPr>
        <a:xfrm>
          <a:off x="4523737" y="1629460"/>
          <a:ext cx="2150618" cy="2172614"/>
        </a:xfrm>
        <a:prstGeom prst="roundRect">
          <a:avLst/>
        </a:prstGeom>
        <a:gradFill rotWithShape="0">
          <a:gsLst>
            <a:gs pos="0">
              <a:schemeClr val="accent5">
                <a:shade val="50000"/>
                <a:hueOff val="222839"/>
                <a:satOff val="5970"/>
                <a:lumOff val="26302"/>
                <a:alphaOff val="0"/>
                <a:lumMod val="110000"/>
                <a:satMod val="105000"/>
                <a:tint val="67000"/>
              </a:schemeClr>
            </a:gs>
            <a:gs pos="50000">
              <a:schemeClr val="accent5">
                <a:shade val="50000"/>
                <a:hueOff val="222839"/>
                <a:satOff val="5970"/>
                <a:lumOff val="26302"/>
                <a:alphaOff val="0"/>
                <a:lumMod val="105000"/>
                <a:satMod val="103000"/>
                <a:tint val="73000"/>
              </a:schemeClr>
            </a:gs>
            <a:gs pos="100000">
              <a:schemeClr val="accent5">
                <a:shade val="50000"/>
                <a:hueOff val="222839"/>
                <a:satOff val="5970"/>
                <a:lumOff val="2630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Research and longitudinal studies support Bowlby’s view that secure early attachments promote emotional resilience, strong social skills, and stable future relationships.</a:t>
          </a:r>
        </a:p>
      </dsp:txBody>
      <dsp:txXfrm>
        <a:off x="4628722" y="1734445"/>
        <a:ext cx="1940648" cy="19626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97D5C47-9A59-4F6F-A0D5-6CB8E7C8D931}">
      <dsp:nvSpPr>
        <dsp:cNvPr id="0" name=""/>
        <dsp:cNvSpPr/>
      </dsp:nvSpPr>
      <dsp:spPr>
        <a:xfrm>
          <a:off x="0" y="61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A65ECF-26B0-4CC7-A8FA-3997218A60B1}">
      <dsp:nvSpPr>
        <dsp:cNvPr id="0" name=""/>
        <dsp:cNvSpPr/>
      </dsp:nvSpPr>
      <dsp:spPr>
        <a:xfrm>
          <a:off x="0" y="615"/>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t>Astuti, S.D. and </a:t>
          </a:r>
          <a:r>
            <a:rPr lang="en-US" sz="900" kern="1200" dirty="0" err="1"/>
            <a:t>Nurjannah</a:t>
          </a:r>
          <a:r>
            <a:rPr lang="en-US" sz="900" kern="1200" dirty="0"/>
            <a:t>, N., 2024. </a:t>
          </a:r>
          <a:r>
            <a:rPr lang="en-US" sz="900" kern="1200" dirty="0" err="1"/>
            <a:t>Ruhiyah</a:t>
          </a:r>
          <a:r>
            <a:rPr lang="en-US" sz="900" kern="1200" dirty="0"/>
            <a:t> Attachment: Integrating Spirituality into Attachment Theory for Enhanced Child Development. Al-</a:t>
          </a:r>
          <a:r>
            <a:rPr lang="en-US" sz="900" kern="1200" dirty="0" err="1"/>
            <a:t>Athfal</a:t>
          </a:r>
          <a:r>
            <a:rPr lang="en-US" sz="900" kern="1200" dirty="0"/>
            <a:t>: </a:t>
          </a:r>
          <a:r>
            <a:rPr lang="en-US" sz="900" kern="1200" dirty="0" err="1"/>
            <a:t>Jurnal</a:t>
          </a:r>
          <a:r>
            <a:rPr lang="en-US" sz="900" kern="1200" dirty="0"/>
            <a:t> Pendidikan Anak, 10(1), pp.49-59.</a:t>
          </a:r>
        </a:p>
      </dsp:txBody>
      <dsp:txXfrm>
        <a:off x="0" y="615"/>
        <a:ext cx="10515600" cy="336053"/>
      </dsp:txXfrm>
    </dsp:sp>
    <dsp:sp modelId="{8A29208E-F3E3-4329-9124-8AD805B1154B}">
      <dsp:nvSpPr>
        <dsp:cNvPr id="0" name=""/>
        <dsp:cNvSpPr/>
      </dsp:nvSpPr>
      <dsp:spPr>
        <a:xfrm>
          <a:off x="0" y="33666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9797D5-1D4E-4539-86B0-63ED32724C64}">
      <dsp:nvSpPr>
        <dsp:cNvPr id="0" name=""/>
        <dsp:cNvSpPr/>
      </dsp:nvSpPr>
      <dsp:spPr>
        <a:xfrm>
          <a:off x="0" y="336668"/>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Bradd, P., Johnson, T., Marussinszky, N. and Williams, K., 2022. Responsive Care and Reflective Practice: Learning from Ethical Issues Faced during 2020 and 2021. Journal of Clinical Practice in Speech-Language Pathology, 24(1), pp.51-53.</a:t>
          </a:r>
        </a:p>
      </dsp:txBody>
      <dsp:txXfrm>
        <a:off x="0" y="336668"/>
        <a:ext cx="10515600" cy="336053"/>
      </dsp:txXfrm>
    </dsp:sp>
    <dsp:sp modelId="{2DDAB7D3-F4E5-438D-AD96-CEC4F928668B}">
      <dsp:nvSpPr>
        <dsp:cNvPr id="0" name=""/>
        <dsp:cNvSpPr/>
      </dsp:nvSpPr>
      <dsp:spPr>
        <a:xfrm>
          <a:off x="0" y="67272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D6A67E-BA2E-4B85-8C2F-BDCCE1F6CEEC}">
      <dsp:nvSpPr>
        <dsp:cNvPr id="0" name=""/>
        <dsp:cNvSpPr/>
      </dsp:nvSpPr>
      <dsp:spPr>
        <a:xfrm>
          <a:off x="0" y="672721"/>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Brown, O., Davison, R.M., Decker, S., Ellis, D.A., Faulconbridge, J., Gore, J., Greenwood, M., Islam, G., Lubinski, C., MacKenzie, N. and Meyer, R., 2024. Theory-driven perspectives on generative artificial intelligence in business and management. British Journal of Management, 35(1), pp.3-23.</a:t>
          </a:r>
        </a:p>
      </dsp:txBody>
      <dsp:txXfrm>
        <a:off x="0" y="672721"/>
        <a:ext cx="10515600" cy="336053"/>
      </dsp:txXfrm>
    </dsp:sp>
    <dsp:sp modelId="{70C904CE-0EDE-4F61-BFA0-CFB3F8C8164E}">
      <dsp:nvSpPr>
        <dsp:cNvPr id="0" name=""/>
        <dsp:cNvSpPr/>
      </dsp:nvSpPr>
      <dsp:spPr>
        <a:xfrm>
          <a:off x="0" y="100877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C332BC-E5B9-4B7E-84E4-F0BBD5BF4C2A}">
      <dsp:nvSpPr>
        <dsp:cNvPr id="0" name=""/>
        <dsp:cNvSpPr/>
      </dsp:nvSpPr>
      <dsp:spPr>
        <a:xfrm>
          <a:off x="0" y="1008774"/>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t>Cohen, J.R. and Thakur, H., 2021. Developmental consequences of emotional abuse and neglect in vulnerable adolescents: A multi-informant, multi-wave study. Child Abuse &amp; Neglect, 111, p.104811.</a:t>
          </a:r>
        </a:p>
      </dsp:txBody>
      <dsp:txXfrm>
        <a:off x="0" y="1008774"/>
        <a:ext cx="10515600" cy="336053"/>
      </dsp:txXfrm>
    </dsp:sp>
    <dsp:sp modelId="{5C643C2F-2229-4984-AC7A-487CD22B1C2C}">
      <dsp:nvSpPr>
        <dsp:cNvPr id="0" name=""/>
        <dsp:cNvSpPr/>
      </dsp:nvSpPr>
      <dsp:spPr>
        <a:xfrm>
          <a:off x="0" y="134482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562C7F-E999-4079-9C1A-5FEA2106C9F3}">
      <dsp:nvSpPr>
        <dsp:cNvPr id="0" name=""/>
        <dsp:cNvSpPr/>
      </dsp:nvSpPr>
      <dsp:spPr>
        <a:xfrm>
          <a:off x="0" y="1344827"/>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Danielson, C.A., 2021. The Word" Refugees" Will Always Be Stuck to Us: Music, Children, and Postmigration Experiences at the Simrishamn Kulturskola in Sweden. The Florida State University.</a:t>
          </a:r>
        </a:p>
      </dsp:txBody>
      <dsp:txXfrm>
        <a:off x="0" y="1344827"/>
        <a:ext cx="10515600" cy="336053"/>
      </dsp:txXfrm>
    </dsp:sp>
    <dsp:sp modelId="{9C4268DD-3802-44A8-A110-524650DD0D38}">
      <dsp:nvSpPr>
        <dsp:cNvPr id="0" name=""/>
        <dsp:cNvSpPr/>
      </dsp:nvSpPr>
      <dsp:spPr>
        <a:xfrm>
          <a:off x="0" y="168088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6B8AB2-AFA9-4CD2-B80F-5FC23208613A}">
      <dsp:nvSpPr>
        <dsp:cNvPr id="0" name=""/>
        <dsp:cNvSpPr/>
      </dsp:nvSpPr>
      <dsp:spPr>
        <a:xfrm>
          <a:off x="0" y="1680880"/>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Gobena, E.B., Hean, S., Heaslip, V. and Studsrød, I., 2024. Bridging Bonds: Nurturing Mother-Child Connections Through Incarceration and Beyond. In Rebuilding Family Relations for Children and Youth Separated from Family (pp. 345-373). Cham: Springer Nature Switzerland.</a:t>
          </a:r>
        </a:p>
      </dsp:txBody>
      <dsp:txXfrm>
        <a:off x="0" y="1680880"/>
        <a:ext cx="10515600" cy="336053"/>
      </dsp:txXfrm>
    </dsp:sp>
    <dsp:sp modelId="{27FA0554-DB52-4445-9011-B928C0FE0910}">
      <dsp:nvSpPr>
        <dsp:cNvPr id="0" name=""/>
        <dsp:cNvSpPr/>
      </dsp:nvSpPr>
      <dsp:spPr>
        <a:xfrm>
          <a:off x="0" y="201693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B1A06D-10D3-407B-80DF-8D05AED11EFC}">
      <dsp:nvSpPr>
        <dsp:cNvPr id="0" name=""/>
        <dsp:cNvSpPr/>
      </dsp:nvSpPr>
      <dsp:spPr>
        <a:xfrm>
          <a:off x="0" y="2016933"/>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Harlow, E., 2021. Attachment theory: Developments, debates and recent applications in social work, social care and education. Journal of Social Work Practice, 35(1), pp.79-91.</a:t>
          </a:r>
        </a:p>
      </dsp:txBody>
      <dsp:txXfrm>
        <a:off x="0" y="2016933"/>
        <a:ext cx="10515600" cy="336053"/>
      </dsp:txXfrm>
    </dsp:sp>
    <dsp:sp modelId="{AE247A81-89A2-49B6-ABBC-F55A9BCAA216}">
      <dsp:nvSpPr>
        <dsp:cNvPr id="0" name=""/>
        <dsp:cNvSpPr/>
      </dsp:nvSpPr>
      <dsp:spPr>
        <a:xfrm>
          <a:off x="0" y="23529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87EF41-42DE-4074-8A5E-04BE2F6A9EAF}">
      <dsp:nvSpPr>
        <dsp:cNvPr id="0" name=""/>
        <dsp:cNvSpPr/>
      </dsp:nvSpPr>
      <dsp:spPr>
        <a:xfrm>
          <a:off x="0" y="2352986"/>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Harwood, E., 2024. Raising Securely Attached Kids: Using Connection-Focused Parenting to Create Confidence, Empathy, and Resilience. Sasquatch Books.</a:t>
          </a:r>
        </a:p>
      </dsp:txBody>
      <dsp:txXfrm>
        <a:off x="0" y="2352986"/>
        <a:ext cx="10515600" cy="336053"/>
      </dsp:txXfrm>
    </dsp:sp>
    <dsp:sp modelId="{7E9A0985-AD2F-4E66-8D3A-3CE1578A533C}">
      <dsp:nvSpPr>
        <dsp:cNvPr id="0" name=""/>
        <dsp:cNvSpPr/>
      </dsp:nvSpPr>
      <dsp:spPr>
        <a:xfrm>
          <a:off x="0" y="268904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9F7A9F-82CE-438F-8424-13288294C9D0}">
      <dsp:nvSpPr>
        <dsp:cNvPr id="0" name=""/>
        <dsp:cNvSpPr/>
      </dsp:nvSpPr>
      <dsp:spPr>
        <a:xfrm>
          <a:off x="0" y="2689040"/>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t>Henning, W.A., 2025. Attachment Made Simple: A Practical Handbook for Kids and Parents to Build Trust, Emotional Resilience, and Connection. Winifred Audrey Henning.</a:t>
          </a:r>
        </a:p>
      </dsp:txBody>
      <dsp:txXfrm>
        <a:off x="0" y="2689040"/>
        <a:ext cx="10515600" cy="336053"/>
      </dsp:txXfrm>
    </dsp:sp>
    <dsp:sp modelId="{3EF285DF-6FE3-449C-9657-5C4557E9A205}">
      <dsp:nvSpPr>
        <dsp:cNvPr id="0" name=""/>
        <dsp:cNvSpPr/>
      </dsp:nvSpPr>
      <dsp:spPr>
        <a:xfrm>
          <a:off x="0" y="302509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C86E3C-440F-4215-AD67-FD7C9F4AB77C}">
      <dsp:nvSpPr>
        <dsp:cNvPr id="0" name=""/>
        <dsp:cNvSpPr/>
      </dsp:nvSpPr>
      <dsp:spPr>
        <a:xfrm>
          <a:off x="0" y="3025093"/>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Jarvis, P., 2022. Attachment theory, cortisol and care for the under-threes in the twenty-first century: constructing evidence-informed policy. Early Years, 42(4-5), pp.450-464.</a:t>
          </a:r>
        </a:p>
      </dsp:txBody>
      <dsp:txXfrm>
        <a:off x="0" y="3025093"/>
        <a:ext cx="10515600" cy="336053"/>
      </dsp:txXfrm>
    </dsp:sp>
    <dsp:sp modelId="{133980C8-03FA-4E58-8102-10F8BA05550A}">
      <dsp:nvSpPr>
        <dsp:cNvPr id="0" name=""/>
        <dsp:cNvSpPr/>
      </dsp:nvSpPr>
      <dsp:spPr>
        <a:xfrm>
          <a:off x="0" y="336114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E16F9D-5658-4B72-B0EF-2A3D7A45A9EB}">
      <dsp:nvSpPr>
        <dsp:cNvPr id="0" name=""/>
        <dsp:cNvSpPr/>
      </dsp:nvSpPr>
      <dsp:spPr>
        <a:xfrm>
          <a:off x="0" y="3361146"/>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Lee, J., 2024. Deconstructing assumptions of universality in attachment theory: an examination of applicability to Eastern Asian culture (Doctoral dissertation, Rutgers University-Graduate School of Applied and Professional Psychology).</a:t>
          </a:r>
        </a:p>
      </dsp:txBody>
      <dsp:txXfrm>
        <a:off x="0" y="3361146"/>
        <a:ext cx="10515600" cy="336053"/>
      </dsp:txXfrm>
    </dsp:sp>
    <dsp:sp modelId="{4D4BA28B-345B-44A4-ADFB-87579EFF404E}">
      <dsp:nvSpPr>
        <dsp:cNvPr id="0" name=""/>
        <dsp:cNvSpPr/>
      </dsp:nvSpPr>
      <dsp:spPr>
        <a:xfrm>
          <a:off x="0" y="369719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5CD850-7555-4EEE-B610-E7D84642DE33}">
      <dsp:nvSpPr>
        <dsp:cNvPr id="0" name=""/>
        <dsp:cNvSpPr/>
      </dsp:nvSpPr>
      <dsp:spPr>
        <a:xfrm>
          <a:off x="0" y="3697199"/>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Moore, J., 2021. Developing secure attachment through play: Helping vulnerable children build their social and emotional wellbeing. Routledge.</a:t>
          </a:r>
        </a:p>
      </dsp:txBody>
      <dsp:txXfrm>
        <a:off x="0" y="3697199"/>
        <a:ext cx="10515600" cy="336053"/>
      </dsp:txXfrm>
    </dsp:sp>
    <dsp:sp modelId="{47B2029B-7C05-4559-87DE-BFC5060EC773}">
      <dsp:nvSpPr>
        <dsp:cNvPr id="0" name=""/>
        <dsp:cNvSpPr/>
      </dsp:nvSpPr>
      <dsp:spPr>
        <a:xfrm>
          <a:off x="0" y="403325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E5CB3A-89D8-4B0C-8515-77B063E5A1C1}">
      <dsp:nvSpPr>
        <dsp:cNvPr id="0" name=""/>
        <dsp:cNvSpPr/>
      </dsp:nvSpPr>
      <dsp:spPr>
        <a:xfrm>
          <a:off x="0" y="4033252"/>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Ozturk, L., 2024. Exploring the relevance of an attachment theory perspective to the behaviour management of challenging students: perceptions of education professionals advocate an attachment theory perspective. Pastoral Care in Education, pp.1-22.</a:t>
          </a:r>
        </a:p>
      </dsp:txBody>
      <dsp:txXfrm>
        <a:off x="0" y="4033252"/>
        <a:ext cx="10515600" cy="336053"/>
      </dsp:txXfrm>
    </dsp:sp>
    <dsp:sp modelId="{F0DB8A20-855F-46BE-BD9F-CB0CFB12EAAB}">
      <dsp:nvSpPr>
        <dsp:cNvPr id="0" name=""/>
        <dsp:cNvSpPr/>
      </dsp:nvSpPr>
      <dsp:spPr>
        <a:xfrm>
          <a:off x="0" y="436930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7B25DD-CA82-47A8-8532-3A85887A4611}">
      <dsp:nvSpPr>
        <dsp:cNvPr id="0" name=""/>
        <dsp:cNvSpPr/>
      </dsp:nvSpPr>
      <dsp:spPr>
        <a:xfrm>
          <a:off x="0" y="4369305"/>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dirty="0"/>
            <a:t>Samson, R. and Stern, J., 2025. Beyond Difficult: An attachment-based guide to dealing with challenging people. Simon and Schuster.</a:t>
          </a:r>
        </a:p>
      </dsp:txBody>
      <dsp:txXfrm>
        <a:off x="0" y="4369305"/>
        <a:ext cx="10515600" cy="336053"/>
      </dsp:txXfrm>
    </dsp:sp>
    <dsp:sp modelId="{4D6C78AC-6AC9-4772-B044-3635A8EDAE3F}">
      <dsp:nvSpPr>
        <dsp:cNvPr id="0" name=""/>
        <dsp:cNvSpPr/>
      </dsp:nvSpPr>
      <dsp:spPr>
        <a:xfrm>
          <a:off x="0" y="470535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0358C3-E1CC-4068-97E3-E968B7EAB9CA}">
      <dsp:nvSpPr>
        <dsp:cNvPr id="0" name=""/>
        <dsp:cNvSpPr/>
      </dsp:nvSpPr>
      <dsp:spPr>
        <a:xfrm>
          <a:off x="0" y="4705358"/>
          <a:ext cx="10515600" cy="336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Steinberg, D., 2022. 11 Psychiatric aspects of problem behaviour: a consultative approach. Disruptive Pupil Management, p.18.</a:t>
          </a:r>
        </a:p>
      </dsp:txBody>
      <dsp:txXfrm>
        <a:off x="0" y="4705358"/>
        <a:ext cx="10515600" cy="33605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A1B73D-CC2C-42E3-A4C8-2B5DCC11AF8C}" type="datetimeFigureOut">
              <a:rPr lang="en-US" smtClean="0"/>
              <a:t>11/15/25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6FF3BD-A0F6-4C81-B0E9-8122952CC8CA}" type="slidenum">
              <a:rPr lang="en-US" smtClean="0"/>
              <a:t>‹#›</a:t>
            </a:fld>
            <a:endParaRPr lang="en-US"/>
          </a:p>
        </p:txBody>
      </p:sp>
    </p:spTree>
    <p:extLst>
      <p:ext uri="{BB962C8B-B14F-4D97-AF65-F5344CB8AC3E}">
        <p14:creationId xmlns:p14="http://schemas.microsoft.com/office/powerpoint/2010/main" val="3395941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36FF3BD-A0F6-4C81-B0E9-8122952CC8CA}" type="slidenum">
              <a:rPr lang="en-US" smtClean="0"/>
              <a:t>1</a:t>
            </a:fld>
            <a:endParaRPr lang="en-US"/>
          </a:p>
        </p:txBody>
      </p:sp>
    </p:spTree>
    <p:extLst>
      <p:ext uri="{BB962C8B-B14F-4D97-AF65-F5344CB8AC3E}">
        <p14:creationId xmlns:p14="http://schemas.microsoft.com/office/powerpoint/2010/main" val="984679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research on psychological development within a setting of early years is vital to support the emotional, social, and cognitive wellbeing of children. Counsellors dealing with young children have to learn to identify that </a:t>
            </a:r>
            <a:r>
              <a:rPr lang="en-US" dirty="0" err="1"/>
              <a:t>behaviour</a:t>
            </a:r>
            <a:r>
              <a:rPr lang="en-US" dirty="0"/>
              <a:t> can be a symptom of deeper developmental needs as opposed to mere defiance or bashfulness (Steinberg, 2022). On the nursery setting, </a:t>
            </a:r>
            <a:r>
              <a:rPr lang="en-US" dirty="0" err="1"/>
              <a:t>behavioural</a:t>
            </a:r>
            <a:r>
              <a:rPr lang="en-US" dirty="0"/>
              <a:t> patterns like separation anxiety or poor social interaction offer a good understanding of the attachment experiences and emotional attachment of a child. This assignment will be based on the Attachment Theory of Bowlby to </a:t>
            </a:r>
            <a:r>
              <a:rPr lang="en-US" dirty="0" err="1"/>
              <a:t>analyse</a:t>
            </a:r>
            <a:r>
              <a:rPr lang="en-US" dirty="0"/>
              <a:t> the case of Amira a three-year-old who has a tendency to develop anxiety when away with her carers, has little verbal communication, and lacks ability to play with others in the group.</a:t>
            </a:r>
          </a:p>
        </p:txBody>
      </p:sp>
      <p:sp>
        <p:nvSpPr>
          <p:cNvPr id="4" name="Slide Number Placeholder 3"/>
          <p:cNvSpPr>
            <a:spLocks noGrp="1"/>
          </p:cNvSpPr>
          <p:nvPr>
            <p:ph type="sldNum" sz="quarter" idx="5"/>
          </p:nvPr>
        </p:nvSpPr>
        <p:spPr/>
        <p:txBody>
          <a:bodyPr/>
          <a:lstStyle/>
          <a:p>
            <a:fld id="{E36FF3BD-A0F6-4C81-B0E9-8122952CC8CA}" type="slidenum">
              <a:rPr lang="en-US" smtClean="0"/>
              <a:t>2</a:t>
            </a:fld>
            <a:endParaRPr lang="en-US"/>
          </a:p>
        </p:txBody>
      </p:sp>
    </p:spTree>
    <p:extLst>
      <p:ext uri="{BB962C8B-B14F-4D97-AF65-F5344CB8AC3E}">
        <p14:creationId xmlns:p14="http://schemas.microsoft.com/office/powerpoint/2010/main" val="2367710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John Bowlby (1969, 1980) attachment is a biological need that children should have in order to survive and this is why the babies always ensure that they are close to the main caregiver as a means of comfort and protection. Bowlby adopts a similar perspective whereby he says that children are born with an attachment </a:t>
            </a:r>
            <a:r>
              <a:rPr lang="en-US" dirty="0" err="1"/>
              <a:t>behavioural</a:t>
            </a:r>
            <a:r>
              <a:rPr lang="en-US" dirty="0"/>
              <a:t> system that drives them to seek intimacy when they feel frightened, upset or isolated (Samson and Stern, 2025). The nature of early attachment relationships establishes what Bowlby referred to as an internal working model, a mental image that defines how persons view themselves, others and prospective relationships. With consistent and sensitive responsiveness of the caregivers to the needs of the child, a secure attachment is formed, which facilitates confidence, regulation of emotions, and trust (Henning, 2025). On the other hand, irregular or unreliable caregiving can result in insecure attachments, avoidant, ambivalent or </a:t>
            </a:r>
            <a:r>
              <a:rPr lang="en-US" dirty="0" err="1"/>
              <a:t>disorganised</a:t>
            </a:r>
            <a:r>
              <a:rPr lang="en-US" dirty="0"/>
              <a:t> ones, which can emerge as anxiety, withdrawal, or inability to form stable relationships in adulthood.</a:t>
            </a:r>
          </a:p>
          <a:p>
            <a:r>
              <a:rPr lang="en-US" dirty="0"/>
              <a:t>Another crucial period that was identified by Bowlby was the first five years of age when strong and stable attachments ought to take place. Emotional and cognitive development can be impaired by disturbances (i.e. frequent change of caregivers or emotional neglect) (Cohen and Thakur, 2021). Through the contribution of Bowlby, attachment styles were empirically discovered in Mary Ainsworth and her study of the Strange Situation (1978) which supported the value of attentive caregiving in the early age of growth. In the early years </a:t>
            </a:r>
            <a:r>
              <a:rPr lang="en-US" dirty="0" err="1"/>
              <a:t>practise</a:t>
            </a:r>
            <a:r>
              <a:rPr lang="en-US" dirty="0"/>
              <a:t>, the theory by Bowlby is crucial in providing a framework on which exploration, play and learning are built upon secure emotional links (Moore, 2021). It underscores the role played by the practitioner in offering a safe and conducive space that promotes emotional wellbeing and healthy </a:t>
            </a:r>
            <a:r>
              <a:rPr lang="en-US" dirty="0" err="1"/>
              <a:t>socialisation</a:t>
            </a:r>
            <a:r>
              <a:rPr lang="en-US" dirty="0"/>
              <a:t> of children.</a:t>
            </a:r>
          </a:p>
          <a:p>
            <a:endParaRPr lang="en-US" dirty="0"/>
          </a:p>
        </p:txBody>
      </p:sp>
      <p:sp>
        <p:nvSpPr>
          <p:cNvPr id="4" name="Slide Number Placeholder 3"/>
          <p:cNvSpPr>
            <a:spLocks noGrp="1"/>
          </p:cNvSpPr>
          <p:nvPr>
            <p:ph type="sldNum" sz="quarter" idx="5"/>
          </p:nvPr>
        </p:nvSpPr>
        <p:spPr/>
        <p:txBody>
          <a:bodyPr/>
          <a:lstStyle/>
          <a:p>
            <a:fld id="{E36FF3BD-A0F6-4C81-B0E9-8122952CC8CA}" type="slidenum">
              <a:rPr lang="en-US" smtClean="0"/>
              <a:t>3</a:t>
            </a:fld>
            <a:endParaRPr lang="en-US"/>
          </a:p>
        </p:txBody>
      </p:sp>
    </p:spTree>
    <p:extLst>
      <p:ext uri="{BB962C8B-B14F-4D97-AF65-F5344CB8AC3E}">
        <p14:creationId xmlns:p14="http://schemas.microsoft.com/office/powerpoint/2010/main" val="27274555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Amira is a three-year-old child who presents with separation anxiety, restriction in verbal communication and inability to play with other children in a nursery setting (Danielson, 2021). In the opinion of Bowlby, such </a:t>
            </a:r>
            <a:r>
              <a:rPr lang="en-US" dirty="0" err="1"/>
              <a:t>behaviours</a:t>
            </a:r>
            <a:r>
              <a:rPr lang="en-US" dirty="0"/>
              <a:t> are some of the possible indicators of an insecure or anxious attachment, which could have been acquired because of a lack of continuity in maternal responsiveness or some recent modifications to her care-giving setting. Her anxiety at being apart with her carers indicates that she fears that she will lose her attachment figure and she is not sure of her safety in a new environment. The little talk Amira does could also be due to the fact that she feels insecure emotionally, and in such situations, anxiety can limit the ability or desire of a child to express oneself through speech. Unless her initial induction experiences included frequent and delicate interaction, she might not be confident enough to have an expressive discourse. Bowlby noted that securely attached children are generally more inquisitive, self-confident and interpersonal since they </a:t>
            </a:r>
            <a:r>
              <a:rPr lang="en-US" dirty="0" err="1"/>
              <a:t>internalise</a:t>
            </a:r>
            <a:r>
              <a:rPr lang="en-US" dirty="0"/>
              <a:t> a feeling of safety (Harwood, 2024). By using the theory developed by Bowlby, the practitioner can explain the </a:t>
            </a:r>
            <a:r>
              <a:rPr lang="en-US" dirty="0" err="1"/>
              <a:t>behaviours</a:t>
            </a:r>
            <a:r>
              <a:rPr lang="en-US" dirty="0"/>
              <a:t> that Amira demonstrates not with terms of defiance and lack of development, but rather as attempts at fulfilling an emotional need. The interpretation of her </a:t>
            </a:r>
            <a:r>
              <a:rPr lang="en-US" dirty="0" err="1"/>
              <a:t>behaviours</a:t>
            </a:r>
            <a:r>
              <a:rPr lang="en-US" dirty="0"/>
              <a:t> based on this attachment theory helps the practitioner to make the most of her interactions with Amira to be constant, supportive, and predictable to enable her to feel secure and open up more (Ozturk, 2024).</a:t>
            </a:r>
          </a:p>
        </p:txBody>
      </p:sp>
      <p:sp>
        <p:nvSpPr>
          <p:cNvPr id="4" name="Slide Number Placeholder 3"/>
          <p:cNvSpPr>
            <a:spLocks noGrp="1"/>
          </p:cNvSpPr>
          <p:nvPr>
            <p:ph type="sldNum" sz="quarter" idx="5"/>
          </p:nvPr>
        </p:nvSpPr>
        <p:spPr/>
        <p:txBody>
          <a:bodyPr/>
          <a:lstStyle/>
          <a:p>
            <a:fld id="{E36FF3BD-A0F6-4C81-B0E9-8122952CC8CA}" type="slidenum">
              <a:rPr lang="en-US" smtClean="0"/>
              <a:t>4</a:t>
            </a:fld>
            <a:endParaRPr lang="en-US"/>
          </a:p>
        </p:txBody>
      </p:sp>
    </p:spTree>
    <p:extLst>
      <p:ext uri="{BB962C8B-B14F-4D97-AF65-F5344CB8AC3E}">
        <p14:creationId xmlns:p14="http://schemas.microsoft.com/office/powerpoint/2010/main" val="20777153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best interventions to be offered to Amira should be based on the Attachment Theory of Bowlby, where the development of secure, consistent relationships that will foster trust and emotional control should be provided (Astuti and </a:t>
            </a:r>
            <a:r>
              <a:rPr lang="en-US" dirty="0" err="1"/>
              <a:t>Nurjannah</a:t>
            </a:r>
            <a:r>
              <a:rPr lang="en-US" dirty="0"/>
              <a:t>, 2024). The initial one is to allocate a key worker who would be the main point of contact of Amira in the nursery. This practitioner will be able to conduct frequent, nonintrusive visits that will make Amira feel secure and appreciated. Her frequent attendance to the drop-off and picking up-times will ease her distress of separation as the key worker will always give her the assurance that she will be back. Separation gradual strategy may also be applied. The parents may temporarily go away and come back in short controlled intervals which will enable Amira to understand that the separations are not permanent. Emotional continuity between nursery and home can also be achieved by providing her with a comfort item she is familiar with or a picture of her family.</a:t>
            </a:r>
          </a:p>
          <a:p>
            <a:r>
              <a:rPr lang="en-US" dirty="0"/>
              <a:t>Responsive communication techniques should also be incorporated by the practitioners (Bradd et al., 2022). By speaking in a warm tone, maintaining eye contact, and comforting the patient, the verbal and non-verbal expression are encouraged. It is also crucial to establish a secure base. The peaceful, routine every-day routine lowers anxiety levels and helps with the feeling of security. Practitioners are able to be in close proximity when there is play, which makes exploration possible, and comfort to the misfortunate provided at will (Brown et al., 2024). The development of Amira in terms of social confidence can be achieved through small-group activities conducted under the guidance of a teacher like </a:t>
            </a:r>
            <a:r>
              <a:rPr lang="en-US" dirty="0" err="1"/>
              <a:t>storey</a:t>
            </a:r>
            <a:r>
              <a:rPr lang="en-US" dirty="0"/>
              <a:t> time, sensory play, or collaborative art. The background of these experiences along with adult facilitation can lead to the development of cooperative </a:t>
            </a:r>
            <a:r>
              <a:rPr lang="en-US" dirty="0" err="1"/>
              <a:t>behaviour</a:t>
            </a:r>
            <a:r>
              <a:rPr lang="en-US" dirty="0"/>
              <a:t> and the enhancement of peer relationships.</a:t>
            </a:r>
          </a:p>
        </p:txBody>
      </p:sp>
      <p:sp>
        <p:nvSpPr>
          <p:cNvPr id="4" name="Slide Number Placeholder 3"/>
          <p:cNvSpPr>
            <a:spLocks noGrp="1"/>
          </p:cNvSpPr>
          <p:nvPr>
            <p:ph type="sldNum" sz="quarter" idx="5"/>
          </p:nvPr>
        </p:nvSpPr>
        <p:spPr/>
        <p:txBody>
          <a:bodyPr/>
          <a:lstStyle/>
          <a:p>
            <a:fld id="{E36FF3BD-A0F6-4C81-B0E9-8122952CC8CA}" type="slidenum">
              <a:rPr lang="en-US" smtClean="0"/>
              <a:t>5</a:t>
            </a:fld>
            <a:endParaRPr lang="en-US"/>
          </a:p>
        </p:txBody>
      </p:sp>
    </p:spTree>
    <p:extLst>
      <p:ext uri="{BB962C8B-B14F-4D97-AF65-F5344CB8AC3E}">
        <p14:creationId xmlns:p14="http://schemas.microsoft.com/office/powerpoint/2010/main" val="27240766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668ED2-315A-0488-E820-293F12FC35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2AF3CB9-A017-44DE-7829-2918E0EBDF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630C1E0-1555-BB35-9918-0585F34C1E89}"/>
              </a:ext>
            </a:extLst>
          </p:cNvPr>
          <p:cNvSpPr>
            <a:spLocks noGrp="1"/>
          </p:cNvSpPr>
          <p:nvPr>
            <p:ph type="body" idx="1"/>
          </p:nvPr>
        </p:nvSpPr>
        <p:spPr/>
        <p:txBody>
          <a:bodyPr/>
          <a:lstStyle/>
          <a:p>
            <a:r>
              <a:rPr lang="en-US" dirty="0"/>
              <a:t>The best interventions to be offered to Amira should be based on the Attachment Theory of Bowlby, where the development of secure, consistent relationships that will foster trust and emotional control should be provided (Astuti and </a:t>
            </a:r>
            <a:r>
              <a:rPr lang="en-US" dirty="0" err="1"/>
              <a:t>Nurjannah</a:t>
            </a:r>
            <a:r>
              <a:rPr lang="en-US" dirty="0"/>
              <a:t>, 2024). The initial one is to allocate a key worker who would be the main point of contact of Amira in the nursery. This practitioner will be able to conduct frequent, nonintrusive visits that will make Amira feel secure and appreciated. Her frequent attendance to the drop-off and picking up-times will ease her distress of separation as the key worker will always give her the assurance that she will be back. Separation gradual strategy may also be applied. The parents may temporarily go away and come back in short controlled intervals which will enable Amira to understand that the separations are not permanent. Emotional continuity between nursery and home can also be achieved by providing her with a comfort item she is familiar with or a picture of her family.</a:t>
            </a:r>
          </a:p>
          <a:p>
            <a:r>
              <a:rPr lang="en-US" dirty="0"/>
              <a:t>Responsive communication techniques should also be incorporated by the practitioners (Bradd et al., 2022). By speaking in a warm tone, maintaining eye contact, and comforting the patient, the verbal and non-verbal expression are encouraged. It is also crucial to establish a secure base. The peaceful, routine every-day routine lowers anxiety levels and helps with the feeling of security. Practitioners are able to be in close proximity when there is play, which makes exploration possible, and comfort to the misfortunate provided at will (Brown et al., 2024). The development of Amira in terms of social confidence can be achieved through small-group activities conducted under the guidance of a teacher like </a:t>
            </a:r>
            <a:r>
              <a:rPr lang="en-US" dirty="0" err="1"/>
              <a:t>storey</a:t>
            </a:r>
            <a:r>
              <a:rPr lang="en-US" dirty="0"/>
              <a:t> time, sensory play, or collaborative art. The background of these experiences along with adult facilitation can lead to the development of cooperative </a:t>
            </a:r>
            <a:r>
              <a:rPr lang="en-US" dirty="0" err="1"/>
              <a:t>behaviour</a:t>
            </a:r>
            <a:r>
              <a:rPr lang="en-US" dirty="0"/>
              <a:t> and the enhancement of peer relationships.</a:t>
            </a:r>
          </a:p>
          <a:p>
            <a:endParaRPr lang="en-US" dirty="0"/>
          </a:p>
        </p:txBody>
      </p:sp>
      <p:sp>
        <p:nvSpPr>
          <p:cNvPr id="4" name="Slide Number Placeholder 3">
            <a:extLst>
              <a:ext uri="{FF2B5EF4-FFF2-40B4-BE49-F238E27FC236}">
                <a16:creationId xmlns:a16="http://schemas.microsoft.com/office/drawing/2014/main" id="{5484A0C5-9EC3-FEE4-4F5A-9618A6D07A1F}"/>
              </a:ext>
            </a:extLst>
          </p:cNvPr>
          <p:cNvSpPr>
            <a:spLocks noGrp="1"/>
          </p:cNvSpPr>
          <p:nvPr>
            <p:ph type="sldNum" sz="quarter" idx="5"/>
          </p:nvPr>
        </p:nvSpPr>
        <p:spPr/>
        <p:txBody>
          <a:bodyPr/>
          <a:lstStyle/>
          <a:p>
            <a:fld id="{E36FF3BD-A0F6-4C81-B0E9-8122952CC8CA}" type="slidenum">
              <a:rPr lang="en-US" smtClean="0"/>
              <a:t>6</a:t>
            </a:fld>
            <a:endParaRPr lang="en-US"/>
          </a:p>
        </p:txBody>
      </p:sp>
    </p:spTree>
    <p:extLst>
      <p:ext uri="{BB962C8B-B14F-4D97-AF65-F5344CB8AC3E}">
        <p14:creationId xmlns:p14="http://schemas.microsoft.com/office/powerpoint/2010/main" val="2739619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interaction between the biological and environmental factors determines the development of Amira. Biologically, her genetic composition, temper and neurological maturation influence her reaction to stress and attachments. Those children who have a more sensitive temperament will develop anxiety in the face of separation or change. Stressful experiences of an insecure attachment over a long period of time, in turn, can elevate the levels of cortisol which may in turn, influence the language development, emotional regulation, and social interactions (Jarvis, 2022). On the environmental level, stress present in parents, changes within the family or unreliable routines may alter the feeling of safety and predictability in a child, supporting attachment insecurity. On the other hand, such biological stress reactions can be cushioned against by a supportive and consistent environment, including the provision of a nurturing nursery setting and lead to the formation of secure attachments.</a:t>
            </a:r>
          </a:p>
        </p:txBody>
      </p:sp>
      <p:sp>
        <p:nvSpPr>
          <p:cNvPr id="4" name="Slide Number Placeholder 3"/>
          <p:cNvSpPr>
            <a:spLocks noGrp="1"/>
          </p:cNvSpPr>
          <p:nvPr>
            <p:ph type="sldNum" sz="quarter" idx="5"/>
          </p:nvPr>
        </p:nvSpPr>
        <p:spPr/>
        <p:txBody>
          <a:bodyPr/>
          <a:lstStyle/>
          <a:p>
            <a:fld id="{E36FF3BD-A0F6-4C81-B0E9-8122952CC8CA}" type="slidenum">
              <a:rPr lang="en-US" smtClean="0"/>
              <a:t>7</a:t>
            </a:fld>
            <a:endParaRPr lang="en-US"/>
          </a:p>
        </p:txBody>
      </p:sp>
    </p:spTree>
    <p:extLst>
      <p:ext uri="{BB962C8B-B14F-4D97-AF65-F5344CB8AC3E}">
        <p14:creationId xmlns:p14="http://schemas.microsoft.com/office/powerpoint/2010/main" val="29318265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FA8A9-07E4-45CE-876E-3E00C5B8FA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85FACF3-34A9-3DB5-AF1F-EA9AD6CC0D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FDD798-D42B-4A0A-85C9-5BBF5F871611}"/>
              </a:ext>
            </a:extLst>
          </p:cNvPr>
          <p:cNvSpPr>
            <a:spLocks noGrp="1"/>
          </p:cNvSpPr>
          <p:nvPr>
            <p:ph type="body" idx="1"/>
          </p:nvPr>
        </p:nvSpPr>
        <p:spPr/>
        <p:txBody>
          <a:bodyPr/>
          <a:lstStyle/>
          <a:p>
            <a:r>
              <a:rPr lang="en-US" dirty="0"/>
              <a:t>The interaction between the biological and environmental factors determines the development of Amira. Biologically, her genetic composition, temper and neurological maturation influence her reaction to stress and attachments. Those children who have a more sensitive temperament will develop anxiety in the face of separation or change. Stressful experiences of an insecure attachment over a long period of time, in turn, can elevate the levels of cortisol which may in turn, influence the language development, emotional regulation, and social interactions (Jarvis, 2022). On the environmental level, stress present in parents, changes within the family or unreliable routines may alter the feeling of safety and predictability in a child, supporting attachment insecurity. On the other hand, such biological stress reactions can be cushioned against by a supportive and consistent environment, including the provision of a nurturing nursery setting and lead to the formation of secure attachments.</a:t>
            </a:r>
          </a:p>
          <a:p>
            <a:endParaRPr lang="en-US" dirty="0"/>
          </a:p>
        </p:txBody>
      </p:sp>
      <p:sp>
        <p:nvSpPr>
          <p:cNvPr id="4" name="Slide Number Placeholder 3">
            <a:extLst>
              <a:ext uri="{FF2B5EF4-FFF2-40B4-BE49-F238E27FC236}">
                <a16:creationId xmlns:a16="http://schemas.microsoft.com/office/drawing/2014/main" id="{29977E4B-68C4-9176-2AC6-9A0F978FBF6F}"/>
              </a:ext>
            </a:extLst>
          </p:cNvPr>
          <p:cNvSpPr>
            <a:spLocks noGrp="1"/>
          </p:cNvSpPr>
          <p:nvPr>
            <p:ph type="sldNum" sz="quarter" idx="5"/>
          </p:nvPr>
        </p:nvSpPr>
        <p:spPr/>
        <p:txBody>
          <a:bodyPr/>
          <a:lstStyle/>
          <a:p>
            <a:fld id="{E36FF3BD-A0F6-4C81-B0E9-8122952CC8CA}" type="slidenum">
              <a:rPr lang="en-US" smtClean="0"/>
              <a:t>8</a:t>
            </a:fld>
            <a:endParaRPr lang="en-US"/>
          </a:p>
        </p:txBody>
      </p:sp>
    </p:spTree>
    <p:extLst>
      <p:ext uri="{BB962C8B-B14F-4D97-AF65-F5344CB8AC3E}">
        <p14:creationId xmlns:p14="http://schemas.microsoft.com/office/powerpoint/2010/main" val="6672674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Attachment Theory by Bowlby is one of the most impactful theories about the early childhood development and it is still used in </a:t>
            </a:r>
            <a:r>
              <a:rPr lang="en-US" dirty="0" err="1"/>
              <a:t>practise</a:t>
            </a:r>
            <a:r>
              <a:rPr lang="en-US" dirty="0"/>
              <a:t> in the fields of health and social care (Harlow, 2021). It provides a good understanding of emotional needs and </a:t>
            </a:r>
            <a:r>
              <a:rPr lang="en-US" dirty="0" err="1"/>
              <a:t>behavioural</a:t>
            </a:r>
            <a:r>
              <a:rPr lang="en-US" dirty="0"/>
              <a:t> pattern of children as well as the foundation of key-worker systems, child-focused methods and child protective policies which focus on emotional safety. Bowlby is right in stating that secure early attachments are associated with greater emotional strength, social functioning and relationship stability in the future and this is supported by research evidence such as longitudinal studies.</a:t>
            </a:r>
          </a:p>
          <a:p>
            <a:r>
              <a:rPr lang="en-US" dirty="0"/>
              <a:t>Other scholars like Schaffer and Emerson (1964) believe that Bowlby </a:t>
            </a:r>
            <a:r>
              <a:rPr lang="en-US" dirty="0" err="1"/>
              <a:t>overemphasised</a:t>
            </a:r>
            <a:r>
              <a:rPr lang="en-US" dirty="0"/>
              <a:t> the mother child relationship and overlooked the value of multiple attachments that children have with their fathers, siblings and other caregivers (Gobena et al., 2024). Besides, the theory has been accused of cultural bias in that it fails to explain the collective care giving that is prevalent in non-Western societies where the extended family systems share the nurturing roles (Lee, 2024). The concept of a strict critical period as introduced by Bowlby is also considered as deterministic which does not take into account the ability of children to recover and have resilience in the face of new positive relationships. However, in its flexible application and combined with the modern approaches, the theory developed by Bowlby still has a worthy conceptual tool to facilitate secure attachments in early years contexts.</a:t>
            </a:r>
          </a:p>
        </p:txBody>
      </p:sp>
      <p:sp>
        <p:nvSpPr>
          <p:cNvPr id="4" name="Slide Number Placeholder 3"/>
          <p:cNvSpPr>
            <a:spLocks noGrp="1"/>
          </p:cNvSpPr>
          <p:nvPr>
            <p:ph type="sldNum" sz="quarter" idx="5"/>
          </p:nvPr>
        </p:nvSpPr>
        <p:spPr/>
        <p:txBody>
          <a:bodyPr/>
          <a:lstStyle/>
          <a:p>
            <a:fld id="{E36FF3BD-A0F6-4C81-B0E9-8122952CC8CA}" type="slidenum">
              <a:rPr lang="en-US" smtClean="0"/>
              <a:t>9</a:t>
            </a:fld>
            <a:endParaRPr lang="en-US"/>
          </a:p>
        </p:txBody>
      </p:sp>
    </p:spTree>
    <p:extLst>
      <p:ext uri="{BB962C8B-B14F-4D97-AF65-F5344CB8AC3E}">
        <p14:creationId xmlns:p14="http://schemas.microsoft.com/office/powerpoint/2010/main" val="24230537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AE5399-C250-6DA6-464D-D42085B129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CA1786-AD7D-93EB-2EA9-58FCDDB1434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92E1C56-88B2-3F99-D5CA-795869DDA02F}"/>
              </a:ext>
            </a:extLst>
          </p:cNvPr>
          <p:cNvSpPr>
            <a:spLocks noGrp="1"/>
          </p:cNvSpPr>
          <p:nvPr>
            <p:ph type="body" idx="1"/>
          </p:nvPr>
        </p:nvSpPr>
        <p:spPr/>
        <p:txBody>
          <a:bodyPr/>
          <a:lstStyle/>
          <a:p>
            <a:r>
              <a:rPr lang="en-US" dirty="0"/>
              <a:t>The Attachment Theory by Bowlby is one of the most impactful theories about the early childhood development and it is still used in </a:t>
            </a:r>
            <a:r>
              <a:rPr lang="en-US" dirty="0" err="1"/>
              <a:t>practise</a:t>
            </a:r>
            <a:r>
              <a:rPr lang="en-US" dirty="0"/>
              <a:t> in the fields of health and social care (Harlow, 2021). It provides a good understanding of emotional needs and </a:t>
            </a:r>
            <a:r>
              <a:rPr lang="en-US" dirty="0" err="1"/>
              <a:t>behavioural</a:t>
            </a:r>
            <a:r>
              <a:rPr lang="en-US" dirty="0"/>
              <a:t> pattern of children as well as the foundation of key-worker systems, child-focused methods and child protective policies which focus on emotional safety. Bowlby is right in stating that secure early attachments are associated with greater emotional strength, social functioning and relationship stability in the future and this is supported by research evidence such as longitudinal studies.</a:t>
            </a:r>
          </a:p>
          <a:p>
            <a:r>
              <a:rPr lang="en-US" dirty="0"/>
              <a:t>Other scholars like Schaffer and Emerson (1964) believe that Bowlby </a:t>
            </a:r>
            <a:r>
              <a:rPr lang="en-US" dirty="0" err="1"/>
              <a:t>overemphasised</a:t>
            </a:r>
            <a:r>
              <a:rPr lang="en-US" dirty="0"/>
              <a:t> the mother child relationship and overlooked the value of multiple attachments that children have with their fathers, siblings and other caregivers (Gobena et al., 2024). Besides, the theory has been accused of cultural bias in that it fails to explain the collective care giving that is prevalent in non-Western societies where the extended family systems share the nurturing roles (Lee, 2024). The concept of a strict critical period as introduced by Bowlby is also considered as deterministic which does not take into account the ability of children to recover and have resilience in the face of new positive relationships. However, in its flexible application and combined with the modern approaches, the theory developed by Bowlby still has a worthy conceptual tool to facilitate secure attachments in early years contexts.</a:t>
            </a:r>
          </a:p>
        </p:txBody>
      </p:sp>
      <p:sp>
        <p:nvSpPr>
          <p:cNvPr id="4" name="Slide Number Placeholder 3">
            <a:extLst>
              <a:ext uri="{FF2B5EF4-FFF2-40B4-BE49-F238E27FC236}">
                <a16:creationId xmlns:a16="http://schemas.microsoft.com/office/drawing/2014/main" id="{42AD474F-4D70-E0AF-A7DE-5FEBE7448D5E}"/>
              </a:ext>
            </a:extLst>
          </p:cNvPr>
          <p:cNvSpPr>
            <a:spLocks noGrp="1"/>
          </p:cNvSpPr>
          <p:nvPr>
            <p:ph type="sldNum" sz="quarter" idx="5"/>
          </p:nvPr>
        </p:nvSpPr>
        <p:spPr/>
        <p:txBody>
          <a:bodyPr/>
          <a:lstStyle/>
          <a:p>
            <a:fld id="{E36FF3BD-A0F6-4C81-B0E9-8122952CC8CA}" type="slidenum">
              <a:rPr lang="en-US" smtClean="0"/>
              <a:t>10</a:t>
            </a:fld>
            <a:endParaRPr lang="en-US"/>
          </a:p>
        </p:txBody>
      </p:sp>
    </p:spTree>
    <p:extLst>
      <p:ext uri="{BB962C8B-B14F-4D97-AF65-F5344CB8AC3E}">
        <p14:creationId xmlns:p14="http://schemas.microsoft.com/office/powerpoint/2010/main" val="31535259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Attachment Theory developed by Bowlby provides a complete system of explaining the emotional insecurity of Amira and her developmental needs in a nursery. By appreciating her anxiety as an attachment related reaction, the practitioners can pursue uniform, caring, responsive interventions that enable her to feel safe and belong. The combination of biological and environmental factors helps to make her care holistic because it is based on emotional, cognitive, and social aspects of development. Despite some limitations of the theory, it still forms the base of psychology in the early years of life, as it helps health and social care workers in building secure and trustful relationships upon which healthy development and lifelong wellbeing are based.</a:t>
            </a:r>
          </a:p>
          <a:p>
            <a:endParaRPr lang="en-US" dirty="0"/>
          </a:p>
          <a:p>
            <a:r>
              <a:rPr lang="en-US" dirty="0"/>
              <a:t>Keywords:</a:t>
            </a:r>
          </a:p>
          <a:p>
            <a:r>
              <a:rPr lang="en-US" b="0" dirty="0"/>
              <a:t>Emotional insecurity</a:t>
            </a:r>
          </a:p>
          <a:p>
            <a:r>
              <a:rPr lang="en-US" b="0" dirty="0"/>
              <a:t>Holistic development</a:t>
            </a:r>
          </a:p>
          <a:p>
            <a:r>
              <a:rPr lang="en-US" b="0" dirty="0"/>
              <a:t>Secure relationships</a:t>
            </a:r>
          </a:p>
          <a:p>
            <a:r>
              <a:rPr lang="en-US" b="0" dirty="0"/>
              <a:t>Attachment-related anxiety</a:t>
            </a:r>
          </a:p>
          <a:p>
            <a:r>
              <a:rPr lang="en-US" b="0" dirty="0"/>
              <a:t>Early years psychology</a:t>
            </a:r>
          </a:p>
        </p:txBody>
      </p:sp>
      <p:sp>
        <p:nvSpPr>
          <p:cNvPr id="4" name="Slide Number Placeholder 3"/>
          <p:cNvSpPr>
            <a:spLocks noGrp="1"/>
          </p:cNvSpPr>
          <p:nvPr>
            <p:ph type="sldNum" sz="quarter" idx="5"/>
          </p:nvPr>
        </p:nvSpPr>
        <p:spPr/>
        <p:txBody>
          <a:bodyPr/>
          <a:lstStyle/>
          <a:p>
            <a:fld id="{E36FF3BD-A0F6-4C81-B0E9-8122952CC8CA}" type="slidenum">
              <a:rPr lang="en-US" smtClean="0"/>
              <a:t>11</a:t>
            </a:fld>
            <a:endParaRPr lang="en-US"/>
          </a:p>
        </p:txBody>
      </p:sp>
    </p:spTree>
    <p:extLst>
      <p:ext uri="{BB962C8B-B14F-4D97-AF65-F5344CB8AC3E}">
        <p14:creationId xmlns:p14="http://schemas.microsoft.com/office/powerpoint/2010/main" val="1855356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3DE44-4006-3902-FE7A-EF26246D87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1296C0E5-119D-E0C8-D59A-4B213B5107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84C8C58-7E7D-31C4-7EEB-FD525D573E86}"/>
              </a:ext>
            </a:extLst>
          </p:cNvPr>
          <p:cNvSpPr>
            <a:spLocks noGrp="1"/>
          </p:cNvSpPr>
          <p:nvPr>
            <p:ph type="dt" sz="half" idx="10"/>
          </p:nvPr>
        </p:nvSpPr>
        <p:spPr/>
        <p:txBody>
          <a:bodyPr/>
          <a:lstStyle/>
          <a:p>
            <a:fld id="{9DE54544-CA17-49F1-845E-10D9A529DE48}" type="datetimeFigureOut">
              <a:rPr lang="en-US" smtClean="0"/>
              <a:t>11/15/25</a:t>
            </a:fld>
            <a:endParaRPr lang="en-US"/>
          </a:p>
        </p:txBody>
      </p:sp>
      <p:sp>
        <p:nvSpPr>
          <p:cNvPr id="5" name="Footer Placeholder 4">
            <a:extLst>
              <a:ext uri="{FF2B5EF4-FFF2-40B4-BE49-F238E27FC236}">
                <a16:creationId xmlns:a16="http://schemas.microsoft.com/office/drawing/2014/main" id="{2BD0DEEE-EF97-0F14-AF90-AB7120667D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9AF066-6ACD-3A34-A310-6036F38C56DA}"/>
              </a:ext>
            </a:extLst>
          </p:cNvPr>
          <p:cNvSpPr>
            <a:spLocks noGrp="1"/>
          </p:cNvSpPr>
          <p:nvPr>
            <p:ph type="sldNum" sz="quarter" idx="12"/>
          </p:nvPr>
        </p:nvSpPr>
        <p:spPr/>
        <p:txBody>
          <a:bodyPr/>
          <a:lstStyle/>
          <a:p>
            <a:fld id="{187A16E2-4A30-4A8D-9653-E81FF0D1BCE5}" type="slidenum">
              <a:rPr lang="en-US" smtClean="0"/>
              <a:t>‹#›</a:t>
            </a:fld>
            <a:endParaRPr lang="en-US"/>
          </a:p>
        </p:txBody>
      </p:sp>
    </p:spTree>
    <p:extLst>
      <p:ext uri="{BB962C8B-B14F-4D97-AF65-F5344CB8AC3E}">
        <p14:creationId xmlns:p14="http://schemas.microsoft.com/office/powerpoint/2010/main" val="17777993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516C9-AC61-99E5-B684-87E2414E292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8A24DEF-4A42-6C91-B895-5E83B024108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749381F-A4E9-2D01-121B-BE072EB12944}"/>
              </a:ext>
            </a:extLst>
          </p:cNvPr>
          <p:cNvSpPr>
            <a:spLocks noGrp="1"/>
          </p:cNvSpPr>
          <p:nvPr>
            <p:ph type="dt" sz="half" idx="10"/>
          </p:nvPr>
        </p:nvSpPr>
        <p:spPr/>
        <p:txBody>
          <a:bodyPr/>
          <a:lstStyle/>
          <a:p>
            <a:fld id="{9DE54544-CA17-49F1-845E-10D9A529DE48}" type="datetimeFigureOut">
              <a:rPr lang="en-US" smtClean="0"/>
              <a:t>11/15/25</a:t>
            </a:fld>
            <a:endParaRPr lang="en-US"/>
          </a:p>
        </p:txBody>
      </p:sp>
      <p:sp>
        <p:nvSpPr>
          <p:cNvPr id="5" name="Footer Placeholder 4">
            <a:extLst>
              <a:ext uri="{FF2B5EF4-FFF2-40B4-BE49-F238E27FC236}">
                <a16:creationId xmlns:a16="http://schemas.microsoft.com/office/drawing/2014/main" id="{89EF0BE8-9C6D-E7EC-B8CE-4B12D61685C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DC5FCE-4F26-8D72-B86D-654960772747}"/>
              </a:ext>
            </a:extLst>
          </p:cNvPr>
          <p:cNvSpPr>
            <a:spLocks noGrp="1"/>
          </p:cNvSpPr>
          <p:nvPr>
            <p:ph type="sldNum" sz="quarter" idx="12"/>
          </p:nvPr>
        </p:nvSpPr>
        <p:spPr/>
        <p:txBody>
          <a:bodyPr/>
          <a:lstStyle/>
          <a:p>
            <a:fld id="{187A16E2-4A30-4A8D-9653-E81FF0D1BCE5}" type="slidenum">
              <a:rPr lang="en-US" smtClean="0"/>
              <a:t>‹#›</a:t>
            </a:fld>
            <a:endParaRPr lang="en-US"/>
          </a:p>
        </p:txBody>
      </p:sp>
    </p:spTree>
    <p:extLst>
      <p:ext uri="{BB962C8B-B14F-4D97-AF65-F5344CB8AC3E}">
        <p14:creationId xmlns:p14="http://schemas.microsoft.com/office/powerpoint/2010/main" val="2221361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E7CE4-08B1-DA3D-B659-80F4AF10E0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774655D9-3FE4-C57E-519B-D549A7314C8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CBE83C-A6D9-FAB5-75D7-AF81536948F9}"/>
              </a:ext>
            </a:extLst>
          </p:cNvPr>
          <p:cNvSpPr>
            <a:spLocks noGrp="1"/>
          </p:cNvSpPr>
          <p:nvPr>
            <p:ph type="dt" sz="half" idx="10"/>
          </p:nvPr>
        </p:nvSpPr>
        <p:spPr/>
        <p:txBody>
          <a:bodyPr/>
          <a:lstStyle/>
          <a:p>
            <a:fld id="{9DE54544-CA17-49F1-845E-10D9A529DE48}" type="datetimeFigureOut">
              <a:rPr lang="en-US" smtClean="0"/>
              <a:t>11/15/25</a:t>
            </a:fld>
            <a:endParaRPr lang="en-US"/>
          </a:p>
        </p:txBody>
      </p:sp>
      <p:sp>
        <p:nvSpPr>
          <p:cNvPr id="5" name="Footer Placeholder 4">
            <a:extLst>
              <a:ext uri="{FF2B5EF4-FFF2-40B4-BE49-F238E27FC236}">
                <a16:creationId xmlns:a16="http://schemas.microsoft.com/office/drawing/2014/main" id="{81B45441-4BAC-7CAB-2000-8943C503EE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278825-1712-CC33-3BE0-D3EBC8D831B7}"/>
              </a:ext>
            </a:extLst>
          </p:cNvPr>
          <p:cNvSpPr>
            <a:spLocks noGrp="1"/>
          </p:cNvSpPr>
          <p:nvPr>
            <p:ph type="sldNum" sz="quarter" idx="12"/>
          </p:nvPr>
        </p:nvSpPr>
        <p:spPr/>
        <p:txBody>
          <a:bodyPr/>
          <a:lstStyle/>
          <a:p>
            <a:fld id="{187A16E2-4A30-4A8D-9653-E81FF0D1BCE5}" type="slidenum">
              <a:rPr lang="en-US" smtClean="0"/>
              <a:t>‹#›</a:t>
            </a:fld>
            <a:endParaRPr lang="en-US"/>
          </a:p>
        </p:txBody>
      </p:sp>
    </p:spTree>
    <p:extLst>
      <p:ext uri="{BB962C8B-B14F-4D97-AF65-F5344CB8AC3E}">
        <p14:creationId xmlns:p14="http://schemas.microsoft.com/office/powerpoint/2010/main" val="57870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F4595-A1E8-2544-6F01-7CD1D656F51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32D987-F1B5-1D09-43E1-3C77AC17A45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836F2DA-B148-BDF1-90D2-18106819F6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8EBCBC2-94F6-F2CC-B133-256ACCCC7E6E}"/>
              </a:ext>
            </a:extLst>
          </p:cNvPr>
          <p:cNvSpPr>
            <a:spLocks noGrp="1"/>
          </p:cNvSpPr>
          <p:nvPr>
            <p:ph type="dt" sz="half" idx="10"/>
          </p:nvPr>
        </p:nvSpPr>
        <p:spPr/>
        <p:txBody>
          <a:bodyPr/>
          <a:lstStyle/>
          <a:p>
            <a:fld id="{9DE54544-CA17-49F1-845E-10D9A529DE48}" type="datetimeFigureOut">
              <a:rPr lang="en-US" smtClean="0"/>
              <a:t>11/15/25</a:t>
            </a:fld>
            <a:endParaRPr lang="en-US"/>
          </a:p>
        </p:txBody>
      </p:sp>
      <p:sp>
        <p:nvSpPr>
          <p:cNvPr id="6" name="Footer Placeholder 5">
            <a:extLst>
              <a:ext uri="{FF2B5EF4-FFF2-40B4-BE49-F238E27FC236}">
                <a16:creationId xmlns:a16="http://schemas.microsoft.com/office/drawing/2014/main" id="{C97457AA-3AEA-5038-1DC6-44EEF12D87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86E17F-F104-1600-94A0-DAADC0936DCA}"/>
              </a:ext>
            </a:extLst>
          </p:cNvPr>
          <p:cNvSpPr>
            <a:spLocks noGrp="1"/>
          </p:cNvSpPr>
          <p:nvPr>
            <p:ph type="sldNum" sz="quarter" idx="12"/>
          </p:nvPr>
        </p:nvSpPr>
        <p:spPr/>
        <p:txBody>
          <a:bodyPr/>
          <a:lstStyle/>
          <a:p>
            <a:fld id="{187A16E2-4A30-4A8D-9653-E81FF0D1BCE5}" type="slidenum">
              <a:rPr lang="en-US" smtClean="0"/>
              <a:t>‹#›</a:t>
            </a:fld>
            <a:endParaRPr lang="en-US"/>
          </a:p>
        </p:txBody>
      </p:sp>
    </p:spTree>
    <p:extLst>
      <p:ext uri="{BB962C8B-B14F-4D97-AF65-F5344CB8AC3E}">
        <p14:creationId xmlns:p14="http://schemas.microsoft.com/office/powerpoint/2010/main" val="3644820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E2A5E-C5A4-215F-5377-3A42A6AEC74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6AC1A0-509C-6F5C-1E5C-D5D87CC970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2D7B81-4F90-4370-191B-01C2BEEC4F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6231C6F-9629-DDDB-E407-6563B8A923F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2B4263-7716-AC32-A87B-D774EFE21C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1EE461A-67EE-3FB6-9BFF-B7F69E3B267F}"/>
              </a:ext>
            </a:extLst>
          </p:cNvPr>
          <p:cNvSpPr>
            <a:spLocks noGrp="1"/>
          </p:cNvSpPr>
          <p:nvPr>
            <p:ph type="dt" sz="half" idx="10"/>
          </p:nvPr>
        </p:nvSpPr>
        <p:spPr/>
        <p:txBody>
          <a:bodyPr/>
          <a:lstStyle/>
          <a:p>
            <a:fld id="{9DE54544-CA17-49F1-845E-10D9A529DE48}" type="datetimeFigureOut">
              <a:rPr lang="en-US" smtClean="0"/>
              <a:t>11/15/25</a:t>
            </a:fld>
            <a:endParaRPr lang="en-US"/>
          </a:p>
        </p:txBody>
      </p:sp>
      <p:sp>
        <p:nvSpPr>
          <p:cNvPr id="8" name="Footer Placeholder 7">
            <a:extLst>
              <a:ext uri="{FF2B5EF4-FFF2-40B4-BE49-F238E27FC236}">
                <a16:creationId xmlns:a16="http://schemas.microsoft.com/office/drawing/2014/main" id="{A32D24F5-2462-ADF5-7CE1-FB2F7516D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3BAB0D7-95A5-9E5E-B28F-6ED0C5F0FC62}"/>
              </a:ext>
            </a:extLst>
          </p:cNvPr>
          <p:cNvSpPr>
            <a:spLocks noGrp="1"/>
          </p:cNvSpPr>
          <p:nvPr>
            <p:ph type="sldNum" sz="quarter" idx="12"/>
          </p:nvPr>
        </p:nvSpPr>
        <p:spPr/>
        <p:txBody>
          <a:bodyPr/>
          <a:lstStyle/>
          <a:p>
            <a:fld id="{187A16E2-4A30-4A8D-9653-E81FF0D1BCE5}" type="slidenum">
              <a:rPr lang="en-US" smtClean="0"/>
              <a:t>‹#›</a:t>
            </a:fld>
            <a:endParaRPr lang="en-US"/>
          </a:p>
        </p:txBody>
      </p:sp>
    </p:spTree>
    <p:extLst>
      <p:ext uri="{BB962C8B-B14F-4D97-AF65-F5344CB8AC3E}">
        <p14:creationId xmlns:p14="http://schemas.microsoft.com/office/powerpoint/2010/main" val="3840266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0FD69-A87C-0C8F-A6DB-33F4686C301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C0F00F6-240C-B91F-286E-AE8ABE61CCE2}"/>
              </a:ext>
            </a:extLst>
          </p:cNvPr>
          <p:cNvSpPr>
            <a:spLocks noGrp="1"/>
          </p:cNvSpPr>
          <p:nvPr>
            <p:ph type="dt" sz="half" idx="10"/>
          </p:nvPr>
        </p:nvSpPr>
        <p:spPr/>
        <p:txBody>
          <a:bodyPr/>
          <a:lstStyle/>
          <a:p>
            <a:fld id="{9DE54544-CA17-49F1-845E-10D9A529DE48}" type="datetimeFigureOut">
              <a:rPr lang="en-US" smtClean="0"/>
              <a:t>11/15/25</a:t>
            </a:fld>
            <a:endParaRPr lang="en-US"/>
          </a:p>
        </p:txBody>
      </p:sp>
      <p:sp>
        <p:nvSpPr>
          <p:cNvPr id="4" name="Footer Placeholder 3">
            <a:extLst>
              <a:ext uri="{FF2B5EF4-FFF2-40B4-BE49-F238E27FC236}">
                <a16:creationId xmlns:a16="http://schemas.microsoft.com/office/drawing/2014/main" id="{DA36504A-2663-7079-3BA4-2A6ED7BCEC2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55D9E8D-9425-36EE-6060-336D461EBCA6}"/>
              </a:ext>
            </a:extLst>
          </p:cNvPr>
          <p:cNvSpPr>
            <a:spLocks noGrp="1"/>
          </p:cNvSpPr>
          <p:nvPr>
            <p:ph type="sldNum" sz="quarter" idx="12"/>
          </p:nvPr>
        </p:nvSpPr>
        <p:spPr/>
        <p:txBody>
          <a:bodyPr/>
          <a:lstStyle/>
          <a:p>
            <a:fld id="{187A16E2-4A30-4A8D-9653-E81FF0D1BCE5}" type="slidenum">
              <a:rPr lang="en-US" smtClean="0"/>
              <a:t>‹#›</a:t>
            </a:fld>
            <a:endParaRPr lang="en-US"/>
          </a:p>
        </p:txBody>
      </p:sp>
    </p:spTree>
    <p:extLst>
      <p:ext uri="{BB962C8B-B14F-4D97-AF65-F5344CB8AC3E}">
        <p14:creationId xmlns:p14="http://schemas.microsoft.com/office/powerpoint/2010/main" val="170663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48354D-F53B-3725-4737-BD15F7805C01}"/>
              </a:ext>
            </a:extLst>
          </p:cNvPr>
          <p:cNvSpPr>
            <a:spLocks noGrp="1"/>
          </p:cNvSpPr>
          <p:nvPr>
            <p:ph type="dt" sz="half" idx="10"/>
          </p:nvPr>
        </p:nvSpPr>
        <p:spPr/>
        <p:txBody>
          <a:bodyPr/>
          <a:lstStyle/>
          <a:p>
            <a:fld id="{9DE54544-CA17-49F1-845E-10D9A529DE48}" type="datetimeFigureOut">
              <a:rPr lang="en-US" smtClean="0"/>
              <a:t>11/15/25</a:t>
            </a:fld>
            <a:endParaRPr lang="en-US"/>
          </a:p>
        </p:txBody>
      </p:sp>
      <p:sp>
        <p:nvSpPr>
          <p:cNvPr id="3" name="Footer Placeholder 2">
            <a:extLst>
              <a:ext uri="{FF2B5EF4-FFF2-40B4-BE49-F238E27FC236}">
                <a16:creationId xmlns:a16="http://schemas.microsoft.com/office/drawing/2014/main" id="{E066A435-7E33-F229-6FFF-35A0EBE5DB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D7A543-8119-5FF1-D015-0C12915C2C6C}"/>
              </a:ext>
            </a:extLst>
          </p:cNvPr>
          <p:cNvSpPr>
            <a:spLocks noGrp="1"/>
          </p:cNvSpPr>
          <p:nvPr>
            <p:ph type="sldNum" sz="quarter" idx="12"/>
          </p:nvPr>
        </p:nvSpPr>
        <p:spPr/>
        <p:txBody>
          <a:bodyPr/>
          <a:lstStyle/>
          <a:p>
            <a:fld id="{187A16E2-4A30-4A8D-9653-E81FF0D1BCE5}" type="slidenum">
              <a:rPr lang="en-US" smtClean="0"/>
              <a:t>‹#›</a:t>
            </a:fld>
            <a:endParaRPr lang="en-US"/>
          </a:p>
        </p:txBody>
      </p:sp>
    </p:spTree>
    <p:extLst>
      <p:ext uri="{BB962C8B-B14F-4D97-AF65-F5344CB8AC3E}">
        <p14:creationId xmlns:p14="http://schemas.microsoft.com/office/powerpoint/2010/main" val="1210563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98D54-589F-1B84-D6FB-16BF2DA5B3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095B507-0C71-14DE-047F-5CF8EB3718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F5ABD40-D1D1-68F4-B76A-6192D7ED79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F42D208-2897-B7CB-E586-624582CDD152}"/>
              </a:ext>
            </a:extLst>
          </p:cNvPr>
          <p:cNvSpPr>
            <a:spLocks noGrp="1"/>
          </p:cNvSpPr>
          <p:nvPr>
            <p:ph type="dt" sz="half" idx="10"/>
          </p:nvPr>
        </p:nvSpPr>
        <p:spPr/>
        <p:txBody>
          <a:bodyPr/>
          <a:lstStyle/>
          <a:p>
            <a:fld id="{9DE54544-CA17-49F1-845E-10D9A529DE48}" type="datetimeFigureOut">
              <a:rPr lang="en-US" smtClean="0"/>
              <a:t>11/15/25</a:t>
            </a:fld>
            <a:endParaRPr lang="en-US"/>
          </a:p>
        </p:txBody>
      </p:sp>
      <p:sp>
        <p:nvSpPr>
          <p:cNvPr id="6" name="Footer Placeholder 5">
            <a:extLst>
              <a:ext uri="{FF2B5EF4-FFF2-40B4-BE49-F238E27FC236}">
                <a16:creationId xmlns:a16="http://schemas.microsoft.com/office/drawing/2014/main" id="{A5112C15-B0E9-4F46-2278-4F75AD8E6D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6E0C79-052E-F0F5-AE63-46241D74DE22}"/>
              </a:ext>
            </a:extLst>
          </p:cNvPr>
          <p:cNvSpPr>
            <a:spLocks noGrp="1"/>
          </p:cNvSpPr>
          <p:nvPr>
            <p:ph type="sldNum" sz="quarter" idx="12"/>
          </p:nvPr>
        </p:nvSpPr>
        <p:spPr/>
        <p:txBody>
          <a:bodyPr/>
          <a:lstStyle/>
          <a:p>
            <a:fld id="{187A16E2-4A30-4A8D-9653-E81FF0D1BCE5}" type="slidenum">
              <a:rPr lang="en-US" smtClean="0"/>
              <a:t>‹#›</a:t>
            </a:fld>
            <a:endParaRPr lang="en-US"/>
          </a:p>
        </p:txBody>
      </p:sp>
    </p:spTree>
    <p:extLst>
      <p:ext uri="{BB962C8B-B14F-4D97-AF65-F5344CB8AC3E}">
        <p14:creationId xmlns:p14="http://schemas.microsoft.com/office/powerpoint/2010/main" val="3579653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E589E-F8AF-7C37-2EDB-2CCCE8E47CC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B5D8EF7-CC1A-45BC-6472-D41EF955C4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624D5D-8DBF-4F72-6FB8-C7B0C360BF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DD0DEE-939C-79E1-8C28-BCABFE527B1D}"/>
              </a:ext>
            </a:extLst>
          </p:cNvPr>
          <p:cNvSpPr>
            <a:spLocks noGrp="1"/>
          </p:cNvSpPr>
          <p:nvPr>
            <p:ph type="dt" sz="half" idx="10"/>
          </p:nvPr>
        </p:nvSpPr>
        <p:spPr/>
        <p:txBody>
          <a:bodyPr/>
          <a:lstStyle/>
          <a:p>
            <a:fld id="{9DE54544-CA17-49F1-845E-10D9A529DE48}" type="datetimeFigureOut">
              <a:rPr lang="en-US" smtClean="0"/>
              <a:t>11/15/25</a:t>
            </a:fld>
            <a:endParaRPr lang="en-US"/>
          </a:p>
        </p:txBody>
      </p:sp>
      <p:sp>
        <p:nvSpPr>
          <p:cNvPr id="6" name="Footer Placeholder 5">
            <a:extLst>
              <a:ext uri="{FF2B5EF4-FFF2-40B4-BE49-F238E27FC236}">
                <a16:creationId xmlns:a16="http://schemas.microsoft.com/office/drawing/2014/main" id="{E97028EF-AA3A-3D9E-EC1E-DAAB8CF3590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64E1E65-A9FF-64EC-1E4C-56A1917E346C}"/>
              </a:ext>
            </a:extLst>
          </p:cNvPr>
          <p:cNvSpPr>
            <a:spLocks noGrp="1"/>
          </p:cNvSpPr>
          <p:nvPr>
            <p:ph type="sldNum" sz="quarter" idx="12"/>
          </p:nvPr>
        </p:nvSpPr>
        <p:spPr/>
        <p:txBody>
          <a:bodyPr/>
          <a:lstStyle/>
          <a:p>
            <a:fld id="{187A16E2-4A30-4A8D-9653-E81FF0D1BCE5}" type="slidenum">
              <a:rPr lang="en-US" smtClean="0"/>
              <a:t>‹#›</a:t>
            </a:fld>
            <a:endParaRPr lang="en-US"/>
          </a:p>
        </p:txBody>
      </p:sp>
    </p:spTree>
    <p:extLst>
      <p:ext uri="{BB962C8B-B14F-4D97-AF65-F5344CB8AC3E}">
        <p14:creationId xmlns:p14="http://schemas.microsoft.com/office/powerpoint/2010/main" val="2460928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5FBDD-3327-FE1C-5FAF-05146EEF6C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83ADE78-E604-A0E2-7F76-2DCABBB0C8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1EF86A-B53D-2D32-F6F0-5D058053214B}"/>
              </a:ext>
            </a:extLst>
          </p:cNvPr>
          <p:cNvSpPr>
            <a:spLocks noGrp="1"/>
          </p:cNvSpPr>
          <p:nvPr>
            <p:ph type="dt" sz="half" idx="10"/>
          </p:nvPr>
        </p:nvSpPr>
        <p:spPr/>
        <p:txBody>
          <a:bodyPr/>
          <a:lstStyle/>
          <a:p>
            <a:fld id="{9DE54544-CA17-49F1-845E-10D9A529DE48}" type="datetimeFigureOut">
              <a:rPr lang="en-US" smtClean="0"/>
              <a:t>11/15/25</a:t>
            </a:fld>
            <a:endParaRPr lang="en-US"/>
          </a:p>
        </p:txBody>
      </p:sp>
      <p:sp>
        <p:nvSpPr>
          <p:cNvPr id="5" name="Footer Placeholder 4">
            <a:extLst>
              <a:ext uri="{FF2B5EF4-FFF2-40B4-BE49-F238E27FC236}">
                <a16:creationId xmlns:a16="http://schemas.microsoft.com/office/drawing/2014/main" id="{F5176D42-176D-C19D-F848-3DCCF0FE3AC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BADF11-C73C-A2BA-53B4-9C53AF54EBAC}"/>
              </a:ext>
            </a:extLst>
          </p:cNvPr>
          <p:cNvSpPr>
            <a:spLocks noGrp="1"/>
          </p:cNvSpPr>
          <p:nvPr>
            <p:ph type="sldNum" sz="quarter" idx="12"/>
          </p:nvPr>
        </p:nvSpPr>
        <p:spPr/>
        <p:txBody>
          <a:bodyPr/>
          <a:lstStyle/>
          <a:p>
            <a:fld id="{187A16E2-4A30-4A8D-9653-E81FF0D1BCE5}" type="slidenum">
              <a:rPr lang="en-US" smtClean="0"/>
              <a:t>‹#›</a:t>
            </a:fld>
            <a:endParaRPr lang="en-US"/>
          </a:p>
        </p:txBody>
      </p:sp>
    </p:spTree>
    <p:extLst>
      <p:ext uri="{BB962C8B-B14F-4D97-AF65-F5344CB8AC3E}">
        <p14:creationId xmlns:p14="http://schemas.microsoft.com/office/powerpoint/2010/main" val="3697460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4BAE03-B20F-E409-BB93-EEB72E8B675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8AA9201-79A9-F981-8B08-FC1F6A4D8CC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2EC365-7B2D-0F29-2B75-FAFF73803157}"/>
              </a:ext>
            </a:extLst>
          </p:cNvPr>
          <p:cNvSpPr>
            <a:spLocks noGrp="1"/>
          </p:cNvSpPr>
          <p:nvPr>
            <p:ph type="dt" sz="half" idx="10"/>
          </p:nvPr>
        </p:nvSpPr>
        <p:spPr/>
        <p:txBody>
          <a:bodyPr/>
          <a:lstStyle/>
          <a:p>
            <a:fld id="{9DE54544-CA17-49F1-845E-10D9A529DE48}" type="datetimeFigureOut">
              <a:rPr lang="en-US" smtClean="0"/>
              <a:t>11/15/25</a:t>
            </a:fld>
            <a:endParaRPr lang="en-US"/>
          </a:p>
        </p:txBody>
      </p:sp>
      <p:sp>
        <p:nvSpPr>
          <p:cNvPr id="5" name="Footer Placeholder 4">
            <a:extLst>
              <a:ext uri="{FF2B5EF4-FFF2-40B4-BE49-F238E27FC236}">
                <a16:creationId xmlns:a16="http://schemas.microsoft.com/office/drawing/2014/main" id="{7DA91552-DC62-A3F3-6174-01AF33AE05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838B98-CFB6-8A07-9142-F6E819ABE769}"/>
              </a:ext>
            </a:extLst>
          </p:cNvPr>
          <p:cNvSpPr>
            <a:spLocks noGrp="1"/>
          </p:cNvSpPr>
          <p:nvPr>
            <p:ph type="sldNum" sz="quarter" idx="12"/>
          </p:nvPr>
        </p:nvSpPr>
        <p:spPr/>
        <p:txBody>
          <a:bodyPr/>
          <a:lstStyle/>
          <a:p>
            <a:fld id="{187A16E2-4A30-4A8D-9653-E81FF0D1BCE5}" type="slidenum">
              <a:rPr lang="en-US" smtClean="0"/>
              <a:t>‹#›</a:t>
            </a:fld>
            <a:endParaRPr lang="en-US"/>
          </a:p>
        </p:txBody>
      </p:sp>
    </p:spTree>
    <p:extLst>
      <p:ext uri="{BB962C8B-B14F-4D97-AF65-F5344CB8AC3E}">
        <p14:creationId xmlns:p14="http://schemas.microsoft.com/office/powerpoint/2010/main" val="579927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1F16BD3-B1DB-0A21-2399-4CDC850F06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7322C2C-0171-D2DA-9EB1-C18B6695BE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EEBC31-B90F-1708-1C89-79DF6D9859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E54544-CA17-49F1-845E-10D9A529DE48}" type="datetimeFigureOut">
              <a:rPr lang="en-US" smtClean="0"/>
              <a:t>11/15/25</a:t>
            </a:fld>
            <a:endParaRPr lang="en-US"/>
          </a:p>
        </p:txBody>
      </p:sp>
      <p:sp>
        <p:nvSpPr>
          <p:cNvPr id="5" name="Footer Placeholder 4">
            <a:extLst>
              <a:ext uri="{FF2B5EF4-FFF2-40B4-BE49-F238E27FC236}">
                <a16:creationId xmlns:a16="http://schemas.microsoft.com/office/drawing/2014/main" id="{B55AFAD3-F196-AB5E-13AB-25C0A2D78DA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B348A86-9431-FCAE-09E0-D19193492C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7A16E2-4A30-4A8D-9653-E81FF0D1BCE5}" type="slidenum">
              <a:rPr lang="en-US" smtClean="0"/>
              <a:t>‹#›</a:t>
            </a:fld>
            <a:endParaRPr lang="en-US"/>
          </a:p>
        </p:txBody>
      </p:sp>
    </p:spTree>
    <p:extLst>
      <p:ext uri="{BB962C8B-B14F-4D97-AF65-F5344CB8AC3E}">
        <p14:creationId xmlns:p14="http://schemas.microsoft.com/office/powerpoint/2010/main" val="40278217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microsoft.com/office/2007/relationships/hdphoto" Target="../media/hdphoto2.wdp"/></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155677-115A-4268-96A4-DCDFB750DE88}"/>
              </a:ext>
            </a:extLst>
          </p:cNvPr>
          <p:cNvSpPr>
            <a:spLocks noGrp="1"/>
          </p:cNvSpPr>
          <p:nvPr>
            <p:ph type="ctrTitle"/>
          </p:nvPr>
        </p:nvSpPr>
        <p:spPr>
          <a:xfrm>
            <a:off x="599609" y="679731"/>
            <a:ext cx="4171994" cy="3736540"/>
          </a:xfrm>
        </p:spPr>
        <p:txBody>
          <a:bodyPr>
            <a:noAutofit/>
          </a:bodyPr>
          <a:lstStyle/>
          <a:p>
            <a:r>
              <a:rPr lang="en-US" sz="4400" b="1" dirty="0">
                <a:latin typeface="Times New Roman" panose="02020603050405020304" pitchFamily="18" charset="0"/>
                <a:cs typeface="Times New Roman" panose="02020603050405020304" pitchFamily="18" charset="0"/>
              </a:rPr>
              <a:t>PSYCHOLOGY IN HEALTH AND SOCIAL CARE</a:t>
            </a:r>
          </a:p>
        </p:txBody>
      </p:sp>
      <p:sp>
        <p:nvSpPr>
          <p:cNvPr id="3" name="Subtitle 2">
            <a:extLst>
              <a:ext uri="{FF2B5EF4-FFF2-40B4-BE49-F238E27FC236}">
                <a16:creationId xmlns:a16="http://schemas.microsoft.com/office/drawing/2014/main" id="{B135382D-AAB5-21E3-5453-A90D74F6883E}"/>
              </a:ext>
            </a:extLst>
          </p:cNvPr>
          <p:cNvSpPr>
            <a:spLocks noGrp="1"/>
          </p:cNvSpPr>
          <p:nvPr>
            <p:ph type="subTitle" idx="1"/>
          </p:nvPr>
        </p:nvSpPr>
        <p:spPr>
          <a:xfrm>
            <a:off x="599609" y="4685288"/>
            <a:ext cx="4171994" cy="1035781"/>
          </a:xfrm>
        </p:spPr>
        <p:txBody>
          <a:bodyPr>
            <a:normAutofit fontScale="55000" lnSpcReduction="20000"/>
          </a:bodyPr>
          <a:lstStyle/>
          <a:p>
            <a:r>
              <a:rPr lang="en-US" b="1" dirty="0">
                <a:latin typeface="Times New Roman" panose="02020603050405020304" pitchFamily="18" charset="0"/>
                <a:cs typeface="Times New Roman" panose="02020603050405020304" pitchFamily="18" charset="0"/>
              </a:rPr>
              <a:t>PRESENTATION</a:t>
            </a:r>
          </a:p>
          <a:p>
            <a:r>
              <a:rPr lang="en-US" b="1" dirty="0">
                <a:latin typeface="Times New Roman" panose="02020603050405020304" pitchFamily="18" charset="0"/>
                <a:cs typeface="Times New Roman" panose="02020603050405020304" pitchFamily="18" charset="0"/>
              </a:rPr>
              <a:t>Module Number:LCHS4010</a:t>
            </a:r>
          </a:p>
          <a:p>
            <a:r>
              <a:rPr lang="en-US" b="1" dirty="0">
                <a:latin typeface="Times New Roman" panose="02020603050405020304" pitchFamily="18" charset="0"/>
                <a:cs typeface="Times New Roman" panose="02020603050405020304" pitchFamily="18" charset="0"/>
              </a:rPr>
              <a:t>Student Name:Jaqueline Marques</a:t>
            </a:r>
          </a:p>
          <a:p>
            <a:r>
              <a:rPr lang="en-US" b="1" dirty="0">
                <a:latin typeface="Times New Roman" panose="02020603050405020304" pitchFamily="18" charset="0"/>
                <a:cs typeface="Times New Roman" panose="02020603050405020304" pitchFamily="18" charset="0"/>
              </a:rPr>
              <a:t>Student ID:2425635</a:t>
            </a:r>
          </a:p>
          <a:p>
            <a:endParaRPr lang="en-US" b="1" dirty="0">
              <a:latin typeface="Times New Roman" panose="02020603050405020304" pitchFamily="18" charset="0"/>
              <a:cs typeface="Times New Roman" panose="02020603050405020304" pitchFamily="18" charset="0"/>
            </a:endParaRPr>
          </a:p>
          <a:p>
            <a:endParaRPr lang="en-US" b="1" dirty="0">
              <a:latin typeface="Times New Roman" panose="02020603050405020304" pitchFamily="18" charset="0"/>
              <a:cs typeface="Times New Roman" panose="02020603050405020304" pitchFamily="18" charset="0"/>
            </a:endParaRPr>
          </a:p>
        </p:txBody>
      </p:sp>
      <p:grpSp>
        <p:nvGrpSpPr>
          <p:cNvPr id="19" name="Group 18">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20" name="Straight Connector 19">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atin typeface="Times New Roman" panose="02020603050405020304" pitchFamily="18" charset="0"/>
                <a:cs typeface="Times New Roman" panose="02020603050405020304" pitchFamily="18" charset="0"/>
              </a:endParaRPr>
            </a:p>
          </p:txBody>
        </p:sp>
      </p:grpSp>
      <p:sp>
        <p:nvSpPr>
          <p:cNvPr id="23" name="Rectangle 2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News - Dragonfly Psychological Associates">
            <a:extLst>
              <a:ext uri="{FF2B5EF4-FFF2-40B4-BE49-F238E27FC236}">
                <a16:creationId xmlns:a16="http://schemas.microsoft.com/office/drawing/2014/main" id="{3EFC934F-E826-AB53-DE8C-E94CDF7726BA}"/>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50000"/>
                    </a14:imgEffect>
                  </a14:imgLayer>
                </a14:imgProps>
              </a:ext>
              <a:ext uri="{28A0092B-C50C-407E-A947-70E740481C1C}">
                <a14:useLocalDpi xmlns:a14="http://schemas.microsoft.com/office/drawing/2010/main" val="0"/>
              </a:ext>
            </a:extLst>
          </a:blip>
          <a:srcRect/>
          <a:stretch>
            <a:fillRect/>
          </a:stretch>
        </p:blipFill>
        <p:spPr bwMode="auto">
          <a:xfrm>
            <a:off x="5403944" y="249922"/>
            <a:ext cx="6099433" cy="6208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6536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6" name="Rectangle 15">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6BA4B96-3E11-76C8-66A1-6F63A6C93B5F}"/>
              </a:ext>
            </a:extLst>
          </p:cNvPr>
          <p:cNvSpPr>
            <a:spLocks noGrp="1"/>
          </p:cNvSpPr>
          <p:nvPr>
            <p:ph type="title"/>
          </p:nvPr>
        </p:nvSpPr>
        <p:spPr>
          <a:xfrm>
            <a:off x="1115568" y="548640"/>
            <a:ext cx="10168128" cy="1179576"/>
          </a:xfrm>
        </p:spPr>
        <p:txBody>
          <a:bodyPr>
            <a:normAutofit/>
          </a:bodyPr>
          <a:lstStyle/>
          <a:p>
            <a:pPr algn="ctr"/>
            <a:r>
              <a:rPr lang="en-US" sz="3200" b="1" dirty="0">
                <a:latin typeface="Times New Roman" panose="02020603050405020304" pitchFamily="18" charset="0"/>
                <a:cs typeface="Times New Roman" panose="02020603050405020304" pitchFamily="18" charset="0"/>
              </a:rPr>
              <a:t>INTRODUCTION</a:t>
            </a:r>
          </a:p>
        </p:txBody>
      </p:sp>
      <p:sp>
        <p:nvSpPr>
          <p:cNvPr id="17" name="Rectangle 16">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
            <a:extLst>
              <a:ext uri="{FF2B5EF4-FFF2-40B4-BE49-F238E27FC236}">
                <a16:creationId xmlns:a16="http://schemas.microsoft.com/office/drawing/2014/main" id="{090758CA-8A54-94ED-A89B-94F9A280C2B9}"/>
              </a:ext>
            </a:extLst>
          </p:cNvPr>
          <p:cNvSpPr>
            <a:spLocks noGrp="1" noChangeArrowheads="1"/>
          </p:cNvSpPr>
          <p:nvPr>
            <p:ph idx="1"/>
          </p:nvPr>
        </p:nvSpPr>
        <p:spPr bwMode="auto">
          <a:xfrm>
            <a:off x="100208" y="2481943"/>
            <a:ext cx="5932800" cy="382741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algn="just" eaLnBrk="0" fontAlgn="base" hangingPunct="0">
              <a:spcBef>
                <a:spcPct val="0"/>
              </a:spcBef>
              <a:spcAft>
                <a:spcPts val="600"/>
              </a:spcAft>
            </a:pPr>
            <a: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t>Psychological development in early years is essential for children’s emotional, social, and cognitive wellbeing.</a:t>
            </a:r>
          </a:p>
          <a:p>
            <a:pPr algn="just" eaLnBrk="0" fontAlgn="base" hangingPunct="0">
              <a:spcBef>
                <a:spcPct val="0"/>
              </a:spcBef>
              <a:spcAft>
                <a:spcPts val="600"/>
              </a:spcAft>
            </a:pPr>
            <a: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t>Early years practitioners must </a:t>
            </a:r>
            <a:r>
              <a:rPr kumimoji="0" lang="en-US" altLang="en-US" sz="1600" i="0" u="none" strike="noStrike" cap="none" normalizeH="0" baseline="0" dirty="0" err="1">
                <a:ln>
                  <a:noFill/>
                </a:ln>
                <a:effectLst/>
                <a:latin typeface="Times New Roman" panose="02020603050405020304" pitchFamily="18" charset="0"/>
                <a:cs typeface="Times New Roman" panose="02020603050405020304" pitchFamily="18" charset="0"/>
              </a:rPr>
              <a:t>recognise</a:t>
            </a:r>
            <a: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t> that </a:t>
            </a:r>
            <a:r>
              <a:rPr kumimoji="0" lang="en-US" altLang="en-US" sz="1600" i="0" u="none" strike="noStrike" cap="none" normalizeH="0" baseline="0" dirty="0" err="1">
                <a:ln>
                  <a:noFill/>
                </a:ln>
                <a:effectLst/>
                <a:latin typeface="Times New Roman" panose="02020603050405020304" pitchFamily="18" charset="0"/>
                <a:cs typeface="Times New Roman" panose="02020603050405020304" pitchFamily="18" charset="0"/>
              </a:rPr>
              <a:t>behaviour</a:t>
            </a:r>
            <a: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t> often reflects deeper developmental needs, not just defiance or shyness.</a:t>
            </a:r>
            <a:b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br>
            <a:r>
              <a:rPr kumimoji="0" lang="en-US" altLang="en-US" sz="1600" i="1" u="none" strike="noStrike" cap="none" normalizeH="0" baseline="0" dirty="0">
                <a:ln>
                  <a:noFill/>
                </a:ln>
                <a:effectLst/>
                <a:latin typeface="Times New Roman" panose="02020603050405020304" pitchFamily="18" charset="0"/>
                <a:cs typeface="Times New Roman" panose="02020603050405020304" pitchFamily="18" charset="0"/>
              </a:rPr>
              <a:t>(</a:t>
            </a:r>
            <a:r>
              <a:rPr kumimoji="0" lang="en-US" altLang="en-US" sz="1600" u="none" strike="noStrike" cap="none" normalizeH="0" baseline="0" dirty="0">
                <a:ln>
                  <a:noFill/>
                </a:ln>
                <a:effectLst/>
                <a:latin typeface="Times New Roman" panose="02020603050405020304" pitchFamily="18" charset="0"/>
                <a:cs typeface="Times New Roman" panose="02020603050405020304" pitchFamily="18" charset="0"/>
              </a:rPr>
              <a:t>Steinberg, 2022</a:t>
            </a:r>
            <a:r>
              <a:rPr kumimoji="0" lang="en-US" altLang="en-US" sz="1600" i="1" u="none" strike="noStrike" cap="none" normalizeH="0" baseline="0" dirty="0">
                <a:ln>
                  <a:noFill/>
                </a:ln>
                <a:effectLst/>
                <a:latin typeface="Times New Roman" panose="02020603050405020304" pitchFamily="18" charset="0"/>
                <a:cs typeface="Times New Roman" panose="02020603050405020304" pitchFamily="18" charset="0"/>
              </a:rPr>
              <a:t>)</a:t>
            </a:r>
            <a:endPar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endParaRPr>
          </a:p>
          <a:p>
            <a:pPr algn="just" eaLnBrk="0" fontAlgn="base" hangingPunct="0">
              <a:spcBef>
                <a:spcPct val="0"/>
              </a:spcBef>
              <a:spcAft>
                <a:spcPts val="600"/>
              </a:spcAft>
            </a:pPr>
            <a: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t>In nursery settings, </a:t>
            </a:r>
            <a:r>
              <a:rPr kumimoji="0" lang="en-US" altLang="en-US" sz="1600" i="0" u="none" strike="noStrike" cap="none" normalizeH="0" baseline="0" dirty="0" err="1">
                <a:ln>
                  <a:noFill/>
                </a:ln>
                <a:effectLst/>
                <a:latin typeface="Times New Roman" panose="02020603050405020304" pitchFamily="18" charset="0"/>
                <a:cs typeface="Times New Roman" panose="02020603050405020304" pitchFamily="18" charset="0"/>
              </a:rPr>
              <a:t>behaviours</a:t>
            </a:r>
            <a: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t> such as separation anxiety or limited social interaction provide insight into a child’s attachment experiences and emotional security.</a:t>
            </a:r>
          </a:p>
          <a:p>
            <a:pPr algn="just" eaLnBrk="0" fontAlgn="base" hangingPunct="0">
              <a:spcBef>
                <a:spcPct val="0"/>
              </a:spcBef>
              <a:spcAft>
                <a:spcPts val="600"/>
              </a:spcAft>
            </a:pPr>
            <a: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t>Understanding these </a:t>
            </a:r>
            <a:r>
              <a:rPr kumimoji="0" lang="en-US" altLang="en-US" sz="1600" i="0" u="none" strike="noStrike" cap="none" normalizeH="0" baseline="0" dirty="0" err="1">
                <a:ln>
                  <a:noFill/>
                </a:ln>
                <a:effectLst/>
                <a:latin typeface="Times New Roman" panose="02020603050405020304" pitchFamily="18" charset="0"/>
                <a:cs typeface="Times New Roman" panose="02020603050405020304" pitchFamily="18" charset="0"/>
              </a:rPr>
              <a:t>behaviours</a:t>
            </a:r>
            <a: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t> helps practitioners identify attachment patterns and support children effectively.</a:t>
            </a:r>
          </a:p>
          <a:p>
            <a:pPr algn="just" eaLnBrk="0" fontAlgn="base" hangingPunct="0">
              <a:spcBef>
                <a:spcPct val="0"/>
              </a:spcBef>
              <a:spcAft>
                <a:spcPts val="600"/>
              </a:spcAft>
            </a:pPr>
            <a: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t>The aim is to </a:t>
            </a:r>
            <a:r>
              <a:rPr kumimoji="0" lang="en-US" altLang="en-US" sz="1600" i="0" u="none" strike="noStrike" cap="none" normalizeH="0" baseline="0" dirty="0" err="1">
                <a:ln>
                  <a:noFill/>
                </a:ln>
                <a:effectLst/>
                <a:latin typeface="Times New Roman" panose="02020603050405020304" pitchFamily="18" charset="0"/>
                <a:cs typeface="Times New Roman" panose="02020603050405020304" pitchFamily="18" charset="0"/>
              </a:rPr>
              <a:t>analyse</a:t>
            </a:r>
            <a: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t> Amira’s </a:t>
            </a:r>
            <a:r>
              <a:rPr kumimoji="0" lang="en-US" altLang="en-US" sz="1600" i="0" u="none" strike="noStrike" cap="none" normalizeH="0" baseline="0" dirty="0" err="1">
                <a:ln>
                  <a:noFill/>
                </a:ln>
                <a:effectLst/>
                <a:latin typeface="Times New Roman" panose="02020603050405020304" pitchFamily="18" charset="0"/>
                <a:cs typeface="Times New Roman" panose="02020603050405020304" pitchFamily="18" charset="0"/>
              </a:rPr>
              <a:t>behaviour</a:t>
            </a:r>
            <a:r>
              <a:rPr kumimoji="0" lang="en-US" altLang="en-US" sz="1600" i="0" u="none" strike="noStrike" cap="none" normalizeH="0" baseline="0" dirty="0">
                <a:ln>
                  <a:noFill/>
                </a:ln>
                <a:effectLst/>
                <a:latin typeface="Times New Roman" panose="02020603050405020304" pitchFamily="18" charset="0"/>
                <a:cs typeface="Times New Roman" panose="02020603050405020304" pitchFamily="18" charset="0"/>
              </a:rPr>
              <a:t> through the lens of Attachment Theory and highlight strategies for supporting her emotional development.</a:t>
            </a:r>
          </a:p>
        </p:txBody>
      </p:sp>
      <p:pic>
        <p:nvPicPr>
          <p:cNvPr id="2050" name="Picture 2" descr="Student Wellbeing Pillars - Loreto College Coorparoo">
            <a:extLst>
              <a:ext uri="{FF2B5EF4-FFF2-40B4-BE49-F238E27FC236}">
                <a16:creationId xmlns:a16="http://schemas.microsoft.com/office/drawing/2014/main" id="{E9371C5B-2056-531E-30D6-BFE373DFF5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3608" y="2276856"/>
            <a:ext cx="3429000" cy="434941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24B907E2-D932-2B17-E228-C10D151ECFBD}"/>
              </a:ext>
            </a:extLst>
          </p:cNvPr>
          <p:cNvSpPr/>
          <p:nvPr/>
        </p:nvSpPr>
        <p:spPr>
          <a:xfrm>
            <a:off x="6267704" y="2567447"/>
            <a:ext cx="1791208" cy="3585456"/>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b="1" dirty="0"/>
              <a:t>Keywords:</a:t>
            </a:r>
          </a:p>
          <a:p>
            <a:pPr marL="285750" indent="-285750">
              <a:buFont typeface="Arial" panose="020B0604020202020204" pitchFamily="34" charset="0"/>
              <a:buChar char="•"/>
            </a:pPr>
            <a:r>
              <a:rPr lang="en-US" sz="1600" dirty="0">
                <a:solidFill>
                  <a:schemeClr val="tx1"/>
                </a:solidFill>
              </a:rPr>
              <a:t>Psychological development</a:t>
            </a:r>
          </a:p>
          <a:p>
            <a:pPr marL="285750" indent="-285750">
              <a:buFont typeface="Arial" panose="020B0604020202020204" pitchFamily="34" charset="0"/>
              <a:buChar char="•"/>
            </a:pPr>
            <a:r>
              <a:rPr lang="en-US" sz="1600" dirty="0">
                <a:solidFill>
                  <a:schemeClr val="tx1"/>
                </a:solidFill>
              </a:rPr>
              <a:t>Attachment Theory of Bowlby</a:t>
            </a:r>
          </a:p>
          <a:p>
            <a:pPr marL="285750" indent="-285750">
              <a:buFont typeface="Arial" panose="020B0604020202020204" pitchFamily="34" charset="0"/>
              <a:buChar char="•"/>
            </a:pPr>
            <a:r>
              <a:rPr lang="en-US" sz="1600" dirty="0">
                <a:solidFill>
                  <a:schemeClr val="tx1"/>
                </a:solidFill>
              </a:rPr>
              <a:t>Young children</a:t>
            </a:r>
          </a:p>
          <a:p>
            <a:pPr algn="ctr"/>
            <a:endParaRPr lang="en-US" dirty="0"/>
          </a:p>
        </p:txBody>
      </p:sp>
    </p:spTree>
    <p:extLst>
      <p:ext uri="{BB962C8B-B14F-4D97-AF65-F5344CB8AC3E}">
        <p14:creationId xmlns:p14="http://schemas.microsoft.com/office/powerpoint/2010/main" val="3949714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6A392-6961-A3CD-373C-027DD7984102}"/>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EXPLANATION OF BOWLBY’S ATTACHMENT THEORY</a:t>
            </a:r>
          </a:p>
        </p:txBody>
      </p:sp>
      <p:graphicFrame>
        <p:nvGraphicFramePr>
          <p:cNvPr id="6" name="Rectangle 1">
            <a:extLst>
              <a:ext uri="{FF2B5EF4-FFF2-40B4-BE49-F238E27FC236}">
                <a16:creationId xmlns:a16="http://schemas.microsoft.com/office/drawing/2014/main" id="{159E2D85-6120-2A5C-8DCD-08D18E6A8001}"/>
              </a:ext>
            </a:extLst>
          </p:cNvPr>
          <p:cNvGraphicFramePr>
            <a:graphicFrameLocks noGrp="1"/>
          </p:cNvGraphicFramePr>
          <p:nvPr>
            <p:ph idx="1"/>
            <p:extLst>
              <p:ext uri="{D42A27DB-BD31-4B8C-83A1-F6EECF244321}">
                <p14:modId xmlns:p14="http://schemas.microsoft.com/office/powerpoint/2010/main" val="3244979391"/>
              </p:ext>
            </p:extLst>
          </p:nvPr>
        </p:nvGraphicFramePr>
        <p:xfrm>
          <a:off x="508001" y="1690688"/>
          <a:ext cx="9227670" cy="46490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7EB051AC-BAD7-795E-1A92-D460B8140615}"/>
              </a:ext>
            </a:extLst>
          </p:cNvPr>
          <p:cNvSpPr/>
          <p:nvPr/>
        </p:nvSpPr>
        <p:spPr>
          <a:xfrm>
            <a:off x="9582682" y="1690688"/>
            <a:ext cx="1924108" cy="3476624"/>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b="1" dirty="0"/>
              <a:t>Keywords:</a:t>
            </a:r>
          </a:p>
          <a:p>
            <a:pPr marL="285750" indent="-285750">
              <a:buFont typeface="Arial" panose="020B0604020202020204" pitchFamily="34" charset="0"/>
              <a:buChar char="•"/>
            </a:pPr>
            <a:r>
              <a:rPr lang="en-US" sz="1600" dirty="0"/>
              <a:t>Attachment </a:t>
            </a:r>
            <a:r>
              <a:rPr lang="en-US" sz="1600" dirty="0" err="1"/>
              <a:t>behavioural</a:t>
            </a:r>
            <a:r>
              <a:rPr lang="en-US" sz="1600" dirty="0"/>
              <a:t> system</a:t>
            </a:r>
          </a:p>
          <a:p>
            <a:pPr marL="285750" indent="-285750">
              <a:buFont typeface="Arial" panose="020B0604020202020204" pitchFamily="34" charset="0"/>
              <a:buChar char="•"/>
            </a:pPr>
            <a:r>
              <a:rPr lang="en-US" sz="1600" dirty="0"/>
              <a:t>Internal working model</a:t>
            </a:r>
          </a:p>
          <a:p>
            <a:pPr marL="285750" indent="-285750">
              <a:buFont typeface="Arial" panose="020B0604020202020204" pitchFamily="34" charset="0"/>
              <a:buChar char="•"/>
            </a:pPr>
            <a:r>
              <a:rPr lang="en-US" sz="1600" dirty="0"/>
              <a:t>Secure and insecure attachment</a:t>
            </a:r>
          </a:p>
          <a:p>
            <a:pPr marL="285750" indent="-285750">
              <a:buFont typeface="Arial" panose="020B0604020202020204" pitchFamily="34" charset="0"/>
              <a:buChar char="•"/>
            </a:pPr>
            <a:r>
              <a:rPr lang="en-US" sz="1600" dirty="0"/>
              <a:t>Critical period (0–5 years)</a:t>
            </a:r>
          </a:p>
          <a:p>
            <a:pPr marL="285750" indent="-285750">
              <a:buFont typeface="Arial" panose="020B0604020202020204" pitchFamily="34" charset="0"/>
              <a:buChar char="•"/>
            </a:pPr>
            <a:r>
              <a:rPr lang="en-US" sz="1600" dirty="0"/>
              <a:t>Emotional wellbeing and </a:t>
            </a:r>
            <a:r>
              <a:rPr lang="en-US" sz="1600" dirty="0" err="1"/>
              <a:t>socialisation</a:t>
            </a:r>
            <a:endParaRPr lang="en-US" sz="1600" dirty="0"/>
          </a:p>
        </p:txBody>
      </p:sp>
    </p:spTree>
    <p:extLst>
      <p:ext uri="{BB962C8B-B14F-4D97-AF65-F5344CB8AC3E}">
        <p14:creationId xmlns:p14="http://schemas.microsoft.com/office/powerpoint/2010/main" val="931311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369A26-43CB-F4E5-3D1A-7D4F13F3B2C1}"/>
              </a:ext>
            </a:extLst>
          </p:cNvPr>
          <p:cNvSpPr>
            <a:spLocks noGrp="1"/>
          </p:cNvSpPr>
          <p:nvPr>
            <p:ph type="title"/>
          </p:nvPr>
        </p:nvSpPr>
        <p:spPr>
          <a:xfrm>
            <a:off x="1371597" y="348865"/>
            <a:ext cx="10044023" cy="877729"/>
          </a:xfrm>
        </p:spPr>
        <p:txBody>
          <a:bodyPr anchor="ctr">
            <a:normAutofit/>
          </a:bodyPr>
          <a:lstStyle/>
          <a:p>
            <a:pPr algn="ctr"/>
            <a:r>
              <a:rPr lang="en-US" sz="3200" b="1" dirty="0">
                <a:solidFill>
                  <a:srgbClr val="FFFFFF"/>
                </a:solidFill>
                <a:latin typeface="Times New Roman" panose="02020603050405020304" pitchFamily="18" charset="0"/>
                <a:cs typeface="Times New Roman" panose="02020603050405020304" pitchFamily="18" charset="0"/>
              </a:rPr>
              <a:t>APPLICATION TO AMIRA’S SITUATION</a:t>
            </a:r>
          </a:p>
        </p:txBody>
      </p:sp>
      <p:graphicFrame>
        <p:nvGraphicFramePr>
          <p:cNvPr id="14" name="Content Placeholder 2">
            <a:extLst>
              <a:ext uri="{FF2B5EF4-FFF2-40B4-BE49-F238E27FC236}">
                <a16:creationId xmlns:a16="http://schemas.microsoft.com/office/drawing/2014/main" id="{37CE8C88-1CB4-6932-1601-96FE583FA731}"/>
              </a:ext>
            </a:extLst>
          </p:cNvPr>
          <p:cNvGraphicFramePr>
            <a:graphicFrameLocks noGrp="1"/>
          </p:cNvGraphicFramePr>
          <p:nvPr>
            <p:ph idx="1"/>
            <p:extLst>
              <p:ext uri="{D42A27DB-BD31-4B8C-83A1-F6EECF244321}">
                <p14:modId xmlns:p14="http://schemas.microsoft.com/office/powerpoint/2010/main" val="2011491237"/>
              </p:ext>
            </p:extLst>
          </p:nvPr>
        </p:nvGraphicFramePr>
        <p:xfrm>
          <a:off x="644057" y="1767840"/>
          <a:ext cx="8612238" cy="4913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92107674-D138-0451-7E85-6773F5A9832F}"/>
              </a:ext>
            </a:extLst>
          </p:cNvPr>
          <p:cNvSpPr/>
          <p:nvPr/>
        </p:nvSpPr>
        <p:spPr>
          <a:xfrm>
            <a:off x="9473612" y="2454442"/>
            <a:ext cx="2501071" cy="3531830"/>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b="1" dirty="0"/>
              <a:t>Keywords:</a:t>
            </a:r>
          </a:p>
          <a:p>
            <a:pPr marL="285750" indent="-285750">
              <a:buFont typeface="Arial" panose="020B0604020202020204" pitchFamily="34" charset="0"/>
              <a:buChar char="•"/>
            </a:pPr>
            <a:r>
              <a:rPr lang="en-US" sz="1600" dirty="0"/>
              <a:t>Separation anxiety</a:t>
            </a:r>
          </a:p>
          <a:p>
            <a:pPr marL="285750" indent="-285750">
              <a:buFont typeface="Arial" panose="020B0604020202020204" pitchFamily="34" charset="0"/>
              <a:buChar char="•"/>
            </a:pPr>
            <a:r>
              <a:rPr lang="en-US" sz="1600" dirty="0"/>
              <a:t>Insecure attachment</a:t>
            </a:r>
          </a:p>
          <a:p>
            <a:pPr marL="285750" indent="-285750">
              <a:buFont typeface="Arial" panose="020B0604020202020204" pitchFamily="34" charset="0"/>
              <a:buChar char="•"/>
            </a:pPr>
            <a:r>
              <a:rPr lang="en-US" sz="1600" dirty="0"/>
              <a:t>Emotional insecurity</a:t>
            </a:r>
          </a:p>
          <a:p>
            <a:pPr marL="285750" indent="-285750">
              <a:buFont typeface="Arial" panose="020B0604020202020204" pitchFamily="34" charset="0"/>
              <a:buChar char="•"/>
            </a:pPr>
            <a:r>
              <a:rPr lang="en-US" sz="1600" dirty="0"/>
              <a:t>Verbal communication delay</a:t>
            </a:r>
          </a:p>
          <a:p>
            <a:pPr marL="285750" indent="-285750">
              <a:buFont typeface="Arial" panose="020B0604020202020204" pitchFamily="34" charset="0"/>
              <a:buChar char="•"/>
            </a:pPr>
            <a:r>
              <a:rPr lang="en-US" sz="1600" dirty="0"/>
              <a:t>Consistent and supportive interactions</a:t>
            </a:r>
          </a:p>
        </p:txBody>
      </p:sp>
    </p:spTree>
    <p:extLst>
      <p:ext uri="{BB962C8B-B14F-4D97-AF65-F5344CB8AC3E}">
        <p14:creationId xmlns:p14="http://schemas.microsoft.com/office/powerpoint/2010/main" val="577898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ight Triangle 31">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1B77C-F8CE-1EB1-EE3F-4B54E3475577}"/>
              </a:ext>
            </a:extLst>
          </p:cNvPr>
          <p:cNvSpPr>
            <a:spLocks noGrp="1"/>
          </p:cNvSpPr>
          <p:nvPr>
            <p:ph type="title"/>
          </p:nvPr>
        </p:nvSpPr>
        <p:spPr>
          <a:xfrm>
            <a:off x="748792" y="738477"/>
            <a:ext cx="6917769" cy="1618489"/>
          </a:xfrm>
        </p:spPr>
        <p:txBody>
          <a:bodyPr anchor="ctr">
            <a:normAutofit/>
          </a:bodyPr>
          <a:lstStyle/>
          <a:p>
            <a:pPr algn="ctr"/>
            <a:r>
              <a:rPr lang="en-US" sz="3200" b="1" dirty="0">
                <a:latin typeface="Times New Roman" panose="02020603050405020304" pitchFamily="18" charset="0"/>
                <a:cs typeface="Times New Roman" panose="02020603050405020304" pitchFamily="18" charset="0"/>
              </a:rPr>
              <a:t>PRACTICAL STRATEGIES AND INTERVENTIONS</a:t>
            </a:r>
          </a:p>
        </p:txBody>
      </p:sp>
      <p:sp>
        <p:nvSpPr>
          <p:cNvPr id="29" name="Rectangle 1">
            <a:extLst>
              <a:ext uri="{FF2B5EF4-FFF2-40B4-BE49-F238E27FC236}">
                <a16:creationId xmlns:a16="http://schemas.microsoft.com/office/drawing/2014/main" id="{F652BDE9-82EE-8E26-D7C5-5B42DBD59724}"/>
              </a:ext>
            </a:extLst>
          </p:cNvPr>
          <p:cNvSpPr>
            <a:spLocks noGrp="1" noChangeArrowheads="1"/>
          </p:cNvSpPr>
          <p:nvPr>
            <p:ph idx="1"/>
          </p:nvPr>
        </p:nvSpPr>
        <p:spPr bwMode="auto">
          <a:xfrm>
            <a:off x="1285242" y="2818274"/>
            <a:ext cx="6057878" cy="3200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algn="just" eaLnBrk="0" fontAlgn="base" hangingPunct="0">
              <a:spcBef>
                <a:spcPct val="0"/>
              </a:spcBef>
              <a:spcAft>
                <a:spcPts val="600"/>
              </a:spcAft>
            </a:pPr>
            <a:r>
              <a:rPr kumimoji="0" lang="en-US" altLang="en-US" sz="1800" i="0" u="none" strike="noStrike" cap="none" normalizeH="0" baseline="0" dirty="0">
                <a:ln>
                  <a:noFill/>
                </a:ln>
                <a:effectLst/>
                <a:latin typeface="Times New Roman" panose="02020603050405020304" pitchFamily="18" charset="0"/>
                <a:cs typeface="Times New Roman" panose="02020603050405020304" pitchFamily="18" charset="0"/>
              </a:rPr>
              <a:t>Attachment-based support should focus on developing secure and consistent relationships that promote trust, safety, and emotional regulation.</a:t>
            </a:r>
          </a:p>
          <a:p>
            <a:pPr algn="just" eaLnBrk="0" fontAlgn="base" hangingPunct="0">
              <a:spcBef>
                <a:spcPct val="0"/>
              </a:spcBef>
              <a:spcAft>
                <a:spcPts val="600"/>
              </a:spcAft>
            </a:pPr>
            <a:r>
              <a:rPr kumimoji="0" lang="en-US" altLang="en-US" sz="1800" i="0" u="none" strike="noStrike" cap="none" normalizeH="0" baseline="0" dirty="0">
                <a:ln>
                  <a:noFill/>
                </a:ln>
                <a:effectLst/>
                <a:latin typeface="Times New Roman" panose="02020603050405020304" pitchFamily="18" charset="0"/>
                <a:cs typeface="Times New Roman" panose="02020603050405020304" pitchFamily="18" charset="0"/>
              </a:rPr>
              <a:t>Assign a key worker as Amira’s consistent caregiver to build familiarity and reassurance, especially during drop-off and pick-up times, reducing separation distress (Astuti and </a:t>
            </a:r>
            <a:r>
              <a:rPr kumimoji="0" lang="en-US" altLang="en-US" sz="1800" i="0" u="none" strike="noStrike" cap="none" normalizeH="0" baseline="0" dirty="0" err="1">
                <a:ln>
                  <a:noFill/>
                </a:ln>
                <a:effectLst/>
                <a:latin typeface="Times New Roman" panose="02020603050405020304" pitchFamily="18" charset="0"/>
                <a:cs typeface="Times New Roman" panose="02020603050405020304" pitchFamily="18" charset="0"/>
              </a:rPr>
              <a:t>Nurjannah</a:t>
            </a:r>
            <a:r>
              <a:rPr kumimoji="0" lang="en-US" altLang="en-US" sz="1800" i="0" u="none" strike="noStrike" cap="none" normalizeH="0" baseline="0" dirty="0">
                <a:ln>
                  <a:noFill/>
                </a:ln>
                <a:effectLst/>
                <a:latin typeface="Times New Roman" panose="02020603050405020304" pitchFamily="18" charset="0"/>
                <a:cs typeface="Times New Roman" panose="02020603050405020304" pitchFamily="18" charset="0"/>
              </a:rPr>
              <a:t>, 2024).</a:t>
            </a:r>
          </a:p>
          <a:p>
            <a:pPr algn="just" eaLnBrk="0" fontAlgn="base" hangingPunct="0">
              <a:spcBef>
                <a:spcPct val="0"/>
              </a:spcBef>
              <a:spcAft>
                <a:spcPts val="600"/>
              </a:spcAft>
            </a:pPr>
            <a:r>
              <a:rPr kumimoji="0" lang="en-US" altLang="en-US" sz="1800" i="0" u="none" strike="noStrike" cap="none" normalizeH="0" baseline="0" dirty="0">
                <a:ln>
                  <a:noFill/>
                </a:ln>
                <a:effectLst/>
                <a:latin typeface="Times New Roman" panose="02020603050405020304" pitchFamily="18" charset="0"/>
                <a:cs typeface="Times New Roman" panose="02020603050405020304" pitchFamily="18" charset="0"/>
              </a:rPr>
              <a:t>Use a gradual separation strategy, allowing parents to leave and return for short, predictable intervals, helping Amira understand that separations are temporary.</a:t>
            </a:r>
          </a:p>
        </p:txBody>
      </p:sp>
      <p:pic>
        <p:nvPicPr>
          <p:cNvPr id="3074" name="Picture 2" descr="What is emotional regulation, and why does it matter? — Dr. Michelle Weiner  at NeuroPain Health">
            <a:extLst>
              <a:ext uri="{FF2B5EF4-FFF2-40B4-BE49-F238E27FC236}">
                <a16:creationId xmlns:a16="http://schemas.microsoft.com/office/drawing/2014/main" id="{8F933AE6-0244-36A6-EF8C-ECB7F4A83D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5622" y="2904017"/>
            <a:ext cx="3804512" cy="302891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F035C6C-DE32-6FD7-A751-BBB036C308A2}"/>
              </a:ext>
            </a:extLst>
          </p:cNvPr>
          <p:cNvSpPr/>
          <p:nvPr/>
        </p:nvSpPr>
        <p:spPr>
          <a:xfrm>
            <a:off x="7866374" y="822941"/>
            <a:ext cx="3291840" cy="1689986"/>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b="1" dirty="0"/>
              <a:t>Keywords:</a:t>
            </a:r>
          </a:p>
          <a:p>
            <a:pPr marL="285750" indent="-285750">
              <a:buFont typeface="Arial" panose="020B0604020202020204" pitchFamily="34" charset="0"/>
              <a:buChar char="•"/>
            </a:pPr>
            <a:r>
              <a:rPr lang="en-US" sz="1600" dirty="0"/>
              <a:t>Key worker approach</a:t>
            </a:r>
          </a:p>
          <a:p>
            <a:pPr marL="285750" indent="-285750">
              <a:buFont typeface="Arial" panose="020B0604020202020204" pitchFamily="34" charset="0"/>
              <a:buChar char="•"/>
            </a:pPr>
            <a:r>
              <a:rPr lang="en-US" sz="1600" dirty="0"/>
              <a:t>Gradual separation strategy</a:t>
            </a:r>
          </a:p>
          <a:p>
            <a:pPr marL="285750" indent="-285750">
              <a:buFont typeface="Arial" panose="020B0604020202020204" pitchFamily="34" charset="0"/>
              <a:buChar char="•"/>
            </a:pPr>
            <a:r>
              <a:rPr lang="en-US" sz="1600" dirty="0"/>
              <a:t>Responsive communication</a:t>
            </a:r>
          </a:p>
          <a:p>
            <a:pPr marL="285750" indent="-285750">
              <a:buFont typeface="Arial" panose="020B0604020202020204" pitchFamily="34" charset="0"/>
              <a:buChar char="•"/>
            </a:pPr>
            <a:r>
              <a:rPr lang="en-US" sz="1600" dirty="0"/>
              <a:t>Secure base environment</a:t>
            </a:r>
          </a:p>
          <a:p>
            <a:pPr marL="285750" indent="-285750">
              <a:buFont typeface="Arial" panose="020B0604020202020204" pitchFamily="34" charset="0"/>
              <a:buChar char="•"/>
            </a:pPr>
            <a:r>
              <a:rPr lang="en-US" sz="1600" dirty="0"/>
              <a:t>Social confidence and peer interaction</a:t>
            </a:r>
          </a:p>
        </p:txBody>
      </p:sp>
    </p:spTree>
    <p:extLst>
      <p:ext uri="{BB962C8B-B14F-4D97-AF65-F5344CB8AC3E}">
        <p14:creationId xmlns:p14="http://schemas.microsoft.com/office/powerpoint/2010/main" val="3210324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C2AC79-190A-0191-F898-7E651F435B7E}"/>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FA7D658-B17F-3DAF-8154-19A946619C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ight Triangle 31">
            <a:extLst>
              <a:ext uri="{FF2B5EF4-FFF2-40B4-BE49-F238E27FC236}">
                <a16:creationId xmlns:a16="http://schemas.microsoft.com/office/drawing/2014/main" id="{23E37C7F-4DDD-E9B4-8B49-F50B977DB0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01D5C492-E2BE-B966-7709-9AA50C54C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0998F4-1082-39D0-D0DB-60570D6AF80A}"/>
              </a:ext>
            </a:extLst>
          </p:cNvPr>
          <p:cNvSpPr>
            <a:spLocks noGrp="1"/>
          </p:cNvSpPr>
          <p:nvPr>
            <p:ph type="title"/>
          </p:nvPr>
        </p:nvSpPr>
        <p:spPr>
          <a:xfrm>
            <a:off x="501905" y="894675"/>
            <a:ext cx="7361935" cy="1618489"/>
          </a:xfrm>
        </p:spPr>
        <p:txBody>
          <a:bodyPr anchor="ctr">
            <a:normAutofit/>
          </a:bodyPr>
          <a:lstStyle/>
          <a:p>
            <a:pPr algn="ctr"/>
            <a:r>
              <a:rPr lang="en-US" sz="3200" b="1" dirty="0">
                <a:latin typeface="Times New Roman" panose="02020603050405020304" pitchFamily="18" charset="0"/>
                <a:cs typeface="Times New Roman" panose="02020603050405020304" pitchFamily="18" charset="0"/>
              </a:rPr>
              <a:t>PRACTICAL STRATEGIES AND INTERVENTIONS</a:t>
            </a:r>
          </a:p>
        </p:txBody>
      </p:sp>
      <p:sp>
        <p:nvSpPr>
          <p:cNvPr id="29" name="Rectangle 1">
            <a:extLst>
              <a:ext uri="{FF2B5EF4-FFF2-40B4-BE49-F238E27FC236}">
                <a16:creationId xmlns:a16="http://schemas.microsoft.com/office/drawing/2014/main" id="{AEC3BECE-5A53-B33D-5337-591992259DDC}"/>
              </a:ext>
            </a:extLst>
          </p:cNvPr>
          <p:cNvSpPr>
            <a:spLocks noGrp="1" noChangeArrowheads="1"/>
          </p:cNvSpPr>
          <p:nvPr>
            <p:ph idx="1"/>
          </p:nvPr>
        </p:nvSpPr>
        <p:spPr bwMode="auto">
          <a:xfrm>
            <a:off x="911866" y="2818274"/>
            <a:ext cx="5713523" cy="32004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t" anchorCtr="0" compatLnSpc="1">
            <a:prstTxWarp prst="textNoShape">
              <a:avLst/>
            </a:prstTxWarp>
            <a:normAutofit/>
          </a:bodyPr>
          <a:lstStyle/>
          <a:p>
            <a:pPr algn="just" eaLnBrk="0" fontAlgn="base" hangingPunct="0">
              <a:spcBef>
                <a:spcPct val="0"/>
              </a:spcBef>
              <a:spcAft>
                <a:spcPts val="600"/>
              </a:spcAft>
            </a:pPr>
            <a:r>
              <a:rPr kumimoji="0" lang="en-US" altLang="en-US" sz="1800" i="0" u="none" strike="noStrike" cap="none" normalizeH="0" baseline="0" dirty="0">
                <a:ln>
                  <a:noFill/>
                </a:ln>
                <a:effectLst/>
                <a:latin typeface="Times New Roman" panose="02020603050405020304" pitchFamily="18" charset="0"/>
                <a:cs typeface="Times New Roman" panose="02020603050405020304" pitchFamily="18" charset="0"/>
              </a:rPr>
              <a:t>Maintain emotional continuity by providing a comfort item or family photograph from home to create a sense of familiarity.</a:t>
            </a:r>
          </a:p>
          <a:p>
            <a:pPr algn="just" eaLnBrk="0" fontAlgn="base" hangingPunct="0">
              <a:spcBef>
                <a:spcPct val="0"/>
              </a:spcBef>
              <a:spcAft>
                <a:spcPts val="600"/>
              </a:spcAft>
            </a:pPr>
            <a:r>
              <a:rPr kumimoji="0" lang="en-US" altLang="en-US" sz="1800" i="0" u="none" strike="noStrike" cap="none" normalizeH="0" baseline="0" dirty="0">
                <a:ln>
                  <a:noFill/>
                </a:ln>
                <a:effectLst/>
                <a:latin typeface="Times New Roman" panose="02020603050405020304" pitchFamily="18" charset="0"/>
                <a:cs typeface="Times New Roman" panose="02020603050405020304" pitchFamily="18" charset="0"/>
              </a:rPr>
              <a:t>Implement responsive communication warm tone, eye contact, and positive reinforcement to encourage verbal and non-verbal expression (Bradd et al., 2022).</a:t>
            </a:r>
          </a:p>
          <a:p>
            <a:pPr algn="just" eaLnBrk="0" fontAlgn="base" hangingPunct="0">
              <a:spcBef>
                <a:spcPct val="0"/>
              </a:spcBef>
              <a:spcAft>
                <a:spcPts val="600"/>
              </a:spcAft>
            </a:pPr>
            <a:r>
              <a:rPr kumimoji="0" lang="en-US" altLang="en-US" sz="1800" i="0" u="none" strike="noStrike" cap="none" normalizeH="0" baseline="0" dirty="0">
                <a:ln>
                  <a:noFill/>
                </a:ln>
                <a:effectLst/>
                <a:latin typeface="Times New Roman" panose="02020603050405020304" pitchFamily="18" charset="0"/>
                <a:cs typeface="Times New Roman" panose="02020603050405020304" pitchFamily="18" charset="0"/>
              </a:rPr>
              <a:t>Establish a secure base environment with predictable routines, calm spaces, and guided small-group activities (e.g., story time, sensory play) to build confidence and peer interaction (Brown et al., 2024).</a:t>
            </a:r>
          </a:p>
        </p:txBody>
      </p:sp>
      <p:sp>
        <p:nvSpPr>
          <p:cNvPr id="5" name="Rectangle 4">
            <a:extLst>
              <a:ext uri="{FF2B5EF4-FFF2-40B4-BE49-F238E27FC236}">
                <a16:creationId xmlns:a16="http://schemas.microsoft.com/office/drawing/2014/main" id="{A9FBF515-B853-551B-E04A-3D90A176CA0A}"/>
              </a:ext>
            </a:extLst>
          </p:cNvPr>
          <p:cNvSpPr/>
          <p:nvPr/>
        </p:nvSpPr>
        <p:spPr>
          <a:xfrm>
            <a:off x="7988294" y="1014846"/>
            <a:ext cx="3291840" cy="1689986"/>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b="1" dirty="0"/>
              <a:t>Keywords:</a:t>
            </a:r>
          </a:p>
          <a:p>
            <a:pPr marL="285750" indent="-285750">
              <a:buFont typeface="Arial" panose="020B0604020202020204" pitchFamily="34" charset="0"/>
              <a:buChar char="•"/>
            </a:pPr>
            <a:r>
              <a:rPr lang="en-US" sz="1600" dirty="0"/>
              <a:t>Key worker approach</a:t>
            </a:r>
          </a:p>
          <a:p>
            <a:pPr marL="285750" indent="-285750">
              <a:buFont typeface="Arial" panose="020B0604020202020204" pitchFamily="34" charset="0"/>
              <a:buChar char="•"/>
            </a:pPr>
            <a:r>
              <a:rPr lang="en-US" sz="1600" dirty="0"/>
              <a:t>Gradual separation strategy</a:t>
            </a:r>
          </a:p>
          <a:p>
            <a:pPr marL="285750" indent="-285750">
              <a:buFont typeface="Arial" panose="020B0604020202020204" pitchFamily="34" charset="0"/>
              <a:buChar char="•"/>
            </a:pPr>
            <a:r>
              <a:rPr lang="en-US" sz="1600" dirty="0"/>
              <a:t>Responsive communication</a:t>
            </a:r>
          </a:p>
          <a:p>
            <a:pPr marL="285750" indent="-285750">
              <a:buFont typeface="Arial" panose="020B0604020202020204" pitchFamily="34" charset="0"/>
              <a:buChar char="•"/>
            </a:pPr>
            <a:r>
              <a:rPr lang="en-US" sz="1600" dirty="0"/>
              <a:t>Secure base environment</a:t>
            </a:r>
          </a:p>
          <a:p>
            <a:pPr marL="285750" indent="-285750">
              <a:buFont typeface="Arial" panose="020B0604020202020204" pitchFamily="34" charset="0"/>
              <a:buChar char="•"/>
            </a:pPr>
            <a:r>
              <a:rPr lang="en-US" sz="1600" dirty="0"/>
              <a:t>Social confidence and peer interaction</a:t>
            </a:r>
          </a:p>
        </p:txBody>
      </p:sp>
      <p:pic>
        <p:nvPicPr>
          <p:cNvPr id="2054" name="Picture 6" descr="Why Realistic Images Are Crucial for Your Child's Brain Development? |Ariro  Blog">
            <a:extLst>
              <a:ext uri="{FF2B5EF4-FFF2-40B4-BE49-F238E27FC236}">
                <a16:creationId xmlns:a16="http://schemas.microsoft.com/office/drawing/2014/main" id="{CB0DC9B9-7612-ADC2-C670-727DAC8745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6432"/>
          <a:stretch>
            <a:fillRect/>
          </a:stretch>
        </p:blipFill>
        <p:spPr bwMode="auto">
          <a:xfrm>
            <a:off x="6849979" y="3014134"/>
            <a:ext cx="4430155" cy="299081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8946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97AAA2-D203-2D22-2C9B-E238269688E6}"/>
              </a:ext>
            </a:extLst>
          </p:cNvPr>
          <p:cNvSpPr>
            <a:spLocks noGrp="1"/>
          </p:cNvSpPr>
          <p:nvPr>
            <p:ph type="title"/>
          </p:nvPr>
        </p:nvSpPr>
        <p:spPr>
          <a:xfrm>
            <a:off x="961213" y="1396686"/>
            <a:ext cx="4078635" cy="3930406"/>
          </a:xfrm>
        </p:spPr>
        <p:txBody>
          <a:bodyPr>
            <a:normAutofit/>
          </a:bodyPr>
          <a:lstStyle/>
          <a:p>
            <a:pPr algn="ctr"/>
            <a:r>
              <a:rPr lang="en-US" sz="3200" b="1" dirty="0">
                <a:solidFill>
                  <a:srgbClr val="FFFFFF"/>
                </a:solidFill>
                <a:latin typeface="Times New Roman" panose="02020603050405020304" pitchFamily="18" charset="0"/>
                <a:cs typeface="Times New Roman" panose="02020603050405020304" pitchFamily="18" charset="0"/>
              </a:rPr>
              <a:t>BIOLOGICAL AND ENVIRONMENTAL (NATURE–NURTURE) INFLUENCES</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15BF3D0-574D-7B18-516F-8C060D93FAF2}"/>
              </a:ext>
            </a:extLst>
          </p:cNvPr>
          <p:cNvSpPr>
            <a:spLocks noGrp="1"/>
          </p:cNvSpPr>
          <p:nvPr>
            <p:ph idx="1"/>
          </p:nvPr>
        </p:nvSpPr>
        <p:spPr>
          <a:xfrm>
            <a:off x="5039848" y="341618"/>
            <a:ext cx="4368933" cy="4212936"/>
          </a:xfrm>
        </p:spPr>
        <p:txBody>
          <a:bodyPr>
            <a:normAutofit/>
          </a:bodyPr>
          <a:lstStyle/>
          <a:p>
            <a:pPr algn="just"/>
            <a:r>
              <a:rPr lang="en-US" sz="1800" dirty="0">
                <a:latin typeface="Times New Roman" panose="02020603050405020304" pitchFamily="18" charset="0"/>
                <a:cs typeface="Times New Roman" panose="02020603050405020304" pitchFamily="18" charset="0"/>
              </a:rPr>
              <a:t>Amira’s development results from the interaction between biological and environmental factors, influencing her emotional and social growth.</a:t>
            </a:r>
          </a:p>
          <a:p>
            <a:pPr algn="just"/>
            <a:r>
              <a:rPr lang="en-US" sz="1800" dirty="0">
                <a:latin typeface="Times New Roman" panose="02020603050405020304" pitchFamily="18" charset="0"/>
                <a:cs typeface="Times New Roman" panose="02020603050405020304" pitchFamily="18" charset="0"/>
              </a:rPr>
              <a:t>Biological influences include genetics, temperament, and neurological maturation, which affect how she responds to stress and attachment challenges (Jarvis, 2022).</a:t>
            </a:r>
          </a:p>
          <a:p>
            <a:pPr algn="just"/>
            <a:r>
              <a:rPr lang="en-US" sz="1800" dirty="0">
                <a:latin typeface="Times New Roman" panose="02020603050405020304" pitchFamily="18" charset="0"/>
                <a:cs typeface="Times New Roman" panose="02020603050405020304" pitchFamily="18" charset="0"/>
              </a:rPr>
              <a:t>Children with sensitive temperaments may experience heightened anxiety during separation or unfamiliar situations.</a:t>
            </a:r>
          </a:p>
        </p:txBody>
      </p:sp>
      <p:pic>
        <p:nvPicPr>
          <p:cNvPr id="4098" name="Picture 2" descr="Markup | McGraw Hill's AccessScience">
            <a:extLst>
              <a:ext uri="{FF2B5EF4-FFF2-40B4-BE49-F238E27FC236}">
                <a16:creationId xmlns:a16="http://schemas.microsoft.com/office/drawing/2014/main" id="{A80E212C-5532-298B-43E7-92954288E4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91013" y="4085002"/>
            <a:ext cx="5698907" cy="264319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D53B599-6E4E-FFBC-B9E0-F8672A3CE732}"/>
              </a:ext>
            </a:extLst>
          </p:cNvPr>
          <p:cNvSpPr/>
          <p:nvPr/>
        </p:nvSpPr>
        <p:spPr>
          <a:xfrm>
            <a:off x="9566110" y="1506244"/>
            <a:ext cx="2506729" cy="2578757"/>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b="1" dirty="0"/>
              <a:t>Keywords:</a:t>
            </a:r>
          </a:p>
          <a:p>
            <a:pPr marL="285750" indent="-285750">
              <a:buFont typeface="Arial" panose="020B0604020202020204" pitchFamily="34" charset="0"/>
              <a:buChar char="•"/>
            </a:pPr>
            <a:r>
              <a:rPr lang="en-US" sz="1600" dirty="0"/>
              <a:t>Biological–environmental interaction</a:t>
            </a:r>
          </a:p>
          <a:p>
            <a:pPr marL="285750" indent="-285750">
              <a:buFont typeface="Arial" panose="020B0604020202020204" pitchFamily="34" charset="0"/>
              <a:buChar char="•"/>
            </a:pPr>
            <a:r>
              <a:rPr lang="en-US" sz="1600" dirty="0"/>
              <a:t>Temperament and stress response</a:t>
            </a:r>
          </a:p>
          <a:p>
            <a:pPr marL="285750" indent="-285750">
              <a:buFont typeface="Arial" panose="020B0604020202020204" pitchFamily="34" charset="0"/>
              <a:buChar char="•"/>
            </a:pPr>
            <a:r>
              <a:rPr lang="en-US" sz="1600" dirty="0"/>
              <a:t>Cortisol and emotional regulation</a:t>
            </a:r>
          </a:p>
          <a:p>
            <a:pPr marL="285750" indent="-285750">
              <a:buFont typeface="Arial" panose="020B0604020202020204" pitchFamily="34" charset="0"/>
              <a:buChar char="•"/>
            </a:pPr>
            <a:r>
              <a:rPr lang="en-US" sz="1600" dirty="0"/>
              <a:t>Attachment insecurity</a:t>
            </a:r>
          </a:p>
          <a:p>
            <a:pPr marL="285750" indent="-285750">
              <a:buFont typeface="Arial" panose="020B0604020202020204" pitchFamily="34" charset="0"/>
              <a:buChar char="•"/>
            </a:pPr>
            <a:r>
              <a:rPr lang="en-US" sz="1600" dirty="0"/>
              <a:t>Supportive environment</a:t>
            </a:r>
            <a:endParaRPr lang="en-US" sz="1600" b="1" dirty="0"/>
          </a:p>
        </p:txBody>
      </p:sp>
    </p:spTree>
    <p:extLst>
      <p:ext uri="{BB962C8B-B14F-4D97-AF65-F5344CB8AC3E}">
        <p14:creationId xmlns:p14="http://schemas.microsoft.com/office/powerpoint/2010/main" val="2793032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C7DF5BB-7717-C95E-A609-5D4EE231EBB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3EC902-9F13-EE26-3D49-985FE1C5C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0D07068D-FEEA-9826-0E5E-7C8B07161F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AAB29-7013-DCD3-DDCE-7157E669064D}"/>
              </a:ext>
            </a:extLst>
          </p:cNvPr>
          <p:cNvSpPr>
            <a:spLocks noGrp="1"/>
          </p:cNvSpPr>
          <p:nvPr>
            <p:ph type="title"/>
          </p:nvPr>
        </p:nvSpPr>
        <p:spPr>
          <a:xfrm>
            <a:off x="961213" y="1396686"/>
            <a:ext cx="4078635" cy="3930406"/>
          </a:xfrm>
        </p:spPr>
        <p:txBody>
          <a:bodyPr>
            <a:normAutofit/>
          </a:bodyPr>
          <a:lstStyle/>
          <a:p>
            <a:pPr algn="ctr"/>
            <a:r>
              <a:rPr lang="en-US" sz="3200" b="1" dirty="0">
                <a:solidFill>
                  <a:srgbClr val="FFFFFF"/>
                </a:solidFill>
                <a:latin typeface="Times New Roman" panose="02020603050405020304" pitchFamily="18" charset="0"/>
                <a:cs typeface="Times New Roman" panose="02020603050405020304" pitchFamily="18" charset="0"/>
              </a:rPr>
              <a:t>BIOLOGICAL AND ENVIRONMENTAL (NATURE–NURTURE) INFLUENCES</a:t>
            </a:r>
          </a:p>
        </p:txBody>
      </p:sp>
      <p:sp>
        <p:nvSpPr>
          <p:cNvPr id="12" name="Arc 11">
            <a:extLst>
              <a:ext uri="{FF2B5EF4-FFF2-40B4-BE49-F238E27FC236}">
                <a16:creationId xmlns:a16="http://schemas.microsoft.com/office/drawing/2014/main" id="{ED18CD00-04B6-340E-83F6-E8F451D466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6B9CB36C-BA9B-B8B1-8326-6A53ABF07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4">
            <a:extLst>
              <a:ext uri="{FF2B5EF4-FFF2-40B4-BE49-F238E27FC236}">
                <a16:creationId xmlns:a16="http://schemas.microsoft.com/office/drawing/2014/main" id="{FE7C89F7-8170-85ED-9B8C-E896C5EEB718}"/>
              </a:ext>
            </a:extLst>
          </p:cNvPr>
          <p:cNvGraphicFramePr>
            <a:graphicFrameLocks noGrp="1"/>
          </p:cNvGraphicFramePr>
          <p:nvPr>
            <p:ph idx="1"/>
            <p:extLst>
              <p:ext uri="{D42A27DB-BD31-4B8C-83A1-F6EECF244321}">
                <p14:modId xmlns:p14="http://schemas.microsoft.com/office/powerpoint/2010/main" val="2187700963"/>
              </p:ext>
            </p:extLst>
          </p:nvPr>
        </p:nvGraphicFramePr>
        <p:xfrm>
          <a:off x="5160292" y="1035634"/>
          <a:ext cx="3750413" cy="50725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061D4B8F-8A42-E477-9D93-77CEB5F19CEE}"/>
              </a:ext>
            </a:extLst>
          </p:cNvPr>
          <p:cNvSpPr/>
          <p:nvPr/>
        </p:nvSpPr>
        <p:spPr>
          <a:xfrm>
            <a:off x="9144157" y="1445781"/>
            <a:ext cx="2506729" cy="2422476"/>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b="1" dirty="0"/>
              <a:t>Keywords:</a:t>
            </a:r>
          </a:p>
          <a:p>
            <a:pPr marL="285750" indent="-285750">
              <a:buFont typeface="Arial" panose="020B0604020202020204" pitchFamily="34" charset="0"/>
              <a:buChar char="•"/>
            </a:pPr>
            <a:r>
              <a:rPr lang="en-US" sz="1600" dirty="0"/>
              <a:t>Biological–environmental interaction</a:t>
            </a:r>
          </a:p>
          <a:p>
            <a:pPr marL="285750" indent="-285750">
              <a:buFont typeface="Arial" panose="020B0604020202020204" pitchFamily="34" charset="0"/>
              <a:buChar char="•"/>
            </a:pPr>
            <a:r>
              <a:rPr lang="en-US" sz="1600" dirty="0"/>
              <a:t>Temperament and stress response</a:t>
            </a:r>
          </a:p>
          <a:p>
            <a:pPr marL="285750" indent="-285750">
              <a:buFont typeface="Arial" panose="020B0604020202020204" pitchFamily="34" charset="0"/>
              <a:buChar char="•"/>
            </a:pPr>
            <a:r>
              <a:rPr lang="en-US" sz="1600" dirty="0"/>
              <a:t>Cortisol and emotional regulation</a:t>
            </a:r>
          </a:p>
          <a:p>
            <a:pPr marL="285750" indent="-285750">
              <a:buFont typeface="Arial" panose="020B0604020202020204" pitchFamily="34" charset="0"/>
              <a:buChar char="•"/>
            </a:pPr>
            <a:r>
              <a:rPr lang="en-US" sz="1600" dirty="0"/>
              <a:t>Attachment insecurity</a:t>
            </a:r>
          </a:p>
          <a:p>
            <a:pPr marL="285750" indent="-285750">
              <a:buFont typeface="Arial" panose="020B0604020202020204" pitchFamily="34" charset="0"/>
              <a:buChar char="•"/>
            </a:pPr>
            <a:r>
              <a:rPr lang="en-US" sz="1600" dirty="0"/>
              <a:t>Supportive environment</a:t>
            </a:r>
            <a:endParaRPr lang="en-US" sz="1600" b="1" dirty="0"/>
          </a:p>
        </p:txBody>
      </p:sp>
      <p:pic>
        <p:nvPicPr>
          <p:cNvPr id="3074" name="Picture 2" descr="NatureNurture LMS - Apps on Google Play">
            <a:extLst>
              <a:ext uri="{FF2B5EF4-FFF2-40B4-BE49-F238E27FC236}">
                <a16:creationId xmlns:a16="http://schemas.microsoft.com/office/drawing/2014/main" id="{FEB157BB-AF55-2391-A795-6C935FB0A59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53627" y="4031906"/>
            <a:ext cx="2995451" cy="2760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90388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107574-14FC-010D-A844-19994F48EBCF}"/>
              </a:ext>
            </a:extLst>
          </p:cNvPr>
          <p:cNvSpPr>
            <a:spLocks noGrp="1"/>
          </p:cNvSpPr>
          <p:nvPr>
            <p:ph type="title"/>
          </p:nvPr>
        </p:nvSpPr>
        <p:spPr>
          <a:xfrm>
            <a:off x="841248" y="1181214"/>
            <a:ext cx="3600860" cy="2086645"/>
          </a:xfrm>
        </p:spPr>
        <p:txBody>
          <a:bodyPr>
            <a:normAutofit/>
          </a:bodyPr>
          <a:lstStyle/>
          <a:p>
            <a:pPr algn="ctr"/>
            <a:r>
              <a:rPr lang="en-US" sz="3200" b="1" dirty="0">
                <a:latin typeface="Times New Roman" panose="02020603050405020304" pitchFamily="18" charset="0"/>
                <a:cs typeface="Times New Roman" panose="02020603050405020304" pitchFamily="18" charset="0"/>
              </a:rPr>
              <a:t>CRITICAL EVALUATION OF BOWLBY’S THEORY</a:t>
            </a:r>
          </a:p>
        </p:txBody>
      </p:sp>
      <p:sp>
        <p:nvSpPr>
          <p:cNvPr id="1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97A32E25-77F8-A492-B6CE-643655573044}"/>
              </a:ext>
            </a:extLst>
          </p:cNvPr>
          <p:cNvGraphicFramePr>
            <a:graphicFrameLocks noGrp="1"/>
          </p:cNvGraphicFramePr>
          <p:nvPr>
            <p:ph idx="1"/>
            <p:extLst>
              <p:ext uri="{D42A27DB-BD31-4B8C-83A1-F6EECF244321}">
                <p14:modId xmlns:p14="http://schemas.microsoft.com/office/powerpoint/2010/main" val="4230708109"/>
              </p:ext>
            </p:extLst>
          </p:nvPr>
        </p:nvGraphicFramePr>
        <p:xfrm>
          <a:off x="5126418" y="552091"/>
          <a:ext cx="4108225"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The 4 Types of Attachment Styles: An Overview (With Examples) | The Power  Moves">
            <a:extLst>
              <a:ext uri="{FF2B5EF4-FFF2-40B4-BE49-F238E27FC236}">
                <a16:creationId xmlns:a16="http://schemas.microsoft.com/office/drawing/2014/main" id="{32F602C2-BF17-5C36-3493-3BFF91903DBA}"/>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3248"/>
          <a:stretch>
            <a:fillRect/>
          </a:stretch>
        </p:blipFill>
        <p:spPr bwMode="auto">
          <a:xfrm>
            <a:off x="333448" y="3429000"/>
            <a:ext cx="4108224" cy="310591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0E9F70B-35B2-737B-7297-24D14E82A5C1}"/>
              </a:ext>
            </a:extLst>
          </p:cNvPr>
          <p:cNvSpPr/>
          <p:nvPr/>
        </p:nvSpPr>
        <p:spPr>
          <a:xfrm>
            <a:off x="9405690" y="1027579"/>
            <a:ext cx="2506729" cy="2922629"/>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b="1" dirty="0"/>
              <a:t>Keywords:</a:t>
            </a:r>
          </a:p>
          <a:p>
            <a:pPr marL="285750" indent="-285750">
              <a:buFont typeface="Arial" panose="020B0604020202020204" pitchFamily="34" charset="0"/>
              <a:buChar char="•"/>
            </a:pPr>
            <a:r>
              <a:rPr lang="en-US" sz="1600" dirty="0"/>
              <a:t>Attachment Theory (Bowlby)</a:t>
            </a:r>
          </a:p>
          <a:p>
            <a:pPr marL="285750" indent="-285750">
              <a:buFont typeface="Arial" panose="020B0604020202020204" pitchFamily="34" charset="0"/>
              <a:buChar char="•"/>
            </a:pPr>
            <a:r>
              <a:rPr lang="en-US" sz="1600" dirty="0"/>
              <a:t>Early childhood development</a:t>
            </a:r>
          </a:p>
          <a:p>
            <a:pPr marL="285750" indent="-285750">
              <a:buFont typeface="Arial" panose="020B0604020202020204" pitchFamily="34" charset="0"/>
              <a:buChar char="•"/>
            </a:pPr>
            <a:r>
              <a:rPr lang="en-US" sz="1600" dirty="0"/>
              <a:t>Multiple attachments</a:t>
            </a:r>
          </a:p>
          <a:p>
            <a:pPr marL="285750" indent="-285750">
              <a:buFont typeface="Arial" panose="020B0604020202020204" pitchFamily="34" charset="0"/>
              <a:buChar char="•"/>
            </a:pPr>
            <a:r>
              <a:rPr lang="en-US" sz="1600" dirty="0"/>
              <a:t>Cultural bias and collectivist caregiving</a:t>
            </a:r>
          </a:p>
          <a:p>
            <a:pPr marL="285750" indent="-285750">
              <a:buFont typeface="Arial" panose="020B0604020202020204" pitchFamily="34" charset="0"/>
              <a:buChar char="•"/>
            </a:pPr>
            <a:r>
              <a:rPr lang="en-US" sz="1600" dirty="0"/>
              <a:t>Resilience and critical period</a:t>
            </a:r>
          </a:p>
          <a:p>
            <a:endParaRPr lang="en-US" sz="1600" b="1" dirty="0"/>
          </a:p>
        </p:txBody>
      </p:sp>
    </p:spTree>
    <p:extLst>
      <p:ext uri="{BB962C8B-B14F-4D97-AF65-F5344CB8AC3E}">
        <p14:creationId xmlns:p14="http://schemas.microsoft.com/office/powerpoint/2010/main" val="1561115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9A0B8AE-0F64-A5C3-C54D-B471A319E5B4}"/>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74062D2-52FF-24BE-B0D2-4D7996904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CC8922-375C-D225-E7F4-D09C1ADE39FD}"/>
              </a:ext>
            </a:extLst>
          </p:cNvPr>
          <p:cNvSpPr>
            <a:spLocks noGrp="1"/>
          </p:cNvSpPr>
          <p:nvPr>
            <p:ph type="title"/>
          </p:nvPr>
        </p:nvSpPr>
        <p:spPr>
          <a:xfrm>
            <a:off x="717059" y="827646"/>
            <a:ext cx="3600860" cy="2086645"/>
          </a:xfrm>
        </p:spPr>
        <p:txBody>
          <a:bodyPr>
            <a:normAutofit/>
          </a:bodyPr>
          <a:lstStyle/>
          <a:p>
            <a:pPr algn="ctr"/>
            <a:r>
              <a:rPr lang="en-US" sz="3200" b="1" dirty="0">
                <a:latin typeface="Times New Roman" panose="02020603050405020304" pitchFamily="18" charset="0"/>
                <a:cs typeface="Times New Roman" panose="02020603050405020304" pitchFamily="18" charset="0"/>
              </a:rPr>
              <a:t>CRITICAL EVALUATION OF BOWLBY’S THEORY</a:t>
            </a:r>
          </a:p>
        </p:txBody>
      </p:sp>
      <p:sp>
        <p:nvSpPr>
          <p:cNvPr id="19" name="sketch line">
            <a:extLst>
              <a:ext uri="{FF2B5EF4-FFF2-40B4-BE49-F238E27FC236}">
                <a16:creationId xmlns:a16="http://schemas.microsoft.com/office/drawing/2014/main" id="{2A9BE5E7-F945-C6F2-1030-5132E97917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6E68ECB0-4CF4-1C39-9D9F-C3FDE5A1624E}"/>
              </a:ext>
            </a:extLst>
          </p:cNvPr>
          <p:cNvGraphicFramePr>
            <a:graphicFrameLocks noGrp="1"/>
          </p:cNvGraphicFramePr>
          <p:nvPr>
            <p:ph idx="1"/>
            <p:extLst>
              <p:ext uri="{D42A27DB-BD31-4B8C-83A1-F6EECF244321}">
                <p14:modId xmlns:p14="http://schemas.microsoft.com/office/powerpoint/2010/main" val="2205269174"/>
              </p:ext>
            </p:extLst>
          </p:nvPr>
        </p:nvGraphicFramePr>
        <p:xfrm>
          <a:off x="4793407" y="0"/>
          <a:ext cx="6681534" cy="54315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a:extLst>
              <a:ext uri="{FF2B5EF4-FFF2-40B4-BE49-F238E27FC236}">
                <a16:creationId xmlns:a16="http://schemas.microsoft.com/office/drawing/2014/main" id="{0DC799AE-8DB4-EFB4-15AE-4FDE3DC30A24}"/>
              </a:ext>
            </a:extLst>
          </p:cNvPr>
          <p:cNvSpPr/>
          <p:nvPr/>
        </p:nvSpPr>
        <p:spPr>
          <a:xfrm>
            <a:off x="5126418" y="5120640"/>
            <a:ext cx="3857950" cy="1560577"/>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1600" b="1" dirty="0"/>
              <a:t>Keywords:</a:t>
            </a:r>
          </a:p>
          <a:p>
            <a:pPr marL="285750" indent="-285750">
              <a:buFont typeface="Arial" panose="020B0604020202020204" pitchFamily="34" charset="0"/>
              <a:buChar char="•"/>
            </a:pPr>
            <a:r>
              <a:rPr lang="en-US" sz="1600" dirty="0"/>
              <a:t>Attachment Theory (Bowlby)</a:t>
            </a:r>
          </a:p>
          <a:p>
            <a:pPr marL="285750" indent="-285750">
              <a:buFont typeface="Arial" panose="020B0604020202020204" pitchFamily="34" charset="0"/>
              <a:buChar char="•"/>
            </a:pPr>
            <a:r>
              <a:rPr lang="en-US" sz="1600" dirty="0"/>
              <a:t>Early childhood development</a:t>
            </a:r>
          </a:p>
          <a:p>
            <a:pPr marL="285750" indent="-285750">
              <a:buFont typeface="Arial" panose="020B0604020202020204" pitchFamily="34" charset="0"/>
              <a:buChar char="•"/>
            </a:pPr>
            <a:r>
              <a:rPr lang="en-US" sz="1600" dirty="0"/>
              <a:t>Multiple attachments</a:t>
            </a:r>
          </a:p>
          <a:p>
            <a:pPr marL="285750" indent="-285750">
              <a:buFont typeface="Arial" panose="020B0604020202020204" pitchFamily="34" charset="0"/>
              <a:buChar char="•"/>
            </a:pPr>
            <a:r>
              <a:rPr lang="en-US" sz="1600" dirty="0"/>
              <a:t>Cultural bias and collectivist caregiving</a:t>
            </a:r>
          </a:p>
          <a:p>
            <a:pPr marL="285750" indent="-285750">
              <a:buFont typeface="Arial" panose="020B0604020202020204" pitchFamily="34" charset="0"/>
              <a:buChar char="•"/>
            </a:pPr>
            <a:r>
              <a:rPr lang="en-US" sz="1600" dirty="0"/>
              <a:t>Resilience and critical period</a:t>
            </a:r>
          </a:p>
          <a:p>
            <a:endParaRPr lang="en-US" sz="1600" b="1" dirty="0"/>
          </a:p>
        </p:txBody>
      </p:sp>
      <p:pic>
        <p:nvPicPr>
          <p:cNvPr id="1027" name="Picture 3" descr="Giai đoạn then chốt trong phát triển não bộ (The Critical Period In The  Brain Development) – Exploring Psychology – Khám Phá Tâm Lý Học">
            <a:extLst>
              <a:ext uri="{FF2B5EF4-FFF2-40B4-BE49-F238E27FC236}">
                <a16:creationId xmlns:a16="http://schemas.microsoft.com/office/drawing/2014/main" id="{1461F49C-3DF4-03AF-89D0-7FAFFC63267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3545" y="3097171"/>
            <a:ext cx="4741574" cy="376082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6951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FF169F7-396F-1B43-03D7-80F72900E6AD}"/>
              </a:ext>
            </a:extLst>
          </p:cNvPr>
          <p:cNvSpPr>
            <a:spLocks noGrp="1"/>
          </p:cNvSpPr>
          <p:nvPr>
            <p:ph type="title"/>
          </p:nvPr>
        </p:nvSpPr>
        <p:spPr>
          <a:xfrm>
            <a:off x="838200" y="401221"/>
            <a:ext cx="10515600" cy="1348065"/>
          </a:xfrm>
        </p:spPr>
        <p:txBody>
          <a:bodyPr>
            <a:normAutofit/>
          </a:bodyPr>
          <a:lstStyle/>
          <a:p>
            <a:pPr algn="ctr"/>
            <a:r>
              <a:rPr lang="en-US" sz="3200" b="1" dirty="0">
                <a:solidFill>
                  <a:srgbClr val="FFFFFF"/>
                </a:solidFill>
                <a:latin typeface="Times New Roman" panose="02020603050405020304" pitchFamily="18" charset="0"/>
                <a:cs typeface="Times New Roman" panose="02020603050405020304" pitchFamily="18" charset="0"/>
              </a:rPr>
              <a:t>CONCLUSION</a:t>
            </a:r>
          </a:p>
        </p:txBody>
      </p:sp>
      <p:sp>
        <p:nvSpPr>
          <p:cNvPr id="4" name="Rectangle 1">
            <a:extLst>
              <a:ext uri="{FF2B5EF4-FFF2-40B4-BE49-F238E27FC236}">
                <a16:creationId xmlns:a16="http://schemas.microsoft.com/office/drawing/2014/main" id="{80FEBAB7-9035-3A65-50B0-9B432B9D6C1E}"/>
              </a:ext>
            </a:extLst>
          </p:cNvPr>
          <p:cNvSpPr>
            <a:spLocks noGrp="1" noChangeArrowheads="1"/>
          </p:cNvSpPr>
          <p:nvPr>
            <p:ph idx="1"/>
          </p:nvPr>
        </p:nvSpPr>
        <p:spPr bwMode="auto">
          <a:xfrm>
            <a:off x="207264" y="2523744"/>
            <a:ext cx="5820657" cy="381506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algn="just" eaLnBrk="0" fontAlgn="base" hangingPunct="0">
              <a:lnSpc>
                <a:spcPct val="100000"/>
              </a:lnSpc>
              <a:spcBef>
                <a:spcPct val="0"/>
              </a:spcBef>
              <a:spcAft>
                <a:spcPts val="600"/>
              </a:spcAft>
            </a:pPr>
            <a:r>
              <a:rPr kumimoji="0" lang="en-US" altLang="en-US" sz="1400" i="0" u="none" strike="noStrike" cap="none" normalizeH="0" baseline="0" dirty="0">
                <a:ln>
                  <a:noFill/>
                </a:ln>
                <a:effectLst/>
                <a:latin typeface="Times New Roman" panose="02020603050405020304" pitchFamily="18" charset="0"/>
                <a:cs typeface="Times New Roman" panose="02020603050405020304" pitchFamily="18" charset="0"/>
              </a:rPr>
              <a:t>Bowlby’s Attachment Theory offers a comprehensive framework for understanding Amira’s emotional insecurity and developmental needs in the nursery setting.</a:t>
            </a:r>
          </a:p>
          <a:p>
            <a:pPr algn="just" eaLnBrk="0" fontAlgn="base" hangingPunct="0">
              <a:lnSpc>
                <a:spcPct val="100000"/>
              </a:lnSpc>
              <a:spcBef>
                <a:spcPct val="0"/>
              </a:spcBef>
              <a:spcAft>
                <a:spcPts val="600"/>
              </a:spcAft>
            </a:pPr>
            <a:r>
              <a:rPr kumimoji="0" lang="en-US" altLang="en-US" sz="1400" i="0" u="none" strike="noStrike" cap="none" normalizeH="0" baseline="0" dirty="0" err="1">
                <a:ln>
                  <a:noFill/>
                </a:ln>
                <a:effectLst/>
                <a:latin typeface="Times New Roman" panose="02020603050405020304" pitchFamily="18" charset="0"/>
                <a:cs typeface="Times New Roman" panose="02020603050405020304" pitchFamily="18" charset="0"/>
              </a:rPr>
              <a:t>Recognising</a:t>
            </a:r>
            <a:r>
              <a:rPr kumimoji="0" lang="en-US" altLang="en-US" sz="1400" i="0" u="none" strike="noStrike" cap="none" normalizeH="0" baseline="0" dirty="0">
                <a:ln>
                  <a:noFill/>
                </a:ln>
                <a:effectLst/>
                <a:latin typeface="Times New Roman" panose="02020603050405020304" pitchFamily="18" charset="0"/>
                <a:cs typeface="Times New Roman" panose="02020603050405020304" pitchFamily="18" charset="0"/>
              </a:rPr>
              <a:t> her anxiety as an attachment-related response enables practitioners to use consistent, caring, and responsive approaches that foster safety and belonging.</a:t>
            </a:r>
          </a:p>
          <a:p>
            <a:pPr algn="just" eaLnBrk="0" fontAlgn="base" hangingPunct="0">
              <a:lnSpc>
                <a:spcPct val="100000"/>
              </a:lnSpc>
              <a:spcBef>
                <a:spcPct val="0"/>
              </a:spcBef>
              <a:spcAft>
                <a:spcPts val="600"/>
              </a:spcAft>
            </a:pPr>
            <a:r>
              <a:rPr kumimoji="0" lang="en-US" altLang="en-US" sz="1400" i="0" u="none" strike="noStrike" cap="none" normalizeH="0" baseline="0" dirty="0">
                <a:ln>
                  <a:noFill/>
                </a:ln>
                <a:effectLst/>
                <a:latin typeface="Times New Roman" panose="02020603050405020304" pitchFamily="18" charset="0"/>
                <a:cs typeface="Times New Roman" panose="02020603050405020304" pitchFamily="18" charset="0"/>
              </a:rPr>
              <a:t>Considering both biological and environmental influences ensures a holistic approach to Amira’s emotional, cognitive, and social development.</a:t>
            </a:r>
          </a:p>
          <a:p>
            <a:pPr algn="just" eaLnBrk="0" fontAlgn="base" hangingPunct="0">
              <a:lnSpc>
                <a:spcPct val="100000"/>
              </a:lnSpc>
              <a:spcBef>
                <a:spcPct val="0"/>
              </a:spcBef>
              <a:spcAft>
                <a:spcPts val="600"/>
              </a:spcAft>
            </a:pPr>
            <a:r>
              <a:rPr kumimoji="0" lang="en-US" altLang="en-US" sz="1400" i="0" u="none" strike="noStrike" cap="none" normalizeH="0" baseline="0" dirty="0">
                <a:ln>
                  <a:noFill/>
                </a:ln>
                <a:effectLst/>
                <a:latin typeface="Times New Roman" panose="02020603050405020304" pitchFamily="18" charset="0"/>
                <a:cs typeface="Times New Roman" panose="02020603050405020304" pitchFamily="18" charset="0"/>
              </a:rPr>
              <a:t>Despite its limitations, the theory remains a cornerstone of early childhood psychology, guiding effective early years and health and social care practice.</a:t>
            </a:r>
          </a:p>
          <a:p>
            <a:pPr algn="just" eaLnBrk="0" fontAlgn="base" hangingPunct="0">
              <a:lnSpc>
                <a:spcPct val="100000"/>
              </a:lnSpc>
              <a:spcBef>
                <a:spcPct val="0"/>
              </a:spcBef>
              <a:spcAft>
                <a:spcPts val="600"/>
              </a:spcAft>
            </a:pPr>
            <a:r>
              <a:rPr kumimoji="0" lang="en-US" altLang="en-US" sz="1400" i="0" u="none" strike="noStrike" cap="none" normalizeH="0" baseline="0" dirty="0">
                <a:ln>
                  <a:noFill/>
                </a:ln>
                <a:effectLst/>
                <a:latin typeface="Times New Roman" panose="02020603050405020304" pitchFamily="18" charset="0"/>
                <a:cs typeface="Times New Roman" panose="02020603050405020304" pitchFamily="18" charset="0"/>
              </a:rPr>
              <a:t>Ultimately, Bowlby’s principles support practitioners in building secure, trusting relationships that underpin healthy development and lifelong wellbeing.</a:t>
            </a:r>
          </a:p>
        </p:txBody>
      </p:sp>
      <p:pic>
        <p:nvPicPr>
          <p:cNvPr id="6148" name="Picture 4" descr="Cognitive Physical And Social Emotional Development What Is Physical  Cognitive Social And Emotional Development 2025">
            <a:extLst>
              <a:ext uri="{FF2B5EF4-FFF2-40B4-BE49-F238E27FC236}">
                <a16:creationId xmlns:a16="http://schemas.microsoft.com/office/drawing/2014/main" id="{DE65CEA3-B7D8-5E1E-B14D-166C544F1DB3}"/>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Effect>
                      <a14:colorTemperature colorTemp="7200"/>
                    </a14:imgEffect>
                  </a14:imgLayer>
                </a14:imgProps>
              </a:ext>
              <a:ext uri="{28A0092B-C50C-407E-A947-70E740481C1C}">
                <a14:useLocalDpi xmlns:a14="http://schemas.microsoft.com/office/drawing/2010/main" val="0"/>
              </a:ext>
            </a:extLst>
          </a:blip>
          <a:srcRect/>
          <a:stretch>
            <a:fillRect/>
          </a:stretch>
        </p:blipFill>
        <p:spPr bwMode="auto">
          <a:xfrm>
            <a:off x="8560466" y="2523745"/>
            <a:ext cx="3424270" cy="393303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256913ED-E582-4E49-790A-483DE09D32B4}"/>
              </a:ext>
            </a:extLst>
          </p:cNvPr>
          <p:cNvSpPr/>
          <p:nvPr/>
        </p:nvSpPr>
        <p:spPr>
          <a:xfrm>
            <a:off x="6141452" y="2748635"/>
            <a:ext cx="2305482" cy="2027080"/>
          </a:xfrm>
          <a:prstGeom prst="rect">
            <a:avLst/>
          </a:prstGeom>
          <a:solidFill>
            <a:schemeClr val="accent6">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r>
              <a:rPr lang="en-US" sz="1600" b="1" dirty="0"/>
              <a:t>Keywords:</a:t>
            </a:r>
          </a:p>
          <a:p>
            <a:pPr marL="285750" indent="-285750">
              <a:buFont typeface="Arial" panose="020B0604020202020204" pitchFamily="34" charset="0"/>
              <a:buChar char="•"/>
            </a:pPr>
            <a:r>
              <a:rPr lang="en-US" sz="1600" dirty="0"/>
              <a:t>Emotional insecurity</a:t>
            </a:r>
          </a:p>
          <a:p>
            <a:pPr marL="285750" indent="-285750">
              <a:buFont typeface="Arial" panose="020B0604020202020204" pitchFamily="34" charset="0"/>
              <a:buChar char="•"/>
            </a:pPr>
            <a:r>
              <a:rPr lang="en-US" sz="1600" dirty="0"/>
              <a:t>Holistic development</a:t>
            </a:r>
          </a:p>
          <a:p>
            <a:pPr marL="285750" indent="-285750">
              <a:buFont typeface="Arial" panose="020B0604020202020204" pitchFamily="34" charset="0"/>
              <a:buChar char="•"/>
            </a:pPr>
            <a:r>
              <a:rPr lang="en-US" sz="1600" dirty="0"/>
              <a:t>Secure relationships</a:t>
            </a:r>
          </a:p>
          <a:p>
            <a:pPr marL="285750" indent="-285750">
              <a:buFont typeface="Arial" panose="020B0604020202020204" pitchFamily="34" charset="0"/>
              <a:buChar char="•"/>
            </a:pPr>
            <a:r>
              <a:rPr lang="en-US" sz="1600" dirty="0"/>
              <a:t>Attachment-related anxiety</a:t>
            </a:r>
          </a:p>
          <a:p>
            <a:pPr marL="285750" indent="-285750">
              <a:buFont typeface="Arial" panose="020B0604020202020204" pitchFamily="34" charset="0"/>
              <a:buChar char="•"/>
            </a:pPr>
            <a:r>
              <a:rPr lang="en-US" sz="1600" dirty="0"/>
              <a:t>Early years psychology</a:t>
            </a:r>
          </a:p>
        </p:txBody>
      </p:sp>
    </p:spTree>
    <p:extLst>
      <p:ext uri="{BB962C8B-B14F-4D97-AF65-F5344CB8AC3E}">
        <p14:creationId xmlns:p14="http://schemas.microsoft.com/office/powerpoint/2010/main" val="1270735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EE454-2A80-5310-338E-A13AA14C3791}"/>
              </a:ext>
            </a:extLst>
          </p:cNvPr>
          <p:cNvSpPr>
            <a:spLocks noGrp="1"/>
          </p:cNvSpPr>
          <p:nvPr>
            <p:ph type="title"/>
          </p:nvPr>
        </p:nvSpPr>
        <p:spPr/>
        <p:txBody>
          <a:bodyPr>
            <a:normAutofit/>
          </a:bodyPr>
          <a:lstStyle/>
          <a:p>
            <a:pPr algn="ctr"/>
            <a:r>
              <a:rPr lang="en-US" sz="3200" b="1" dirty="0">
                <a:latin typeface="Times New Roman" panose="02020603050405020304" pitchFamily="18" charset="0"/>
                <a:cs typeface="Times New Roman" panose="02020603050405020304" pitchFamily="18" charset="0"/>
              </a:rPr>
              <a:t>REFERENCES</a:t>
            </a:r>
          </a:p>
        </p:txBody>
      </p:sp>
      <p:graphicFrame>
        <p:nvGraphicFramePr>
          <p:cNvPr id="5" name="Content Placeholder 2">
            <a:extLst>
              <a:ext uri="{FF2B5EF4-FFF2-40B4-BE49-F238E27FC236}">
                <a16:creationId xmlns:a16="http://schemas.microsoft.com/office/drawing/2014/main" id="{5044F065-700D-E3B5-E36E-9FE2F8625639}"/>
              </a:ext>
            </a:extLst>
          </p:cNvPr>
          <p:cNvGraphicFramePr>
            <a:graphicFrameLocks noGrp="1"/>
          </p:cNvGraphicFramePr>
          <p:nvPr>
            <p:ph idx="1"/>
            <p:extLst>
              <p:ext uri="{D42A27DB-BD31-4B8C-83A1-F6EECF244321}">
                <p14:modId xmlns:p14="http://schemas.microsoft.com/office/powerpoint/2010/main" val="2736311422"/>
              </p:ext>
            </p:extLst>
          </p:nvPr>
        </p:nvGraphicFramePr>
        <p:xfrm>
          <a:off x="838200" y="1450848"/>
          <a:ext cx="10515600" cy="50420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32680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TotalTime>
  <Words>4151</Words>
  <Application>Microsoft Office PowerPoint</Application>
  <PresentationFormat>Widescreen</PresentationFormat>
  <Paragraphs>161</Paragraphs>
  <Slides>12</Slides>
  <Notes>11</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PSYCHOLOGY IN HEALTH AND SOCIAL CARE</vt:lpstr>
      <vt:lpstr>INTRODUCTION</vt:lpstr>
      <vt:lpstr>EXPLANATION OF BOWLBY’S ATTACHMENT THEORY</vt:lpstr>
      <vt:lpstr>APPLICATION TO AMIRA’S SITUATION</vt:lpstr>
      <vt:lpstr>PRACTICAL STRATEGIES AND INTERVENTIONS</vt:lpstr>
      <vt:lpstr>PRACTICAL STRATEGIES AND INTERVENTIONS</vt:lpstr>
      <vt:lpstr>BIOLOGICAL AND ENVIRONMENTAL (NATURE–NURTURE) INFLUENCES</vt:lpstr>
      <vt:lpstr>BIOLOGICAL AND ENVIRONMENTAL (NATURE–NURTURE) INFLUENCES</vt:lpstr>
      <vt:lpstr>CRITICAL EVALUATION OF BOWLBY’S THEORY</vt:lpstr>
      <vt:lpstr>CRITICAL EVALUATION OF BOWLBY’S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IN HEALTH AND SOCIAL CARE</dc:title>
  <dc:creator>Production</dc:creator>
  <cp:lastModifiedBy>Jaqueline marques</cp:lastModifiedBy>
  <cp:revision>39</cp:revision>
  <dcterms:created xsi:type="dcterms:W3CDTF">2025-11-06T13:00:38Z</dcterms:created>
  <dcterms:modified xsi:type="dcterms:W3CDTF">2025-11-15T09:30:48Z</dcterms:modified>
</cp:coreProperties>
</file>