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1" r:id="rId3"/>
    <p:sldId id="262" r:id="rId4"/>
    <p:sldId id="263" r:id="rId5"/>
    <p:sldId id="265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87"/>
  </p:normalViewPr>
  <p:slideViewPr>
    <p:cSldViewPr snapToGrid="0">
      <p:cViewPr varScale="1">
        <p:scale>
          <a:sx n="106" d="100"/>
          <a:sy n="106" d="100"/>
        </p:scale>
        <p:origin x="756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6B7540-EEF4-4239-8633-ABDAD533193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71970C-6551-4226-89C7-63C0FB0A4F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93994E-285B-4EA5-8CC1-33DEA431FC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5266A3-2349-4EAE-86B8-DC754BB35B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EEEF3-8694-460C-A5ED-B6D2B84DB4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711575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02E50-789F-45FB-AD5D-DDA08E2150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04D02F-F5F7-4FB3-BFAF-896BE3E0D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6A2823-2018-4678-839B-69A6A8DA73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03FF33-A200-42FB-B397-6002BCB511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ED1F474-D384-4E8C-A023-665627A3C0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374680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F5FEE9-80D8-4A5B-AB90-D01BECB99C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D2E30B8-0E29-4692-A960-1C85B6B72C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23C2D4-1DB5-4AF9-9B0D-F8067B2A36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EFF240-0459-450C-94F4-989CEC254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1DB3FB-E0DE-4418-B52A-86BD3C392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286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014F8-8D13-4BCF-BE19-6A7987168E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7B312-BF7B-4E2E-A5B7-1E4004D1A07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BBA5EE-541C-4FEB-9CEC-C3C2AAEF4F1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C790E5D-9A8E-42AA-8FD3-71B1AD9EAE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330BAEA-AD47-4DCF-9CCF-25544B8E86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A0FCC8-D20A-4194-B0F1-7700BAED1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195741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34905D-C676-4BAD-9B1B-804FF221FF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FA8867-42FB-401F-895E-13DEFB88A2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2205F4-7962-40D3-93D9-59D5129147B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BA96802-5D0E-4FB6-BE9A-B4C6B1F544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A75660-4653-46CA-B3D4-EF48917970F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446B2AB-7F50-4A2E-83AF-ABAADD58FE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9C72402-80BB-432C-98B4-28C21303EC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A36BE88-71BB-41B5-927C-B9877DAB70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45911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F2949E-E805-4DC0-BE62-3185C4EA9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0C628DE-7B49-4201-8004-3C13360309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E80DBB-9096-41B3-9FE6-C61379C80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FEF083B-0F7E-47F9-8A9C-7DA60F408D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15940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8113B5D-49BF-43CE-A1D5-D9A190B0A8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780980-8207-4DE8-968B-8A9A3AF251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8EF0BC-7BCE-4E8E-B05A-4F4A00140F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89859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D40C5C-BB0E-4057-ACF9-03C60F0B7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6CD28-82EF-4B5B-93B3-5B0F99785E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A38333C-7F3D-45FE-AD6C-7F9F894BA7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250DC8-A00A-4718-9AE6-FA8562C423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1AB5943-7B67-43A9-8E60-0E59F311A9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00CB9E-6342-4409-AD94-037A85BEF8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24251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A93E3A-9E49-4431-A3CB-06656F2604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3C08C79-0620-4DB3-969D-5CE89685023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DDBBD51-E165-4D97-B81A-F3976B00BA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C8DA3F8-AD1F-4AE4-8D69-DA70CB58D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90C856-257B-43B4-8990-C0547811F8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C50E74E-F5A5-481B-B7EE-C4855D0B0F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03211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5B859-CE71-42C6-B68B-AEB316B51D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95418F-8C39-4522-9448-9AD93E3C454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21C326-F2DE-440B-BF90-BDBBF46E24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89F65-0B22-4BE1-8BC5-1056D0954A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6E975B-1767-47C9-B878-73E99D1D5C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14138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7A265F1-E5BB-4233-802E-8120115197C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DEAFE1-C51D-40E4-AAB2-29C82DC355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75FCD1-AFDD-4AAD-AC38-88F788C14E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19D3CA-4744-4B6F-92F4-492D0590C9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357766-4FD1-4FB5-A3F0-5D40CF68C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7557976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44DFC64-60E4-4467-BD97-138B85AD8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6D8DEA9-3DD2-4CCB-BD6E-418B49C7448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9AD159-8C62-47DC-BA66-2377E362FAF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08CF45-E18E-4328-BA7C-D1658127E6F0}" type="datetimeFigureOut">
              <a:rPr lang="en-GB" smtClean="0"/>
              <a:t>16/03/2022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34BE0A-0B06-4280-B9EC-6D4A07C813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1EE5159-D1EA-456D-91A9-A3B3349076D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074E8D-DC3B-4EAD-BEAC-9CBE36A7ED5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56438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qad.com/blog/2018/03/beginners-guide-to-quality-management-systems" TargetMode="External"/><Relationship Id="rId3" Type="http://schemas.openxmlformats.org/officeDocument/2006/relationships/hyperlink" Target="https://www.techtarget.com/searchcustomerexperience/definition/CRM-customer-relationship-management" TargetMode="External"/><Relationship Id="rId7" Type="http://schemas.openxmlformats.org/officeDocument/2006/relationships/hyperlink" Target="https://www.investopedia.com/terms/b/balancedscorecard.asp" TargetMode="External"/><Relationship Id="rId2" Type="http://schemas.openxmlformats.org/officeDocument/2006/relationships/hyperlink" Target="https://www.investopedia.com/terms/t/total-quality-management-tqm.asp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blog.triaster.co.uk/blog/what-is-the-efqm-excellence-model-and-how-useful-for-you" TargetMode="External"/><Relationship Id="rId5" Type="http://schemas.openxmlformats.org/officeDocument/2006/relationships/hyperlink" Target="https://embapro.com/frontpage/swotcase/13533-relationships-crm" TargetMode="External"/><Relationship Id="rId4" Type="http://schemas.openxmlformats.org/officeDocument/2006/relationships/hyperlink" Target="https://desklib.com/document/quality-management-case-stud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321732"/>
            <a:ext cx="7058307" cy="1964266"/>
          </a:xfrm>
          <a:prstGeom prst="rect">
            <a:avLst/>
          </a:prstGeom>
          <a:solidFill>
            <a:srgbClr val="AE6F6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D30417A-1AA5-1C41-B24F-A95A5655B2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516804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CRM Customer relationship management &amp; TQM Total Quality Management </a:t>
            </a:r>
            <a:b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</a:br>
            <a:r>
              <a:rPr lang="en-US" sz="2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Definition and efficient of it.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36D30126-6314-4A93-B27E-5C66CF7819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432305"/>
            <a:ext cx="7056669" cy="4102852"/>
          </a:xfrm>
          <a:prstGeom prst="rect">
            <a:avLst/>
          </a:prstGeom>
          <a:solidFill>
            <a:srgbClr val="7F7F7F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hy is Customer Relationship Management so important?">
            <a:extLst>
              <a:ext uri="{FF2B5EF4-FFF2-40B4-BE49-F238E27FC236}">
                <a16:creationId xmlns:a16="http://schemas.microsoft.com/office/drawing/2014/main" id="{4DCB5B6B-8652-B84F-AEDA-544439C03F87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6744" y="2855203"/>
            <a:ext cx="6579910" cy="32570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5" name="Rectangle 74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F08EF41-3360-2E49-BBED-771EFEA502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623413" y="516804"/>
            <a:ext cx="4239403" cy="601835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Creating relation with customers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Model of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Making customers loyal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Ensuring customers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Quality Products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Controlling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Monitoring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Auditing model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Improvement of management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Improvement of performance </a:t>
            </a:r>
          </a:p>
        </p:txBody>
      </p:sp>
    </p:spTree>
    <p:extLst>
      <p:ext uri="{BB962C8B-B14F-4D97-AF65-F5344CB8AC3E}">
        <p14:creationId xmlns:p14="http://schemas.microsoft.com/office/powerpoint/2010/main" val="19374739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CEB41C5C-0F34-4DDA-9D7C-5E717F35F6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384" y="303591"/>
            <a:ext cx="4334256" cy="5896743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 w="127000" cap="sq" cmpd="thinThick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41EFBF-DC62-9C48-A805-22D2791E55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40263"/>
            <a:ext cx="3822192" cy="134497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800" kern="1200">
                <a:solidFill>
                  <a:schemeClr val="bg1"/>
                </a:solidFill>
                <a:latin typeface="+mj-lt"/>
                <a:ea typeface="+mj-ea"/>
                <a:cs typeface="+mj-cs"/>
              </a:rPr>
              <a:t>Quality Management . QMS models and TQM models</a:t>
            </a:r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57E1E5E6-F385-4E9C-B201-BA5BDE5CAD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04088" y="2050687"/>
            <a:ext cx="3685032" cy="0"/>
          </a:xfrm>
          <a:prstGeom prst="line">
            <a:avLst/>
          </a:prstGeom>
          <a:ln w="22225">
            <a:solidFill>
              <a:srgbClr val="E7E6E6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35547C4-E636-0D41-9F9F-F20E8169D72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3610" y="2121763"/>
            <a:ext cx="3822192" cy="3773010"/>
          </a:xfrm>
        </p:spPr>
        <p:txBody>
          <a:bodyPr vert="horz" lIns="91440" tIns="45720" rIns="91440" bIns="45720" rtlCol="0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Written plan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System ensuring fulfilment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Ensuring customer satisfaction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Responsibility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Management philosophy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Quality of Monitoring, Control, Assurance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Checking products quality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2000">
                <a:solidFill>
                  <a:schemeClr val="bg1"/>
                </a:solidFill>
              </a:rPr>
              <a:t>Testing products and creating relationship with customers </a:t>
            </a:r>
          </a:p>
          <a:p>
            <a:pPr indent="-228600">
              <a:buFont typeface="Arial" panose="020B0604020202020204" pitchFamily="34" charset="0"/>
              <a:buChar char="•"/>
            </a:pPr>
            <a:endParaRPr lang="en-US" sz="2000">
              <a:solidFill>
                <a:schemeClr val="bg1"/>
              </a:solidFill>
            </a:endParaRPr>
          </a:p>
        </p:txBody>
      </p:sp>
      <p:pic>
        <p:nvPicPr>
          <p:cNvPr id="3074" name="Picture 2" descr="Qms Images, Stock Photos &amp; Vectors | Shutterstock">
            <a:extLst>
              <a:ext uri="{FF2B5EF4-FFF2-40B4-BE49-F238E27FC236}">
                <a16:creationId xmlns:a16="http://schemas.microsoft.com/office/drawing/2014/main" id="{FDA9D2D7-4EC8-B946-825D-8C9B4C349EB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110716" y="1098761"/>
            <a:ext cx="6596652" cy="4505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239920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0" name="Rectangle 70">
            <a:extLst>
              <a:ext uri="{FF2B5EF4-FFF2-40B4-BE49-F238E27FC236}">
                <a16:creationId xmlns:a16="http://schemas.microsoft.com/office/drawing/2014/main" id="{4038CB10-1F5C-4D54-9DF7-12586DE5B0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7546" y="4572000"/>
            <a:ext cx="7058307" cy="1964266"/>
          </a:xfrm>
          <a:prstGeom prst="rect">
            <a:avLst/>
          </a:prstGeom>
          <a:solidFill>
            <a:srgbClr val="786D61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09B659F-0206-124E-B760-B818938E41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4256" y="4767072"/>
            <a:ext cx="6594189" cy="162521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>
                <a:solidFill>
                  <a:srgbClr val="FFFFFF"/>
                </a:solidFill>
              </a:rPr>
              <a:t>Different Models Such as BSC and EFQM</a:t>
            </a:r>
          </a:p>
        </p:txBody>
      </p:sp>
      <p:pic>
        <p:nvPicPr>
          <p:cNvPr id="4098" name="Picture 2" descr="Strategie aziendali con le Balanced Scorecard | Granchi &amp; Partners">
            <a:extLst>
              <a:ext uri="{FF2B5EF4-FFF2-40B4-BE49-F238E27FC236}">
                <a16:creationId xmlns:a16="http://schemas.microsoft.com/office/drawing/2014/main" id="{9ED135D3-2400-C94C-BFAA-8DA207B252D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34" r="1" b="6688"/>
          <a:stretch/>
        </p:blipFill>
        <p:spPr bwMode="auto">
          <a:xfrm>
            <a:off x="327547" y="321733"/>
            <a:ext cx="7058306" cy="41073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101" name="Rectangle 72">
            <a:extLst>
              <a:ext uri="{FF2B5EF4-FFF2-40B4-BE49-F238E27FC236}">
                <a16:creationId xmlns:a16="http://schemas.microsoft.com/office/drawing/2014/main" id="{73ED6512-6858-4552-B699-9A97FE9A4EA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34655" y="321732"/>
            <a:ext cx="4335613" cy="6214534"/>
          </a:xfrm>
          <a:prstGeom prst="rect">
            <a:avLst/>
          </a:prstGeom>
          <a:solidFill>
            <a:srgbClr val="59595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5EBE39-1A30-7145-AFF7-A5BB5453D8A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729539" y="471488"/>
            <a:ext cx="4134914" cy="5920794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2000" b="1" u="sng" dirty="0">
                <a:solidFill>
                  <a:srgbClr val="FFFFFF"/>
                </a:solidFill>
              </a:rPr>
              <a:t>Balance scorecard model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customer perspective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innovation in company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internal overview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financial profitability </a:t>
            </a:r>
            <a:br>
              <a:rPr lang="en-US" sz="2000" dirty="0">
                <a:solidFill>
                  <a:srgbClr val="FFFFFF"/>
                </a:solidFill>
              </a:rPr>
            </a:br>
            <a:br>
              <a:rPr lang="en-US" sz="2000" dirty="0">
                <a:solidFill>
                  <a:srgbClr val="FFFFFF"/>
                </a:solidFill>
              </a:rPr>
            </a:br>
            <a:r>
              <a:rPr lang="en-US" sz="2000" b="1" u="sng" dirty="0">
                <a:solidFill>
                  <a:srgbClr val="FFFFFF"/>
                </a:solidFill>
              </a:rPr>
              <a:t>European Foundation for Quality Management </a:t>
            </a:r>
            <a:endParaRPr lang="en-US" sz="2000" dirty="0">
              <a:solidFill>
                <a:srgbClr val="FFFFFF"/>
              </a:solidFill>
            </a:endParaRP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Investing in people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Assuring good leadership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Checking suppliers and partnership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Ensuring processes and quality products </a:t>
            </a:r>
          </a:p>
          <a:p>
            <a:pPr indent="-228600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FFFFFF"/>
                </a:solidFill>
              </a:rPr>
              <a:t>People, customers, society and business results</a:t>
            </a:r>
          </a:p>
        </p:txBody>
      </p:sp>
    </p:spTree>
    <p:extLst>
      <p:ext uri="{BB962C8B-B14F-4D97-AF65-F5344CB8AC3E}">
        <p14:creationId xmlns:p14="http://schemas.microsoft.com/office/powerpoint/2010/main" val="11757470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70">
            <a:extLst>
              <a:ext uri="{FF2B5EF4-FFF2-40B4-BE49-F238E27FC236}">
                <a16:creationId xmlns:a16="http://schemas.microsoft.com/office/drawing/2014/main" id="{DBC6133C-0615-4CE4-9132-37E609A9BDF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13AD948-5E7D-A946-B8BB-FFD0565883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064" y="525982"/>
            <a:ext cx="4282983" cy="120036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25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CRM SWOT related to ethics, segmentation, sustainability, loyalty, quality</a:t>
            </a:r>
          </a:p>
        </p:txBody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169CC832-2974-4E8D-90ED-3E2941BA73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16533" y="1944913"/>
            <a:ext cx="402336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B48AC6-A42D-6541-84D0-9DE6E84A936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5066" y="2031101"/>
            <a:ext cx="4282984" cy="351194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Ensuring good prices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Ensuring promotions 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Implementing cards benefices for customers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Checking quality of products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Making a good field of customers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Giving good experiences</a:t>
            </a:r>
          </a:p>
          <a:p>
            <a:pPr marL="285750" indent="-228600">
              <a:buFont typeface="Arial" panose="020B0604020202020204" pitchFamily="34" charset="0"/>
              <a:buChar char="•"/>
            </a:pPr>
            <a:r>
              <a:rPr lang="en-US" sz="1800"/>
              <a:t>Increase customers satisfaction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55222F96-971A-4F90-B841-6BAB416C7A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25843" y="6053360"/>
            <a:ext cx="740664" cy="154124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08980754-6F4B-43C9-B9BE-127B6BED65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904923" y="215201"/>
            <a:ext cx="740664" cy="11833491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96793" y="354959"/>
            <a:ext cx="6184973" cy="591521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Stop Knee Jerk Marketing: Develop a Marketing Plan that Gets Results -  Empowering Pumps and Equipment">
            <a:extLst>
              <a:ext uri="{FF2B5EF4-FFF2-40B4-BE49-F238E27FC236}">
                <a16:creationId xmlns:a16="http://schemas.microsoft.com/office/drawing/2014/main" id="{483C50A5-D589-924E-BC5B-B50B4C692F6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159642" y="650494"/>
            <a:ext cx="5284210" cy="53241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83042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D19F4-8437-A84E-8C56-2DA0276EEC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638" y="86497"/>
            <a:ext cx="9006016" cy="689791"/>
          </a:xfrm>
        </p:spPr>
        <p:txBody>
          <a:bodyPr>
            <a:normAutofit fontScale="90000"/>
          </a:bodyPr>
          <a:lstStyle/>
          <a:p>
            <a:r>
              <a:rPr lang="en-RO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EF45A7-1ABC-304F-960B-F7D9206AEB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0638" y="864973"/>
            <a:ext cx="11193162" cy="5906530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RO" sz="1300" dirty="0"/>
              <a:t>Barone A,2021 - </a:t>
            </a:r>
            <a:r>
              <a:rPr lang="en-US" sz="1300" dirty="0"/>
              <a:t>Total Quality Management (TQM)</a:t>
            </a:r>
          </a:p>
          <a:p>
            <a:pPr marL="0" indent="0">
              <a:buNone/>
            </a:pPr>
            <a:r>
              <a:rPr lang="en-RO" sz="1300" dirty="0"/>
              <a:t>Available at:</a:t>
            </a:r>
            <a:r>
              <a:rPr lang="en-US" sz="1300" dirty="0"/>
              <a:t> </a:t>
            </a:r>
            <a:r>
              <a:rPr lang="en-US" sz="1300" dirty="0">
                <a:hlinkClick r:id="rId2"/>
              </a:rPr>
              <a:t>https://www.investopedia.com/terms/t/total-quality-management-tqm.asp</a:t>
            </a:r>
            <a:r>
              <a:rPr lang="en-US" sz="1300" dirty="0"/>
              <a:t> </a:t>
            </a:r>
            <a:endParaRPr lang="en-RO" sz="1300" dirty="0"/>
          </a:p>
          <a:p>
            <a:pPr marL="0" indent="0">
              <a:buNone/>
            </a:pPr>
            <a:r>
              <a:rPr lang="en-RO" sz="1300" dirty="0"/>
              <a:t>Accessed at:</a:t>
            </a:r>
            <a:r>
              <a:rPr lang="en-GB" sz="1300" dirty="0"/>
              <a:t> 14.03.2022</a:t>
            </a:r>
            <a:endParaRPr lang="en-RO" sz="1300" dirty="0"/>
          </a:p>
          <a:p>
            <a:pPr marL="0" indent="0">
              <a:buNone/>
            </a:pPr>
            <a:r>
              <a:rPr lang="en-RO" sz="1300" dirty="0"/>
              <a:t>Chai W,2019 - </a:t>
            </a:r>
            <a:r>
              <a:rPr lang="en-US" sz="1300" dirty="0"/>
              <a:t>CRM (customer relationship management)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3"/>
              </a:rPr>
              <a:t>https://www.techtarget.com/searchcustomerexperience/definition/CRM-customer-relationship-management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Accessed at: 14.03.2022</a:t>
            </a:r>
          </a:p>
          <a:p>
            <a:pPr marL="0" indent="0">
              <a:buNone/>
            </a:pPr>
            <a:r>
              <a:rPr lang="en-US" sz="1300" dirty="0"/>
              <a:t>DESKLIB, 2020 - TESCO Quality Management : Case Study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4"/>
              </a:rPr>
              <a:t>https://desklib.com/document/quality-management-case-study/</a:t>
            </a:r>
            <a:r>
              <a:rPr lang="en-US" sz="1300" dirty="0"/>
              <a:t> </a:t>
            </a:r>
          </a:p>
          <a:p>
            <a:pPr marL="0" indent="0">
              <a:buNone/>
            </a:pPr>
            <a:r>
              <a:rPr lang="en-US" sz="1300" dirty="0"/>
              <a:t>Accessed at:  14.03.2022</a:t>
            </a:r>
          </a:p>
          <a:p>
            <a:pPr marL="0" indent="0">
              <a:buNone/>
            </a:pPr>
            <a:r>
              <a:rPr lang="en-US" sz="1300" dirty="0"/>
              <a:t>EMBA,2021- Putting the 'Relationship' Back Into CRM SWOT Analysis &amp; Matrix / MBA Resources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5"/>
              </a:rPr>
              <a:t>https://embapro.com/frontpage/swotcase/13533-relationships-crm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Accessed at: 15.03.2022</a:t>
            </a:r>
          </a:p>
          <a:p>
            <a:pPr marL="0" indent="0">
              <a:buNone/>
            </a:pPr>
            <a:r>
              <a:rPr lang="en-US" sz="1300" dirty="0"/>
              <a:t>Harris E,2021 – What Is the EFQM Excellence Model and How Useful is it For You?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6"/>
              </a:rPr>
              <a:t>https://blog.triaster.co.uk/blog/what-is-the-efqm-excellence-model-and-how-useful-for-you</a:t>
            </a:r>
            <a:endParaRPr lang="en-US" sz="1300" dirty="0"/>
          </a:p>
          <a:p>
            <a:pPr marL="0" indent="0">
              <a:buNone/>
            </a:pPr>
            <a:r>
              <a:rPr lang="en-US" sz="1300" dirty="0"/>
              <a:t>Accessed at:  15.03.2022</a:t>
            </a:r>
          </a:p>
          <a:p>
            <a:pPr marL="0" indent="0">
              <a:buNone/>
            </a:pPr>
            <a:r>
              <a:rPr lang="en-US" sz="1300" dirty="0"/>
              <a:t>Tarver E,2021 - Balanced Scorecard (BSC)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7"/>
              </a:rPr>
              <a:t>https://www.investopedia.com/terms/b/balancedscorecard.asp</a:t>
            </a:r>
            <a:r>
              <a:rPr lang="en-US" sz="1300" dirty="0"/>
              <a:t> </a:t>
            </a:r>
          </a:p>
          <a:p>
            <a:pPr marL="0" indent="0">
              <a:buNone/>
            </a:pPr>
            <a:r>
              <a:rPr lang="en-US" sz="1300" dirty="0"/>
              <a:t>Accessed at: 15.03.2022</a:t>
            </a:r>
          </a:p>
          <a:p>
            <a:pPr marL="0" indent="0">
              <a:buNone/>
            </a:pPr>
            <a:r>
              <a:rPr lang="en-US" sz="1300" dirty="0"/>
              <a:t>Tramontana D,2018 - The Beginner’s Guide to Quality Management Systems</a:t>
            </a:r>
          </a:p>
          <a:p>
            <a:pPr marL="0" indent="0">
              <a:buNone/>
            </a:pPr>
            <a:r>
              <a:rPr lang="en-US" sz="1300" dirty="0"/>
              <a:t>Available at: </a:t>
            </a:r>
            <a:r>
              <a:rPr lang="en-US" sz="1300" dirty="0">
                <a:hlinkClick r:id="rId8"/>
              </a:rPr>
              <a:t>https://www.qad.com/blog/2018/03/beginners-guide-to-quality-management-systems</a:t>
            </a:r>
            <a:r>
              <a:rPr lang="en-US" sz="1300" dirty="0"/>
              <a:t> </a:t>
            </a:r>
          </a:p>
          <a:p>
            <a:pPr marL="0" indent="0">
              <a:buNone/>
            </a:pPr>
            <a:r>
              <a:rPr lang="en-US" sz="1300" dirty="0"/>
              <a:t>Accessed </a:t>
            </a:r>
            <a:r>
              <a:rPr lang="en-US" sz="1300"/>
              <a:t>at: 14.03.2022</a:t>
            </a:r>
            <a:endParaRPr lang="en-US" sz="1300" dirty="0"/>
          </a:p>
          <a:p>
            <a:pPr marL="0" indent="0">
              <a:buNone/>
            </a:pPr>
            <a:endParaRPr lang="en-US" sz="1400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38241489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59</TotalTime>
  <Words>396</Words>
  <Application>Microsoft Office PowerPoint</Application>
  <PresentationFormat>Widescreen</PresentationFormat>
  <Paragraphs>61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CRM Customer relationship management &amp; TQM Total Quality Management  Definition and efficient of it.</vt:lpstr>
      <vt:lpstr>Quality Management . QMS models and TQM models</vt:lpstr>
      <vt:lpstr>Different Models Such as BSC and EFQM</vt:lpstr>
      <vt:lpstr>CRM SWOT related to ethics, segmentation, sustainability, loyalty, quality</vt:lpstr>
      <vt:lpstr>Reference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Razvan Dinu (1919420)</dc:creator>
  <cp:lastModifiedBy>Razvan Dinu (1919420)</cp:lastModifiedBy>
  <cp:revision>4</cp:revision>
  <dcterms:created xsi:type="dcterms:W3CDTF">2022-03-16T18:54:53Z</dcterms:created>
  <dcterms:modified xsi:type="dcterms:W3CDTF">2022-03-16T23:07:22Z</dcterms:modified>
</cp:coreProperties>
</file>