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7" r:id="rId2"/>
    <p:sldId id="258" r:id="rId3"/>
    <p:sldId id="260" r:id="rId4"/>
    <p:sldId id="261" r:id="rId5"/>
    <p:sldId id="262" r:id="rId6"/>
    <p:sldId id="263" r:id="rId7"/>
    <p:sldId id="264" r:id="rId8"/>
    <p:sldId id="265" r:id="rId9"/>
    <p:sldId id="267" r:id="rId10"/>
    <p:sldId id="268" r:id="rId11"/>
    <p:sldId id="269"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73464" autoAdjust="0"/>
  </p:normalViewPr>
  <p:slideViewPr>
    <p:cSldViewPr snapToGrid="0">
      <p:cViewPr varScale="1">
        <p:scale>
          <a:sx n="64" d="100"/>
          <a:sy n="64" d="100"/>
        </p:scale>
        <p:origin x="2030"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Worksheet.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9"/>
    </mc:Choice>
    <mc:Fallback>
      <c:style val="9"/>
    </mc:Fallback>
  </mc:AlternateContent>
  <c:clrMapOvr bg1="lt1" tx1="dk1" bg2="lt2" tx2="dk2" accent1="accent1" accent2="accent2" accent3="accent3" accent4="accent4" accent5="accent5" accent6="accent6" hlink="hlink" folHlink="folHlink"/>
  <c:chart>
    <c:autoTitleDeleted val="1"/>
    <c:view3D>
      <c:rotX val="30"/>
      <c:rotY val="0"/>
      <c:rAngAx val="0"/>
    </c:view3D>
    <c:floor>
      <c:thickness val="0"/>
    </c:floor>
    <c:sideWall>
      <c:thickness val="0"/>
    </c:sideWall>
    <c:backWall>
      <c:thickness val="0"/>
    </c:backWall>
    <c:plotArea>
      <c:layout/>
      <c:pie3DChart>
        <c:varyColors val="1"/>
        <c:ser>
          <c:idx val="0"/>
          <c:order val="0"/>
          <c:tx>
            <c:strRef>
              <c:f>Sheet1!$B$1</c:f>
              <c:strCache>
                <c:ptCount val="1"/>
                <c:pt idx="0">
                  <c:v>Column1</c:v>
                </c:pt>
              </c:strCache>
            </c:strRef>
          </c:tx>
          <c:dPt>
            <c:idx val="0"/>
            <c:bubble3D val="0"/>
            <c:spPr>
              <a:solidFill>
                <a:srgbClr val="FDB134"/>
              </a:solidFill>
            </c:spPr>
            <c:extLst>
              <c:ext xmlns:c16="http://schemas.microsoft.com/office/drawing/2014/chart" uri="{C3380CC4-5D6E-409C-BE32-E72D297353CC}">
                <c16:uniqueId val="{00000001-2A4A-40A1-AE1D-0FFD37FC4F10}"/>
              </c:ext>
            </c:extLst>
          </c:dPt>
          <c:dPt>
            <c:idx val="1"/>
            <c:bubble3D val="0"/>
            <c:spPr>
              <a:solidFill>
                <a:srgbClr val="66FFCC"/>
              </a:solidFill>
            </c:spPr>
            <c:extLst>
              <c:ext xmlns:c16="http://schemas.microsoft.com/office/drawing/2014/chart" uri="{C3380CC4-5D6E-409C-BE32-E72D297353CC}">
                <c16:uniqueId val="{00000003-2A4A-40A1-AE1D-0FFD37FC4F10}"/>
              </c:ext>
            </c:extLst>
          </c:dPt>
          <c:dPt>
            <c:idx val="2"/>
            <c:bubble3D val="0"/>
            <c:spPr>
              <a:solidFill>
                <a:srgbClr val="0083A9"/>
              </a:solidFill>
            </c:spPr>
            <c:extLst>
              <c:ext xmlns:c16="http://schemas.microsoft.com/office/drawing/2014/chart" uri="{C3380CC4-5D6E-409C-BE32-E72D297353CC}">
                <c16:uniqueId val="{00000005-2A4A-40A1-AE1D-0FFD37FC4F10}"/>
              </c:ext>
            </c:extLst>
          </c:dPt>
          <c:dLbls>
            <c:spPr>
              <a:noFill/>
              <a:ln>
                <a:noFill/>
              </a:ln>
              <a:effectLst/>
            </c:spPr>
            <c:showLegendKey val="0"/>
            <c:showVal val="0"/>
            <c:showCatName val="0"/>
            <c:showSerName val="0"/>
            <c:showPercent val="1"/>
            <c:showBubbleSize val="0"/>
            <c:showLeaderLines val="1"/>
            <c:extLst>
              <c:ext xmlns:c15="http://schemas.microsoft.com/office/drawing/2012/chart" uri="{CE6537A1-D6FC-4f65-9D91-7224C49458BB}">
                <c15:layout/>
              </c:ext>
            </c:extLst>
          </c:dLbls>
          <c:cat>
            <c:strRef>
              <c:f>Sheet1!$A$2:$A$4</c:f>
              <c:strCache>
                <c:ptCount val="3"/>
                <c:pt idx="0">
                  <c:v>Body Language</c:v>
                </c:pt>
                <c:pt idx="1">
                  <c:v>Tone</c:v>
                </c:pt>
                <c:pt idx="2">
                  <c:v>Words</c:v>
                </c:pt>
              </c:strCache>
            </c:strRef>
          </c:cat>
          <c:val>
            <c:numRef>
              <c:f>Sheet1!$B$2:$B$4</c:f>
              <c:numCache>
                <c:formatCode>0%</c:formatCode>
                <c:ptCount val="3"/>
                <c:pt idx="0">
                  <c:v>0.55000000000000004</c:v>
                </c:pt>
                <c:pt idx="1">
                  <c:v>0.38000000000000211</c:v>
                </c:pt>
                <c:pt idx="2">
                  <c:v>7.0000000000000034E-2</c:v>
                </c:pt>
              </c:numCache>
            </c:numRef>
          </c:val>
          <c:extLst>
            <c:ext xmlns:c16="http://schemas.microsoft.com/office/drawing/2014/chart" uri="{C3380CC4-5D6E-409C-BE32-E72D297353CC}">
              <c16:uniqueId val="{00000006-2A4A-40A1-AE1D-0FFD37FC4F10}"/>
            </c:ext>
          </c:extLst>
        </c:ser>
        <c:dLbls>
          <c:showLegendKey val="0"/>
          <c:showVal val="0"/>
          <c:showCatName val="0"/>
          <c:showSerName val="0"/>
          <c:showPercent val="1"/>
          <c:showBubbleSize val="0"/>
          <c:showLeaderLines val="1"/>
        </c:dLbls>
      </c:pie3DChart>
    </c:plotArea>
    <c:legend>
      <c:legendPos val="r"/>
      <c:layout/>
      <c:overlay val="0"/>
    </c:legend>
    <c:plotVisOnly val="1"/>
    <c:dispBlanksAs val="gap"/>
    <c:showDLblsOverMax val="0"/>
  </c:chart>
  <c:txPr>
    <a:bodyPr/>
    <a:lstStyle/>
    <a:p>
      <a:pPr>
        <a:defRPr sz="1800"/>
      </a:pPr>
      <a:endParaRPr lang="en-US"/>
    </a:p>
  </c:txPr>
  <c:externalData r:id="rId2">
    <c:autoUpdate val="0"/>
  </c:externalData>
</c:chartSpace>
</file>

<file path=ppt/diagrams/_rels/data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_rels/drawing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image" Target="../media/image1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B5F542-8252-4889-BC63-CB68A55CF751}" type="doc">
      <dgm:prSet loTypeId="urn:microsoft.com/office/officeart/2005/8/layout/vList4#1" loCatId="list" qsTypeId="urn:microsoft.com/office/officeart/2005/8/quickstyle/simple1" qsCatId="simple" csTypeId="urn:microsoft.com/office/officeart/2005/8/colors/accent1_2" csCatId="accent1" phldr="1"/>
      <dgm:spPr/>
      <dgm:t>
        <a:bodyPr/>
        <a:lstStyle/>
        <a:p>
          <a:endParaRPr lang="en-GB"/>
        </a:p>
      </dgm:t>
    </dgm:pt>
    <dgm:pt modelId="{A20CA436-AC7B-4E15-BEF1-C23C364BE812}">
      <dgm:prSet phldrT="[Text]"/>
      <dgm:spPr>
        <a:solidFill>
          <a:schemeClr val="bg1">
            <a:lumMod val="50000"/>
          </a:schemeClr>
        </a:solidFill>
      </dgm:spPr>
      <dgm:t>
        <a:bodyPr/>
        <a:lstStyle/>
        <a:p>
          <a:r>
            <a:rPr lang="en-GB" dirty="0" smtClean="0"/>
            <a:t>Questions to ask yourself</a:t>
          </a:r>
          <a:endParaRPr lang="en-GB" dirty="0"/>
        </a:p>
      </dgm:t>
    </dgm:pt>
    <dgm:pt modelId="{60704F39-CF0C-4750-96FC-EFB610920964}" type="parTrans" cxnId="{2E824521-7B5F-45A1-A017-9AFCE8B5F939}">
      <dgm:prSet/>
      <dgm:spPr/>
      <dgm:t>
        <a:bodyPr/>
        <a:lstStyle/>
        <a:p>
          <a:endParaRPr lang="en-GB"/>
        </a:p>
      </dgm:t>
    </dgm:pt>
    <dgm:pt modelId="{19566CBA-ADBE-4491-AB03-E9584FA4AD40}" type="sibTrans" cxnId="{2E824521-7B5F-45A1-A017-9AFCE8B5F939}">
      <dgm:prSet/>
      <dgm:spPr/>
      <dgm:t>
        <a:bodyPr/>
        <a:lstStyle/>
        <a:p>
          <a:endParaRPr lang="en-GB"/>
        </a:p>
      </dgm:t>
    </dgm:pt>
    <dgm:pt modelId="{39B16940-7F42-45BF-B00F-DAF5FCEDA9FE}">
      <dgm:prSet phldrT="[Text]"/>
      <dgm:spPr>
        <a:solidFill>
          <a:srgbClr val="0083A9"/>
        </a:solidFill>
      </dgm:spPr>
      <dgm:t>
        <a:bodyPr/>
        <a:lstStyle/>
        <a:p>
          <a:r>
            <a:rPr lang="en-GB" dirty="0" smtClean="0"/>
            <a:t>Some rules to follow</a:t>
          </a:r>
          <a:endParaRPr lang="en-GB" dirty="0"/>
        </a:p>
      </dgm:t>
    </dgm:pt>
    <dgm:pt modelId="{09A0D3D8-6ED9-4AE1-AE87-A54C73E082A3}" type="parTrans" cxnId="{C6E1BE03-53D0-44F8-8C69-F8E53501D369}">
      <dgm:prSet/>
      <dgm:spPr/>
      <dgm:t>
        <a:bodyPr/>
        <a:lstStyle/>
        <a:p>
          <a:endParaRPr lang="en-GB"/>
        </a:p>
      </dgm:t>
    </dgm:pt>
    <dgm:pt modelId="{8E8BC90D-DA0A-4165-A129-3AB84714D5DC}" type="sibTrans" cxnId="{C6E1BE03-53D0-44F8-8C69-F8E53501D369}">
      <dgm:prSet/>
      <dgm:spPr/>
      <dgm:t>
        <a:bodyPr/>
        <a:lstStyle/>
        <a:p>
          <a:endParaRPr lang="en-GB"/>
        </a:p>
      </dgm:t>
    </dgm:pt>
    <dgm:pt modelId="{E8E21BA7-B793-4C1E-8BCF-6035C1FD6752}">
      <dgm:prSet phldrT="[Text]"/>
      <dgm:spPr>
        <a:solidFill>
          <a:schemeClr val="bg1">
            <a:lumMod val="50000"/>
          </a:schemeClr>
        </a:solidFill>
      </dgm:spPr>
      <dgm:t>
        <a:bodyPr/>
        <a:lstStyle/>
        <a:p>
          <a:r>
            <a:rPr lang="en-GB" dirty="0" smtClean="0"/>
            <a:t>5 Steps</a:t>
          </a:r>
          <a:endParaRPr lang="en-GB" dirty="0"/>
        </a:p>
      </dgm:t>
    </dgm:pt>
    <dgm:pt modelId="{806959BE-6902-4412-8DF3-51F7B874F1C3}" type="parTrans" cxnId="{DB0223AD-82D0-4154-A69B-77490C2DFF89}">
      <dgm:prSet/>
      <dgm:spPr/>
      <dgm:t>
        <a:bodyPr/>
        <a:lstStyle/>
        <a:p>
          <a:endParaRPr lang="en-GB"/>
        </a:p>
      </dgm:t>
    </dgm:pt>
    <dgm:pt modelId="{596D5C08-ACFA-49B2-927E-9033C6BF51F4}" type="sibTrans" cxnId="{DB0223AD-82D0-4154-A69B-77490C2DFF89}">
      <dgm:prSet/>
      <dgm:spPr/>
      <dgm:t>
        <a:bodyPr/>
        <a:lstStyle/>
        <a:p>
          <a:endParaRPr lang="en-GB"/>
        </a:p>
      </dgm:t>
    </dgm:pt>
    <dgm:pt modelId="{D104E4BB-2017-48E4-B317-A18FE8ADC50E}">
      <dgm:prSet phldrT="[Text]"/>
      <dgm:spPr>
        <a:solidFill>
          <a:schemeClr val="bg1">
            <a:lumMod val="50000"/>
          </a:schemeClr>
        </a:solidFill>
      </dgm:spPr>
      <dgm:t>
        <a:bodyPr/>
        <a:lstStyle/>
        <a:p>
          <a:r>
            <a:rPr lang="en-GB" dirty="0" smtClean="0"/>
            <a:t>Purpose, proposition, packaging, people, perseverance</a:t>
          </a:r>
          <a:endParaRPr lang="en-GB" dirty="0"/>
        </a:p>
      </dgm:t>
    </dgm:pt>
    <dgm:pt modelId="{4D62CF0D-A5DB-4D9B-8A5C-27E575AD25CE}" type="parTrans" cxnId="{A6854FA3-FBF1-4E00-8EB2-556CD7A394A6}">
      <dgm:prSet/>
      <dgm:spPr/>
      <dgm:t>
        <a:bodyPr/>
        <a:lstStyle/>
        <a:p>
          <a:endParaRPr lang="en-GB"/>
        </a:p>
      </dgm:t>
    </dgm:pt>
    <dgm:pt modelId="{13DA0B13-A293-45C8-A84D-8A9A3223F2DA}" type="sibTrans" cxnId="{A6854FA3-FBF1-4E00-8EB2-556CD7A394A6}">
      <dgm:prSet/>
      <dgm:spPr/>
      <dgm:t>
        <a:bodyPr/>
        <a:lstStyle/>
        <a:p>
          <a:endParaRPr lang="en-GB"/>
        </a:p>
      </dgm:t>
    </dgm:pt>
    <dgm:pt modelId="{8D71A782-C39C-41B0-8B7D-1A1B51934DE5}" type="pres">
      <dgm:prSet presAssocID="{07B5F542-8252-4889-BC63-CB68A55CF751}" presName="linear" presStyleCnt="0">
        <dgm:presLayoutVars>
          <dgm:dir/>
          <dgm:resizeHandles val="exact"/>
        </dgm:presLayoutVars>
      </dgm:prSet>
      <dgm:spPr/>
      <dgm:t>
        <a:bodyPr/>
        <a:lstStyle/>
        <a:p>
          <a:endParaRPr lang="en-GB"/>
        </a:p>
      </dgm:t>
    </dgm:pt>
    <dgm:pt modelId="{A7523190-F1D5-417E-A429-D690FA340FE9}" type="pres">
      <dgm:prSet presAssocID="{A20CA436-AC7B-4E15-BEF1-C23C364BE812}" presName="comp" presStyleCnt="0"/>
      <dgm:spPr/>
    </dgm:pt>
    <dgm:pt modelId="{B1D2090E-5BFD-468F-BBFD-0540B37C4509}" type="pres">
      <dgm:prSet presAssocID="{A20CA436-AC7B-4E15-BEF1-C23C364BE812}" presName="box" presStyleLbl="node1" presStyleIdx="0" presStyleCnt="3"/>
      <dgm:spPr/>
      <dgm:t>
        <a:bodyPr/>
        <a:lstStyle/>
        <a:p>
          <a:endParaRPr lang="en-GB"/>
        </a:p>
      </dgm:t>
    </dgm:pt>
    <dgm:pt modelId="{EEFB9013-E07F-455F-A408-FB8355191589}" type="pres">
      <dgm:prSet presAssocID="{A20CA436-AC7B-4E15-BEF1-C23C364BE812}" presName="img" presStyleLbl="fgImgPlace1" presStyleIdx="0" presStyleCnt="3"/>
      <dgm:spPr>
        <a:blipFill rotWithShape="0">
          <a:blip xmlns:r="http://schemas.openxmlformats.org/officeDocument/2006/relationships" r:embed="rId1"/>
          <a:stretch>
            <a:fillRect/>
          </a:stretch>
        </a:blipFill>
      </dgm:spPr>
    </dgm:pt>
    <dgm:pt modelId="{DF3C9F7F-92EF-4902-80C4-55E48A338AB1}" type="pres">
      <dgm:prSet presAssocID="{A20CA436-AC7B-4E15-BEF1-C23C364BE812}" presName="text" presStyleLbl="node1" presStyleIdx="0" presStyleCnt="3">
        <dgm:presLayoutVars>
          <dgm:bulletEnabled val="1"/>
        </dgm:presLayoutVars>
      </dgm:prSet>
      <dgm:spPr/>
      <dgm:t>
        <a:bodyPr/>
        <a:lstStyle/>
        <a:p>
          <a:endParaRPr lang="en-GB"/>
        </a:p>
      </dgm:t>
    </dgm:pt>
    <dgm:pt modelId="{9EEEE541-55EA-4E88-82E0-AD99B593F09F}" type="pres">
      <dgm:prSet presAssocID="{19566CBA-ADBE-4491-AB03-E9584FA4AD40}" presName="spacer" presStyleCnt="0"/>
      <dgm:spPr/>
    </dgm:pt>
    <dgm:pt modelId="{55ED0600-4F2F-4A90-B0FD-F55009B182C2}" type="pres">
      <dgm:prSet presAssocID="{39B16940-7F42-45BF-B00F-DAF5FCEDA9FE}" presName="comp" presStyleCnt="0"/>
      <dgm:spPr/>
    </dgm:pt>
    <dgm:pt modelId="{8E2667A7-4C02-4C15-883E-D3299F0D5BD4}" type="pres">
      <dgm:prSet presAssocID="{39B16940-7F42-45BF-B00F-DAF5FCEDA9FE}" presName="box" presStyleLbl="node1" presStyleIdx="1" presStyleCnt="3"/>
      <dgm:spPr/>
      <dgm:t>
        <a:bodyPr/>
        <a:lstStyle/>
        <a:p>
          <a:endParaRPr lang="en-GB"/>
        </a:p>
      </dgm:t>
    </dgm:pt>
    <dgm:pt modelId="{4092093C-8F02-43E7-B57D-69ABE643F52E}" type="pres">
      <dgm:prSet presAssocID="{39B16940-7F42-45BF-B00F-DAF5FCEDA9FE}" presName="img" presStyleLbl="fgImgPlace1" presStyleIdx="1" presStyleCnt="3"/>
      <dgm:spPr>
        <a:blipFill rotWithShape="0">
          <a:blip xmlns:r="http://schemas.openxmlformats.org/officeDocument/2006/relationships" r:embed="rId2">
            <a:duotone>
              <a:schemeClr val="accent6">
                <a:shade val="45000"/>
                <a:satMod val="135000"/>
              </a:schemeClr>
              <a:prstClr val="white"/>
            </a:duotone>
          </a:blip>
          <a:stretch>
            <a:fillRect/>
          </a:stretch>
        </a:blipFill>
      </dgm:spPr>
      <dgm:t>
        <a:bodyPr/>
        <a:lstStyle/>
        <a:p>
          <a:endParaRPr lang="en-GB"/>
        </a:p>
      </dgm:t>
    </dgm:pt>
    <dgm:pt modelId="{1AFC5FFF-12FE-43EE-B43F-34665BE481D6}" type="pres">
      <dgm:prSet presAssocID="{39B16940-7F42-45BF-B00F-DAF5FCEDA9FE}" presName="text" presStyleLbl="node1" presStyleIdx="1" presStyleCnt="3">
        <dgm:presLayoutVars>
          <dgm:bulletEnabled val="1"/>
        </dgm:presLayoutVars>
      </dgm:prSet>
      <dgm:spPr/>
      <dgm:t>
        <a:bodyPr/>
        <a:lstStyle/>
        <a:p>
          <a:endParaRPr lang="en-GB"/>
        </a:p>
      </dgm:t>
    </dgm:pt>
    <dgm:pt modelId="{743E18A6-55F7-49FF-BBBC-14C4BBE57CDD}" type="pres">
      <dgm:prSet presAssocID="{8E8BC90D-DA0A-4165-A129-3AB84714D5DC}" presName="spacer" presStyleCnt="0"/>
      <dgm:spPr/>
    </dgm:pt>
    <dgm:pt modelId="{F8B3ECDF-AFB7-4B3A-8BBA-2020BA298FAC}" type="pres">
      <dgm:prSet presAssocID="{E8E21BA7-B793-4C1E-8BCF-6035C1FD6752}" presName="comp" presStyleCnt="0"/>
      <dgm:spPr/>
    </dgm:pt>
    <dgm:pt modelId="{36160680-6225-4562-BA62-CD3DC75464EC}" type="pres">
      <dgm:prSet presAssocID="{E8E21BA7-B793-4C1E-8BCF-6035C1FD6752}" presName="box" presStyleLbl="node1" presStyleIdx="2" presStyleCnt="3"/>
      <dgm:spPr/>
      <dgm:t>
        <a:bodyPr/>
        <a:lstStyle/>
        <a:p>
          <a:endParaRPr lang="en-GB"/>
        </a:p>
      </dgm:t>
    </dgm:pt>
    <dgm:pt modelId="{85195CB2-43F9-48F8-B24A-C9DFC927C571}" type="pres">
      <dgm:prSet presAssocID="{E8E21BA7-B793-4C1E-8BCF-6035C1FD6752}" presName="img" presStyleLbl="fgImgPlace1" presStyleIdx="2" presStyleCnt="3"/>
      <dgm:spPr>
        <a:blipFill rotWithShape="0">
          <a:blip xmlns:r="http://schemas.openxmlformats.org/officeDocument/2006/relationships" r:embed="rId3">
            <a:duotone>
              <a:schemeClr val="accent6">
                <a:shade val="45000"/>
                <a:satMod val="135000"/>
              </a:schemeClr>
              <a:prstClr val="white"/>
            </a:duotone>
          </a:blip>
          <a:stretch>
            <a:fillRect/>
          </a:stretch>
        </a:blipFill>
      </dgm:spPr>
      <dgm:t>
        <a:bodyPr/>
        <a:lstStyle/>
        <a:p>
          <a:endParaRPr lang="en-GB"/>
        </a:p>
      </dgm:t>
    </dgm:pt>
    <dgm:pt modelId="{75E08B97-F259-4104-83B4-35EA0C040EF8}" type="pres">
      <dgm:prSet presAssocID="{E8E21BA7-B793-4C1E-8BCF-6035C1FD6752}" presName="text" presStyleLbl="node1" presStyleIdx="2" presStyleCnt="3">
        <dgm:presLayoutVars>
          <dgm:bulletEnabled val="1"/>
        </dgm:presLayoutVars>
      </dgm:prSet>
      <dgm:spPr/>
      <dgm:t>
        <a:bodyPr/>
        <a:lstStyle/>
        <a:p>
          <a:endParaRPr lang="en-GB"/>
        </a:p>
      </dgm:t>
    </dgm:pt>
  </dgm:ptLst>
  <dgm:cxnLst>
    <dgm:cxn modelId="{0D09D43E-3D4E-4B82-9F2A-1692C0222DF8}" type="presOf" srcId="{D104E4BB-2017-48E4-B317-A18FE8ADC50E}" destId="{36160680-6225-4562-BA62-CD3DC75464EC}" srcOrd="0" destOrd="1" presId="urn:microsoft.com/office/officeart/2005/8/layout/vList4#1"/>
    <dgm:cxn modelId="{23435690-F13F-4247-883B-479E10CD1E86}" type="presOf" srcId="{E8E21BA7-B793-4C1E-8BCF-6035C1FD6752}" destId="{75E08B97-F259-4104-83B4-35EA0C040EF8}" srcOrd="1" destOrd="0" presId="urn:microsoft.com/office/officeart/2005/8/layout/vList4#1"/>
    <dgm:cxn modelId="{2E824521-7B5F-45A1-A017-9AFCE8B5F939}" srcId="{07B5F542-8252-4889-BC63-CB68A55CF751}" destId="{A20CA436-AC7B-4E15-BEF1-C23C364BE812}" srcOrd="0" destOrd="0" parTransId="{60704F39-CF0C-4750-96FC-EFB610920964}" sibTransId="{19566CBA-ADBE-4491-AB03-E9584FA4AD40}"/>
    <dgm:cxn modelId="{D8764643-687D-4E79-AC51-C80FAD4AF38A}" type="presOf" srcId="{39B16940-7F42-45BF-B00F-DAF5FCEDA9FE}" destId="{1AFC5FFF-12FE-43EE-B43F-34665BE481D6}" srcOrd="1" destOrd="0" presId="urn:microsoft.com/office/officeart/2005/8/layout/vList4#1"/>
    <dgm:cxn modelId="{C6E1BE03-53D0-44F8-8C69-F8E53501D369}" srcId="{07B5F542-8252-4889-BC63-CB68A55CF751}" destId="{39B16940-7F42-45BF-B00F-DAF5FCEDA9FE}" srcOrd="1" destOrd="0" parTransId="{09A0D3D8-6ED9-4AE1-AE87-A54C73E082A3}" sibTransId="{8E8BC90D-DA0A-4165-A129-3AB84714D5DC}"/>
    <dgm:cxn modelId="{698FD850-E0DC-4C41-8A8B-92680400E140}" type="presOf" srcId="{07B5F542-8252-4889-BC63-CB68A55CF751}" destId="{8D71A782-C39C-41B0-8B7D-1A1B51934DE5}" srcOrd="0" destOrd="0" presId="urn:microsoft.com/office/officeart/2005/8/layout/vList4#1"/>
    <dgm:cxn modelId="{A6854FA3-FBF1-4E00-8EB2-556CD7A394A6}" srcId="{E8E21BA7-B793-4C1E-8BCF-6035C1FD6752}" destId="{D104E4BB-2017-48E4-B317-A18FE8ADC50E}" srcOrd="0" destOrd="0" parTransId="{4D62CF0D-A5DB-4D9B-8A5C-27E575AD25CE}" sibTransId="{13DA0B13-A293-45C8-A84D-8A9A3223F2DA}"/>
    <dgm:cxn modelId="{8C9D92FE-36C8-4F40-8940-4E6F6E7C9B09}" type="presOf" srcId="{A20CA436-AC7B-4E15-BEF1-C23C364BE812}" destId="{B1D2090E-5BFD-468F-BBFD-0540B37C4509}" srcOrd="0" destOrd="0" presId="urn:microsoft.com/office/officeart/2005/8/layout/vList4#1"/>
    <dgm:cxn modelId="{537E2C18-D601-4D94-B7A0-E0E4B41A6913}" type="presOf" srcId="{A20CA436-AC7B-4E15-BEF1-C23C364BE812}" destId="{DF3C9F7F-92EF-4902-80C4-55E48A338AB1}" srcOrd="1" destOrd="0" presId="urn:microsoft.com/office/officeart/2005/8/layout/vList4#1"/>
    <dgm:cxn modelId="{DB0223AD-82D0-4154-A69B-77490C2DFF89}" srcId="{07B5F542-8252-4889-BC63-CB68A55CF751}" destId="{E8E21BA7-B793-4C1E-8BCF-6035C1FD6752}" srcOrd="2" destOrd="0" parTransId="{806959BE-6902-4412-8DF3-51F7B874F1C3}" sibTransId="{596D5C08-ACFA-49B2-927E-9033C6BF51F4}"/>
    <dgm:cxn modelId="{D5E16E49-32BA-4AC5-B0B4-287C8BF984BB}" type="presOf" srcId="{D104E4BB-2017-48E4-B317-A18FE8ADC50E}" destId="{75E08B97-F259-4104-83B4-35EA0C040EF8}" srcOrd="1" destOrd="1" presId="urn:microsoft.com/office/officeart/2005/8/layout/vList4#1"/>
    <dgm:cxn modelId="{0BBC8C54-4759-4E76-B906-48A7682001D7}" type="presOf" srcId="{39B16940-7F42-45BF-B00F-DAF5FCEDA9FE}" destId="{8E2667A7-4C02-4C15-883E-D3299F0D5BD4}" srcOrd="0" destOrd="0" presId="urn:microsoft.com/office/officeart/2005/8/layout/vList4#1"/>
    <dgm:cxn modelId="{B0E3A001-3857-41CE-82D5-1536B1DFE8BF}" type="presOf" srcId="{E8E21BA7-B793-4C1E-8BCF-6035C1FD6752}" destId="{36160680-6225-4562-BA62-CD3DC75464EC}" srcOrd="0" destOrd="0" presId="urn:microsoft.com/office/officeart/2005/8/layout/vList4#1"/>
    <dgm:cxn modelId="{82640DF6-6D25-4FCD-A806-D076B1B216AB}" type="presParOf" srcId="{8D71A782-C39C-41B0-8B7D-1A1B51934DE5}" destId="{A7523190-F1D5-417E-A429-D690FA340FE9}" srcOrd="0" destOrd="0" presId="urn:microsoft.com/office/officeart/2005/8/layout/vList4#1"/>
    <dgm:cxn modelId="{45ACC614-7093-45DE-8144-7487C84D2856}" type="presParOf" srcId="{A7523190-F1D5-417E-A429-D690FA340FE9}" destId="{B1D2090E-5BFD-468F-BBFD-0540B37C4509}" srcOrd="0" destOrd="0" presId="urn:microsoft.com/office/officeart/2005/8/layout/vList4#1"/>
    <dgm:cxn modelId="{41302FF2-541F-413B-AEE1-6CA18938CAD6}" type="presParOf" srcId="{A7523190-F1D5-417E-A429-D690FA340FE9}" destId="{EEFB9013-E07F-455F-A408-FB8355191589}" srcOrd="1" destOrd="0" presId="urn:microsoft.com/office/officeart/2005/8/layout/vList4#1"/>
    <dgm:cxn modelId="{53A503C1-13CE-408F-ADA9-1519D121DE1C}" type="presParOf" srcId="{A7523190-F1D5-417E-A429-D690FA340FE9}" destId="{DF3C9F7F-92EF-4902-80C4-55E48A338AB1}" srcOrd="2" destOrd="0" presId="urn:microsoft.com/office/officeart/2005/8/layout/vList4#1"/>
    <dgm:cxn modelId="{162CFE70-1360-479C-A345-85E71D493CB5}" type="presParOf" srcId="{8D71A782-C39C-41B0-8B7D-1A1B51934DE5}" destId="{9EEEE541-55EA-4E88-82E0-AD99B593F09F}" srcOrd="1" destOrd="0" presId="urn:microsoft.com/office/officeart/2005/8/layout/vList4#1"/>
    <dgm:cxn modelId="{5E84BDE9-6392-4D78-B333-766E8D62C83F}" type="presParOf" srcId="{8D71A782-C39C-41B0-8B7D-1A1B51934DE5}" destId="{55ED0600-4F2F-4A90-B0FD-F55009B182C2}" srcOrd="2" destOrd="0" presId="urn:microsoft.com/office/officeart/2005/8/layout/vList4#1"/>
    <dgm:cxn modelId="{3A234EDE-0D10-4E14-A50D-0C10A746A394}" type="presParOf" srcId="{55ED0600-4F2F-4A90-B0FD-F55009B182C2}" destId="{8E2667A7-4C02-4C15-883E-D3299F0D5BD4}" srcOrd="0" destOrd="0" presId="urn:microsoft.com/office/officeart/2005/8/layout/vList4#1"/>
    <dgm:cxn modelId="{830DE2F3-DCD0-42C4-9D2C-BEBF6CCD3A2F}" type="presParOf" srcId="{55ED0600-4F2F-4A90-B0FD-F55009B182C2}" destId="{4092093C-8F02-43E7-B57D-69ABE643F52E}" srcOrd="1" destOrd="0" presId="urn:microsoft.com/office/officeart/2005/8/layout/vList4#1"/>
    <dgm:cxn modelId="{11C3A781-117F-4079-BA84-B8A5C92E781A}" type="presParOf" srcId="{55ED0600-4F2F-4A90-B0FD-F55009B182C2}" destId="{1AFC5FFF-12FE-43EE-B43F-34665BE481D6}" srcOrd="2" destOrd="0" presId="urn:microsoft.com/office/officeart/2005/8/layout/vList4#1"/>
    <dgm:cxn modelId="{27C589DB-96E3-41B1-BB8F-2E4C1F7330D7}" type="presParOf" srcId="{8D71A782-C39C-41B0-8B7D-1A1B51934DE5}" destId="{743E18A6-55F7-49FF-BBBC-14C4BBE57CDD}" srcOrd="3" destOrd="0" presId="urn:microsoft.com/office/officeart/2005/8/layout/vList4#1"/>
    <dgm:cxn modelId="{9886A920-B802-491E-A298-DDC7AD93954D}" type="presParOf" srcId="{8D71A782-C39C-41B0-8B7D-1A1B51934DE5}" destId="{F8B3ECDF-AFB7-4B3A-8BBA-2020BA298FAC}" srcOrd="4" destOrd="0" presId="urn:microsoft.com/office/officeart/2005/8/layout/vList4#1"/>
    <dgm:cxn modelId="{9811B09B-A1E4-42DF-92C6-01C13CDCB664}" type="presParOf" srcId="{F8B3ECDF-AFB7-4B3A-8BBA-2020BA298FAC}" destId="{36160680-6225-4562-BA62-CD3DC75464EC}" srcOrd="0" destOrd="0" presId="urn:microsoft.com/office/officeart/2005/8/layout/vList4#1"/>
    <dgm:cxn modelId="{DD91A2BF-0E92-430C-83E5-5EA94EC47BF1}" type="presParOf" srcId="{F8B3ECDF-AFB7-4B3A-8BBA-2020BA298FAC}" destId="{85195CB2-43F9-48F8-B24A-C9DFC927C571}" srcOrd="1" destOrd="0" presId="urn:microsoft.com/office/officeart/2005/8/layout/vList4#1"/>
    <dgm:cxn modelId="{20CF4CF3-6A98-4022-B01E-E8221EEBEFBF}" type="presParOf" srcId="{F8B3ECDF-AFB7-4B3A-8BBA-2020BA298FAC}" destId="{75E08B97-F259-4104-83B4-35EA0C040EF8}" srcOrd="2" destOrd="0" presId="urn:microsoft.com/office/officeart/2005/8/layout/vList4#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D2090E-5BFD-468F-BBFD-0540B37C4509}">
      <dsp:nvSpPr>
        <dsp:cNvPr id="0" name=""/>
        <dsp:cNvSpPr/>
      </dsp:nvSpPr>
      <dsp:spPr>
        <a:xfrm>
          <a:off x="0" y="0"/>
          <a:ext cx="7620000" cy="1269999"/>
        </a:xfrm>
        <a:prstGeom prst="roundRect">
          <a:avLst>
            <a:gd name="adj" fmla="val 10000"/>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smtClean="0"/>
            <a:t>Questions to ask yourself</a:t>
          </a:r>
          <a:endParaRPr lang="en-GB" sz="2600" kern="1200" dirty="0"/>
        </a:p>
      </dsp:txBody>
      <dsp:txXfrm>
        <a:off x="1651000" y="0"/>
        <a:ext cx="5968999" cy="1269999"/>
      </dsp:txXfrm>
    </dsp:sp>
    <dsp:sp modelId="{EEFB9013-E07F-455F-A408-FB8355191589}">
      <dsp:nvSpPr>
        <dsp:cNvPr id="0" name=""/>
        <dsp:cNvSpPr/>
      </dsp:nvSpPr>
      <dsp:spPr>
        <a:xfrm>
          <a:off x="126999" y="126999"/>
          <a:ext cx="1524000" cy="1015999"/>
        </a:xfrm>
        <a:prstGeom prst="roundRect">
          <a:avLst>
            <a:gd name="adj" fmla="val 10000"/>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2667A7-4C02-4C15-883E-D3299F0D5BD4}">
      <dsp:nvSpPr>
        <dsp:cNvPr id="0" name=""/>
        <dsp:cNvSpPr/>
      </dsp:nvSpPr>
      <dsp:spPr>
        <a:xfrm>
          <a:off x="0" y="1396999"/>
          <a:ext cx="7620000" cy="1269999"/>
        </a:xfrm>
        <a:prstGeom prst="roundRect">
          <a:avLst>
            <a:gd name="adj" fmla="val 10000"/>
          </a:avLst>
        </a:prstGeom>
        <a:solidFill>
          <a:srgbClr val="0083A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GB" sz="2600" kern="1200" dirty="0" smtClean="0"/>
            <a:t>Some rules to follow</a:t>
          </a:r>
          <a:endParaRPr lang="en-GB" sz="2600" kern="1200" dirty="0"/>
        </a:p>
      </dsp:txBody>
      <dsp:txXfrm>
        <a:off x="1651000" y="1396999"/>
        <a:ext cx="5968999" cy="1269999"/>
      </dsp:txXfrm>
    </dsp:sp>
    <dsp:sp modelId="{4092093C-8F02-43E7-B57D-69ABE643F52E}">
      <dsp:nvSpPr>
        <dsp:cNvPr id="0" name=""/>
        <dsp:cNvSpPr/>
      </dsp:nvSpPr>
      <dsp:spPr>
        <a:xfrm>
          <a:off x="126999" y="1523999"/>
          <a:ext cx="1524000" cy="1015999"/>
        </a:xfrm>
        <a:prstGeom prst="roundRect">
          <a:avLst>
            <a:gd name="adj" fmla="val 10000"/>
          </a:avLst>
        </a:prstGeom>
        <a:blipFill rotWithShape="0">
          <a:blip xmlns:r="http://schemas.openxmlformats.org/officeDocument/2006/relationships" r:embed="rId2">
            <a:duotone>
              <a:schemeClr val="accent6">
                <a:shade val="45000"/>
                <a:satMod val="135000"/>
              </a:schemeClr>
              <a:prstClr val="white"/>
            </a:duotone>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160680-6225-4562-BA62-CD3DC75464EC}">
      <dsp:nvSpPr>
        <dsp:cNvPr id="0" name=""/>
        <dsp:cNvSpPr/>
      </dsp:nvSpPr>
      <dsp:spPr>
        <a:xfrm>
          <a:off x="0" y="2793999"/>
          <a:ext cx="7620000" cy="1269999"/>
        </a:xfrm>
        <a:prstGeom prst="roundRect">
          <a:avLst>
            <a:gd name="adj" fmla="val 10000"/>
          </a:avLst>
        </a:prstGeom>
        <a:solidFill>
          <a:schemeClr val="bg1">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t" anchorCtr="0">
          <a:noAutofit/>
        </a:bodyPr>
        <a:lstStyle/>
        <a:p>
          <a:pPr lvl="0" algn="l" defTabSz="1155700">
            <a:lnSpc>
              <a:spcPct val="90000"/>
            </a:lnSpc>
            <a:spcBef>
              <a:spcPct val="0"/>
            </a:spcBef>
            <a:spcAft>
              <a:spcPct val="35000"/>
            </a:spcAft>
          </a:pPr>
          <a:r>
            <a:rPr lang="en-GB" sz="2600" kern="1200" dirty="0" smtClean="0"/>
            <a:t>5 Steps</a:t>
          </a:r>
          <a:endParaRPr lang="en-GB" sz="2600" kern="1200" dirty="0"/>
        </a:p>
        <a:p>
          <a:pPr marL="228600" lvl="1" indent="-228600" algn="l" defTabSz="889000">
            <a:lnSpc>
              <a:spcPct val="90000"/>
            </a:lnSpc>
            <a:spcBef>
              <a:spcPct val="0"/>
            </a:spcBef>
            <a:spcAft>
              <a:spcPct val="15000"/>
            </a:spcAft>
            <a:buChar char="••"/>
          </a:pPr>
          <a:r>
            <a:rPr lang="en-GB" sz="2000" kern="1200" dirty="0" smtClean="0"/>
            <a:t>Purpose, proposition, packaging, people, perseverance</a:t>
          </a:r>
          <a:endParaRPr lang="en-GB" sz="2000" kern="1200" dirty="0"/>
        </a:p>
      </dsp:txBody>
      <dsp:txXfrm>
        <a:off x="1651000" y="2793999"/>
        <a:ext cx="5968999" cy="1269999"/>
      </dsp:txXfrm>
    </dsp:sp>
    <dsp:sp modelId="{85195CB2-43F9-48F8-B24A-C9DFC927C571}">
      <dsp:nvSpPr>
        <dsp:cNvPr id="0" name=""/>
        <dsp:cNvSpPr/>
      </dsp:nvSpPr>
      <dsp:spPr>
        <a:xfrm>
          <a:off x="126999" y="2920999"/>
          <a:ext cx="1524000" cy="1015999"/>
        </a:xfrm>
        <a:prstGeom prst="roundRect">
          <a:avLst>
            <a:gd name="adj" fmla="val 10000"/>
          </a:avLst>
        </a:prstGeom>
        <a:blipFill rotWithShape="0">
          <a:blip xmlns:r="http://schemas.openxmlformats.org/officeDocument/2006/relationships" r:embed="rId3">
            <a:duotone>
              <a:schemeClr val="accent6">
                <a:shade val="45000"/>
                <a:satMod val="135000"/>
              </a:schemeClr>
              <a:prstClr val="white"/>
            </a:duotone>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4#1">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0ECA6B0-3973-4F21-8888-149B9C4FD630}" type="datetimeFigureOut">
              <a:rPr lang="en-GB" smtClean="0"/>
              <a:t>20/01/2020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D04726C-829D-458D-B939-7AF0C39FC534}" type="slidenum">
              <a:rPr lang="en-GB" smtClean="0"/>
              <a:t>‹#›</a:t>
            </a:fld>
            <a:endParaRPr lang="en-GB"/>
          </a:p>
        </p:txBody>
      </p:sp>
    </p:spTree>
    <p:extLst>
      <p:ext uri="{BB962C8B-B14F-4D97-AF65-F5344CB8AC3E}">
        <p14:creationId xmlns:p14="http://schemas.microsoft.com/office/powerpoint/2010/main" val="33916137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3" Type="http://schemas.openxmlformats.org/officeDocument/2006/relationships/hyperlink" Target="http://www.skillsyouneed.com/ips/ineffective-listening.html" TargetMode="External"/><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757363" y="4344135"/>
            <a:ext cx="5487041" cy="4114800"/>
          </a:xfrm>
        </p:spPr>
        <p:txBody>
          <a:bodyPr>
            <a:normAutofit/>
          </a:bodyPr>
          <a:lstStyle/>
          <a:p>
            <a:endParaRPr lang="en-GB" sz="3200" dirty="0" smtClean="0"/>
          </a:p>
          <a:p>
            <a:r>
              <a:rPr lang="en-GB" sz="3200" dirty="0" smtClean="0"/>
              <a:t>Introductions</a:t>
            </a:r>
            <a:r>
              <a:rPr lang="en-GB" sz="3200" baseline="0" dirty="0" smtClean="0"/>
              <a:t> and Welcome.  </a:t>
            </a:r>
            <a:endParaRPr lang="en-GB" sz="3200" dirty="0"/>
          </a:p>
        </p:txBody>
      </p:sp>
      <p:sp>
        <p:nvSpPr>
          <p:cNvPr id="4" name="Slide Number Placeholder 3"/>
          <p:cNvSpPr>
            <a:spLocks noGrp="1"/>
          </p:cNvSpPr>
          <p:nvPr>
            <p:ph type="sldNum" sz="quarter" idx="10"/>
          </p:nvPr>
        </p:nvSpPr>
        <p:spPr/>
        <p:txBody>
          <a:bodyPr/>
          <a:lstStyle/>
          <a:p>
            <a:pPr>
              <a:defRPr/>
            </a:pPr>
            <a:fld id="{1A8F08DA-6FDB-48CF-B75D-DA803D080B2C}" type="slidenum">
              <a:rPr lang="en-GB" smtClean="0"/>
              <a:pPr>
                <a:defRPr/>
              </a:pPr>
              <a:t>1</a:t>
            </a:fld>
            <a:endParaRPr lang="en-GB"/>
          </a:p>
        </p:txBody>
      </p:sp>
    </p:spTree>
    <p:extLst>
      <p:ext uri="{BB962C8B-B14F-4D97-AF65-F5344CB8AC3E}">
        <p14:creationId xmlns:p14="http://schemas.microsoft.com/office/powerpoint/2010/main" val="3522157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a:noFill/>
          <a:ln/>
        </p:spPr>
        <p:txBody>
          <a:bodyPr/>
          <a:lstStyle/>
          <a:p>
            <a:r>
              <a:rPr lang="en-US" sz="3200" dirty="0" smtClean="0"/>
              <a:t>Tom Peters – The Brand called You</a:t>
            </a:r>
            <a:r>
              <a:rPr lang="en-US" sz="3200" baseline="0" dirty="0" smtClean="0"/>
              <a:t> – anyone know about it/read it?</a:t>
            </a:r>
          </a:p>
          <a:p>
            <a:endParaRPr lang="en-US" sz="3200" baseline="0" dirty="0" smtClean="0"/>
          </a:p>
          <a:p>
            <a:r>
              <a:rPr lang="en-US" sz="3200" baseline="0" dirty="0" smtClean="0"/>
              <a:t>Overview discussion</a:t>
            </a:r>
            <a:endParaRPr lang="en-US" dirty="0" smtClean="0"/>
          </a:p>
        </p:txBody>
      </p:sp>
    </p:spTree>
    <p:extLst>
      <p:ext uri="{BB962C8B-B14F-4D97-AF65-F5344CB8AC3E}">
        <p14:creationId xmlns:p14="http://schemas.microsoft.com/office/powerpoint/2010/main" val="22309240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endParaRPr lang="en-GB" sz="2400" dirty="0" smtClean="0"/>
          </a:p>
        </p:txBody>
      </p:sp>
      <p:sp>
        <p:nvSpPr>
          <p:cNvPr id="4" name="Slide Number Placeholder 3"/>
          <p:cNvSpPr>
            <a:spLocks noGrp="1"/>
          </p:cNvSpPr>
          <p:nvPr>
            <p:ph type="sldNum" sz="quarter" idx="10"/>
          </p:nvPr>
        </p:nvSpPr>
        <p:spPr/>
        <p:txBody>
          <a:bodyPr/>
          <a:lstStyle/>
          <a:p>
            <a:pPr>
              <a:defRPr/>
            </a:pPr>
            <a:fld id="{1A8F08DA-6FDB-48CF-B75D-DA803D080B2C}" type="slidenum">
              <a:rPr lang="en-GB" smtClean="0"/>
              <a:pPr>
                <a:defRPr/>
              </a:pPr>
              <a:t>3</a:t>
            </a:fld>
            <a:endParaRPr lang="en-GB"/>
          </a:p>
        </p:txBody>
      </p:sp>
    </p:spTree>
    <p:extLst>
      <p:ext uri="{BB962C8B-B14F-4D97-AF65-F5344CB8AC3E}">
        <p14:creationId xmlns:p14="http://schemas.microsoft.com/office/powerpoint/2010/main" val="32041029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4</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GB" sz="2000" dirty="0" smtClean="0"/>
          </a:p>
          <a:p>
            <a:pPr eaLnBrk="1" hangingPunct="1"/>
            <a:r>
              <a:rPr lang="en-GB" sz="2000" dirty="0" smtClean="0"/>
              <a:t>Why</a:t>
            </a:r>
            <a:r>
              <a:rPr lang="en-GB" sz="2000" baseline="0" dirty="0" smtClean="0"/>
              <a:t> is brand important to these companies?  What does it provide them with?  Open</a:t>
            </a:r>
            <a:r>
              <a:rPr lang="en-GB" sz="2000" dirty="0" smtClean="0"/>
              <a:t> discussion question.</a:t>
            </a:r>
            <a:r>
              <a:rPr lang="en-GB" sz="2000" baseline="0" dirty="0" smtClean="0"/>
              <a:t> Write some ideas down in the box provided in your workbook.</a:t>
            </a:r>
          </a:p>
          <a:p>
            <a:pPr eaLnBrk="1" hangingPunct="1"/>
            <a:endParaRPr lang="en-GB" sz="2000" baseline="0" dirty="0" smtClean="0"/>
          </a:p>
          <a:p>
            <a:pPr eaLnBrk="1" hangingPunct="1"/>
            <a:r>
              <a:rPr lang="en-GB" sz="2000" baseline="0" dirty="0" smtClean="0"/>
              <a:t>DIFFERENTIATOR</a:t>
            </a:r>
          </a:p>
          <a:p>
            <a:pPr eaLnBrk="1" hangingPunct="1"/>
            <a:r>
              <a:rPr lang="en-GB" sz="2000" baseline="0" dirty="0" smtClean="0"/>
              <a:t>UNIQUE SELLING POINT</a:t>
            </a:r>
          </a:p>
          <a:p>
            <a:pPr eaLnBrk="1" hangingPunct="1"/>
            <a:endParaRPr lang="en-GB" sz="2000" baseline="0" dirty="0" smtClean="0"/>
          </a:p>
          <a:p>
            <a:pPr eaLnBrk="1" hangingPunct="1"/>
            <a:r>
              <a:rPr lang="en-GB" sz="1800" baseline="0" dirty="0" smtClean="0"/>
              <a:t>Workbook ref: Why is brand important? Page 1</a:t>
            </a:r>
            <a:endParaRPr lang="en-US" sz="1800" dirty="0" smtClean="0"/>
          </a:p>
        </p:txBody>
      </p:sp>
    </p:spTree>
    <p:extLst>
      <p:ext uri="{BB962C8B-B14F-4D97-AF65-F5344CB8AC3E}">
        <p14:creationId xmlns:p14="http://schemas.microsoft.com/office/powerpoint/2010/main" val="5934212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5</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GB" sz="2000" dirty="0" smtClean="0"/>
          </a:p>
          <a:p>
            <a:pPr eaLnBrk="1" hangingPunct="1"/>
            <a:r>
              <a:rPr lang="en-GB" sz="2000" dirty="0" smtClean="0"/>
              <a:t>Reflect on your thoughts about the brands you have seen and others which you admire or otherwise. Use your work</a:t>
            </a:r>
            <a:r>
              <a:rPr lang="en-GB" sz="2000" baseline="0" dirty="0" smtClean="0"/>
              <a:t>book to record your thoughts.</a:t>
            </a:r>
            <a:r>
              <a:rPr lang="en-GB" sz="2000" dirty="0" smtClean="0"/>
              <a:t> </a:t>
            </a:r>
            <a:endParaRPr lang="en-US" sz="2000" dirty="0" smtClean="0">
              <a:solidFill>
                <a:srgbClr val="FF0000"/>
              </a:solidFill>
            </a:endParaRPr>
          </a:p>
          <a:p>
            <a:pPr eaLnBrk="1" hangingPunct="1"/>
            <a:endParaRPr lang="en-GB" sz="2000" dirty="0" smtClean="0"/>
          </a:p>
          <a:p>
            <a:pPr eaLnBrk="1" hangingPunct="1"/>
            <a:r>
              <a:rPr lang="en-GB" sz="2000" dirty="0" smtClean="0"/>
              <a:t>Brands</a:t>
            </a:r>
            <a:r>
              <a:rPr lang="en-GB" sz="2000" baseline="0" dirty="0" smtClean="0"/>
              <a:t> are born of experience and reflect reputation.  </a:t>
            </a:r>
          </a:p>
          <a:p>
            <a:pPr eaLnBrk="1" hangingPunct="1"/>
            <a:endParaRPr lang="en-GB" sz="2000" baseline="0" dirty="0" smtClean="0">
              <a:solidFill>
                <a:srgbClr val="FF0000"/>
              </a:solidFill>
            </a:endParaRPr>
          </a:p>
          <a:p>
            <a:pPr eaLnBrk="1" hangingPunct="1"/>
            <a:r>
              <a:rPr lang="en-GB" sz="2000" baseline="0" dirty="0" smtClean="0">
                <a:solidFill>
                  <a:srgbClr val="FF0000"/>
                </a:solidFill>
              </a:rPr>
              <a:t>Workbook ref: Brands that I admire and why. Page 1 </a:t>
            </a:r>
            <a:endParaRPr lang="en-US" sz="2000" dirty="0" smtClean="0">
              <a:solidFill>
                <a:srgbClr val="FF0000"/>
              </a:solidFill>
            </a:endParaRPr>
          </a:p>
        </p:txBody>
      </p:sp>
    </p:spTree>
    <p:extLst>
      <p:ext uri="{BB962C8B-B14F-4D97-AF65-F5344CB8AC3E}">
        <p14:creationId xmlns:p14="http://schemas.microsoft.com/office/powerpoint/2010/main" val="7179207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6</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US" sz="2800" dirty="0" smtClean="0"/>
              <a:t>Individuals </a:t>
            </a:r>
            <a:r>
              <a:rPr lang="en-US" sz="2800" dirty="0" smtClean="0"/>
              <a:t>can be brands too.  What</a:t>
            </a:r>
            <a:r>
              <a:rPr lang="en-US" sz="2800" baseline="0" dirty="0" smtClean="0"/>
              <a:t> is you perception of the people you see here?  Are</a:t>
            </a:r>
            <a:r>
              <a:rPr lang="en-US" sz="2800" dirty="0" smtClean="0"/>
              <a:t> there any individuals that you think have a strong brand and what does it mean to you.  Record in your workbook.  What</a:t>
            </a:r>
            <a:r>
              <a:rPr lang="en-US" sz="2800" baseline="0" dirty="0" smtClean="0"/>
              <a:t> do people say when they see a picture of you?</a:t>
            </a:r>
            <a:endParaRPr lang="en-US" sz="2800" dirty="0" smtClean="0"/>
          </a:p>
          <a:p>
            <a:pPr eaLnBrk="1" hangingPunct="1"/>
            <a:r>
              <a:rPr lang="en-US" sz="2800" dirty="0" smtClean="0"/>
              <a:t>Open discussion.</a:t>
            </a:r>
          </a:p>
        </p:txBody>
      </p:sp>
    </p:spTree>
    <p:extLst>
      <p:ext uri="{BB962C8B-B14F-4D97-AF65-F5344CB8AC3E}">
        <p14:creationId xmlns:p14="http://schemas.microsoft.com/office/powerpoint/2010/main" val="3326112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7</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marL="0" marR="0" lvl="1" indent="0" algn="l" defTabSz="914400" rtl="0" eaLnBrk="1" fontAlgn="base" latinLnBrk="0" hangingPunct="1">
              <a:lnSpc>
                <a:spcPct val="100000"/>
              </a:lnSpc>
              <a:spcBef>
                <a:spcPct val="30000"/>
              </a:spcBef>
              <a:spcAft>
                <a:spcPct val="0"/>
              </a:spcAft>
              <a:buClrTx/>
              <a:buSzTx/>
              <a:buFontTx/>
              <a:buNone/>
              <a:tabLst/>
              <a:defRPr/>
            </a:pPr>
            <a:r>
              <a:rPr lang="en-GB" sz="2400" dirty="0" smtClean="0"/>
              <a:t>Your </a:t>
            </a:r>
            <a:r>
              <a:rPr lang="en-GB" sz="2400" dirty="0" smtClean="0"/>
              <a:t>brand should not be treated as an after</a:t>
            </a:r>
            <a:r>
              <a:rPr lang="en-GB" sz="2400" baseline="0" dirty="0" smtClean="0"/>
              <a:t> thought but as a key differentiator. </a:t>
            </a:r>
            <a:r>
              <a:rPr lang="en-GB" sz="2400" dirty="0" smtClean="0"/>
              <a:t>A consensus about who you are. Your reputation, public image, character. The collective opinion about you. Your unique value proposition.</a:t>
            </a:r>
          </a:p>
          <a:p>
            <a:pPr marL="0" marR="0" lvl="1" indent="0" algn="l" defTabSz="914400" rtl="0" eaLnBrk="1" fontAlgn="base" latinLnBrk="0" hangingPunct="1">
              <a:lnSpc>
                <a:spcPct val="100000"/>
              </a:lnSpc>
              <a:spcBef>
                <a:spcPct val="30000"/>
              </a:spcBef>
              <a:spcAft>
                <a:spcPct val="0"/>
              </a:spcAft>
              <a:buClrTx/>
              <a:buSzTx/>
              <a:buFontTx/>
              <a:buNone/>
              <a:tabLst/>
              <a:defRPr/>
            </a:pPr>
            <a:endParaRPr lang="en-GB" sz="2400" dirty="0" smtClean="0"/>
          </a:p>
          <a:p>
            <a:pPr marL="0" marR="0" lvl="1" indent="0" algn="l" defTabSz="914400" rtl="0" eaLnBrk="1" fontAlgn="base" latinLnBrk="0" hangingPunct="1">
              <a:lnSpc>
                <a:spcPct val="100000"/>
              </a:lnSpc>
              <a:spcBef>
                <a:spcPct val="30000"/>
              </a:spcBef>
              <a:spcAft>
                <a:spcPct val="0"/>
              </a:spcAft>
              <a:buClrTx/>
              <a:buSzTx/>
              <a:buFontTx/>
              <a:buNone/>
              <a:tabLst/>
              <a:defRPr/>
            </a:pPr>
            <a:endParaRPr lang="en-GB" sz="2400" dirty="0" smtClean="0"/>
          </a:p>
          <a:p>
            <a:pPr marL="0" marR="0" lvl="1" indent="0" algn="l" defTabSz="914400" rtl="0" eaLnBrk="1" fontAlgn="base" latinLnBrk="0" hangingPunct="1">
              <a:lnSpc>
                <a:spcPct val="100000"/>
              </a:lnSpc>
              <a:spcBef>
                <a:spcPct val="30000"/>
              </a:spcBef>
              <a:spcAft>
                <a:spcPct val="0"/>
              </a:spcAft>
              <a:buClrTx/>
              <a:buSzTx/>
              <a:buFontTx/>
              <a:buNone/>
              <a:tabLst/>
              <a:defRPr/>
            </a:pPr>
            <a:r>
              <a:rPr lang="en-GB" sz="2400" dirty="0" smtClean="0"/>
              <a:t>Workbook ref: Individual brands that</a:t>
            </a:r>
            <a:r>
              <a:rPr lang="en-GB" sz="2400" baseline="0" dirty="0" smtClean="0"/>
              <a:t> I admire and why. Page 2</a:t>
            </a:r>
            <a:endParaRPr lang="en-GB" sz="2400" dirty="0" smtClean="0"/>
          </a:p>
          <a:p>
            <a:pPr eaLnBrk="1" hangingPunct="1"/>
            <a:endParaRPr lang="en-US" sz="2400" dirty="0" smtClean="0"/>
          </a:p>
        </p:txBody>
      </p:sp>
    </p:spTree>
    <p:extLst>
      <p:ext uri="{BB962C8B-B14F-4D97-AF65-F5344CB8AC3E}">
        <p14:creationId xmlns:p14="http://schemas.microsoft.com/office/powerpoint/2010/main" val="156115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8</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GB" sz="2000" baseline="0" dirty="0" smtClean="0"/>
              <a:t>Refer </a:t>
            </a:r>
            <a:r>
              <a:rPr lang="en-GB" sz="2000" baseline="0" dirty="0" smtClean="0"/>
              <a:t>to learning materials. Jot down some answers to the questions you see here.  How do you want to be perceived by others?</a:t>
            </a:r>
          </a:p>
          <a:p>
            <a:pPr eaLnBrk="1" hangingPunct="1"/>
            <a:r>
              <a:rPr lang="en-GB" sz="2000" baseline="0" dirty="0" smtClean="0"/>
              <a:t>If you are not branding yourself you can be sure that others are doing it for you.  What is your USP?  What does you brand reflect?  What do you want it to reflect? What are you/could you be doing to enhance your brand?  </a:t>
            </a:r>
          </a:p>
          <a:p>
            <a:pPr eaLnBrk="1" hangingPunct="1"/>
            <a:endParaRPr lang="en-GB" sz="2000" baseline="0" dirty="0" smtClean="0"/>
          </a:p>
          <a:p>
            <a:pPr eaLnBrk="1" hangingPunct="1"/>
            <a:r>
              <a:rPr lang="en-GB" sz="2000" baseline="0" dirty="0" smtClean="0"/>
              <a:t>Workbook ref: how do you want to be perceived by others. Page 2 </a:t>
            </a:r>
            <a:endParaRPr lang="en-US" sz="2000" dirty="0" smtClean="0"/>
          </a:p>
        </p:txBody>
      </p:sp>
    </p:spTree>
    <p:extLst>
      <p:ext uri="{BB962C8B-B14F-4D97-AF65-F5344CB8AC3E}">
        <p14:creationId xmlns:p14="http://schemas.microsoft.com/office/powerpoint/2010/main" val="1504623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9</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US" sz="1800" dirty="0" smtClean="0">
              <a:solidFill>
                <a:srgbClr val="FF0000"/>
              </a:solidFill>
            </a:endParaRPr>
          </a:p>
          <a:p>
            <a:pPr eaLnBrk="1" hangingPunct="1"/>
            <a:r>
              <a:rPr lang="en-US" sz="1800" dirty="0" smtClean="0">
                <a:solidFill>
                  <a:srgbClr val="FF0000"/>
                </a:solidFill>
              </a:rPr>
              <a:t>The</a:t>
            </a:r>
            <a:r>
              <a:rPr lang="en-US" sz="1800" baseline="0" dirty="0" smtClean="0">
                <a:solidFill>
                  <a:srgbClr val="FF0000"/>
                </a:solidFill>
              </a:rPr>
              <a:t> next part of the session is the How</a:t>
            </a:r>
            <a:endParaRPr lang="en-US" sz="1800" dirty="0" smtClean="0">
              <a:solidFill>
                <a:srgbClr val="FF0000"/>
              </a:solidFill>
            </a:endParaRPr>
          </a:p>
        </p:txBody>
      </p:sp>
    </p:spTree>
    <p:extLst>
      <p:ext uri="{BB962C8B-B14F-4D97-AF65-F5344CB8AC3E}">
        <p14:creationId xmlns:p14="http://schemas.microsoft.com/office/powerpoint/2010/main" val="9532792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10</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US" sz="2400" dirty="0" smtClean="0"/>
              <a:t>Think</a:t>
            </a:r>
            <a:r>
              <a:rPr lang="en-US" sz="2400" baseline="0" dirty="0" smtClean="0"/>
              <a:t> about these questions and jot down some ideas, you will need them in the activity later in the workshop.</a:t>
            </a:r>
          </a:p>
          <a:p>
            <a:pPr eaLnBrk="1" hangingPunct="1"/>
            <a:endParaRPr lang="en-US" sz="2400" baseline="0" dirty="0" smtClean="0"/>
          </a:p>
          <a:p>
            <a:pPr eaLnBrk="1" hangingPunct="1"/>
            <a:r>
              <a:rPr lang="en-US" sz="2400" dirty="0" smtClean="0"/>
              <a:t>Consider personal achievements and</a:t>
            </a:r>
            <a:r>
              <a:rPr lang="en-US" sz="2400" baseline="0" dirty="0" smtClean="0"/>
              <a:t> bigger picture and how this effects your brand.</a:t>
            </a:r>
          </a:p>
          <a:p>
            <a:pPr eaLnBrk="1" hangingPunct="1"/>
            <a:endParaRPr lang="en-US" sz="2400" baseline="0" dirty="0" smtClean="0"/>
          </a:p>
          <a:p>
            <a:pPr eaLnBrk="1" hangingPunct="1"/>
            <a:r>
              <a:rPr lang="en-US" sz="2400" baseline="0" dirty="0" smtClean="0"/>
              <a:t>Workbook ref: Some questions to ask yourself. Page 3</a:t>
            </a:r>
            <a:endParaRPr lang="en-US" sz="2400" dirty="0" smtClean="0"/>
          </a:p>
        </p:txBody>
      </p:sp>
    </p:spTree>
    <p:extLst>
      <p:ext uri="{BB962C8B-B14F-4D97-AF65-F5344CB8AC3E}">
        <p14:creationId xmlns:p14="http://schemas.microsoft.com/office/powerpoint/2010/main" val="32722036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11</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US" sz="2000" dirty="0" smtClean="0">
                <a:solidFill>
                  <a:srgbClr val="FF0000"/>
                </a:solidFill>
              </a:rPr>
              <a:t>Why</a:t>
            </a:r>
            <a:r>
              <a:rPr lang="en-US" sz="2000" baseline="0" dirty="0" smtClean="0">
                <a:solidFill>
                  <a:srgbClr val="FF0000"/>
                </a:solidFill>
              </a:rPr>
              <a:t> do you need to be each of these things.  Open discussion.  Pick one and tell us why it is important.  </a:t>
            </a:r>
          </a:p>
          <a:p>
            <a:pPr eaLnBrk="1" hangingPunct="1"/>
            <a:endParaRPr lang="en-US" sz="2000" baseline="0" dirty="0" smtClean="0">
              <a:solidFill>
                <a:srgbClr val="FF0000"/>
              </a:solidFill>
            </a:endParaRPr>
          </a:p>
          <a:p>
            <a:pPr marL="0" marR="0" indent="0" algn="l" defTabSz="914400" rtl="0" eaLnBrk="1" fontAlgn="base" latinLnBrk="0" hangingPunct="1">
              <a:lnSpc>
                <a:spcPct val="100000"/>
              </a:lnSpc>
              <a:spcBef>
                <a:spcPct val="30000"/>
              </a:spcBef>
              <a:spcAft>
                <a:spcPct val="0"/>
              </a:spcAft>
              <a:buClrTx/>
              <a:buSzTx/>
              <a:buFontTx/>
              <a:buNone/>
              <a:tabLst/>
              <a:defRPr/>
            </a:pPr>
            <a:r>
              <a:rPr lang="en-US" sz="2000" dirty="0" smtClean="0"/>
              <a:t>Consider personal achievements and</a:t>
            </a:r>
            <a:r>
              <a:rPr lang="en-US" sz="2000" baseline="0" dirty="0" smtClean="0"/>
              <a:t> bigger picture and how this effects your brand.</a:t>
            </a:r>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000" dirty="0" smtClean="0"/>
          </a:p>
          <a:p>
            <a:pPr marL="0" marR="0" indent="0" algn="l" defTabSz="914400" rtl="0" eaLnBrk="1" fontAlgn="base" latinLnBrk="0" hangingPunct="1">
              <a:lnSpc>
                <a:spcPct val="100000"/>
              </a:lnSpc>
              <a:spcBef>
                <a:spcPct val="30000"/>
              </a:spcBef>
              <a:spcAft>
                <a:spcPct val="0"/>
              </a:spcAft>
              <a:buClrTx/>
              <a:buSzTx/>
              <a:buFontTx/>
              <a:buNone/>
              <a:tabLst/>
              <a:defRPr/>
            </a:pPr>
            <a:endParaRPr lang="en-US" sz="2000" dirty="0" smtClean="0"/>
          </a:p>
          <a:p>
            <a:pPr eaLnBrk="1" hangingPunct="1"/>
            <a:endParaRPr lang="en-US" dirty="0" smtClean="0">
              <a:solidFill>
                <a:srgbClr val="FF0000"/>
              </a:solidFill>
            </a:endParaRPr>
          </a:p>
        </p:txBody>
      </p:sp>
    </p:spTree>
    <p:extLst>
      <p:ext uri="{BB962C8B-B14F-4D97-AF65-F5344CB8AC3E}">
        <p14:creationId xmlns:p14="http://schemas.microsoft.com/office/powerpoint/2010/main" val="37170419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12</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GB" sz="2000" dirty="0" smtClean="0"/>
              <a:t>The 5 steps to building a successful</a:t>
            </a:r>
            <a:r>
              <a:rPr lang="en-GB" sz="2000" baseline="0" dirty="0" smtClean="0"/>
              <a:t> brand are….  We are going to look at each one of these in more detail.</a:t>
            </a:r>
          </a:p>
          <a:p>
            <a:pPr eaLnBrk="1" hangingPunct="1"/>
            <a:endParaRPr lang="en-GB" sz="2000" dirty="0" smtClean="0"/>
          </a:p>
          <a:p>
            <a:pPr eaLnBrk="1" hangingPunct="1"/>
            <a:r>
              <a:rPr lang="en-GB" sz="2000" dirty="0" smtClean="0"/>
              <a:t>Use page 4 to make notes.</a:t>
            </a:r>
            <a:endParaRPr lang="en-US" sz="2000" dirty="0" smtClean="0"/>
          </a:p>
        </p:txBody>
      </p:sp>
    </p:spTree>
    <p:extLst>
      <p:ext uri="{BB962C8B-B14F-4D97-AF65-F5344CB8AC3E}">
        <p14:creationId xmlns:p14="http://schemas.microsoft.com/office/powerpoint/2010/main" val="78597039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13</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GB" dirty="0" smtClean="0"/>
          </a:p>
          <a:p>
            <a:pPr eaLnBrk="1" hangingPunct="1"/>
            <a:r>
              <a:rPr lang="en-GB" sz="2800" dirty="0" smtClean="0"/>
              <a:t>When someone hears your name what do they think?  </a:t>
            </a:r>
          </a:p>
          <a:p>
            <a:pPr eaLnBrk="1" hangingPunct="1"/>
            <a:endParaRPr lang="en-GB" sz="2800" dirty="0" smtClean="0"/>
          </a:p>
          <a:p>
            <a:pPr eaLnBrk="1" hangingPunct="1"/>
            <a:r>
              <a:rPr lang="en-GB" sz="2800" dirty="0" smtClean="0"/>
              <a:t>Go to person?  Really good at?  A pain in the bum? Negative?  Personal</a:t>
            </a:r>
            <a:r>
              <a:rPr lang="en-GB" sz="2800" baseline="0" dirty="0" smtClean="0"/>
              <a:t> branding lets you control how other people perceive you.</a:t>
            </a:r>
            <a:endParaRPr lang="en-US" sz="2800" dirty="0" smtClean="0"/>
          </a:p>
        </p:txBody>
      </p:sp>
    </p:spTree>
    <p:extLst>
      <p:ext uri="{BB962C8B-B14F-4D97-AF65-F5344CB8AC3E}">
        <p14:creationId xmlns:p14="http://schemas.microsoft.com/office/powerpoint/2010/main" val="7954423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14</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GB" sz="2000" dirty="0" smtClean="0"/>
              <a:t>What is your core competency/unique</a:t>
            </a:r>
            <a:r>
              <a:rPr lang="en-GB" sz="2000" baseline="0" dirty="0" smtClean="0"/>
              <a:t> value proposition?   Are you the creative one in a group?  Are you the one that gets things done, keeps things on track?  Have you got an eye for detail or are you more of a big picture person.</a:t>
            </a:r>
          </a:p>
          <a:p>
            <a:pPr eaLnBrk="1" hangingPunct="1"/>
            <a:endParaRPr lang="en-GB" sz="2000" dirty="0" smtClean="0"/>
          </a:p>
          <a:p>
            <a:pPr eaLnBrk="1" hangingPunct="1"/>
            <a:r>
              <a:rPr lang="en-GB" sz="2000" dirty="0" smtClean="0"/>
              <a:t>Decide what it is that you can do better then others and make it your UVP.</a:t>
            </a:r>
          </a:p>
          <a:p>
            <a:pPr eaLnBrk="1" hangingPunct="1"/>
            <a:endParaRPr lang="en-GB" sz="2000" dirty="0" smtClean="0"/>
          </a:p>
          <a:p>
            <a:pPr eaLnBrk="1" hangingPunct="1"/>
            <a:r>
              <a:rPr lang="en-GB" sz="2000" dirty="0" smtClean="0"/>
              <a:t>Provide an example.</a:t>
            </a:r>
            <a:endParaRPr lang="en-US" sz="2000" dirty="0" smtClean="0"/>
          </a:p>
        </p:txBody>
      </p:sp>
    </p:spTree>
    <p:extLst>
      <p:ext uri="{BB962C8B-B14F-4D97-AF65-F5344CB8AC3E}">
        <p14:creationId xmlns:p14="http://schemas.microsoft.com/office/powerpoint/2010/main" val="297980157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15</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GB" sz="2800" baseline="0" dirty="0" smtClean="0"/>
          </a:p>
          <a:p>
            <a:pPr eaLnBrk="1" hangingPunct="1"/>
            <a:r>
              <a:rPr lang="en-GB" sz="2800" dirty="0" smtClean="0"/>
              <a:t>Do you dress for the job</a:t>
            </a:r>
            <a:r>
              <a:rPr lang="en-GB" sz="2800" baseline="0" dirty="0" smtClean="0"/>
              <a:t> you want?  Create an impression.  Dress appropriately for the job you do.  </a:t>
            </a:r>
            <a:endParaRPr lang="en-US" sz="2800" dirty="0" smtClean="0">
              <a:solidFill>
                <a:srgbClr val="FF0000"/>
              </a:solidFill>
            </a:endParaRPr>
          </a:p>
        </p:txBody>
      </p:sp>
    </p:spTree>
    <p:extLst>
      <p:ext uri="{BB962C8B-B14F-4D97-AF65-F5344CB8AC3E}">
        <p14:creationId xmlns:p14="http://schemas.microsoft.com/office/powerpoint/2010/main" val="156323445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17</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GB" sz="2800" dirty="0" smtClean="0"/>
              <a:t>Ask the room what they think the value of each of the elements of VC are?  Talk about the importance of the way things are said and how telling body language can be.</a:t>
            </a:r>
          </a:p>
          <a:p>
            <a:pPr eaLnBrk="1" hangingPunct="1"/>
            <a:endParaRPr lang="en-US" sz="2800" dirty="0" smtClean="0"/>
          </a:p>
          <a:p>
            <a:pPr eaLnBrk="1" hangingPunct="1"/>
            <a:r>
              <a:rPr lang="en-US" sz="2800" dirty="0" smtClean="0"/>
              <a:t>Use/ask for examples.</a:t>
            </a:r>
          </a:p>
        </p:txBody>
      </p:sp>
    </p:spTree>
    <p:extLst>
      <p:ext uri="{BB962C8B-B14F-4D97-AF65-F5344CB8AC3E}">
        <p14:creationId xmlns:p14="http://schemas.microsoft.com/office/powerpoint/2010/main" val="13392495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What goes wrong?</a:t>
            </a:r>
            <a:endParaRPr lang="en-GB"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18</a:t>
            </a:fld>
            <a:endParaRPr lang="en-US"/>
          </a:p>
        </p:txBody>
      </p:sp>
    </p:spTree>
    <p:extLst>
      <p:ext uri="{BB962C8B-B14F-4D97-AF65-F5344CB8AC3E}">
        <p14:creationId xmlns:p14="http://schemas.microsoft.com/office/powerpoint/2010/main" val="167393837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GB" sz="1200" b="1" kern="1200" dirty="0" smtClean="0">
                <a:solidFill>
                  <a:schemeClr val="tx1"/>
                </a:solidFill>
                <a:latin typeface="+mn-lt"/>
                <a:ea typeface="+mn-ea"/>
                <a:cs typeface="+mn-cs"/>
              </a:rPr>
              <a:t>The use of jargon.</a:t>
            </a:r>
            <a:r>
              <a:rPr lang="en-GB" sz="1200" kern="1200" dirty="0" smtClean="0">
                <a:solidFill>
                  <a:schemeClr val="tx1"/>
                </a:solidFill>
                <a:latin typeface="+mn-lt"/>
                <a:ea typeface="+mn-ea"/>
                <a:cs typeface="+mn-cs"/>
              </a:rPr>
              <a:t> Over-complicated, unfamiliar and/or technical terms.</a:t>
            </a:r>
          </a:p>
          <a:p>
            <a:pPr lvl="0"/>
            <a:r>
              <a:rPr lang="en-GB" sz="1200" b="1" kern="1200" dirty="0" smtClean="0">
                <a:solidFill>
                  <a:schemeClr val="tx1"/>
                </a:solidFill>
                <a:latin typeface="+mn-lt"/>
                <a:ea typeface="+mn-ea"/>
                <a:cs typeface="+mn-cs"/>
              </a:rPr>
              <a:t>Emotional barriers and taboos.</a:t>
            </a:r>
            <a:r>
              <a:rPr lang="en-GB" sz="1200" kern="1200" dirty="0" smtClean="0">
                <a:solidFill>
                  <a:schemeClr val="tx1"/>
                </a:solidFill>
                <a:latin typeface="+mn-lt"/>
                <a:ea typeface="+mn-ea"/>
                <a:cs typeface="+mn-cs"/>
              </a:rPr>
              <a:t> Some people may find it difficult to express their emotions and some topics may be completely 'off-limits' or taboo.</a:t>
            </a:r>
          </a:p>
          <a:p>
            <a:pPr lvl="0"/>
            <a:r>
              <a:rPr lang="en-GB" sz="1200" b="1" kern="1200" dirty="0" smtClean="0">
                <a:solidFill>
                  <a:schemeClr val="tx1"/>
                </a:solidFill>
                <a:latin typeface="+mn-lt"/>
                <a:ea typeface="+mn-ea"/>
                <a:cs typeface="+mn-cs"/>
              </a:rPr>
              <a:t>Lack of attention, interest, distractions, or irrelevance to the receiver.</a:t>
            </a:r>
            <a:r>
              <a:rPr lang="en-GB" sz="1200" kern="1200" dirty="0" smtClean="0">
                <a:solidFill>
                  <a:schemeClr val="tx1"/>
                </a:solidFill>
                <a:latin typeface="+mn-lt"/>
                <a:ea typeface="+mn-ea"/>
                <a:cs typeface="+mn-cs"/>
              </a:rPr>
              <a:t> (See our page </a:t>
            </a:r>
            <a:r>
              <a:rPr lang="en-GB" sz="1200" b="1" u="none" strike="noStrike" kern="1200" dirty="0" smtClean="0">
                <a:solidFill>
                  <a:schemeClr val="tx1"/>
                </a:solidFill>
                <a:latin typeface="+mn-lt"/>
                <a:ea typeface="+mn-ea"/>
                <a:cs typeface="+mn-cs"/>
                <a:hlinkClick r:id="rId3"/>
              </a:rPr>
              <a:t>Barriers to Effective Listening</a:t>
            </a:r>
            <a:r>
              <a:rPr lang="en-GB" sz="1200" kern="1200" dirty="0" smtClean="0">
                <a:solidFill>
                  <a:schemeClr val="tx1"/>
                </a:solidFill>
                <a:latin typeface="+mn-lt"/>
                <a:ea typeface="+mn-ea"/>
                <a:cs typeface="+mn-cs"/>
              </a:rPr>
              <a:t> for more information).</a:t>
            </a:r>
          </a:p>
          <a:p>
            <a:pPr lvl="0"/>
            <a:r>
              <a:rPr lang="en-GB" sz="1200" b="1" kern="1200" dirty="0" smtClean="0">
                <a:solidFill>
                  <a:schemeClr val="tx1"/>
                </a:solidFill>
                <a:latin typeface="+mn-lt"/>
                <a:ea typeface="+mn-ea"/>
                <a:cs typeface="+mn-cs"/>
              </a:rPr>
              <a:t>Differences in perception and viewpoint.</a:t>
            </a:r>
            <a:endParaRPr lang="en-GB" sz="1200" kern="1200" dirty="0" smtClean="0">
              <a:solidFill>
                <a:schemeClr val="tx1"/>
              </a:solidFill>
              <a:latin typeface="+mn-lt"/>
              <a:ea typeface="+mn-ea"/>
              <a:cs typeface="+mn-cs"/>
            </a:endParaRPr>
          </a:p>
          <a:p>
            <a:pPr lvl="0"/>
            <a:r>
              <a:rPr lang="en-GB" sz="1200" b="1" kern="1200" dirty="0" smtClean="0">
                <a:solidFill>
                  <a:schemeClr val="tx1"/>
                </a:solidFill>
                <a:latin typeface="+mn-lt"/>
                <a:ea typeface="+mn-ea"/>
                <a:cs typeface="+mn-cs"/>
              </a:rPr>
              <a:t>Physical disabilities such as hearing problems or speech difficulties.</a:t>
            </a:r>
            <a:endParaRPr lang="en-GB" sz="1200" kern="1200" dirty="0" smtClean="0">
              <a:solidFill>
                <a:schemeClr val="tx1"/>
              </a:solidFill>
              <a:latin typeface="+mn-lt"/>
              <a:ea typeface="+mn-ea"/>
              <a:cs typeface="+mn-cs"/>
            </a:endParaRPr>
          </a:p>
          <a:p>
            <a:pPr lvl="0"/>
            <a:r>
              <a:rPr lang="en-GB" sz="1200" b="1" kern="1200" dirty="0" smtClean="0">
                <a:solidFill>
                  <a:schemeClr val="tx1"/>
                </a:solidFill>
                <a:latin typeface="+mn-lt"/>
                <a:ea typeface="+mn-ea"/>
                <a:cs typeface="+mn-cs"/>
              </a:rPr>
              <a:t>Physical barriers to non-verbal communication.</a:t>
            </a:r>
            <a:r>
              <a:rPr lang="en-GB" sz="1200" kern="1200" dirty="0" smtClean="0">
                <a:solidFill>
                  <a:schemeClr val="tx1"/>
                </a:solidFill>
                <a:latin typeface="+mn-lt"/>
                <a:ea typeface="+mn-ea"/>
                <a:cs typeface="+mn-cs"/>
              </a:rPr>
              <a:t> Not being able to see the non-verbal cues, gestures, posture and general body language can make communication less effective.</a:t>
            </a:r>
          </a:p>
          <a:p>
            <a:pPr lvl="0"/>
            <a:r>
              <a:rPr lang="en-GB" sz="1200" b="1" kern="1200" dirty="0" smtClean="0">
                <a:solidFill>
                  <a:schemeClr val="tx1"/>
                </a:solidFill>
                <a:latin typeface="+mn-lt"/>
                <a:ea typeface="+mn-ea"/>
                <a:cs typeface="+mn-cs"/>
              </a:rPr>
              <a:t>Language differences and the difficulty in understanding unfamiliar accents.</a:t>
            </a:r>
            <a:endParaRPr lang="en-GB" sz="1200" kern="1200" dirty="0" smtClean="0">
              <a:solidFill>
                <a:schemeClr val="tx1"/>
              </a:solidFill>
              <a:latin typeface="+mn-lt"/>
              <a:ea typeface="+mn-ea"/>
              <a:cs typeface="+mn-cs"/>
            </a:endParaRPr>
          </a:p>
          <a:p>
            <a:pPr lvl="0"/>
            <a:r>
              <a:rPr lang="en-GB" sz="1200" b="1" kern="1200" dirty="0" smtClean="0">
                <a:solidFill>
                  <a:schemeClr val="tx1"/>
                </a:solidFill>
                <a:latin typeface="+mn-lt"/>
                <a:ea typeface="+mn-ea"/>
                <a:cs typeface="+mn-cs"/>
              </a:rPr>
              <a:t>Expectations and prejudices which may lead to false assumptions or stereotyping.</a:t>
            </a:r>
            <a:r>
              <a:rPr lang="en-GB" sz="1200" kern="1200" dirty="0" smtClean="0">
                <a:solidFill>
                  <a:schemeClr val="tx1"/>
                </a:solidFill>
                <a:latin typeface="+mn-lt"/>
                <a:ea typeface="+mn-ea"/>
                <a:cs typeface="+mn-cs"/>
              </a:rPr>
              <a:t>  People often hear what they expect to hear rather than what is actually said and jump to incorrect conclusions.</a:t>
            </a:r>
          </a:p>
          <a:p>
            <a:pPr lvl="0"/>
            <a:r>
              <a:rPr lang="en-GB" sz="1200" b="1" kern="1200" dirty="0" smtClean="0">
                <a:solidFill>
                  <a:schemeClr val="tx1"/>
                </a:solidFill>
                <a:latin typeface="+mn-lt"/>
                <a:ea typeface="+mn-ea"/>
                <a:cs typeface="+mn-cs"/>
              </a:rPr>
              <a:t>Cultural differences.</a:t>
            </a:r>
            <a:r>
              <a:rPr lang="en-GB" sz="1200" kern="1200" dirty="0" smtClean="0">
                <a:solidFill>
                  <a:schemeClr val="tx1"/>
                </a:solidFill>
                <a:latin typeface="+mn-lt"/>
                <a:ea typeface="+mn-ea"/>
                <a:cs typeface="+mn-cs"/>
              </a:rPr>
              <a:t>  The norms of social interaction vary greatly in different cultures, as do the way in which emotions are expressed. For example, the concept of personal space varies between cultures and between different social settings.</a:t>
            </a:r>
          </a:p>
          <a:p>
            <a:endParaRPr lang="en-GB" dirty="0"/>
          </a:p>
        </p:txBody>
      </p:sp>
      <p:sp>
        <p:nvSpPr>
          <p:cNvPr id="4" name="Slide Number Placeholder 3"/>
          <p:cNvSpPr>
            <a:spLocks noGrp="1"/>
          </p:cNvSpPr>
          <p:nvPr>
            <p:ph type="sldNum" sz="quarter" idx="10"/>
          </p:nvPr>
        </p:nvSpPr>
        <p:spPr/>
        <p:txBody>
          <a:bodyPr/>
          <a:lstStyle/>
          <a:p>
            <a:fld id="{AB911E23-5E08-44A2-B5F0-2402F0DB9BB7}" type="slidenum">
              <a:rPr lang="en-US" smtClean="0"/>
              <a:pPr/>
              <a:t>19</a:t>
            </a:fld>
            <a:endParaRPr lang="en-US"/>
          </a:p>
        </p:txBody>
      </p:sp>
    </p:spTree>
    <p:extLst>
      <p:ext uri="{BB962C8B-B14F-4D97-AF65-F5344CB8AC3E}">
        <p14:creationId xmlns:p14="http://schemas.microsoft.com/office/powerpoint/2010/main" val="12371364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22</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US" dirty="0" smtClean="0">
              <a:solidFill>
                <a:srgbClr val="FF0000"/>
              </a:solidFill>
            </a:endParaRPr>
          </a:p>
          <a:p>
            <a:pPr eaLnBrk="1" hangingPunct="1"/>
            <a:r>
              <a:rPr lang="en-US" sz="2000" dirty="0" smtClean="0">
                <a:solidFill>
                  <a:srgbClr val="FF0000"/>
                </a:solidFill>
              </a:rPr>
              <a:t>Your</a:t>
            </a:r>
            <a:r>
              <a:rPr lang="en-US" sz="2000" baseline="0" dirty="0" smtClean="0">
                <a:solidFill>
                  <a:srgbClr val="FF0000"/>
                </a:solidFill>
              </a:rPr>
              <a:t> on-line presence is a way of promoting your brand.  </a:t>
            </a:r>
          </a:p>
          <a:p>
            <a:pPr eaLnBrk="1" hangingPunct="1"/>
            <a:endParaRPr lang="en-US" sz="2000" baseline="0" dirty="0" smtClean="0">
              <a:solidFill>
                <a:srgbClr val="FF0000"/>
              </a:solidFill>
            </a:endParaRPr>
          </a:p>
          <a:p>
            <a:pPr eaLnBrk="1" hangingPunct="1"/>
            <a:r>
              <a:rPr lang="en-US" sz="2000" baseline="0" dirty="0" smtClean="0">
                <a:solidFill>
                  <a:srgbClr val="FF0000"/>
                </a:solidFill>
              </a:rPr>
              <a:t>Group discussion:  Ask for examples in the media of where people have enhanced or tarnished their brand through social media.</a:t>
            </a:r>
          </a:p>
          <a:p>
            <a:pPr eaLnBrk="1" hangingPunct="1"/>
            <a:endParaRPr lang="en-US" sz="2000" dirty="0" smtClean="0">
              <a:solidFill>
                <a:srgbClr val="FF0000"/>
              </a:solidFill>
            </a:endParaRPr>
          </a:p>
          <a:p>
            <a:pPr eaLnBrk="1" hangingPunct="1"/>
            <a:r>
              <a:rPr lang="en-US" sz="2000" dirty="0" smtClean="0">
                <a:solidFill>
                  <a:srgbClr val="FF0000"/>
                </a:solidFill>
              </a:rPr>
              <a:t>What do your networks look like:  Are you visible enough or too visible?  </a:t>
            </a:r>
          </a:p>
          <a:p>
            <a:pPr eaLnBrk="1" hangingPunct="1"/>
            <a:endParaRPr lang="en-US" sz="2000" dirty="0" smtClean="0">
              <a:solidFill>
                <a:srgbClr val="FF0000"/>
              </a:solidFill>
            </a:endParaRPr>
          </a:p>
          <a:p>
            <a:pPr eaLnBrk="1" hangingPunct="1"/>
            <a:r>
              <a:rPr lang="en-US" sz="2000" dirty="0" smtClean="0">
                <a:solidFill>
                  <a:srgbClr val="FF0000"/>
                </a:solidFill>
              </a:rPr>
              <a:t>Workbook ref: What do your networks look like? Page 5</a:t>
            </a:r>
          </a:p>
        </p:txBody>
      </p:sp>
    </p:spTree>
    <p:extLst>
      <p:ext uri="{BB962C8B-B14F-4D97-AF65-F5344CB8AC3E}">
        <p14:creationId xmlns:p14="http://schemas.microsoft.com/office/powerpoint/2010/main" val="34138517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23</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US" dirty="0" smtClean="0">
              <a:solidFill>
                <a:srgbClr val="FF0000"/>
              </a:solidFill>
            </a:endParaRPr>
          </a:p>
          <a:p>
            <a:pPr eaLnBrk="1" hangingPunct="1"/>
            <a:r>
              <a:rPr lang="en-US" sz="2000" dirty="0" smtClean="0">
                <a:solidFill>
                  <a:srgbClr val="FF0000"/>
                </a:solidFill>
              </a:rPr>
              <a:t>Events and meetings,</a:t>
            </a:r>
            <a:r>
              <a:rPr lang="en-US" sz="2000" baseline="0" dirty="0" smtClean="0">
                <a:solidFill>
                  <a:srgbClr val="FF0000"/>
                </a:solidFill>
              </a:rPr>
              <a:t> even just bumping into someone in the corridor</a:t>
            </a:r>
            <a:r>
              <a:rPr lang="en-US" sz="2000" dirty="0" smtClean="0">
                <a:solidFill>
                  <a:srgbClr val="FF0000"/>
                </a:solidFill>
              </a:rPr>
              <a:t> these are a</a:t>
            </a:r>
            <a:r>
              <a:rPr lang="en-US" sz="2000" baseline="0" dirty="0" smtClean="0">
                <a:solidFill>
                  <a:srgbClr val="FF0000"/>
                </a:solidFill>
              </a:rPr>
              <a:t>ll opportunities for you to enhance your brand.</a:t>
            </a:r>
          </a:p>
          <a:p>
            <a:pPr eaLnBrk="1" hangingPunct="1"/>
            <a:endParaRPr lang="en-US" sz="2000" baseline="0" dirty="0" smtClean="0">
              <a:solidFill>
                <a:srgbClr val="FF0000"/>
              </a:solidFill>
            </a:endParaRPr>
          </a:p>
          <a:p>
            <a:pPr eaLnBrk="1" hangingPunct="1"/>
            <a:r>
              <a:rPr lang="en-US" sz="2000" baseline="0" dirty="0" smtClean="0">
                <a:solidFill>
                  <a:srgbClr val="FF0000"/>
                </a:solidFill>
              </a:rPr>
              <a:t>Ask for a volunteer to deliver an elevator speech.</a:t>
            </a:r>
          </a:p>
          <a:p>
            <a:pPr eaLnBrk="1" hangingPunct="1"/>
            <a:endParaRPr lang="en-US" sz="2000" dirty="0" smtClean="0">
              <a:solidFill>
                <a:srgbClr val="FF0000"/>
              </a:solidFill>
            </a:endParaRPr>
          </a:p>
          <a:p>
            <a:pPr eaLnBrk="1" hangingPunct="1"/>
            <a:r>
              <a:rPr lang="en-US" sz="2000" baseline="0" dirty="0" smtClean="0">
                <a:solidFill>
                  <a:srgbClr val="FF0000"/>
                </a:solidFill>
              </a:rPr>
              <a:t>Write down</a:t>
            </a:r>
            <a:r>
              <a:rPr lang="en-US" sz="2000" dirty="0" smtClean="0">
                <a:solidFill>
                  <a:srgbClr val="FF0000"/>
                </a:solidFill>
              </a:rPr>
              <a:t> some ideas for inclusion in your speech.</a:t>
            </a:r>
          </a:p>
          <a:p>
            <a:pPr eaLnBrk="1" hangingPunct="1"/>
            <a:endParaRPr lang="en-US" sz="2000" baseline="0" dirty="0" smtClean="0">
              <a:solidFill>
                <a:srgbClr val="FF0000"/>
              </a:solidFill>
            </a:endParaRPr>
          </a:p>
          <a:p>
            <a:pPr eaLnBrk="1" hangingPunct="1"/>
            <a:r>
              <a:rPr lang="en-US" sz="2000" dirty="0" smtClean="0">
                <a:solidFill>
                  <a:srgbClr val="FF0000"/>
                </a:solidFill>
              </a:rPr>
              <a:t>Workbook ref: Elevator speech. Page 5 </a:t>
            </a:r>
            <a:endParaRPr lang="en-US" sz="2000" baseline="0" dirty="0" smtClean="0">
              <a:solidFill>
                <a:srgbClr val="FF0000"/>
              </a:solidFill>
            </a:endParaRPr>
          </a:p>
        </p:txBody>
      </p:sp>
    </p:spTree>
    <p:extLst>
      <p:ext uri="{BB962C8B-B14F-4D97-AF65-F5344CB8AC3E}">
        <p14:creationId xmlns:p14="http://schemas.microsoft.com/office/powerpoint/2010/main" val="24849147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Rot="1" noChangeAspect="1" noChangeArrowheads="1" noTextEdit="1"/>
          </p:cNvSpPr>
          <p:nvPr>
            <p:ph type="sldImg"/>
          </p:nvPr>
        </p:nvSpPr>
        <p:spPr>
          <a:ln/>
        </p:spPr>
      </p:sp>
      <p:sp>
        <p:nvSpPr>
          <p:cNvPr id="11267" name="Rectangle 3"/>
          <p:cNvSpPr>
            <a:spLocks noGrp="1" noChangeArrowheads="1"/>
          </p:cNvSpPr>
          <p:nvPr>
            <p:ph type="body" idx="1"/>
          </p:nvPr>
        </p:nvSpPr>
        <p:spPr>
          <a:noFill/>
          <a:ln/>
        </p:spPr>
        <p:txBody>
          <a:bodyPr/>
          <a:lstStyle/>
          <a:p>
            <a:r>
              <a:rPr lang="en-US" sz="2400" dirty="0" smtClean="0"/>
              <a:t>Team-working</a:t>
            </a:r>
            <a:r>
              <a:rPr lang="en-US" sz="2400" dirty="0" smtClean="0"/>
              <a:t>, sharing ideas, supporting colleagues.</a:t>
            </a:r>
          </a:p>
          <a:p>
            <a:endParaRPr lang="en-US" sz="2400" dirty="0" smtClean="0"/>
          </a:p>
          <a:p>
            <a:r>
              <a:rPr lang="en-US" sz="2400" dirty="0" smtClean="0"/>
              <a:t>Think about</a:t>
            </a:r>
            <a:r>
              <a:rPr lang="en-US" sz="2400" baseline="0" dirty="0" smtClean="0"/>
              <a:t> the people who have been influential in helping you to succeed.  Write their names in the box provided in your booklet.</a:t>
            </a:r>
          </a:p>
          <a:p>
            <a:r>
              <a:rPr lang="en-US" sz="2400" dirty="0" smtClean="0"/>
              <a:t>Workbook ref:  People who helped you succeed. Page 5 </a:t>
            </a:r>
          </a:p>
        </p:txBody>
      </p:sp>
    </p:spTree>
    <p:extLst>
      <p:ext uri="{BB962C8B-B14F-4D97-AF65-F5344CB8AC3E}">
        <p14:creationId xmlns:p14="http://schemas.microsoft.com/office/powerpoint/2010/main" val="91397741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25</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r>
              <a:rPr lang="en-GB" sz="1400" dirty="0" smtClean="0"/>
              <a:t>Activity 1 – split into 2 groups</a:t>
            </a:r>
          </a:p>
          <a:p>
            <a:r>
              <a:rPr lang="en-GB" sz="1400" dirty="0" smtClean="0"/>
              <a:t>This is an example of a role map.  </a:t>
            </a:r>
          </a:p>
          <a:p>
            <a:r>
              <a:rPr lang="en-GB" sz="1400" dirty="0" smtClean="0"/>
              <a:t>Hand out - A3 of map to each group.</a:t>
            </a:r>
            <a:endParaRPr lang="en-US" sz="1400" dirty="0" smtClean="0"/>
          </a:p>
          <a:p>
            <a:pPr marL="0" marR="0" lvl="0" indent="0" algn="l" defTabSz="914400" rtl="0" eaLnBrk="0" fontAlgn="base" latinLnBrk="0" hangingPunct="0">
              <a:lnSpc>
                <a:spcPct val="100000"/>
              </a:lnSpc>
              <a:spcBef>
                <a:spcPct val="30000"/>
              </a:spcBef>
              <a:spcAft>
                <a:spcPct val="30000"/>
              </a:spcAft>
              <a:buClr>
                <a:schemeClr val="accent1"/>
              </a:buClr>
              <a:buSzTx/>
              <a:buFontTx/>
              <a:buNone/>
              <a:tabLst/>
              <a:defRPr/>
            </a:pPr>
            <a:endParaRPr kumimoji="0" lang="en-GB" sz="1600" b="1" i="0" u="none" strike="noStrike" kern="0" cap="none" spc="0" normalizeH="0" baseline="0" noProof="0" dirty="0" smtClean="0">
              <a:ln>
                <a:noFill/>
              </a:ln>
              <a:solidFill>
                <a:schemeClr val="tx2"/>
              </a:solidFill>
              <a:effectLst/>
              <a:uLnTx/>
              <a:uFillTx/>
              <a:latin typeface="Arial" charset="0"/>
              <a:ea typeface="+mn-ea"/>
              <a:cs typeface="Arial" charset="0"/>
            </a:endParaRPr>
          </a:p>
          <a:p>
            <a:pPr marL="0" marR="0" lvl="0" indent="0" algn="l" defTabSz="914400" rtl="0" eaLnBrk="0" fontAlgn="base" latinLnBrk="0" hangingPunct="0">
              <a:lnSpc>
                <a:spcPct val="100000"/>
              </a:lnSpc>
              <a:spcBef>
                <a:spcPct val="30000"/>
              </a:spcBef>
              <a:spcAft>
                <a:spcPct val="30000"/>
              </a:spcAft>
              <a:buClr>
                <a:schemeClr val="accent1"/>
              </a:buClr>
              <a:buSzTx/>
              <a:buFontTx/>
              <a:buNone/>
              <a:tabLst/>
              <a:defRPr/>
            </a:pPr>
            <a:r>
              <a:rPr kumimoji="0" lang="en-GB" sz="1600" b="1" i="0" u="none" strike="noStrike" kern="0" cap="none" spc="0" normalizeH="0" baseline="0" noProof="0" dirty="0" smtClean="0">
                <a:ln>
                  <a:noFill/>
                </a:ln>
                <a:solidFill>
                  <a:schemeClr val="tx2"/>
                </a:solidFill>
                <a:effectLst/>
                <a:uLnTx/>
                <a:uFillTx/>
                <a:latin typeface="Arial" charset="0"/>
                <a:ea typeface="+mn-ea"/>
                <a:cs typeface="Arial" charset="0"/>
              </a:rPr>
              <a:t>Create a group map with agreed headings</a:t>
            </a:r>
          </a:p>
          <a:p>
            <a:pPr marL="571500" marR="0" lvl="1" indent="-280988" algn="l" defTabSz="914400" rtl="0" eaLnBrk="0" fontAlgn="base" latinLnBrk="0" hangingPunct="0">
              <a:lnSpc>
                <a:spcPct val="100000"/>
              </a:lnSpc>
              <a:spcBef>
                <a:spcPct val="0"/>
              </a:spcBef>
              <a:spcAft>
                <a:spcPct val="30000"/>
              </a:spcAft>
              <a:buClr>
                <a:schemeClr val="tx2"/>
              </a:buClr>
              <a:buSzTx/>
              <a:buFontTx/>
              <a:buChar char="•"/>
              <a:tabLst/>
              <a:defRPr/>
            </a:pPr>
            <a:r>
              <a:rPr kumimoji="0" lang="en-US" sz="1600" b="0" i="0" u="none" strike="noStrike" kern="0" cap="none" spc="0" normalizeH="0" baseline="0" noProof="0" dirty="0" smtClean="0">
                <a:ln>
                  <a:noFill/>
                </a:ln>
                <a:solidFill>
                  <a:schemeClr val="tx1"/>
                </a:solidFill>
                <a:effectLst/>
                <a:uLnTx/>
                <a:uFillTx/>
                <a:latin typeface="Arial" charset="0"/>
                <a:ea typeface="+mn-ea"/>
                <a:cs typeface="Arial" charset="0"/>
              </a:rPr>
              <a:t>Put yourself in the centre</a:t>
            </a:r>
          </a:p>
          <a:p>
            <a:pPr marL="571500" marR="0" lvl="1" indent="-280988" algn="l" defTabSz="914400" rtl="0" eaLnBrk="0" fontAlgn="base" latinLnBrk="0" hangingPunct="0">
              <a:lnSpc>
                <a:spcPct val="100000"/>
              </a:lnSpc>
              <a:spcBef>
                <a:spcPct val="0"/>
              </a:spcBef>
              <a:spcAft>
                <a:spcPct val="30000"/>
              </a:spcAft>
              <a:buClr>
                <a:schemeClr val="tx2"/>
              </a:buClr>
              <a:buSzTx/>
              <a:buFontTx/>
              <a:buChar char="•"/>
              <a:tabLst/>
              <a:defRPr/>
            </a:pPr>
            <a:r>
              <a:rPr kumimoji="0" lang="en-US" sz="1600" b="0" i="0" u="none" strike="noStrike" kern="0" cap="none" spc="0" normalizeH="0" baseline="0" noProof="0" dirty="0" smtClean="0">
                <a:ln>
                  <a:noFill/>
                </a:ln>
                <a:solidFill>
                  <a:schemeClr val="tx1"/>
                </a:solidFill>
                <a:effectLst/>
                <a:uLnTx/>
                <a:uFillTx/>
                <a:latin typeface="Arial" charset="0"/>
                <a:ea typeface="+mn-ea"/>
                <a:cs typeface="Arial" charset="0"/>
              </a:rPr>
              <a:t>Continue the process to include all the people who expect something of you </a:t>
            </a:r>
          </a:p>
          <a:p>
            <a:pPr marL="571500" marR="0" lvl="1" indent="-280988" algn="l" defTabSz="914400" rtl="0" eaLnBrk="0" fontAlgn="base" latinLnBrk="0" hangingPunct="0">
              <a:lnSpc>
                <a:spcPct val="100000"/>
              </a:lnSpc>
              <a:spcBef>
                <a:spcPct val="0"/>
              </a:spcBef>
              <a:spcAft>
                <a:spcPct val="30000"/>
              </a:spcAft>
              <a:buClr>
                <a:schemeClr val="tx2"/>
              </a:buClr>
              <a:buSzTx/>
              <a:buFontTx/>
              <a:buChar char="•"/>
              <a:tabLst/>
              <a:defRPr/>
            </a:pPr>
            <a:endParaRPr lang="en-US" sz="1600" kern="0" dirty="0" smtClean="0"/>
          </a:p>
          <a:p>
            <a:pPr marL="571500" marR="0" lvl="1" indent="-280988" algn="l" defTabSz="914400" rtl="0" eaLnBrk="0" fontAlgn="base" latinLnBrk="0" hangingPunct="0">
              <a:lnSpc>
                <a:spcPct val="100000"/>
              </a:lnSpc>
              <a:spcBef>
                <a:spcPct val="0"/>
              </a:spcBef>
              <a:spcAft>
                <a:spcPct val="30000"/>
              </a:spcAft>
              <a:buClr>
                <a:schemeClr val="tx2"/>
              </a:buClr>
              <a:buSzTx/>
              <a:tabLst/>
              <a:defRPr/>
            </a:pPr>
            <a:r>
              <a:rPr kumimoji="0" lang="en-US" sz="1600" b="0" i="0" u="none" strike="noStrike" kern="0" cap="none" spc="0" normalizeH="0" baseline="0" noProof="0" dirty="0" smtClean="0">
                <a:ln>
                  <a:noFill/>
                </a:ln>
                <a:solidFill>
                  <a:schemeClr val="tx1"/>
                </a:solidFill>
                <a:effectLst/>
                <a:uLnTx/>
                <a:uFillTx/>
                <a:latin typeface="Arial" charset="0"/>
                <a:ea typeface="+mn-ea"/>
                <a:cs typeface="Arial" charset="0"/>
              </a:rPr>
              <a:t>10 minutes to fill in the map</a:t>
            </a:r>
          </a:p>
          <a:p>
            <a:pPr marL="571500" marR="0" lvl="1" indent="-280988" algn="l" defTabSz="914400" rtl="0" eaLnBrk="0" fontAlgn="base" latinLnBrk="0" hangingPunct="0">
              <a:lnSpc>
                <a:spcPct val="100000"/>
              </a:lnSpc>
              <a:spcBef>
                <a:spcPct val="0"/>
              </a:spcBef>
              <a:spcAft>
                <a:spcPct val="30000"/>
              </a:spcAft>
              <a:buClr>
                <a:schemeClr val="tx2"/>
              </a:buClr>
              <a:buSzTx/>
              <a:tabLst/>
              <a:defRPr/>
            </a:pPr>
            <a:endParaRPr lang="en-US" sz="1600" kern="0" dirty="0" smtClean="0"/>
          </a:p>
          <a:p>
            <a:pPr marL="571500" marR="0" lvl="1" indent="-280988" algn="l" defTabSz="914400" rtl="0" eaLnBrk="0" fontAlgn="base" latinLnBrk="0" hangingPunct="0">
              <a:lnSpc>
                <a:spcPct val="100000"/>
              </a:lnSpc>
              <a:spcBef>
                <a:spcPct val="0"/>
              </a:spcBef>
              <a:spcAft>
                <a:spcPct val="30000"/>
              </a:spcAft>
              <a:buClr>
                <a:schemeClr val="tx2"/>
              </a:buClr>
              <a:buSzTx/>
              <a:tabLst/>
              <a:defRPr/>
            </a:pPr>
            <a:r>
              <a:rPr kumimoji="0" lang="en-US" sz="1600" b="0" i="0" u="none" strike="noStrike" kern="0" cap="none" spc="0" normalizeH="0" baseline="0" noProof="0" dirty="0" smtClean="0">
                <a:ln>
                  <a:noFill/>
                </a:ln>
                <a:solidFill>
                  <a:schemeClr val="tx1"/>
                </a:solidFill>
                <a:effectLst/>
                <a:uLnTx/>
                <a:uFillTx/>
                <a:latin typeface="Arial" charset="0"/>
                <a:ea typeface="+mn-ea"/>
                <a:cs typeface="Arial" charset="0"/>
              </a:rPr>
              <a:t>Workbook ref: Page 6 &amp; 7 </a:t>
            </a:r>
          </a:p>
          <a:p>
            <a:pPr eaLnBrk="1" hangingPunct="1"/>
            <a:endParaRPr lang="en-US" sz="1000" dirty="0" smtClean="0"/>
          </a:p>
        </p:txBody>
      </p:sp>
    </p:spTree>
    <p:extLst>
      <p:ext uri="{BB962C8B-B14F-4D97-AF65-F5344CB8AC3E}">
        <p14:creationId xmlns:p14="http://schemas.microsoft.com/office/powerpoint/2010/main" val="5519916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26</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US" dirty="0" smtClean="0"/>
          </a:p>
          <a:p>
            <a:pPr eaLnBrk="1" hangingPunct="1"/>
            <a:r>
              <a:rPr lang="en-US" dirty="0" smtClean="0"/>
              <a:t>Focus, focus </a:t>
            </a:r>
            <a:r>
              <a:rPr lang="en-US" dirty="0" err="1" smtClean="0"/>
              <a:t>focus</a:t>
            </a:r>
            <a:r>
              <a:rPr lang="en-US" dirty="0" smtClean="0"/>
              <a:t>. Hurdles along the way etc. </a:t>
            </a:r>
          </a:p>
        </p:txBody>
      </p:sp>
    </p:spTree>
    <p:extLst>
      <p:ext uri="{BB962C8B-B14F-4D97-AF65-F5344CB8AC3E}">
        <p14:creationId xmlns:p14="http://schemas.microsoft.com/office/powerpoint/2010/main" val="4042659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27</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r>
              <a:rPr lang="en-GB" sz="2000" dirty="0" smtClean="0"/>
              <a:t>The 5 steps to building a successful</a:t>
            </a:r>
            <a:r>
              <a:rPr lang="en-GB" sz="2000" baseline="0" dirty="0" smtClean="0"/>
              <a:t> brand are….  We are going to look at each one of these in more detail.</a:t>
            </a:r>
          </a:p>
          <a:p>
            <a:pPr eaLnBrk="1" hangingPunct="1"/>
            <a:endParaRPr lang="en-GB" sz="2000" dirty="0" smtClean="0"/>
          </a:p>
          <a:p>
            <a:pPr eaLnBrk="1" hangingPunct="1"/>
            <a:r>
              <a:rPr lang="en-GB" sz="2000" dirty="0" smtClean="0"/>
              <a:t>Use page 4 to make notes.</a:t>
            </a:r>
            <a:endParaRPr lang="en-US" sz="2000" dirty="0" smtClean="0"/>
          </a:p>
        </p:txBody>
      </p:sp>
    </p:spTree>
    <p:extLst>
      <p:ext uri="{BB962C8B-B14F-4D97-AF65-F5344CB8AC3E}">
        <p14:creationId xmlns:p14="http://schemas.microsoft.com/office/powerpoint/2010/main" val="1825239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28</a:t>
            </a:fld>
            <a:endParaRPr lang="en-US" sz="1200"/>
          </a:p>
        </p:txBody>
      </p:sp>
      <p:sp>
        <p:nvSpPr>
          <p:cNvPr id="16387" name="Rectangle 2"/>
          <p:cNvSpPr>
            <a:spLocks noGrp="1" noRot="1" noChangeAspect="1" noChangeArrowheads="1" noTextEdit="1"/>
          </p:cNvSpPr>
          <p:nvPr>
            <p:ph type="sldImg"/>
          </p:nvPr>
        </p:nvSpPr>
        <p:spPr>
          <a:xfrm>
            <a:off x="1141413" y="685800"/>
            <a:ext cx="4573587" cy="3429000"/>
          </a:xfrm>
          <a:ln/>
        </p:spPr>
      </p:sp>
      <p:sp>
        <p:nvSpPr>
          <p:cNvPr id="16388" name="Rectangle 3"/>
          <p:cNvSpPr>
            <a:spLocks noGrp="1" noChangeArrowheads="1"/>
          </p:cNvSpPr>
          <p:nvPr>
            <p:ph type="body" idx="1"/>
          </p:nvPr>
        </p:nvSpPr>
        <p:spPr>
          <a:noFill/>
          <a:ln/>
        </p:spPr>
        <p:txBody>
          <a:bodyPr/>
          <a:lstStyle/>
          <a:p>
            <a:pPr eaLnBrk="1" hangingPunct="1"/>
            <a:endParaRPr lang="en-US" sz="2400" dirty="0" smtClean="0"/>
          </a:p>
        </p:txBody>
      </p:sp>
    </p:spTree>
    <p:extLst>
      <p:ext uri="{BB962C8B-B14F-4D97-AF65-F5344CB8AC3E}">
        <p14:creationId xmlns:p14="http://schemas.microsoft.com/office/powerpoint/2010/main" val="20277041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2400" dirty="0" smtClean="0"/>
              <a:t>Aims </a:t>
            </a:r>
            <a:r>
              <a:rPr lang="en-GB" sz="2400" dirty="0" smtClean="0"/>
              <a:t>and Objectives</a:t>
            </a:r>
          </a:p>
          <a:p>
            <a:pPr>
              <a:buFont typeface="Arial" pitchFamily="34" charset="0"/>
              <a:buChar char="•"/>
            </a:pPr>
            <a:r>
              <a:rPr lang="en-GB" sz="2400" dirty="0" smtClean="0"/>
              <a:t>Interactive workshop:  Plenty of opportunity to get involved with discussion</a:t>
            </a:r>
          </a:p>
          <a:p>
            <a:pPr>
              <a:buFont typeface="Arial" pitchFamily="34" charset="0"/>
              <a:buChar char="•"/>
            </a:pPr>
            <a:r>
              <a:rPr lang="en-GB" sz="2400" dirty="0" smtClean="0"/>
              <a:t>Questions:  As we go</a:t>
            </a:r>
          </a:p>
          <a:p>
            <a:pPr>
              <a:buFont typeface="Arial" pitchFamily="34" charset="0"/>
              <a:buChar char="•"/>
            </a:pPr>
            <a:r>
              <a:rPr lang="en-GB" sz="2400" dirty="0" smtClean="0"/>
              <a:t>Duration: 2 hours 30 minutes</a:t>
            </a:r>
          </a:p>
          <a:p>
            <a:pPr>
              <a:buFont typeface="Arial" pitchFamily="34" charset="0"/>
              <a:buChar char="•"/>
            </a:pPr>
            <a:endParaRPr lang="en-GB" sz="2400" dirty="0" smtClean="0"/>
          </a:p>
          <a:p>
            <a:pPr>
              <a:buFont typeface="Arial" pitchFamily="34" charset="0"/>
              <a:buNone/>
            </a:pPr>
            <a:r>
              <a:rPr lang="en-GB" sz="2400" dirty="0" smtClean="0"/>
              <a:t>Hand out learning materials and explain how they will be used.</a:t>
            </a:r>
            <a:endParaRPr lang="en-GB" sz="2400" dirty="0"/>
          </a:p>
        </p:txBody>
      </p:sp>
      <p:sp>
        <p:nvSpPr>
          <p:cNvPr id="4" name="Slide Number Placeholder 3"/>
          <p:cNvSpPr>
            <a:spLocks noGrp="1"/>
          </p:cNvSpPr>
          <p:nvPr>
            <p:ph type="sldNum" sz="quarter" idx="10"/>
          </p:nvPr>
        </p:nvSpPr>
        <p:spPr/>
        <p:txBody>
          <a:bodyPr/>
          <a:lstStyle/>
          <a:p>
            <a:pPr>
              <a:defRPr/>
            </a:pPr>
            <a:fld id="{1A8F08DA-6FDB-48CF-B75D-DA803D080B2C}" type="slidenum">
              <a:rPr lang="en-GB" smtClean="0"/>
              <a:pPr>
                <a:defRPr/>
              </a:pPr>
              <a:t>29</a:t>
            </a:fld>
            <a:endParaRPr lang="en-GB"/>
          </a:p>
        </p:txBody>
      </p:sp>
    </p:spTree>
    <p:extLst>
      <p:ext uri="{BB962C8B-B14F-4D97-AF65-F5344CB8AC3E}">
        <p14:creationId xmlns:p14="http://schemas.microsoft.com/office/powerpoint/2010/main" val="45858556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30</a:t>
            </a:fld>
            <a:endParaRPr lang="en-US" sz="1200"/>
          </a:p>
        </p:txBody>
      </p:sp>
      <p:sp>
        <p:nvSpPr>
          <p:cNvPr id="16387" name="Rectangle 2"/>
          <p:cNvSpPr>
            <a:spLocks noGrp="1" noRot="1" noChangeAspect="1" noChangeArrowheads="1" noTextEdit="1"/>
          </p:cNvSpPr>
          <p:nvPr>
            <p:ph type="sldImg"/>
          </p:nvPr>
        </p:nvSpPr>
        <p:spPr>
          <a:xfrm>
            <a:off x="985838" y="639763"/>
            <a:ext cx="4573587" cy="3430587"/>
          </a:xfrm>
          <a:ln/>
        </p:spPr>
      </p:sp>
      <p:sp>
        <p:nvSpPr>
          <p:cNvPr id="16388" name="Rectangle 3"/>
          <p:cNvSpPr>
            <a:spLocks noGrp="1" noChangeArrowheads="1"/>
          </p:cNvSpPr>
          <p:nvPr>
            <p:ph type="body" idx="1"/>
          </p:nvPr>
        </p:nvSpPr>
        <p:spPr>
          <a:noFill/>
          <a:ln/>
        </p:spPr>
        <p:txBody>
          <a:bodyPr/>
          <a:lstStyle/>
          <a:p>
            <a:pPr eaLnBrk="1" hangingPunct="1"/>
            <a:r>
              <a:rPr lang="en-US" sz="2800" baseline="0" dirty="0" smtClean="0">
                <a:solidFill>
                  <a:srgbClr val="FF0000"/>
                </a:solidFill>
              </a:rPr>
              <a:t>155  minute</a:t>
            </a:r>
          </a:p>
        </p:txBody>
      </p:sp>
    </p:spTree>
    <p:extLst>
      <p:ext uri="{BB962C8B-B14F-4D97-AF65-F5344CB8AC3E}">
        <p14:creationId xmlns:p14="http://schemas.microsoft.com/office/powerpoint/2010/main" val="1511115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7"/>
          <p:cNvSpPr txBox="1">
            <a:spLocks noGrp="1" noChangeArrowheads="1"/>
          </p:cNvSpPr>
          <p:nvPr/>
        </p:nvSpPr>
        <p:spPr bwMode="auto">
          <a:xfrm>
            <a:off x="3883852" y="8685330"/>
            <a:ext cx="2972547" cy="457201"/>
          </a:xfrm>
          <a:prstGeom prst="rect">
            <a:avLst/>
          </a:prstGeom>
          <a:noFill/>
          <a:ln w="9525">
            <a:noFill/>
            <a:miter lim="800000"/>
            <a:headEnd/>
            <a:tailEnd/>
          </a:ln>
        </p:spPr>
        <p:txBody>
          <a:bodyPr anchor="b"/>
          <a:lstStyle/>
          <a:p>
            <a:pPr algn="r"/>
            <a:fld id="{30FD46B4-DC00-4238-941E-00F00A39FCF4}" type="slidenum">
              <a:rPr lang="en-US" sz="1200"/>
              <a:pPr algn="r"/>
              <a:t>31</a:t>
            </a:fld>
            <a:endParaRPr lang="en-US" sz="1200"/>
          </a:p>
        </p:txBody>
      </p:sp>
      <p:sp>
        <p:nvSpPr>
          <p:cNvPr id="16387" name="Rectangle 2"/>
          <p:cNvSpPr>
            <a:spLocks noGrp="1" noRot="1" noChangeAspect="1" noChangeArrowheads="1" noTextEdit="1"/>
          </p:cNvSpPr>
          <p:nvPr>
            <p:ph type="sldImg"/>
          </p:nvPr>
        </p:nvSpPr>
        <p:spPr>
          <a:xfrm>
            <a:off x="985838" y="639763"/>
            <a:ext cx="4573587" cy="3430587"/>
          </a:xfrm>
          <a:ln/>
        </p:spPr>
      </p:sp>
      <p:sp>
        <p:nvSpPr>
          <p:cNvPr id="16388" name="Rectangle 3"/>
          <p:cNvSpPr>
            <a:spLocks noGrp="1" noChangeArrowheads="1"/>
          </p:cNvSpPr>
          <p:nvPr>
            <p:ph type="body" idx="1"/>
          </p:nvPr>
        </p:nvSpPr>
        <p:spPr>
          <a:noFill/>
          <a:ln/>
        </p:spPr>
        <p:txBody>
          <a:bodyPr/>
          <a:lstStyle/>
          <a:p>
            <a:pPr marL="228600" indent="-228600" eaLnBrk="1" hangingPunct="1"/>
            <a:r>
              <a:rPr lang="en-US" sz="2800" baseline="0" dirty="0" smtClean="0">
                <a:solidFill>
                  <a:srgbClr val="FF0000"/>
                </a:solidFill>
              </a:rPr>
              <a:t>Your feedback is important as it</a:t>
            </a:r>
            <a:r>
              <a:rPr lang="en-US" sz="2800" dirty="0" smtClean="0">
                <a:solidFill>
                  <a:srgbClr val="FF0000"/>
                </a:solidFill>
              </a:rPr>
              <a:t> </a:t>
            </a:r>
            <a:r>
              <a:rPr lang="en-US" sz="2800" baseline="0" dirty="0" smtClean="0">
                <a:solidFill>
                  <a:srgbClr val="FF0000"/>
                </a:solidFill>
              </a:rPr>
              <a:t>gives us the opportunity to continually improve the quality of the programme.</a:t>
            </a:r>
          </a:p>
        </p:txBody>
      </p:sp>
    </p:spTree>
    <p:extLst>
      <p:ext uri="{BB962C8B-B14F-4D97-AF65-F5344CB8AC3E}">
        <p14:creationId xmlns:p14="http://schemas.microsoft.com/office/powerpoint/2010/main" val="12785933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8DFBF460-A9CC-48B8-8F59-DDD8B0693EB8}"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7476482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FBF460-A9CC-48B8-8F59-DDD8B0693EB8}"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155031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DFBF460-A9CC-48B8-8F59-DDD8B0693EB8}"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884482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DFBF460-A9CC-48B8-8F59-DDD8B0693EB8}"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97804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8DFBF460-A9CC-48B8-8F59-DDD8B0693EB8}" type="datetimeFigureOut">
              <a:rPr lang="en-GB" smtClean="0"/>
              <a:t>20/01/2020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6697829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8DFBF460-A9CC-48B8-8F59-DDD8B0693EB8}" type="datetimeFigureOut">
              <a:rPr lang="en-GB" smtClean="0"/>
              <a:t>20/01/2020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77896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DFBF460-A9CC-48B8-8F59-DDD8B0693EB8}" type="datetimeFigureOut">
              <a:rPr lang="en-GB" smtClean="0"/>
              <a:t>20/01/2020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1393039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FBF460-A9CC-48B8-8F59-DDD8B0693EB8}"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24007620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DFBF460-A9CC-48B8-8F59-DDD8B0693EB8}" type="datetimeFigureOut">
              <a:rPr lang="en-GB" smtClean="0"/>
              <a:t>20/01/2020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630410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FBF460-A9CC-48B8-8F59-DDD8B0693EB8}"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17570893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DFBF460-A9CC-48B8-8F59-DDD8B0693EB8}" type="datetimeFigureOut">
              <a:rPr lang="en-GB" smtClean="0"/>
              <a:t>20/01/2020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7D7C0EB-8172-44F5-B30D-C4078141363A}" type="slidenum">
              <a:rPr lang="en-GB" smtClean="0"/>
              <a:t>‹#›</a:t>
            </a:fld>
            <a:endParaRPr lang="en-GB"/>
          </a:p>
        </p:txBody>
      </p:sp>
    </p:spTree>
    <p:extLst>
      <p:ext uri="{BB962C8B-B14F-4D97-AF65-F5344CB8AC3E}">
        <p14:creationId xmlns:p14="http://schemas.microsoft.com/office/powerpoint/2010/main" val="17809326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2"/>
                </a:solidFill>
                <a:latin typeface="+mn-lt"/>
              </a:defRPr>
            </a:lvl1pPr>
          </a:lstStyle>
          <a:p>
            <a:r>
              <a:rPr lang="nl-NL" dirty="0" smtClean="0"/>
              <a:t>Click </a:t>
            </a:r>
            <a:r>
              <a:rPr lang="nl-NL" dirty="0" err="1" smtClean="0"/>
              <a:t>to</a:t>
            </a:r>
            <a:r>
              <a:rPr lang="nl-NL" dirty="0" smtClean="0"/>
              <a:t> </a:t>
            </a:r>
            <a:r>
              <a:rPr lang="nl-NL" dirty="0" err="1" smtClean="0"/>
              <a:t>edit</a:t>
            </a:r>
            <a:r>
              <a:rPr lang="nl-NL" dirty="0" smtClean="0"/>
              <a:t> </a:t>
            </a:r>
            <a:r>
              <a:rPr lang="nl-NL" dirty="0" err="1" smtClean="0"/>
              <a:t>title</a:t>
            </a:r>
            <a:endParaRPr lang="en-US" dirty="0"/>
          </a:p>
        </p:txBody>
      </p:sp>
      <p:sp>
        <p:nvSpPr>
          <p:cNvPr id="3" name="Tijdelijke aanduiding voor verticale tekst 2"/>
          <p:cNvSpPr>
            <a:spLocks noGrp="1"/>
          </p:cNvSpPr>
          <p:nvPr>
            <p:ph type="body" orient="vert" idx="1" hasCustomPrompt="1"/>
          </p:nvPr>
        </p:nvSpPr>
        <p:spPr>
          <a:xfrm>
            <a:off x="405584" y="1586673"/>
            <a:ext cx="8318832" cy="4856613"/>
          </a:xfrm>
        </p:spPr>
        <p:txBody>
          <a:bodyPr vert="horz" tIns="108000" rIns="72000" bIns="72000"/>
          <a:lstStyle>
            <a:lvl2pPr>
              <a:defRPr/>
            </a:lvl2pPr>
            <a:lvl3pPr>
              <a:defRPr baseline="0"/>
            </a:lvl3pPr>
            <a:lvl4pPr>
              <a:defRPr baseline="0"/>
            </a:lvl4pPr>
          </a:lstStyle>
          <a:p>
            <a:pPr lvl="1"/>
            <a:r>
              <a:rPr lang="nl-NL" dirty="0" smtClean="0"/>
              <a:t>Click </a:t>
            </a:r>
            <a:r>
              <a:rPr lang="nl-NL" dirty="0" err="1" smtClean="0"/>
              <a:t>to</a:t>
            </a:r>
            <a:r>
              <a:rPr lang="nl-NL" dirty="0" smtClean="0"/>
              <a:t> </a:t>
            </a:r>
            <a:r>
              <a:rPr lang="nl-NL" dirty="0" err="1" smtClean="0"/>
              <a:t>add</a:t>
            </a:r>
            <a:r>
              <a:rPr lang="nl-NL" dirty="0" smtClean="0"/>
              <a:t> </a:t>
            </a:r>
            <a:r>
              <a:rPr lang="nl-NL" dirty="0" err="1" smtClean="0"/>
              <a:t>text</a:t>
            </a:r>
            <a:endParaRPr lang="nl-NL" dirty="0" smtClean="0"/>
          </a:p>
          <a:p>
            <a:pPr lvl="2"/>
            <a:r>
              <a:rPr lang="nl-NL" dirty="0" err="1" smtClean="0"/>
              <a:t>Third</a:t>
            </a:r>
            <a:r>
              <a:rPr lang="nl-NL" dirty="0" smtClean="0"/>
              <a:t> level</a:t>
            </a:r>
          </a:p>
          <a:p>
            <a:pPr lvl="3"/>
            <a:r>
              <a:rPr lang="nl-NL" dirty="0" err="1" smtClean="0"/>
              <a:t>Fourth</a:t>
            </a:r>
            <a:r>
              <a:rPr lang="nl-NL" dirty="0" smtClean="0"/>
              <a:t> level</a:t>
            </a:r>
          </a:p>
        </p:txBody>
      </p:sp>
      <p:sp>
        <p:nvSpPr>
          <p:cNvPr id="5" name="Tijdelijke aanduiding voor voettekst 4"/>
          <p:cNvSpPr>
            <a:spLocks noGrp="1"/>
          </p:cNvSpPr>
          <p:nvPr>
            <p:ph type="ftr" sz="quarter" idx="11"/>
          </p:nvPr>
        </p:nvSpPr>
        <p:spPr/>
        <p:txBody>
          <a:bodyPr/>
          <a:lstStyle/>
          <a:p>
            <a:r>
              <a:rPr lang="en-US" smtClean="0"/>
              <a:t>Personal Branding &amp; Effective Communication</a:t>
            </a:r>
            <a:endParaRPr lang="en-US" dirty="0"/>
          </a:p>
        </p:txBody>
      </p:sp>
      <p:sp>
        <p:nvSpPr>
          <p:cNvPr id="6" name="Tijdelijke aanduiding voor dianummer 5"/>
          <p:cNvSpPr>
            <a:spLocks noGrp="1"/>
          </p:cNvSpPr>
          <p:nvPr>
            <p:ph type="sldNum" sz="quarter" idx="12"/>
          </p:nvPr>
        </p:nvSpPr>
        <p:spPr/>
        <p:txBody>
          <a:bodyPr/>
          <a:lstStyle/>
          <a:p>
            <a:fld id="{4FE0908C-D037-4276-B023-3DE644EA2E36}" type="slidenum">
              <a:rPr lang="en-US" smtClean="0"/>
              <a:pPr/>
              <a:t>‹#›</a:t>
            </a:fld>
            <a:endParaRPr lang="en-US"/>
          </a:p>
        </p:txBody>
      </p:sp>
      <p:sp>
        <p:nvSpPr>
          <p:cNvPr id="7" name="Tekstvak 6"/>
          <p:cNvSpPr txBox="1"/>
          <p:nvPr userDrawn="1"/>
        </p:nvSpPr>
        <p:spPr>
          <a:xfrm>
            <a:off x="-85056" y="-262268"/>
            <a:ext cx="2496816" cy="246221"/>
          </a:xfrm>
          <a:prstGeom prst="rect">
            <a:avLst/>
          </a:prstGeom>
          <a:noFill/>
        </p:spPr>
        <p:txBody>
          <a:bodyPr wrap="square" rtlCol="0">
            <a:spAutoFit/>
          </a:bodyPr>
          <a:lstStyle>
            <a:defPPr>
              <a:defRPr lang="nl-NL"/>
            </a:defPPr>
            <a:lvl1pPr>
              <a:defRPr sz="1000" b="1">
                <a:solidFill>
                  <a:schemeClr val="accent3"/>
                </a:solidFill>
              </a:defRPr>
            </a:lvl1pPr>
          </a:lstStyle>
          <a:p>
            <a:pPr lvl="0"/>
            <a:r>
              <a:rPr lang="en-GB" dirty="0" smtClean="0">
                <a:solidFill>
                  <a:schemeClr val="tx2"/>
                </a:solidFill>
              </a:rPr>
              <a:t>Colored bar - 100% text</a:t>
            </a:r>
            <a:endParaRPr lang="en-GB" dirty="0">
              <a:solidFill>
                <a:schemeClr val="tx2"/>
              </a:solidFill>
            </a:endParaRPr>
          </a:p>
        </p:txBody>
      </p:sp>
      <p:sp>
        <p:nvSpPr>
          <p:cNvPr id="51" name="Tijdelijke aanduiding voor verticale tekst 2"/>
          <p:cNvSpPr>
            <a:spLocks noGrp="1"/>
          </p:cNvSpPr>
          <p:nvPr>
            <p:ph type="body" orient="vert" idx="13" hasCustomPrompt="1"/>
          </p:nvPr>
        </p:nvSpPr>
        <p:spPr>
          <a:xfrm>
            <a:off x="415290" y="1210043"/>
            <a:ext cx="8308086" cy="369741"/>
          </a:xfrm>
          <a:solidFill>
            <a:schemeClr val="accent1"/>
          </a:solidFill>
        </p:spPr>
        <p:txBody>
          <a:bodyPr vert="horz" wrap="none" lIns="180000" tIns="72000" rIns="216000" anchor="ctr"/>
          <a:lstStyle>
            <a:lvl1pPr>
              <a:defRPr b="1">
                <a:solidFill>
                  <a:schemeClr val="bg1"/>
                </a:solidFill>
              </a:defRPr>
            </a:lvl1pPr>
            <a:lvl3pPr>
              <a:defRPr/>
            </a:lvl3pPr>
            <a:lvl4pPr>
              <a:defRPr baseline="0"/>
            </a:lvl4pPr>
          </a:lstStyle>
          <a:p>
            <a:pPr lvl="0"/>
            <a:r>
              <a:rPr lang="nl-NL" dirty="0" smtClean="0"/>
              <a:t>Click </a:t>
            </a:r>
            <a:r>
              <a:rPr lang="nl-NL" dirty="0" err="1" smtClean="0"/>
              <a:t>to</a:t>
            </a:r>
            <a:r>
              <a:rPr lang="nl-NL" dirty="0" smtClean="0"/>
              <a:t> </a:t>
            </a:r>
            <a:r>
              <a:rPr lang="nl-NL" dirty="0" err="1" smtClean="0"/>
              <a:t>add</a:t>
            </a:r>
            <a:r>
              <a:rPr lang="nl-NL" dirty="0" smtClean="0"/>
              <a:t> </a:t>
            </a:r>
            <a:r>
              <a:rPr lang="nl-NL" dirty="0" err="1" smtClean="0"/>
              <a:t>text</a:t>
            </a:r>
            <a:endParaRPr lang="nl-NL" dirty="0" smtClean="0"/>
          </a:p>
        </p:txBody>
      </p:sp>
    </p:spTree>
    <p:extLst>
      <p:ext uri="{BB962C8B-B14F-4D97-AF65-F5344CB8AC3E}">
        <p14:creationId xmlns:p14="http://schemas.microsoft.com/office/powerpoint/2010/main" val="177619771"/>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Graphic slid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2"/>
                </a:solidFill>
              </a:defRPr>
            </a:lvl1pPr>
          </a:lstStyle>
          <a:p>
            <a:r>
              <a:rPr lang="nl-NL" dirty="0" smtClean="0"/>
              <a:t>Click </a:t>
            </a:r>
            <a:r>
              <a:rPr lang="nl-NL" dirty="0" err="1" smtClean="0"/>
              <a:t>to</a:t>
            </a:r>
            <a:r>
              <a:rPr lang="nl-NL" dirty="0" smtClean="0"/>
              <a:t> </a:t>
            </a:r>
            <a:r>
              <a:rPr lang="nl-NL" dirty="0" err="1" smtClean="0"/>
              <a:t>edit</a:t>
            </a:r>
            <a:r>
              <a:rPr lang="nl-NL" dirty="0" smtClean="0"/>
              <a:t> </a:t>
            </a:r>
            <a:r>
              <a:rPr lang="nl-NL" dirty="0" err="1" smtClean="0"/>
              <a:t>title</a:t>
            </a:r>
            <a:endParaRPr lang="en-US" dirty="0"/>
          </a:p>
        </p:txBody>
      </p:sp>
      <p:sp>
        <p:nvSpPr>
          <p:cNvPr id="5" name="Tijdelijke aanduiding voor voettekst 4"/>
          <p:cNvSpPr>
            <a:spLocks noGrp="1"/>
          </p:cNvSpPr>
          <p:nvPr>
            <p:ph type="ftr" sz="quarter" idx="11"/>
          </p:nvPr>
        </p:nvSpPr>
        <p:spPr/>
        <p:txBody>
          <a:bodyPr/>
          <a:lstStyle/>
          <a:p>
            <a:r>
              <a:rPr lang="en-US" smtClean="0"/>
              <a:t>Personal Branding &amp; Effective Communication</a:t>
            </a:r>
            <a:endParaRPr lang="en-US" dirty="0"/>
          </a:p>
        </p:txBody>
      </p:sp>
      <p:sp>
        <p:nvSpPr>
          <p:cNvPr id="6" name="Tijdelijke aanduiding voor dianummer 5"/>
          <p:cNvSpPr>
            <a:spLocks noGrp="1"/>
          </p:cNvSpPr>
          <p:nvPr>
            <p:ph type="sldNum" sz="quarter" idx="12"/>
          </p:nvPr>
        </p:nvSpPr>
        <p:spPr/>
        <p:txBody>
          <a:bodyPr/>
          <a:lstStyle/>
          <a:p>
            <a:fld id="{4FE0908C-D037-4276-B023-3DE644EA2E36}" type="slidenum">
              <a:rPr lang="en-US" smtClean="0"/>
              <a:pPr/>
              <a:t>‹#›</a:t>
            </a:fld>
            <a:endParaRPr lang="en-US"/>
          </a:p>
        </p:txBody>
      </p:sp>
      <p:sp>
        <p:nvSpPr>
          <p:cNvPr id="7" name="Tekstvak 6"/>
          <p:cNvSpPr txBox="1"/>
          <p:nvPr userDrawn="1"/>
        </p:nvSpPr>
        <p:spPr>
          <a:xfrm>
            <a:off x="-85056" y="-262268"/>
            <a:ext cx="2064768" cy="246221"/>
          </a:xfrm>
          <a:prstGeom prst="rect">
            <a:avLst/>
          </a:prstGeom>
          <a:noFill/>
        </p:spPr>
        <p:txBody>
          <a:bodyPr wrap="square" rtlCol="0">
            <a:spAutoFit/>
          </a:bodyPr>
          <a:lstStyle>
            <a:defPPr>
              <a:defRPr lang="nl-NL"/>
            </a:defPPr>
            <a:lvl1pPr>
              <a:defRPr sz="1000" b="1">
                <a:solidFill>
                  <a:schemeClr val="accent3"/>
                </a:solidFill>
              </a:defRPr>
            </a:lvl1pPr>
          </a:lstStyle>
          <a:p>
            <a:pPr lvl="0"/>
            <a:r>
              <a:rPr lang="en-GB" dirty="0" smtClean="0">
                <a:solidFill>
                  <a:schemeClr val="tx2"/>
                </a:solidFill>
              </a:rPr>
              <a:t>Graphic slide</a:t>
            </a:r>
            <a:endParaRPr lang="en-GB" dirty="0">
              <a:solidFill>
                <a:schemeClr val="tx2"/>
              </a:solidFill>
            </a:endParaRPr>
          </a:p>
        </p:txBody>
      </p:sp>
    </p:spTree>
    <p:extLst>
      <p:ext uri="{BB962C8B-B14F-4D97-AF65-F5344CB8AC3E}">
        <p14:creationId xmlns:p14="http://schemas.microsoft.com/office/powerpoint/2010/main" val="1714749131"/>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Titel 1"/>
          <p:cNvSpPr>
            <a:spLocks noGrp="1"/>
          </p:cNvSpPr>
          <p:nvPr>
            <p:ph type="title"/>
          </p:nvPr>
        </p:nvSpPr>
        <p:spPr>
          <a:xfrm>
            <a:off x="404813" y="844550"/>
            <a:ext cx="8332787" cy="360363"/>
          </a:xfrm>
        </p:spPr>
        <p:txBody>
          <a:bodyPr/>
          <a:lstStyle>
            <a:lvl1pPr>
              <a:defRPr>
                <a:latin typeface="Arial" pitchFamily="34" charset="0"/>
                <a:cs typeface="Arial" pitchFamily="34" charset="0"/>
              </a:defRPr>
            </a:lvl1pPr>
          </a:lstStyle>
          <a:p>
            <a:r>
              <a:rPr lang="en-GB" noProof="0" dirty="0" err="1" smtClean="0"/>
              <a:t>Klik</a:t>
            </a:r>
            <a:r>
              <a:rPr lang="en-GB" noProof="0" dirty="0" smtClean="0"/>
              <a:t> </a:t>
            </a:r>
            <a:r>
              <a:rPr lang="en-GB" noProof="0" dirty="0" err="1" smtClean="0"/>
              <a:t>om</a:t>
            </a:r>
            <a:r>
              <a:rPr lang="en-GB" noProof="0" dirty="0" smtClean="0"/>
              <a:t> de </a:t>
            </a:r>
            <a:r>
              <a:rPr lang="en-GB" noProof="0" dirty="0" err="1" smtClean="0"/>
              <a:t>stijl</a:t>
            </a:r>
            <a:r>
              <a:rPr lang="en-GB" noProof="0" dirty="0" smtClean="0"/>
              <a:t> te </a:t>
            </a:r>
            <a:r>
              <a:rPr lang="en-GB" noProof="0" dirty="0" err="1" smtClean="0"/>
              <a:t>bewerken</a:t>
            </a:r>
            <a:endParaRPr lang="en-GB" noProof="0" dirty="0"/>
          </a:p>
        </p:txBody>
      </p:sp>
      <p:sp>
        <p:nvSpPr>
          <p:cNvPr id="3" name="Tijdelijke aanduiding voor inhoud 2"/>
          <p:cNvSpPr>
            <a:spLocks noGrp="1"/>
          </p:cNvSpPr>
          <p:nvPr>
            <p:ph idx="1"/>
          </p:nvPr>
        </p:nvSpPr>
        <p:spPr>
          <a:xfrm>
            <a:off x="404813" y="2087563"/>
            <a:ext cx="8332787" cy="4249737"/>
          </a:xfrm>
        </p:spPr>
        <p:txBody>
          <a:bodyPr/>
          <a:lstStyle>
            <a:lvl1pPr>
              <a:defRPr>
                <a:latin typeface="Arial" pitchFamily="34" charset="0"/>
                <a:cs typeface="Arial" pitchFamily="34" charset="0"/>
              </a:defRPr>
            </a:lvl1pPr>
            <a:lvl2pPr>
              <a:defRPr>
                <a:latin typeface="Arial" pitchFamily="34" charset="0"/>
                <a:cs typeface="Arial" pitchFamily="34" charset="0"/>
              </a:defRPr>
            </a:lvl2pPr>
            <a:lvl3pPr marL="540000" indent="-180000">
              <a:buClr>
                <a:schemeClr val="tx2"/>
              </a:buClr>
              <a:buFont typeface="Wingdings" pitchFamily="2" charset="2"/>
              <a:buChar char="§"/>
              <a:defRPr sz="1600">
                <a:latin typeface="Arial" pitchFamily="34" charset="0"/>
                <a:cs typeface="Arial" pitchFamily="34" charset="0"/>
              </a:defRPr>
            </a:lvl3pPr>
          </a:lstStyle>
          <a:p>
            <a:pPr lvl="0"/>
            <a:r>
              <a:rPr lang="en-GB" noProof="0" dirty="0" err="1" smtClean="0"/>
              <a:t>Klik</a:t>
            </a:r>
            <a:r>
              <a:rPr lang="en-GB" noProof="0" dirty="0" smtClean="0"/>
              <a:t> </a:t>
            </a:r>
            <a:r>
              <a:rPr lang="en-GB" noProof="0" dirty="0" err="1" smtClean="0"/>
              <a:t>om</a:t>
            </a:r>
            <a:r>
              <a:rPr lang="en-GB" noProof="0" dirty="0" smtClean="0"/>
              <a:t> de </a:t>
            </a:r>
            <a:r>
              <a:rPr lang="en-GB" noProof="0" dirty="0" err="1" smtClean="0"/>
              <a:t>modelstijlen</a:t>
            </a:r>
            <a:r>
              <a:rPr lang="en-GB" noProof="0" dirty="0" smtClean="0"/>
              <a:t> te </a:t>
            </a:r>
            <a:r>
              <a:rPr lang="en-GB" noProof="0" dirty="0" err="1" smtClean="0"/>
              <a:t>bewerken</a:t>
            </a:r>
            <a:endParaRPr lang="en-GB" noProof="0" dirty="0" smtClean="0"/>
          </a:p>
          <a:p>
            <a:pPr lvl="1"/>
            <a:r>
              <a:rPr lang="en-GB" noProof="0" dirty="0" err="1" smtClean="0"/>
              <a:t>Tweede</a:t>
            </a:r>
            <a:r>
              <a:rPr lang="en-GB" noProof="0" dirty="0" smtClean="0"/>
              <a:t> </a:t>
            </a:r>
            <a:r>
              <a:rPr lang="en-GB" noProof="0" dirty="0" err="1" smtClean="0"/>
              <a:t>niveau</a:t>
            </a:r>
            <a:endParaRPr lang="en-GB" noProof="0" dirty="0" smtClean="0"/>
          </a:p>
          <a:p>
            <a:pPr lvl="2"/>
            <a:r>
              <a:rPr lang="en-GB" noProof="0" dirty="0" err="1" smtClean="0"/>
              <a:t>Derde</a:t>
            </a:r>
            <a:r>
              <a:rPr lang="en-GB" noProof="0" dirty="0" smtClean="0"/>
              <a:t> </a:t>
            </a:r>
            <a:r>
              <a:rPr lang="en-GB" noProof="0" dirty="0" err="1" smtClean="0"/>
              <a:t>niveau</a:t>
            </a:r>
            <a:endParaRPr lang="en-GB" noProof="0" dirty="0" smtClean="0"/>
          </a:p>
        </p:txBody>
      </p:sp>
      <p:sp>
        <p:nvSpPr>
          <p:cNvPr id="5" name="Tijdelijke aanduiding voor voettekst 4"/>
          <p:cNvSpPr>
            <a:spLocks noGrp="1"/>
          </p:cNvSpPr>
          <p:nvPr>
            <p:ph type="ftr" sz="quarter" idx="11"/>
          </p:nvPr>
        </p:nvSpPr>
        <p:spPr>
          <a:xfrm>
            <a:off x="395288" y="377825"/>
            <a:ext cx="3598862" cy="215900"/>
          </a:xfrm>
          <a:prstGeom prst="rect">
            <a:avLst/>
          </a:prstGeom>
        </p:spPr>
        <p:txBody>
          <a:bodyPr/>
          <a:lstStyle>
            <a:lvl1pPr>
              <a:defRPr/>
            </a:lvl1pPr>
          </a:lstStyle>
          <a:p>
            <a:r>
              <a:rPr lang="en-US" noProof="0" smtClean="0"/>
              <a:t>Personal Branding &amp; Effective Communication</a:t>
            </a:r>
            <a:endParaRPr lang="en-GB" noProof="0" dirty="0"/>
          </a:p>
        </p:txBody>
      </p:sp>
      <p:sp>
        <p:nvSpPr>
          <p:cNvPr id="9" name="Text Placeholder 7"/>
          <p:cNvSpPr>
            <a:spLocks noGrp="1"/>
          </p:cNvSpPr>
          <p:nvPr>
            <p:ph type="body" sz="quarter" idx="12" hasCustomPrompt="1"/>
          </p:nvPr>
        </p:nvSpPr>
        <p:spPr>
          <a:xfrm>
            <a:off x="403225" y="1513796"/>
            <a:ext cx="8348663" cy="369887"/>
          </a:xfrm>
        </p:spPr>
        <p:txBody>
          <a:bodyPr/>
          <a:lstStyle>
            <a:lvl1pPr>
              <a:buNone/>
              <a:defRPr>
                <a:latin typeface="Arial" pitchFamily="34" charset="0"/>
                <a:cs typeface="Arial" pitchFamily="34" charset="0"/>
              </a:defRPr>
            </a:lvl1pPr>
          </a:lstStyle>
          <a:p>
            <a:pPr lvl="0"/>
            <a:r>
              <a:rPr lang="en-GB" sz="2000" dirty="0" smtClean="0">
                <a:ea typeface="ＭＳ Ｐゴシック" pitchFamily="34" charset="-128"/>
              </a:rPr>
              <a:t>Click for your own sub headline</a:t>
            </a:r>
            <a:endParaRPr lang="en-GB" dirty="0"/>
          </a:p>
        </p:txBody>
      </p:sp>
    </p:spTree>
    <p:extLst>
      <p:ext uri="{BB962C8B-B14F-4D97-AF65-F5344CB8AC3E}">
        <p14:creationId xmlns:p14="http://schemas.microsoft.com/office/powerpoint/2010/main" val="1402273296"/>
      </p:ext>
    </p:extLst>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00% table">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solidFill>
                  <a:schemeClr val="tx2"/>
                </a:solidFill>
              </a:defRPr>
            </a:lvl1pPr>
          </a:lstStyle>
          <a:p>
            <a:r>
              <a:rPr lang="nl-NL" dirty="0" smtClean="0"/>
              <a:t>Click </a:t>
            </a:r>
            <a:r>
              <a:rPr lang="nl-NL" dirty="0" err="1" smtClean="0"/>
              <a:t>to</a:t>
            </a:r>
            <a:r>
              <a:rPr lang="nl-NL" dirty="0" smtClean="0"/>
              <a:t> </a:t>
            </a:r>
            <a:r>
              <a:rPr lang="nl-NL" dirty="0" err="1" smtClean="0"/>
              <a:t>edit</a:t>
            </a:r>
            <a:r>
              <a:rPr lang="nl-NL" dirty="0" smtClean="0"/>
              <a:t> </a:t>
            </a:r>
            <a:r>
              <a:rPr lang="nl-NL" dirty="0" err="1" smtClean="0"/>
              <a:t>title</a:t>
            </a:r>
            <a:endParaRPr lang="en-US" dirty="0"/>
          </a:p>
        </p:txBody>
      </p:sp>
      <p:sp>
        <p:nvSpPr>
          <p:cNvPr id="5" name="Tijdelijke aanduiding voor voettekst 4"/>
          <p:cNvSpPr>
            <a:spLocks noGrp="1"/>
          </p:cNvSpPr>
          <p:nvPr>
            <p:ph type="ftr" sz="quarter" idx="11"/>
          </p:nvPr>
        </p:nvSpPr>
        <p:spPr/>
        <p:txBody>
          <a:bodyPr/>
          <a:lstStyle/>
          <a:p>
            <a:r>
              <a:rPr lang="en-US" smtClean="0"/>
              <a:t>Personal Branding &amp; Effective Communication</a:t>
            </a:r>
            <a:endParaRPr lang="en-US" dirty="0"/>
          </a:p>
        </p:txBody>
      </p:sp>
      <p:sp>
        <p:nvSpPr>
          <p:cNvPr id="6" name="Tijdelijke aanduiding voor dianummer 5"/>
          <p:cNvSpPr>
            <a:spLocks noGrp="1"/>
          </p:cNvSpPr>
          <p:nvPr>
            <p:ph type="sldNum" sz="quarter" idx="12"/>
          </p:nvPr>
        </p:nvSpPr>
        <p:spPr/>
        <p:txBody>
          <a:bodyPr/>
          <a:lstStyle/>
          <a:p>
            <a:fld id="{71F61DF0-078F-4286-9355-A91B2CE6AC56}" type="slidenum">
              <a:rPr lang="en-US" smtClean="0"/>
              <a:pPr/>
              <a:t>‹#›</a:t>
            </a:fld>
            <a:endParaRPr lang="en-US"/>
          </a:p>
        </p:txBody>
      </p:sp>
      <p:sp>
        <p:nvSpPr>
          <p:cNvPr id="15" name="Tekstvak 14"/>
          <p:cNvSpPr txBox="1"/>
          <p:nvPr userDrawn="1"/>
        </p:nvSpPr>
        <p:spPr>
          <a:xfrm>
            <a:off x="-85056" y="-262268"/>
            <a:ext cx="1566530" cy="246221"/>
          </a:xfrm>
          <a:prstGeom prst="rect">
            <a:avLst/>
          </a:prstGeom>
          <a:noFill/>
        </p:spPr>
        <p:txBody>
          <a:bodyPr wrap="square" rtlCol="0">
            <a:spAutoFit/>
          </a:bodyPr>
          <a:lstStyle>
            <a:defPPr>
              <a:defRPr lang="nl-NL"/>
            </a:defPPr>
            <a:lvl1pPr lvl="0">
              <a:defRPr sz="1000" b="1">
                <a:solidFill>
                  <a:schemeClr val="accent3"/>
                </a:solidFill>
              </a:defRPr>
            </a:lvl1pPr>
          </a:lstStyle>
          <a:p>
            <a:pPr lvl="0"/>
            <a:r>
              <a:rPr lang="en-GB" dirty="0" smtClean="0">
                <a:solidFill>
                  <a:schemeClr val="tx2"/>
                </a:solidFill>
              </a:rPr>
              <a:t>100% table</a:t>
            </a:r>
            <a:endParaRPr lang="en-GB" dirty="0">
              <a:solidFill>
                <a:schemeClr val="tx2"/>
              </a:solidFill>
            </a:endParaRPr>
          </a:p>
        </p:txBody>
      </p:sp>
      <p:sp>
        <p:nvSpPr>
          <p:cNvPr id="8" name="Tijdelijke aanduiding voor tabel 7"/>
          <p:cNvSpPr>
            <a:spLocks noGrp="1"/>
          </p:cNvSpPr>
          <p:nvPr>
            <p:ph type="tbl" sz="quarter" idx="16" hasCustomPrompt="1"/>
          </p:nvPr>
        </p:nvSpPr>
        <p:spPr>
          <a:xfrm>
            <a:off x="405584" y="1210970"/>
            <a:ext cx="8316592" cy="5252526"/>
          </a:xfrm>
        </p:spPr>
        <p:txBody>
          <a:bodyPr anchor="ctr"/>
          <a:lstStyle>
            <a:lvl1pPr algn="ctr">
              <a:lnSpc>
                <a:spcPct val="150000"/>
              </a:lnSpc>
              <a:defRPr>
                <a:solidFill>
                  <a:schemeClr val="tx2"/>
                </a:solidFill>
              </a:defRPr>
            </a:lvl1pPr>
          </a:lstStyle>
          <a:p>
            <a:r>
              <a:rPr lang="en-US" dirty="0" smtClean="0"/>
              <a:t>Click here</a:t>
            </a:r>
            <a:br>
              <a:rPr lang="en-US" dirty="0" smtClean="0"/>
            </a:br>
            <a:r>
              <a:rPr lang="en-US" dirty="0" smtClean="0"/>
              <a:t>to insert a table</a:t>
            </a:r>
            <a:endParaRPr lang="en-US" dirty="0"/>
          </a:p>
        </p:txBody>
      </p:sp>
    </p:spTree>
    <p:extLst>
      <p:ext uri="{BB962C8B-B14F-4D97-AF65-F5344CB8AC3E}">
        <p14:creationId xmlns:p14="http://schemas.microsoft.com/office/powerpoint/2010/main" val="15243045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FBF460-A9CC-48B8-8F59-DDD8B0693EB8}" type="datetimeFigureOut">
              <a:rPr lang="en-GB" smtClean="0"/>
              <a:t>20/01/2020</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7D7C0EB-8172-44F5-B30D-C4078141363A}" type="slidenum">
              <a:rPr lang="en-GB" smtClean="0"/>
              <a:t>‹#›</a:t>
            </a:fld>
            <a:endParaRPr lang="en-GB"/>
          </a:p>
        </p:txBody>
      </p:sp>
    </p:spTree>
    <p:extLst>
      <p:ext uri="{BB962C8B-B14F-4D97-AF65-F5344CB8AC3E}">
        <p14:creationId xmlns:p14="http://schemas.microsoft.com/office/powerpoint/2010/main" val="108897424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hyperlink" Target="http://www.google.co.uk/url?url=http://www.rmhjoplin.org/Links.htm&amp;rct=j&amp;frm=1&amp;q=&amp;esrc=s&amp;sa=U&amp;ei=NirNU-DxMYiWPdKpgOAO&amp;ved=0CCIQ9QEwBjgU&amp;usg=AFQjCNE-dEX-0Lsasa4uI39zr3pCOXWy4w" TargetMode="External"/><Relationship Id="rId5" Type="http://schemas.openxmlformats.org/officeDocument/2006/relationships/image" Target="../media/image8.jpeg"/><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3.jpeg"/><Relationship Id="rId5" Type="http://schemas.openxmlformats.org/officeDocument/2006/relationships/image" Target="../media/image12.jp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6.jpeg"/><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9.xml"/><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3.xml"/><Relationship Id="rId5" Type="http://schemas.openxmlformats.org/officeDocument/2006/relationships/image" Target="../media/image27.jpeg"/><Relationship Id="rId4" Type="http://schemas.openxmlformats.org/officeDocument/2006/relationships/image" Target="../media/image26.jpeg"/></Relationships>
</file>

<file path=ppt/slides/_rels/slide1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5" descr="TATA-arc2_trimmed"/>
          <p:cNvPicPr>
            <a:picLocks noChangeAspect="1" noChangeArrowheads="1"/>
          </p:cNvPicPr>
          <p:nvPr/>
        </p:nvPicPr>
        <p:blipFill>
          <a:blip r:embed="rId3" cstate="print">
            <a:lum bright="-2000" contrast="26000"/>
          </a:blip>
          <a:srcRect t="1775"/>
          <a:stretch>
            <a:fillRect/>
          </a:stretch>
        </p:blipFill>
        <p:spPr bwMode="auto">
          <a:xfrm>
            <a:off x="0" y="0"/>
            <a:ext cx="9140825" cy="2197100"/>
          </a:xfrm>
          <a:prstGeom prst="rect">
            <a:avLst/>
          </a:prstGeom>
          <a:noFill/>
          <a:ln w="9525">
            <a:noFill/>
            <a:miter lim="800000"/>
            <a:headEnd/>
            <a:tailEnd/>
          </a:ln>
        </p:spPr>
      </p:pic>
      <p:pic>
        <p:nvPicPr>
          <p:cNvPr id="3076" name="Picture 8" descr="TataSteel_Blue_RGB_A4"/>
          <p:cNvPicPr>
            <a:picLocks noChangeAspect="1" noChangeArrowheads="1"/>
          </p:cNvPicPr>
          <p:nvPr/>
        </p:nvPicPr>
        <p:blipFill>
          <a:blip r:embed="rId4" cstate="print"/>
          <a:srcRect/>
          <a:stretch>
            <a:fillRect/>
          </a:stretch>
        </p:blipFill>
        <p:spPr bwMode="auto">
          <a:xfrm>
            <a:off x="257175" y="681038"/>
            <a:ext cx="1700213" cy="509587"/>
          </a:xfrm>
          <a:prstGeom prst="rect">
            <a:avLst/>
          </a:prstGeom>
          <a:noFill/>
          <a:ln w="9525">
            <a:noFill/>
            <a:miter lim="800000"/>
            <a:headEnd/>
            <a:tailEnd/>
          </a:ln>
        </p:spPr>
      </p:pic>
      <p:pic>
        <p:nvPicPr>
          <p:cNvPr id="3077" name="Picture 9" descr="Tata_Blue_RGB_A4"/>
          <p:cNvPicPr>
            <a:picLocks noChangeAspect="1" noChangeArrowheads="1"/>
          </p:cNvPicPr>
          <p:nvPr/>
        </p:nvPicPr>
        <p:blipFill>
          <a:blip r:embed="rId5" cstate="print"/>
          <a:srcRect/>
          <a:stretch>
            <a:fillRect/>
          </a:stretch>
        </p:blipFill>
        <p:spPr bwMode="auto">
          <a:xfrm>
            <a:off x="7958138" y="342900"/>
            <a:ext cx="852487" cy="762000"/>
          </a:xfrm>
          <a:prstGeom prst="rect">
            <a:avLst/>
          </a:prstGeom>
          <a:noFill/>
          <a:ln w="9525">
            <a:noFill/>
            <a:miter lim="800000"/>
            <a:headEnd/>
            <a:tailEnd/>
          </a:ln>
        </p:spPr>
      </p:pic>
      <p:sp>
        <p:nvSpPr>
          <p:cNvPr id="6" name="Rectangle 5"/>
          <p:cNvSpPr/>
          <p:nvPr/>
        </p:nvSpPr>
        <p:spPr>
          <a:xfrm>
            <a:off x="0" y="5778500"/>
            <a:ext cx="9144000" cy="10795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GB" sz="2800" dirty="0" smtClean="0"/>
          </a:p>
          <a:p>
            <a:pPr lvl="1"/>
            <a:r>
              <a:rPr lang="en-GB" dirty="0" smtClean="0"/>
              <a:t>Personal Brand Management &amp; Effective Communication </a:t>
            </a:r>
          </a:p>
          <a:p>
            <a:pPr lvl="1"/>
            <a:r>
              <a:rPr lang="en-GB" sz="1600" dirty="0" smtClean="0"/>
              <a:t>January  2015</a:t>
            </a:r>
            <a:endParaRPr lang="en-GB" sz="1600" dirty="0"/>
          </a:p>
        </p:txBody>
      </p:sp>
      <p:sp>
        <p:nvSpPr>
          <p:cNvPr id="7" name="Footer Placeholder 6"/>
          <p:cNvSpPr>
            <a:spLocks noGrp="1"/>
          </p:cNvSpPr>
          <p:nvPr>
            <p:ph type="ftr" sz="quarter" idx="11"/>
          </p:nvPr>
        </p:nvSpPr>
        <p:spPr/>
        <p:txBody>
          <a:bodyPr/>
          <a:lstStyle/>
          <a:p>
            <a:pPr>
              <a:defRPr/>
            </a:pPr>
            <a:r>
              <a:rPr lang="en-GB" smtClean="0"/>
              <a:t>Personal Branding &amp; Effective Communication</a:t>
            </a:r>
            <a:endParaRPr lang="en-GB"/>
          </a:p>
        </p:txBody>
      </p:sp>
      <p:pic>
        <p:nvPicPr>
          <p:cNvPr id="3078" name="Picture 6" descr="http://betterbusinessbrand.com/wp-content/uploads/2012/01/Personal_Branding_wordle2.jpg"/>
          <p:cNvPicPr>
            <a:picLocks noChangeAspect="1" noChangeArrowheads="1"/>
          </p:cNvPicPr>
          <p:nvPr/>
        </p:nvPicPr>
        <p:blipFill>
          <a:blip r:embed="rId6" cstate="print">
            <a:duotone>
              <a:prstClr val="black"/>
              <a:schemeClr val="accent1">
                <a:tint val="45000"/>
                <a:satMod val="400000"/>
              </a:schemeClr>
            </a:duotone>
          </a:blip>
          <a:srcRect/>
          <a:stretch>
            <a:fillRect/>
          </a:stretch>
        </p:blipFill>
        <p:spPr bwMode="auto">
          <a:xfrm>
            <a:off x="0" y="-9388"/>
            <a:ext cx="9243759" cy="6150375"/>
          </a:xfrm>
          <a:prstGeom prst="rect">
            <a:avLst/>
          </a:prstGeom>
          <a:noFill/>
        </p:spPr>
      </p:pic>
    </p:spTree>
    <p:extLst>
      <p:ext uri="{BB962C8B-B14F-4D97-AF65-F5344CB8AC3E}">
        <p14:creationId xmlns:p14="http://schemas.microsoft.com/office/powerpoint/2010/main" val="759373266"/>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76" name="Picture 28" descr="http://redlemonclub.com/wp-content/uploads/2009/10/rlcpic1.jpg"/>
          <p:cNvPicPr>
            <a:picLocks noChangeAspect="1" noChangeArrowheads="1"/>
          </p:cNvPicPr>
          <p:nvPr/>
        </p:nvPicPr>
        <p:blipFill>
          <a:blip r:embed="rId3" cstate="print">
            <a:grayscl/>
          </a:blip>
          <a:srcRect/>
          <a:stretch>
            <a:fillRect/>
          </a:stretch>
        </p:blipFill>
        <p:spPr bwMode="auto">
          <a:xfrm>
            <a:off x="1" y="0"/>
            <a:ext cx="9144000" cy="6858000"/>
          </a:xfrm>
          <a:prstGeom prst="rect">
            <a:avLst/>
          </a:prstGeom>
          <a:noFill/>
        </p:spPr>
      </p:pic>
      <p:sp>
        <p:nvSpPr>
          <p:cNvPr id="4100" name="TextBox 3"/>
          <p:cNvSpPr txBox="1">
            <a:spLocks noChangeArrowheads="1"/>
          </p:cNvSpPr>
          <p:nvPr/>
        </p:nvSpPr>
        <p:spPr bwMode="auto">
          <a:xfrm>
            <a:off x="368300" y="4826000"/>
            <a:ext cx="8369300" cy="1200150"/>
          </a:xfrm>
          <a:prstGeom prst="rect">
            <a:avLst/>
          </a:prstGeom>
          <a:noFill/>
          <a:ln w="9525">
            <a:noFill/>
            <a:miter lim="800000"/>
            <a:headEnd/>
            <a:tailEnd/>
          </a:ln>
        </p:spPr>
        <p:txBody>
          <a:bodyPr>
            <a:spAutoFit/>
          </a:bodyPr>
          <a:lstStyle/>
          <a:p>
            <a:pPr algn="ctr"/>
            <a:r>
              <a:rPr lang="en-GB" sz="2400">
                <a:solidFill>
                  <a:schemeClr val="bg1"/>
                </a:solidFill>
              </a:rPr>
              <a:t>We are all BRANDS. We have our own intellectual balance sheets and brand name, we need to invest in ourselves and market ourselves.</a:t>
            </a:r>
            <a:endParaRPr lang="en-GB" sz="2000">
              <a:solidFill>
                <a:schemeClr val="bg1"/>
              </a:solidFill>
            </a:endParaRPr>
          </a:p>
        </p:txBody>
      </p:sp>
      <p:sp>
        <p:nvSpPr>
          <p:cNvPr id="4099" name="TextBox 2"/>
          <p:cNvSpPr txBox="1">
            <a:spLocks noChangeArrowheads="1"/>
          </p:cNvSpPr>
          <p:nvPr/>
        </p:nvSpPr>
        <p:spPr bwMode="auto">
          <a:xfrm>
            <a:off x="292100" y="647700"/>
            <a:ext cx="8369300" cy="1508125"/>
          </a:xfrm>
          <a:prstGeom prst="rect">
            <a:avLst/>
          </a:prstGeom>
          <a:noFill/>
          <a:ln w="9525">
            <a:noFill/>
            <a:miter lim="800000"/>
            <a:headEnd/>
            <a:tailEnd/>
          </a:ln>
        </p:spPr>
        <p:txBody>
          <a:bodyPr>
            <a:spAutoFit/>
          </a:bodyPr>
          <a:lstStyle/>
          <a:p>
            <a:pPr algn="ctr"/>
            <a:r>
              <a:rPr lang="en-GB" sz="2400" dirty="0">
                <a:solidFill>
                  <a:schemeClr val="bg1"/>
                </a:solidFill>
              </a:rPr>
              <a:t>We are the CEO’s of our own companies. ME inc. To be in business today, our most important job is to be head marketer for the brand called YOU. </a:t>
            </a:r>
          </a:p>
          <a:p>
            <a:pPr algn="r"/>
            <a:r>
              <a:rPr lang="en-GB" sz="2000" dirty="0">
                <a:solidFill>
                  <a:schemeClr val="bg1"/>
                </a:solidFill>
              </a:rPr>
              <a:t>Tom Peters</a:t>
            </a:r>
          </a:p>
        </p:txBody>
      </p:sp>
    </p:spTree>
    <p:extLst>
      <p:ext uri="{BB962C8B-B14F-4D97-AF65-F5344CB8AC3E}">
        <p14:creationId xmlns:p14="http://schemas.microsoft.com/office/powerpoint/2010/main" val="8244531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6" name="TextBox 17"/>
          <p:cNvSpPr txBox="1">
            <a:spLocks noChangeArrowheads="1"/>
          </p:cNvSpPr>
          <p:nvPr/>
        </p:nvSpPr>
        <p:spPr bwMode="auto">
          <a:xfrm>
            <a:off x="1371600" y="4851400"/>
            <a:ext cx="5511800" cy="381000"/>
          </a:xfrm>
          <a:prstGeom prst="rect">
            <a:avLst/>
          </a:prstGeom>
          <a:noFill/>
          <a:ln w="9525">
            <a:noFill/>
            <a:miter lim="800000"/>
            <a:headEnd/>
            <a:tailEnd/>
          </a:ln>
        </p:spPr>
        <p:txBody>
          <a:bodyPr>
            <a:spAutoFit/>
          </a:bodyPr>
          <a:lstStyle/>
          <a:p>
            <a:endParaRPr lang="en-GB" dirty="0"/>
          </a:p>
        </p:txBody>
      </p:sp>
      <p:sp>
        <p:nvSpPr>
          <p:cNvPr id="21" name="TextBox 20"/>
          <p:cNvSpPr txBox="1"/>
          <p:nvPr/>
        </p:nvSpPr>
        <p:spPr>
          <a:xfrm>
            <a:off x="317500" y="1168400"/>
            <a:ext cx="8039100" cy="1754326"/>
          </a:xfrm>
          <a:prstGeom prst="rect">
            <a:avLst/>
          </a:prstGeom>
          <a:noFill/>
        </p:spPr>
        <p:txBody>
          <a:bodyPr wrap="square" rtlCol="0">
            <a:spAutoFit/>
          </a:bodyPr>
          <a:lstStyle/>
          <a:p>
            <a:endParaRPr lang="en-GB" b="1" dirty="0" smtClean="0"/>
          </a:p>
          <a:p>
            <a:r>
              <a:rPr lang="en-GB" b="1" dirty="0" smtClean="0"/>
              <a:t>Aim</a:t>
            </a:r>
          </a:p>
          <a:p>
            <a:r>
              <a:rPr lang="en-GB" dirty="0" smtClean="0"/>
              <a:t>An understanding of the importance of Personal Brand Management and Effective Communication and how they will influence your future career development.</a:t>
            </a:r>
          </a:p>
          <a:p>
            <a:endParaRPr lang="en-GB" dirty="0" smtClean="0"/>
          </a:p>
          <a:p>
            <a:pPr lvl="1">
              <a:buFont typeface="Wingdings" pitchFamily="2" charset="2"/>
              <a:buChar char="§"/>
            </a:pPr>
            <a:endParaRPr lang="en-GB" dirty="0"/>
          </a:p>
        </p:txBody>
      </p:sp>
      <p:sp>
        <p:nvSpPr>
          <p:cNvPr id="17" name="Title 16"/>
          <p:cNvSpPr>
            <a:spLocks noGrp="1"/>
          </p:cNvSpPr>
          <p:nvPr>
            <p:ph type="title"/>
          </p:nvPr>
        </p:nvSpPr>
        <p:spPr>
          <a:xfrm>
            <a:off x="317500" y="372613"/>
            <a:ext cx="7886700" cy="1325563"/>
          </a:xfrm>
        </p:spPr>
        <p:txBody>
          <a:bodyPr/>
          <a:lstStyle/>
          <a:p>
            <a:r>
              <a:rPr lang="en-GB" dirty="0" smtClean="0"/>
              <a:t>AIMS AND OBJECTIVES</a:t>
            </a:r>
            <a:endParaRPr lang="en-GB" dirty="0"/>
          </a:p>
        </p:txBody>
      </p:sp>
      <p:sp>
        <p:nvSpPr>
          <p:cNvPr id="6" name="Vertical Text Placeholder 5"/>
          <p:cNvSpPr>
            <a:spLocks noGrp="1"/>
          </p:cNvSpPr>
          <p:nvPr>
            <p:ph type="body" orient="vert" idx="1"/>
          </p:nvPr>
        </p:nvSpPr>
        <p:spPr>
          <a:xfrm>
            <a:off x="395824" y="1434412"/>
            <a:ext cx="8318832" cy="4905302"/>
          </a:xfrm>
        </p:spPr>
        <p:txBody>
          <a:bodyPr>
            <a:normAutofit/>
          </a:bodyPr>
          <a:lstStyle/>
          <a:p>
            <a:endParaRPr lang="en-GB" dirty="0" smtClean="0"/>
          </a:p>
          <a:p>
            <a:pPr marL="0" indent="0">
              <a:buNone/>
            </a:pPr>
            <a:endParaRPr lang="en-GB" b="1" dirty="0" smtClean="0"/>
          </a:p>
          <a:p>
            <a:pPr marL="0" indent="0">
              <a:buNone/>
            </a:pPr>
            <a:r>
              <a:rPr lang="en-GB" b="1" dirty="0" smtClean="0"/>
              <a:t>Objectives</a:t>
            </a:r>
          </a:p>
          <a:p>
            <a:pPr>
              <a:buFont typeface="Wingdings" pitchFamily="2" charset="2"/>
              <a:buChar char="§"/>
            </a:pPr>
            <a:r>
              <a:rPr lang="en-GB" b="1" dirty="0" smtClean="0"/>
              <a:t> </a:t>
            </a:r>
            <a:r>
              <a:rPr lang="en-GB" dirty="0" smtClean="0"/>
              <a:t>Understand what is meant by personal brand.</a:t>
            </a:r>
          </a:p>
          <a:p>
            <a:pPr>
              <a:buFont typeface="Wingdings" pitchFamily="2" charset="2"/>
              <a:buChar char="§"/>
            </a:pPr>
            <a:r>
              <a:rPr lang="en-GB" dirty="0" smtClean="0"/>
              <a:t>  Awareness of the elements of building a successful brand for yourself.</a:t>
            </a:r>
          </a:p>
          <a:p>
            <a:pPr>
              <a:buFont typeface="Wingdings" pitchFamily="2" charset="2"/>
              <a:buChar char="§"/>
            </a:pPr>
            <a:r>
              <a:rPr lang="en-GB" dirty="0" smtClean="0"/>
              <a:t>  Appreciate how to communicate effectively in support of your brand</a:t>
            </a:r>
          </a:p>
          <a:p>
            <a:pPr>
              <a:buFont typeface="Wingdings" pitchFamily="2" charset="2"/>
              <a:buChar char="§"/>
            </a:pPr>
            <a:r>
              <a:rPr lang="en-GB" dirty="0" smtClean="0"/>
              <a:t>  Identify where you are now and how you can bridge the gap to where you want to be.</a:t>
            </a:r>
          </a:p>
        </p:txBody>
      </p:sp>
      <p:sp>
        <p:nvSpPr>
          <p:cNvPr id="5" name="Footer Placeholder 4"/>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16714890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54000" y="12700"/>
            <a:ext cx="9690100" cy="68453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40" name="AutoShape 8"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2" name="AutoShape 10"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6" name="AutoShape 14"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8" name="AutoShape 16"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0" name="AutoShape 18"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2" name="AutoShape 20" descr="data:image/jpeg;base64,/9j/4AAQSkZJRgABAQAAAQABAAD/2wCEAAkGBg8SEBAQEBAQDhAPDw8QDw8PEBQPDxAPFBAVFRUQEhQXGyYgFxkjGRISHy8gIycpLCwsFR4xNTAqNSYrLCkBCQoKBQUFDQUFDSkYEhgpKSkpKSkpKSkpKSkpKSkpKSkpKSkpKSkpKSkpKSkpKSkpKSkpKSkpKSkpKSkpKSkpKf/AABEIAOEA4QMBIgACEQEDEQH/xAAcAAEAAgMBAQEAAAAAAAAAAAAAAQUEBgcDAgj/xAA/EAACAQMBAwkEBgkFAQAAAAAAAQIDBBEFEiExBgcTQVFhcYHwFCIykSNCUoKhsUNTYnJzkpPB0TNjorLCFv/EABQBAQAAAAAAAAAAAAAAAAAAAAD/xAAUEQEAAAAAAAAAAAAAAAAAAAAA/9oADAMBAAIRAxEAPwDhwAAAAAAAAAAAAAAAAAAAAAAAAJwQAAAAAAAAAAAAAAAAAAAAAAAAAAAAAAAAAALnkvyZqXlbYi1TpU1t168vhpUs/E+2T4JdbAx9D0G4u6vRW9N1JY2pPOzCnBcZ1JPdGPezoOk839nRw6mdQrde+VKzi+xY9+r84ov7G1pU6SoW8HRtlh7L/wBSvJfpa8vrPu4IzaWNwGm84FrCnaRio0qfvxxCjTjShl7+C3ywl1s5mzf+dTUMyoUU+CdWXn7sfwTZoAAAAAAAAAAAAAAAAAAAAAAAAAAAAAAAAAH1TpuTUUm22kklltt4SR1vRdMjQpq0jh9FKM7uS/S3eN8M9caedld+12nP+SEVGvK5ktqNnSncYfB1I7qUf6kofI6Bpc+iowjJ7VSS2pvrc5b5N+bYFz0iRj3mqwowlUqS2YwWX4dSX7T6kYVfUIxi6lSapwjxlLgvBfWl2I57yo5Su4lswzGjF5im/elL9ZPHX3dQFbrOqTuK9StPjN7l1Rit0YrwWEYQAAAAAAAAAAAAAAAAAAAAAAAAAAGVYaZVrS2KUJTlxeFuiu2Te5LvZtGnciKC33FzKpLrpWcFUx3Sqy91eSYGm4B0225OWMVhWSm/tXNzOUn92nhI+6vJqylxsqUf4VxVg/JSbA5fgG7anyGo4zRlVov7NbFWn/PBLZ80zWNQ0SvR31IPZfCpH3qb8JIDN5PXFFQqU6ktjpKlFvPB06bc3HzlsfIurzlhSgmoZrS38Pdh5vizSmTCDbwk23wS3tvwAy9R1arXeakm0vhit0YrsSMI2fS+bnUa6T6B0YPepXD6Ld2qL95/IvaPNVTjjpr1SeVmNvS293X70n/YDnYOkrm/tMtKFzNdUpV6cG/uqG4rNV5C06a2kriC+1iFeK8dnZYGkgzbjTHH4ZRqL9nKl/K95htAQAAAAAAAAAAAAAAAAAABnWFip+/UbhSi8SklmUpPhCmuuT+S6zFoU9p44Li32JcWbHpGnOrKMtlxpx3Uo9i65Ptb7QLDTLJziouPRUU040IP4n9qtLjOX4I2OjRwkkkkupbkvI+rW0UIo9HMCYxPtHg6xHTgZkZHxK1g8tLYz8WMbMv3ovczxjXPWNYCufJa1lNynQoNcfc6Wk8+EZYLnTadvbZ9noUqMnxlCOZf1JZl8meHSHy6gGbV1CpLjJ7+J5KfmYvTHz04FhSqGdSrlErlLjuPCpyjiniC23/xAs9T5M21be6ajJ/WilFmna5zeVMOVF7ckvg65JdS7+5mwQ1+vLhsx8s/mWNlqFaWE0pb19XH5AcUlFptNNNPDT3NPsZBvHObGydSnVozj7TLajd0oLME4/DUzwUnvTXcaOAAAAAAAAAAAAAAAD7pUnKUYxWXJqKXa28JAXHJ/RXWa+xnMn24+qdCs7KMEsLGFgabpEaFNU0t8VhvtfX+J71JYQHnWqmJOsRXmYspgerqEdKYzmRtgZiqn3GuYKqDpALD2gh1zB6UdKBlusfPSmLtlfquoYXRxfvP4n2LsAm/1JzexF+6uLX1n/g9LOkVtrEvrKlwAsbC12mlgw+WfKj2VO1t39O4/TVE89Flf6cX9rtfVkt7m+VpZ1bp4c44hRT4OtLh5Le/I5DXqylJyk3KUm5Sk97bb3tgfEpNtt788X2vtIAAAAAAAAAAAAAAABsfN/YKrqFBNZjT260l/Di5L8cGuG/8z1DNxdz64WU8feqQjlAbjcorriRZXRVXTAwK0uJiyketZmLJgTtEOR8ORGQPTbG2eW0NoD12xtnltDaAi6vFTg5Pjwiu1lCqjk228tvLF/ebc93wx3R/yfNIC0somx6fDejXrDibNpi95AVvOpduMLK2TwujncTXbKcnGLflB/M56bpzszft8Y9ULS0ivB0tr85M0sAAAAAAAAAAAAAAAAAdH5mY/SX/AGqzjj+vHJzg6DzMXGLy4pfrrKql+9CUJ/kmBuV4t5T3Ze38d7KS7QFRX6zFkzJrmJJgfLZ8ths+cgSMkMgD6K/VrzC2IvfL4u5dhk3VyoRcn5LtZr86jk23xfECYmTRZjRMikBb2L3my6ZLevFGr2Ut5sFjU3oCq52qeL6nL9ZZWkl5QcP/AAaSdJ50LPpLayuorPR7drUfHGW6lNv51F5HNgAAAAAAAAAAAAAAAABtXNheKnq1m28KdR0ZZ4YqQlD85I1U9rK6lSqU6sfipThUj4xkpL8gO86pRw2utNp+TwUN5E2vWpRqPpYb4V4QrwfbGrFTX/b8DWrymBr9wt7MGZY3UeJX1EB5M+WyZHwwGQ5doKvUrvPuJ7vrP+wGNfXW3L9lfD/k8EicBATE9qbPJHrACwtpF7Z1OBrtFltaVeAG52VvC6t69lNrFxTxTb4Qrx30p/zJLwbOOXlrOlUnSqRcJ05ShOL4qUXhr8DplhdOLTW7emOWvJj22n7ZbxzdU4YuaUeNeCW6tFdc11rrSA5aCWiAAAAAAAAAAAAAAAEAB3LkPfq40m2ecztZTtanakntU2/uvH3Re0OJp/M7rahc1bOcsQvaeKeeCuafvU/mtqPmjoV3Qz1dzXYwNNvaXEqqsTY9Qt+JSXFMCvmj4aPaaMS8r7Me97kv7gY99d7K2Y/E+L7EVOD2lFviOjA8lEnZPVUyejA8lE9II+ujJUAPSmzPtqhgwgzMoUpdgFvbVi507UpQalFtNPKa6ils7OT7i4t7BLDe8D61/kla38alem42lzGE6lWWPoKqjHLckvglu4rjk5MzrPKvUlb6dWS3TucUIduy9834YWPM5KAAAAAAAAAAAAAAAAB7Wl1KnUhUg9mdOcZwa6pReUz9B2mpwuqFG8p42LmGakV+jrx3VIPwl+DR+djfuavlOqVWVlWaVG6knTlJ4VO4SxF57JcPkBvWp2XE1m8t8G73dvJJr8Gapq0J79yXgBrd7UUc9vUilqZk8viy3urV5372Yyte4DBVE+lQLOFp3HrGy7gKn2cn2cuPYSXZdwFL0A6AtpWh5u17gMWjRLO0tiLe2Le0tQMiytdxlVJqPE+orC7DU+VmvbEXGL957kBR8s9a6esop+5RTjHs2n8T/I14lvO/jnrIAAAAAAAAAAAAAAAAAExk1w3MgAdu5veVyvaXQ1mlc0opNv8ASx4KXiWWraZx3HCNP1CpQqRq0pOE4PMWjvnI7lXQ1Ohh4hdQjipTf1v2ogajeafve4w/YjeNV0dp8Conpr7AKSFp3HvGz7i9tNFlLhHPkW//AM9ClHauKtG2WM/T1Y093g3kDTlZdxErPuNjq6xokN0tSt2/9tVKi+cYmRaLTrndbX1tVl9hz6KbfdGaTA06VoeMrY3W/wCTNSHGDXllPzKerpjXUBT0LcsKFM9oWL7DNpWDScpe7CKblJ7kkusCl1vUFSpOTeNxyy/vJVZuT63uLnlhyhVxVcab+ig8Rf2u810AAAAAAAAAAAAAAAAAAAAAAGTp2pVaFSNWjOVKpB5jKLw0YwA6xpPPfFxUb6z6WSwnWt59G5d8oPdnwaLS554tHjFOnaXdWT4xm4U0vF78nEwB0XWueu9qJwtKdLT4PjKmukrtdnSS+HySNBu76rVk51ak6s5PMpzk5yfi2eAAEpkADZeT3OJqNnupV5Tp9dCv9NRa/dlw8sG/abzx6fVS9stKlCeN87ZqpTb7oy3r5s44AO3XHOnocFtU6d3Xl1Q2IUlnvbbNB5Y85Ne9SpQhG0tk8qjTbcpvtqz4y8OBp4AAAAAAAAAAAAAAAJx6yMesgQCcesjHrIEAnHrIx6yBAJx6yMesgQCcesjHrIEAnHrIx6yBAJx6yMesgQCcesjHrIEAnHrIx6yBAJx6yMesgQCcesjHrIEAnHrIx6yBAJx6yMesgQCcesjHrIEAnHrIA/WwAAAAAAAAAAAAAAAAAAAAAAAAAAAAAAAAAAAAAAAP/9k="/>
          <p:cNvSpPr>
            <a:spLocks noChangeAspect="1" noChangeArrowheads="1"/>
          </p:cNvSpPr>
          <p:nvPr/>
        </p:nvSpPr>
        <p:spPr bwMode="auto">
          <a:xfrm>
            <a:off x="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grpSp>
        <p:nvGrpSpPr>
          <p:cNvPr id="2" name="Group 18"/>
          <p:cNvGrpSpPr/>
          <p:nvPr/>
        </p:nvGrpSpPr>
        <p:grpSpPr>
          <a:xfrm>
            <a:off x="-123825" y="2603500"/>
            <a:ext cx="7038162" cy="2114311"/>
            <a:chOff x="-123825" y="2959100"/>
            <a:chExt cx="7038162" cy="2114311"/>
          </a:xfrm>
          <a:effectLst/>
        </p:grpSpPr>
        <p:pic>
          <p:nvPicPr>
            <p:cNvPr id="18454" name="Picture 22" descr="http://www.apppicker.com/wp-content/uploads/2012/08/apple-logo-black-xsan.jpg"/>
            <p:cNvPicPr>
              <a:picLocks noChangeAspect="1" noChangeArrowheads="1"/>
            </p:cNvPicPr>
            <p:nvPr/>
          </p:nvPicPr>
          <p:blipFill>
            <a:blip r:embed="rId3" cstate="print"/>
            <a:srcRect b="4889"/>
            <a:stretch>
              <a:fillRect/>
            </a:stretch>
          </p:blipFill>
          <p:spPr bwMode="auto">
            <a:xfrm>
              <a:off x="-123825" y="2959100"/>
              <a:ext cx="2089463" cy="1987311"/>
            </a:xfrm>
            <a:prstGeom prst="rect">
              <a:avLst/>
            </a:prstGeom>
            <a:noFill/>
            <a:effectLst/>
          </p:spPr>
        </p:pic>
        <p:pic>
          <p:nvPicPr>
            <p:cNvPr id="18458" name="Picture 26" descr="http://t2.gstatic.com/images?q=tbn:ANd9GcTf2ej2BYAiNdhv8NJsRmi5ZLrks8HfJiotSD1EXUXEFa-e_fg7"/>
            <p:cNvPicPr>
              <a:picLocks noChangeAspect="1" noChangeArrowheads="1"/>
            </p:cNvPicPr>
            <p:nvPr/>
          </p:nvPicPr>
          <p:blipFill>
            <a:blip r:embed="rId4" cstate="print"/>
            <a:srcRect/>
            <a:stretch>
              <a:fillRect/>
            </a:stretch>
          </p:blipFill>
          <p:spPr bwMode="auto">
            <a:xfrm>
              <a:off x="3847923" y="3162300"/>
              <a:ext cx="3066414" cy="1911111"/>
            </a:xfrm>
            <a:prstGeom prst="rect">
              <a:avLst/>
            </a:prstGeom>
            <a:noFill/>
            <a:effectLst/>
          </p:spPr>
        </p:pic>
        <p:pic>
          <p:nvPicPr>
            <p:cNvPr id="18456" name="Picture 24" descr="http://4.bp.blogspot.com/-9tBhr-2iLq4/TeVCEzHZ27I/AAAAAAAAANM/OR30fBU2Hig/s1600/free-wallpapers-iPhone-download010-BMW.jpg"/>
            <p:cNvPicPr>
              <a:picLocks noChangeAspect="1" noChangeArrowheads="1"/>
            </p:cNvPicPr>
            <p:nvPr/>
          </p:nvPicPr>
          <p:blipFill>
            <a:blip r:embed="rId5" cstate="print"/>
            <a:srcRect t="7953" b="15270"/>
            <a:stretch>
              <a:fillRect/>
            </a:stretch>
          </p:blipFill>
          <p:spPr bwMode="auto">
            <a:xfrm>
              <a:off x="2246551" y="3143011"/>
              <a:ext cx="1676213" cy="1930400"/>
            </a:xfrm>
            <a:prstGeom prst="rect">
              <a:avLst/>
            </a:prstGeom>
            <a:noFill/>
            <a:effectLst/>
          </p:spPr>
        </p:pic>
      </p:grpSp>
      <p:sp>
        <p:nvSpPr>
          <p:cNvPr id="3" name="TextBox 2"/>
          <p:cNvSpPr txBox="1"/>
          <p:nvPr/>
        </p:nvSpPr>
        <p:spPr>
          <a:xfrm>
            <a:off x="393700" y="228600"/>
            <a:ext cx="5346700" cy="369332"/>
          </a:xfrm>
          <a:prstGeom prst="rect">
            <a:avLst/>
          </a:prstGeom>
          <a:noFill/>
        </p:spPr>
        <p:txBody>
          <a:bodyPr wrap="square" rtlCol="0">
            <a:spAutoFit/>
          </a:bodyPr>
          <a:lstStyle/>
          <a:p>
            <a:r>
              <a:rPr lang="en-GB" b="1" dirty="0" smtClean="0">
                <a:solidFill>
                  <a:schemeClr val="bg1"/>
                </a:solidFill>
              </a:rPr>
              <a:t>WHY IS BRAND IMPORTANT?</a:t>
            </a:r>
            <a:endParaRPr lang="en-GB" b="1" dirty="0">
              <a:solidFill>
                <a:schemeClr val="bg1"/>
              </a:solidFill>
            </a:endParaRPr>
          </a:p>
        </p:txBody>
      </p:sp>
      <p:sp>
        <p:nvSpPr>
          <p:cNvPr id="25" name="Isosceles Triangle 24"/>
          <p:cNvSpPr/>
          <p:nvPr/>
        </p:nvSpPr>
        <p:spPr>
          <a:xfrm>
            <a:off x="596900" y="1003300"/>
            <a:ext cx="127000" cy="889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p:cNvSpPr/>
          <p:nvPr/>
        </p:nvSpPr>
        <p:spPr>
          <a:xfrm>
            <a:off x="901700" y="977900"/>
            <a:ext cx="88900" cy="1016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5298" name="Picture 2" descr="https://encrypted-tbn3.gstatic.com/images?q=tbn:ANd9GcQyKM4kh27r4NmD_L7C6QHAc2mNFrlpm9l6pA4fXH_iRqYgvcDUEHEwhx8">
            <a:hlinkClick r:id="rId6"/>
          </p:cNvPr>
          <p:cNvPicPr>
            <a:picLocks noChangeAspect="1" noChangeArrowheads="1"/>
          </p:cNvPicPr>
          <p:nvPr/>
        </p:nvPicPr>
        <p:blipFill>
          <a:blip r:embed="rId7" cstate="print"/>
          <a:srcRect/>
          <a:stretch>
            <a:fillRect/>
          </a:stretch>
        </p:blipFill>
        <p:spPr bwMode="auto">
          <a:xfrm>
            <a:off x="7126303" y="2962275"/>
            <a:ext cx="2087548" cy="1673225"/>
          </a:xfrm>
          <a:prstGeom prst="rect">
            <a:avLst/>
          </a:prstGeom>
          <a:solidFill>
            <a:srgbClr val="000000">
              <a:shade val="95000"/>
            </a:srgbClr>
          </a:solidFill>
          <a:ln w="444500" cap="sq">
            <a:solidFill>
              <a:srgbClr val="000000"/>
            </a:solidFill>
            <a:miter lim="800000"/>
          </a:ln>
          <a:effectLst>
            <a:outerShdw blurRad="254000" dist="190500" dir="2700000" sy="90000" algn="bl" rotWithShape="0">
              <a:srgbClr val="000000">
                <a:alpha val="40000"/>
              </a:srgbClr>
            </a:outerShdw>
          </a:effectLst>
        </p:spPr>
      </p:pic>
      <p:sp>
        <p:nvSpPr>
          <p:cNvPr id="21" name="Rectangle 20"/>
          <p:cNvSpPr/>
          <p:nvPr/>
        </p:nvSpPr>
        <p:spPr>
          <a:xfrm>
            <a:off x="7124700" y="2844800"/>
            <a:ext cx="228600" cy="2921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2" name="Rectangle 21"/>
          <p:cNvSpPr/>
          <p:nvPr/>
        </p:nvSpPr>
        <p:spPr>
          <a:xfrm>
            <a:off x="7086600" y="4470400"/>
            <a:ext cx="228600" cy="2921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4" name="Rectangle 23"/>
          <p:cNvSpPr/>
          <p:nvPr/>
        </p:nvSpPr>
        <p:spPr>
          <a:xfrm>
            <a:off x="9067800" y="4241800"/>
            <a:ext cx="355600" cy="5588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27" name="Rectangle 26"/>
          <p:cNvSpPr/>
          <p:nvPr/>
        </p:nvSpPr>
        <p:spPr>
          <a:xfrm>
            <a:off x="8991600" y="2870200"/>
            <a:ext cx="355600" cy="9398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19327081"/>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647700" y="1968500"/>
            <a:ext cx="2552700" cy="2057400"/>
          </a:xfrm>
          <a:prstGeom prst="roundRect">
            <a:avLst/>
          </a:prstGeom>
          <a:solidFill>
            <a:srgbClr val="A0B6DF"/>
          </a:solidFill>
          <a:ln/>
          <a:effectLst>
            <a:outerShdw blurRad="40000" dist="23000" dir="5400000" rotWithShape="0">
              <a:srgbClr val="000000">
                <a:alpha val="35000"/>
              </a:srgbClr>
            </a:outerShdw>
            <a:reflection blurRad="6350" stA="52000" endA="300" endPos="35000" dir="5400000" sy="-100000" algn="bl" rotWithShape="0"/>
          </a:effectLst>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3200" dirty="0" smtClean="0"/>
              <a:t>Logo</a:t>
            </a:r>
            <a:endParaRPr lang="en-GB" sz="3200" dirty="0"/>
          </a:p>
        </p:txBody>
      </p:sp>
      <p:sp>
        <p:nvSpPr>
          <p:cNvPr id="7" name="Rounded Rectangle 6"/>
          <p:cNvSpPr/>
          <p:nvPr/>
        </p:nvSpPr>
        <p:spPr>
          <a:xfrm>
            <a:off x="3346450" y="1968500"/>
            <a:ext cx="2552700" cy="2057400"/>
          </a:xfrm>
          <a:prstGeom prst="roundRect">
            <a:avLst/>
          </a:prstGeom>
          <a:solidFill>
            <a:srgbClr val="FDB134"/>
          </a:solidFill>
          <a:ln/>
          <a:effectLst>
            <a:outerShdw blurRad="40000" dist="23000" dir="5400000" rotWithShape="0">
              <a:srgbClr val="000000">
                <a:alpha val="35000"/>
              </a:srgbClr>
            </a:outerShdw>
            <a:reflection blurRad="6350" stA="52000" endA="300" endPos="35000" dir="5400000" sy="-100000" algn="bl" rotWithShape="0"/>
          </a:effectLst>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3200" dirty="0" smtClean="0"/>
              <a:t>Name</a:t>
            </a:r>
            <a:endParaRPr lang="en-GB" sz="3200" dirty="0"/>
          </a:p>
        </p:txBody>
      </p:sp>
      <p:sp>
        <p:nvSpPr>
          <p:cNvPr id="8" name="Rounded Rectangle 7"/>
          <p:cNvSpPr/>
          <p:nvPr/>
        </p:nvSpPr>
        <p:spPr>
          <a:xfrm>
            <a:off x="6045200" y="1968500"/>
            <a:ext cx="2552700" cy="2057400"/>
          </a:xfrm>
          <a:prstGeom prst="roundRect">
            <a:avLst/>
          </a:prstGeom>
          <a:solidFill>
            <a:srgbClr val="99FFCC"/>
          </a:solidFill>
          <a:ln/>
          <a:effectLst>
            <a:outerShdw blurRad="40000" dist="23000" dir="5400000" rotWithShape="0">
              <a:srgbClr val="000000">
                <a:alpha val="35000"/>
              </a:srgbClr>
            </a:outerShdw>
            <a:reflection blurRad="6350" stA="52000" endA="300" endPos="35000" dir="5400000" sy="-100000" algn="bl" rotWithShape="0"/>
          </a:effectLst>
        </p:spPr>
        <p:style>
          <a:lnRef idx="0">
            <a:schemeClr val="accent6"/>
          </a:lnRef>
          <a:fillRef idx="3">
            <a:schemeClr val="accent6"/>
          </a:fillRef>
          <a:effectRef idx="3">
            <a:schemeClr val="accent6"/>
          </a:effectRef>
          <a:fontRef idx="minor">
            <a:schemeClr val="lt1"/>
          </a:fontRef>
        </p:style>
        <p:txBody>
          <a:bodyPr rtlCol="0" anchor="ctr"/>
          <a:lstStyle/>
          <a:p>
            <a:pPr algn="ctr"/>
            <a:r>
              <a:rPr lang="en-GB" sz="3200" dirty="0" smtClean="0"/>
              <a:t>Association</a:t>
            </a:r>
            <a:endParaRPr lang="en-GB" sz="3200" dirty="0"/>
          </a:p>
        </p:txBody>
      </p:sp>
      <p:sp>
        <p:nvSpPr>
          <p:cNvPr id="9" name="Flowchart: Data 8"/>
          <p:cNvSpPr/>
          <p:nvPr/>
        </p:nvSpPr>
        <p:spPr>
          <a:xfrm>
            <a:off x="971550" y="4712789"/>
            <a:ext cx="7200900" cy="1257300"/>
          </a:xfrm>
          <a:prstGeom prst="flowChartInputOutpu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2800" dirty="0" smtClean="0"/>
              <a:t>…….or is it more than this?</a:t>
            </a:r>
            <a:endParaRPr lang="en-GB" sz="2800" dirty="0"/>
          </a:p>
        </p:txBody>
      </p:sp>
      <p:sp>
        <p:nvSpPr>
          <p:cNvPr id="10" name="Title 9"/>
          <p:cNvSpPr>
            <a:spLocks noGrp="1"/>
          </p:cNvSpPr>
          <p:nvPr>
            <p:ph type="title"/>
          </p:nvPr>
        </p:nvSpPr>
        <p:spPr/>
        <p:txBody>
          <a:bodyPr/>
          <a:lstStyle/>
          <a:p>
            <a:r>
              <a:rPr lang="en-GB" dirty="0" smtClean="0"/>
              <a:t>WHAT IS A BRAND?</a:t>
            </a:r>
            <a:endParaRPr lang="en-GB" dirty="0"/>
          </a:p>
        </p:txBody>
      </p:sp>
      <p:sp>
        <p:nvSpPr>
          <p:cNvPr id="11" name="Footer Placeholder 10"/>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349812911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6700" y="0"/>
            <a:ext cx="9690100" cy="68453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440" name="AutoShape 8"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2" name="AutoShape 10"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6" name="AutoShape 14"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8" name="AutoShape 16"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0" name="AutoShape 18"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2" name="AutoShape 20" descr="data:image/jpeg;base64,/9j/4AAQSkZJRgABAQAAAQABAAD/2wCEAAkGBg8SEBAQEBAQDhAPDw8QDw8PEBQPDxAPFBAVFRUQEhQXGyYgFxkjGRISHy8gIycpLCwsFR4xNTAqNSYrLCkBCQoKBQUFDQUFDSkYEhgpKSkpKSkpKSkpKSkpKSkpKSkpKSkpKSkpKSkpKSkpKSkpKSkpKSkpKSkpKSkpKSkpKf/AABEIAOEA4QMBIgACEQEDEQH/xAAcAAEAAgMBAQEAAAAAAAAAAAAAAQUEBgcDAgj/xAA/EAACAQMBAwkEBgkFAQAAAAAAAQIDBBEFEiExBgcTQVFhcYHwFCIykSNCUoKhsUNTYnJzkpPB0TNjorLCFv/EABQBAQAAAAAAAAAAAAAAAAAAAAD/xAAUEQEAAAAAAAAAAAAAAAAAAAAA/9oADAMBAAIRAxEAPwDhwAAAAAAAAAAAAAAAAAAAAAAAAJwQAAAAAAAAAAAAAAAAAAAAAAAAAAAAAAAAAALnkvyZqXlbYi1TpU1t168vhpUs/E+2T4JdbAx9D0G4u6vRW9N1JY2pPOzCnBcZ1JPdGPezoOk839nRw6mdQrde+VKzi+xY9+r84ov7G1pU6SoW8HRtlh7L/wBSvJfpa8vrPu4IzaWNwGm84FrCnaRio0qfvxxCjTjShl7+C3ywl1s5mzf+dTUMyoUU+CdWXn7sfwTZoAAAAAAAAAAAAAAAAAAAAAAAAAAAAAAAAAH1TpuTUUm22kklltt4SR1vRdMjQpq0jh9FKM7uS/S3eN8M9caedld+12nP+SEVGvK5ktqNnSncYfB1I7qUf6kofI6Bpc+iowjJ7VSS2pvrc5b5N+bYFz0iRj3mqwowlUqS2YwWX4dSX7T6kYVfUIxi6lSapwjxlLgvBfWl2I57yo5Su4lswzGjF5im/elL9ZPHX3dQFbrOqTuK9StPjN7l1Rit0YrwWEYQAAAAAAAAAAAAAAAAAAAAAAAAAAGVYaZVrS2KUJTlxeFuiu2Te5LvZtGnciKC33FzKpLrpWcFUx3Sqy91eSYGm4B0225OWMVhWSm/tXNzOUn92nhI+6vJqylxsqUf4VxVg/JSbA5fgG7anyGo4zRlVov7NbFWn/PBLZ80zWNQ0SvR31IPZfCpH3qb8JIDN5PXFFQqU6ktjpKlFvPB06bc3HzlsfIurzlhSgmoZrS38Pdh5vizSmTCDbwk23wS3tvwAy9R1arXeakm0vhit0YrsSMI2fS+bnUa6T6B0YPepXD6Ld2qL95/IvaPNVTjjpr1SeVmNvS293X70n/YDnYOkrm/tMtKFzNdUpV6cG/uqG4rNV5C06a2kriC+1iFeK8dnZYGkgzbjTHH4ZRqL9nKl/K95htAQAAAAAAAAAAAAAAAAAABnWFip+/UbhSi8SklmUpPhCmuuT+S6zFoU9p44Li32JcWbHpGnOrKMtlxpx3Uo9i65Ptb7QLDTLJziouPRUU040IP4n9qtLjOX4I2OjRwkkkkupbkvI+rW0UIo9HMCYxPtHg6xHTgZkZHxK1g8tLYz8WMbMv3ovczxjXPWNYCufJa1lNynQoNcfc6Wk8+EZYLnTadvbZ9noUqMnxlCOZf1JZl8meHSHy6gGbV1CpLjJ7+J5KfmYvTHz04FhSqGdSrlErlLjuPCpyjiniC23/xAs9T5M21be6ajJ/WilFmna5zeVMOVF7ckvg65JdS7+5mwQ1+vLhsx8s/mWNlqFaWE0pb19XH5AcUlFptNNNPDT3NPsZBvHObGydSnVozj7TLajd0oLME4/DUzwUnvTXcaOAAAAAAAAAAAAAAAD7pUnKUYxWXJqKXa28JAXHJ/RXWa+xnMn24+qdCs7KMEsLGFgabpEaFNU0t8VhvtfX+J71JYQHnWqmJOsRXmYspgerqEdKYzmRtgZiqn3GuYKqDpALD2gh1zB6UdKBlusfPSmLtlfquoYXRxfvP4n2LsAm/1JzexF+6uLX1n/g9LOkVtrEvrKlwAsbC12mlgw+WfKj2VO1t39O4/TVE89Flf6cX9rtfVkt7m+VpZ1bp4c44hRT4OtLh5Le/I5DXqylJyk3KUm5Sk97bb3tgfEpNtt788X2vtIAAAAAAAAAAAAAAABsfN/YKrqFBNZjT260l/Di5L8cGuG/8z1DNxdz64WU8feqQjlAbjcorriRZXRVXTAwK0uJiyketZmLJgTtEOR8ORGQPTbG2eW0NoD12xtnltDaAi6vFTg5Pjwiu1lCqjk228tvLF/ebc93wx3R/yfNIC0somx6fDejXrDibNpi95AVvOpduMLK2TwujncTXbKcnGLflB/M56bpzszft8Y9ULS0ivB0tr85M0sAAAAAAAAAAAAAAAAAdH5mY/SX/AGqzjj+vHJzg6DzMXGLy4pfrrKql+9CUJ/kmBuV4t5T3Ze38d7KS7QFRX6zFkzJrmJJgfLZ8ths+cgSMkMgD6K/VrzC2IvfL4u5dhk3VyoRcn5LtZr86jk23xfECYmTRZjRMikBb2L3my6ZLevFGr2Ut5sFjU3oCq52qeL6nL9ZZWkl5QcP/AAaSdJ50LPpLayuorPR7drUfHGW6lNv51F5HNgAAAAAAAAAAAAAAAABtXNheKnq1m28KdR0ZZ4YqQlD85I1U9rK6lSqU6sfipThUj4xkpL8gO86pRw2utNp+TwUN5E2vWpRqPpYb4V4QrwfbGrFTX/b8DWrymBr9wt7MGZY3UeJX1EB5M+WyZHwwGQ5doKvUrvPuJ7vrP+wGNfXW3L9lfD/k8EicBATE9qbPJHrACwtpF7Z1OBrtFltaVeAG52VvC6t69lNrFxTxTb4Qrx30p/zJLwbOOXlrOlUnSqRcJ05ShOL4qUXhr8DplhdOLTW7emOWvJj22n7ZbxzdU4YuaUeNeCW6tFdc11rrSA5aCWiAAAAAAAAAAAAAAAEAB3LkPfq40m2ecztZTtanakntU2/uvH3Re0OJp/M7rahc1bOcsQvaeKeeCuafvU/mtqPmjoV3Qz1dzXYwNNvaXEqqsTY9Qt+JSXFMCvmj4aPaaMS8r7Me97kv7gY99d7K2Y/E+L7EVOD2lFviOjA8lEnZPVUyejA8lE9II+ujJUAPSmzPtqhgwgzMoUpdgFvbVi507UpQalFtNPKa6ils7OT7i4t7BLDe8D61/kla38alem42lzGE6lWWPoKqjHLckvglu4rjk5MzrPKvUlb6dWS3TucUIduy9834YWPM5KAAAAAAAAAAAAAAAAB7Wl1KnUhUg9mdOcZwa6pReUz9B2mpwuqFG8p42LmGakV+jrx3VIPwl+DR+djfuavlOqVWVlWaVG6knTlJ4VO4SxF57JcPkBvWp2XE1m8t8G73dvJJr8Gapq0J79yXgBrd7UUc9vUilqZk8viy3urV5372Yyte4DBVE+lQLOFp3HrGy7gKn2cn2cuPYSXZdwFL0A6AtpWh5u17gMWjRLO0tiLe2Le0tQMiytdxlVJqPE+orC7DU+VmvbEXGL957kBR8s9a6esop+5RTjHs2n8T/I14lvO/jnrIAAAAAAAAAAAAAAAAAExk1w3MgAdu5veVyvaXQ1mlc0opNv8ASx4KXiWWraZx3HCNP1CpQqRq0pOE4PMWjvnI7lXQ1Ohh4hdQjipTf1v2ogajeafve4w/YjeNV0dp8Conpr7AKSFp3HvGz7i9tNFlLhHPkW//AM9ClHauKtG2WM/T1Y093g3kDTlZdxErPuNjq6xokN0tSt2/9tVKi+cYmRaLTrndbX1tVl9hz6KbfdGaTA06VoeMrY3W/wCTNSHGDXllPzKerpjXUBT0LcsKFM9oWL7DNpWDScpe7CKblJ7kkusCl1vUFSpOTeNxyy/vJVZuT63uLnlhyhVxVcab+ig8Rf2u810AAAAAAAAAAAAAAAAAAAAAAGTp2pVaFSNWjOVKpB5jKLw0YwA6xpPPfFxUb6z6WSwnWt59G5d8oPdnwaLS554tHjFOnaXdWT4xm4U0vF78nEwB0XWueu9qJwtKdLT4PjKmukrtdnSS+HySNBu76rVk51ak6s5PMpzk5yfi2eAAEpkADZeT3OJqNnupV5Tp9dCv9NRa/dlw8sG/abzx6fVS9stKlCeN87ZqpTb7oy3r5s44AO3XHOnocFtU6d3Xl1Q2IUlnvbbNB5Y85Ne9SpQhG0tk8qjTbcpvtqz4y8OBp4AAAAAAAAAAAAAAAJx6yMesgQCcesjHrIEAnHrIx6yBAJx6yMesgQCcesjHrIEAnHrIx6yBAJx6yMesgQCcesjHrIEAnHrIx6yBAJx6yMesgQCcesjHrIEAnHrIx6yBAJx6yMesgQCcesjHrIEAnHrIA/WwAAAAAAAAAAAAAAAAAAAAAAAAAAAAAAAAAAAAAAAP/9k="/>
          <p:cNvSpPr>
            <a:spLocks noChangeAspect="1" noChangeArrowheads="1"/>
          </p:cNvSpPr>
          <p:nvPr/>
        </p:nvSpPr>
        <p:spPr bwMode="auto">
          <a:xfrm>
            <a:off x="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 name="TextBox 2"/>
          <p:cNvSpPr txBox="1"/>
          <p:nvPr/>
        </p:nvSpPr>
        <p:spPr>
          <a:xfrm>
            <a:off x="393700" y="228600"/>
            <a:ext cx="5346700" cy="369332"/>
          </a:xfrm>
          <a:prstGeom prst="rect">
            <a:avLst/>
          </a:prstGeom>
          <a:noFill/>
        </p:spPr>
        <p:txBody>
          <a:bodyPr wrap="square" rtlCol="0">
            <a:spAutoFit/>
          </a:bodyPr>
          <a:lstStyle/>
          <a:p>
            <a:r>
              <a:rPr lang="en-GB" b="1" dirty="0" smtClean="0">
                <a:solidFill>
                  <a:schemeClr val="bg1"/>
                </a:solidFill>
              </a:rPr>
              <a:t>AN INDIVIDUAL AS A BRAND</a:t>
            </a:r>
            <a:endParaRPr lang="en-GB" b="1" dirty="0">
              <a:solidFill>
                <a:schemeClr val="bg1"/>
              </a:solidFill>
            </a:endParaRPr>
          </a:p>
        </p:txBody>
      </p:sp>
      <p:sp>
        <p:nvSpPr>
          <p:cNvPr id="25" name="Isosceles Triangle 24"/>
          <p:cNvSpPr/>
          <p:nvPr/>
        </p:nvSpPr>
        <p:spPr>
          <a:xfrm>
            <a:off x="596900" y="1003300"/>
            <a:ext cx="127000" cy="889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Isosceles Triangle 25"/>
          <p:cNvSpPr/>
          <p:nvPr/>
        </p:nvSpPr>
        <p:spPr>
          <a:xfrm>
            <a:off x="901700" y="977900"/>
            <a:ext cx="88900" cy="1016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8130" name="Picture 2" descr="http://www.crunchbase.com/assets/images/resized/0001/0974/10974v7-max-250x250.jpg"/>
          <p:cNvPicPr>
            <a:picLocks noChangeAspect="1" noChangeArrowheads="1"/>
          </p:cNvPicPr>
          <p:nvPr/>
        </p:nvPicPr>
        <p:blipFill>
          <a:blip r:embed="rId3" cstate="print"/>
          <a:srcRect/>
          <a:stretch>
            <a:fillRect/>
          </a:stretch>
        </p:blipFill>
        <p:spPr bwMode="auto">
          <a:xfrm>
            <a:off x="158571" y="2324650"/>
            <a:ext cx="2196000" cy="2196000"/>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38500" dist="50800" dir="5400000" sy="-100000" algn="bl" rotWithShape="0"/>
          </a:effectLst>
          <a:scene3d>
            <a:camera prst="perspectiveFront" fov="5400000"/>
            <a:lightRig rig="threePt" dir="t">
              <a:rot lat="0" lon="0" rev="2100000"/>
            </a:lightRig>
          </a:scene3d>
          <a:sp3d extrusionH="25400">
            <a:bevelT w="304800" h="152400" prst="hardEdge"/>
            <a:extrusionClr>
              <a:srgbClr val="000000"/>
            </a:extrusionClr>
          </a:sp3d>
        </p:spPr>
      </p:pic>
      <p:pic>
        <p:nvPicPr>
          <p:cNvPr id="48132" name="Picture 4" descr="http://nyopoliticker.files.wordpress.com/2012/05/543244_10150857495789886_501909885_9275494_680394405_n.jpg"/>
          <p:cNvPicPr>
            <a:picLocks noChangeAspect="1" noChangeArrowheads="1"/>
          </p:cNvPicPr>
          <p:nvPr/>
        </p:nvPicPr>
        <p:blipFill>
          <a:blip r:embed="rId4" cstate="print"/>
          <a:srcRect b="4108"/>
          <a:stretch>
            <a:fillRect/>
          </a:stretch>
        </p:blipFill>
        <p:spPr bwMode="auto">
          <a:xfrm>
            <a:off x="3178175" y="706216"/>
            <a:ext cx="2372768" cy="2372768"/>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38500" dist="50800" dir="5400000" sy="-100000" algn="bl" rotWithShape="0"/>
          </a:effectLst>
          <a:scene3d>
            <a:camera prst="perspectiveFront" fov="5400000"/>
            <a:lightRig rig="threePt" dir="t">
              <a:rot lat="0" lon="0" rev="2100000"/>
            </a:lightRig>
          </a:scene3d>
          <a:sp3d extrusionH="25400">
            <a:bevelT w="304800" h="152400" prst="hardEdge"/>
            <a:extrusionClr>
              <a:srgbClr val="000000"/>
            </a:extrusionClr>
          </a:sp3d>
        </p:spPr>
      </p:pic>
      <p:pic>
        <p:nvPicPr>
          <p:cNvPr id="48134" name="Picture 6"/>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354943" y="3863209"/>
            <a:ext cx="2196000" cy="2196000"/>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38500" dist="50800" dir="5400000" sy="-100000" algn="bl" rotWithShape="0"/>
          </a:effectLst>
          <a:scene3d>
            <a:camera prst="perspectiveFront" fov="5400000"/>
            <a:lightRig rig="threePt" dir="t">
              <a:rot lat="0" lon="0" rev="2100000"/>
            </a:lightRig>
          </a:scene3d>
          <a:sp3d extrusionH="25400">
            <a:bevelT w="304800" h="152400" prst="hardEdge"/>
            <a:extrusionClr>
              <a:srgbClr val="000000"/>
            </a:extrusionClr>
          </a:sp3d>
        </p:spPr>
      </p:pic>
      <p:pic>
        <p:nvPicPr>
          <p:cNvPr id="48138" name="Picture 10" descr="http://t0.gstatic.com/images?q=tbn:ANd9GcSilh8qLFJHvBxY98zEuvomyJS6azZT2a9VKjk3LpeEF4EAxKLxFg"/>
          <p:cNvPicPr>
            <a:picLocks noChangeAspect="1" noChangeArrowheads="1"/>
          </p:cNvPicPr>
          <p:nvPr/>
        </p:nvPicPr>
        <p:blipFill>
          <a:blip r:embed="rId6" cstate="print"/>
          <a:srcRect/>
          <a:stretch>
            <a:fillRect/>
          </a:stretch>
        </p:blipFill>
        <p:spPr bwMode="auto">
          <a:xfrm>
            <a:off x="6649453" y="1781155"/>
            <a:ext cx="2095500" cy="2190751"/>
          </a:xfrm>
          <a:prstGeom prst="rect">
            <a:avLst/>
          </a:prstGeom>
          <a:ln w="190500" cap="sq">
            <a:solidFill>
              <a:srgbClr val="C8C6BD"/>
            </a:solidFill>
            <a:prstDash val="solid"/>
            <a:miter lim="800000"/>
          </a:ln>
          <a:effectLst>
            <a:outerShdw blurRad="254000" algn="bl" rotWithShape="0">
              <a:srgbClr val="000000">
                <a:alpha val="43000"/>
              </a:srgbClr>
            </a:outerShdw>
            <a:reflection blurRad="6350" stA="50000" endA="300" endPos="38500" dist="50800" dir="5400000" sy="-100000" algn="bl" rotWithShape="0"/>
          </a:effectLst>
          <a:scene3d>
            <a:camera prst="perspectiveFront" fov="5400000"/>
            <a:lightRig rig="threePt" dir="t">
              <a:rot lat="0" lon="0" rev="2100000"/>
            </a:lightRig>
          </a:scene3d>
          <a:sp3d extrusionH="25400">
            <a:bevelT w="304800" h="152400" prst="hardEdge"/>
            <a:extrusionClr>
              <a:srgbClr val="000000"/>
            </a:extrusionClr>
          </a:sp3d>
        </p:spPr>
      </p:pic>
    </p:spTree>
    <p:extLst>
      <p:ext uri="{BB962C8B-B14F-4D97-AF65-F5344CB8AC3E}">
        <p14:creationId xmlns:p14="http://schemas.microsoft.com/office/powerpoint/2010/main" val="3932872637"/>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cdn4.digitaltrends.com/wp-content/uploads/2011/10/Steve_Jobs_resigns.jpg"/>
          <p:cNvPicPr>
            <a:picLocks noChangeAspect="1" noChangeArrowheads="1"/>
          </p:cNvPicPr>
          <p:nvPr/>
        </p:nvPicPr>
        <p:blipFill>
          <a:blip r:embed="rId3" cstate="print"/>
          <a:srcRect/>
          <a:stretch>
            <a:fillRect/>
          </a:stretch>
        </p:blipFill>
        <p:spPr bwMode="auto">
          <a:xfrm>
            <a:off x="1" y="0"/>
            <a:ext cx="9144000" cy="6858000"/>
          </a:xfrm>
          <a:prstGeom prst="rect">
            <a:avLst/>
          </a:prstGeom>
          <a:noFill/>
        </p:spPr>
      </p:pic>
      <p:sp>
        <p:nvSpPr>
          <p:cNvPr id="18440" name="AutoShape 8"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2" name="AutoShape 10"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6" name="AutoShape 14"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8" name="AutoShape 16"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0" name="AutoShape 18"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2" name="AutoShape 20" descr="data:image/jpeg;base64,/9j/4AAQSkZJRgABAQAAAQABAAD/2wCEAAkGBg8SEBAQEBAQDhAPDw8QDw8PEBQPDxAPFBAVFRUQEhQXGyYgFxkjGRISHy8gIycpLCwsFR4xNTAqNSYrLCkBCQoKBQUFDQUFDSkYEhgpKSkpKSkpKSkpKSkpKSkpKSkpKSkpKSkpKSkpKSkpKSkpKSkpKSkpKSkpKSkpKSkpKf/AABEIAOEA4QMBIgACEQEDEQH/xAAcAAEAAgMBAQEAAAAAAAAAAAAAAQUEBgcDAgj/xAA/EAACAQMBAwkEBgkFAQAAAAAAAQIDBBEFEiExBgcTQVFhcYHwFCIykSNCUoKhsUNTYnJzkpPB0TNjorLCFv/EABQBAQAAAAAAAAAAAAAAAAAAAAD/xAAUEQEAAAAAAAAAAAAAAAAAAAAA/9oADAMBAAIRAxEAPwDhwAAAAAAAAAAAAAAAAAAAAAAAAJwQAAAAAAAAAAAAAAAAAAAAAAAAAAAAAAAAAALnkvyZqXlbYi1TpU1t168vhpUs/E+2T4JdbAx9D0G4u6vRW9N1JY2pPOzCnBcZ1JPdGPezoOk839nRw6mdQrde+VKzi+xY9+r84ov7G1pU6SoW8HRtlh7L/wBSvJfpa8vrPu4IzaWNwGm84FrCnaRio0qfvxxCjTjShl7+C3ywl1s5mzf+dTUMyoUU+CdWXn7sfwTZoAAAAAAAAAAAAAAAAAAAAAAAAAAAAAAAAAH1TpuTUUm22kklltt4SR1vRdMjQpq0jh9FKM7uS/S3eN8M9caedld+12nP+SEVGvK5ktqNnSncYfB1I7qUf6kofI6Bpc+iowjJ7VSS2pvrc5b5N+bYFz0iRj3mqwowlUqS2YwWX4dSX7T6kYVfUIxi6lSapwjxlLgvBfWl2I57yo5Su4lswzGjF5im/elL9ZPHX3dQFbrOqTuK9StPjN7l1Rit0YrwWEYQAAAAAAAAAAAAAAAAAAAAAAAAAAGVYaZVrS2KUJTlxeFuiu2Te5LvZtGnciKC33FzKpLrpWcFUx3Sqy91eSYGm4B0225OWMVhWSm/tXNzOUn92nhI+6vJqylxsqUf4VxVg/JSbA5fgG7anyGo4zRlVov7NbFWn/PBLZ80zWNQ0SvR31IPZfCpH3qb8JIDN5PXFFQqU6ktjpKlFvPB06bc3HzlsfIurzlhSgmoZrS38Pdh5vizSmTCDbwk23wS3tvwAy9R1arXeakm0vhit0YrsSMI2fS+bnUa6T6B0YPepXD6Ld2qL95/IvaPNVTjjpr1SeVmNvS293X70n/YDnYOkrm/tMtKFzNdUpV6cG/uqG4rNV5C06a2kriC+1iFeK8dnZYGkgzbjTHH4ZRqL9nKl/K95htAQAAAAAAAAAAAAAAAAAABnWFip+/UbhSi8SklmUpPhCmuuT+S6zFoU9p44Li32JcWbHpGnOrKMtlxpx3Uo9i65Ptb7QLDTLJziouPRUU040IP4n9qtLjOX4I2OjRwkkkkupbkvI+rW0UIo9HMCYxPtHg6xHTgZkZHxK1g8tLYz8WMbMv3ovczxjXPWNYCufJa1lNynQoNcfc6Wk8+EZYLnTadvbZ9noUqMnxlCOZf1JZl8meHSHy6gGbV1CpLjJ7+J5KfmYvTHz04FhSqGdSrlErlLjuPCpyjiniC23/xAs9T5M21be6ajJ/WilFmna5zeVMOVF7ckvg65JdS7+5mwQ1+vLhsx8s/mWNlqFaWE0pb19XH5AcUlFptNNNPDT3NPsZBvHObGydSnVozj7TLajd0oLME4/DUzwUnvTXcaOAAAAAAAAAAAAAAAD7pUnKUYxWXJqKXa28JAXHJ/RXWa+xnMn24+qdCs7KMEsLGFgabpEaFNU0t8VhvtfX+J71JYQHnWqmJOsRXmYspgerqEdKYzmRtgZiqn3GuYKqDpALD2gh1zB6UdKBlusfPSmLtlfquoYXRxfvP4n2LsAm/1JzexF+6uLX1n/g9LOkVtrEvrKlwAsbC12mlgw+WfKj2VO1t39O4/TVE89Flf6cX9rtfVkt7m+VpZ1bp4c44hRT4OtLh5Le/I5DXqylJyk3KUm5Sk97bb3tgfEpNtt788X2vtIAAAAAAAAAAAAAAABsfN/YKrqFBNZjT260l/Di5L8cGuG/8z1DNxdz64WU8feqQjlAbjcorriRZXRVXTAwK0uJiyketZmLJgTtEOR8ORGQPTbG2eW0NoD12xtnltDaAi6vFTg5Pjwiu1lCqjk228tvLF/ebc93wx3R/yfNIC0somx6fDejXrDibNpi95AVvOpduMLK2TwujncTXbKcnGLflB/M56bpzszft8Y9ULS0ivB0tr85M0sAAAAAAAAAAAAAAAAAdH5mY/SX/AGqzjj+vHJzg6DzMXGLy4pfrrKql+9CUJ/kmBuV4t5T3Ze38d7KS7QFRX6zFkzJrmJJgfLZ8ths+cgSMkMgD6K/VrzC2IvfL4u5dhk3VyoRcn5LtZr86jk23xfECYmTRZjRMikBb2L3my6ZLevFGr2Ut5sFjU3oCq52qeL6nL9ZZWkl5QcP/AAaSdJ50LPpLayuorPR7drUfHGW6lNv51F5HNgAAAAAAAAAAAAAAAABtXNheKnq1m28KdR0ZZ4YqQlD85I1U9rK6lSqU6sfipThUj4xkpL8gO86pRw2utNp+TwUN5E2vWpRqPpYb4V4QrwfbGrFTX/b8DWrymBr9wt7MGZY3UeJX1EB5M+WyZHwwGQ5doKvUrvPuJ7vrP+wGNfXW3L9lfD/k8EicBATE9qbPJHrACwtpF7Z1OBrtFltaVeAG52VvC6t69lNrFxTxTb4Qrx30p/zJLwbOOXlrOlUnSqRcJ05ShOL4qUXhr8DplhdOLTW7emOWvJj22n7ZbxzdU4YuaUeNeCW6tFdc11rrSA5aCWiAAAAAAAAAAAAAAAEAB3LkPfq40m2ecztZTtanakntU2/uvH3Re0OJp/M7rahc1bOcsQvaeKeeCuafvU/mtqPmjoV3Qz1dzXYwNNvaXEqqsTY9Qt+JSXFMCvmj4aPaaMS8r7Me97kv7gY99d7K2Y/E+L7EVOD2lFviOjA8lEnZPVUyejA8lE9II+ujJUAPSmzPtqhgwgzMoUpdgFvbVi507UpQalFtNPKa6ils7OT7i4t7BLDe8D61/kla38alem42lzGE6lWWPoKqjHLckvglu4rjk5MzrPKvUlb6dWS3TucUIduy9834YWPM5KAAAAAAAAAAAAAAAAB7Wl1KnUhUg9mdOcZwa6pReUz9B2mpwuqFG8p42LmGakV+jrx3VIPwl+DR+djfuavlOqVWVlWaVG6knTlJ4VO4SxF57JcPkBvWp2XE1m8t8G73dvJJr8Gapq0J79yXgBrd7UUc9vUilqZk8viy3urV5372Yyte4DBVE+lQLOFp3HrGy7gKn2cn2cuPYSXZdwFL0A6AtpWh5u17gMWjRLO0tiLe2Le0tQMiytdxlVJqPE+orC7DU+VmvbEXGL957kBR8s9a6esop+5RTjHs2n8T/I14lvO/jnrIAAAAAAAAAAAAAAAAAExk1w3MgAdu5veVyvaXQ1mlc0opNv8ASx4KXiWWraZx3HCNP1CpQqRq0pOE4PMWjvnI7lXQ1Ohh4hdQjipTf1v2ogajeafve4w/YjeNV0dp8Conpr7AKSFp3HvGz7i9tNFlLhHPkW//AM9ClHauKtG2WM/T1Y093g3kDTlZdxErPuNjq6xokN0tSt2/9tVKi+cYmRaLTrndbX1tVl9hz6KbfdGaTA06VoeMrY3W/wCTNSHGDXllPzKerpjXUBT0LcsKFM9oWL7DNpWDScpe7CKblJ7kkusCl1vUFSpOTeNxyy/vJVZuT63uLnlhyhVxVcab+ig8Rf2u810AAAAAAAAAAAAAAAAAAAAAAGTp2pVaFSNWjOVKpB5jKLw0YwA6xpPPfFxUb6z6WSwnWt59G5d8oPdnwaLS554tHjFOnaXdWT4xm4U0vF78nEwB0XWueu9qJwtKdLT4PjKmukrtdnSS+HySNBu76rVk51ak6s5PMpzk5yfi2eAAEpkADZeT3OJqNnupV5Tp9dCv9NRa/dlw8sG/abzx6fVS9stKlCeN87ZqpTb7oy3r5s44AO3XHOnocFtU6d3Xl1Q2IUlnvbbNB5Y85Ne9SpQhG0tk8qjTbcpvtqz4y8OBp4AAAAAAAAAAAAAAAJx6yMesgQCcesjHrIEAnHrIx6yBAJx6yMesgQCcesjHrIEAnHrIx6yBAJx6yMesgQCcesjHrIEAnHrIx6yBAJx6yMesgQCcesjHrIEAnHrIx6yBAJx6yMesgQCcesjHrIEAnHrIA/WwAAAAAAAAAAAAAAAAAAAAAAAAAAAAAAAAAAAAAAAP/9k="/>
          <p:cNvSpPr>
            <a:spLocks noChangeAspect="1" noChangeArrowheads="1"/>
          </p:cNvSpPr>
          <p:nvPr/>
        </p:nvSpPr>
        <p:spPr bwMode="auto">
          <a:xfrm>
            <a:off x="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3" name="TextBox 2"/>
          <p:cNvSpPr txBox="1"/>
          <p:nvPr/>
        </p:nvSpPr>
        <p:spPr>
          <a:xfrm>
            <a:off x="393700" y="228600"/>
            <a:ext cx="5346700" cy="369332"/>
          </a:xfrm>
          <a:prstGeom prst="rect">
            <a:avLst/>
          </a:prstGeom>
          <a:noFill/>
        </p:spPr>
        <p:txBody>
          <a:bodyPr wrap="square" rtlCol="0">
            <a:spAutoFit/>
          </a:bodyPr>
          <a:lstStyle/>
          <a:p>
            <a:r>
              <a:rPr lang="en-GB" b="1" dirty="0" smtClean="0">
                <a:solidFill>
                  <a:schemeClr val="bg1"/>
                </a:solidFill>
              </a:rPr>
              <a:t>AN INDIVIDUAL AS A BRAND</a:t>
            </a:r>
            <a:endParaRPr lang="en-GB" b="1" dirty="0">
              <a:solidFill>
                <a:schemeClr val="bg1"/>
              </a:solidFill>
            </a:endParaRPr>
          </a:p>
        </p:txBody>
      </p:sp>
      <p:pic>
        <p:nvPicPr>
          <p:cNvPr id="11" name="Picture 30" descr="http://www.topnews.in/files/tata_logo_11.jpg"/>
          <p:cNvPicPr>
            <a:picLocks noChangeAspect="1" noChangeArrowheads="1"/>
          </p:cNvPicPr>
          <p:nvPr/>
        </p:nvPicPr>
        <p:blipFill>
          <a:blip r:embed="rId4" cstate="print"/>
          <a:srcRect/>
          <a:stretch>
            <a:fillRect/>
          </a:stretch>
        </p:blipFill>
        <p:spPr bwMode="auto">
          <a:xfrm>
            <a:off x="7378700" y="0"/>
            <a:ext cx="1549400" cy="1394460"/>
          </a:xfrm>
          <a:prstGeom prst="rect">
            <a:avLst/>
          </a:prstGeom>
          <a:noFill/>
        </p:spPr>
      </p:pic>
      <p:sp>
        <p:nvSpPr>
          <p:cNvPr id="13" name="TextBox 12"/>
          <p:cNvSpPr txBox="1"/>
          <p:nvPr/>
        </p:nvSpPr>
        <p:spPr>
          <a:xfrm>
            <a:off x="5842000" y="1460500"/>
            <a:ext cx="3302000" cy="1938992"/>
          </a:xfrm>
          <a:prstGeom prst="rect">
            <a:avLst/>
          </a:prstGeom>
          <a:noFill/>
        </p:spPr>
        <p:txBody>
          <a:bodyPr wrap="square" rtlCol="0">
            <a:spAutoFit/>
          </a:bodyPr>
          <a:lstStyle/>
          <a:p>
            <a:r>
              <a:rPr lang="en-GB" sz="2000" dirty="0" smtClean="0">
                <a:solidFill>
                  <a:schemeClr val="bg1"/>
                </a:solidFill>
              </a:rPr>
              <a:t>Personal Brand allows individuals to differentiate themselves by consistently articulating and leveraging their unique value proposition.</a:t>
            </a:r>
            <a:endParaRPr lang="en-GB" sz="2000" dirty="0">
              <a:solidFill>
                <a:schemeClr val="bg1"/>
              </a:solidFill>
            </a:endParaRPr>
          </a:p>
        </p:txBody>
      </p:sp>
      <p:grpSp>
        <p:nvGrpSpPr>
          <p:cNvPr id="2" name="Group 16"/>
          <p:cNvGrpSpPr/>
          <p:nvPr/>
        </p:nvGrpSpPr>
        <p:grpSpPr>
          <a:xfrm>
            <a:off x="5816600" y="5635504"/>
            <a:ext cx="3327400" cy="528461"/>
            <a:chOff x="5816600" y="5635504"/>
            <a:chExt cx="2946400" cy="528461"/>
          </a:xfrm>
        </p:grpSpPr>
        <p:pic>
          <p:nvPicPr>
            <p:cNvPr id="12" name="Picture 22" descr="http://www.apppicker.com/wp-content/uploads/2012/08/apple-logo-black-xsan.jpg"/>
            <p:cNvPicPr>
              <a:picLocks noChangeAspect="1" noChangeArrowheads="1"/>
            </p:cNvPicPr>
            <p:nvPr/>
          </p:nvPicPr>
          <p:blipFill>
            <a:blip r:embed="rId5" cstate="print"/>
            <a:srcRect b="4889"/>
            <a:stretch>
              <a:fillRect/>
            </a:stretch>
          </p:blipFill>
          <p:spPr bwMode="auto">
            <a:xfrm>
              <a:off x="6619875" y="5635504"/>
              <a:ext cx="555625" cy="528461"/>
            </a:xfrm>
            <a:prstGeom prst="rect">
              <a:avLst/>
            </a:prstGeom>
            <a:noFill/>
            <a:effectLst>
              <a:reflection blurRad="6350" stA="50000" endA="300" endPos="55500" dist="50800" dir="5400000" sy="-100000" algn="bl" rotWithShape="0"/>
            </a:effectLst>
          </p:spPr>
        </p:pic>
        <p:sp>
          <p:nvSpPr>
            <p:cNvPr id="14" name="TextBox 13"/>
            <p:cNvSpPr txBox="1"/>
            <p:nvPr/>
          </p:nvSpPr>
          <p:spPr>
            <a:xfrm>
              <a:off x="5816600" y="5702300"/>
              <a:ext cx="1104900" cy="461665"/>
            </a:xfrm>
            <a:prstGeom prst="rect">
              <a:avLst/>
            </a:prstGeom>
            <a:noFill/>
          </p:spPr>
          <p:txBody>
            <a:bodyPr wrap="square" rtlCol="0">
              <a:spAutoFit/>
            </a:bodyPr>
            <a:lstStyle/>
            <a:p>
              <a:r>
                <a:rPr lang="en-GB" sz="2400" dirty="0" smtClean="0">
                  <a:solidFill>
                    <a:schemeClr val="bg1"/>
                  </a:solidFill>
                  <a:effectLst>
                    <a:reflection blurRad="6350" stA="50000" endA="300" endPos="50000" dist="60007" dir="5400000" sy="-100000" algn="bl" rotWithShape="0"/>
                  </a:effectLst>
                </a:rPr>
                <a:t>Think</a:t>
              </a:r>
              <a:endParaRPr lang="en-GB" sz="2400" dirty="0">
                <a:solidFill>
                  <a:schemeClr val="bg1"/>
                </a:solidFill>
                <a:effectLst>
                  <a:reflection blurRad="6350" stA="50000" endA="300" endPos="50000" dist="60007" dir="5400000" sy="-100000" algn="bl" rotWithShape="0"/>
                </a:effectLst>
              </a:endParaRPr>
            </a:p>
          </p:txBody>
        </p:sp>
        <p:sp>
          <p:nvSpPr>
            <p:cNvPr id="15" name="TextBox 14"/>
            <p:cNvSpPr txBox="1"/>
            <p:nvPr/>
          </p:nvSpPr>
          <p:spPr>
            <a:xfrm>
              <a:off x="7086600" y="5702300"/>
              <a:ext cx="1676400" cy="461665"/>
            </a:xfrm>
            <a:prstGeom prst="rect">
              <a:avLst/>
            </a:prstGeom>
            <a:noFill/>
          </p:spPr>
          <p:txBody>
            <a:bodyPr wrap="square" rtlCol="0">
              <a:spAutoFit/>
            </a:bodyPr>
            <a:lstStyle/>
            <a:p>
              <a:r>
                <a:rPr lang="en-GB" sz="2400" dirty="0" smtClean="0">
                  <a:solidFill>
                    <a:schemeClr val="bg1"/>
                  </a:solidFill>
                  <a:effectLst>
                    <a:reflection blurRad="6350" stA="50000" endA="300" endPos="50000" dist="60007" dir="5400000" sy="-100000" algn="bl" rotWithShape="0"/>
                  </a:effectLst>
                </a:rPr>
                <a:t>Different</a:t>
              </a:r>
              <a:endParaRPr lang="en-GB" sz="2400" dirty="0">
                <a:solidFill>
                  <a:schemeClr val="bg1"/>
                </a:solidFill>
                <a:effectLst>
                  <a:reflection blurRad="6350" stA="50000" endA="300" endPos="50000" dist="60007" dir="5400000" sy="-100000" algn="bl" rotWithShape="0"/>
                </a:effectLst>
              </a:endParaRPr>
            </a:p>
          </p:txBody>
        </p:sp>
      </p:grpSp>
    </p:spTree>
    <p:extLst>
      <p:ext uri="{BB962C8B-B14F-4D97-AF65-F5344CB8AC3E}">
        <p14:creationId xmlns:p14="http://schemas.microsoft.com/office/powerpoint/2010/main" val="389710724"/>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 name="Picture 43" descr="Brand5.jpg"/>
          <p:cNvPicPr>
            <a:picLocks noChangeAspect="1"/>
          </p:cNvPicPr>
          <p:nvPr/>
        </p:nvPicPr>
        <p:blipFill>
          <a:blip r:embed="rId3" cstate="print">
            <a:duotone>
              <a:schemeClr val="accent5">
                <a:shade val="45000"/>
                <a:satMod val="135000"/>
              </a:schemeClr>
              <a:prstClr val="white"/>
            </a:duotone>
          </a:blip>
          <a:stretch>
            <a:fillRect/>
          </a:stretch>
        </p:blipFill>
        <p:spPr>
          <a:xfrm>
            <a:off x="6819900" y="5143500"/>
            <a:ext cx="2286000" cy="1714500"/>
          </a:xfrm>
          <a:prstGeom prst="rect">
            <a:avLst/>
          </a:prstGeom>
        </p:spPr>
      </p:pic>
      <p:sp>
        <p:nvSpPr>
          <p:cNvPr id="18440" name="AutoShape 8"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2" name="AutoShape 10" descr="data:image/jpeg;base64,/9j/4AAQSkZJRgABAQAAAQABAAD/2wBDAAkGBwgHBgkIBwgKCgkLDRYPDQwMDRsUFRAWIB0iIiAdHx8kKDQsJCYxJx8fLT0tMTU3Ojo6Iys/RD84QzQ5Ojf/2wBDAQoKCg0MDRoPDxo3JR8lNzc3Nzc3Nzc3Nzc3Nzc3Nzc3Nzc3Nzc3Nzc3Nzc3Nzc3Nzc3Nzc3Nzc3Nzc3Nzc3Nzf/wAARCACLALoDASIAAhEBAxEB/8QAHAAAAQUBAQEAAAAAAAAAAAAAAAEEBQYHAgMI/8QAPxAAAQMDAgMFBgMFBgcAAAAAAQACAwQFERIhBjFBBxNRYXEUIjKBkaGxwdFCUpLh8CQzU2JyghcjVHODlLL/xAAaAQEAAwEBAQAAAAAAAAAAAAAAAQIDBAUG/8QAMhEAAQMCBAQEBAYDAAAAAAAAAQACAwQRBRIhMSJBUWETFDJxgZGh0RVCUrHB4SOi8P/aAAwDAQACEQMRAD8A3BCEIiEqRKiIQhCIhCEIiEIQiIQhCIhCEIiEIQiIQhCIhCEIiEIQiIQhCIkQlQiJEqEiIlQuchKiJUJEIiVCRCIlQkQiJUJEIiVC5yEagiLpC51BAIKIukJEFESoSIREqEiERCMpV5yyBjSSURD5AwEkqFvHEVHboi6aUAjfA3Kg+LeKordCQHZe7LWhvNx/rqs5Dqy81euocXHOzRyYP181hJNY5WalepSYeHx+NOcrPqfZXGo7UaeCf3qGq9nDsOlbg4HjjOVfLRcoq+nZNE4OY9oc1w6gjKxev7yllfaoqcmaaIESOaSAOuOmfPotL4IpXUtsp4Tyija0fIYUxucSWlUrIYWxtkjFr8r3069lb0LkvDRuQEjZWnkcrZecu0JC4DqvMzNH7QRF6oXkJmnk4IM7d9wiL0cQBkphXXOGljc6R7WgdSUwvt6ioYHufI1rWjLnHoFkt74gqbzUu0OfHTA4A/aefyCxllDNOa9CioH1N3HRo3Kut37RaOlcW00UlSRsdGAB8ym9F2m0MzMTRzwSf4bm5z55G33VLgpGMiDnx655ARDENg0dXu8vAdSks9se68GhLQWMj7xx5kEnkfxWQklJXe6loQw76C++pH8dlbp+1GFrz3VDUPaP2mvZv90/tPaTbauVsMznU8rjsJm4B8g7ln5qMr+BKepptTWd3IR8cexH5KiXmy1lpeWVrNcBOBMBt/uHT8FZzpWanULOGGgqhkbdru6+gaW5xTsDg4bjKZXjiKktkLpZ5MAcgBklZNwvX1Vujm7yrf7DE0fF72k9Gt/RedZcJ7lM+rqWkwQHdvRmeWfE/wBclJnuBl3Kzjwsh7jIbtbppzPQLQrDx1DdrhLSilmhLG62ukxh4zjbBU/U8QUtNUUtM9+qeqfoijYMk9SfIAA7lZBBeYoJny0zS+V7QC7oAOQ8hufqpXh2fXcn3OulzM5uhpJwI2+XqpZLc5Rqqz0IY0yuGUchuSVsEcoe0EdV3lUebjq00TMS1QcfCNpf+ATT/irYht/bP/Xctc7eq4hSzkXDD8lobjpCp/GHEEdtpH5J1Y+Ecz5KxXSqbT073vdpAGSSsL4luj7tdHHJ7prvdCynlyN7rrwqi8zNxDQf9ZNnyz3OtNRNl0jzho6AfoFcbVBBa6MzTuaNI1Oc44AHmobhukaSauXZjR7voE0vlyNfUGnjcfZ4jkgftu6fRYt/xMzH1FenMPPz+EDaKPdet3v1dUPfPQPbHFGcgOjB1DxxzWh8I3ptTaYKiRuhzmAubnOD1WT0r5KSoc2qgcY5QSxvRxx49Oie22/y0NCymjYHSsaGN6NB8d+alkmT1LGei8zYQNFr6HtZXrirjGWlJgoS3vyM5O+geJURwzxZeG3n2O7vZKySLvWO0aXN3HPphV222+e5Ok94l7iS6R25LvFO4rfJaW9/XzCSVrffeBjI+fUqWukNnnZJYqVjXUrBd40vzJ/pXriHi4UVKO6IMr9mNO+T6Kgu41v4lfG6ohOTlpZEMj8j8wmRkluFUZZObhsB+w3oAvKeNvtDY4wMg4z/AJj+izfI93EDvsuqCjp4neC5oJaLuJ5dlYrZxhcKSknku1a2Vz3YhDY2tIIHIeJXpYuKLzUVcjq2pY+Et9xjYw058z5BPrLYqOooWuljjlLRjLsHB6qu8RvhonyUdGGgvy12kch1+q1fmYA4lcNOIat7omx2JO/QLxv14kvNX3ep3s0bv4yOv6J3Q27uLbPcJ2EMhjc8DwAGUysND7TVMYfhafe9Vo7Ybe+hdQyvjJlaWuZqGSCMcuaiFhIL3fBa4nVNYRSxelu/2VTskcTaF1yrnNaHs1kk7NZ0H9eKnuDrU98s1xqItEtW7VoI3YwfCPpv81xauD2QGKOetnq6eEjuYpSNLccicAaseat8T6egYXSyNa0cy4gBbMZbfkvNqagOLsmpd+3RSscAEYBA5KvcT0tKKZzpWt5HYqYiuMEsYdHI1zSMghwIKzjtDvrpJG0NO/3j8WPBTK8MYSs6OmdUTCMfFVOqlFTUNhpW4hjcRG1owC7kXfkvOS3XFkYhkdEYNZcyNudz4nxKcWgRwtNTO5scTNg49fIDqfJeVyr5KrLQHRw/udT6n+guTKMuupK+hL3mbgcGxs0ueZ52TKUMh9yWbW7qyH4R6nqvKSoleAAAGjkndPQmQ+9JHEPEuH5qx0PBTquNrzK5wIyC07H6IIZHCw0UvxGijdmJLj1t91TQHOcNQLs+S5cHBxGkc1pMPZ6wHLtR9XFSA7PKAjJpwSeeSf1Tyr0GPUw/KU57Srn7HaixrsOmf3bfoSfsCsjpmmSTA3Lzj6q/dr73D2Db3TK766T/ADVKsml1zp2HlnOFMwzTAFZYefBw98rd9VZ7s4Wrh5rW4a+UhjcehP4BVa1vY+tjZIRknJ8ytB4qsEt3sUbaVzRNE4SR6uRIBGPLIJVQt/C1dJKGVNO1m+Cc6laVr/EBAuuahmgFE9j35Sd1IupWXCp1Rta6GAFutu4c488HwCrFTLGap5aAGsJA/Ba7abCKajazSBgYAWb3vhOuo7jUCOPvqSR7nNIeA5mTnB/VTNG7L+6nDquETm/CLWbdWHhl9PRW7vpXMGGlzi52AB1JKrPEN5bdKrRE7+yxnOcY1nxUlarFMYwKh7iwcmOdkfNRFVZKqnuEwfGJIXO1NcHc89ColEjmWsrYe+lhqCXPBO9+XwS0UwhoJK1wGknTHv8AE7y9F5W6WN1S5znF72bhmN5HnkPIeJ6DK6dZLh3kYbDqgxgNa7Gg+hVq4Z4YmMrZp2AY5ABVDHl4FtAtX1NLHTOIfmLjc9/fsnlva2y2CRxDdWHSPIGNT3HJ+5VAmndU1UlQ/c5281fe0U+w2qGAbGSXT9AT+SoNGzvJYowOZSfieGKcMd4VPJVO3N1OUVW210XeFodK74G5xlx8fIKMraI1VHPcJCe+Z77ZBscg7YPTyXcMEtymc6JjjG0ujaSNhvzU3dKUNo4LY04fMRrA6MHMqbFxJOw2VMzYGsjaeJ2rz23KtdsvJhtEUtS8B3dBznO8cblUa83o36t7uXPs2+hhPxY6rm915lIpWOIYN3AHp0CZ1NtmZTNrg8h7HZDMbHyUuc557BVhgZTRhx0kk27KX4VrJLRBXQtc4QtlzG1x23Gdh91ESyS3G4vkcS5z3Yb6dVxNNVUZlD26/aAQXuOS0nmeSe8ORt9r1uOzAPqqHjc1nILbSnhlqAQS7QEfL+1JR2WmoIDPUvd1OuQ50DqAOnyUPXzmt1Mhh7uIbNZzPq7xJ+yd8Q3E1NUadhxFHjUAdifBeLtNPQl43kecN8ypc4Ov0CrDE+FrAdZH/wCoUZS0AqpW00oD26tOw281uXDVLoo4wQAAAAPALJLC5tNPHK6J8uqVsTWNxkknGd/mfktttQAhGnkFtTts253Xn4xMXyhg9LdB3PNPmxtA5BLoHgukLoXkLP8AtOsstytLjTtLqiBwljA6kAgj5gkfNZBS1L4ZIqiEEuidlzOR8x5fqvpOrjinYWuAOyz3iDgSkrKh9REHRTO5vjOCfUcj9FzzQlxzN3Xq0FeyBhhlHCU54Y4ot1fSNb37Q4DBY44cPUFStRe7NR/8yeqp4wP3nBUcdnet+ZJ5Xf7WZ/8AlTds4BoKfBNMHnqX75/JXBlO4WT46Fpu15Pa33TibtAtz3OhtkVRWPBwe5hcAD5khQNzvPEFbvBajC0+Jbn7kfgr/SWCKJjWtYGtHRoACfMtMA/YCZHHd3yVRUQRngjv7m/2Cw2vqr/EC+oNZCwcyxzSB/Co4V9a8amV0565Mmc/Vb3WWOnlZjuxlUet7PIRWyTUzpI2yc4mkBufHln7rF8D/wArl6FNilPtPGAOwVOoOJrlROb37GVUI5gjS/1B5fZabwnxHQ3WDNOQHt2fG4Ycw+YUC3s/hI9/WT/qK9qDgX2KtjqqSrqIJYzzBDmuHg7IyR81pGJW+rVc1U+gmF4wWn6I7WKV81qiqowT7NIJHAfu4IJ+WVnFDVspauCaXPdZwSBnC3mromVFGYpQC0jBys3uPBNNBO51NPJCwnaMEFo9Mg4VZYnF2dqvRVsTYHU818p5hetLebRBTRspdMjsYZHCM7r3p6KZzZ66qbmokbs3pG0cmj8/5KPpmW20ODpJGveD0Gp3p5KQobrcrtMyK2U0MFI1472afLnOHUNaOvmpBueLfsokjLYz4LSG83O0v2WfCodK4TMGvUQSB1VwtEUt3dC18RZTwe9gn439OXQc/XHgpNvAEIqnSQGVjHuyYg4aR122z91c7Jw/FRRta1uMDkoihc0m50WtbiMMjWmIHNa1+nssm4zjNPdIoCMZi1Dz3UfQ17qClqJXxHvHbRHIwM83H06fyWscW8G016fFK/WyaH4JIyAQPDfIIUVDwHAYHRStLw5pDtR3Kh0LvEJB3SPEYG0rI3Nu5p+HuswBkeQ7J0l2Xu8k6rat1XK00jCIo26Y2k/UnzKvsHZ7HD7jXSPYOQe7OEUnZ7FTy+6ZDGXZ0OdkDyWYp35bXXZ+L0nimTKb2tf+FF8GW6WqmhllYAyEe4Bvlx5uz49B/NaDcbpPamiOARMYxofLJI3VjIcQANTejDvnw8ch3ZrNHRMAa3GE9rbVDVyxyufJHLH8L2acj5EEdT06nxXW1mUWC8CWfxZMzhp0Xpb6l9RG8SsDZYnljwOWcAg/MEHHRPE2oaKGhpmU9M0tjb0zkn1TlXC5za+ixIdo92DsyQU87djlgMZ+mT+KfQdpjcgVFBUAdSzS4D7hZ+3kPRC84TvHNfYuwmlfrlt7LVabtEtEh9974z/nicPvhSdPxxZJfhr6f+MBYvhJgeHzWgqnc1zOwKE+lxW8R8WWp/w1tOf/ACj9U4HElv8A+pi/jC+fyxh+JoPqFz3MX+Gz+EKfNHosvwFv6/ovoF/E9uaPeqoQPN4TKbi+zx7mtp8/9wfqsMEUYOzG/QLpo6AKPNHopGAs5v8AothqeP7LEDipD8fuNLvwCiartIpgcU9NO/b4nANb+Ofss3axzuQK9YaZ0jsBpcfBoyq+YedluMFpoxmeTbubK0VvH9zn2pooom+JBcfyx91Dz3O53B+J6h5Dj8APP5DZPbXw1V1bwe6MbfHG6vNk4OigDXSMy7A3KuI5X+o2XPJWUFLpAwOPXkqjY+Gp6uRr5mENPQ9VpdnssdNG3LeQxyUrR26KnaA1oHyT1rQ0YAXSyNrBwrxKmrlqXXkK82QtbyAXoBhdIV1zLktzzCNAXSERcd2PAI0DwC7QiJMJUIREiVCERfLsL2SsDmOGOXNeun+gtruPB1HVSFxgj59GhRruAKEn+5b9AuI0p6r6ZuPR2sWH5rJtJRpPl9Vq44Aov8Jv0XrHwFRA/wB0z6J5Q9VJx6P9B+ayTQOrgF0yFzuQcf8AS0lbHFwVRs37pn8KfwcK0kfKNv0CsKTqVm7Hz+WP6rF4bXVS/BTyH1GFKUfC1wnxmMMB8srZIbJTR4xG36J5HQxM5MAVxTMC45MbqnekgewWYW/gR79JqXF/l0+itdt4RpabB7po+StjYmt20rsADktmta3YLzZZ5JTd7iUxprdDCAAwJ61jWjAC6QrLJCEIREIQhEQhCERCEIREIQhEQhCERJpHgk0jyXSERc6R4BGkJUIiMeiMDwQhES4QhCIhCEIiEIQiIQhCIhCEIiEIQiIQhCIhCEIiEIQiL//Z"/>
          <p:cNvSpPr>
            <a:spLocks noChangeAspect="1" noChangeArrowheads="1"/>
          </p:cNvSpPr>
          <p:nvPr/>
        </p:nvSpPr>
        <p:spPr bwMode="auto">
          <a:xfrm>
            <a:off x="0" y="-517525"/>
            <a:ext cx="1447800" cy="108585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6" name="AutoShape 14"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48" name="AutoShape 16"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0" name="AutoShape 18" descr="data:image/jpeg;base64,/9j/4AAQSkZJRgABAQAAAQABAAD/2wCEAAkGBhAPEA0PDw8PDQ0MDw0NDQwODA8MDw8NFRAVFBQRFBIXGyYeGBkjGRISHy8gIygpLCwsFR4zNTAqNSYrLCkBCQoKDgwOFA8PFCkYFxgpKSkpKSkpKSkpKSkpKSkpKSkpKSkpKSkpKSkpKSkpKSkpKSkpKSkpKSkpKSkpKSkpKf/AABEIAK0A7wMBIgACEQEDEQH/xAAcAAADAAIDAQAAAAAAAAAAAAAAAQIHCAMEBgX/xAA/EAACAQMABwQIAgcJAQAAAAAAAQIDBBEFBgcSITFRQWFxgRMUIjKRobHwUoIjQlNicpLBFSQzNENzotHxCP/EABYBAQEBAAAAAAAAAAAAAAAAAAABAv/EABcRAQEBAQAAAAAAAAAAAAAAAAABEQL/2gAMAwEAAhEDEQA/AMO2/ux++0smj7sfAps2iSkSNMCgEADAQwGhAADGmSMCshkSBsAbEDYgKQz62r2qtzfy3aEHup4lVlwhF9O99y+RlPV/YzRhh1815du9mNPygn9WzF6xcYW++qE2Zg2qasW9po/NOlSpz9NQipQpQhJrLz7WM/8Ahh01LqHkEIpFFIYhgWhkJjAeQyS2AF5KTOLJaZB06PurwQ5Cp+7HwQNlCyMkeQHkeSQyBWR5IyGQLyGSEwyBeQyTkEwORMTZORZIKyet1A1HnpOtxzC1otemqLg23x9HF9jfa+xeJ5a2oyqShCC3p1JRhCK5ucnhJeZtDqhq3CwtaFvFJuEc1ZpY36za35fHl3JGbSO3ofQVK2hCnShGEILCjFYSPq8ETk4L6+p0KdStVkqdKjBznNvCSXEy0xLt70usWlomm5SlcTX7q9iPxbm/yGHj7Gt+sMtIXle6eVGct2jB84UY8ILueOPmz4yNxkxpk5GjQtMGCABpjJDeApiyJsWQKKTIyNMDrw5R8F9AYoPgvBfQGABknI0AwyIAHkMiyADQxDwTQ8hk7NnoqvXeKNGrW/26U6n0X1PqLUfSDWfVKuPyL+o1cfCyJs719oS4of41CrSXWdOUU/CT4M6WPvsImPX7J9HKvpa0i1lUvSXDT6wg935yz5I2TjE1g1B1sjoq8V1UpTrxVKrS9HCShLMkuOXw4YPeaS/+hptNWuj4U5fqzuK2/jv3IJfUlWMwXl3ToU51q1SFGlTWZ1KjUYxXfn6GAtpm0x6Rl6tbb0LCnLe3n7MrmafCUl2R6J+L7EvL6wa3X2kpp3deVRR4woxSp0ofw0l068+8dhqbfVknTtazi+UnD0UcPtUp4yUfFDB6iWzjSSWfVs9yq08/U+Ze6s3dDLq21WCXOW45xX5o5Q1MfLSGPd/6AoaY8kiyUVkMkiArIgAB5GmSPIHAny8F9BNguwAEAhoIrIsiGRQNIMH0dA6Eq3txStqEc1Krxl53YRXGU5Y5JL7y0A9CaCr3tWNG3g6k3xfZGEfxSfYvrySbMz6p7GLeiozucXNbm1Jfoovuh2+Mvkev1P1NoaOoRpUo5lwdSq0t+pPHvN/HguCTPTRXyMW60+ZbavUqcVFQiorlFRSivJcDtf2XS/CjtoeSYPlXGgack1hYfNY4Px6njNPbI7OvvS9F6Go/9Whik/OON1/AyQGBIrXvSOxK5jL9BXp1Y8cKpGVOa8cZXwPoaE2FTk07qvw4N06EXl9zm+XwM4umuiKjFF2pjyegdndnaJeiowjJf6jTnUz/AByy0eiho2mv1U+vf49TuCIOtLR9N84r4I6txoOnLksM+mIYjHOs+zG2uE26ahUfKtSSpyz3pcH5/IwzrRqhcWEsVFv0ZPdhXS9lvpL8L7nz7GzamUcnwNY9XqVelUjUjGVKUX6SMsY3UuLfTHPJdsarVbIHd01b0qVetToVVXowm1TqripR8ccfFcH2M6BthWQIGihsQABQxBkDhQsjJYCbGhDCGNCRSCmjPmxXVJULX1ypH9Pe+1HK4xt0/ZS8eMu/MehhHQWjHdXVrbx53FanSzjOIyl7UvKOWbbWdrGnCEIJRhTjGEIrlGMVhL4JGKsc6RSJyNEFZKySMB5ASGFADEABkAYCbJY2hBClLCfZ4mANqu06V7OdnZy3bGm3GpUi3/epJ9f2fTrz5YPc7adbHa2itaUt2tfb8JSTw40F/ice/MV5s19b+/v74lkEgAFQMAA0AADIFZBElJgcAmPJIAMQ0wGNCBEHu9jFiqul7ZvlQp163g1DC+cjZNGv2wGKekrjPZZ1MedWmjYEzVUNCQyKpACABhgBgJIYDQQhFCYVJE+GTkOOv7r8GSjW/bFpJ1tJ1Y5zG2hSoxWeTxvy+dR/A8K2en2jprSl/ntqtrwcY4+R5hm4ynIxDyaAAgAAARA8lJkjKOABNhkB5BEjTAtAmSiiUZI2C11HSso/tbWsl5OMv6Gw5q7spv8A0GmLCTeFUnKg/CpBx+u6vM2jZitQIoQwhoAAKYAMASGCAIAARAJE1VwfgygkUa37ZdFulpD0uMRuaUJp4x7UUoSXyi/zIx+zYvazqk7y1k6cc17ZutRSXtTWPaprva5d6RrrOOPmWIlhkBFDbEAGgAAEDAEMo6zEwbFkgaGSNAUhiQZA7NjdyoVaNaHv0KlOrF5x7UJKS+huJZXka9KjWg8wr04VYPrGcVKL+DRpnk2U2J6f9a0XTpN/pLCTt5Lm9z3qb/lePGL6Gasr32SkyBoirASYwhjySAFJjJTGAAAAAychko4rqgprBhDaZsxlvzu7OGXJ71e2iuLfbUguvNuK55eDOjOvcWynzXHqEabyi1waw+1Mhmdtquo9pG3uL2UfRVacW1UpYXpJvhGMo/rZk1x4NLtMEsu6AEIpGgxAADQyRgdcTYgZAxkoZBSKyQPJoUmZB2Kaz+paRjRm8UNIJW8+irZzSb/NJx/OY9RcZNNNNxaeU08NPsefElg3PYHltmmty0pY0qsmvWqOKN1Ht9Kl7+Okl7S8X0PUmFMolDAoZIwpgABAAAUDEDDIADZOToae0xTs7evc1XinQhKb6trlFLtbeEl3hGI9vms+86Gj4Pli4r48MU4v/lL+Uw3k7+nNL1Ly4rXNV5qV5ym1nO6v1YruSwvI+fgsgMAPIkaANAGQAMgJxA4BDAmBYGgABgAFFJFJkIrIHqtneus9E3kKzzK2q4p3dOPHepZ95L8cXlrzXabR2t3CtCFalKNSlVjGcJweYyg1lST6GmWTKOx/ab6lNWF3P+5VpP0FWT4W9VvlLpTk3x6PL7WZsVn8eRPllcupOTI5Eyt440xoKveDeFjteEuoRw+TTXc8/QB5DIt0kqKbFknI0WIowLts16VzW/s+hLNC1nvXEk+FS4WUo96jl+fgez2sbSFo+lK0tpp39eOG0/8AL0muM3+81yXNczXiU28ttvOXl8W89r+YAxIMgaA0IGADDAgAYAGQOuAsgyBghIaYDDIZEUMeRAA0x5EgAyZqBtoraPhC2vIyurOGI05xea9CP4Vl4nFdHhrr2GW7LapoavFTV/SpZ5wrb1GSfepI1ZQl99DNitmdL7aND28XuV53k1yp21KUk+7fliCXmY11j2739xvQtIwsKT4KSSr12u+UvZXkvMxkAw13r/TNzcS369xXrzzneq16lR+WXwOvSuJxalCpOElxUo1JRafink4RplxHs9X9rmlbJpesO8pLnRu26yx3Tb3l8cGT9Bbf9H1YpXdOtZVMcZKLuaOe6UPb8nHzZr6BMG0FXa/oWMd71+MuXCFGtKT8lHJ4bW7b5vRlS0XSnFtOLvLiKTXDnClx498vgYYwNCDluLmdSc6lSUqlSpJznUnJylOTeW5N83k4sgBQwyCEUNsQAADEADGkJDA//9k="/>
          <p:cNvSpPr>
            <a:spLocks noChangeAspect="1" noChangeArrowheads="1"/>
          </p:cNvSpPr>
          <p:nvPr/>
        </p:nvSpPr>
        <p:spPr bwMode="auto">
          <a:xfrm>
            <a:off x="0" y="-784225"/>
            <a:ext cx="2276475" cy="16478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18452" name="AutoShape 20" descr="data:image/jpeg;base64,/9j/4AAQSkZJRgABAQAAAQABAAD/2wCEAAkGBg8SEBAQEBAQDhAPDw8QDw8PEBQPDxAPFBAVFRUQEhQXGyYgFxkjGRISHy8gIycpLCwsFR4xNTAqNSYrLCkBCQoKBQUFDQUFDSkYEhgpKSkpKSkpKSkpKSkpKSkpKSkpKSkpKSkpKSkpKSkpKSkpKSkpKSkpKSkpKSkpKSkpKf/AABEIAOEA4QMBIgACEQEDEQH/xAAcAAEAAgMBAQEAAAAAAAAAAAAAAQUEBgcDAgj/xAA/EAACAQMBAwkEBgkFAQAAAAAAAQIDBBEFEiExBgcTQVFhcYHwFCIykSNCUoKhsUNTYnJzkpPB0TNjorLCFv/EABQBAQAAAAAAAAAAAAAAAAAAAAD/xAAUEQEAAAAAAAAAAAAAAAAAAAAA/9oADAMBAAIRAxEAPwDhwAAAAAAAAAAAAAAAAAAAAAAAAJwQAAAAAAAAAAAAAAAAAAAAAAAAAAAAAAAAAALnkvyZqXlbYi1TpU1t168vhpUs/E+2T4JdbAx9D0G4u6vRW9N1JY2pPOzCnBcZ1JPdGPezoOk839nRw6mdQrde+VKzi+xY9+r84ov7G1pU6SoW8HRtlh7L/wBSvJfpa8vrPu4IzaWNwGm84FrCnaRio0qfvxxCjTjShl7+C3ywl1s5mzf+dTUMyoUU+CdWXn7sfwTZoAAAAAAAAAAAAAAAAAAAAAAAAAAAAAAAAAH1TpuTUUm22kklltt4SR1vRdMjQpq0jh9FKM7uS/S3eN8M9caedld+12nP+SEVGvK5ktqNnSncYfB1I7qUf6kofI6Bpc+iowjJ7VSS2pvrc5b5N+bYFz0iRj3mqwowlUqS2YwWX4dSX7T6kYVfUIxi6lSapwjxlLgvBfWl2I57yo5Su4lswzGjF5im/elL9ZPHX3dQFbrOqTuK9StPjN7l1Rit0YrwWEYQAAAAAAAAAAAAAAAAAAAAAAAAAAGVYaZVrS2KUJTlxeFuiu2Te5LvZtGnciKC33FzKpLrpWcFUx3Sqy91eSYGm4B0225OWMVhWSm/tXNzOUn92nhI+6vJqylxsqUf4VxVg/JSbA5fgG7anyGo4zRlVov7NbFWn/PBLZ80zWNQ0SvR31IPZfCpH3qb8JIDN5PXFFQqU6ktjpKlFvPB06bc3HzlsfIurzlhSgmoZrS38Pdh5vizSmTCDbwk23wS3tvwAy9R1arXeakm0vhit0YrsSMI2fS+bnUa6T6B0YPepXD6Ld2qL95/IvaPNVTjjpr1SeVmNvS293X70n/YDnYOkrm/tMtKFzNdUpV6cG/uqG4rNV5C06a2kriC+1iFeK8dnZYGkgzbjTHH4ZRqL9nKl/K95htAQAAAAAAAAAAAAAAAAAABnWFip+/UbhSi8SklmUpPhCmuuT+S6zFoU9p44Li32JcWbHpGnOrKMtlxpx3Uo9i65Ptb7QLDTLJziouPRUU040IP4n9qtLjOX4I2OjRwkkkkupbkvI+rW0UIo9HMCYxPtHg6xHTgZkZHxK1g8tLYz8WMbMv3ovczxjXPWNYCufJa1lNynQoNcfc6Wk8+EZYLnTadvbZ9noUqMnxlCOZf1JZl8meHSHy6gGbV1CpLjJ7+J5KfmYvTHz04FhSqGdSrlErlLjuPCpyjiniC23/xAs9T5M21be6ajJ/WilFmna5zeVMOVF7ckvg65JdS7+5mwQ1+vLhsx8s/mWNlqFaWE0pb19XH5AcUlFptNNNPDT3NPsZBvHObGydSnVozj7TLajd0oLME4/DUzwUnvTXcaOAAAAAAAAAAAAAAAD7pUnKUYxWXJqKXa28JAXHJ/RXWa+xnMn24+qdCs7KMEsLGFgabpEaFNU0t8VhvtfX+J71JYQHnWqmJOsRXmYspgerqEdKYzmRtgZiqn3GuYKqDpALD2gh1zB6UdKBlusfPSmLtlfquoYXRxfvP4n2LsAm/1JzexF+6uLX1n/g9LOkVtrEvrKlwAsbC12mlgw+WfKj2VO1t39O4/TVE89Flf6cX9rtfVkt7m+VpZ1bp4c44hRT4OtLh5Le/I5DXqylJyk3KUm5Sk97bb3tgfEpNtt788X2vtIAAAAAAAAAAAAAAABsfN/YKrqFBNZjT260l/Di5L8cGuG/8z1DNxdz64WU8feqQjlAbjcorriRZXRVXTAwK0uJiyketZmLJgTtEOR8ORGQPTbG2eW0NoD12xtnltDaAi6vFTg5Pjwiu1lCqjk228tvLF/ebc93wx3R/yfNIC0somx6fDejXrDibNpi95AVvOpduMLK2TwujncTXbKcnGLflB/M56bpzszft8Y9ULS0ivB0tr85M0sAAAAAAAAAAAAAAAAAdH5mY/SX/AGqzjj+vHJzg6DzMXGLy4pfrrKql+9CUJ/kmBuV4t5T3Ze38d7KS7QFRX6zFkzJrmJJgfLZ8ths+cgSMkMgD6K/VrzC2IvfL4u5dhk3VyoRcn5LtZr86jk23xfECYmTRZjRMikBb2L3my6ZLevFGr2Ut5sFjU3oCq52qeL6nL9ZZWkl5QcP/AAaSdJ50LPpLayuorPR7drUfHGW6lNv51F5HNgAAAAAAAAAAAAAAAABtXNheKnq1m28KdR0ZZ4YqQlD85I1U9rK6lSqU6sfipThUj4xkpL8gO86pRw2utNp+TwUN5E2vWpRqPpYb4V4QrwfbGrFTX/b8DWrymBr9wt7MGZY3UeJX1EB5M+WyZHwwGQ5doKvUrvPuJ7vrP+wGNfXW3L9lfD/k8EicBATE9qbPJHrACwtpF7Z1OBrtFltaVeAG52VvC6t69lNrFxTxTb4Qrx30p/zJLwbOOXlrOlUnSqRcJ05ShOL4qUXhr8DplhdOLTW7emOWvJj22n7ZbxzdU4YuaUeNeCW6tFdc11rrSA5aCWiAAAAAAAAAAAAAAAEAB3LkPfq40m2ecztZTtanakntU2/uvH3Re0OJp/M7rahc1bOcsQvaeKeeCuafvU/mtqPmjoV3Qz1dzXYwNNvaXEqqsTY9Qt+JSXFMCvmj4aPaaMS8r7Me97kv7gY99d7K2Y/E+L7EVOD2lFviOjA8lEnZPVUyejA8lE9II+ujJUAPSmzPtqhgwgzMoUpdgFvbVi507UpQalFtNPKa6ils7OT7i4t7BLDe8D61/kla38alem42lzGE6lWWPoKqjHLckvglu4rjk5MzrPKvUlb6dWS3TucUIduy9834YWPM5KAAAAAAAAAAAAAAAAB7Wl1KnUhUg9mdOcZwa6pReUz9B2mpwuqFG8p42LmGakV+jrx3VIPwl+DR+djfuavlOqVWVlWaVG6knTlJ4VO4SxF57JcPkBvWp2XE1m8t8G73dvJJr8Gapq0J79yXgBrd7UUc9vUilqZk8viy3urV5372Yyte4DBVE+lQLOFp3HrGy7gKn2cn2cuPYSXZdwFL0A6AtpWh5u17gMWjRLO0tiLe2Le0tQMiytdxlVJqPE+orC7DU+VmvbEXGL957kBR8s9a6esop+5RTjHs2n8T/I14lvO/jnrIAAAAAAAAAAAAAAAAAExk1w3MgAdu5veVyvaXQ1mlc0opNv8ASx4KXiWWraZx3HCNP1CpQqRq0pOE4PMWjvnI7lXQ1Ohh4hdQjipTf1v2ogajeafve4w/YjeNV0dp8Conpr7AKSFp3HvGz7i9tNFlLhHPkW//AM9ClHauKtG2WM/T1Y093g3kDTlZdxErPuNjq6xokN0tSt2/9tVKi+cYmRaLTrndbX1tVl9hz6KbfdGaTA06VoeMrY3W/wCTNSHGDXllPzKerpjXUBT0LcsKFM9oWL7DNpWDScpe7CKblJ7kkusCl1vUFSpOTeNxyy/vJVZuT63uLnlhyhVxVcab+ig8Rf2u810AAAAAAAAAAAAAAAAAAAAAAGTp2pVaFSNWjOVKpB5jKLw0YwA6xpPPfFxUb6z6WSwnWt59G5d8oPdnwaLS554tHjFOnaXdWT4xm4U0vF78nEwB0XWueu9qJwtKdLT4PjKmukrtdnSS+HySNBu76rVk51ak6s5PMpzk5yfi2eAAEpkADZeT3OJqNnupV5Tp9dCv9NRa/dlw8sG/abzx6fVS9stKlCeN87ZqpTb7oy3r5s44AO3XHOnocFtU6d3Xl1Q2IUlnvbbNB5Y85Ne9SpQhG0tk8qjTbcpvtqz4y8OBp4AAAAAAAAAAAAAAAJx6yMesgQCcesjHrIEAnHrIx6yBAJx6yMesgQCcesjHrIEAnHrIx6yBAJx6yMesgQCcesjHrIEAnHrIx6yBAJx6yMesgQCcesjHrIEAnHrIx6yBAJx6yMesgQCcesjHrIEAnHrIA/WwAAAAAAAAAAAAAAAAAAAAAAAAAAAAAAAAAAAAAAAP/9k="/>
          <p:cNvSpPr>
            <a:spLocks noChangeAspect="1" noChangeArrowheads="1"/>
          </p:cNvSpPr>
          <p:nvPr/>
        </p:nvSpPr>
        <p:spPr bwMode="auto">
          <a:xfrm>
            <a:off x="0" y="-1028700"/>
            <a:ext cx="2143125" cy="2143125"/>
          </a:xfrm>
          <a:prstGeom prst="rect">
            <a:avLst/>
          </a:prstGeom>
          <a:noFill/>
        </p:spPr>
        <p:txBody>
          <a:bodyPr vert="horz" wrap="square" lIns="91440" tIns="45720" rIns="91440" bIns="45720" numCol="1" anchor="t" anchorCtr="0" compatLnSpc="1">
            <a:prstTxWarp prst="textNoShape">
              <a:avLst/>
            </a:prstTxWarp>
          </a:bodyPr>
          <a:lstStyle/>
          <a:p>
            <a:endParaRPr lang="en-GB"/>
          </a:p>
        </p:txBody>
      </p:sp>
      <p:grpSp>
        <p:nvGrpSpPr>
          <p:cNvPr id="2" name="Group 20"/>
          <p:cNvGrpSpPr/>
          <p:nvPr/>
        </p:nvGrpSpPr>
        <p:grpSpPr>
          <a:xfrm>
            <a:off x="1041400" y="1790700"/>
            <a:ext cx="6997700" cy="3479800"/>
            <a:chOff x="1041400" y="1320800"/>
            <a:chExt cx="6997700" cy="3479800"/>
          </a:xfrm>
        </p:grpSpPr>
        <p:sp>
          <p:nvSpPr>
            <p:cNvPr id="12" name="Rounded Rectangle 11"/>
            <p:cNvSpPr/>
            <p:nvPr/>
          </p:nvSpPr>
          <p:spPr>
            <a:xfrm>
              <a:off x="1041400" y="2184400"/>
              <a:ext cx="6997700" cy="8001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a:p>
          </p:txBody>
        </p:sp>
        <p:sp>
          <p:nvSpPr>
            <p:cNvPr id="13" name="Rounded Rectangle 12"/>
            <p:cNvSpPr/>
            <p:nvPr/>
          </p:nvSpPr>
          <p:spPr>
            <a:xfrm>
              <a:off x="1041400" y="3086100"/>
              <a:ext cx="6997700" cy="8001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14" name="Rounded Rectangle 13"/>
            <p:cNvSpPr/>
            <p:nvPr/>
          </p:nvSpPr>
          <p:spPr>
            <a:xfrm>
              <a:off x="1041400" y="4000500"/>
              <a:ext cx="6997700" cy="8001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endParaRPr lang="en-GB"/>
            </a:p>
          </p:txBody>
        </p:sp>
        <p:sp>
          <p:nvSpPr>
            <p:cNvPr id="11" name="Rounded Rectangle 10"/>
            <p:cNvSpPr/>
            <p:nvPr/>
          </p:nvSpPr>
          <p:spPr>
            <a:xfrm>
              <a:off x="1041400" y="1320800"/>
              <a:ext cx="6997700" cy="800100"/>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endParaRPr lang="en-GB"/>
            </a:p>
          </p:txBody>
        </p:sp>
        <p:sp>
          <p:nvSpPr>
            <p:cNvPr id="17" name="TextBox 16"/>
            <p:cNvSpPr txBox="1"/>
            <p:nvPr/>
          </p:nvSpPr>
          <p:spPr>
            <a:xfrm>
              <a:off x="1244600" y="1435100"/>
              <a:ext cx="6684986" cy="400110"/>
            </a:xfrm>
            <a:prstGeom prst="rect">
              <a:avLst/>
            </a:prstGeom>
            <a:noFill/>
          </p:spPr>
          <p:txBody>
            <a:bodyPr wrap="square" rtlCol="0">
              <a:spAutoFit/>
            </a:bodyPr>
            <a:lstStyle/>
            <a:p>
              <a:pPr lvl="1"/>
              <a:r>
                <a:rPr lang="en-GB" sz="2000" dirty="0" smtClean="0">
                  <a:solidFill>
                    <a:schemeClr val="bg1"/>
                  </a:solidFill>
                </a:rPr>
                <a:t>What is your UVP?</a:t>
              </a:r>
              <a:endParaRPr lang="en-GB" sz="2000" dirty="0">
                <a:solidFill>
                  <a:schemeClr val="bg1"/>
                </a:solidFill>
              </a:endParaRPr>
            </a:p>
          </p:txBody>
        </p:sp>
        <p:sp>
          <p:nvSpPr>
            <p:cNvPr id="18" name="TextBox 17"/>
            <p:cNvSpPr txBox="1"/>
            <p:nvPr/>
          </p:nvSpPr>
          <p:spPr>
            <a:xfrm>
              <a:off x="1244600" y="2425700"/>
              <a:ext cx="6684986" cy="400110"/>
            </a:xfrm>
            <a:prstGeom prst="rect">
              <a:avLst/>
            </a:prstGeom>
            <a:noFill/>
          </p:spPr>
          <p:txBody>
            <a:bodyPr wrap="square" rtlCol="0">
              <a:spAutoFit/>
            </a:bodyPr>
            <a:lstStyle/>
            <a:p>
              <a:pPr lvl="1"/>
              <a:r>
                <a:rPr lang="en-GB" sz="2000" dirty="0" smtClean="0">
                  <a:solidFill>
                    <a:schemeClr val="bg1"/>
                  </a:solidFill>
                </a:rPr>
                <a:t>What does your brand reflect? </a:t>
              </a:r>
              <a:endParaRPr lang="en-GB" sz="2000" dirty="0">
                <a:solidFill>
                  <a:schemeClr val="bg1"/>
                </a:solidFill>
              </a:endParaRPr>
            </a:p>
          </p:txBody>
        </p:sp>
        <p:sp>
          <p:nvSpPr>
            <p:cNvPr id="19" name="TextBox 18"/>
            <p:cNvSpPr txBox="1"/>
            <p:nvPr/>
          </p:nvSpPr>
          <p:spPr>
            <a:xfrm>
              <a:off x="1244600" y="3276600"/>
              <a:ext cx="6684986" cy="400110"/>
            </a:xfrm>
            <a:prstGeom prst="rect">
              <a:avLst/>
            </a:prstGeom>
            <a:noFill/>
          </p:spPr>
          <p:txBody>
            <a:bodyPr wrap="square" rtlCol="0">
              <a:spAutoFit/>
            </a:bodyPr>
            <a:lstStyle/>
            <a:p>
              <a:pPr lvl="1"/>
              <a:r>
                <a:rPr lang="en-GB" sz="2000" dirty="0" smtClean="0">
                  <a:solidFill>
                    <a:schemeClr val="bg1"/>
                  </a:solidFill>
                </a:rPr>
                <a:t>What is the  collective opinion about you?</a:t>
              </a:r>
              <a:endParaRPr lang="en-GB" sz="2000" dirty="0">
                <a:solidFill>
                  <a:schemeClr val="bg1"/>
                </a:solidFill>
              </a:endParaRPr>
            </a:p>
          </p:txBody>
        </p:sp>
        <p:sp>
          <p:nvSpPr>
            <p:cNvPr id="20" name="TextBox 19"/>
            <p:cNvSpPr txBox="1"/>
            <p:nvPr/>
          </p:nvSpPr>
          <p:spPr>
            <a:xfrm>
              <a:off x="1244600" y="4114800"/>
              <a:ext cx="6684986" cy="400110"/>
            </a:xfrm>
            <a:prstGeom prst="rect">
              <a:avLst/>
            </a:prstGeom>
            <a:noFill/>
          </p:spPr>
          <p:txBody>
            <a:bodyPr wrap="square" rtlCol="0">
              <a:spAutoFit/>
            </a:bodyPr>
            <a:lstStyle/>
            <a:p>
              <a:pPr lvl="1"/>
              <a:r>
                <a:rPr lang="en-GB" sz="2000" dirty="0" smtClean="0">
                  <a:solidFill>
                    <a:schemeClr val="bg1"/>
                  </a:solidFill>
                </a:rPr>
                <a:t>What can you be doing to enhance your brand?</a:t>
              </a:r>
              <a:endParaRPr lang="en-GB" sz="2000" dirty="0">
                <a:solidFill>
                  <a:schemeClr val="bg1"/>
                </a:solidFill>
              </a:endParaRPr>
            </a:p>
          </p:txBody>
        </p:sp>
      </p:grpSp>
      <p:sp>
        <p:nvSpPr>
          <p:cNvPr id="22" name="TextBox 21"/>
          <p:cNvSpPr txBox="1"/>
          <p:nvPr/>
        </p:nvSpPr>
        <p:spPr>
          <a:xfrm>
            <a:off x="850900" y="1295400"/>
            <a:ext cx="5588000" cy="369332"/>
          </a:xfrm>
          <a:prstGeom prst="rect">
            <a:avLst/>
          </a:prstGeom>
          <a:noFill/>
        </p:spPr>
        <p:txBody>
          <a:bodyPr wrap="square" rtlCol="0">
            <a:spAutoFit/>
          </a:bodyPr>
          <a:lstStyle/>
          <a:p>
            <a:r>
              <a:rPr lang="en-GB" dirty="0" smtClean="0"/>
              <a:t>How do you want to be perceived by others?</a:t>
            </a:r>
            <a:endParaRPr lang="en-GB" dirty="0"/>
          </a:p>
        </p:txBody>
      </p:sp>
      <p:sp>
        <p:nvSpPr>
          <p:cNvPr id="21" name="Title 20"/>
          <p:cNvSpPr>
            <a:spLocks noGrp="1"/>
          </p:cNvSpPr>
          <p:nvPr>
            <p:ph type="title"/>
          </p:nvPr>
        </p:nvSpPr>
        <p:spPr/>
        <p:txBody>
          <a:bodyPr/>
          <a:lstStyle/>
          <a:p>
            <a:r>
              <a:rPr lang="en-GB" dirty="0" smtClean="0"/>
              <a:t>AN INDIVIDUAL AS A BRAND</a:t>
            </a:r>
            <a:endParaRPr lang="en-GB" dirty="0"/>
          </a:p>
        </p:txBody>
      </p:sp>
      <p:sp>
        <p:nvSpPr>
          <p:cNvPr id="23" name="Footer Placeholder 22"/>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2859257154"/>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5" name="TextBox 4"/>
          <p:cNvSpPr txBox="1"/>
          <p:nvPr/>
        </p:nvSpPr>
        <p:spPr>
          <a:xfrm>
            <a:off x="628650" y="1321357"/>
            <a:ext cx="5257800" cy="369332"/>
          </a:xfrm>
          <a:prstGeom prst="rect">
            <a:avLst/>
          </a:prstGeom>
          <a:noFill/>
        </p:spPr>
        <p:txBody>
          <a:bodyPr wrap="square" rtlCol="0">
            <a:spAutoFit/>
          </a:bodyPr>
          <a:lstStyle/>
          <a:p>
            <a:r>
              <a:rPr lang="en-GB" dirty="0" smtClean="0"/>
              <a:t>Things to consider when building your brand: </a:t>
            </a:r>
            <a:endParaRPr lang="en-GB" dirty="0"/>
          </a:p>
        </p:txBody>
      </p:sp>
      <p:graphicFrame>
        <p:nvGraphicFramePr>
          <p:cNvPr id="7" name="Diagram 6"/>
          <p:cNvGraphicFramePr/>
          <p:nvPr/>
        </p:nvGraphicFramePr>
        <p:xfrm>
          <a:off x="800100" y="2184400"/>
          <a:ext cx="7620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Title 5"/>
          <p:cNvSpPr>
            <a:spLocks noGrp="1"/>
          </p:cNvSpPr>
          <p:nvPr>
            <p:ph type="title"/>
          </p:nvPr>
        </p:nvSpPr>
        <p:spPr/>
        <p:txBody>
          <a:bodyPr>
            <a:normAutofit/>
          </a:bodyPr>
          <a:lstStyle/>
          <a:p>
            <a:r>
              <a:rPr lang="en-GB" sz="3600" dirty="0" smtClean="0"/>
              <a:t>BUILDING YOUR PERSONAL BRAND</a:t>
            </a:r>
            <a:endParaRPr lang="en-GB" sz="3600" dirty="0"/>
          </a:p>
        </p:txBody>
      </p:sp>
      <p:sp>
        <p:nvSpPr>
          <p:cNvPr id="8" name="Footer Placeholder 7"/>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4229656597"/>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21" name="Rectangle 20"/>
          <p:cNvSpPr/>
          <p:nvPr/>
        </p:nvSpPr>
        <p:spPr>
          <a:xfrm>
            <a:off x="2380387" y="3220843"/>
            <a:ext cx="3073790" cy="461665"/>
          </a:xfrm>
          <a:prstGeom prst="rect">
            <a:avLst/>
          </a:prstGeom>
          <a:noFill/>
        </p:spPr>
        <p:txBody>
          <a:bodyPr wrap="none" lIns="91440" tIns="45720" rIns="91440" bIns="45720">
            <a:spAutoFit/>
          </a:bodyPr>
          <a:lstStyle/>
          <a:p>
            <a:pPr marL="342900" indent="-342900" algn="ctr">
              <a:buFont typeface="Arial" panose="020B0604020202020204" pitchFamily="34" charset="0"/>
              <a:buChar char="•"/>
            </a:pPr>
            <a:r>
              <a:rPr lang="en-GB" sz="2400" b="1" dirty="0" smtClean="0">
                <a:solidFill>
                  <a:schemeClr val="accent6"/>
                </a:solidFill>
              </a:rPr>
              <a:t>What do you value?</a:t>
            </a:r>
            <a:endParaRPr lang="en-GB" sz="2400" b="1" dirty="0">
              <a:solidFill>
                <a:schemeClr val="accent6"/>
              </a:solidFill>
            </a:endParaRPr>
          </a:p>
        </p:txBody>
      </p:sp>
      <p:sp>
        <p:nvSpPr>
          <p:cNvPr id="23" name="Rectangle 22"/>
          <p:cNvSpPr/>
          <p:nvPr/>
        </p:nvSpPr>
        <p:spPr>
          <a:xfrm>
            <a:off x="444375" y="2423547"/>
            <a:ext cx="3235309" cy="461665"/>
          </a:xfrm>
          <a:prstGeom prst="rect">
            <a:avLst/>
          </a:prstGeom>
          <a:noFill/>
        </p:spPr>
        <p:txBody>
          <a:bodyPr wrap="none" lIns="91440" tIns="45720" rIns="91440" bIns="45720">
            <a:spAutoFit/>
          </a:bodyPr>
          <a:lstStyle/>
          <a:p>
            <a:pPr marL="342900" indent="-342900" algn="ctr">
              <a:buFont typeface="Arial" panose="020B0604020202020204" pitchFamily="34" charset="0"/>
              <a:buChar char="•"/>
            </a:pPr>
            <a:r>
              <a:rPr lang="en-GB" sz="2400" b="1" dirty="0" smtClean="0">
                <a:solidFill>
                  <a:schemeClr val="accent6"/>
                </a:solidFill>
              </a:rPr>
              <a:t>What are your goals?</a:t>
            </a:r>
            <a:endParaRPr lang="en-GB" sz="2400" b="1" dirty="0">
              <a:solidFill>
                <a:schemeClr val="accent6"/>
              </a:solidFill>
            </a:endParaRPr>
          </a:p>
        </p:txBody>
      </p:sp>
      <p:sp>
        <p:nvSpPr>
          <p:cNvPr id="25" name="Rectangle 24"/>
          <p:cNvSpPr/>
          <p:nvPr/>
        </p:nvSpPr>
        <p:spPr>
          <a:xfrm>
            <a:off x="397312" y="4048217"/>
            <a:ext cx="4669548" cy="461665"/>
          </a:xfrm>
          <a:prstGeom prst="rect">
            <a:avLst/>
          </a:prstGeom>
          <a:noFill/>
        </p:spPr>
        <p:txBody>
          <a:bodyPr wrap="none" lIns="91440" tIns="45720" rIns="91440" bIns="45720">
            <a:spAutoFit/>
          </a:bodyPr>
          <a:lstStyle/>
          <a:p>
            <a:pPr marL="342900" indent="-342900" algn="ctr">
              <a:buFont typeface="Arial" panose="020B0604020202020204" pitchFamily="34" charset="0"/>
              <a:buChar char="•"/>
            </a:pPr>
            <a:r>
              <a:rPr lang="en-GB" sz="2400" b="1" dirty="0" smtClean="0">
                <a:solidFill>
                  <a:schemeClr val="accent6"/>
                </a:solidFill>
              </a:rPr>
              <a:t>What are you passionate about?</a:t>
            </a:r>
            <a:endParaRPr lang="en-GB" sz="2400" b="1" dirty="0">
              <a:solidFill>
                <a:schemeClr val="accent6"/>
              </a:solidFill>
            </a:endParaRPr>
          </a:p>
        </p:txBody>
      </p:sp>
      <p:sp>
        <p:nvSpPr>
          <p:cNvPr id="27" name="Rectangle 26"/>
          <p:cNvSpPr/>
          <p:nvPr/>
        </p:nvSpPr>
        <p:spPr>
          <a:xfrm>
            <a:off x="3476279" y="4722014"/>
            <a:ext cx="3256277" cy="461665"/>
          </a:xfrm>
          <a:prstGeom prst="rect">
            <a:avLst/>
          </a:prstGeom>
          <a:noFill/>
        </p:spPr>
        <p:txBody>
          <a:bodyPr wrap="none" lIns="91440" tIns="45720" rIns="91440" bIns="45720">
            <a:spAutoFit/>
          </a:bodyPr>
          <a:lstStyle/>
          <a:p>
            <a:pPr marL="342900" indent="-342900" algn="ctr">
              <a:buFont typeface="Arial" panose="020B0604020202020204" pitchFamily="34" charset="0"/>
              <a:buChar char="•"/>
            </a:pPr>
            <a:r>
              <a:rPr lang="en-GB" sz="2400" b="1" dirty="0" smtClean="0">
                <a:solidFill>
                  <a:schemeClr val="accent6"/>
                </a:solidFill>
              </a:rPr>
              <a:t>What motivates you?</a:t>
            </a:r>
            <a:endParaRPr lang="en-GB" sz="2400" b="1" dirty="0">
              <a:solidFill>
                <a:schemeClr val="accent6"/>
              </a:solidFill>
            </a:endParaRPr>
          </a:p>
        </p:txBody>
      </p:sp>
      <p:sp>
        <p:nvSpPr>
          <p:cNvPr id="29" name="Rectangle 28"/>
          <p:cNvSpPr/>
          <p:nvPr/>
        </p:nvSpPr>
        <p:spPr>
          <a:xfrm>
            <a:off x="688225" y="5561819"/>
            <a:ext cx="4087722" cy="461665"/>
          </a:xfrm>
          <a:prstGeom prst="rect">
            <a:avLst/>
          </a:prstGeom>
          <a:noFill/>
        </p:spPr>
        <p:txBody>
          <a:bodyPr wrap="none" lIns="91440" tIns="45720" rIns="91440" bIns="45720">
            <a:spAutoFit/>
          </a:bodyPr>
          <a:lstStyle/>
          <a:p>
            <a:pPr marL="342900" indent="-342900" algn="ctr">
              <a:buFont typeface="Arial" panose="020B0604020202020204" pitchFamily="34" charset="0"/>
              <a:buChar char="•"/>
            </a:pPr>
            <a:r>
              <a:rPr lang="en-GB" sz="2400" b="1" dirty="0" smtClean="0">
                <a:solidFill>
                  <a:schemeClr val="accent6"/>
                </a:solidFill>
              </a:rPr>
              <a:t>What makes you stand out?</a:t>
            </a:r>
            <a:endParaRPr lang="en-GB" sz="2400" b="1" dirty="0">
              <a:solidFill>
                <a:schemeClr val="accent6"/>
              </a:solidFill>
            </a:endParaRPr>
          </a:p>
        </p:txBody>
      </p:sp>
      <p:sp>
        <p:nvSpPr>
          <p:cNvPr id="30" name="TextBox 29"/>
          <p:cNvSpPr txBox="1"/>
          <p:nvPr/>
        </p:nvSpPr>
        <p:spPr>
          <a:xfrm>
            <a:off x="628650" y="1604289"/>
            <a:ext cx="4660900" cy="461665"/>
          </a:xfrm>
          <a:prstGeom prst="rect">
            <a:avLst/>
          </a:prstGeom>
          <a:noFill/>
        </p:spPr>
        <p:txBody>
          <a:bodyPr wrap="square" rtlCol="0">
            <a:spAutoFit/>
          </a:bodyPr>
          <a:lstStyle/>
          <a:p>
            <a:r>
              <a:rPr lang="en-GB" sz="2400" dirty="0" smtClean="0"/>
              <a:t>Some questions to ask yourself:</a:t>
            </a:r>
            <a:endParaRPr lang="en-GB" sz="2400" dirty="0"/>
          </a:p>
        </p:txBody>
      </p:sp>
      <p:pic>
        <p:nvPicPr>
          <p:cNvPr id="11" name="Picture 2" descr="http://1.bp.blogspot.com/-v8MIayV5hoA/UEjH_CxI_uI/AAAAAAAAADE/SH5NviupIe8/s1600/why-how.jpg"/>
          <p:cNvPicPr>
            <a:picLocks noChangeAspect="1" noChangeArrowheads="1"/>
          </p:cNvPicPr>
          <p:nvPr/>
        </p:nvPicPr>
        <p:blipFill>
          <a:blip r:embed="rId3" cstate="print"/>
          <a:srcRect/>
          <a:stretch>
            <a:fillRect/>
          </a:stretch>
        </p:blipFill>
        <p:spPr bwMode="auto">
          <a:xfrm rot="20604929">
            <a:off x="5908675" y="1806575"/>
            <a:ext cx="2366433" cy="1774825"/>
          </a:xfrm>
          <a:prstGeom prst="rect">
            <a:avLst/>
          </a:prstGeom>
          <a:ln>
            <a:noFill/>
          </a:ln>
          <a:effectLst>
            <a:softEdge rad="112500"/>
          </a:effectLst>
        </p:spPr>
      </p:pic>
      <p:sp>
        <p:nvSpPr>
          <p:cNvPr id="12" name="Title 11"/>
          <p:cNvSpPr>
            <a:spLocks noGrp="1"/>
          </p:cNvSpPr>
          <p:nvPr>
            <p:ph type="title"/>
          </p:nvPr>
        </p:nvSpPr>
        <p:spPr/>
        <p:txBody>
          <a:bodyPr>
            <a:normAutofit/>
          </a:bodyPr>
          <a:lstStyle/>
          <a:p>
            <a:r>
              <a:rPr lang="en-GB" sz="3600" dirty="0" smtClean="0"/>
              <a:t>BUILDING YOUR PERSONAL BRAND</a:t>
            </a:r>
            <a:endParaRPr lang="en-GB" sz="3600" dirty="0"/>
          </a:p>
        </p:txBody>
      </p:sp>
      <p:sp>
        <p:nvSpPr>
          <p:cNvPr id="13" name="Footer Placeholder 12"/>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368683103"/>
      </p:ext>
    </p:extLst>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21" name="Picture 2" descr="http://www.defineyourdiva.com/wp-content/uploads/2012/01/personalbranding.jpg"/>
          <p:cNvPicPr>
            <a:picLocks noChangeAspect="1" noChangeArrowheads="1"/>
          </p:cNvPicPr>
          <p:nvPr/>
        </p:nvPicPr>
        <p:blipFill>
          <a:blip r:embed="rId3" cstate="print">
            <a:clrChange>
              <a:clrFrom>
                <a:srgbClr val="FFFFFF"/>
              </a:clrFrom>
              <a:clrTo>
                <a:srgbClr val="FFFFFF">
                  <a:alpha val="0"/>
                </a:srgbClr>
              </a:clrTo>
            </a:clrChange>
            <a:duotone>
              <a:schemeClr val="accent5">
                <a:shade val="45000"/>
                <a:satMod val="135000"/>
              </a:schemeClr>
              <a:prstClr val="white"/>
            </a:duotone>
          </a:blip>
          <a:srcRect/>
          <a:stretch>
            <a:fillRect/>
          </a:stretch>
        </p:blipFill>
        <p:spPr bwMode="auto">
          <a:xfrm>
            <a:off x="1231900" y="788987"/>
            <a:ext cx="6934200" cy="6244124"/>
          </a:xfrm>
          <a:prstGeom prst="rect">
            <a:avLst/>
          </a:prstGeom>
          <a:noFill/>
        </p:spPr>
      </p:pic>
      <p:sp>
        <p:nvSpPr>
          <p:cNvPr id="18" name="TextBox 17"/>
          <p:cNvSpPr txBox="1"/>
          <p:nvPr/>
        </p:nvSpPr>
        <p:spPr>
          <a:xfrm>
            <a:off x="628650" y="1459856"/>
            <a:ext cx="4660900" cy="461665"/>
          </a:xfrm>
          <a:prstGeom prst="rect">
            <a:avLst/>
          </a:prstGeom>
          <a:noFill/>
        </p:spPr>
        <p:txBody>
          <a:bodyPr wrap="square" rtlCol="0">
            <a:spAutoFit/>
          </a:bodyPr>
          <a:lstStyle/>
          <a:p>
            <a:r>
              <a:rPr lang="en-GB" sz="2400" dirty="0" smtClean="0"/>
              <a:t>Some rules to follow:</a:t>
            </a:r>
            <a:endParaRPr lang="en-GB" sz="2400" dirty="0"/>
          </a:p>
        </p:txBody>
      </p:sp>
      <p:sp>
        <p:nvSpPr>
          <p:cNvPr id="6" name="Title 5"/>
          <p:cNvSpPr>
            <a:spLocks noGrp="1"/>
          </p:cNvSpPr>
          <p:nvPr>
            <p:ph type="title"/>
          </p:nvPr>
        </p:nvSpPr>
        <p:spPr/>
        <p:txBody>
          <a:bodyPr>
            <a:normAutofit/>
          </a:bodyPr>
          <a:lstStyle/>
          <a:p>
            <a:r>
              <a:rPr lang="en-GB" sz="3600" dirty="0" smtClean="0"/>
              <a:t>BUILDING YOUR PERSONAL BRAND</a:t>
            </a:r>
            <a:endParaRPr lang="en-GB" sz="3600" dirty="0"/>
          </a:p>
        </p:txBody>
      </p:sp>
      <p:sp>
        <p:nvSpPr>
          <p:cNvPr id="7" name="Footer Placeholder 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2411390260"/>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www.iselleastbayhomes.com/blog/wp-content/uploads/2012/05/steps-to-success-300x300.jpg"/>
          <p:cNvPicPr>
            <a:picLocks noChangeAspect="1" noChangeArrowheads="1"/>
          </p:cNvPicPr>
          <p:nvPr/>
        </p:nvPicPr>
        <p:blipFill>
          <a:blip r:embed="rId3" cstate="print"/>
          <a:stretch>
            <a:fillRect/>
          </a:stretch>
        </p:blipFill>
        <p:spPr bwMode="auto">
          <a:xfrm>
            <a:off x="0" y="794084"/>
            <a:ext cx="9471897" cy="7103923"/>
          </a:xfrm>
          <a:prstGeom prst="rect">
            <a:avLst/>
          </a:prstGeom>
          <a:noFill/>
          <a:ln>
            <a:noFill/>
          </a:ln>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317500" y="1252823"/>
            <a:ext cx="4622800" cy="461665"/>
          </a:xfrm>
          <a:prstGeom prst="rect">
            <a:avLst/>
          </a:prstGeom>
          <a:noFill/>
        </p:spPr>
        <p:txBody>
          <a:bodyPr wrap="square" rtlCol="0">
            <a:spAutoFit/>
          </a:bodyPr>
          <a:lstStyle/>
          <a:p>
            <a:r>
              <a:rPr lang="en-GB" sz="2400" dirty="0" smtClean="0"/>
              <a:t>5 Steps to Brand Success</a:t>
            </a:r>
            <a:endParaRPr lang="en-GB" sz="2400" dirty="0"/>
          </a:p>
        </p:txBody>
      </p:sp>
      <p:grpSp>
        <p:nvGrpSpPr>
          <p:cNvPr id="2" name="Group 16"/>
          <p:cNvGrpSpPr/>
          <p:nvPr/>
        </p:nvGrpSpPr>
        <p:grpSpPr>
          <a:xfrm>
            <a:off x="4940300" y="2047191"/>
            <a:ext cx="3188903" cy="4635733"/>
            <a:chOff x="5730371" y="2450732"/>
            <a:chExt cx="3522071" cy="4956670"/>
          </a:xfrm>
        </p:grpSpPr>
        <p:grpSp>
          <p:nvGrpSpPr>
            <p:cNvPr id="5" name="Group 6"/>
            <p:cNvGrpSpPr/>
            <p:nvPr/>
          </p:nvGrpSpPr>
          <p:grpSpPr>
            <a:xfrm>
              <a:off x="5730371" y="3454834"/>
              <a:ext cx="3213480" cy="3952568"/>
              <a:chOff x="18759853" y="2099260"/>
              <a:chExt cx="12045078" cy="3363364"/>
            </a:xfrm>
          </p:grpSpPr>
          <p:sp>
            <p:nvSpPr>
              <p:cNvPr id="8" name="Rounded Rectangle 7"/>
              <p:cNvSpPr/>
              <p:nvPr/>
            </p:nvSpPr>
            <p:spPr>
              <a:xfrm>
                <a:off x="22335079" y="2953682"/>
                <a:ext cx="6997701" cy="800099"/>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Packaging</a:t>
                </a:r>
                <a:endParaRPr lang="en-GB" dirty="0"/>
              </a:p>
            </p:txBody>
          </p:sp>
          <p:sp>
            <p:nvSpPr>
              <p:cNvPr id="9" name="Rounded Rectangle 8"/>
              <p:cNvSpPr/>
              <p:nvPr/>
            </p:nvSpPr>
            <p:spPr>
              <a:xfrm>
                <a:off x="20284582" y="3808103"/>
                <a:ext cx="6997701" cy="800099"/>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dirty="0" smtClean="0"/>
                  <a:t>People</a:t>
                </a:r>
                <a:endParaRPr lang="en-GB" dirty="0"/>
              </a:p>
            </p:txBody>
          </p:sp>
          <p:sp>
            <p:nvSpPr>
              <p:cNvPr id="10" name="Rounded Rectangle 9"/>
              <p:cNvSpPr/>
              <p:nvPr/>
            </p:nvSpPr>
            <p:spPr>
              <a:xfrm>
                <a:off x="18759853" y="4662524"/>
                <a:ext cx="6997701" cy="8001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Perseverance</a:t>
                </a:r>
                <a:endParaRPr lang="en-GB" dirty="0"/>
              </a:p>
            </p:txBody>
          </p:sp>
          <p:sp>
            <p:nvSpPr>
              <p:cNvPr id="11" name="Rounded Rectangle 10"/>
              <p:cNvSpPr/>
              <p:nvPr/>
            </p:nvSpPr>
            <p:spPr>
              <a:xfrm>
                <a:off x="23807230" y="2099260"/>
                <a:ext cx="6997701" cy="800099"/>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dirty="0" smtClean="0"/>
                  <a:t>Proposition</a:t>
                </a:r>
                <a:endParaRPr lang="en-GB" dirty="0"/>
              </a:p>
            </p:txBody>
          </p:sp>
        </p:grpSp>
        <p:sp>
          <p:nvSpPr>
            <p:cNvPr id="16" name="Rounded Rectangle 15"/>
            <p:cNvSpPr/>
            <p:nvPr/>
          </p:nvSpPr>
          <p:spPr>
            <a:xfrm>
              <a:off x="7385541" y="2450732"/>
              <a:ext cx="1866901" cy="940263"/>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Purpose</a:t>
              </a:r>
              <a:endParaRPr lang="en-GB" dirty="0"/>
            </a:p>
          </p:txBody>
        </p:sp>
      </p:grpSp>
      <p:sp>
        <p:nvSpPr>
          <p:cNvPr id="15" name="Title 14"/>
          <p:cNvSpPr>
            <a:spLocks noGrp="1"/>
          </p:cNvSpPr>
          <p:nvPr>
            <p:ph type="title"/>
          </p:nvPr>
        </p:nvSpPr>
        <p:spPr>
          <a:xfrm>
            <a:off x="259147" y="-19816"/>
            <a:ext cx="7886700" cy="1325563"/>
          </a:xfrm>
        </p:spPr>
        <p:txBody>
          <a:bodyPr>
            <a:normAutofit/>
          </a:bodyPr>
          <a:lstStyle/>
          <a:p>
            <a:r>
              <a:rPr lang="en-GB" sz="3600" dirty="0" smtClean="0"/>
              <a:t>BUILDING YOUR PERSONAL BRAND </a:t>
            </a:r>
            <a:endParaRPr lang="en-GB" sz="3600" dirty="0"/>
          </a:p>
        </p:txBody>
      </p:sp>
      <p:sp>
        <p:nvSpPr>
          <p:cNvPr id="13" name="Footer Placeholder 12"/>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3329861205"/>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http://realestatejumble.com/wp-content/uploads/2012/05/Successful-Wealth-Building.jpg"/>
          <p:cNvPicPr>
            <a:picLocks noChangeAspect="1" noChangeArrowheads="1"/>
          </p:cNvPicPr>
          <p:nvPr/>
        </p:nvPicPr>
        <p:blipFill>
          <a:blip r:embed="rId3" cstate="print">
            <a:clrChange>
              <a:clrFrom>
                <a:srgbClr val="FAFAFA"/>
              </a:clrFrom>
              <a:clrTo>
                <a:srgbClr val="FAFAFA">
                  <a:alpha val="0"/>
                </a:srgbClr>
              </a:clrTo>
            </a:clrChange>
            <a:duotone>
              <a:schemeClr val="accent5">
                <a:shade val="45000"/>
                <a:satMod val="135000"/>
              </a:schemeClr>
              <a:prstClr val="white"/>
            </a:duotone>
          </a:blip>
          <a:srcRect/>
          <a:stretch>
            <a:fillRect/>
          </a:stretch>
        </p:blipFill>
        <p:spPr bwMode="auto">
          <a:xfrm>
            <a:off x="1117600" y="1264444"/>
            <a:ext cx="6988175" cy="5241131"/>
          </a:xfrm>
          <a:prstGeom prst="rect">
            <a:avLst/>
          </a:prstGeom>
          <a:noFill/>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448177" y="1264444"/>
            <a:ext cx="4622800" cy="461665"/>
          </a:xfrm>
          <a:prstGeom prst="rect">
            <a:avLst/>
          </a:prstGeom>
          <a:noFill/>
        </p:spPr>
        <p:txBody>
          <a:bodyPr wrap="square" rtlCol="0">
            <a:spAutoFit/>
          </a:bodyPr>
          <a:lstStyle/>
          <a:p>
            <a:r>
              <a:rPr lang="en-GB" sz="2400" dirty="0" smtClean="0"/>
              <a:t>Step1: Purpose</a:t>
            </a:r>
            <a:endParaRPr lang="en-GB" sz="2400" dirty="0"/>
          </a:p>
        </p:txBody>
      </p:sp>
      <p:sp>
        <p:nvSpPr>
          <p:cNvPr id="7" name="Title 6"/>
          <p:cNvSpPr txBox="1">
            <a:spLocks noGrp="1"/>
          </p:cNvSpPr>
          <p:nvPr>
            <p:ph type="title"/>
          </p:nvPr>
        </p:nvSpPr>
        <p:spPr>
          <a:xfrm>
            <a:off x="448177" y="187969"/>
            <a:ext cx="7886700" cy="1325563"/>
          </a:xfrm>
          <a:prstGeom prst="rect">
            <a:avLst/>
          </a:prstGeom>
          <a:noFill/>
        </p:spPr>
        <p:txBody>
          <a:bodyPr wrap="square" rtlCol="0">
            <a:spAutoFit/>
          </a:bodyPr>
          <a:lstStyle/>
          <a:p>
            <a:r>
              <a:rPr lang="en-GB" b="1" dirty="0" smtClean="0"/>
              <a:t>BUILDING YOUR PERSONAL BRAND </a:t>
            </a:r>
            <a:endParaRPr lang="en-GB" b="1" dirty="0"/>
          </a:p>
        </p:txBody>
      </p:sp>
      <p:sp>
        <p:nvSpPr>
          <p:cNvPr id="6" name="Footer Placeholder 5"/>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2608782203"/>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6" descr="http://kinlan.net/k-blog/wp-content/uploads/2012/02/who-are-you1.jpg"/>
          <p:cNvPicPr>
            <a:picLocks noChangeAspect="1" noChangeArrowheads="1"/>
          </p:cNvPicPr>
          <p:nvPr/>
        </p:nvPicPr>
        <p:blipFill>
          <a:blip r:embed="rId3" cstate="print">
            <a:clrChange>
              <a:clrFrom>
                <a:srgbClr val="FFFFFF"/>
              </a:clrFrom>
              <a:clrTo>
                <a:srgbClr val="FFFFFF">
                  <a:alpha val="0"/>
                </a:srgbClr>
              </a:clrTo>
            </a:clrChange>
            <a:duotone>
              <a:schemeClr val="accent6">
                <a:shade val="45000"/>
                <a:satMod val="135000"/>
              </a:schemeClr>
              <a:prstClr val="white"/>
            </a:duotone>
          </a:blip>
          <a:srcRect/>
          <a:stretch>
            <a:fillRect/>
          </a:stretch>
        </p:blipFill>
        <p:spPr bwMode="auto">
          <a:xfrm>
            <a:off x="1612900" y="1333675"/>
            <a:ext cx="5943601" cy="5173136"/>
          </a:xfrm>
          <a:prstGeom prst="rect">
            <a:avLst/>
          </a:prstGeom>
          <a:ln>
            <a:noFill/>
          </a:ln>
          <a:effectLst>
            <a:softEdge rad="112500"/>
          </a:effectLst>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711200" y="1282700"/>
            <a:ext cx="4622800" cy="461665"/>
          </a:xfrm>
          <a:prstGeom prst="rect">
            <a:avLst/>
          </a:prstGeom>
          <a:noFill/>
        </p:spPr>
        <p:txBody>
          <a:bodyPr wrap="square" rtlCol="0">
            <a:spAutoFit/>
          </a:bodyPr>
          <a:lstStyle/>
          <a:p>
            <a:r>
              <a:rPr lang="en-GB" sz="2400" dirty="0" smtClean="0"/>
              <a:t>Step 2: Proposition</a:t>
            </a:r>
            <a:endParaRPr lang="en-GB" sz="2400" dirty="0"/>
          </a:p>
        </p:txBody>
      </p:sp>
      <p:sp>
        <p:nvSpPr>
          <p:cNvPr id="6" name="Title 5"/>
          <p:cNvSpPr>
            <a:spLocks noGrp="1"/>
          </p:cNvSpPr>
          <p:nvPr>
            <p:ph type="title"/>
          </p:nvPr>
        </p:nvSpPr>
        <p:spPr>
          <a:xfrm>
            <a:off x="357158" y="928670"/>
            <a:ext cx="8327552" cy="219074"/>
          </a:xfrm>
        </p:spPr>
        <p:txBody>
          <a:bodyPr>
            <a:normAutofit fontScale="90000"/>
          </a:bodyPr>
          <a:lstStyle/>
          <a:p>
            <a:r>
              <a:rPr lang="en-GB" dirty="0" smtClean="0"/>
              <a:t>BUILDING YOUR PERSONAL BRAND </a:t>
            </a:r>
            <a:br>
              <a:rPr lang="en-GB" dirty="0" smtClean="0"/>
            </a:br>
            <a:endParaRPr lang="en-GB" dirty="0"/>
          </a:p>
        </p:txBody>
      </p:sp>
      <p:sp>
        <p:nvSpPr>
          <p:cNvPr id="7" name="Footer Placeholder 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3254449880"/>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711200" y="1282700"/>
            <a:ext cx="4622800" cy="461665"/>
          </a:xfrm>
          <a:prstGeom prst="rect">
            <a:avLst/>
          </a:prstGeom>
          <a:noFill/>
        </p:spPr>
        <p:txBody>
          <a:bodyPr wrap="square" rtlCol="0">
            <a:spAutoFit/>
          </a:bodyPr>
          <a:lstStyle/>
          <a:p>
            <a:r>
              <a:rPr lang="en-GB" sz="2400" dirty="0" smtClean="0"/>
              <a:t>Step 3: Packaging - Visual</a:t>
            </a:r>
            <a:endParaRPr lang="en-GB" sz="2400" dirty="0"/>
          </a:p>
        </p:txBody>
      </p:sp>
      <p:pic>
        <p:nvPicPr>
          <p:cNvPr id="20482" name="Picture 2" descr="http://travelingfashionconsultant.com/wp-content/uploads/2011/06/Mensashion.png"/>
          <p:cNvPicPr>
            <a:picLocks noChangeAspect="1" noChangeArrowheads="1"/>
          </p:cNvPicPr>
          <p:nvPr/>
        </p:nvPicPr>
        <p:blipFill>
          <a:blip r:embed="rId3" cstate="print"/>
          <a:srcRect/>
          <a:stretch>
            <a:fillRect/>
          </a:stretch>
        </p:blipFill>
        <p:spPr bwMode="auto">
          <a:xfrm>
            <a:off x="660400" y="2070100"/>
            <a:ext cx="2200275" cy="3111500"/>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0488" name="Picture 8" descr="http://2.bp.blogspot.com/_dZ-9HsIqx-Q/TIAOqvstcMI/AAAAAAAADQU/dNSkhSQmsYA/s400/MCX090108_079_1_2-md-79162708.jpg"/>
          <p:cNvPicPr>
            <a:picLocks noChangeAspect="1" noChangeArrowheads="1"/>
          </p:cNvPicPr>
          <p:nvPr/>
        </p:nvPicPr>
        <p:blipFill>
          <a:blip r:embed="rId4" cstate="print"/>
          <a:srcRect/>
          <a:stretch>
            <a:fillRect/>
          </a:stretch>
        </p:blipFill>
        <p:spPr bwMode="auto">
          <a:xfrm rot="651933">
            <a:off x="6175375" y="2259013"/>
            <a:ext cx="2286000" cy="2971801"/>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pic>
        <p:nvPicPr>
          <p:cNvPr id="20486" name="Picture 6" descr="http://www.lookseeedit.com/resources/tick.jpg"/>
          <p:cNvPicPr>
            <a:picLocks noChangeAspect="1" noChangeArrowheads="1"/>
          </p:cNvPicPr>
          <p:nvPr/>
        </p:nvPicPr>
        <p:blipFill>
          <a:blip r:embed="rId5" cstate="print">
            <a:clrChange>
              <a:clrFrom>
                <a:srgbClr val="FFFFFF"/>
              </a:clrFrom>
              <a:clrTo>
                <a:srgbClr val="FFFFFF">
                  <a:alpha val="0"/>
                </a:srgbClr>
              </a:clrTo>
            </a:clrChange>
            <a:duotone>
              <a:schemeClr val="accent4">
                <a:shade val="45000"/>
                <a:satMod val="135000"/>
              </a:schemeClr>
              <a:prstClr val="white"/>
            </a:duotone>
          </a:blip>
          <a:srcRect/>
          <a:stretch>
            <a:fillRect/>
          </a:stretch>
        </p:blipFill>
        <p:spPr bwMode="auto">
          <a:xfrm>
            <a:off x="2898775" y="3206750"/>
            <a:ext cx="3429000" cy="3333750"/>
          </a:xfrm>
          <a:prstGeom prst="rect">
            <a:avLst/>
          </a:prstGeom>
          <a:noFill/>
        </p:spPr>
      </p:pic>
      <p:sp>
        <p:nvSpPr>
          <p:cNvPr id="8" name="Title 7"/>
          <p:cNvSpPr>
            <a:spLocks noGrp="1"/>
          </p:cNvSpPr>
          <p:nvPr>
            <p:ph type="title"/>
          </p:nvPr>
        </p:nvSpPr>
        <p:spPr>
          <a:xfrm>
            <a:off x="395824" y="852472"/>
            <a:ext cx="8327552" cy="219074"/>
          </a:xfrm>
        </p:spPr>
        <p:txBody>
          <a:bodyPr>
            <a:normAutofit fontScale="90000"/>
          </a:bodyPr>
          <a:lstStyle/>
          <a:p>
            <a:r>
              <a:rPr lang="en-GB" dirty="0" smtClean="0"/>
              <a:t>BUILDING YOUR PERSONAL BRAND </a:t>
            </a:r>
            <a:br>
              <a:rPr lang="en-GB" dirty="0" smtClean="0"/>
            </a:br>
            <a:endParaRPr lang="en-GB" dirty="0"/>
          </a:p>
        </p:txBody>
      </p:sp>
      <p:sp>
        <p:nvSpPr>
          <p:cNvPr id="9" name="Footer Placeholder 8"/>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174484171"/>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19101" y="736337"/>
            <a:ext cx="4151312" cy="5872426"/>
          </a:xfrm>
        </p:spPr>
        <p:txBody>
          <a:bodyPr/>
          <a:lstStyle/>
          <a:p>
            <a:pPr>
              <a:buNone/>
            </a:pPr>
            <a:r>
              <a:rPr lang="en-GB" sz="1800" dirty="0" smtClean="0"/>
              <a:t>Last weekend I was driving along a country road on my way to visit a friend.  As I approached a sharp bend a car careered round the corner on the wrong side of the road.  The driver just about managed to corrected his position narrowly missing me and as he approached shouted at me out of his window</a:t>
            </a:r>
            <a:r>
              <a:rPr lang="en-GB" sz="1800" b="1" i="1" dirty="0" smtClean="0"/>
              <a:t>…..”PIG!!!”</a:t>
            </a:r>
          </a:p>
          <a:p>
            <a:pPr>
              <a:buNone/>
            </a:pPr>
            <a:endParaRPr lang="en-GB" sz="1800" dirty="0" smtClean="0"/>
          </a:p>
          <a:p>
            <a:pPr>
              <a:buNone/>
            </a:pPr>
            <a:r>
              <a:rPr lang="en-GB" sz="1800" b="1" i="1" dirty="0" smtClean="0"/>
              <a:t>“ROAD HOG!!!!” </a:t>
            </a:r>
            <a:r>
              <a:rPr lang="en-GB" sz="1800" dirty="0" smtClean="0"/>
              <a:t>I shouted back angrily and looked in my mirror as he disappeared at speed.  What a damn cheek I thought as I entered the bend, probably going a little too fast……</a:t>
            </a:r>
          </a:p>
          <a:p>
            <a:pPr>
              <a:buNone/>
            </a:pPr>
            <a:endParaRPr lang="en-GB" sz="1800" dirty="0" smtClean="0"/>
          </a:p>
          <a:p>
            <a:pPr>
              <a:buNone/>
            </a:pPr>
            <a:r>
              <a:rPr lang="en-GB" sz="1800" dirty="0" smtClean="0"/>
              <a:t>……It was then that I hit the pig standing in the middle of the road!</a:t>
            </a:r>
            <a:endParaRPr lang="en-GB" sz="1800" dirty="0"/>
          </a:p>
        </p:txBody>
      </p:sp>
      <p:pic>
        <p:nvPicPr>
          <p:cNvPr id="64514" name="Picture 2" descr="http://massrealestat.remaxexecutivere.netdna-cdn.com/wp-content/uploads/2010/05/Ugly-pig-e1273091534939.jpeg"/>
          <p:cNvPicPr>
            <a:picLocks noChangeAspect="1" noChangeArrowheads="1"/>
          </p:cNvPicPr>
          <p:nvPr/>
        </p:nvPicPr>
        <p:blipFill>
          <a:blip r:embed="rId2" cstate="print"/>
          <a:srcRect/>
          <a:stretch>
            <a:fillRect/>
          </a:stretch>
        </p:blipFill>
        <p:spPr bwMode="auto">
          <a:xfrm>
            <a:off x="4572000" y="0"/>
            <a:ext cx="4578783" cy="6858001"/>
          </a:xfrm>
          <a:prstGeom prst="rect">
            <a:avLst/>
          </a:prstGeom>
          <a:noFill/>
        </p:spPr>
      </p:pic>
      <p:sp>
        <p:nvSpPr>
          <p:cNvPr id="12" name="Rectangle 11"/>
          <p:cNvSpPr/>
          <p:nvPr/>
        </p:nvSpPr>
        <p:spPr>
          <a:xfrm>
            <a:off x="214282" y="214290"/>
            <a:ext cx="4357718" cy="4286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ooter Placeholder 5"/>
          <p:cNvSpPr>
            <a:spLocks noGrp="1"/>
          </p:cNvSpPr>
          <p:nvPr>
            <p:ph type="ftr" sz="quarter" idx="11"/>
          </p:nvPr>
        </p:nvSpPr>
        <p:spPr/>
        <p:txBody>
          <a:bodyPr/>
          <a:lstStyle/>
          <a:p>
            <a:r>
              <a:rPr lang="en-US" noProof="0" smtClean="0"/>
              <a:t>Personal Branding &amp; Effective Communication</a:t>
            </a:r>
            <a:endParaRPr lang="en-GB" noProof="0" dirty="0"/>
          </a:p>
        </p:txBody>
      </p:sp>
    </p:spTree>
    <p:extLst>
      <p:ext uri="{BB962C8B-B14F-4D97-AF65-F5344CB8AC3E}">
        <p14:creationId xmlns:p14="http://schemas.microsoft.com/office/powerpoint/2010/main" val="8999888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3">
                                            <p:txEl>
                                              <p:pRg st="0" end="0"/>
                                            </p:txEl>
                                          </p:spTgt>
                                        </p:tgtEl>
                                        <p:attrNameLst>
                                          <p:attrName>style.visibility</p:attrName>
                                        </p:attrNameLst>
                                      </p:cBhvr>
                                      <p:to>
                                        <p:strVal val="visible"/>
                                      </p:to>
                                    </p:set>
                                    <p:anim calcmode="discrete" valueType="clr">
                                      <p:cBhvr override="childStyle">
                                        <p:cTn id="7" dur="80"/>
                                        <p:tgtEl>
                                          <p:spTgt spid="3">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3">
                                            <p:txEl>
                                              <p:pRg st="0" end="0"/>
                                            </p:txEl>
                                          </p:spTgt>
                                        </p:tgtEl>
                                        <p:attrNameLst>
                                          <p:attrName>fillcolor</p:attrName>
                                        </p:attrNameLst>
                                      </p:cBhvr>
                                      <p:tavLst>
                                        <p:tav tm="0">
                                          <p:val>
                                            <p:clrVal>
                                              <a:schemeClr val="accent2"/>
                                            </p:clrVal>
                                          </p:val>
                                        </p:tav>
                                        <p:tav tm="50000">
                                          <p:val>
                                            <p:clrVal>
                                              <a:schemeClr val="hlink"/>
                                            </p:clrVal>
                                          </p:val>
                                        </p:tav>
                                      </p:tavLst>
                                    </p:anim>
                                    <p:set>
                                      <p:cBhvr>
                                        <p:cTn id="9" dur="80"/>
                                        <p:tgtEl>
                                          <p:spTgt spid="3">
                                            <p:txEl>
                                              <p:pRg st="0" end="0"/>
                                            </p:txEl>
                                          </p:spTgt>
                                        </p:tgtEl>
                                        <p:attrNameLst>
                                          <p:attrName>fill.type</p:attrName>
                                        </p:attrNameLst>
                                      </p:cBhvr>
                                      <p:to>
                                        <p:strVal val="solid"/>
                                      </p:to>
                                    </p:set>
                                  </p:childTnLst>
                                </p:cTn>
                              </p:par>
                            </p:childTnLst>
                          </p:cTn>
                        </p:par>
                      </p:childTnLst>
                    </p:cTn>
                  </p:par>
                  <p:par>
                    <p:cTn id="10" fill="hold">
                      <p:stCondLst>
                        <p:cond delay="indefinite"/>
                      </p:stCondLst>
                      <p:childTnLst>
                        <p:par>
                          <p:cTn id="11" fill="hold">
                            <p:stCondLst>
                              <p:cond delay="0"/>
                            </p:stCondLst>
                            <p:childTnLst>
                              <p:par>
                                <p:cTn id="12" presetID="27" presetClass="entr" presetSubtype="0" fill="hold" grpId="0" nodeType="clickEffect">
                                  <p:stCondLst>
                                    <p:cond delay="0"/>
                                  </p:stCondLst>
                                  <p:iterate type="lt">
                                    <p:tmPct val="50000"/>
                                  </p:iterate>
                                  <p:childTnLst>
                                    <p:set>
                                      <p:cBhvr>
                                        <p:cTn id="13" dur="1" fill="hold">
                                          <p:stCondLst>
                                            <p:cond delay="0"/>
                                          </p:stCondLst>
                                        </p:cTn>
                                        <p:tgtEl>
                                          <p:spTgt spid="3">
                                            <p:txEl>
                                              <p:pRg st="2" end="2"/>
                                            </p:txEl>
                                          </p:spTgt>
                                        </p:tgtEl>
                                        <p:attrNameLst>
                                          <p:attrName>style.visibility</p:attrName>
                                        </p:attrNameLst>
                                      </p:cBhvr>
                                      <p:to>
                                        <p:strVal val="visible"/>
                                      </p:to>
                                    </p:set>
                                    <p:anim calcmode="discrete" valueType="clr">
                                      <p:cBhvr override="childStyle">
                                        <p:cTn id="14" dur="80"/>
                                        <p:tgtEl>
                                          <p:spTgt spid="3">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5" dur="80"/>
                                        <p:tgtEl>
                                          <p:spTgt spid="3">
                                            <p:txEl>
                                              <p:pRg st="2" end="2"/>
                                            </p:txEl>
                                          </p:spTgt>
                                        </p:tgtEl>
                                        <p:attrNameLst>
                                          <p:attrName>fillcolor</p:attrName>
                                        </p:attrNameLst>
                                      </p:cBhvr>
                                      <p:tavLst>
                                        <p:tav tm="0">
                                          <p:val>
                                            <p:clrVal>
                                              <a:schemeClr val="accent2"/>
                                            </p:clrVal>
                                          </p:val>
                                        </p:tav>
                                        <p:tav tm="50000">
                                          <p:val>
                                            <p:clrVal>
                                              <a:schemeClr val="hlink"/>
                                            </p:clrVal>
                                          </p:val>
                                        </p:tav>
                                      </p:tavLst>
                                    </p:anim>
                                    <p:set>
                                      <p:cBhvr>
                                        <p:cTn id="16" dur="80"/>
                                        <p:tgtEl>
                                          <p:spTgt spid="3">
                                            <p:txEl>
                                              <p:pRg st="2" end="2"/>
                                            </p:txEl>
                                          </p:spTgt>
                                        </p:tgtEl>
                                        <p:attrNameLst>
                                          <p:attrName>fill.type</p:attrName>
                                        </p:attrNameLst>
                                      </p:cBhvr>
                                      <p:to>
                                        <p:strVal val="solid"/>
                                      </p:to>
                                    </p:set>
                                  </p:childTnLst>
                                </p:cTn>
                              </p:par>
                            </p:childTnLst>
                          </p:cTn>
                        </p:par>
                      </p:childTnLst>
                    </p:cTn>
                  </p:par>
                  <p:par>
                    <p:cTn id="17" fill="hold">
                      <p:stCondLst>
                        <p:cond delay="indefinite"/>
                      </p:stCondLst>
                      <p:childTnLst>
                        <p:par>
                          <p:cTn id="18" fill="hold">
                            <p:stCondLst>
                              <p:cond delay="0"/>
                            </p:stCondLst>
                            <p:childTnLst>
                              <p:par>
                                <p:cTn id="19" presetID="27" presetClass="entr" presetSubtype="0" fill="hold" grpId="0" nodeType="clickEffect">
                                  <p:stCondLst>
                                    <p:cond delay="0"/>
                                  </p:stCondLst>
                                  <p:iterate type="lt">
                                    <p:tmPct val="50000"/>
                                  </p:iterate>
                                  <p:childTnLst>
                                    <p:set>
                                      <p:cBhvr>
                                        <p:cTn id="20" dur="1" fill="hold">
                                          <p:stCondLst>
                                            <p:cond delay="0"/>
                                          </p:stCondLst>
                                        </p:cTn>
                                        <p:tgtEl>
                                          <p:spTgt spid="3">
                                            <p:txEl>
                                              <p:pRg st="4" end="4"/>
                                            </p:txEl>
                                          </p:spTgt>
                                        </p:tgtEl>
                                        <p:attrNameLst>
                                          <p:attrName>style.visibility</p:attrName>
                                        </p:attrNameLst>
                                      </p:cBhvr>
                                      <p:to>
                                        <p:strVal val="visible"/>
                                      </p:to>
                                    </p:set>
                                    <p:anim calcmode="discrete" valueType="clr">
                                      <p:cBhvr override="childStyle">
                                        <p:cTn id="21" dur="80"/>
                                        <p:tgtEl>
                                          <p:spTgt spid="3">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3">
                                            <p:txEl>
                                              <p:pRg st="4" end="4"/>
                                            </p:txEl>
                                          </p:spTgt>
                                        </p:tgtEl>
                                        <p:attrNameLst>
                                          <p:attrName>fillcolor</p:attrName>
                                        </p:attrNameLst>
                                      </p:cBhvr>
                                      <p:tavLst>
                                        <p:tav tm="0">
                                          <p:val>
                                            <p:clrVal>
                                              <a:schemeClr val="accent2"/>
                                            </p:clrVal>
                                          </p:val>
                                        </p:tav>
                                        <p:tav tm="50000">
                                          <p:val>
                                            <p:clrVal>
                                              <a:schemeClr val="hlink"/>
                                            </p:clrVal>
                                          </p:val>
                                        </p:tav>
                                      </p:tavLst>
                                    </p:anim>
                                    <p:set>
                                      <p:cBhvr>
                                        <p:cTn id="23" dur="80"/>
                                        <p:tgtEl>
                                          <p:spTgt spid="3">
                                            <p:txEl>
                                              <p:pRg st="4" end="4"/>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graphicFrame>
        <p:nvGraphicFramePr>
          <p:cNvPr id="6" name="Chart 5"/>
          <p:cNvGraphicFramePr/>
          <p:nvPr/>
        </p:nvGraphicFramePr>
        <p:xfrm>
          <a:off x="812800" y="2070100"/>
          <a:ext cx="7366000" cy="4559300"/>
        </p:xfrm>
        <a:graphic>
          <a:graphicData uri="http://schemas.openxmlformats.org/drawingml/2006/chart">
            <c:chart xmlns:c="http://schemas.openxmlformats.org/drawingml/2006/chart" xmlns:r="http://schemas.openxmlformats.org/officeDocument/2006/relationships" r:id="rId3"/>
          </a:graphicData>
        </a:graphic>
      </p:graphicFrame>
      <p:sp>
        <p:nvSpPr>
          <p:cNvPr id="9" name="Vertical Text Placeholder 8"/>
          <p:cNvSpPr>
            <a:spLocks noGrp="1"/>
          </p:cNvSpPr>
          <p:nvPr>
            <p:ph type="body" orient="vert" idx="13"/>
          </p:nvPr>
        </p:nvSpPr>
        <p:spPr>
          <a:xfrm>
            <a:off x="415290" y="2000240"/>
            <a:ext cx="8308086" cy="369741"/>
          </a:xfrm>
        </p:spPr>
        <p:txBody>
          <a:bodyPr>
            <a:normAutofit fontScale="77500" lnSpcReduction="20000"/>
          </a:bodyPr>
          <a:lstStyle/>
          <a:p>
            <a:r>
              <a:rPr lang="en-GB" dirty="0" smtClean="0"/>
              <a:t>It’s not just what you say…………….</a:t>
            </a:r>
            <a:endParaRPr lang="en-GB" dirty="0"/>
          </a:p>
        </p:txBody>
      </p:sp>
      <p:sp>
        <p:nvSpPr>
          <p:cNvPr id="10" name="TextBox 9"/>
          <p:cNvSpPr txBox="1"/>
          <p:nvPr/>
        </p:nvSpPr>
        <p:spPr>
          <a:xfrm>
            <a:off x="428596" y="6143644"/>
            <a:ext cx="3000396" cy="369332"/>
          </a:xfrm>
          <a:prstGeom prst="rect">
            <a:avLst/>
          </a:prstGeom>
          <a:noFill/>
        </p:spPr>
        <p:txBody>
          <a:bodyPr wrap="square" rtlCol="0">
            <a:spAutoFit/>
          </a:bodyPr>
          <a:lstStyle/>
          <a:p>
            <a:r>
              <a:rPr lang="en-GB" dirty="0" smtClean="0"/>
              <a:t>Source: Albert </a:t>
            </a:r>
            <a:r>
              <a:rPr lang="en-GB" dirty="0" err="1" smtClean="0"/>
              <a:t>Mehrabian</a:t>
            </a:r>
            <a:endParaRPr lang="en-GB" dirty="0" smtClean="0"/>
          </a:p>
        </p:txBody>
      </p:sp>
      <p:sp>
        <p:nvSpPr>
          <p:cNvPr id="12" name="Footer Placeholder 11"/>
          <p:cNvSpPr>
            <a:spLocks noGrp="1"/>
          </p:cNvSpPr>
          <p:nvPr>
            <p:ph type="ftr" sz="quarter" idx="11"/>
          </p:nvPr>
        </p:nvSpPr>
        <p:spPr/>
        <p:txBody>
          <a:bodyPr/>
          <a:lstStyle/>
          <a:p>
            <a:r>
              <a:rPr lang="en-US" smtClean="0"/>
              <a:t>Personal Branding &amp; Effective Communication</a:t>
            </a:r>
            <a:endParaRPr lang="en-US" dirty="0"/>
          </a:p>
        </p:txBody>
      </p:sp>
      <p:sp>
        <p:nvSpPr>
          <p:cNvPr id="13" name="Title 7"/>
          <p:cNvSpPr txBox="1">
            <a:spLocks/>
          </p:cNvSpPr>
          <p:nvPr/>
        </p:nvSpPr>
        <p:spPr>
          <a:xfrm>
            <a:off x="428596" y="923910"/>
            <a:ext cx="8327552" cy="219074"/>
          </a:xfrm>
          <a:prstGeom prst="rect">
            <a:avLst/>
          </a:prstGeom>
        </p:spPr>
        <p:txBody>
          <a:bodyPr vert="horz" lIns="0" tIns="0" rIns="0" bIns="0" rtlCol="0" anchor="ctr">
            <a:noAutofit/>
          </a:bodyPr>
          <a:lstStyle/>
          <a:p>
            <a:pPr marL="0" marR="0" lvl="0" indent="0" algn="l" defTabSz="914400" rtl="0" eaLnBrk="1" fontAlgn="auto" latinLnBrk="0" hangingPunct="1">
              <a:lnSpc>
                <a:spcPts val="1600"/>
              </a:lnSpc>
              <a:spcBef>
                <a:spcPts val="600"/>
              </a:spcBef>
              <a:spcAft>
                <a:spcPts val="600"/>
              </a:spcAft>
              <a:buClrTx/>
              <a:buSzTx/>
              <a:buFontTx/>
              <a:buNone/>
              <a:tabLst/>
              <a:defRPr/>
            </a:pPr>
            <a:r>
              <a:rPr kumimoji="0" lang="en-GB" sz="1800" b="1" i="0" u="none" strike="noStrike" kern="1200" cap="none" spc="0" normalizeH="0" baseline="0" noProof="0" dirty="0" smtClean="0">
                <a:ln>
                  <a:noFill/>
                </a:ln>
                <a:solidFill>
                  <a:schemeClr val="tx2"/>
                </a:solidFill>
                <a:effectLst/>
                <a:uLnTx/>
                <a:uFillTx/>
                <a:latin typeface="+mn-lt"/>
                <a:ea typeface="+mj-ea"/>
                <a:cs typeface="+mj-cs"/>
              </a:rPr>
              <a:t>BUILDING YOUR PERSONAL BRAND </a:t>
            </a:r>
            <a:br>
              <a:rPr kumimoji="0" lang="en-GB" sz="1800" b="1" i="0" u="none" strike="noStrike" kern="1200" cap="none" spc="0" normalizeH="0" baseline="0" noProof="0" dirty="0" smtClean="0">
                <a:ln>
                  <a:noFill/>
                </a:ln>
                <a:solidFill>
                  <a:schemeClr val="tx2"/>
                </a:solidFill>
                <a:effectLst/>
                <a:uLnTx/>
                <a:uFillTx/>
                <a:latin typeface="+mn-lt"/>
                <a:ea typeface="+mj-ea"/>
                <a:cs typeface="+mj-cs"/>
              </a:rPr>
            </a:br>
            <a:endParaRPr kumimoji="0" lang="en-GB" sz="1800" b="1" i="0" u="none" strike="noStrike" kern="1200" cap="none" spc="0" normalizeH="0" baseline="0" noProof="0" dirty="0">
              <a:ln>
                <a:noFill/>
              </a:ln>
              <a:solidFill>
                <a:schemeClr val="tx2"/>
              </a:solidFill>
              <a:effectLst/>
              <a:uLnTx/>
              <a:uFillTx/>
              <a:latin typeface="+mn-lt"/>
              <a:ea typeface="+mj-ea"/>
              <a:cs typeface="+mj-cs"/>
            </a:endParaRPr>
          </a:p>
        </p:txBody>
      </p:sp>
      <p:sp>
        <p:nvSpPr>
          <p:cNvPr id="15" name="TextBox 14"/>
          <p:cNvSpPr txBox="1"/>
          <p:nvPr/>
        </p:nvSpPr>
        <p:spPr>
          <a:xfrm>
            <a:off x="711200" y="1282700"/>
            <a:ext cx="6003940" cy="461665"/>
          </a:xfrm>
          <a:prstGeom prst="rect">
            <a:avLst/>
          </a:prstGeom>
          <a:noFill/>
        </p:spPr>
        <p:txBody>
          <a:bodyPr wrap="square" rtlCol="0">
            <a:spAutoFit/>
          </a:bodyPr>
          <a:lstStyle/>
          <a:p>
            <a:r>
              <a:rPr lang="en-GB" sz="2400" dirty="0" smtClean="0"/>
              <a:t>Step 3: Packaging - Communication</a:t>
            </a:r>
            <a:endParaRPr lang="en-GB" sz="2400" dirty="0"/>
          </a:p>
        </p:txBody>
      </p:sp>
    </p:spTree>
    <p:extLst>
      <p:ext uri="{BB962C8B-B14F-4D97-AF65-F5344CB8AC3E}">
        <p14:creationId xmlns:p14="http://schemas.microsoft.com/office/powerpoint/2010/main" val="9545399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graphicEl>
                                              <a:chart seriesIdx="-3" categoryIdx="-3" bldStep="gridLegend"/>
                                            </p:graphicEl>
                                          </p:spTgt>
                                        </p:tgtEl>
                                        <p:attrNameLst>
                                          <p:attrName>style.visibility</p:attrName>
                                        </p:attrNameLst>
                                      </p:cBhvr>
                                      <p:to>
                                        <p:strVal val="visible"/>
                                      </p:to>
                                    </p:set>
                                    <p:animEffect transition="in" filter="fade">
                                      <p:cBhvr>
                                        <p:cTn id="7" dur="2000"/>
                                        <p:tgtEl>
                                          <p:spTgt spid="6">
                                            <p:graphicEl>
                                              <a:chart seriesIdx="-3" categoryIdx="-3" bldStep="gridLegend"/>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graphicEl>
                                              <a:chart seriesIdx="-4" categoryIdx="0" bldStep="category"/>
                                            </p:graphicEl>
                                          </p:spTgt>
                                        </p:tgtEl>
                                        <p:attrNameLst>
                                          <p:attrName>style.visibility</p:attrName>
                                        </p:attrNameLst>
                                      </p:cBhvr>
                                      <p:to>
                                        <p:strVal val="visible"/>
                                      </p:to>
                                    </p:set>
                                    <p:animEffect transition="in" filter="fade">
                                      <p:cBhvr>
                                        <p:cTn id="12" dur="2000"/>
                                        <p:tgtEl>
                                          <p:spTgt spid="6">
                                            <p:graphicEl>
                                              <a:chart seriesIdx="-4" categoryIdx="0" bldStep="category"/>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graphicEl>
                                              <a:chart seriesIdx="-4" categoryIdx="1" bldStep="category"/>
                                            </p:graphicEl>
                                          </p:spTgt>
                                        </p:tgtEl>
                                        <p:attrNameLst>
                                          <p:attrName>style.visibility</p:attrName>
                                        </p:attrNameLst>
                                      </p:cBhvr>
                                      <p:to>
                                        <p:strVal val="visible"/>
                                      </p:to>
                                    </p:set>
                                    <p:animEffect transition="in" filter="fade">
                                      <p:cBhvr>
                                        <p:cTn id="17" dur="2000"/>
                                        <p:tgtEl>
                                          <p:spTgt spid="6">
                                            <p:graphicEl>
                                              <a:chart seriesIdx="-4" categoryIdx="1" bldStep="category"/>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6">
                                            <p:graphicEl>
                                              <a:chart seriesIdx="-4" categoryIdx="2" bldStep="category"/>
                                            </p:graphicEl>
                                          </p:spTgt>
                                        </p:tgtEl>
                                        <p:attrNameLst>
                                          <p:attrName>style.visibility</p:attrName>
                                        </p:attrNameLst>
                                      </p:cBhvr>
                                      <p:to>
                                        <p:strVal val="visible"/>
                                      </p:to>
                                    </p:set>
                                    <p:animEffect transition="in" filter="fade">
                                      <p:cBhvr>
                                        <p:cTn id="22" dur="2000"/>
                                        <p:tgtEl>
                                          <p:spTgt spid="6">
                                            <p:graphicEl>
                                              <a:chart seriesIdx="-4" categoryIdx="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Sub>
          <a:bldChart bld="category"/>
        </p:bldSub>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Rounded Rectangle 44"/>
          <p:cNvSpPr/>
          <p:nvPr/>
        </p:nvSpPr>
        <p:spPr>
          <a:xfrm>
            <a:off x="71438" y="1857364"/>
            <a:ext cx="9001156" cy="3857652"/>
          </a:xfrm>
          <a:prstGeom prst="roundRect">
            <a:avLst/>
          </a:prstGeom>
          <a:solidFill>
            <a:schemeClr val="bg1"/>
          </a:solid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Footer Placeholder 3"/>
          <p:cNvSpPr>
            <a:spLocks noGrp="1"/>
          </p:cNvSpPr>
          <p:nvPr>
            <p:ph type="ftr" sz="quarter" idx="11"/>
          </p:nvPr>
        </p:nvSpPr>
        <p:spPr/>
        <p:txBody>
          <a:bodyPr/>
          <a:lstStyle/>
          <a:p>
            <a:r>
              <a:rPr lang="en-US" noProof="0" smtClean="0"/>
              <a:t>Personal Branding &amp; Effective Communication</a:t>
            </a:r>
            <a:endParaRPr lang="en-GB" noProof="0" dirty="0"/>
          </a:p>
        </p:txBody>
      </p:sp>
      <p:sp>
        <p:nvSpPr>
          <p:cNvPr id="7" name="Oval 6"/>
          <p:cNvSpPr/>
          <p:nvPr/>
        </p:nvSpPr>
        <p:spPr>
          <a:xfrm>
            <a:off x="285720" y="2678901"/>
            <a:ext cx="1357322" cy="1214446"/>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dirty="0" smtClean="0"/>
              <a:t>Sender</a:t>
            </a:r>
            <a:endParaRPr lang="en-GB" sz="1400" dirty="0"/>
          </a:p>
        </p:txBody>
      </p:sp>
      <p:sp>
        <p:nvSpPr>
          <p:cNvPr id="8" name="Oval 7"/>
          <p:cNvSpPr/>
          <p:nvPr/>
        </p:nvSpPr>
        <p:spPr>
          <a:xfrm>
            <a:off x="7358082" y="2678901"/>
            <a:ext cx="1357322" cy="1214446"/>
          </a:xfrm>
          <a:prstGeom prst="ellipse">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dirty="0" smtClean="0"/>
              <a:t>Receiver</a:t>
            </a:r>
            <a:endParaRPr lang="en-GB" sz="1400" dirty="0"/>
          </a:p>
        </p:txBody>
      </p:sp>
      <p:cxnSp>
        <p:nvCxnSpPr>
          <p:cNvPr id="10" name="Straight Arrow Connector 9"/>
          <p:cNvCxnSpPr/>
          <p:nvPr/>
        </p:nvCxnSpPr>
        <p:spPr>
          <a:xfrm>
            <a:off x="1643042" y="3295648"/>
            <a:ext cx="357190" cy="1588"/>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a:off x="2857488" y="3295648"/>
            <a:ext cx="500066" cy="1588"/>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6786578" y="3286124"/>
            <a:ext cx="590552" cy="20636"/>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5286380" y="3295648"/>
            <a:ext cx="678661" cy="1588"/>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
        <p:nvSpPr>
          <p:cNvPr id="14" name="Rectangle 13"/>
          <p:cNvSpPr/>
          <p:nvPr/>
        </p:nvSpPr>
        <p:spPr>
          <a:xfrm>
            <a:off x="1964513" y="2964653"/>
            <a:ext cx="1000132" cy="642942"/>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dirty="0" smtClean="0"/>
              <a:t>Encoding</a:t>
            </a:r>
            <a:endParaRPr lang="en-GB" sz="1400" dirty="0"/>
          </a:p>
        </p:txBody>
      </p:sp>
      <p:sp>
        <p:nvSpPr>
          <p:cNvPr id="15" name="Rectangle 14"/>
          <p:cNvSpPr/>
          <p:nvPr/>
        </p:nvSpPr>
        <p:spPr>
          <a:xfrm>
            <a:off x="5965041" y="2964653"/>
            <a:ext cx="1000132" cy="642942"/>
          </a:xfrm>
          <a:prstGeom prst="rect">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sz="1400" dirty="0" smtClean="0"/>
              <a:t>Decoding</a:t>
            </a:r>
            <a:endParaRPr lang="en-GB" sz="1400" dirty="0"/>
          </a:p>
        </p:txBody>
      </p:sp>
      <p:sp>
        <p:nvSpPr>
          <p:cNvPr id="16" name="Right Arrow 15"/>
          <p:cNvSpPr/>
          <p:nvPr/>
        </p:nvSpPr>
        <p:spPr>
          <a:xfrm>
            <a:off x="3357554" y="2786058"/>
            <a:ext cx="2286016" cy="1000132"/>
          </a:xfrm>
          <a:prstGeom prst="rightArrow">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n-GB" dirty="0" smtClean="0"/>
              <a:t>Channel</a:t>
            </a:r>
            <a:endParaRPr lang="en-GB" dirty="0"/>
          </a:p>
        </p:txBody>
      </p:sp>
      <p:sp>
        <p:nvSpPr>
          <p:cNvPr id="43" name="Curved Up Arrow 42"/>
          <p:cNvSpPr/>
          <p:nvPr/>
        </p:nvSpPr>
        <p:spPr>
          <a:xfrm flipH="1">
            <a:off x="928662" y="4071942"/>
            <a:ext cx="7143800" cy="785818"/>
          </a:xfrm>
          <a:prstGeom prst="curvedUpArrow">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TextBox 43"/>
          <p:cNvSpPr txBox="1"/>
          <p:nvPr/>
        </p:nvSpPr>
        <p:spPr>
          <a:xfrm>
            <a:off x="3428992" y="4631304"/>
            <a:ext cx="2071702" cy="369332"/>
          </a:xfrm>
          <a:prstGeom prst="rect">
            <a:avLst/>
          </a:prstGeom>
          <a:noFill/>
        </p:spPr>
        <p:txBody>
          <a:bodyPr wrap="square" rtlCol="0">
            <a:spAutoFit/>
          </a:bodyPr>
          <a:lstStyle/>
          <a:p>
            <a:pPr algn="ctr"/>
            <a:r>
              <a:rPr lang="en-GB" dirty="0" smtClean="0"/>
              <a:t>Feedback</a:t>
            </a:r>
          </a:p>
        </p:txBody>
      </p:sp>
      <p:sp>
        <p:nvSpPr>
          <p:cNvPr id="46" name="TextBox 45"/>
          <p:cNvSpPr txBox="1"/>
          <p:nvPr/>
        </p:nvSpPr>
        <p:spPr>
          <a:xfrm>
            <a:off x="642910" y="1988098"/>
            <a:ext cx="1643074" cy="369332"/>
          </a:xfrm>
          <a:prstGeom prst="rect">
            <a:avLst/>
          </a:prstGeom>
          <a:noFill/>
        </p:spPr>
        <p:txBody>
          <a:bodyPr wrap="square" rtlCol="0">
            <a:spAutoFit/>
          </a:bodyPr>
          <a:lstStyle/>
          <a:p>
            <a:r>
              <a:rPr lang="en-GB" dirty="0" smtClean="0"/>
              <a:t>Context</a:t>
            </a:r>
          </a:p>
        </p:txBody>
      </p:sp>
      <p:sp>
        <p:nvSpPr>
          <p:cNvPr id="49" name="TextBox 48"/>
          <p:cNvSpPr txBox="1"/>
          <p:nvPr/>
        </p:nvSpPr>
        <p:spPr>
          <a:xfrm>
            <a:off x="1571604" y="3000372"/>
            <a:ext cx="500066" cy="261610"/>
          </a:xfrm>
          <a:prstGeom prst="rect">
            <a:avLst/>
          </a:prstGeom>
          <a:noFill/>
        </p:spPr>
        <p:txBody>
          <a:bodyPr wrap="square" rtlCol="0">
            <a:spAutoFit/>
          </a:bodyPr>
          <a:lstStyle/>
          <a:p>
            <a:r>
              <a:rPr lang="en-GB" sz="1100" dirty="0" err="1" smtClean="0"/>
              <a:t>Msg</a:t>
            </a:r>
            <a:endParaRPr lang="en-GB" sz="1100" dirty="0" smtClean="0"/>
          </a:p>
        </p:txBody>
      </p:sp>
      <p:sp>
        <p:nvSpPr>
          <p:cNvPr id="51" name="TextBox 50"/>
          <p:cNvSpPr txBox="1"/>
          <p:nvPr/>
        </p:nvSpPr>
        <p:spPr>
          <a:xfrm>
            <a:off x="2928926" y="3000372"/>
            <a:ext cx="500066" cy="261610"/>
          </a:xfrm>
          <a:prstGeom prst="rect">
            <a:avLst/>
          </a:prstGeom>
          <a:noFill/>
        </p:spPr>
        <p:txBody>
          <a:bodyPr wrap="square" rtlCol="0">
            <a:spAutoFit/>
          </a:bodyPr>
          <a:lstStyle/>
          <a:p>
            <a:r>
              <a:rPr lang="en-GB" sz="1100" dirty="0" err="1" smtClean="0"/>
              <a:t>Msg</a:t>
            </a:r>
            <a:endParaRPr lang="en-GB" sz="1100" dirty="0" smtClean="0"/>
          </a:p>
        </p:txBody>
      </p:sp>
      <p:sp>
        <p:nvSpPr>
          <p:cNvPr id="52" name="TextBox 51"/>
          <p:cNvSpPr txBox="1"/>
          <p:nvPr/>
        </p:nvSpPr>
        <p:spPr>
          <a:xfrm>
            <a:off x="5500694" y="3000372"/>
            <a:ext cx="500066" cy="261610"/>
          </a:xfrm>
          <a:prstGeom prst="rect">
            <a:avLst/>
          </a:prstGeom>
          <a:noFill/>
        </p:spPr>
        <p:txBody>
          <a:bodyPr wrap="square" rtlCol="0">
            <a:spAutoFit/>
          </a:bodyPr>
          <a:lstStyle/>
          <a:p>
            <a:r>
              <a:rPr lang="en-GB" sz="1100" dirty="0" err="1" smtClean="0"/>
              <a:t>Msg</a:t>
            </a:r>
            <a:endParaRPr lang="en-GB" sz="1100" dirty="0" smtClean="0"/>
          </a:p>
        </p:txBody>
      </p:sp>
      <p:sp>
        <p:nvSpPr>
          <p:cNvPr id="53" name="TextBox 52"/>
          <p:cNvSpPr txBox="1"/>
          <p:nvPr/>
        </p:nvSpPr>
        <p:spPr>
          <a:xfrm>
            <a:off x="6929454" y="3000372"/>
            <a:ext cx="500066" cy="261610"/>
          </a:xfrm>
          <a:prstGeom prst="rect">
            <a:avLst/>
          </a:prstGeom>
          <a:noFill/>
        </p:spPr>
        <p:txBody>
          <a:bodyPr wrap="square" rtlCol="0">
            <a:spAutoFit/>
          </a:bodyPr>
          <a:lstStyle/>
          <a:p>
            <a:r>
              <a:rPr lang="en-GB" sz="1100" dirty="0" err="1" smtClean="0"/>
              <a:t>Msg</a:t>
            </a:r>
            <a:endParaRPr lang="en-GB" sz="1100" dirty="0" smtClean="0"/>
          </a:p>
        </p:txBody>
      </p:sp>
      <p:sp>
        <p:nvSpPr>
          <p:cNvPr id="54" name="TextBox 53"/>
          <p:cNvSpPr txBox="1"/>
          <p:nvPr/>
        </p:nvSpPr>
        <p:spPr>
          <a:xfrm>
            <a:off x="5786446" y="6072206"/>
            <a:ext cx="3000396" cy="369332"/>
          </a:xfrm>
          <a:prstGeom prst="rect">
            <a:avLst/>
          </a:prstGeom>
          <a:noFill/>
        </p:spPr>
        <p:txBody>
          <a:bodyPr wrap="square" rtlCol="0">
            <a:spAutoFit/>
          </a:bodyPr>
          <a:lstStyle/>
          <a:p>
            <a:r>
              <a:rPr lang="en-GB" dirty="0" smtClean="0"/>
              <a:t>Shannon &amp; Weaver 1949</a:t>
            </a:r>
          </a:p>
        </p:txBody>
      </p:sp>
      <p:sp>
        <p:nvSpPr>
          <p:cNvPr id="23" name="Title 7"/>
          <p:cNvSpPr txBox="1">
            <a:spLocks/>
          </p:cNvSpPr>
          <p:nvPr/>
        </p:nvSpPr>
        <p:spPr>
          <a:xfrm>
            <a:off x="428596" y="923910"/>
            <a:ext cx="8327552" cy="219074"/>
          </a:xfrm>
          <a:prstGeom prst="rect">
            <a:avLst/>
          </a:prstGeom>
        </p:spPr>
        <p:txBody>
          <a:bodyPr vert="horz" lIns="0" tIns="0" rIns="0" bIns="0" rtlCol="0" anchor="ctr">
            <a:noAutofit/>
          </a:bodyPr>
          <a:lstStyle/>
          <a:p>
            <a:pPr marL="0" marR="0" lvl="0" indent="0" algn="l" defTabSz="914400" rtl="0" eaLnBrk="1" fontAlgn="auto" latinLnBrk="0" hangingPunct="1">
              <a:lnSpc>
                <a:spcPts val="1600"/>
              </a:lnSpc>
              <a:spcBef>
                <a:spcPts val="600"/>
              </a:spcBef>
              <a:spcAft>
                <a:spcPts val="600"/>
              </a:spcAft>
              <a:buClrTx/>
              <a:buSzTx/>
              <a:buFontTx/>
              <a:buNone/>
              <a:tabLst/>
              <a:defRPr/>
            </a:pPr>
            <a:r>
              <a:rPr kumimoji="0" lang="en-GB" sz="1800" b="1" i="0" u="none" strike="noStrike" kern="1200" cap="none" spc="0" normalizeH="0" baseline="0" noProof="0" dirty="0" smtClean="0">
                <a:ln>
                  <a:noFill/>
                </a:ln>
                <a:solidFill>
                  <a:schemeClr val="tx2"/>
                </a:solidFill>
                <a:effectLst/>
                <a:uLnTx/>
                <a:uFillTx/>
                <a:latin typeface="+mn-lt"/>
                <a:ea typeface="+mj-ea"/>
                <a:cs typeface="+mj-cs"/>
              </a:rPr>
              <a:t>BUILDING YOUR PERSONAL BRAND </a:t>
            </a:r>
            <a:br>
              <a:rPr kumimoji="0" lang="en-GB" sz="1800" b="1" i="0" u="none" strike="noStrike" kern="1200" cap="none" spc="0" normalizeH="0" baseline="0" noProof="0" dirty="0" smtClean="0">
                <a:ln>
                  <a:noFill/>
                </a:ln>
                <a:solidFill>
                  <a:schemeClr val="tx2"/>
                </a:solidFill>
                <a:effectLst/>
                <a:uLnTx/>
                <a:uFillTx/>
                <a:latin typeface="+mn-lt"/>
                <a:ea typeface="+mj-ea"/>
                <a:cs typeface="+mj-cs"/>
              </a:rPr>
            </a:br>
            <a:endParaRPr kumimoji="0" lang="en-GB" sz="1800" b="1" i="0" u="none" strike="noStrike" kern="1200" cap="none" spc="0" normalizeH="0" baseline="0" noProof="0" dirty="0">
              <a:ln>
                <a:noFill/>
              </a:ln>
              <a:solidFill>
                <a:schemeClr val="tx2"/>
              </a:solidFill>
              <a:effectLst/>
              <a:uLnTx/>
              <a:uFillTx/>
              <a:latin typeface="+mn-lt"/>
              <a:ea typeface="+mj-ea"/>
              <a:cs typeface="+mj-cs"/>
            </a:endParaRPr>
          </a:p>
        </p:txBody>
      </p:sp>
      <p:sp>
        <p:nvSpPr>
          <p:cNvPr id="25" name="TextBox 24"/>
          <p:cNvSpPr txBox="1"/>
          <p:nvPr/>
        </p:nvSpPr>
        <p:spPr>
          <a:xfrm>
            <a:off x="711200" y="1282700"/>
            <a:ext cx="6003940" cy="461665"/>
          </a:xfrm>
          <a:prstGeom prst="rect">
            <a:avLst/>
          </a:prstGeom>
          <a:noFill/>
        </p:spPr>
        <p:txBody>
          <a:bodyPr wrap="square" rtlCol="0">
            <a:spAutoFit/>
          </a:bodyPr>
          <a:lstStyle/>
          <a:p>
            <a:r>
              <a:rPr lang="en-GB" sz="2400" dirty="0" smtClean="0"/>
              <a:t>Step 3: Packaging - Communication</a:t>
            </a:r>
            <a:endParaRPr lang="en-GB" sz="2400" dirty="0"/>
          </a:p>
        </p:txBody>
      </p:sp>
    </p:spTree>
    <p:extLst>
      <p:ext uri="{BB962C8B-B14F-4D97-AF65-F5344CB8AC3E}">
        <p14:creationId xmlns:p14="http://schemas.microsoft.com/office/powerpoint/2010/main" val="2097080503"/>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05584" y="2072849"/>
            <a:ext cx="8318832" cy="4856613"/>
          </a:xfrm>
        </p:spPr>
        <p:txBody>
          <a:bodyPr>
            <a:normAutofit fontScale="77500" lnSpcReduction="20000"/>
          </a:bodyPr>
          <a:lstStyle/>
          <a:p>
            <a:pPr marL="0" lvl="0" indent="0">
              <a:buNone/>
            </a:pPr>
            <a:r>
              <a:rPr lang="en-GB" b="1" dirty="0" smtClean="0"/>
              <a:t>So, why does the message so often get distorted?</a:t>
            </a:r>
          </a:p>
          <a:p>
            <a:pPr lvl="0">
              <a:buFont typeface="Arial" pitchFamily="34" charset="0"/>
              <a:buChar char="•"/>
            </a:pPr>
            <a:r>
              <a:rPr lang="en-GB" dirty="0" smtClean="0">
                <a:latin typeface="Arial" pitchFamily="34" charset="0"/>
                <a:cs typeface="Arial" pitchFamily="34" charset="0"/>
              </a:rPr>
              <a:t>The use of jargon. </a:t>
            </a:r>
          </a:p>
          <a:p>
            <a:pPr lvl="0">
              <a:buFont typeface="Arial" pitchFamily="34" charset="0"/>
              <a:buChar char="•"/>
            </a:pPr>
            <a:r>
              <a:rPr lang="en-GB" dirty="0" smtClean="0">
                <a:latin typeface="Arial" pitchFamily="34" charset="0"/>
                <a:cs typeface="Arial" pitchFamily="34" charset="0"/>
              </a:rPr>
              <a:t>Emotional barriers and taboos. </a:t>
            </a:r>
          </a:p>
          <a:p>
            <a:pPr lvl="0">
              <a:buFont typeface="Arial" pitchFamily="34" charset="0"/>
              <a:buChar char="•"/>
            </a:pPr>
            <a:r>
              <a:rPr lang="en-GB" dirty="0" smtClean="0">
                <a:latin typeface="Arial" pitchFamily="34" charset="0"/>
                <a:cs typeface="Arial" pitchFamily="34" charset="0"/>
              </a:rPr>
              <a:t>Lack of attention, interest, distractions, or irrelevance to the receiver. </a:t>
            </a:r>
          </a:p>
          <a:p>
            <a:pPr lvl="0">
              <a:buFont typeface="Arial" pitchFamily="34" charset="0"/>
              <a:buChar char="•"/>
            </a:pPr>
            <a:r>
              <a:rPr lang="en-GB" dirty="0" smtClean="0">
                <a:latin typeface="Arial" pitchFamily="34" charset="0"/>
                <a:cs typeface="Arial" pitchFamily="34" charset="0"/>
              </a:rPr>
              <a:t>Differences in perception and viewpoint.</a:t>
            </a:r>
          </a:p>
          <a:p>
            <a:pPr lvl="0">
              <a:buFont typeface="Arial" pitchFamily="34" charset="0"/>
              <a:buChar char="•"/>
            </a:pPr>
            <a:r>
              <a:rPr lang="en-GB" dirty="0" smtClean="0">
                <a:latin typeface="Arial" pitchFamily="34" charset="0"/>
                <a:cs typeface="Arial" pitchFamily="34" charset="0"/>
              </a:rPr>
              <a:t>Physical disabilities such as hearing problems or speech difficulties.</a:t>
            </a:r>
          </a:p>
          <a:p>
            <a:pPr lvl="0">
              <a:buFont typeface="Arial" pitchFamily="34" charset="0"/>
              <a:buChar char="•"/>
            </a:pPr>
            <a:r>
              <a:rPr lang="en-GB" dirty="0" smtClean="0">
                <a:latin typeface="Arial" pitchFamily="34" charset="0"/>
                <a:cs typeface="Arial" pitchFamily="34" charset="0"/>
              </a:rPr>
              <a:t>Physical barriers to non-verbal communication. </a:t>
            </a:r>
          </a:p>
          <a:p>
            <a:pPr lvl="0">
              <a:buFont typeface="Arial" pitchFamily="34" charset="0"/>
              <a:buChar char="•"/>
            </a:pPr>
            <a:r>
              <a:rPr lang="en-GB" dirty="0" smtClean="0">
                <a:latin typeface="Arial" pitchFamily="34" charset="0"/>
                <a:cs typeface="Arial" pitchFamily="34" charset="0"/>
              </a:rPr>
              <a:t>Language differences and the difficulty in understanding unfamiliar accents.</a:t>
            </a:r>
          </a:p>
          <a:p>
            <a:pPr lvl="0">
              <a:buFont typeface="Arial" pitchFamily="34" charset="0"/>
              <a:buChar char="•"/>
            </a:pPr>
            <a:r>
              <a:rPr lang="en-GB" dirty="0" smtClean="0">
                <a:latin typeface="Arial" pitchFamily="34" charset="0"/>
                <a:cs typeface="Arial" pitchFamily="34" charset="0"/>
              </a:rPr>
              <a:t>Expectations and prejudices which may lead to false assumptions or stereotyping. .</a:t>
            </a:r>
          </a:p>
          <a:p>
            <a:pPr lvl="0">
              <a:buFont typeface="Arial" pitchFamily="34" charset="0"/>
              <a:buChar char="•"/>
            </a:pPr>
            <a:r>
              <a:rPr lang="en-GB" dirty="0" smtClean="0">
                <a:latin typeface="Arial" pitchFamily="34" charset="0"/>
                <a:cs typeface="Arial" pitchFamily="34" charset="0"/>
              </a:rPr>
              <a:t>Cultural differences. </a:t>
            </a:r>
          </a:p>
          <a:p>
            <a:endParaRPr lang="en-GB" dirty="0"/>
          </a:p>
        </p:txBody>
      </p:sp>
      <p:sp>
        <p:nvSpPr>
          <p:cNvPr id="4" name="Footer Placeholder 3"/>
          <p:cNvSpPr>
            <a:spLocks noGrp="1"/>
          </p:cNvSpPr>
          <p:nvPr>
            <p:ph type="ftr" sz="quarter" idx="11"/>
          </p:nvPr>
        </p:nvSpPr>
        <p:spPr/>
        <p:txBody>
          <a:bodyPr/>
          <a:lstStyle/>
          <a:p>
            <a:r>
              <a:rPr lang="en-US" smtClean="0"/>
              <a:t>Personal Branding &amp; Effective Communication</a:t>
            </a:r>
            <a:endParaRPr lang="en-US" dirty="0"/>
          </a:p>
        </p:txBody>
      </p:sp>
      <p:sp>
        <p:nvSpPr>
          <p:cNvPr id="6" name="Vertical Text Placeholder 5"/>
          <p:cNvSpPr>
            <a:spLocks noGrp="1"/>
          </p:cNvSpPr>
          <p:nvPr>
            <p:ph type="body" orient="vert" idx="13"/>
          </p:nvPr>
        </p:nvSpPr>
        <p:spPr>
          <a:xfrm>
            <a:off x="415290" y="1696219"/>
            <a:ext cx="8308086" cy="369741"/>
          </a:xfrm>
        </p:spPr>
        <p:txBody>
          <a:bodyPr>
            <a:normAutofit fontScale="77500" lnSpcReduction="20000"/>
          </a:bodyPr>
          <a:lstStyle/>
          <a:p>
            <a:pPr marL="0" indent="0">
              <a:buNone/>
            </a:pPr>
            <a:r>
              <a:rPr lang="en-GB" dirty="0" smtClean="0"/>
              <a:t>Barriers to Effective Communication</a:t>
            </a:r>
            <a:endParaRPr lang="en-GB" dirty="0"/>
          </a:p>
        </p:txBody>
      </p:sp>
      <p:sp>
        <p:nvSpPr>
          <p:cNvPr id="8" name="Title 7"/>
          <p:cNvSpPr>
            <a:spLocks noGrp="1"/>
          </p:cNvSpPr>
          <p:nvPr>
            <p:ph type="title"/>
          </p:nvPr>
        </p:nvSpPr>
        <p:spPr>
          <a:xfrm>
            <a:off x="395824" y="923910"/>
            <a:ext cx="8327552" cy="219074"/>
          </a:xfrm>
        </p:spPr>
        <p:txBody>
          <a:bodyPr>
            <a:normAutofit fontScale="90000"/>
          </a:bodyPr>
          <a:lstStyle/>
          <a:p>
            <a:r>
              <a:rPr lang="en-GB" dirty="0" smtClean="0"/>
              <a:t>BUILDING YOUR PERSONAL BRAND </a:t>
            </a:r>
            <a:br>
              <a:rPr lang="en-GB" dirty="0" smtClean="0"/>
            </a:br>
            <a:endParaRPr lang="en-GB" dirty="0"/>
          </a:p>
        </p:txBody>
      </p:sp>
      <p:sp>
        <p:nvSpPr>
          <p:cNvPr id="9" name="TextBox 8"/>
          <p:cNvSpPr txBox="1"/>
          <p:nvPr/>
        </p:nvSpPr>
        <p:spPr>
          <a:xfrm>
            <a:off x="428596" y="1142984"/>
            <a:ext cx="6003940" cy="461665"/>
          </a:xfrm>
          <a:prstGeom prst="rect">
            <a:avLst/>
          </a:prstGeom>
          <a:noFill/>
        </p:spPr>
        <p:txBody>
          <a:bodyPr wrap="square" rtlCol="0">
            <a:spAutoFit/>
          </a:bodyPr>
          <a:lstStyle/>
          <a:p>
            <a:r>
              <a:rPr lang="en-GB" sz="2400" dirty="0" smtClean="0"/>
              <a:t>Step 3: Packaging - Communication</a:t>
            </a:r>
            <a:endParaRPr lang="en-GB" sz="2400" dirty="0"/>
          </a:p>
        </p:txBody>
      </p:sp>
    </p:spTree>
    <p:extLst>
      <p:ext uri="{BB962C8B-B14F-4D97-AF65-F5344CB8AC3E}">
        <p14:creationId xmlns:p14="http://schemas.microsoft.com/office/powerpoint/2010/main" val="4127285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2000"/>
                                        <p:tgtEl>
                                          <p:spTgt spid="3">
                                            <p:txEl>
                                              <p:pRg st="1" end="1"/>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fade">
                                      <p:cBhvr>
                                        <p:cTn id="10" dur="2000"/>
                                        <p:tgtEl>
                                          <p:spTgt spid="3">
                                            <p:txEl>
                                              <p:pRg st="2" end="2"/>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fade">
                                      <p:cBhvr>
                                        <p:cTn id="13" dur="2000"/>
                                        <p:tgtEl>
                                          <p:spTgt spid="3">
                                            <p:txEl>
                                              <p:pRg st="3" end="3"/>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fade">
                                      <p:cBhvr>
                                        <p:cTn id="16" dur="2000"/>
                                        <p:tgtEl>
                                          <p:spTgt spid="3">
                                            <p:txEl>
                                              <p:pRg st="4" end="4"/>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animEffect transition="in" filter="fade">
                                      <p:cBhvr>
                                        <p:cTn id="19" dur="2000"/>
                                        <p:tgtEl>
                                          <p:spTgt spid="3">
                                            <p:txEl>
                                              <p:pRg st="5" end="5"/>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6" end="6"/>
                                            </p:txEl>
                                          </p:spTgt>
                                        </p:tgtEl>
                                        <p:attrNameLst>
                                          <p:attrName>style.visibility</p:attrName>
                                        </p:attrNameLst>
                                      </p:cBhvr>
                                      <p:to>
                                        <p:strVal val="visible"/>
                                      </p:to>
                                    </p:set>
                                    <p:animEffect transition="in" filter="fade">
                                      <p:cBhvr>
                                        <p:cTn id="22" dur="2000"/>
                                        <p:tgtEl>
                                          <p:spTgt spid="3">
                                            <p:txEl>
                                              <p:pRg st="6" end="6"/>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animEffect transition="in" filter="fade">
                                      <p:cBhvr>
                                        <p:cTn id="25" dur="2000"/>
                                        <p:tgtEl>
                                          <p:spTgt spid="3">
                                            <p:txEl>
                                              <p:pRg st="7" end="7"/>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animEffect transition="in" filter="fade">
                                      <p:cBhvr>
                                        <p:cTn id="28" dur="2000"/>
                                        <p:tgtEl>
                                          <p:spTgt spid="3">
                                            <p:txEl>
                                              <p:pRg st="8" end="8"/>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animEffect transition="in" filter="fade">
                                      <p:cBhvr>
                                        <p:cTn id="31" dur="20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3"/>
          <p:cNvSpPr>
            <a:spLocks noGrp="1" noChangeArrowheads="1"/>
          </p:cNvSpPr>
          <p:nvPr>
            <p:ph type="body" orient="vert" idx="1"/>
          </p:nvPr>
        </p:nvSpPr>
        <p:spPr/>
        <p:txBody>
          <a:bodyPr/>
          <a:lstStyle/>
          <a:p>
            <a:pPr marL="0" indent="0">
              <a:buNone/>
            </a:pPr>
            <a:endParaRPr lang="en-GB" sz="2000" dirty="0" smtClean="0"/>
          </a:p>
          <a:p>
            <a:pPr marL="342900" indent="-342900">
              <a:buFont typeface="Wingdings" pitchFamily="2" charset="2"/>
              <a:buChar char="§"/>
            </a:pPr>
            <a:r>
              <a:rPr lang="en-GB" sz="2000" dirty="0" smtClean="0"/>
              <a:t>People speak at a rate of                 words per minute.</a:t>
            </a:r>
          </a:p>
          <a:p>
            <a:pPr marL="342900" indent="-342900">
              <a:buFont typeface="Wingdings" pitchFamily="2" charset="2"/>
              <a:buChar char="§"/>
            </a:pPr>
            <a:r>
              <a:rPr lang="en-GB" sz="2000" dirty="0" smtClean="0"/>
              <a:t>People can listen at a rate of </a:t>
            </a:r>
            <a:r>
              <a:rPr lang="en-GB" sz="2000" dirty="0" smtClean="0">
                <a:solidFill>
                  <a:srgbClr val="F22939"/>
                </a:solidFill>
              </a:rPr>
              <a:t>        </a:t>
            </a:r>
            <a:r>
              <a:rPr lang="en-GB" sz="2000" dirty="0" smtClean="0"/>
              <a:t>        words per minute.</a:t>
            </a:r>
          </a:p>
          <a:p>
            <a:pPr marL="342900" indent="-342900">
              <a:buFont typeface="Wingdings" pitchFamily="2" charset="2"/>
              <a:buChar char="§"/>
            </a:pPr>
            <a:r>
              <a:rPr lang="en-GB" sz="2000" dirty="0" smtClean="0">
                <a:solidFill>
                  <a:srgbClr val="F22939"/>
                </a:solidFill>
              </a:rPr>
              <a:t>      </a:t>
            </a:r>
            <a:r>
              <a:rPr lang="en-GB" sz="2000" dirty="0" smtClean="0"/>
              <a:t>of misunderstandings can be traced to poor listening and only </a:t>
            </a:r>
            <a:br>
              <a:rPr lang="en-GB" sz="2000" dirty="0" smtClean="0"/>
            </a:br>
            <a:r>
              <a:rPr lang="en-GB" sz="2000" dirty="0" smtClean="0">
                <a:solidFill>
                  <a:srgbClr val="F22939"/>
                </a:solidFill>
              </a:rPr>
              <a:t>             </a:t>
            </a:r>
            <a:r>
              <a:rPr lang="en-GB" sz="2000" dirty="0" smtClean="0"/>
              <a:t>to written communication.</a:t>
            </a:r>
          </a:p>
          <a:p>
            <a:pPr marL="342900" indent="-342900">
              <a:buFont typeface="Wingdings" pitchFamily="2" charset="2"/>
              <a:buChar char="§"/>
            </a:pPr>
            <a:r>
              <a:rPr lang="en-GB" sz="2000" dirty="0" smtClean="0"/>
              <a:t>Studies have shown that immediately after listening to a 10-minute oral presentation, the average listener has heard, understood, properly evaluated, and retained approximately     </a:t>
            </a:r>
            <a:r>
              <a:rPr lang="en-GB" sz="2000" dirty="0" smtClean="0">
                <a:solidFill>
                  <a:srgbClr val="F22939"/>
                </a:solidFill>
              </a:rPr>
              <a:t>     </a:t>
            </a:r>
            <a:r>
              <a:rPr lang="en-GB" sz="2000" dirty="0" smtClean="0"/>
              <a:t> of what was said.</a:t>
            </a:r>
          </a:p>
          <a:p>
            <a:pPr marL="342900" indent="-342900">
              <a:buFont typeface="Wingdings" pitchFamily="2" charset="2"/>
              <a:buChar char="§"/>
            </a:pPr>
            <a:r>
              <a:rPr lang="en-GB" sz="2000" dirty="0" smtClean="0"/>
              <a:t>Within 48 hours, that percentage drops off to a final </a:t>
            </a:r>
            <a:r>
              <a:rPr lang="en-GB" sz="2000" dirty="0" smtClean="0">
                <a:solidFill>
                  <a:srgbClr val="F22939"/>
                </a:solidFill>
              </a:rPr>
              <a:t>      </a:t>
            </a:r>
            <a:r>
              <a:rPr lang="en-GB" sz="2000" dirty="0" smtClean="0"/>
              <a:t>  level of retention.</a:t>
            </a:r>
          </a:p>
          <a:p>
            <a:pPr marL="342900" indent="-342900">
              <a:buFont typeface="Wingdings" pitchFamily="2" charset="2"/>
              <a:buChar char="§"/>
            </a:pPr>
            <a:endParaRPr lang="en-GB" sz="2000" dirty="0" smtClean="0"/>
          </a:p>
          <a:p>
            <a:pPr marL="698500" lvl="2" indent="-342900"/>
            <a:r>
              <a:rPr lang="en-GB" sz="1800" dirty="0" smtClean="0"/>
              <a:t>How well do you listen?  Respond to the questions in your workbook.</a:t>
            </a:r>
          </a:p>
          <a:p>
            <a:pPr marL="698500" lvl="2" indent="-342900"/>
            <a:r>
              <a:rPr lang="en-GB" sz="1800" dirty="0" smtClean="0"/>
              <a:t>What can you improve on to make you a better listener?</a:t>
            </a:r>
          </a:p>
          <a:p>
            <a:pPr marL="698500" lvl="2" indent="-342900">
              <a:buNone/>
            </a:pPr>
            <a:endParaRPr lang="en-GB" dirty="0" smtClean="0"/>
          </a:p>
          <a:p>
            <a:pPr marL="342900" indent="-342900"/>
            <a:endParaRPr lang="en-US" sz="2000" dirty="0" smtClean="0"/>
          </a:p>
        </p:txBody>
      </p:sp>
      <p:sp>
        <p:nvSpPr>
          <p:cNvPr id="4" name="Footer Placeholder 3"/>
          <p:cNvSpPr>
            <a:spLocks noGrp="1"/>
          </p:cNvSpPr>
          <p:nvPr>
            <p:ph type="ftr" sz="quarter" idx="11"/>
          </p:nvPr>
        </p:nvSpPr>
        <p:spPr/>
        <p:txBody>
          <a:bodyPr/>
          <a:lstStyle/>
          <a:p>
            <a:r>
              <a:rPr lang="en-US" smtClean="0"/>
              <a:t>Personal Branding &amp; Effective Communication</a:t>
            </a:r>
            <a:endParaRPr lang="en-US" dirty="0"/>
          </a:p>
        </p:txBody>
      </p:sp>
      <p:sp>
        <p:nvSpPr>
          <p:cNvPr id="6" name="Vertical Text Placeholder 5"/>
          <p:cNvSpPr>
            <a:spLocks noGrp="1"/>
          </p:cNvSpPr>
          <p:nvPr>
            <p:ph type="body" orient="vert" idx="13"/>
          </p:nvPr>
        </p:nvSpPr>
        <p:spPr>
          <a:xfrm>
            <a:off x="415290" y="1571612"/>
            <a:ext cx="8308086" cy="369741"/>
          </a:xfrm>
        </p:spPr>
        <p:txBody>
          <a:bodyPr>
            <a:normAutofit fontScale="77500" lnSpcReduction="20000"/>
          </a:bodyPr>
          <a:lstStyle/>
          <a:p>
            <a:pPr marL="0" indent="0">
              <a:buNone/>
            </a:pPr>
            <a:r>
              <a:rPr lang="en-GB" dirty="0" smtClean="0"/>
              <a:t>It’s not just about delivering the message……..</a:t>
            </a:r>
            <a:endParaRPr lang="en-GB" dirty="0"/>
          </a:p>
        </p:txBody>
      </p:sp>
      <p:sp>
        <p:nvSpPr>
          <p:cNvPr id="8" name="TextBox 7"/>
          <p:cNvSpPr txBox="1"/>
          <p:nvPr/>
        </p:nvSpPr>
        <p:spPr>
          <a:xfrm>
            <a:off x="3338265" y="2059446"/>
            <a:ext cx="1159292" cy="369332"/>
          </a:xfrm>
          <a:prstGeom prst="rect">
            <a:avLst/>
          </a:prstGeom>
          <a:noFill/>
        </p:spPr>
        <p:txBody>
          <a:bodyPr wrap="none" rtlCol="0">
            <a:spAutoFit/>
          </a:bodyPr>
          <a:lstStyle/>
          <a:p>
            <a:r>
              <a:rPr lang="en-GB" b="1" dirty="0" smtClean="0">
                <a:solidFill>
                  <a:schemeClr val="accent2"/>
                </a:solidFill>
              </a:rPr>
              <a:t>125 - 150</a:t>
            </a:r>
          </a:p>
        </p:txBody>
      </p:sp>
      <p:sp>
        <p:nvSpPr>
          <p:cNvPr id="9" name="TextBox 8"/>
          <p:cNvSpPr txBox="1"/>
          <p:nvPr/>
        </p:nvSpPr>
        <p:spPr>
          <a:xfrm>
            <a:off x="3735792" y="2441654"/>
            <a:ext cx="1159292" cy="369332"/>
          </a:xfrm>
          <a:prstGeom prst="rect">
            <a:avLst/>
          </a:prstGeom>
          <a:noFill/>
        </p:spPr>
        <p:txBody>
          <a:bodyPr wrap="none" rtlCol="0">
            <a:spAutoFit/>
          </a:bodyPr>
          <a:lstStyle/>
          <a:p>
            <a:r>
              <a:rPr lang="en-GB" b="1" dirty="0" smtClean="0">
                <a:solidFill>
                  <a:schemeClr val="accent2"/>
                </a:solidFill>
              </a:rPr>
              <a:t>500 - 600</a:t>
            </a:r>
          </a:p>
        </p:txBody>
      </p:sp>
      <p:sp>
        <p:nvSpPr>
          <p:cNvPr id="10" name="TextBox 9"/>
          <p:cNvSpPr txBox="1"/>
          <p:nvPr/>
        </p:nvSpPr>
        <p:spPr>
          <a:xfrm>
            <a:off x="595536" y="2870172"/>
            <a:ext cx="774571" cy="369332"/>
          </a:xfrm>
          <a:prstGeom prst="rect">
            <a:avLst/>
          </a:prstGeom>
          <a:noFill/>
        </p:spPr>
        <p:txBody>
          <a:bodyPr wrap="none" rtlCol="0">
            <a:spAutoFit/>
          </a:bodyPr>
          <a:lstStyle/>
          <a:p>
            <a:r>
              <a:rPr lang="en-GB" b="1" dirty="0" smtClean="0">
                <a:solidFill>
                  <a:schemeClr val="accent2"/>
                </a:solidFill>
              </a:rPr>
              <a:t>60%  </a:t>
            </a:r>
          </a:p>
        </p:txBody>
      </p:sp>
      <p:sp>
        <p:nvSpPr>
          <p:cNvPr id="11" name="TextBox 10"/>
          <p:cNvSpPr txBox="1"/>
          <p:nvPr/>
        </p:nvSpPr>
        <p:spPr>
          <a:xfrm>
            <a:off x="1142976" y="3108660"/>
            <a:ext cx="518091" cy="369332"/>
          </a:xfrm>
          <a:prstGeom prst="rect">
            <a:avLst/>
          </a:prstGeom>
          <a:noFill/>
        </p:spPr>
        <p:txBody>
          <a:bodyPr wrap="none" rtlCol="0">
            <a:spAutoFit/>
          </a:bodyPr>
          <a:lstStyle/>
          <a:p>
            <a:r>
              <a:rPr lang="en-GB" b="1" dirty="0" smtClean="0">
                <a:solidFill>
                  <a:schemeClr val="accent2"/>
                </a:solidFill>
              </a:rPr>
              <a:t>1%</a:t>
            </a:r>
          </a:p>
        </p:txBody>
      </p:sp>
      <p:sp>
        <p:nvSpPr>
          <p:cNvPr id="12" name="TextBox 11"/>
          <p:cNvSpPr txBox="1"/>
          <p:nvPr/>
        </p:nvSpPr>
        <p:spPr>
          <a:xfrm>
            <a:off x="4846956" y="4059800"/>
            <a:ext cx="646331" cy="369332"/>
          </a:xfrm>
          <a:prstGeom prst="rect">
            <a:avLst/>
          </a:prstGeom>
          <a:noFill/>
        </p:spPr>
        <p:txBody>
          <a:bodyPr wrap="none" rtlCol="0">
            <a:spAutoFit/>
          </a:bodyPr>
          <a:lstStyle/>
          <a:p>
            <a:r>
              <a:rPr lang="en-GB" b="1" dirty="0" smtClean="0">
                <a:solidFill>
                  <a:schemeClr val="accent2"/>
                </a:solidFill>
              </a:rPr>
              <a:t>50%</a:t>
            </a:r>
          </a:p>
        </p:txBody>
      </p:sp>
      <p:sp>
        <p:nvSpPr>
          <p:cNvPr id="13" name="TextBox 12"/>
          <p:cNvSpPr txBox="1"/>
          <p:nvPr/>
        </p:nvSpPr>
        <p:spPr>
          <a:xfrm>
            <a:off x="6175972" y="4477260"/>
            <a:ext cx="646331" cy="369332"/>
          </a:xfrm>
          <a:prstGeom prst="rect">
            <a:avLst/>
          </a:prstGeom>
          <a:noFill/>
        </p:spPr>
        <p:txBody>
          <a:bodyPr wrap="none" rtlCol="0">
            <a:spAutoFit/>
          </a:bodyPr>
          <a:lstStyle/>
          <a:p>
            <a:r>
              <a:rPr lang="en-GB" b="1" dirty="0" smtClean="0">
                <a:solidFill>
                  <a:schemeClr val="accent2"/>
                </a:solidFill>
              </a:rPr>
              <a:t>25%</a:t>
            </a:r>
          </a:p>
        </p:txBody>
      </p:sp>
      <p:sp>
        <p:nvSpPr>
          <p:cNvPr id="15" name="Title 7"/>
          <p:cNvSpPr>
            <a:spLocks noGrp="1"/>
          </p:cNvSpPr>
          <p:nvPr>
            <p:ph type="title"/>
          </p:nvPr>
        </p:nvSpPr>
        <p:spPr>
          <a:xfrm>
            <a:off x="395824" y="923910"/>
            <a:ext cx="8327552" cy="219074"/>
          </a:xfrm>
        </p:spPr>
        <p:txBody>
          <a:bodyPr>
            <a:normAutofit fontScale="90000"/>
          </a:bodyPr>
          <a:lstStyle/>
          <a:p>
            <a:r>
              <a:rPr lang="en-GB" dirty="0" smtClean="0"/>
              <a:t>BUILDING YOUR PERSONAL BRAND </a:t>
            </a:r>
            <a:br>
              <a:rPr lang="en-GB" dirty="0" smtClean="0"/>
            </a:br>
            <a:endParaRPr lang="en-GB" dirty="0"/>
          </a:p>
        </p:txBody>
      </p:sp>
      <p:sp>
        <p:nvSpPr>
          <p:cNvPr id="16" name="TextBox 15"/>
          <p:cNvSpPr txBox="1"/>
          <p:nvPr/>
        </p:nvSpPr>
        <p:spPr>
          <a:xfrm>
            <a:off x="500034" y="1071546"/>
            <a:ext cx="6003940" cy="461665"/>
          </a:xfrm>
          <a:prstGeom prst="rect">
            <a:avLst/>
          </a:prstGeom>
          <a:noFill/>
        </p:spPr>
        <p:txBody>
          <a:bodyPr wrap="square" rtlCol="0">
            <a:spAutoFit/>
          </a:bodyPr>
          <a:lstStyle/>
          <a:p>
            <a:r>
              <a:rPr lang="en-GB" sz="2400" dirty="0" smtClean="0"/>
              <a:t>Step 3: Packaging - Communication</a:t>
            </a:r>
            <a:endParaRPr lang="en-GB" sz="2400" dirty="0"/>
          </a:p>
        </p:txBody>
      </p:sp>
    </p:spTree>
    <p:extLst>
      <p:ext uri="{BB962C8B-B14F-4D97-AF65-F5344CB8AC3E}">
        <p14:creationId xmlns:p14="http://schemas.microsoft.com/office/powerpoint/2010/main" val="1008562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20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20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20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12" grpId="0"/>
      <p:bldP spid="1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15290" y="1696219"/>
            <a:ext cx="8318832" cy="4856613"/>
          </a:xfrm>
        </p:spPr>
        <p:txBody>
          <a:bodyPr/>
          <a:lstStyle/>
          <a:p>
            <a:pPr>
              <a:buFont typeface="Arial" pitchFamily="34" charset="0"/>
              <a:buChar char="•"/>
            </a:pPr>
            <a:endParaRPr lang="en-GB" dirty="0" smtClean="0"/>
          </a:p>
          <a:p>
            <a:pPr>
              <a:buFont typeface="Wingdings" pitchFamily="2" charset="2"/>
              <a:buChar char="§"/>
            </a:pPr>
            <a:r>
              <a:rPr lang="en-GB" sz="2400" dirty="0" smtClean="0"/>
              <a:t>Pay Attention</a:t>
            </a:r>
          </a:p>
          <a:p>
            <a:pPr>
              <a:buFont typeface="Wingdings" pitchFamily="2" charset="2"/>
              <a:buChar char="§"/>
            </a:pPr>
            <a:endParaRPr lang="en-GB" sz="2400" dirty="0" smtClean="0"/>
          </a:p>
          <a:p>
            <a:pPr>
              <a:buFont typeface="Wingdings" pitchFamily="2" charset="2"/>
              <a:buChar char="§"/>
            </a:pPr>
            <a:r>
              <a:rPr lang="en-GB" sz="2400" dirty="0" smtClean="0"/>
              <a:t> Show that you’re listening</a:t>
            </a:r>
          </a:p>
          <a:p>
            <a:pPr>
              <a:buFont typeface="Wingdings" pitchFamily="2" charset="2"/>
              <a:buChar char="§"/>
            </a:pPr>
            <a:endParaRPr lang="en-GB" sz="2400" dirty="0" smtClean="0"/>
          </a:p>
          <a:p>
            <a:pPr>
              <a:buFont typeface="Wingdings" pitchFamily="2" charset="2"/>
              <a:buChar char="§"/>
            </a:pPr>
            <a:r>
              <a:rPr lang="en-GB" sz="2400" dirty="0" smtClean="0"/>
              <a:t> Provide feedback</a:t>
            </a:r>
          </a:p>
          <a:p>
            <a:pPr>
              <a:buFont typeface="Wingdings" pitchFamily="2" charset="2"/>
              <a:buChar char="§"/>
            </a:pPr>
            <a:endParaRPr lang="en-GB" sz="2400" dirty="0" smtClean="0"/>
          </a:p>
          <a:p>
            <a:pPr>
              <a:buFont typeface="Wingdings" pitchFamily="2" charset="2"/>
              <a:buChar char="§"/>
            </a:pPr>
            <a:r>
              <a:rPr lang="en-GB" sz="2400" dirty="0" smtClean="0"/>
              <a:t> Defer judgement</a:t>
            </a:r>
          </a:p>
          <a:p>
            <a:pPr>
              <a:buFont typeface="Wingdings" pitchFamily="2" charset="2"/>
              <a:buChar char="§"/>
            </a:pPr>
            <a:endParaRPr lang="en-GB" sz="2400" dirty="0" smtClean="0"/>
          </a:p>
          <a:p>
            <a:pPr>
              <a:buFont typeface="Wingdings" pitchFamily="2" charset="2"/>
              <a:buChar char="§"/>
            </a:pPr>
            <a:r>
              <a:rPr lang="en-GB" sz="2400" dirty="0" smtClean="0"/>
              <a:t> Respond appropriately</a:t>
            </a:r>
            <a:endParaRPr lang="en-GB" sz="2400" dirty="0"/>
          </a:p>
        </p:txBody>
      </p:sp>
      <p:sp>
        <p:nvSpPr>
          <p:cNvPr id="4" name="Footer Placeholder 3"/>
          <p:cNvSpPr>
            <a:spLocks noGrp="1"/>
          </p:cNvSpPr>
          <p:nvPr>
            <p:ph type="ftr" sz="quarter" idx="11"/>
          </p:nvPr>
        </p:nvSpPr>
        <p:spPr/>
        <p:txBody>
          <a:bodyPr/>
          <a:lstStyle/>
          <a:p>
            <a:r>
              <a:rPr lang="en-US" smtClean="0"/>
              <a:t>Personal Branding &amp; Effective Communication</a:t>
            </a:r>
            <a:endParaRPr lang="en-US" dirty="0"/>
          </a:p>
        </p:txBody>
      </p:sp>
      <p:sp>
        <p:nvSpPr>
          <p:cNvPr id="6" name="Vertical Text Placeholder 5"/>
          <p:cNvSpPr>
            <a:spLocks noGrp="1"/>
          </p:cNvSpPr>
          <p:nvPr>
            <p:ph type="body" orient="vert" idx="13"/>
          </p:nvPr>
        </p:nvSpPr>
        <p:spPr>
          <a:xfrm>
            <a:off x="415290" y="1696219"/>
            <a:ext cx="8308086" cy="369741"/>
          </a:xfrm>
        </p:spPr>
        <p:txBody>
          <a:bodyPr>
            <a:normAutofit fontScale="77500" lnSpcReduction="20000"/>
          </a:bodyPr>
          <a:lstStyle/>
          <a:p>
            <a:pPr marL="0" indent="0">
              <a:buNone/>
            </a:pPr>
            <a:r>
              <a:rPr lang="en-GB" dirty="0" smtClean="0"/>
              <a:t>Become a Better Listener</a:t>
            </a:r>
            <a:endParaRPr lang="en-GB" dirty="0"/>
          </a:p>
        </p:txBody>
      </p:sp>
      <p:pic>
        <p:nvPicPr>
          <p:cNvPr id="7" name="Picture 6" descr="listening.jpg"/>
          <p:cNvPicPr>
            <a:picLocks noChangeAspect="1"/>
          </p:cNvPicPr>
          <p:nvPr/>
        </p:nvPicPr>
        <p:blipFill>
          <a:blip r:embed="rId2" cstate="print"/>
          <a:srcRect b="9326"/>
          <a:stretch>
            <a:fillRect/>
          </a:stretch>
        </p:blipFill>
        <p:spPr>
          <a:xfrm>
            <a:off x="5758746" y="3786190"/>
            <a:ext cx="2813772" cy="2500330"/>
          </a:xfrm>
          <a:prstGeom prst="rect">
            <a:avLst/>
          </a:prstGeom>
        </p:spPr>
      </p:pic>
      <p:sp>
        <p:nvSpPr>
          <p:cNvPr id="9" name="Title 7"/>
          <p:cNvSpPr>
            <a:spLocks noGrp="1"/>
          </p:cNvSpPr>
          <p:nvPr>
            <p:ph type="title"/>
          </p:nvPr>
        </p:nvSpPr>
        <p:spPr>
          <a:xfrm>
            <a:off x="395824" y="923910"/>
            <a:ext cx="8327552" cy="219074"/>
          </a:xfrm>
        </p:spPr>
        <p:txBody>
          <a:bodyPr>
            <a:normAutofit fontScale="90000"/>
          </a:bodyPr>
          <a:lstStyle/>
          <a:p>
            <a:r>
              <a:rPr lang="en-GB" dirty="0" smtClean="0"/>
              <a:t>BUILDING YOUR PERSONAL BRAND </a:t>
            </a:r>
            <a:br>
              <a:rPr lang="en-GB" dirty="0" smtClean="0"/>
            </a:br>
            <a:endParaRPr lang="en-GB" dirty="0"/>
          </a:p>
        </p:txBody>
      </p:sp>
      <p:sp>
        <p:nvSpPr>
          <p:cNvPr id="10" name="TextBox 9"/>
          <p:cNvSpPr txBox="1"/>
          <p:nvPr/>
        </p:nvSpPr>
        <p:spPr>
          <a:xfrm>
            <a:off x="428596" y="1071546"/>
            <a:ext cx="6003940" cy="461665"/>
          </a:xfrm>
          <a:prstGeom prst="rect">
            <a:avLst/>
          </a:prstGeom>
          <a:noFill/>
        </p:spPr>
        <p:txBody>
          <a:bodyPr wrap="square" rtlCol="0">
            <a:spAutoFit/>
          </a:bodyPr>
          <a:lstStyle/>
          <a:p>
            <a:r>
              <a:rPr lang="en-GB" sz="2400" dirty="0" smtClean="0"/>
              <a:t>Step 3: Packaging - Communication</a:t>
            </a:r>
            <a:endParaRPr lang="en-GB" sz="2400" dirty="0"/>
          </a:p>
        </p:txBody>
      </p:sp>
    </p:spTree>
    <p:extLst>
      <p:ext uri="{BB962C8B-B14F-4D97-AF65-F5344CB8AC3E}">
        <p14:creationId xmlns:p14="http://schemas.microsoft.com/office/powerpoint/2010/main" val="63316364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descr="http://www.webrealestatetools.com/wp-content/uploads/image/social-media-sites.jpg"/>
          <p:cNvPicPr>
            <a:picLocks noChangeAspect="1" noChangeArrowheads="1"/>
          </p:cNvPicPr>
          <p:nvPr/>
        </p:nvPicPr>
        <p:blipFill>
          <a:blip r:embed="rId3" cstate="print"/>
          <a:srcRect/>
          <a:stretch>
            <a:fillRect/>
          </a:stretch>
        </p:blipFill>
        <p:spPr bwMode="auto">
          <a:xfrm>
            <a:off x="990600" y="1510852"/>
            <a:ext cx="7061201" cy="5347148"/>
          </a:xfrm>
          <a:prstGeom prst="rect">
            <a:avLst/>
          </a:prstGeom>
          <a:noFill/>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711200" y="1282700"/>
            <a:ext cx="6807200" cy="461665"/>
          </a:xfrm>
          <a:prstGeom prst="rect">
            <a:avLst/>
          </a:prstGeom>
          <a:noFill/>
        </p:spPr>
        <p:txBody>
          <a:bodyPr wrap="square" rtlCol="0">
            <a:spAutoFit/>
          </a:bodyPr>
          <a:lstStyle/>
          <a:p>
            <a:r>
              <a:rPr lang="en-GB" sz="2400" dirty="0" smtClean="0"/>
              <a:t>Step 3: Packaging – On-line Networking</a:t>
            </a:r>
            <a:endParaRPr lang="en-GB" sz="2400" dirty="0"/>
          </a:p>
        </p:txBody>
      </p:sp>
      <p:sp>
        <p:nvSpPr>
          <p:cNvPr id="6" name="Title 5"/>
          <p:cNvSpPr>
            <a:spLocks noGrp="1"/>
          </p:cNvSpPr>
          <p:nvPr>
            <p:ph type="title"/>
          </p:nvPr>
        </p:nvSpPr>
        <p:spPr>
          <a:xfrm>
            <a:off x="395824" y="923910"/>
            <a:ext cx="8327552" cy="219074"/>
          </a:xfrm>
        </p:spPr>
        <p:txBody>
          <a:bodyPr>
            <a:normAutofit fontScale="90000"/>
          </a:bodyPr>
          <a:lstStyle/>
          <a:p>
            <a:r>
              <a:rPr lang="en-GB" dirty="0" smtClean="0"/>
              <a:t>BUILDING YOUR PERSONAL BRAND </a:t>
            </a:r>
            <a:br>
              <a:rPr lang="en-GB" dirty="0" smtClean="0"/>
            </a:br>
            <a:endParaRPr lang="en-GB" dirty="0"/>
          </a:p>
        </p:txBody>
      </p:sp>
      <p:sp>
        <p:nvSpPr>
          <p:cNvPr id="7" name="Footer Placeholder 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896319608"/>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406400" y="1230831"/>
            <a:ext cx="6807200" cy="461665"/>
          </a:xfrm>
          <a:prstGeom prst="rect">
            <a:avLst/>
          </a:prstGeom>
          <a:noFill/>
        </p:spPr>
        <p:txBody>
          <a:bodyPr wrap="square" rtlCol="0">
            <a:spAutoFit/>
          </a:bodyPr>
          <a:lstStyle/>
          <a:p>
            <a:r>
              <a:rPr lang="en-GB" sz="2400" dirty="0" smtClean="0"/>
              <a:t>Step 3: Packaging – Face-to-face Networking</a:t>
            </a:r>
            <a:endParaRPr lang="en-GB" sz="2400" dirty="0"/>
          </a:p>
        </p:txBody>
      </p:sp>
      <p:pic>
        <p:nvPicPr>
          <p:cNvPr id="29698" name="Picture 2" descr="http://www.mojo40.com/wp-content/uploads/2011/04/elevator-speech.jpg"/>
          <p:cNvPicPr>
            <a:picLocks noChangeAspect="1" noChangeArrowheads="1"/>
          </p:cNvPicPr>
          <p:nvPr/>
        </p:nvPicPr>
        <p:blipFill>
          <a:blip r:embed="rId3" cstate="print"/>
          <a:srcRect/>
          <a:stretch>
            <a:fillRect/>
          </a:stretch>
        </p:blipFill>
        <p:spPr bwMode="auto">
          <a:xfrm>
            <a:off x="2146301" y="2043631"/>
            <a:ext cx="4819650" cy="3235888"/>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6" name="TextBox 5"/>
          <p:cNvSpPr txBox="1"/>
          <p:nvPr/>
        </p:nvSpPr>
        <p:spPr>
          <a:xfrm>
            <a:off x="206375" y="5586910"/>
            <a:ext cx="4660900" cy="769441"/>
          </a:xfrm>
          <a:prstGeom prst="rect">
            <a:avLst/>
          </a:prstGeom>
          <a:noFill/>
        </p:spPr>
        <p:txBody>
          <a:bodyPr wrap="square" rtlCol="0">
            <a:spAutoFit/>
          </a:bodyPr>
          <a:lstStyle/>
          <a:p>
            <a:r>
              <a:rPr lang="en-GB" sz="4400" dirty="0" smtClean="0">
                <a:solidFill>
                  <a:srgbClr val="00B050"/>
                </a:solidFill>
                <a:latin typeface="Comic Sans MS" pitchFamily="66" charset="0"/>
                <a:cs typeface="Aharoni" pitchFamily="2" charset="-79"/>
              </a:rPr>
              <a:t>Elevator Speech:</a:t>
            </a:r>
            <a:endParaRPr lang="en-GB" sz="4400" dirty="0">
              <a:solidFill>
                <a:srgbClr val="00B050"/>
              </a:solidFill>
              <a:latin typeface="Comic Sans MS" pitchFamily="66" charset="0"/>
              <a:cs typeface="Aharoni" pitchFamily="2" charset="-79"/>
            </a:endParaRPr>
          </a:p>
        </p:txBody>
      </p:sp>
      <p:sp>
        <p:nvSpPr>
          <p:cNvPr id="7" name="TextBox 6"/>
          <p:cNvSpPr txBox="1"/>
          <p:nvPr/>
        </p:nvSpPr>
        <p:spPr>
          <a:xfrm>
            <a:off x="3916947" y="5586909"/>
            <a:ext cx="5676900" cy="769441"/>
          </a:xfrm>
          <a:prstGeom prst="rect">
            <a:avLst/>
          </a:prstGeom>
          <a:noFill/>
        </p:spPr>
        <p:txBody>
          <a:bodyPr wrap="square" rtlCol="0">
            <a:spAutoFit/>
          </a:bodyPr>
          <a:lstStyle/>
          <a:p>
            <a:pPr algn="ctr"/>
            <a:r>
              <a:rPr lang="en-GB" sz="4400" dirty="0" smtClean="0">
                <a:solidFill>
                  <a:srgbClr val="00B050"/>
                </a:solidFill>
                <a:latin typeface="Comic Sans MS" pitchFamily="66" charset="0"/>
                <a:cs typeface="Aharoni" pitchFamily="2" charset="-79"/>
              </a:rPr>
              <a:t>What’s yours?</a:t>
            </a:r>
            <a:endParaRPr lang="en-GB" sz="4400" dirty="0">
              <a:solidFill>
                <a:srgbClr val="00B050"/>
              </a:solidFill>
              <a:latin typeface="Comic Sans MS" pitchFamily="66" charset="0"/>
              <a:cs typeface="Aharoni" pitchFamily="2" charset="-79"/>
            </a:endParaRPr>
          </a:p>
        </p:txBody>
      </p:sp>
      <p:sp>
        <p:nvSpPr>
          <p:cNvPr id="8" name="Title 7"/>
          <p:cNvSpPr>
            <a:spLocks noGrp="1"/>
          </p:cNvSpPr>
          <p:nvPr>
            <p:ph type="title"/>
          </p:nvPr>
        </p:nvSpPr>
        <p:spPr>
          <a:xfrm>
            <a:off x="406400" y="366933"/>
            <a:ext cx="7886700" cy="1325563"/>
          </a:xfrm>
        </p:spPr>
        <p:txBody>
          <a:bodyPr>
            <a:normAutofit/>
          </a:bodyPr>
          <a:lstStyle/>
          <a:p>
            <a:r>
              <a:rPr lang="en-GB" sz="3600" dirty="0" smtClean="0"/>
              <a:t>BUILDING YOUR PERSONAL BRAND </a:t>
            </a:r>
            <a:endParaRPr lang="en-GB" sz="3600" dirty="0"/>
          </a:p>
        </p:txBody>
      </p:sp>
      <p:sp>
        <p:nvSpPr>
          <p:cNvPr id="9" name="Footer Placeholder 8"/>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373032204"/>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projecthero.co.uk/wp-content/uploads/2011/06/IMAGEteamwork4.jpg"/>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2298700" y="716359"/>
            <a:ext cx="4714875" cy="4443771"/>
          </a:xfrm>
          <a:prstGeom prst="rect">
            <a:avLst/>
          </a:prstGeom>
          <a:noFill/>
        </p:spPr>
      </p:pic>
      <p:sp>
        <p:nvSpPr>
          <p:cNvPr id="4100" name="TextBox 3"/>
          <p:cNvSpPr txBox="1">
            <a:spLocks noChangeArrowheads="1"/>
          </p:cNvSpPr>
          <p:nvPr/>
        </p:nvSpPr>
        <p:spPr bwMode="auto">
          <a:xfrm>
            <a:off x="406400" y="4788298"/>
            <a:ext cx="8369300" cy="1569660"/>
          </a:xfrm>
          <a:prstGeom prst="rect">
            <a:avLst/>
          </a:prstGeom>
          <a:noFill/>
          <a:ln w="9525">
            <a:noFill/>
            <a:miter lim="800000"/>
            <a:headEnd/>
            <a:tailEnd/>
          </a:ln>
        </p:spPr>
        <p:txBody>
          <a:bodyPr>
            <a:spAutoFit/>
          </a:bodyPr>
          <a:lstStyle/>
          <a:p>
            <a:pPr algn="ctr"/>
            <a:r>
              <a:rPr lang="en-GB" sz="2400" dirty="0" smtClean="0"/>
              <a:t>Nothing the slightest bit amazing has ever been done in isolation:</a:t>
            </a:r>
          </a:p>
          <a:p>
            <a:pPr algn="ctr"/>
            <a:endParaRPr lang="en-GB" sz="2400" dirty="0" smtClean="0"/>
          </a:p>
          <a:p>
            <a:pPr algn="ctr"/>
            <a:r>
              <a:rPr lang="en-GB" sz="2400" dirty="0" smtClean="0">
                <a:solidFill>
                  <a:srgbClr val="FF0000"/>
                </a:solidFill>
              </a:rPr>
              <a:t>What you know  </a:t>
            </a:r>
            <a:r>
              <a:rPr lang="en-GB" sz="2400" dirty="0" smtClean="0"/>
              <a:t>+  </a:t>
            </a:r>
            <a:r>
              <a:rPr lang="en-GB" sz="2400" dirty="0" smtClean="0">
                <a:solidFill>
                  <a:srgbClr val="FF0000"/>
                </a:solidFill>
              </a:rPr>
              <a:t>Who you know </a:t>
            </a:r>
            <a:endParaRPr lang="en-GB" sz="2000" dirty="0">
              <a:solidFill>
                <a:srgbClr val="FF0000"/>
              </a:solidFill>
            </a:endParaRPr>
          </a:p>
        </p:txBody>
      </p:sp>
      <p:sp>
        <p:nvSpPr>
          <p:cNvPr id="6" name="TextBox 5"/>
          <p:cNvSpPr txBox="1"/>
          <p:nvPr/>
        </p:nvSpPr>
        <p:spPr>
          <a:xfrm>
            <a:off x="571500" y="939800"/>
            <a:ext cx="4622800" cy="523220"/>
          </a:xfrm>
          <a:prstGeom prst="rect">
            <a:avLst/>
          </a:prstGeom>
          <a:noFill/>
        </p:spPr>
        <p:txBody>
          <a:bodyPr wrap="square" rtlCol="0">
            <a:spAutoFit/>
          </a:bodyPr>
          <a:lstStyle/>
          <a:p>
            <a:r>
              <a:rPr lang="en-GB" sz="2800" b="1" dirty="0" smtClean="0">
                <a:solidFill>
                  <a:schemeClr val="bg1"/>
                </a:solidFill>
              </a:rPr>
              <a:t>People</a:t>
            </a:r>
            <a:endParaRPr lang="en-GB" sz="2800" b="1" dirty="0">
              <a:solidFill>
                <a:schemeClr val="bg1"/>
              </a:solidFill>
            </a:endParaRPr>
          </a:p>
        </p:txBody>
      </p:sp>
      <p:sp>
        <p:nvSpPr>
          <p:cNvPr id="7" name="TextBox 6"/>
          <p:cNvSpPr txBox="1"/>
          <p:nvPr/>
        </p:nvSpPr>
        <p:spPr>
          <a:xfrm>
            <a:off x="590550" y="1062910"/>
            <a:ext cx="1828800" cy="400110"/>
          </a:xfrm>
          <a:prstGeom prst="rect">
            <a:avLst/>
          </a:prstGeom>
          <a:noFill/>
        </p:spPr>
        <p:txBody>
          <a:bodyPr wrap="square" rtlCol="0">
            <a:spAutoFit/>
          </a:bodyPr>
          <a:lstStyle/>
          <a:p>
            <a:r>
              <a:rPr lang="en-GB" sz="2000" dirty="0" smtClean="0"/>
              <a:t>Step 4:People</a:t>
            </a:r>
            <a:endParaRPr lang="en-GB" sz="2000" dirty="0"/>
          </a:p>
        </p:txBody>
      </p:sp>
      <p:sp>
        <p:nvSpPr>
          <p:cNvPr id="8" name="Title 7"/>
          <p:cNvSpPr>
            <a:spLocks noGrp="1"/>
          </p:cNvSpPr>
          <p:nvPr>
            <p:ph type="title"/>
          </p:nvPr>
        </p:nvSpPr>
        <p:spPr>
          <a:xfrm>
            <a:off x="571500" y="43736"/>
            <a:ext cx="7886700" cy="1325563"/>
          </a:xfrm>
        </p:spPr>
        <p:txBody>
          <a:bodyPr>
            <a:normAutofit/>
          </a:bodyPr>
          <a:lstStyle/>
          <a:p>
            <a:r>
              <a:rPr lang="en-GB" sz="3600" dirty="0" smtClean="0"/>
              <a:t>BUILDING YOUR PERSONAL BRAND </a:t>
            </a:r>
            <a:endParaRPr lang="en-GB" sz="3600" dirty="0"/>
          </a:p>
        </p:txBody>
      </p:sp>
      <p:sp>
        <p:nvSpPr>
          <p:cNvPr id="9" name="Footer Placeholder 8"/>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85855565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533400" y="1098855"/>
            <a:ext cx="4622800" cy="369332"/>
          </a:xfrm>
          <a:prstGeom prst="rect">
            <a:avLst/>
          </a:prstGeom>
          <a:noFill/>
        </p:spPr>
        <p:txBody>
          <a:bodyPr wrap="square" rtlCol="0">
            <a:spAutoFit/>
          </a:bodyPr>
          <a:lstStyle/>
          <a:p>
            <a:r>
              <a:rPr lang="en-GB" dirty="0" smtClean="0"/>
              <a:t>Step 4: People</a:t>
            </a:r>
            <a:endParaRPr lang="en-GB" dirty="0"/>
          </a:p>
        </p:txBody>
      </p:sp>
      <p:sp>
        <p:nvSpPr>
          <p:cNvPr id="5" name="AutoShape 5"/>
          <p:cNvSpPr>
            <a:spLocks noChangeArrowheads="1"/>
          </p:cNvSpPr>
          <p:nvPr/>
        </p:nvSpPr>
        <p:spPr bwMode="auto">
          <a:xfrm>
            <a:off x="4206875" y="3084531"/>
            <a:ext cx="838200" cy="838200"/>
          </a:xfrm>
          <a:prstGeom prst="flowChartConnector">
            <a:avLst/>
          </a:prstGeom>
          <a:ln>
            <a:headEnd/>
            <a:tailEnd/>
          </a:ln>
        </p:spPr>
        <p:style>
          <a:lnRef idx="0">
            <a:schemeClr val="accent5"/>
          </a:lnRef>
          <a:fillRef idx="3">
            <a:schemeClr val="accent5"/>
          </a:fillRef>
          <a:effectRef idx="3">
            <a:schemeClr val="accent5"/>
          </a:effectRef>
          <a:fontRef idx="minor">
            <a:schemeClr val="lt1"/>
          </a:fontRef>
        </p:style>
        <p:txBody>
          <a:bodyPr wrap="none" anchor="ctr"/>
          <a:lstStyle/>
          <a:p>
            <a:pPr algn="ctr"/>
            <a:r>
              <a:rPr lang="en-GB" sz="2400">
                <a:solidFill>
                  <a:schemeClr val="bg1"/>
                </a:solidFill>
                <a:cs typeface="Times New Roman" charset="0"/>
              </a:rPr>
              <a:t>Self</a:t>
            </a:r>
            <a:endParaRPr lang="en-US" sz="2400">
              <a:solidFill>
                <a:schemeClr val="bg1"/>
              </a:solidFill>
              <a:cs typeface="Times New Roman" charset="0"/>
            </a:endParaRPr>
          </a:p>
        </p:txBody>
      </p:sp>
      <p:sp>
        <p:nvSpPr>
          <p:cNvPr id="6" name="AutoShape 6"/>
          <p:cNvSpPr>
            <a:spLocks noChangeArrowheads="1"/>
          </p:cNvSpPr>
          <p:nvPr/>
        </p:nvSpPr>
        <p:spPr bwMode="auto">
          <a:xfrm>
            <a:off x="3948113" y="1008081"/>
            <a:ext cx="1371600" cy="12954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a:r>
              <a:rPr lang="en-GB" sz="1200" dirty="0" smtClean="0">
                <a:solidFill>
                  <a:schemeClr val="bg1"/>
                </a:solidFill>
                <a:cs typeface="Times New Roman" charset="0"/>
              </a:rPr>
              <a:t>Tutor</a:t>
            </a:r>
            <a:endParaRPr lang="en-US" sz="1200" dirty="0">
              <a:solidFill>
                <a:schemeClr val="bg1"/>
              </a:solidFill>
              <a:cs typeface="Times New Roman" charset="0"/>
            </a:endParaRPr>
          </a:p>
        </p:txBody>
      </p:sp>
      <p:sp>
        <p:nvSpPr>
          <p:cNvPr id="7" name="AutoShape 7"/>
          <p:cNvSpPr>
            <a:spLocks noChangeArrowheads="1"/>
          </p:cNvSpPr>
          <p:nvPr/>
        </p:nvSpPr>
        <p:spPr bwMode="auto">
          <a:xfrm>
            <a:off x="6096000" y="1331931"/>
            <a:ext cx="1676400" cy="15240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a:r>
              <a:rPr lang="en-US" sz="1200" dirty="0" smtClean="0">
                <a:solidFill>
                  <a:schemeClr val="bg1"/>
                </a:solidFill>
                <a:cs typeface="Times New Roman" charset="0"/>
              </a:rPr>
              <a:t>?</a:t>
            </a:r>
            <a:endParaRPr lang="en-US" sz="1200" dirty="0">
              <a:solidFill>
                <a:schemeClr val="bg1"/>
              </a:solidFill>
              <a:cs typeface="Times New Roman" charset="0"/>
            </a:endParaRPr>
          </a:p>
        </p:txBody>
      </p:sp>
      <p:sp>
        <p:nvSpPr>
          <p:cNvPr id="8" name="AutoShape 8"/>
          <p:cNvSpPr>
            <a:spLocks noChangeArrowheads="1"/>
          </p:cNvSpPr>
          <p:nvPr/>
        </p:nvSpPr>
        <p:spPr bwMode="auto">
          <a:xfrm>
            <a:off x="7246938" y="3389331"/>
            <a:ext cx="838200" cy="8382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sz="2000">
                <a:solidFill>
                  <a:schemeClr val="bg1"/>
                </a:solidFill>
                <a:cs typeface="Times New Roman" charset="0"/>
              </a:rPr>
              <a:t>Peers</a:t>
            </a:r>
            <a:endParaRPr lang="en-US" sz="2000">
              <a:solidFill>
                <a:schemeClr val="bg1"/>
              </a:solidFill>
              <a:cs typeface="Times New Roman" charset="0"/>
            </a:endParaRPr>
          </a:p>
        </p:txBody>
      </p:sp>
      <p:sp>
        <p:nvSpPr>
          <p:cNvPr id="9" name="AutoShape 9"/>
          <p:cNvSpPr>
            <a:spLocks noChangeArrowheads="1"/>
          </p:cNvSpPr>
          <p:nvPr/>
        </p:nvSpPr>
        <p:spPr bwMode="auto">
          <a:xfrm>
            <a:off x="6637338" y="4264044"/>
            <a:ext cx="838200" cy="8382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dirty="0" smtClean="0">
                <a:solidFill>
                  <a:schemeClr val="bg1"/>
                </a:solidFill>
                <a:cs typeface="Times New Roman" charset="0"/>
              </a:rPr>
              <a:t>?</a:t>
            </a:r>
            <a:endParaRPr lang="en-US" dirty="0">
              <a:solidFill>
                <a:schemeClr val="bg1"/>
              </a:solidFill>
              <a:cs typeface="Times New Roman" charset="0"/>
            </a:endParaRPr>
          </a:p>
        </p:txBody>
      </p:sp>
      <p:sp>
        <p:nvSpPr>
          <p:cNvPr id="10" name="AutoShape 10"/>
          <p:cNvSpPr>
            <a:spLocks noChangeArrowheads="1"/>
          </p:cNvSpPr>
          <p:nvPr/>
        </p:nvSpPr>
        <p:spPr bwMode="auto">
          <a:xfrm>
            <a:off x="5613400" y="5148281"/>
            <a:ext cx="838200" cy="8382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dirty="0" smtClean="0">
                <a:solidFill>
                  <a:schemeClr val="bg1"/>
                </a:solidFill>
                <a:cs typeface="Times New Roman" charset="0"/>
              </a:rPr>
              <a:t>?</a:t>
            </a:r>
            <a:endParaRPr lang="en-US" dirty="0">
              <a:solidFill>
                <a:schemeClr val="bg1"/>
              </a:solidFill>
              <a:cs typeface="Times New Roman" charset="0"/>
            </a:endParaRPr>
          </a:p>
        </p:txBody>
      </p:sp>
      <p:sp>
        <p:nvSpPr>
          <p:cNvPr id="11" name="AutoShape 11"/>
          <p:cNvSpPr>
            <a:spLocks noChangeArrowheads="1"/>
          </p:cNvSpPr>
          <p:nvPr/>
        </p:nvSpPr>
        <p:spPr bwMode="auto">
          <a:xfrm>
            <a:off x="4037013" y="4924444"/>
            <a:ext cx="1295400" cy="12192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sz="1200" dirty="0" smtClean="0">
                <a:solidFill>
                  <a:schemeClr val="bg1"/>
                </a:solidFill>
                <a:cs typeface="Times New Roman" charset="0"/>
              </a:rPr>
              <a:t>Other Academics</a:t>
            </a:r>
            <a:endParaRPr lang="en-US" sz="1200" dirty="0">
              <a:solidFill>
                <a:schemeClr val="bg1"/>
              </a:solidFill>
              <a:cs typeface="Times New Roman" charset="0"/>
            </a:endParaRPr>
          </a:p>
        </p:txBody>
      </p:sp>
      <p:sp>
        <p:nvSpPr>
          <p:cNvPr id="12" name="AutoShape 12"/>
          <p:cNvSpPr>
            <a:spLocks noChangeArrowheads="1"/>
          </p:cNvSpPr>
          <p:nvPr/>
        </p:nvSpPr>
        <p:spPr bwMode="auto">
          <a:xfrm>
            <a:off x="2198688" y="4980006"/>
            <a:ext cx="990600" cy="9144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sz="2000">
                <a:solidFill>
                  <a:schemeClr val="bg1"/>
                </a:solidFill>
                <a:cs typeface="Times New Roman" charset="0"/>
              </a:rPr>
              <a:t>Family</a:t>
            </a:r>
            <a:endParaRPr lang="en-US" sz="2000">
              <a:solidFill>
                <a:schemeClr val="bg1"/>
              </a:solidFill>
              <a:cs typeface="Times New Roman" charset="0"/>
            </a:endParaRPr>
          </a:p>
        </p:txBody>
      </p:sp>
      <p:sp>
        <p:nvSpPr>
          <p:cNvPr id="13" name="AutoShape 13"/>
          <p:cNvSpPr>
            <a:spLocks noChangeArrowheads="1"/>
          </p:cNvSpPr>
          <p:nvPr/>
        </p:nvSpPr>
        <p:spPr bwMode="auto">
          <a:xfrm>
            <a:off x="533400" y="4456131"/>
            <a:ext cx="990600" cy="9144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wrap="none" anchor="ctr"/>
          <a:lstStyle/>
          <a:p>
            <a:pPr algn="ctr"/>
            <a:r>
              <a:rPr lang="en-GB">
                <a:solidFill>
                  <a:schemeClr val="bg1"/>
                </a:solidFill>
                <a:cs typeface="Times New Roman" charset="0"/>
              </a:rPr>
              <a:t>Friends</a:t>
            </a:r>
            <a:endParaRPr lang="en-US">
              <a:solidFill>
                <a:schemeClr val="bg1"/>
              </a:solidFill>
              <a:cs typeface="Times New Roman" charset="0"/>
            </a:endParaRPr>
          </a:p>
        </p:txBody>
      </p:sp>
      <p:sp>
        <p:nvSpPr>
          <p:cNvPr id="14" name="AutoShape 14"/>
          <p:cNvSpPr>
            <a:spLocks noChangeArrowheads="1"/>
          </p:cNvSpPr>
          <p:nvPr/>
        </p:nvSpPr>
        <p:spPr bwMode="auto">
          <a:xfrm>
            <a:off x="762000" y="2932131"/>
            <a:ext cx="1524000" cy="13716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a:r>
              <a:rPr lang="en-GB" sz="1200">
                <a:solidFill>
                  <a:schemeClr val="bg1"/>
                </a:solidFill>
                <a:cs typeface="Times New Roman" charset="0"/>
              </a:rPr>
              <a:t>Community</a:t>
            </a:r>
            <a:endParaRPr lang="en-US" sz="1200">
              <a:solidFill>
                <a:schemeClr val="bg1"/>
              </a:solidFill>
              <a:cs typeface="Times New Roman" charset="0"/>
            </a:endParaRPr>
          </a:p>
        </p:txBody>
      </p:sp>
      <p:sp>
        <p:nvSpPr>
          <p:cNvPr id="15" name="AutoShape 15"/>
          <p:cNvSpPr>
            <a:spLocks noChangeArrowheads="1"/>
          </p:cNvSpPr>
          <p:nvPr/>
        </p:nvSpPr>
        <p:spPr bwMode="auto">
          <a:xfrm>
            <a:off x="1947863" y="1468456"/>
            <a:ext cx="1616075" cy="1447800"/>
          </a:xfrm>
          <a:prstGeom prst="flowChartConnector">
            <a:avLst/>
          </a:prstGeom>
          <a:ln>
            <a:headEnd/>
            <a:tailEnd/>
          </a:ln>
        </p:spPr>
        <p:style>
          <a:lnRef idx="0">
            <a:schemeClr val="accent6"/>
          </a:lnRef>
          <a:fillRef idx="3">
            <a:schemeClr val="accent6"/>
          </a:fillRef>
          <a:effectRef idx="3">
            <a:schemeClr val="accent6"/>
          </a:effectRef>
          <a:fontRef idx="minor">
            <a:schemeClr val="lt1"/>
          </a:fontRef>
        </p:style>
        <p:txBody>
          <a:bodyPr anchor="ctr"/>
          <a:lstStyle/>
          <a:p>
            <a:pPr algn="ctr"/>
            <a:r>
              <a:rPr lang="en-GB" sz="1200" b="1" dirty="0" smtClean="0">
                <a:solidFill>
                  <a:schemeClr val="bg1"/>
                </a:solidFill>
                <a:cs typeface="Times New Roman" charset="0"/>
              </a:rPr>
              <a:t>?</a:t>
            </a:r>
            <a:endParaRPr lang="en-US" sz="1200" b="1" dirty="0">
              <a:solidFill>
                <a:schemeClr val="bg1"/>
              </a:solidFill>
              <a:cs typeface="Times New Roman" charset="0"/>
            </a:endParaRPr>
          </a:p>
        </p:txBody>
      </p:sp>
      <p:cxnSp>
        <p:nvCxnSpPr>
          <p:cNvPr id="16" name="AutoShape 16"/>
          <p:cNvCxnSpPr>
            <a:cxnSpLocks noChangeShapeType="1"/>
          </p:cNvCxnSpPr>
          <p:nvPr/>
        </p:nvCxnSpPr>
        <p:spPr bwMode="auto">
          <a:xfrm flipH="1" flipV="1">
            <a:off x="4803775" y="3841769"/>
            <a:ext cx="941388" cy="1417637"/>
          </a:xfrm>
          <a:prstGeom prst="straightConnector1">
            <a:avLst/>
          </a:prstGeom>
          <a:noFill/>
          <a:ln w="9525">
            <a:solidFill>
              <a:schemeClr val="tx1"/>
            </a:solidFill>
            <a:round/>
            <a:headEnd/>
            <a:tailEnd type="triangle" w="med" len="med"/>
          </a:ln>
          <a:effectLst/>
        </p:spPr>
      </p:cxnSp>
      <p:cxnSp>
        <p:nvCxnSpPr>
          <p:cNvPr id="17" name="AutoShape 17"/>
          <p:cNvCxnSpPr>
            <a:cxnSpLocks noChangeShapeType="1"/>
          </p:cNvCxnSpPr>
          <p:nvPr/>
        </p:nvCxnSpPr>
        <p:spPr bwMode="auto">
          <a:xfrm flipH="1" flipV="1">
            <a:off x="4886325" y="3881456"/>
            <a:ext cx="1920875" cy="473075"/>
          </a:xfrm>
          <a:prstGeom prst="straightConnector1">
            <a:avLst/>
          </a:prstGeom>
          <a:noFill/>
          <a:ln w="9525">
            <a:solidFill>
              <a:schemeClr val="tx1"/>
            </a:solidFill>
            <a:round/>
            <a:headEnd/>
            <a:tailEnd type="triangle" w="med" len="med"/>
          </a:ln>
          <a:effectLst/>
        </p:spPr>
      </p:cxnSp>
      <p:cxnSp>
        <p:nvCxnSpPr>
          <p:cNvPr id="18" name="AutoShape 18"/>
          <p:cNvCxnSpPr>
            <a:cxnSpLocks noChangeShapeType="1"/>
            <a:stCxn id="8" idx="2"/>
          </p:cNvCxnSpPr>
          <p:nvPr/>
        </p:nvCxnSpPr>
        <p:spPr bwMode="auto">
          <a:xfrm flipH="1" flipV="1">
            <a:off x="4976813" y="3697306"/>
            <a:ext cx="2270125" cy="111125"/>
          </a:xfrm>
          <a:prstGeom prst="straightConnector1">
            <a:avLst/>
          </a:prstGeom>
          <a:noFill/>
          <a:ln w="9525">
            <a:solidFill>
              <a:schemeClr val="tx1"/>
            </a:solidFill>
            <a:round/>
            <a:headEnd/>
            <a:tailEnd type="triangle" w="med" len="med"/>
          </a:ln>
          <a:effectLst/>
        </p:spPr>
      </p:cxnSp>
      <p:cxnSp>
        <p:nvCxnSpPr>
          <p:cNvPr id="19" name="AutoShape 19"/>
          <p:cNvCxnSpPr>
            <a:cxnSpLocks noChangeShapeType="1"/>
            <a:stCxn id="7" idx="3"/>
          </p:cNvCxnSpPr>
          <p:nvPr/>
        </p:nvCxnSpPr>
        <p:spPr bwMode="auto">
          <a:xfrm flipH="1">
            <a:off x="5027613" y="2632094"/>
            <a:ext cx="1314450" cy="830262"/>
          </a:xfrm>
          <a:prstGeom prst="straightConnector1">
            <a:avLst/>
          </a:prstGeom>
          <a:noFill/>
          <a:ln w="9525">
            <a:solidFill>
              <a:schemeClr val="tx1"/>
            </a:solidFill>
            <a:round/>
            <a:headEnd/>
            <a:tailEnd type="triangle" w="med" len="med"/>
          </a:ln>
          <a:effectLst/>
        </p:spPr>
      </p:cxnSp>
      <p:cxnSp>
        <p:nvCxnSpPr>
          <p:cNvPr id="20" name="AutoShape 20"/>
          <p:cNvCxnSpPr>
            <a:cxnSpLocks noChangeShapeType="1"/>
            <a:stCxn id="6" idx="4"/>
          </p:cNvCxnSpPr>
          <p:nvPr/>
        </p:nvCxnSpPr>
        <p:spPr bwMode="auto">
          <a:xfrm flipH="1">
            <a:off x="4605338" y="2303481"/>
            <a:ext cx="28575" cy="815975"/>
          </a:xfrm>
          <a:prstGeom prst="straightConnector1">
            <a:avLst/>
          </a:prstGeom>
          <a:noFill/>
          <a:ln w="9525">
            <a:solidFill>
              <a:schemeClr val="tx1"/>
            </a:solidFill>
            <a:round/>
            <a:headEnd/>
            <a:tailEnd type="triangle" w="med" len="med"/>
          </a:ln>
          <a:effectLst/>
        </p:spPr>
      </p:cxnSp>
      <p:cxnSp>
        <p:nvCxnSpPr>
          <p:cNvPr id="21" name="AutoShape 21"/>
          <p:cNvCxnSpPr>
            <a:cxnSpLocks noChangeShapeType="1"/>
          </p:cNvCxnSpPr>
          <p:nvPr/>
        </p:nvCxnSpPr>
        <p:spPr bwMode="auto">
          <a:xfrm>
            <a:off x="3230563" y="2782906"/>
            <a:ext cx="1108075" cy="411163"/>
          </a:xfrm>
          <a:prstGeom prst="straightConnector1">
            <a:avLst/>
          </a:prstGeom>
          <a:noFill/>
          <a:ln w="9525">
            <a:solidFill>
              <a:schemeClr val="tx1"/>
            </a:solidFill>
            <a:round/>
            <a:headEnd/>
            <a:tailEnd type="triangle" w="med" len="med"/>
          </a:ln>
          <a:effectLst/>
        </p:spPr>
      </p:cxnSp>
      <p:cxnSp>
        <p:nvCxnSpPr>
          <p:cNvPr id="22" name="AutoShape 22"/>
          <p:cNvCxnSpPr>
            <a:cxnSpLocks noChangeShapeType="1"/>
          </p:cNvCxnSpPr>
          <p:nvPr/>
        </p:nvCxnSpPr>
        <p:spPr bwMode="auto">
          <a:xfrm>
            <a:off x="2205038" y="3381394"/>
            <a:ext cx="2057400" cy="266700"/>
          </a:xfrm>
          <a:prstGeom prst="straightConnector1">
            <a:avLst/>
          </a:prstGeom>
          <a:noFill/>
          <a:ln w="9525">
            <a:solidFill>
              <a:schemeClr val="tx1"/>
            </a:solidFill>
            <a:round/>
            <a:headEnd/>
            <a:tailEnd type="triangle" w="med" len="med"/>
          </a:ln>
          <a:effectLst/>
        </p:spPr>
      </p:cxnSp>
      <p:cxnSp>
        <p:nvCxnSpPr>
          <p:cNvPr id="23" name="AutoShape 23"/>
          <p:cNvCxnSpPr>
            <a:cxnSpLocks noChangeShapeType="1"/>
            <a:stCxn id="13" idx="6"/>
          </p:cNvCxnSpPr>
          <p:nvPr/>
        </p:nvCxnSpPr>
        <p:spPr bwMode="auto">
          <a:xfrm flipV="1">
            <a:off x="1524000" y="3833831"/>
            <a:ext cx="2894013" cy="1079500"/>
          </a:xfrm>
          <a:prstGeom prst="straightConnector1">
            <a:avLst/>
          </a:prstGeom>
          <a:noFill/>
          <a:ln w="9525">
            <a:solidFill>
              <a:schemeClr val="tx1"/>
            </a:solidFill>
            <a:round/>
            <a:headEnd/>
            <a:tailEnd type="triangle" w="med" len="med"/>
          </a:ln>
          <a:effectLst/>
        </p:spPr>
      </p:cxnSp>
      <p:cxnSp>
        <p:nvCxnSpPr>
          <p:cNvPr id="24" name="AutoShape 24"/>
          <p:cNvCxnSpPr>
            <a:cxnSpLocks noChangeShapeType="1"/>
            <a:endCxn id="5" idx="4"/>
          </p:cNvCxnSpPr>
          <p:nvPr/>
        </p:nvCxnSpPr>
        <p:spPr bwMode="auto">
          <a:xfrm flipV="1">
            <a:off x="2935288" y="3922731"/>
            <a:ext cx="1690687" cy="1079500"/>
          </a:xfrm>
          <a:prstGeom prst="straightConnector1">
            <a:avLst/>
          </a:prstGeom>
          <a:noFill/>
          <a:ln w="9525">
            <a:solidFill>
              <a:schemeClr val="tx1"/>
            </a:solidFill>
            <a:round/>
            <a:headEnd/>
            <a:tailEnd type="triangle" w="med" len="med"/>
          </a:ln>
          <a:effectLst/>
        </p:spPr>
      </p:cxnSp>
      <p:cxnSp>
        <p:nvCxnSpPr>
          <p:cNvPr id="25" name="AutoShape 25"/>
          <p:cNvCxnSpPr>
            <a:cxnSpLocks noChangeShapeType="1"/>
          </p:cNvCxnSpPr>
          <p:nvPr/>
        </p:nvCxnSpPr>
        <p:spPr bwMode="auto">
          <a:xfrm flipV="1">
            <a:off x="4654550" y="3875106"/>
            <a:ext cx="20638" cy="1049338"/>
          </a:xfrm>
          <a:prstGeom prst="straightConnector1">
            <a:avLst/>
          </a:prstGeom>
          <a:noFill/>
          <a:ln w="9525">
            <a:solidFill>
              <a:schemeClr val="tx1"/>
            </a:solidFill>
            <a:round/>
            <a:headEnd/>
            <a:tailEnd type="triangle" w="med" len="med"/>
          </a:ln>
          <a:effectLst/>
        </p:spPr>
      </p:cxnSp>
      <p:sp>
        <p:nvSpPr>
          <p:cNvPr id="26" name="Title 25"/>
          <p:cNvSpPr>
            <a:spLocks noGrp="1"/>
          </p:cNvSpPr>
          <p:nvPr>
            <p:ph type="title"/>
          </p:nvPr>
        </p:nvSpPr>
        <p:spPr>
          <a:xfrm>
            <a:off x="395824" y="857232"/>
            <a:ext cx="8327552" cy="219074"/>
          </a:xfrm>
        </p:spPr>
        <p:txBody>
          <a:bodyPr>
            <a:normAutofit fontScale="90000"/>
          </a:bodyPr>
          <a:lstStyle/>
          <a:p>
            <a:r>
              <a:rPr lang="en-GB" dirty="0" smtClean="0"/>
              <a:t>BUILDING YOUR PERSONAL BRAND </a:t>
            </a:r>
            <a:br>
              <a:rPr lang="en-GB" dirty="0" smtClean="0"/>
            </a:br>
            <a:endParaRPr lang="en-GB" dirty="0"/>
          </a:p>
        </p:txBody>
      </p:sp>
      <p:sp>
        <p:nvSpPr>
          <p:cNvPr id="27" name="Footer Placeholder 2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494491971"/>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11200" y="1282700"/>
            <a:ext cx="4622800" cy="369332"/>
          </a:xfrm>
          <a:prstGeom prst="rect">
            <a:avLst/>
          </a:prstGeom>
          <a:noFill/>
        </p:spPr>
        <p:txBody>
          <a:bodyPr wrap="square" rtlCol="0">
            <a:spAutoFit/>
          </a:bodyPr>
          <a:lstStyle/>
          <a:p>
            <a:r>
              <a:rPr lang="en-GB" dirty="0" smtClean="0"/>
              <a:t>Step 5: Perseverance </a:t>
            </a:r>
            <a:endParaRPr lang="en-GB" dirty="0"/>
          </a:p>
        </p:txBody>
      </p:sp>
      <p:pic>
        <p:nvPicPr>
          <p:cNvPr id="5" name="Picture 4" descr="Steps.jpg"/>
          <p:cNvPicPr>
            <a:picLocks noChangeAspect="1"/>
          </p:cNvPicPr>
          <p:nvPr/>
        </p:nvPicPr>
        <p:blipFill>
          <a:blip r:embed="rId3" cstate="print">
            <a:clrChange>
              <a:clrFrom>
                <a:srgbClr val="FFFFFF"/>
              </a:clrFrom>
              <a:clrTo>
                <a:srgbClr val="FFFFFF">
                  <a:alpha val="0"/>
                </a:srgbClr>
              </a:clrTo>
            </a:clrChange>
            <a:duotone>
              <a:schemeClr val="accent5">
                <a:shade val="45000"/>
                <a:satMod val="135000"/>
              </a:schemeClr>
              <a:prstClr val="white"/>
            </a:duotone>
          </a:blip>
          <a:stretch>
            <a:fillRect/>
          </a:stretch>
        </p:blipFill>
        <p:spPr>
          <a:xfrm>
            <a:off x="889000" y="1016000"/>
            <a:ext cx="7327900" cy="5580063"/>
          </a:xfrm>
          <a:prstGeom prst="rect">
            <a:avLst/>
          </a:prstGeom>
        </p:spPr>
      </p:pic>
      <p:sp>
        <p:nvSpPr>
          <p:cNvPr id="6" name="Title 5"/>
          <p:cNvSpPr>
            <a:spLocks noGrp="1"/>
          </p:cNvSpPr>
          <p:nvPr>
            <p:ph type="title"/>
          </p:nvPr>
        </p:nvSpPr>
        <p:spPr/>
        <p:txBody>
          <a:bodyPr>
            <a:normAutofit/>
          </a:bodyPr>
          <a:lstStyle/>
          <a:p>
            <a:r>
              <a:rPr lang="en-GB" sz="4000" dirty="0" smtClean="0"/>
              <a:t>BUILDING YOUR PERSONAL BRAND </a:t>
            </a:r>
            <a:endParaRPr lang="en-GB" sz="4000" dirty="0"/>
          </a:p>
        </p:txBody>
      </p:sp>
      <p:sp>
        <p:nvSpPr>
          <p:cNvPr id="7" name="Footer Placeholder 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2214777409"/>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www.iselleastbayhomes.com/blog/wp-content/uploads/2012/05/steps-to-success-300x300.jpg"/>
          <p:cNvPicPr>
            <a:picLocks noChangeAspect="1" noChangeArrowheads="1"/>
          </p:cNvPicPr>
          <p:nvPr/>
        </p:nvPicPr>
        <p:blipFill>
          <a:blip r:embed="rId3" cstate="print"/>
          <a:stretch>
            <a:fillRect/>
          </a:stretch>
        </p:blipFill>
        <p:spPr bwMode="auto">
          <a:xfrm>
            <a:off x="0" y="642966"/>
            <a:ext cx="9144000" cy="6858000"/>
          </a:xfrm>
          <a:prstGeom prst="rect">
            <a:avLst/>
          </a:prstGeom>
          <a:noFill/>
          <a:ln>
            <a:noFill/>
          </a:ln>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 name="TextBox 3"/>
          <p:cNvSpPr txBox="1"/>
          <p:nvPr/>
        </p:nvSpPr>
        <p:spPr>
          <a:xfrm>
            <a:off x="317500" y="819472"/>
            <a:ext cx="4622800" cy="461665"/>
          </a:xfrm>
          <a:prstGeom prst="rect">
            <a:avLst/>
          </a:prstGeom>
          <a:noFill/>
        </p:spPr>
        <p:txBody>
          <a:bodyPr wrap="square" rtlCol="0">
            <a:spAutoFit/>
          </a:bodyPr>
          <a:lstStyle/>
          <a:p>
            <a:r>
              <a:rPr lang="en-GB" sz="2400" dirty="0" smtClean="0"/>
              <a:t>5 Steps to Brand Success</a:t>
            </a:r>
            <a:endParaRPr lang="en-GB" sz="2400" dirty="0"/>
          </a:p>
        </p:txBody>
      </p:sp>
      <p:grpSp>
        <p:nvGrpSpPr>
          <p:cNvPr id="2" name="Group 16"/>
          <p:cNvGrpSpPr/>
          <p:nvPr/>
        </p:nvGrpSpPr>
        <p:grpSpPr>
          <a:xfrm>
            <a:off x="4202497" y="2150853"/>
            <a:ext cx="3188903" cy="4635733"/>
            <a:chOff x="5730371" y="2450732"/>
            <a:chExt cx="3522071" cy="4956670"/>
          </a:xfrm>
        </p:grpSpPr>
        <p:grpSp>
          <p:nvGrpSpPr>
            <p:cNvPr id="3" name="Group 6"/>
            <p:cNvGrpSpPr/>
            <p:nvPr/>
          </p:nvGrpSpPr>
          <p:grpSpPr>
            <a:xfrm>
              <a:off x="5730371" y="3454834"/>
              <a:ext cx="3213480" cy="3952568"/>
              <a:chOff x="18759853" y="2099260"/>
              <a:chExt cx="12045078" cy="3363364"/>
            </a:xfrm>
          </p:grpSpPr>
          <p:sp>
            <p:nvSpPr>
              <p:cNvPr id="8" name="Rounded Rectangle 7"/>
              <p:cNvSpPr/>
              <p:nvPr/>
            </p:nvSpPr>
            <p:spPr>
              <a:xfrm>
                <a:off x="22335079" y="2953682"/>
                <a:ext cx="6997701" cy="800099"/>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Packaging</a:t>
                </a:r>
                <a:endParaRPr lang="en-GB" dirty="0"/>
              </a:p>
            </p:txBody>
          </p:sp>
          <p:sp>
            <p:nvSpPr>
              <p:cNvPr id="9" name="Rounded Rectangle 8"/>
              <p:cNvSpPr/>
              <p:nvPr/>
            </p:nvSpPr>
            <p:spPr>
              <a:xfrm>
                <a:off x="20284582" y="3808103"/>
                <a:ext cx="6997701" cy="800099"/>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dirty="0" smtClean="0"/>
                  <a:t>People</a:t>
                </a:r>
                <a:endParaRPr lang="en-GB" dirty="0"/>
              </a:p>
            </p:txBody>
          </p:sp>
          <p:sp>
            <p:nvSpPr>
              <p:cNvPr id="10" name="Rounded Rectangle 9"/>
              <p:cNvSpPr/>
              <p:nvPr/>
            </p:nvSpPr>
            <p:spPr>
              <a:xfrm>
                <a:off x="18759853" y="4662524"/>
                <a:ext cx="6997701" cy="800100"/>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Perseverance</a:t>
                </a:r>
                <a:endParaRPr lang="en-GB" dirty="0"/>
              </a:p>
            </p:txBody>
          </p:sp>
          <p:sp>
            <p:nvSpPr>
              <p:cNvPr id="11" name="Rounded Rectangle 10"/>
              <p:cNvSpPr/>
              <p:nvPr/>
            </p:nvSpPr>
            <p:spPr>
              <a:xfrm>
                <a:off x="23807230" y="2099260"/>
                <a:ext cx="6997701" cy="800099"/>
              </a:xfrm>
              <a:prstGeom prst="roundRect">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n-GB" dirty="0" smtClean="0"/>
                  <a:t>Proposition</a:t>
                </a:r>
                <a:endParaRPr lang="en-GB" dirty="0"/>
              </a:p>
            </p:txBody>
          </p:sp>
        </p:grpSp>
        <p:sp>
          <p:nvSpPr>
            <p:cNvPr id="16" name="Rounded Rectangle 15"/>
            <p:cNvSpPr/>
            <p:nvPr/>
          </p:nvSpPr>
          <p:spPr>
            <a:xfrm>
              <a:off x="7385541" y="2450732"/>
              <a:ext cx="1866901" cy="940263"/>
            </a:xfrm>
            <a:prstGeom prst="roundRect">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GB" dirty="0" smtClean="0"/>
                <a:t>Purpose</a:t>
              </a:r>
              <a:endParaRPr lang="en-GB" dirty="0"/>
            </a:p>
          </p:txBody>
        </p:sp>
      </p:grpSp>
      <p:sp>
        <p:nvSpPr>
          <p:cNvPr id="15" name="Title 14"/>
          <p:cNvSpPr>
            <a:spLocks noGrp="1"/>
          </p:cNvSpPr>
          <p:nvPr>
            <p:ph type="title"/>
          </p:nvPr>
        </p:nvSpPr>
        <p:spPr>
          <a:xfrm>
            <a:off x="317500" y="-121891"/>
            <a:ext cx="7886700" cy="1325563"/>
          </a:xfrm>
        </p:spPr>
        <p:txBody>
          <a:bodyPr>
            <a:normAutofit/>
          </a:bodyPr>
          <a:lstStyle/>
          <a:p>
            <a:r>
              <a:rPr lang="en-GB" sz="3600" dirty="0" smtClean="0"/>
              <a:t>BUILDING YOUR PERSONAL BRAND </a:t>
            </a:r>
            <a:endParaRPr lang="en-GB" sz="3600" dirty="0"/>
          </a:p>
        </p:txBody>
      </p:sp>
      <p:sp>
        <p:nvSpPr>
          <p:cNvPr id="13" name="Footer Placeholder 12"/>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1445931276"/>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blog.directorymaximizer.com/wp-content/uploads/2012/04/Build-Your-Brand.jpg"/>
          <p:cNvPicPr>
            <a:picLocks noChangeAspect="1" noChangeArrowheads="1"/>
          </p:cNvPicPr>
          <p:nvPr/>
        </p:nvPicPr>
        <p:blipFill>
          <a:blip r:embed="rId3" cstate="print">
            <a:duotone>
              <a:schemeClr val="accent6">
                <a:shade val="45000"/>
                <a:satMod val="135000"/>
              </a:schemeClr>
              <a:prstClr val="white"/>
            </a:duotone>
          </a:blip>
          <a:srcRect/>
          <a:stretch>
            <a:fillRect/>
          </a:stretch>
        </p:blipFill>
        <p:spPr bwMode="auto">
          <a:xfrm>
            <a:off x="3786182" y="3619523"/>
            <a:ext cx="5357818" cy="3238501"/>
          </a:xfrm>
          <a:prstGeom prst="rect">
            <a:avLst/>
          </a:prstGeom>
          <a:noFill/>
        </p:spPr>
      </p:pic>
      <p:sp>
        <p:nvSpPr>
          <p:cNvPr id="21508" name="AutoShape 4" descr="data:image/jpeg;base64,/9j/4AAQSkZJRgABAQAAAQABAAD/2wCEAAkGBhQSEBQUEhQUFRUWGBwUGBgYGBQVHBwYFhcYGhUYGhoYHCgfGhkjGRgVHy8gIycpLC0sFx4xNTAqNSYrLCkBCQoKDQwODQwPDSkYEhgpKSkpKSkpKSkpKSkpKSkpKSkpKSkpKSkpKSkpKSkpKSkpKSkpKSkpKSkpKSkpKSkpKf/AABEIAMgAmgMBIgACEQEDEQH/xAAcAAACAwADAQAAAAAAAAAAAAAABgQFBwECCAP/xABFEAABAwEFAwgFCgQGAwEAAAABAAIRAwQFEiExBkFRBxMiM2FxcrIygZGh0RQVQlJTVJKjsdIXI8HwCGKCouHxQ5PCg//EABUBAQEAAAAAAAAAAAAAAAAAAAAB/8QAFBEBAAAAAAAAAAAAAAAAAAAAAP/aAAwDAQACEQMRAD8A1+7btpGjT/l0/Qb9Bv1R2KR82Uvsqf4G/Bc3Z1NLwN8oUlBF+bKX2VP8Dfgj5spfZU/wN+ClIQRfmyl9lT/A34I+bKX2VP8AA34KUoF937QslE1rRUbTYMpO87gBq5x4BB9fmyl9lT/A34KsvW8rDZgTXdZ6cZkEU5z0yic1i22nLfaLTip2SbPRn0//ACuG7P6EnhnulZs6q6o6XFziTMkkkk6nPU9qDdr65YrAwxZ6VKpkSXOYGidzQAJcfWBrqotLlwsQdFSxZfWp808exwaVinyVx3L5mwuA0QemLg5RrotZDWPpU3n6FVjaR7gXDCT3FODbtonSnT/Az4Lxn8mKZtk+Ua23c4c1UL6QPSo1CXMI/wAu9h7W+woPU3zZS+yp/gb8EfNlL7Kn+BvwVHsRt/Zrzo46Jw1Gj+ZSdGJh/wDpvBw9xyTMgi/NlL7Kn+BvwR82Uvsqf4G/BSkIIvzZS+yp/gb8EfNlL7Kn+BvwUpCCKbspfZU/wN+CRLysbOeq9Bnpu+i36x7FopSBefX1fG7zFA7XZ1NLwN8oUlRrs6ml4G+UKSgEIQgg35fDLLZ6leqYZTaXHtjQDtJgLyvtntraLytGKs44ATzdMZNYDrA46dI5lN/Ldt4bTafkdF38qi6HwYDqmjp4hug7Z9S9sDss20VC6oeiyDHHgEES7tk3vaHu01jfClOu0MyaN+ZOa1WpdbWeiMsslWVtmQ5xAGTjnOW+cj/e9Ag07DnOnq4L6Wi6QWktzGvd7Fptl2ZYc3DUQ4Ee8cVT3lsqaXSZoOGUTwjd+kzogz5t0Rq1QLyuSM2rQRZD9IRuOUdx/wClV3tSABQIly35XsVobWs7yyo3fxG9rhvaeC9Qcnm3dO9LLzgAZVYcNWnM4XbiN+B2o9Y3LzFe9nzlW3Jnti67rex8jmqkUqoJIGAuEv726j1oPWKF1pvDgCCCCJBGYIOhHYuyAQhCAKQLz6+r43eYp/KQLz6+r43eYoHa7OppeBvlCkqNdnU0vA3yhSUAqHbq+H2W7rRWpYQ9jDhLiAA45A56kTIG9Xyy7l7a91koMaDBqlzjMDot6M8TJyQeeyCXy6SSZJO+Tqtz2FugUbMwQJd0ieMrEqdPpAamf6r0XdFINosA4D9EE+jYg7VT7Ndwbln7l8rFMq3pgIPgbKIVfXsQz7ciDorisclEqeigULdcYgxI7UoX3dUBaJaXyDPGf0/qkraY9GJzJQZtfFPIpdrDNMVudLiqBzc44FB6D5C9s/lFlNkquBq2f0JObqR078Po90LUl5i5GK0X1Z5JzbUaI7WE59kf0Xp1AIQhAFIF59fV8bvMU/lIF59fV8bvMUDtdnU0vA3yhSVGuzqaXgb5QpKASLyv0MdhYABPPNMkwGhrXFx9kp6WWcqO0lN9Rlnp1CTTxY2gSA4xBn6wzHZJQY1QulwrOczMMcPaTEd+q2zZ+vNBs6wB696SrgsVFjHEvlubtR9aW6Zk+l7ZTjs80mjTMASNOGeQy7IQM1kVi1yhWOnlpKmgIOHuXSsOivoUVNEFDeNKKTo1P9+1JN5XSXDpA5ZjPetDtjAciNf6JdvKzDnJgQN0oMiv2yCmABqdfbkqSjZQ8uGkxHedPenLauxZyBlnHd/cpJstsFOqJ0OR7j8Mj6lBd8mtcNvex4vtgPW6Wj3kL1YF48sNpFG2U3l5phlRr8QGIth2KQN8EL1DsVt3Z7zpPfZy8GmcL2vAa4E5gwCRBzjPcVQxoQhAFIF59fV8bvMU/lIF59fV8bvMUDtdnU0vA3yhSVGuzqaXgb5QpKAXm2pdj32u8nOLiRVc0DXUkujhqNF6SWC8olpq2K31eYaAKrzUEiSXOiQOOaBduNuEiztiXvZGc9BriTrpmTkVoV4bQixtbFM1YGbWkAiN2Y9aR7kuCu+q+q9uGtSAqBvEj6P+ppd7k/1nNcxtdoaC5ozdppM90fpCDts/yr2SucLiaZG90AesnRNdnvmhWE0arHj/ACuaVjzbPabe+obPY6NPDTc5tapTh1XDOEMygFx0j2lKND5U6pUwuqYWNJcajMBBAzaRMg4pAznKUHo+vbw1kkhcG3AiOwH2rMNhW2i0OptrVH807QHpaCYk5x35/qnzadnNWd7mTjw5eoIOb4vdlMS5zRA3lLFTayzB3pGpuOEE/p2hY/bto61d01HF0khrc4GeZIG4cPgp95XNaaRYGuqVC4yxzQDSLC1sYQM2vDsQIIEQEDHtVtbTe4tDWAbtZ/4We24tcSW6K5r2uqx/NWgY2Hc7UeE6tz3j2FVdqseFxj0ToTw7e1BBtFbFBOq2L/DW087bT9HDS9svj3SsbqtOu7T4L0L/AIdbG0XbWqAdJ9dzXHsYxmEf7ne1BqyEIQBSBefX1fG7zFP5SBefX1fG7zFA7XZ1NLwN8oUlRrs6ml4G+UKSgFl/Kzs+a1WkWCKjhNM7i5p6TSdxgtIPYexagqHa1oDKbyJDagBPAOBE+3Cgz65bRirhx9I02YtIlstcB2SP1VqLsq08LKOGrSc97yKs9AVHtLmgjIgA1C0Huz0VTebhStjHgCC0hwGUxB93S96Y7PeIOU+rs1QXFnoCIgQMhujhEKjv268eINZicfrOJH6q8sloBb/f9hRa1VxxQOz/ALlBTsuWqW0KbHCGuHOOYS10EjGBGcFsiZERlrlK26Yx1keKlMOwtJbizggajgYV3dzQGZd08Y1jsn9FB2wpl1jqBokkEe1B58u8MbVpuZTzGTsRBaW5BsCJmQ8kznO5bDZadOpSGOk/SBBOfd7lkVjtbKVXm6moORGccR2iVr+z9qIptwkHo8QRnwB0QLN9bFc9VGCngaDLicye9J+2Ng5okCGN0a0EnIEic+MLUb3vrMh7gAM8DTLjHaMmjt17FkO2V6GrVMwDwGgA3BAuVfQjtyXpbkMu/mrmonfVfUqn1vLB/tYF5rLCWCBJxZcZ4evJeutirpNmu6y0XCHMpNDhwdEu/wBxKC6QhCAKQLz6+r43eYp/KQLz6+r43eYoHa7OppeBvlCkqNdnU0vA3yhSUAvnXoNe0tcJa4QR2FfRCDM9s7m5uWiXHBkYAJk4QO8DGSeLhklqwF7YxEzhDcs8m789Dr7FpO2Vlzpvzgg0zplmHDI78ik2pYWuc85Bu6NIg4YjU5T/ANoGK5KmJs555z36/opFupBubjkO3eqjZuoW0+lx38N/vJHqVpWtrOcBeZDdNNeJ7EFnZPRzEE6DgoG1DHmyVQ0wcJhR742gpgHoh5p9OOBG8Hj3JL2r5Qucs5ZSEOe2CDMDEJ17iEGRWwtaDJmoHSD3HNalsleAq0Q49EgQVjT6bg4h2qddnL8wMDS4NEHPgR+vdqgvtqbWACQYcBlKzm11jUeTv3/EJk2ntOIB0jWDHtkHgQqKrZMGsGQSCOz/AJBBHcgfuRXYmnbaz61Vxw2WpTcGgDpOzcJJ+jLR3r0Ssn/w72WLFaX/AF68fgY39y1hAIQhAFIF59fV8bvMU/lIF59fV8bvMUDtdnU0vA3yhSVGuzqaXgb5QpKAQhCCJetg56k5kxIyPA7lntlZhNRhJxhxaC4anCBI4xnwWmpS2vsAYee3ei4RqIMmZH9hAsuvFtNjiDIDTmAc3HTu0n1LPLZtc51UB0iPoiX4sx64H9O3K8tW1TSX0xhfnHRBwtBBxZ6EzBkwN2SrdgLoJrPtFVpd9BkgHvdPuEIJQvp9QNdTxklsE4HjPUk5aSIVPfNiLqjXNLgAIccDwScyMozOg4lavTvmlRDi8ZgwNx/uM1R23lCoYS7A3eBLnHNvh0QY1fB/mE4HgSTmI7DruKg0Kj3GBMTJHrT9tLfFnqtDmsa15MSATOmk6d/clu57NzlUAN1Oe7L/AJUEuvdMNbJywioAN2Iglv4SfYqq96vShpkNyB/67AFOve83MqlrSTBEHTogCAB2Rv4qotMSMWWJ2YAjInOBuyKD0tyPXXzFz2eRBqA1j/8Ao4lv+3CnVQrltFN9mouokGkabSyNMOEYfcpqoEIQgCkC8+vq+N3mKfykC8+vq+N3mKB2uzqaXgb5QpKjXZ1NLwN8oUlAIQhAKl2yYfkVYtzLW444hubh62yrpV+0NfBZLQ4DFho1HRxim4x60GKXjRpBgfZ3TSq54MIc5pjNsYYkazPqUvZ17qXNjCcDowl+uEakQM/04SqOy0yaWNgDmvbOE6HKRHBwn9Vf7L35Z5zkVekTxIa0Q2XaGdwyylAwWilQtVGqDkWktcR9EkZwTvgRMcVSu2Osgpgiq4QC5oEOBmJ7ycIM6qPfN4hr4aWhpIcWjMyS0HTWB7gVFufZ+02tlV9JxplmEFzp6Rg4mR7PagVbxu5jqoaHSSZ3QcpEkZDLs3K3q3W2yYKpDYO6YcNZy+kJ4jQKpu2rScxxMh2MsznFlJk9oOSrdqb9L202Yg4gS7eZzkGN/wAVBTXjVBr1HNJgkkd26fVkoVe0lxk7sh6l83VCV0lUa7yScsAsraditYHMYoZVmObxGYcN7MROeoneNPQVKqHAOaQQcwQQQRxBGq8Pq/uTby3WNoZZ7TVpsBxBkgtk69F0iDwQew0LAtjP8QdVjsF4t5xh0q02hr2+JogOHdB71qtxcpt3WuBStNMOOWB55p08AHxPqlA0FIF59fV8bvMU/JBvPr6vjd5igdrs6ml4G+UKSo12dTS8DfKFJQCF0q1Q1pc4gACSSQAANSSdAs12w5drHZmuZZT8praDDPNA8XP+kOxszxGqDRrbbWUabqlVwYxgLnOcYAA1JKxrbjl6pPpPo2BriXAsNZ4wgA5HA3UmCczEcCss2m29ttvJ+UV3FhMik3o0xGnQGRjiZKoQEDfsbtkKEUa8inJwvGeGeI3t/RMd8XE2q0V7NUBeMw+m4QfWNO5ZYVZbNmubTSp2eoadSq9tMEEgS8gdIbxnnIQbryXUR8nxVHF9c5PJABaGkhjezIDPf6k0W66ZJc3ov3EfoeI7CoN27MMs/TY4ur4Q19Qy0PjWWDogToBpKv7HXFRs6EZOB1B4IPNu32y9ew2hz8xTquJDhMScy3sOuSTy5eur7uxlWg9j6bajSM2kAgj4rzdtvseLK/HSM0nHIZy3sPEdqBUQhCAQhCAQhchA57Icq9uu+GtfztH7KqXOAH+QzLPVl2JutHLRZnvc40a4LiXR/LMSZicQnvhY8uEHti7OopeBvlCUdsuV6xWAObj5+uMuapkGD/nfo33nsWJbU8sVttbBSpu+T0A0MwUz0nACDjfqZ4CB3pDQNW2PKRbLyd/OfhpfRoslrBwkavPa6fUlaFwF3hBw1fUBfMBd2uQdXBXmxF32mpbaTrLT5x9J7apkhrQGuB6Tjk0HRUxE5DXRbjyS7MOo2V/PMex734nMcC0kAfy5GpEYjB3u7EGi0H4gCDke4rq+2NY6CMyMjGo4Io0GsaSwADeAI78kvbW3qS6mxuROneP6ILu+r7bTouIzMRHesH2xvIljmOBzfid/qGYCfLwvxpOCdBn3hIO1jQ8uI3j9AgT7yu40XDOWuGJjho5p0PYeIUNWLqpfSwO1ZJb3bwq5AIXKAgAuQFyFygA1dCvrC+ZCDhCFyEHMLu0LqF3agGhdguoXZA78jt1CtebXOAIosdUz+tk1h7wXT6l6De0NOI8AD6p+KwHkZvIUrxIcQA+m4ewtP9Ftd5X8AIAQcW2+QKha2e34pbvOkHVQ+ZIGXtQLYXPxaDTT3r5V/Sy0QL152TDUJziZO/XNUV70sTSYPZ3Qne8LOOaJOaT7VSLgRnxQZ/amYH+tQ6jYJTFeV3ZzCoLSM/cg+S5C4XIQchdgFwF2BQdl8SvrK+JKB4/gte33X8yl+5H8Fr2+6/mUv3IQg5/gve33X8yl+5cjkZvb7r+ZS/cuUID+DV7fdfzKX7kfwbvb7r+ZS/cuUIJV1ck97Ua9Op8lPQeHGKlKYnpD0t4ketaQ+5LcXZ2d5aNINMeuC7IoQgkNuW1fdnjfrT/cuzbgtEdQ/u6Ht9JCEHxq7P2sjqH+1n7lWnYi1Q4cw/Ptp+7pIQgo7z5ObwfOGzOJ3S6kNP8AVklevyNXq4z8l/MpfuQhB8XcjF6gSbN+ZS/cun8H7z+7j/2Uu76yEIOXckF5gkGzjKP/ACUt+n0kDkhvMifk+XHnKX7kIQcnkivT7v8AmUv3L5HkkvL7Af8AspfuQhB//9k="/>
          <p:cNvSpPr>
            <a:spLocks noChangeAspect="1" noChangeArrowheads="1"/>
          </p:cNvSpPr>
          <p:nvPr/>
        </p:nvSpPr>
        <p:spPr bwMode="auto">
          <a:xfrm>
            <a:off x="0" y="-914400"/>
            <a:ext cx="1466850" cy="1905000"/>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5" name="TextBox 4"/>
          <p:cNvSpPr txBox="1"/>
          <p:nvPr/>
        </p:nvSpPr>
        <p:spPr>
          <a:xfrm>
            <a:off x="571472" y="1214422"/>
            <a:ext cx="6642100" cy="4801314"/>
          </a:xfrm>
          <a:prstGeom prst="rect">
            <a:avLst/>
          </a:prstGeom>
          <a:noFill/>
        </p:spPr>
        <p:txBody>
          <a:bodyPr wrap="square" rtlCol="0">
            <a:spAutoFit/>
          </a:bodyPr>
          <a:lstStyle/>
          <a:p>
            <a:r>
              <a:rPr lang="en-GB" sz="2400" b="1" dirty="0" smtClean="0"/>
              <a:t>Build Your Brand Activity</a:t>
            </a:r>
          </a:p>
          <a:p>
            <a:endParaRPr lang="en-GB" sz="2400" b="1" dirty="0" smtClean="0"/>
          </a:p>
          <a:p>
            <a:r>
              <a:rPr lang="en-GB" sz="2400" dirty="0" smtClean="0"/>
              <a:t>Think about your current brand and how you would like to develop it to meet your future career aspirations.</a:t>
            </a:r>
          </a:p>
          <a:p>
            <a:endParaRPr lang="en-GB" sz="2400" dirty="0" smtClean="0"/>
          </a:p>
          <a:p>
            <a:r>
              <a:rPr lang="en-GB" sz="2400" dirty="0" smtClean="0"/>
              <a:t>Think about:</a:t>
            </a:r>
          </a:p>
          <a:p>
            <a:endParaRPr lang="en-GB" dirty="0" smtClean="0"/>
          </a:p>
          <a:p>
            <a:pPr>
              <a:buFont typeface="Wingdings" pitchFamily="2" charset="2"/>
              <a:buChar char="§"/>
            </a:pPr>
            <a:r>
              <a:rPr lang="en-GB" sz="2400" dirty="0" smtClean="0"/>
              <a:t>Your aspiration</a:t>
            </a:r>
          </a:p>
          <a:p>
            <a:pPr>
              <a:buFont typeface="Wingdings" pitchFamily="2" charset="2"/>
              <a:buChar char="§"/>
            </a:pPr>
            <a:r>
              <a:rPr lang="en-GB" sz="2400" dirty="0" smtClean="0"/>
              <a:t>Competencies and Skills</a:t>
            </a:r>
          </a:p>
          <a:p>
            <a:pPr>
              <a:buFont typeface="Wingdings" pitchFamily="2" charset="2"/>
              <a:buChar char="§"/>
            </a:pPr>
            <a:r>
              <a:rPr lang="en-GB" sz="2400" dirty="0" smtClean="0"/>
              <a:t>Values</a:t>
            </a:r>
          </a:p>
          <a:p>
            <a:pPr>
              <a:buFont typeface="Wingdings" pitchFamily="2" charset="2"/>
              <a:buChar char="§"/>
            </a:pPr>
            <a:r>
              <a:rPr lang="en-GB" sz="2400" dirty="0" smtClean="0"/>
              <a:t>Personality traits</a:t>
            </a:r>
          </a:p>
          <a:p>
            <a:pPr>
              <a:buFont typeface="Wingdings" pitchFamily="2" charset="2"/>
              <a:buChar char="§"/>
            </a:pPr>
            <a:r>
              <a:rPr lang="en-GB" sz="2400" dirty="0" smtClean="0"/>
              <a:t>Your role models</a:t>
            </a:r>
          </a:p>
        </p:txBody>
      </p:sp>
      <p:sp>
        <p:nvSpPr>
          <p:cNvPr id="6" name="Title 5"/>
          <p:cNvSpPr>
            <a:spLocks noGrp="1"/>
          </p:cNvSpPr>
          <p:nvPr>
            <p:ph type="title"/>
          </p:nvPr>
        </p:nvSpPr>
        <p:spPr>
          <a:xfrm>
            <a:off x="395824" y="995348"/>
            <a:ext cx="8327552" cy="219074"/>
          </a:xfrm>
        </p:spPr>
        <p:txBody>
          <a:bodyPr>
            <a:normAutofit fontScale="90000"/>
          </a:bodyPr>
          <a:lstStyle/>
          <a:p>
            <a:r>
              <a:rPr lang="en-GB" dirty="0" smtClean="0"/>
              <a:t>BUILDING YOUR PERSONAL BRAND </a:t>
            </a:r>
            <a:br>
              <a:rPr lang="en-GB" dirty="0" smtClean="0"/>
            </a:br>
            <a:endParaRPr lang="en-GB" dirty="0"/>
          </a:p>
        </p:txBody>
      </p:sp>
      <p:sp>
        <p:nvSpPr>
          <p:cNvPr id="7" name="Footer Placeholder 6"/>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3013216574"/>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36" name="TextBox 17"/>
          <p:cNvSpPr txBox="1">
            <a:spLocks noChangeArrowheads="1"/>
          </p:cNvSpPr>
          <p:nvPr/>
        </p:nvSpPr>
        <p:spPr bwMode="auto">
          <a:xfrm>
            <a:off x="1371600" y="4851400"/>
            <a:ext cx="5511800" cy="381000"/>
          </a:xfrm>
          <a:prstGeom prst="rect">
            <a:avLst/>
          </a:prstGeom>
          <a:noFill/>
          <a:ln w="9525">
            <a:noFill/>
            <a:miter lim="800000"/>
            <a:headEnd/>
            <a:tailEnd/>
          </a:ln>
        </p:spPr>
        <p:txBody>
          <a:bodyPr>
            <a:spAutoFit/>
          </a:bodyPr>
          <a:lstStyle/>
          <a:p>
            <a:endParaRPr lang="en-GB" dirty="0"/>
          </a:p>
        </p:txBody>
      </p:sp>
      <p:sp>
        <p:nvSpPr>
          <p:cNvPr id="21" name="TextBox 20"/>
          <p:cNvSpPr txBox="1"/>
          <p:nvPr/>
        </p:nvSpPr>
        <p:spPr>
          <a:xfrm>
            <a:off x="317500" y="1168400"/>
            <a:ext cx="8039100" cy="1754326"/>
          </a:xfrm>
          <a:prstGeom prst="rect">
            <a:avLst/>
          </a:prstGeom>
          <a:noFill/>
        </p:spPr>
        <p:txBody>
          <a:bodyPr wrap="square" rtlCol="0">
            <a:spAutoFit/>
          </a:bodyPr>
          <a:lstStyle/>
          <a:p>
            <a:r>
              <a:rPr lang="en-GB" b="1" dirty="0" smtClean="0"/>
              <a:t>Aim</a:t>
            </a:r>
          </a:p>
          <a:p>
            <a:r>
              <a:rPr lang="en-GB" dirty="0" smtClean="0"/>
              <a:t>An understanding of the importance of Personal Brand Management and Effective Communication and how they will influence your future career development within Tata Steel Europe.</a:t>
            </a:r>
          </a:p>
          <a:p>
            <a:endParaRPr lang="en-GB" dirty="0" smtClean="0"/>
          </a:p>
          <a:p>
            <a:pPr lvl="1">
              <a:buFont typeface="Wingdings" pitchFamily="2" charset="2"/>
              <a:buChar char="§"/>
            </a:pPr>
            <a:endParaRPr lang="en-GB" dirty="0"/>
          </a:p>
        </p:txBody>
      </p:sp>
      <p:sp>
        <p:nvSpPr>
          <p:cNvPr id="17" name="Title 16"/>
          <p:cNvSpPr>
            <a:spLocks noGrp="1"/>
          </p:cNvSpPr>
          <p:nvPr>
            <p:ph type="title"/>
          </p:nvPr>
        </p:nvSpPr>
        <p:spPr>
          <a:xfrm>
            <a:off x="317500" y="261110"/>
            <a:ext cx="7886700" cy="1325563"/>
          </a:xfrm>
        </p:spPr>
        <p:txBody>
          <a:bodyPr/>
          <a:lstStyle/>
          <a:p>
            <a:r>
              <a:rPr lang="en-GB" dirty="0" smtClean="0"/>
              <a:t>RECAP AIMS AND OBJECTIVES</a:t>
            </a:r>
            <a:endParaRPr lang="en-GB" dirty="0"/>
          </a:p>
        </p:txBody>
      </p:sp>
      <p:sp>
        <p:nvSpPr>
          <p:cNvPr id="6" name="Vertical Text Placeholder 5"/>
          <p:cNvSpPr>
            <a:spLocks noGrp="1"/>
          </p:cNvSpPr>
          <p:nvPr>
            <p:ph type="body" orient="vert" idx="1"/>
          </p:nvPr>
        </p:nvSpPr>
        <p:spPr/>
        <p:txBody>
          <a:bodyPr>
            <a:normAutofit/>
          </a:bodyPr>
          <a:lstStyle/>
          <a:p>
            <a:endParaRPr lang="en-GB" dirty="0" smtClean="0"/>
          </a:p>
          <a:p>
            <a:endParaRPr lang="en-GB" dirty="0" smtClean="0"/>
          </a:p>
          <a:p>
            <a:pPr marL="0" indent="0">
              <a:buNone/>
            </a:pPr>
            <a:r>
              <a:rPr lang="en-GB" b="1" dirty="0" smtClean="0"/>
              <a:t>Objectives</a:t>
            </a:r>
          </a:p>
          <a:p>
            <a:pPr>
              <a:buFont typeface="Wingdings" pitchFamily="2" charset="2"/>
              <a:buChar char="§"/>
            </a:pPr>
            <a:r>
              <a:rPr lang="en-GB" b="1" dirty="0" smtClean="0"/>
              <a:t> </a:t>
            </a:r>
            <a:r>
              <a:rPr lang="en-GB" dirty="0" smtClean="0"/>
              <a:t>Understand what is meant by personal brand.</a:t>
            </a:r>
          </a:p>
          <a:p>
            <a:pPr>
              <a:buFont typeface="Wingdings" pitchFamily="2" charset="2"/>
              <a:buChar char="§"/>
            </a:pPr>
            <a:r>
              <a:rPr lang="en-GB" dirty="0" smtClean="0"/>
              <a:t> Know the elements of building a successful brand for yourself.</a:t>
            </a:r>
          </a:p>
          <a:p>
            <a:pPr>
              <a:buFont typeface="Wingdings" pitchFamily="2" charset="2"/>
              <a:buChar char="§"/>
            </a:pPr>
            <a:r>
              <a:rPr lang="en-GB" dirty="0" smtClean="0"/>
              <a:t> Understand how to communicate effectively in support of your brand</a:t>
            </a:r>
          </a:p>
          <a:p>
            <a:pPr>
              <a:buFont typeface="Wingdings" pitchFamily="2" charset="2"/>
              <a:buChar char="§"/>
            </a:pPr>
            <a:r>
              <a:rPr lang="en-GB" dirty="0" smtClean="0"/>
              <a:t>  Identify where you are now and how you can bridge the gap to where you want to be.</a:t>
            </a:r>
          </a:p>
        </p:txBody>
      </p:sp>
      <p:sp>
        <p:nvSpPr>
          <p:cNvPr id="5" name="Footer Placeholder 4"/>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75985564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prosintraining.com/ssm/wp-content/uploads/2012/03/Building-your-personal-brand-with-resume-wrting-service.jpeg"/>
          <p:cNvPicPr>
            <a:picLocks noChangeAspect="1" noChangeArrowheads="1"/>
          </p:cNvPicPr>
          <p:nvPr/>
        </p:nvPicPr>
        <p:blipFill>
          <a:blip r:embed="rId3" cstate="print"/>
          <a:srcRect/>
          <a:stretch>
            <a:fillRect/>
          </a:stretch>
        </p:blipFill>
        <p:spPr bwMode="auto">
          <a:xfrm>
            <a:off x="3539106" y="642918"/>
            <a:ext cx="4604794" cy="5613399"/>
          </a:xfrm>
          <a:prstGeom prst="rect">
            <a:avLst/>
          </a:prstGeom>
          <a:noFill/>
        </p:spPr>
      </p:pic>
      <p:sp>
        <p:nvSpPr>
          <p:cNvPr id="4" name="TextBox 3"/>
          <p:cNvSpPr txBox="1"/>
          <p:nvPr/>
        </p:nvSpPr>
        <p:spPr>
          <a:xfrm>
            <a:off x="800100" y="4787900"/>
            <a:ext cx="7505700" cy="1200329"/>
          </a:xfrm>
          <a:prstGeom prst="rect">
            <a:avLst/>
          </a:prstGeom>
          <a:noFill/>
        </p:spPr>
        <p:txBody>
          <a:bodyPr wrap="square" rtlCol="0">
            <a:spAutoFit/>
          </a:bodyPr>
          <a:lstStyle/>
          <a:p>
            <a:pPr algn="r"/>
            <a:endParaRPr lang="en-GB" dirty="0" smtClean="0"/>
          </a:p>
          <a:p>
            <a:pPr algn="ctr"/>
            <a:r>
              <a:rPr lang="en-GB" dirty="0" smtClean="0"/>
              <a:t>What one thing will you do this week as a result of what you have learned from today’s activities? </a:t>
            </a:r>
          </a:p>
          <a:p>
            <a:endParaRPr lang="en-GB" dirty="0"/>
          </a:p>
        </p:txBody>
      </p:sp>
      <p:sp>
        <p:nvSpPr>
          <p:cNvPr id="6" name="Rectangle 5"/>
          <p:cNvSpPr/>
          <p:nvPr/>
        </p:nvSpPr>
        <p:spPr>
          <a:xfrm>
            <a:off x="177800" y="1382237"/>
            <a:ext cx="3314700" cy="2585323"/>
          </a:xfrm>
          <a:prstGeom prst="rect">
            <a:avLst/>
          </a:prstGeom>
        </p:spPr>
        <p:txBody>
          <a:bodyPr wrap="square">
            <a:spAutoFit/>
          </a:bodyPr>
          <a:lstStyle/>
          <a:p>
            <a:r>
              <a:rPr lang="en-GB" b="1" dirty="0" smtClean="0"/>
              <a:t>You are a brand .  You are in charge of your brand.  There is no single path to success and there is no right way to create the brand called You.  Except this – start today! </a:t>
            </a:r>
          </a:p>
          <a:p>
            <a:pPr algn="r"/>
            <a:endParaRPr lang="en-GB" b="1" dirty="0" smtClean="0"/>
          </a:p>
          <a:p>
            <a:pPr algn="r"/>
            <a:r>
              <a:rPr lang="en-GB" b="1" dirty="0" smtClean="0"/>
              <a:t>Tom Peters</a:t>
            </a:r>
          </a:p>
          <a:p>
            <a:endParaRPr lang="en-GB" b="1" dirty="0" smtClean="0"/>
          </a:p>
        </p:txBody>
      </p:sp>
      <p:sp>
        <p:nvSpPr>
          <p:cNvPr id="7" name="Title 6"/>
          <p:cNvSpPr>
            <a:spLocks noGrp="1"/>
          </p:cNvSpPr>
          <p:nvPr>
            <p:ph type="title"/>
          </p:nvPr>
        </p:nvSpPr>
        <p:spPr>
          <a:xfrm>
            <a:off x="395824" y="995348"/>
            <a:ext cx="8327552" cy="219074"/>
          </a:xfrm>
        </p:spPr>
        <p:txBody>
          <a:bodyPr>
            <a:normAutofit fontScale="90000"/>
          </a:bodyPr>
          <a:lstStyle/>
          <a:p>
            <a:r>
              <a:rPr lang="en-GB" dirty="0" smtClean="0"/>
              <a:t>REMEMBER……..</a:t>
            </a:r>
            <a:br>
              <a:rPr lang="en-GB" dirty="0" smtClean="0"/>
            </a:br>
            <a:endParaRPr lang="en-GB" dirty="0"/>
          </a:p>
        </p:txBody>
      </p:sp>
      <p:sp>
        <p:nvSpPr>
          <p:cNvPr id="8" name="Footer Placeholder 7"/>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2872391332"/>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00100" y="4787900"/>
            <a:ext cx="7505700" cy="1200329"/>
          </a:xfrm>
          <a:prstGeom prst="rect">
            <a:avLst/>
          </a:prstGeom>
          <a:noFill/>
        </p:spPr>
        <p:txBody>
          <a:bodyPr wrap="square" rtlCol="0">
            <a:spAutoFit/>
          </a:bodyPr>
          <a:lstStyle/>
          <a:p>
            <a:pPr algn="r"/>
            <a:endParaRPr lang="en-GB" dirty="0" smtClean="0"/>
          </a:p>
          <a:p>
            <a:pPr algn="ctr"/>
            <a:r>
              <a:rPr lang="en-GB" dirty="0" smtClean="0"/>
              <a:t>Thank you for your participation in the workshop.  Please complete the feedback sheet.</a:t>
            </a:r>
          </a:p>
          <a:p>
            <a:endParaRPr lang="en-GB" dirty="0"/>
          </a:p>
        </p:txBody>
      </p:sp>
      <p:pic>
        <p:nvPicPr>
          <p:cNvPr id="2050" name="Picture 2" descr="http://images.suite101.com/747090_com_thankyou.jpg"/>
          <p:cNvPicPr>
            <a:picLocks noChangeAspect="1" noChangeArrowheads="1"/>
          </p:cNvPicPr>
          <p:nvPr/>
        </p:nvPicPr>
        <p:blipFill>
          <a:blip r:embed="rId3" cstate="print"/>
          <a:srcRect/>
          <a:stretch>
            <a:fillRect/>
          </a:stretch>
        </p:blipFill>
        <p:spPr bwMode="auto">
          <a:xfrm>
            <a:off x="1752601" y="1065212"/>
            <a:ext cx="5480050" cy="3671499"/>
          </a:xfrm>
          <a:prstGeom prst="rect">
            <a:avLst/>
          </a:prstGeom>
          <a:noFill/>
        </p:spPr>
      </p:pic>
      <p:sp>
        <p:nvSpPr>
          <p:cNvPr id="5" name="Footer Placeholder 4"/>
          <p:cNvSpPr>
            <a:spLocks noGrp="1"/>
          </p:cNvSpPr>
          <p:nvPr>
            <p:ph type="ftr" sz="quarter" idx="11"/>
          </p:nvPr>
        </p:nvSpPr>
        <p:spPr/>
        <p:txBody>
          <a:bodyPr/>
          <a:lstStyle/>
          <a:p>
            <a:r>
              <a:rPr lang="en-US" smtClean="0"/>
              <a:t>Personal Branding &amp; Effective Communication</a:t>
            </a:r>
            <a:endParaRPr lang="en-US" dirty="0"/>
          </a:p>
        </p:txBody>
      </p:sp>
    </p:spTree>
    <p:extLst>
      <p:ext uri="{BB962C8B-B14F-4D97-AF65-F5344CB8AC3E}">
        <p14:creationId xmlns:p14="http://schemas.microsoft.com/office/powerpoint/2010/main" val="4022444438"/>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Tata_Steel_template 2">
    <a:dk1>
      <a:srgbClr val="000000"/>
    </a:dk1>
    <a:lt1>
      <a:srgbClr val="FFFFFF"/>
    </a:lt1>
    <a:dk2>
      <a:srgbClr val="3D7EDB"/>
    </a:dk2>
    <a:lt2>
      <a:srgbClr val="999999"/>
    </a:lt2>
    <a:accent1>
      <a:srgbClr val="002B45"/>
    </a:accent1>
    <a:accent2>
      <a:srgbClr val="0083A9"/>
    </a:accent2>
    <a:accent3>
      <a:srgbClr val="FFFFFF"/>
    </a:accent3>
    <a:accent4>
      <a:srgbClr val="000000"/>
    </a:accent4>
    <a:accent5>
      <a:srgbClr val="AAACB0"/>
    </a:accent5>
    <a:accent6>
      <a:srgbClr val="007699"/>
    </a:accent6>
    <a:hlink>
      <a:srgbClr val="009900"/>
    </a:hlink>
    <a:folHlink>
      <a:srgbClr val="FF0000"/>
    </a:folHlink>
  </a:clrScheme>
  <a:fontScheme name="3_Tata_Steel_templat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101</TotalTime>
  <Words>2225</Words>
  <Application>Microsoft Office PowerPoint</Application>
  <PresentationFormat>On-screen Show (4:3)</PresentationFormat>
  <Paragraphs>356</Paragraphs>
  <Slides>31</Slides>
  <Notes>28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31</vt:i4>
      </vt:variant>
    </vt:vector>
  </HeadingPairs>
  <TitlesOfParts>
    <vt:vector size="40" baseType="lpstr">
      <vt:lpstr>ＭＳ Ｐゴシック</vt:lpstr>
      <vt:lpstr>Aharoni</vt:lpstr>
      <vt:lpstr>Arial</vt:lpstr>
      <vt:lpstr>Calibri</vt:lpstr>
      <vt:lpstr>Calibri Light</vt:lpstr>
      <vt:lpstr>Comic Sans MS</vt:lpstr>
      <vt:lpstr>Times New Roman</vt:lpstr>
      <vt:lpstr>Wingdings</vt:lpstr>
      <vt:lpstr>Office Theme</vt:lpstr>
      <vt:lpstr>PowerPoint Presentation</vt:lpstr>
      <vt:lpstr>PowerPoint Presentation</vt:lpstr>
      <vt:lpstr>AIMS AND OBJECTIVES</vt:lpstr>
      <vt:lpstr>PowerPoint Presentation</vt:lpstr>
      <vt:lpstr>WHAT IS A BRAND?</vt:lpstr>
      <vt:lpstr>PowerPoint Presentation</vt:lpstr>
      <vt:lpstr>PowerPoint Presentation</vt:lpstr>
      <vt:lpstr>AN INDIVIDUAL AS A BRAND</vt:lpstr>
      <vt:lpstr>BUILDING YOUR PERSONAL BRAND</vt:lpstr>
      <vt:lpstr>BUILDING YOUR PERSONAL BRAND</vt:lpstr>
      <vt:lpstr>BUILDING YOUR PERSONAL BRAND</vt:lpstr>
      <vt:lpstr>BUILDING YOUR PERSONAL BRAND </vt:lpstr>
      <vt:lpstr>BUILDING YOUR PERSONAL BRAND </vt:lpstr>
      <vt:lpstr>BUILDING YOUR PERSONAL BRAND  </vt:lpstr>
      <vt:lpstr>BUILDING YOUR PERSONAL BRAND  </vt:lpstr>
      <vt:lpstr>PowerPoint Presentation</vt:lpstr>
      <vt:lpstr>PowerPoint Presentation</vt:lpstr>
      <vt:lpstr>PowerPoint Presentation</vt:lpstr>
      <vt:lpstr>BUILDING YOUR PERSONAL BRAND  </vt:lpstr>
      <vt:lpstr>BUILDING YOUR PERSONAL BRAND  </vt:lpstr>
      <vt:lpstr>BUILDING YOUR PERSONAL BRAND  </vt:lpstr>
      <vt:lpstr>BUILDING YOUR PERSONAL BRAND  </vt:lpstr>
      <vt:lpstr>BUILDING YOUR PERSONAL BRAND </vt:lpstr>
      <vt:lpstr>BUILDING YOUR PERSONAL BRAND </vt:lpstr>
      <vt:lpstr>BUILDING YOUR PERSONAL BRAND  </vt:lpstr>
      <vt:lpstr>BUILDING YOUR PERSONAL BRAND </vt:lpstr>
      <vt:lpstr>BUILDING YOUR PERSONAL BRAND </vt:lpstr>
      <vt:lpstr>BUILDING YOUR PERSONAL BRAND  </vt:lpstr>
      <vt:lpstr>RECAP AIMS AND OBJECTIVES</vt:lpstr>
      <vt:lpstr>REMEMBER…….. </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Julie Hayward</dc:creator>
  <cp:lastModifiedBy>Julie Hayward</cp:lastModifiedBy>
  <cp:revision>6</cp:revision>
  <dcterms:created xsi:type="dcterms:W3CDTF">2020-01-09T15:54:16Z</dcterms:created>
  <dcterms:modified xsi:type="dcterms:W3CDTF">2020-01-20T16:27:21Z</dcterms:modified>
</cp:coreProperties>
</file>