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4" r:id="rId2"/>
    <p:sldId id="290" r:id="rId3"/>
    <p:sldId id="300" r:id="rId4"/>
    <p:sldId id="299" r:id="rId5"/>
    <p:sldId id="308" r:id="rId6"/>
    <p:sldId id="307" r:id="rId7"/>
    <p:sldId id="301" r:id="rId8"/>
    <p:sldId id="275" r:id="rId9"/>
    <p:sldId id="312" r:id="rId10"/>
    <p:sldId id="313" r:id="rId11"/>
    <p:sldId id="309" r:id="rId12"/>
    <p:sldId id="302" r:id="rId13"/>
    <p:sldId id="310" r:id="rId14"/>
    <p:sldId id="278" r:id="rId15"/>
    <p:sldId id="311" r:id="rId16"/>
    <p:sldId id="297" r:id="rId17"/>
    <p:sldId id="288" r:id="rId18"/>
    <p:sldId id="291"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3/27/2015</a:t>
            </a:fld>
            <a:endParaRPr lang="en-US"/>
          </a:p>
        </p:txBody>
      </p:sp>
      <p:sp>
        <p:nvSpPr>
          <p:cNvPr id="20" name="Footer Placeholder 19"/>
          <p:cNvSpPr>
            <a:spLocks noGrp="1"/>
          </p:cNvSpPr>
          <p:nvPr>
            <p:ph type="ftr" sz="quarter" idx="11"/>
          </p:nvPr>
        </p:nvSpPr>
        <p:spPr/>
        <p:txBody>
          <a:bodyPr/>
          <a:lstStyle>
            <a:extLst/>
          </a:lstStyle>
          <a:p>
            <a:endParaRPr lang="en-US"/>
          </a:p>
        </p:txBody>
      </p:sp>
      <p:sp>
        <p:nvSpPr>
          <p:cNvPr id="10" name="Slide Number Placeholder 9"/>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3/27/2015</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3/27/2015</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3/27/2015</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3/27/2015</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1D8BD707-D9CF-40AE-B4C6-C98DA3205C09}" type="datetimeFigureOut">
              <a:rPr lang="en-US" smtClean="0"/>
              <a:pPr/>
              <a:t>3/27/2015</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1D8BD707-D9CF-40AE-B4C6-C98DA3205C09}" type="datetimeFigureOut">
              <a:rPr lang="en-US" smtClean="0"/>
              <a:pPr/>
              <a:t>3/27/2015</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3/27/2015</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3/27/2015</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3/27/2015</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3/27/2015</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D8BD707-D9CF-40AE-B4C6-C98DA3205C09}" type="datetimeFigureOut">
              <a:rPr lang="en-US" smtClean="0"/>
              <a:pPr/>
              <a:t>3/27/2015</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6F15528-21DE-4FAA-801E-634DDDAF4B2B}"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dirty="0" smtClean="0">
                <a:solidFill>
                  <a:srgbClr val="FF0000"/>
                </a:solidFill>
              </a:rPr>
              <a:t> Principle of Return to the Embryo/Foetus </a:t>
            </a:r>
            <a:r>
              <a:rPr lang="zh-CN" altLang="en-US" sz="2400" dirty="0" smtClean="0">
                <a:solidFill>
                  <a:srgbClr val="FF0000"/>
                </a:solidFill>
              </a:rPr>
              <a:t>复归于婴儿</a:t>
            </a:r>
            <a:r>
              <a:rPr lang="en-GB" sz="2400" dirty="0" smtClean="0">
                <a:solidFill>
                  <a:srgbClr val="FF0000"/>
                </a:solidFill>
              </a:rPr>
              <a:t> </a:t>
            </a:r>
            <a:endParaRPr lang="en-GB" sz="2400" dirty="0">
              <a:solidFill>
                <a:srgbClr val="FF0000"/>
              </a:solidFill>
            </a:endParaRPr>
          </a:p>
        </p:txBody>
      </p:sp>
      <p:sp>
        <p:nvSpPr>
          <p:cNvPr id="3" name="Content Placeholder 2"/>
          <p:cNvSpPr>
            <a:spLocks noGrp="1"/>
          </p:cNvSpPr>
          <p:nvPr>
            <p:ph idx="1"/>
          </p:nvPr>
        </p:nvSpPr>
        <p:spPr/>
        <p:txBody>
          <a:bodyPr>
            <a:normAutofit fontScale="92500" lnSpcReduction="20000"/>
          </a:bodyPr>
          <a:lstStyle/>
          <a:p>
            <a:r>
              <a:rPr lang="en-GB" dirty="0" smtClean="0"/>
              <a:t>WHAT IS THE MEANING OF </a:t>
            </a:r>
            <a:r>
              <a:rPr lang="zh-CN" altLang="en-US" dirty="0" smtClean="0"/>
              <a:t>婴</a:t>
            </a:r>
            <a:r>
              <a:rPr lang="zh-CN" altLang="en-US" dirty="0" smtClean="0"/>
              <a:t>儿</a:t>
            </a:r>
            <a:r>
              <a:rPr lang="en-GB" altLang="zh-CN" dirty="0" smtClean="0"/>
              <a:t>(</a:t>
            </a:r>
            <a:r>
              <a:rPr lang="en-US" altLang="zh-CN" sz="1600" dirty="0" smtClean="0"/>
              <a:t>《</a:t>
            </a:r>
            <a:r>
              <a:rPr lang="zh-CN" altLang="en-US" sz="1600" dirty="0"/>
              <a:t>玄宗直指万法同归</a:t>
            </a:r>
            <a:r>
              <a:rPr lang="en-US" altLang="zh-CN" sz="1600" dirty="0"/>
              <a:t>•</a:t>
            </a:r>
            <a:r>
              <a:rPr lang="zh-CN" altLang="en-US" sz="1600" dirty="0"/>
              <a:t>道藏</a:t>
            </a:r>
            <a:r>
              <a:rPr lang="en-US" altLang="zh-CN" sz="1600" dirty="0"/>
              <a:t>》23</a:t>
            </a:r>
            <a:r>
              <a:rPr lang="zh-CN" altLang="en-US" sz="1600" dirty="0"/>
              <a:t>策，</a:t>
            </a:r>
            <a:r>
              <a:rPr lang="en-US" altLang="zh-CN" sz="1600" dirty="0"/>
              <a:t>919</a:t>
            </a:r>
            <a:r>
              <a:rPr lang="zh-CN" altLang="en-US" sz="1600" dirty="0"/>
              <a:t>页 </a:t>
            </a:r>
            <a:r>
              <a:rPr lang="en-GB" altLang="zh-CN" sz="1600" dirty="0" smtClean="0"/>
              <a:t>)</a:t>
            </a:r>
            <a:endParaRPr lang="en-GB" sz="1600" dirty="0"/>
          </a:p>
          <a:p>
            <a:r>
              <a:rPr lang="en-GB" dirty="0" smtClean="0"/>
              <a:t>Embryo/Foetus:</a:t>
            </a:r>
            <a:r>
              <a:rPr lang="zh-CN" altLang="en-US" sz="1900" dirty="0"/>
              <a:t>婴儿者</a:t>
            </a:r>
            <a:r>
              <a:rPr lang="en-US" altLang="zh-CN" sz="1900" dirty="0"/>
              <a:t>, </a:t>
            </a:r>
            <a:r>
              <a:rPr lang="zh-CN" altLang="en-US" sz="1900" dirty="0"/>
              <a:t>未出胞胎</a:t>
            </a:r>
            <a:r>
              <a:rPr lang="zh-CN" altLang="en-US" sz="1900" dirty="0" smtClean="0"/>
              <a:t>也</a:t>
            </a:r>
            <a:r>
              <a:rPr lang="en-US" altLang="zh-CN" dirty="0" smtClean="0"/>
              <a:t> </a:t>
            </a:r>
            <a:r>
              <a:rPr lang="en-US" sz="2600" dirty="0" smtClean="0"/>
              <a:t>An </a:t>
            </a:r>
            <a:r>
              <a:rPr lang="en-US" sz="2600" dirty="0"/>
              <a:t>unborn embryo still in the womb is called as Ying </a:t>
            </a:r>
            <a:r>
              <a:rPr lang="en-US" sz="2600" dirty="0" err="1"/>
              <a:t>Er</a:t>
            </a:r>
            <a:endParaRPr lang="en-GB" sz="2600" dirty="0" smtClean="0"/>
          </a:p>
          <a:p>
            <a:r>
              <a:rPr lang="en-GB" dirty="0" smtClean="0"/>
              <a:t>Infant/Small </a:t>
            </a:r>
            <a:r>
              <a:rPr lang="en-GB" dirty="0" smtClean="0"/>
              <a:t>Child:</a:t>
            </a:r>
            <a:r>
              <a:rPr lang="zh-CN" altLang="en-US" sz="1900" dirty="0"/>
              <a:t>出乎胞胎谓之孩</a:t>
            </a:r>
            <a:r>
              <a:rPr lang="zh-CN" altLang="en-US" sz="1900" dirty="0" smtClean="0"/>
              <a:t>也</a:t>
            </a:r>
            <a:r>
              <a:rPr lang="en-US" altLang="zh-CN" sz="1900" dirty="0"/>
              <a:t> </a:t>
            </a:r>
            <a:r>
              <a:rPr lang="en-US" sz="2000" dirty="0" smtClean="0"/>
              <a:t>a </a:t>
            </a:r>
            <a:r>
              <a:rPr lang="en-US" sz="2000" dirty="0"/>
              <a:t>born baby is called as Hai. </a:t>
            </a:r>
            <a:endParaRPr lang="en-US" sz="1900" dirty="0" smtClean="0"/>
          </a:p>
          <a:p>
            <a:endParaRPr lang="en-US" dirty="0" smtClean="0"/>
          </a:p>
          <a:p>
            <a:r>
              <a:rPr lang="en-US" dirty="0" smtClean="0"/>
              <a:t>WHAT IS THE MEANING OF</a:t>
            </a:r>
            <a:r>
              <a:rPr lang="zh-CN" altLang="en-US" dirty="0" smtClean="0"/>
              <a:t>复归于婴儿</a:t>
            </a:r>
            <a:endParaRPr lang="en-GB" altLang="zh-CN" dirty="0" smtClean="0"/>
          </a:p>
          <a:p>
            <a:r>
              <a:rPr lang="en-US" dirty="0" smtClean="0"/>
              <a:t>Return to Embryo in Daoism has two meanings: </a:t>
            </a:r>
          </a:p>
          <a:p>
            <a:r>
              <a:rPr lang="en-US" dirty="0" smtClean="0"/>
              <a:t>Back to the state of embryo/infant </a:t>
            </a:r>
          </a:p>
          <a:p>
            <a:r>
              <a:rPr lang="en-US" dirty="0" smtClean="0"/>
              <a:t>Embryo Breath / </a:t>
            </a:r>
            <a:r>
              <a:rPr lang="en-US" dirty="0" err="1" smtClean="0"/>
              <a:t>Foetus</a:t>
            </a:r>
            <a:r>
              <a:rPr lang="en-US" dirty="0" smtClean="0"/>
              <a:t> breath  </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zh-CN" altLang="en-US" sz="2800" dirty="0" smtClean="0"/>
              <a:t>复归于婴儿</a:t>
            </a:r>
            <a:r>
              <a:rPr lang="en-GB" altLang="zh-CN" sz="2800" dirty="0" smtClean="0"/>
              <a:t>: returning to the state of embryo</a:t>
            </a:r>
            <a:endParaRPr lang="en-GB" sz="2800" dirty="0"/>
          </a:p>
        </p:txBody>
      </p:sp>
      <p:sp>
        <p:nvSpPr>
          <p:cNvPr id="3" name="Content Placeholder 2"/>
          <p:cNvSpPr>
            <a:spLocks noGrp="1"/>
          </p:cNvSpPr>
          <p:nvPr>
            <p:ph idx="1"/>
          </p:nvPr>
        </p:nvSpPr>
        <p:spPr/>
        <p:txBody>
          <a:bodyPr>
            <a:normAutofit fontScale="85000" lnSpcReduction="10000"/>
          </a:bodyPr>
          <a:lstStyle/>
          <a:p>
            <a:r>
              <a:rPr lang="zh-CN" altLang="en-US" dirty="0" smtClean="0"/>
              <a:t>婴</a:t>
            </a:r>
            <a:r>
              <a:rPr lang="zh-CN" altLang="en-US" dirty="0" smtClean="0"/>
              <a:t>儿在母腹中</a:t>
            </a:r>
            <a:r>
              <a:rPr lang="en-US" altLang="zh-CN" dirty="0" smtClean="0"/>
              <a:t>,</a:t>
            </a:r>
            <a:r>
              <a:rPr lang="zh-CN" altLang="en-US" dirty="0" smtClean="0"/>
              <a:t>惟抱一团和气</a:t>
            </a:r>
            <a:r>
              <a:rPr lang="en-US" altLang="zh-CN" dirty="0" smtClean="0"/>
              <a:t>, </a:t>
            </a:r>
            <a:r>
              <a:rPr lang="zh-CN" altLang="en-US" dirty="0" smtClean="0"/>
              <a:t>哀乐之情未发</a:t>
            </a:r>
            <a:r>
              <a:rPr lang="en-US" altLang="zh-CN" dirty="0" smtClean="0"/>
              <a:t>, </a:t>
            </a:r>
            <a:r>
              <a:rPr lang="zh-CN" altLang="en-US" dirty="0" smtClean="0"/>
              <a:t>见闻直觉之性未萌也</a:t>
            </a:r>
            <a:r>
              <a:rPr lang="en-US" altLang="zh-CN" dirty="0" smtClean="0"/>
              <a:t>.</a:t>
            </a:r>
          </a:p>
          <a:p>
            <a:r>
              <a:rPr lang="zh-CN" altLang="en-US" dirty="0" smtClean="0"/>
              <a:t>出母之胎，便有喜怒哀乐之情，见闻直觉之心，故不足以况以道也。古人曰温养子株，保养太和；又曰圣胎，道胎，胎息，未尝言出胞胎也。</a:t>
            </a:r>
            <a:endParaRPr lang="en-US" altLang="zh-CN" dirty="0" smtClean="0"/>
          </a:p>
          <a:p>
            <a:r>
              <a:rPr lang="en-US" dirty="0" smtClean="0"/>
              <a:t>The </a:t>
            </a:r>
            <a:r>
              <a:rPr lang="en-US" dirty="0" smtClean="0"/>
              <a:t>embryo in the womb of his/her mother, embracing a cloud of harmonious Qi, with neither sorrow/ happy emotions initiated, nor knowledge and intuition developed. ….. Therefore, embryo is called as embryo of Dao, embryo of divine, embryo breath. </a:t>
            </a:r>
          </a:p>
          <a:p>
            <a:r>
              <a:rPr lang="en-US" altLang="zh-CN" sz="2000" dirty="0" smtClean="0"/>
              <a:t>《</a:t>
            </a:r>
            <a:r>
              <a:rPr lang="zh-CN" altLang="en-US" sz="2000" dirty="0" smtClean="0"/>
              <a:t>玄宗直指万法同归</a:t>
            </a:r>
            <a:r>
              <a:rPr lang="en-US" altLang="zh-CN" sz="2000" dirty="0" smtClean="0"/>
              <a:t>•</a:t>
            </a:r>
            <a:r>
              <a:rPr lang="zh-CN" altLang="en-US" sz="2000" dirty="0" smtClean="0"/>
              <a:t>道藏</a:t>
            </a:r>
            <a:r>
              <a:rPr lang="en-US" altLang="zh-CN" sz="2000" dirty="0" smtClean="0"/>
              <a:t>》23</a:t>
            </a:r>
            <a:r>
              <a:rPr lang="zh-CN" altLang="en-US" sz="2000" dirty="0" smtClean="0"/>
              <a:t>策，</a:t>
            </a:r>
            <a:r>
              <a:rPr lang="en-US" altLang="zh-CN" sz="2000" dirty="0" smtClean="0"/>
              <a:t>919</a:t>
            </a:r>
            <a:r>
              <a:rPr lang="zh-CN" altLang="en-US" sz="2000" dirty="0" smtClean="0"/>
              <a:t>页 </a:t>
            </a:r>
            <a:endParaRPr lang="en-GB"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zh-CN" altLang="en-US" sz="3600" dirty="0" smtClean="0">
                <a:solidFill>
                  <a:schemeClr val="tx1"/>
                </a:solidFill>
              </a:rPr>
              <a:t>婴儿</a:t>
            </a:r>
            <a:r>
              <a:rPr lang="en-GB" altLang="zh-CN" sz="3600" dirty="0" smtClean="0">
                <a:solidFill>
                  <a:srgbClr val="FF0000"/>
                </a:solidFill>
              </a:rPr>
              <a:t>as </a:t>
            </a:r>
            <a:r>
              <a:rPr lang="en-GB" sz="3600" dirty="0" smtClean="0"/>
              <a:t>Infant: Dao De Jing: Chapter 76</a:t>
            </a:r>
            <a:endParaRPr lang="en-GB" sz="3600" dirty="0"/>
          </a:p>
        </p:txBody>
      </p:sp>
      <p:sp>
        <p:nvSpPr>
          <p:cNvPr id="3" name="Content Placeholder 2"/>
          <p:cNvSpPr>
            <a:spLocks noGrp="1"/>
          </p:cNvSpPr>
          <p:nvPr>
            <p:ph idx="1"/>
          </p:nvPr>
        </p:nvSpPr>
        <p:spPr>
          <a:xfrm>
            <a:off x="762000" y="1524000"/>
            <a:ext cx="8382000" cy="5334000"/>
          </a:xfrm>
        </p:spPr>
        <p:txBody>
          <a:bodyPr>
            <a:normAutofit fontScale="92500" lnSpcReduction="10000"/>
          </a:bodyPr>
          <a:lstStyle/>
          <a:p>
            <a:r>
              <a:rPr lang="en-GB" dirty="0" smtClean="0"/>
              <a:t>When one is born, he/she is soft and weak; in death he/she becomes stiff and hard. The ten thousand creatures and all plants and trees while they are alive are supple and soft, but when they are dead they become brittle and dry. </a:t>
            </a:r>
            <a:r>
              <a:rPr lang="en-GB" dirty="0" smtClean="0">
                <a:solidFill>
                  <a:srgbClr val="FF0000"/>
                </a:solidFill>
              </a:rPr>
              <a:t>Truly, what is still and hard is a ‘companion of death’; what is soft and weak is a ‘companion of life’. </a:t>
            </a:r>
          </a:p>
          <a:p>
            <a:endParaRPr lang="en-GB" dirty="0" smtClean="0"/>
          </a:p>
          <a:p>
            <a:r>
              <a:rPr lang="en-GB" dirty="0" smtClean="0"/>
              <a:t>Therefore, the weapon that is too hard will be broken, the tree that has the hardest wood will be cut down. </a:t>
            </a:r>
            <a:r>
              <a:rPr lang="en-GB" dirty="0" smtClean="0">
                <a:solidFill>
                  <a:srgbClr val="FF0000"/>
                </a:solidFill>
              </a:rPr>
              <a:t>Truly, the hard and mighty are cast down; the soft and weak set on high</a:t>
            </a:r>
            <a:r>
              <a:rPr lang="en-GB" dirty="0" smtClean="0"/>
              <a:t>.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zh-CN" altLang="en-US" sz="3600" dirty="0" smtClean="0">
                <a:solidFill>
                  <a:schemeClr val="tx1"/>
                </a:solidFill>
              </a:rPr>
              <a:t>婴儿</a:t>
            </a:r>
            <a:r>
              <a:rPr lang="en-GB" altLang="zh-CN" sz="3600" dirty="0" smtClean="0">
                <a:solidFill>
                  <a:srgbClr val="FF0000"/>
                </a:solidFill>
              </a:rPr>
              <a:t>as </a:t>
            </a:r>
            <a:r>
              <a:rPr lang="en-GB" sz="3600" dirty="0" smtClean="0"/>
              <a:t>Infant: Dao De Jing: Chapter 55</a:t>
            </a:r>
            <a:endParaRPr lang="en-GB" sz="3600" dirty="0"/>
          </a:p>
        </p:txBody>
      </p:sp>
      <p:sp>
        <p:nvSpPr>
          <p:cNvPr id="3" name="Content Placeholder 2"/>
          <p:cNvSpPr>
            <a:spLocks noGrp="1"/>
          </p:cNvSpPr>
          <p:nvPr>
            <p:ph idx="1"/>
          </p:nvPr>
        </p:nvSpPr>
        <p:spPr>
          <a:xfrm>
            <a:off x="990600" y="1447800"/>
            <a:ext cx="7943088" cy="5181600"/>
          </a:xfrm>
        </p:spPr>
        <p:txBody>
          <a:bodyPr>
            <a:normAutofit fontScale="77500" lnSpcReduction="20000"/>
          </a:bodyPr>
          <a:lstStyle/>
          <a:p>
            <a:r>
              <a:rPr lang="en-GB" dirty="0" smtClean="0"/>
              <a:t>The impunity of things fraught with the power may be likened to that of an infant. </a:t>
            </a:r>
          </a:p>
          <a:p>
            <a:r>
              <a:rPr lang="en-GB" dirty="0" smtClean="0">
                <a:solidFill>
                  <a:srgbClr val="FF0000"/>
                </a:solidFill>
              </a:rPr>
              <a:t>Poisonous insects do not sting it, nor fierce beast seize it, nor clawing birds maul it. </a:t>
            </a:r>
            <a:r>
              <a:rPr lang="en-GB" dirty="0" smtClean="0"/>
              <a:t>Its bones are soft, its sinews weak: but its grip is strong. </a:t>
            </a:r>
          </a:p>
          <a:p>
            <a:endParaRPr lang="en-GB" dirty="0" smtClean="0"/>
          </a:p>
          <a:p>
            <a:r>
              <a:rPr lang="en-GB" dirty="0" smtClean="0"/>
              <a:t>Not yet to have known the union of male and female, but to be completely formed: means that its vital force is at height;</a:t>
            </a:r>
          </a:p>
          <a:p>
            <a:r>
              <a:rPr lang="en-GB" dirty="0" smtClean="0"/>
              <a:t>To be able to scream all day without getting hoarse: means that harmony is at its perfection. </a:t>
            </a:r>
          </a:p>
          <a:p>
            <a:endParaRPr lang="en-GB" dirty="0" smtClean="0"/>
          </a:p>
          <a:p>
            <a:r>
              <a:rPr lang="en-GB" dirty="0" smtClean="0"/>
              <a:t>To understand such harmony is to understand the always so. To understand the always so is to be illumined.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zh-CN" altLang="en-US" sz="3600" dirty="0" smtClean="0">
                <a:solidFill>
                  <a:schemeClr val="tx1"/>
                </a:solidFill>
              </a:rPr>
              <a:t>婴儿</a:t>
            </a:r>
            <a:r>
              <a:rPr lang="en-GB" altLang="zh-CN" sz="3600" dirty="0" smtClean="0">
                <a:solidFill>
                  <a:srgbClr val="FF0000"/>
                </a:solidFill>
              </a:rPr>
              <a:t>as </a:t>
            </a:r>
            <a:r>
              <a:rPr lang="en-GB" altLang="zh-CN" sz="3600" dirty="0" smtClean="0">
                <a:solidFill>
                  <a:schemeClr val="tx1"/>
                </a:solidFill>
              </a:rPr>
              <a:t>Embryo: Dao De Jing:</a:t>
            </a:r>
            <a:r>
              <a:rPr lang="en-GB" altLang="zh-CN" sz="3600" dirty="0" smtClean="0">
                <a:solidFill>
                  <a:srgbClr val="FF0000"/>
                </a:solidFill>
              </a:rPr>
              <a:t> </a:t>
            </a:r>
            <a:r>
              <a:rPr lang="en-GB" sz="3600" dirty="0" smtClean="0"/>
              <a:t> Chapter 10</a:t>
            </a:r>
            <a:r>
              <a:rPr lang="en-GB" dirty="0" smtClean="0"/>
              <a:t/>
            </a:r>
            <a:br>
              <a:rPr lang="en-GB" dirty="0" smtClean="0"/>
            </a:br>
            <a:endParaRPr lang="en-GB" dirty="0"/>
          </a:p>
        </p:txBody>
      </p:sp>
      <p:sp>
        <p:nvSpPr>
          <p:cNvPr id="3" name="Content Placeholder 2"/>
          <p:cNvSpPr>
            <a:spLocks noGrp="1"/>
          </p:cNvSpPr>
          <p:nvPr>
            <p:ph idx="1"/>
          </p:nvPr>
        </p:nvSpPr>
        <p:spPr>
          <a:xfrm>
            <a:off x="1295400" y="1447800"/>
            <a:ext cx="7638288" cy="4800600"/>
          </a:xfrm>
        </p:spPr>
        <p:txBody>
          <a:bodyPr>
            <a:normAutofit fontScale="92500" lnSpcReduction="20000"/>
          </a:bodyPr>
          <a:lstStyle/>
          <a:p>
            <a:r>
              <a:rPr lang="en-GB" dirty="0" smtClean="0"/>
              <a:t>Can you keep the unquiet physical soul from straying, hold fast to the unity and never quit it? Can you when concentrating your breath, make it soft like that of a little child?</a:t>
            </a:r>
            <a:endParaRPr lang="en-US" dirty="0" smtClean="0"/>
          </a:p>
          <a:p>
            <a:endParaRPr lang="en-GB" altLang="zh-CN" dirty="0" smtClean="0"/>
          </a:p>
          <a:p>
            <a:r>
              <a:rPr lang="zh-CN" altLang="en-US" dirty="0" smtClean="0"/>
              <a:t>载营魄抱一能无离乎？专气至柔能婴儿乎？</a:t>
            </a:r>
            <a:endParaRPr lang="en-GB" altLang="zh-CN" dirty="0" smtClean="0"/>
          </a:p>
          <a:p>
            <a:endParaRPr lang="en-GB" dirty="0" smtClean="0"/>
          </a:p>
          <a:p>
            <a:r>
              <a:rPr lang="en-GB" dirty="0" smtClean="0"/>
              <a:t>Can you unit your body and soul into oneness and never let them separated from each other? Can you concentrate your breath to the softest similar as that can be done by the embryo? </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zh-CN" altLang="en-US" sz="3200" dirty="0" smtClean="0">
                <a:solidFill>
                  <a:schemeClr val="tx1"/>
                </a:solidFill>
              </a:rPr>
              <a:t>婴儿</a:t>
            </a:r>
            <a:r>
              <a:rPr lang="en-GB" altLang="zh-CN" sz="3200" dirty="0" smtClean="0">
                <a:solidFill>
                  <a:srgbClr val="FF0000"/>
                </a:solidFill>
              </a:rPr>
              <a:t>as </a:t>
            </a:r>
            <a:r>
              <a:rPr lang="en-GB" altLang="zh-CN" sz="3200" dirty="0" smtClean="0">
                <a:solidFill>
                  <a:schemeClr val="tx1"/>
                </a:solidFill>
              </a:rPr>
              <a:t>Embryo: Dao De Jing:  </a:t>
            </a:r>
            <a:r>
              <a:rPr lang="en-GB" sz="3200" dirty="0" smtClean="0"/>
              <a:t>Chapter 28</a:t>
            </a:r>
            <a:endParaRPr lang="en-GB" sz="3200" dirty="0"/>
          </a:p>
        </p:txBody>
      </p:sp>
      <p:sp>
        <p:nvSpPr>
          <p:cNvPr id="3" name="Content Placeholder 2"/>
          <p:cNvSpPr>
            <a:spLocks noGrp="1"/>
          </p:cNvSpPr>
          <p:nvPr>
            <p:ph idx="1"/>
          </p:nvPr>
        </p:nvSpPr>
        <p:spPr/>
        <p:txBody>
          <a:bodyPr/>
          <a:lstStyle/>
          <a:p>
            <a:r>
              <a:rPr lang="en-GB" dirty="0" smtClean="0"/>
              <a:t>He who knows the male, yet cleaves to what is female becomes like a ravine that can receiving all things under heaven. </a:t>
            </a:r>
          </a:p>
          <a:p>
            <a:endParaRPr lang="en-GB" dirty="0" smtClean="0"/>
          </a:p>
          <a:p>
            <a:r>
              <a:rPr lang="en-GB" dirty="0" smtClean="0"/>
              <a:t>And being such  a ravine, he will possess a constant power all the time, which can let him return to the sate of embryo.</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State of Embryo </a:t>
            </a:r>
            <a:endParaRPr lang="en-GB" dirty="0"/>
          </a:p>
        </p:txBody>
      </p:sp>
      <p:sp>
        <p:nvSpPr>
          <p:cNvPr id="3" name="Content Placeholder 2"/>
          <p:cNvSpPr>
            <a:spLocks noGrp="1"/>
          </p:cNvSpPr>
          <p:nvPr>
            <p:ph idx="1"/>
          </p:nvPr>
        </p:nvSpPr>
        <p:spPr>
          <a:xfrm>
            <a:off x="1435608" y="1447800"/>
            <a:ext cx="7498080" cy="5105400"/>
          </a:xfrm>
        </p:spPr>
        <p:txBody>
          <a:bodyPr>
            <a:normAutofit fontScale="92500" lnSpcReduction="20000"/>
          </a:bodyPr>
          <a:lstStyle/>
          <a:p>
            <a:r>
              <a:rPr lang="en-GB" dirty="0" err="1" smtClean="0"/>
              <a:t>Ren</a:t>
            </a:r>
            <a:r>
              <a:rPr lang="en-GB" dirty="0" smtClean="0"/>
              <a:t> and du has not separated therefore, </a:t>
            </a:r>
            <a:r>
              <a:rPr lang="en-US" dirty="0" smtClean="0"/>
              <a:t>primordial and prenatal </a:t>
            </a:r>
            <a:r>
              <a:rPr lang="en-US" dirty="0" err="1" smtClean="0"/>
              <a:t>qi</a:t>
            </a:r>
            <a:r>
              <a:rPr lang="en-US" dirty="0" smtClean="0"/>
              <a:t> not yet separated</a:t>
            </a:r>
            <a:endParaRPr lang="en-GB" dirty="0" smtClean="0"/>
          </a:p>
          <a:p>
            <a:endParaRPr lang="en-GB" dirty="0" smtClean="0"/>
          </a:p>
          <a:p>
            <a:r>
              <a:rPr lang="en-GB" dirty="0" smtClean="0"/>
              <a:t>No desire/ no emotions developed </a:t>
            </a:r>
          </a:p>
          <a:p>
            <a:endParaRPr lang="en-GB" dirty="0" smtClean="0"/>
          </a:p>
          <a:p>
            <a:r>
              <a:rPr lang="en-GB" dirty="0" smtClean="0"/>
              <a:t>United self with the body of mother as Oneness, not independent or separated self initiated.  </a:t>
            </a:r>
          </a:p>
          <a:p>
            <a:endParaRPr lang="en-GB" dirty="0" smtClean="0"/>
          </a:p>
          <a:p>
            <a:r>
              <a:rPr lang="en-GB" dirty="0" smtClean="0"/>
              <a:t>Soft like water, with all three treasures (the life essence, the primordial </a:t>
            </a:r>
            <a:r>
              <a:rPr lang="en-GB" dirty="0" err="1" smtClean="0"/>
              <a:t>Qi</a:t>
            </a:r>
            <a:r>
              <a:rPr lang="en-GB" dirty="0" smtClean="0"/>
              <a:t>,  and the spirit) are entirely in full condition.  </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state of the infant </a:t>
            </a:r>
            <a:endParaRPr lang="en-GB" dirty="0"/>
          </a:p>
        </p:txBody>
      </p:sp>
      <p:sp>
        <p:nvSpPr>
          <p:cNvPr id="3" name="Content Placeholder 2"/>
          <p:cNvSpPr>
            <a:spLocks noGrp="1"/>
          </p:cNvSpPr>
          <p:nvPr>
            <p:ph idx="1"/>
          </p:nvPr>
        </p:nvSpPr>
        <p:spPr>
          <a:xfrm>
            <a:off x="1435608" y="1447800"/>
            <a:ext cx="7498080" cy="5410200"/>
          </a:xfrm>
        </p:spPr>
        <p:txBody>
          <a:bodyPr>
            <a:normAutofit/>
          </a:bodyPr>
          <a:lstStyle/>
          <a:p>
            <a:r>
              <a:rPr lang="en-GB" dirty="0" smtClean="0"/>
              <a:t>No fear; No greedy desire; No sense of right and wrong, yours and mine; unified with the world surrounded around</a:t>
            </a:r>
          </a:p>
          <a:p>
            <a:endParaRPr lang="en-GB" dirty="0" smtClean="0"/>
          </a:p>
          <a:p>
            <a:r>
              <a:rPr lang="en-GB" dirty="0" smtClean="0"/>
              <a:t>Always innocent, no clear division between self and others, therefore no offensive action for self protection</a:t>
            </a:r>
          </a:p>
          <a:p>
            <a:endParaRPr lang="en-GB" dirty="0" smtClean="0"/>
          </a:p>
          <a:p>
            <a:r>
              <a:rPr lang="en-GB" dirty="0" smtClean="0"/>
              <a:t>Weak and soft in appearance but yet strong in strength and full in energy  </a:t>
            </a:r>
          </a:p>
          <a:p>
            <a:endParaRPr lang="en-GB" dirty="0"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1020762"/>
          </a:xfrm>
        </p:spPr>
        <p:txBody>
          <a:bodyPr>
            <a:normAutofit/>
          </a:bodyPr>
          <a:lstStyle/>
          <a:p>
            <a:r>
              <a:rPr lang="en-GB" sz="2800" dirty="0" smtClean="0"/>
              <a:t>Returning to the Embryo and Foetus Breath </a:t>
            </a:r>
            <a:endParaRPr lang="en-GB" sz="2800" dirty="0"/>
          </a:p>
        </p:txBody>
      </p:sp>
      <p:sp>
        <p:nvSpPr>
          <p:cNvPr id="3" name="Content Placeholder 2"/>
          <p:cNvSpPr>
            <a:spLocks noGrp="1"/>
          </p:cNvSpPr>
          <p:nvPr>
            <p:ph idx="1"/>
          </p:nvPr>
        </p:nvSpPr>
        <p:spPr/>
        <p:txBody>
          <a:bodyPr/>
          <a:lstStyle/>
          <a:p>
            <a:r>
              <a:rPr lang="en-GB" dirty="0" smtClean="0"/>
              <a:t>Relationship between ‘Returning to the Embryo ’ and </a:t>
            </a:r>
          </a:p>
          <a:p>
            <a:r>
              <a:rPr lang="en-GB" dirty="0" smtClean="0"/>
              <a:t>‘To Reverse the Postnatal to the Congenital’  or Foetus Breath </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True Foetal Breath </a:t>
            </a:r>
            <a:endParaRPr lang="en-GB" dirty="0"/>
          </a:p>
        </p:txBody>
      </p:sp>
      <p:sp>
        <p:nvSpPr>
          <p:cNvPr id="3" name="Content Placeholder 2"/>
          <p:cNvSpPr>
            <a:spLocks noGrp="1"/>
          </p:cNvSpPr>
          <p:nvPr>
            <p:ph idx="1"/>
          </p:nvPr>
        </p:nvSpPr>
        <p:spPr/>
        <p:txBody>
          <a:bodyPr/>
          <a:lstStyle/>
          <a:p>
            <a:r>
              <a:rPr lang="en-GB" dirty="0" smtClean="0"/>
              <a:t>When a practiser is able to unite the two vitalities of </a:t>
            </a:r>
            <a:r>
              <a:rPr lang="en-GB" dirty="0" err="1" smtClean="0"/>
              <a:t>xing</a:t>
            </a:r>
            <a:r>
              <a:rPr lang="en-GB" dirty="0" smtClean="0"/>
              <a:t> (nature) and </a:t>
            </a:r>
            <a:r>
              <a:rPr lang="en-GB" dirty="0" err="1" smtClean="0"/>
              <a:t>ming</a:t>
            </a:r>
            <a:r>
              <a:rPr lang="en-GB" dirty="0" smtClean="0"/>
              <a:t> (life), the spirit will form the immortal foetus.</a:t>
            </a:r>
          </a:p>
          <a:p>
            <a:r>
              <a:rPr lang="en-GB" dirty="0" smtClean="0"/>
              <a:t>Forgetfulness of the circulation of the two vitalities in the microcosmic orbit will produce the foetal spirit which will return to the state of utter serenity,</a:t>
            </a:r>
          </a:p>
          <a:p>
            <a:r>
              <a:rPr lang="en-GB" dirty="0" smtClean="0"/>
              <a:t>This is the true foetal breath. </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Embryo Breath? </a:t>
            </a:r>
            <a:endParaRPr lang="en-GB" dirty="0"/>
          </a:p>
        </p:txBody>
      </p:sp>
      <p:sp>
        <p:nvSpPr>
          <p:cNvPr id="3" name="Content Placeholder 2"/>
          <p:cNvSpPr>
            <a:spLocks noGrp="1"/>
          </p:cNvSpPr>
          <p:nvPr>
            <p:ph idx="1"/>
          </p:nvPr>
        </p:nvSpPr>
        <p:spPr/>
        <p:txBody>
          <a:bodyPr/>
          <a:lstStyle/>
          <a:p>
            <a:r>
              <a:rPr lang="en-US" dirty="0" smtClean="0"/>
              <a:t>The primordial and prenatal </a:t>
            </a:r>
            <a:r>
              <a:rPr lang="en-US" dirty="0" err="1" smtClean="0"/>
              <a:t>qi</a:t>
            </a:r>
            <a:r>
              <a:rPr lang="en-US" dirty="0" smtClean="0"/>
              <a:t> obtained at birth is the source of one’s life, </a:t>
            </a:r>
          </a:p>
          <a:p>
            <a:r>
              <a:rPr lang="en-US" dirty="0" smtClean="0"/>
              <a:t>Maintain the </a:t>
            </a:r>
            <a:r>
              <a:rPr lang="en-US" dirty="0" err="1" smtClean="0"/>
              <a:t>yuanqi</a:t>
            </a:r>
            <a:r>
              <a:rPr lang="en-US" dirty="0" smtClean="0"/>
              <a:t> (the congenital </a:t>
            </a:r>
            <a:r>
              <a:rPr lang="en-US" dirty="0" err="1" smtClean="0"/>
              <a:t>qi</a:t>
            </a:r>
            <a:r>
              <a:rPr lang="en-US" dirty="0" smtClean="0"/>
              <a:t>) is essential for human being to live in a health life and long life. </a:t>
            </a:r>
          </a:p>
          <a:p>
            <a:r>
              <a:rPr lang="en-GB" dirty="0"/>
              <a:t>foetus </a:t>
            </a:r>
            <a:r>
              <a:rPr lang="en-US" dirty="0" smtClean="0"/>
              <a:t>the one whom with full congenital Qi, therefore, return to the </a:t>
            </a:r>
            <a:r>
              <a:rPr lang="en-US" dirty="0" err="1" smtClean="0"/>
              <a:t>Foetal</a:t>
            </a:r>
            <a:r>
              <a:rPr lang="en-US" dirty="0" smtClean="0"/>
              <a:t> state and live as a baby is a effective way to maintaining one’s health. </a:t>
            </a:r>
            <a:endParaRPr lang="en-GB" dirty="0" smtClean="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800" y="228600"/>
            <a:ext cx="7498080" cy="1143000"/>
          </a:xfrm>
        </p:spPr>
        <p:txBody>
          <a:bodyPr>
            <a:normAutofit/>
          </a:bodyPr>
          <a:lstStyle/>
          <a:p>
            <a:r>
              <a:rPr lang="en-GB" sz="2800" b="1" dirty="0" smtClean="0"/>
              <a:t>Water as the Softest and Weakest Thing under Heaven: Dao De Jing  Chapter 78</a:t>
            </a:r>
            <a:endParaRPr lang="en-GB" sz="2800" b="1" dirty="0"/>
          </a:p>
        </p:txBody>
      </p:sp>
      <p:sp>
        <p:nvSpPr>
          <p:cNvPr id="3" name="Content Placeholder 2"/>
          <p:cNvSpPr>
            <a:spLocks noGrp="1"/>
          </p:cNvSpPr>
          <p:nvPr>
            <p:ph idx="1"/>
          </p:nvPr>
        </p:nvSpPr>
        <p:spPr/>
        <p:txBody>
          <a:bodyPr>
            <a:normAutofit fontScale="92500" lnSpcReduction="10000"/>
          </a:bodyPr>
          <a:lstStyle/>
          <a:p>
            <a:r>
              <a:rPr lang="en-GB" dirty="0" smtClean="0"/>
              <a:t>Nothing under heaven is softer or more yielding than water. </a:t>
            </a:r>
          </a:p>
          <a:p>
            <a:endParaRPr lang="en-GB" dirty="0" smtClean="0"/>
          </a:p>
          <a:p>
            <a:r>
              <a:rPr lang="en-GB" dirty="0" smtClean="0"/>
              <a:t>But when it attacks things hard and resistant there is not one of them that can prevail. For they can find no way of altering it. </a:t>
            </a:r>
          </a:p>
          <a:p>
            <a:endParaRPr lang="en-GB" dirty="0" smtClean="0"/>
          </a:p>
          <a:p>
            <a:r>
              <a:rPr lang="en-GB" dirty="0" smtClean="0"/>
              <a:t>That the yielding conquers the resistant and the soft conquers the hard is a fact known by all men, yet utilized by none. </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Dao’s Reversal Movement</a:t>
            </a:r>
            <a:endParaRPr lang="en-GB" dirty="0"/>
          </a:p>
        </p:txBody>
      </p:sp>
      <p:sp>
        <p:nvSpPr>
          <p:cNvPr id="3" name="Content Placeholder 2"/>
          <p:cNvSpPr>
            <a:spLocks noGrp="1"/>
          </p:cNvSpPr>
          <p:nvPr>
            <p:ph idx="1"/>
          </p:nvPr>
        </p:nvSpPr>
        <p:spPr/>
        <p:txBody>
          <a:bodyPr/>
          <a:lstStyle/>
          <a:p>
            <a:r>
              <a:rPr lang="en-GB" dirty="0" smtClean="0"/>
              <a:t>The Movement of the Dao is reversal (Return is the movement of the Dao). </a:t>
            </a:r>
          </a:p>
          <a:p>
            <a:r>
              <a:rPr lang="en-GB" dirty="0" smtClean="0"/>
              <a:t> Weakness is the effect of Dao</a:t>
            </a:r>
          </a:p>
          <a:p>
            <a:endParaRPr lang="en-GB" dirty="0" smtClean="0"/>
          </a:p>
          <a:p>
            <a:r>
              <a:rPr lang="en-GB" dirty="0" smtClean="0"/>
              <a:t>All things under Heaven come about in existence.</a:t>
            </a:r>
          </a:p>
          <a:p>
            <a:r>
              <a:rPr lang="en-GB" dirty="0" smtClean="0"/>
              <a:t>Existence comes about in non-existence.</a:t>
            </a:r>
          </a:p>
          <a:p>
            <a:r>
              <a:rPr lang="en-GB" dirty="0" smtClean="0"/>
              <a:t>Dao De Jing: Chapter 40</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dirty="0" smtClean="0"/>
              <a:t>李道纯</a:t>
            </a:r>
            <a:r>
              <a:rPr lang="en-US" altLang="zh-CN" dirty="0" smtClean="0"/>
              <a:t>《</a:t>
            </a:r>
            <a:r>
              <a:rPr lang="zh-CN" altLang="en-US" dirty="0" smtClean="0"/>
              <a:t>中和集</a:t>
            </a:r>
            <a:r>
              <a:rPr lang="en-US" altLang="zh-CN" dirty="0" smtClean="0"/>
              <a:t>• </a:t>
            </a:r>
            <a:r>
              <a:rPr lang="zh-CN" altLang="en-US" dirty="0" smtClean="0"/>
              <a:t>全真活法</a:t>
            </a:r>
            <a:r>
              <a:rPr lang="en-US" altLang="zh-CN" dirty="0" smtClean="0"/>
              <a:t>》</a:t>
            </a:r>
            <a:endParaRPr lang="en-GB" dirty="0"/>
          </a:p>
        </p:txBody>
      </p:sp>
      <p:sp>
        <p:nvSpPr>
          <p:cNvPr id="3" name="Content Placeholder 2"/>
          <p:cNvSpPr>
            <a:spLocks noGrp="1"/>
          </p:cNvSpPr>
          <p:nvPr>
            <p:ph idx="1"/>
          </p:nvPr>
        </p:nvSpPr>
        <p:spPr>
          <a:xfrm>
            <a:off x="990600" y="1295400"/>
            <a:ext cx="7943088" cy="5562600"/>
          </a:xfrm>
        </p:spPr>
        <p:txBody>
          <a:bodyPr>
            <a:normAutofit fontScale="55000" lnSpcReduction="20000"/>
          </a:bodyPr>
          <a:lstStyle/>
          <a:p>
            <a:r>
              <a:rPr lang="zh-CN" altLang="en-US" dirty="0" smtClean="0"/>
              <a:t>所谓全真者，全其本真也。全精，全气， 全神，方谓之全真。。</a:t>
            </a:r>
            <a:r>
              <a:rPr lang="en-GB" altLang="zh-CN" dirty="0" smtClean="0"/>
              <a:t>The Way of Completed Truth is the completion of all the  intrinsic and authentic, which means the completion of the Jing, </a:t>
            </a:r>
            <a:r>
              <a:rPr lang="en-GB" altLang="zh-CN" dirty="0" err="1" smtClean="0"/>
              <a:t>Qi</a:t>
            </a:r>
            <a:r>
              <a:rPr lang="en-GB" altLang="zh-CN" dirty="0" smtClean="0"/>
              <a:t> and </a:t>
            </a:r>
            <a:r>
              <a:rPr lang="en-GB" altLang="zh-CN" dirty="0" err="1" smtClean="0"/>
              <a:t>Shen</a:t>
            </a:r>
            <a:r>
              <a:rPr lang="en-GB" altLang="zh-CN" dirty="0" smtClean="0"/>
              <a:t> </a:t>
            </a:r>
            <a:endParaRPr lang="en-US" altLang="zh-CN" dirty="0" smtClean="0"/>
          </a:p>
          <a:p>
            <a:endParaRPr lang="en-US" altLang="zh-CN" dirty="0" smtClean="0"/>
          </a:p>
          <a:p>
            <a:r>
              <a:rPr lang="zh-CN" altLang="en-US" dirty="0" smtClean="0"/>
              <a:t>全精可以保身。欲全其精，先要身安定。 安定则无欲，故精全也。</a:t>
            </a:r>
            <a:endParaRPr lang="en-US" altLang="zh-CN" dirty="0" smtClean="0"/>
          </a:p>
          <a:p>
            <a:r>
              <a:rPr lang="en-US" altLang="zh-CN" dirty="0" smtClean="0"/>
              <a:t>Completion of Jing can ensure the existence of the body. In order to complete one’s Jing, one needs to set one’s body in peace.  A tranquil and peaceful body can keep body from desire, therefore a completion of the Jing is ensured.</a:t>
            </a:r>
          </a:p>
          <a:p>
            <a:r>
              <a:rPr lang="zh-CN" altLang="en-US" dirty="0" smtClean="0"/>
              <a:t>全气可以养心。故全其气，先要心清静。清静则无念，故气全也。</a:t>
            </a:r>
            <a:endParaRPr lang="en-US" altLang="zh-CN" dirty="0" smtClean="0"/>
          </a:p>
          <a:p>
            <a:r>
              <a:rPr lang="en-US" altLang="zh-CN" dirty="0" smtClean="0"/>
              <a:t>The completion of </a:t>
            </a:r>
            <a:r>
              <a:rPr lang="en-US" altLang="zh-CN" dirty="0" err="1" smtClean="0"/>
              <a:t>Qi</a:t>
            </a:r>
            <a:r>
              <a:rPr lang="en-US" altLang="zh-CN" dirty="0" smtClean="0"/>
              <a:t> can nourishing the Heart.  In order to keep your </a:t>
            </a:r>
            <a:r>
              <a:rPr lang="en-US" altLang="zh-CN" dirty="0" err="1" smtClean="0"/>
              <a:t>Qi</a:t>
            </a:r>
            <a:r>
              <a:rPr lang="en-US" altLang="zh-CN" dirty="0" smtClean="0"/>
              <a:t> full, you need to clear your heart and make it calm. A pure and calm heart will have no wondering mind,  in this way, your </a:t>
            </a:r>
            <a:r>
              <a:rPr lang="en-US" altLang="zh-CN" dirty="0" err="1" smtClean="0"/>
              <a:t>Qi</a:t>
            </a:r>
            <a:r>
              <a:rPr lang="en-US" altLang="zh-CN" dirty="0" smtClean="0"/>
              <a:t> is kept in full form.</a:t>
            </a:r>
          </a:p>
          <a:p>
            <a:r>
              <a:rPr lang="zh-CN" altLang="en-US" dirty="0" smtClean="0"/>
              <a:t>全神可以返虚。欲全其神，先要意诚。意诚则身心合而返虚也。</a:t>
            </a:r>
            <a:endParaRPr lang="en-US" altLang="zh-CN" dirty="0" smtClean="0"/>
          </a:p>
          <a:p>
            <a:r>
              <a:rPr lang="en-US" altLang="zh-CN" dirty="0" smtClean="0"/>
              <a:t>The completion of spirit can allow you return to the empty. In order to keep your spirit completion, you need to sincere your will. A sincere will can unify your body and mind and therefore pave a way for you return to the empty. </a:t>
            </a:r>
          </a:p>
          <a:p>
            <a:r>
              <a:rPr lang="zh-CN" altLang="en-US" dirty="0" smtClean="0"/>
              <a:t>故精气神为三元药物，身心意为三元至要。</a:t>
            </a:r>
            <a:endParaRPr lang="en-US" altLang="zh-CN" dirty="0" smtClean="0"/>
          </a:p>
          <a:p>
            <a:endParaRPr lang="en-US" altLang="zh-CN" sz="2200" dirty="0" smtClean="0"/>
          </a:p>
          <a:p>
            <a:r>
              <a:rPr lang="en-US" altLang="zh-CN" sz="2200" dirty="0" smtClean="0"/>
              <a:t>《</a:t>
            </a:r>
            <a:r>
              <a:rPr lang="zh-CN" altLang="en-US" sz="2200" dirty="0" smtClean="0"/>
              <a:t>道藏</a:t>
            </a:r>
            <a:r>
              <a:rPr lang="en-US" altLang="zh-CN" sz="2200" dirty="0" smtClean="0"/>
              <a:t>》4</a:t>
            </a:r>
            <a:r>
              <a:rPr lang="zh-CN" altLang="en-US" sz="2200" dirty="0" smtClean="0"/>
              <a:t>册</a:t>
            </a:r>
            <a:r>
              <a:rPr lang="en-US" altLang="zh-CN" sz="2200" dirty="0" smtClean="0"/>
              <a:t>501-2</a:t>
            </a:r>
            <a:r>
              <a:rPr lang="zh-CN" altLang="en-US" sz="2200" dirty="0" smtClean="0"/>
              <a:t>页。</a:t>
            </a:r>
            <a:endParaRPr lang="en-GB" sz="2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457200"/>
            <a:ext cx="7498080" cy="685800"/>
          </a:xfrm>
        </p:spPr>
        <p:txBody>
          <a:bodyPr>
            <a:normAutofit fontScale="90000"/>
          </a:bodyPr>
          <a:lstStyle/>
          <a:p>
            <a:r>
              <a:rPr lang="en-GB" sz="2700" b="1" dirty="0" smtClean="0"/>
              <a:t>Return to the Mother:(Dao </a:t>
            </a:r>
            <a:r>
              <a:rPr lang="en-GB" sz="2700" b="1" dirty="0" err="1" smtClean="0"/>
              <a:t>Dejing</a:t>
            </a:r>
            <a:r>
              <a:rPr lang="en-GB" sz="2700" b="1" dirty="0" smtClean="0"/>
              <a:t>: Chapter 52)</a:t>
            </a:r>
            <a:r>
              <a:rPr lang="en-GB" dirty="0" smtClean="0"/>
              <a:t/>
            </a:r>
            <a:br>
              <a:rPr lang="en-GB" dirty="0" smtClean="0"/>
            </a:br>
            <a:endParaRPr lang="en-GB" dirty="0"/>
          </a:p>
        </p:txBody>
      </p:sp>
      <p:sp>
        <p:nvSpPr>
          <p:cNvPr id="3" name="Content Placeholder 2"/>
          <p:cNvSpPr>
            <a:spLocks noGrp="1"/>
          </p:cNvSpPr>
          <p:nvPr>
            <p:ph idx="1"/>
          </p:nvPr>
        </p:nvSpPr>
        <p:spPr>
          <a:xfrm>
            <a:off x="1435608" y="1295400"/>
            <a:ext cx="7498080" cy="4953000"/>
          </a:xfrm>
        </p:spPr>
        <p:txBody>
          <a:bodyPr>
            <a:normAutofit fontScale="85000" lnSpcReduction="10000"/>
          </a:bodyPr>
          <a:lstStyle/>
          <a:p>
            <a:r>
              <a:rPr lang="en-GB" dirty="0" smtClean="0"/>
              <a:t>The world has a beginning: that is the Mother of the world. </a:t>
            </a:r>
          </a:p>
          <a:p>
            <a:r>
              <a:rPr lang="en-GB" dirty="0" smtClean="0"/>
              <a:t>Whosoever finds the mother in order to know the sons; whosoever knows the sons and return to the mother: he will not be in danger all his life long. ….</a:t>
            </a:r>
          </a:p>
          <a:p>
            <a:endParaRPr lang="en-GB" dirty="0" smtClean="0"/>
          </a:p>
          <a:p>
            <a:r>
              <a:rPr lang="en-GB" dirty="0" smtClean="0"/>
              <a:t>To see the smallest means to be clear. To guard wisdom means to be strong. </a:t>
            </a:r>
          </a:p>
          <a:p>
            <a:r>
              <a:rPr lang="en-GB" dirty="0" smtClean="0"/>
              <a:t>If one use one’s light in order to return to this clarity, one does not endanger one’s person. </a:t>
            </a:r>
          </a:p>
          <a:p>
            <a:r>
              <a:rPr lang="en-GB" dirty="0" smtClean="0"/>
              <a:t>This is called the hull of eternity.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1020762"/>
          </a:xfrm>
        </p:spPr>
        <p:txBody>
          <a:bodyPr>
            <a:normAutofit/>
          </a:bodyPr>
          <a:lstStyle/>
          <a:p>
            <a:r>
              <a:rPr lang="en-GB" sz="2800" dirty="0" smtClean="0"/>
              <a:t>Reverse the Postnatal to the Congenital</a:t>
            </a:r>
            <a:endParaRPr lang="en-GB" sz="2800" dirty="0"/>
          </a:p>
        </p:txBody>
      </p:sp>
      <p:sp>
        <p:nvSpPr>
          <p:cNvPr id="3" name="Content Placeholder 2"/>
          <p:cNvSpPr>
            <a:spLocks noGrp="1"/>
          </p:cNvSpPr>
          <p:nvPr>
            <p:ph idx="1"/>
          </p:nvPr>
        </p:nvSpPr>
        <p:spPr>
          <a:xfrm>
            <a:off x="1435608" y="1447800"/>
            <a:ext cx="7498080" cy="5410200"/>
          </a:xfrm>
        </p:spPr>
        <p:txBody>
          <a:bodyPr>
            <a:normAutofit fontScale="77500" lnSpcReduction="20000"/>
          </a:bodyPr>
          <a:lstStyle/>
          <a:p>
            <a:r>
              <a:rPr lang="en-GB" dirty="0" smtClean="0"/>
              <a:t>The basic principle of Daoism is to return to the source of all.</a:t>
            </a:r>
          </a:p>
          <a:p>
            <a:endParaRPr lang="en-GB" dirty="0" smtClean="0"/>
          </a:p>
          <a:p>
            <a:r>
              <a:rPr lang="en-GB" dirty="0" smtClean="0"/>
              <a:t>To Unify with Dao is to return to emptiness (</a:t>
            </a:r>
            <a:r>
              <a:rPr lang="zh-CN" altLang="en-US" sz="2600" dirty="0" smtClean="0"/>
              <a:t>无</a:t>
            </a:r>
            <a:r>
              <a:rPr lang="en-US" altLang="zh-CN" sz="2600" dirty="0" smtClean="0"/>
              <a:t>/</a:t>
            </a:r>
            <a:r>
              <a:rPr lang="zh-CN" altLang="en-US" sz="2600" dirty="0" smtClean="0"/>
              <a:t>无极</a:t>
            </a:r>
            <a:r>
              <a:rPr lang="en-GB" dirty="0" smtClean="0"/>
              <a:t>) </a:t>
            </a:r>
          </a:p>
          <a:p>
            <a:endParaRPr lang="en-GB" dirty="0" smtClean="0"/>
          </a:p>
          <a:p>
            <a:r>
              <a:rPr lang="en-GB" dirty="0" smtClean="0"/>
              <a:t>The Universe (Macrocosm) was divided from one (Dao) to Two (Yin yang) to myriad through creation, </a:t>
            </a:r>
          </a:p>
          <a:p>
            <a:r>
              <a:rPr lang="en-GB" dirty="0" smtClean="0"/>
              <a:t>So did human body (Microcosm) from congenital </a:t>
            </a:r>
            <a:r>
              <a:rPr lang="en-GB" dirty="0" err="1" smtClean="0"/>
              <a:t>Qi</a:t>
            </a:r>
            <a:r>
              <a:rPr lang="en-GB" dirty="0" smtClean="0"/>
              <a:t> to a postnatal physical and energy body through 9 months mother’s pregnancy.</a:t>
            </a:r>
          </a:p>
          <a:p>
            <a:endParaRPr lang="en-GB" dirty="0" smtClean="0"/>
          </a:p>
          <a:p>
            <a:r>
              <a:rPr lang="en-GB" dirty="0" smtClean="0"/>
              <a:t>This method of ‘Reverse the Postnatal to the Congenital’ is reversal of the process of creation within the energy body through </a:t>
            </a:r>
            <a:r>
              <a:rPr lang="en-GB" dirty="0" err="1" smtClean="0"/>
              <a:t>Nei</a:t>
            </a:r>
            <a:r>
              <a:rPr lang="en-GB" dirty="0" smtClean="0"/>
              <a:t> gong (</a:t>
            </a:r>
            <a:r>
              <a:rPr lang="zh-CN" altLang="en-US" dirty="0" smtClean="0"/>
              <a:t>内功</a:t>
            </a:r>
            <a:r>
              <a:rPr lang="en-GB" dirty="0" smtClean="0"/>
              <a:t>) practice (Dao Yin, Internal Alchemy and </a:t>
            </a:r>
            <a:r>
              <a:rPr lang="en-GB" dirty="0" err="1" smtClean="0"/>
              <a:t>Qi</a:t>
            </a:r>
            <a:r>
              <a:rPr lang="en-GB" dirty="0" smtClean="0"/>
              <a:t> Kong).  </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 </a:t>
            </a:r>
            <a:r>
              <a:rPr lang="en-GB" sz="3100" dirty="0" smtClean="0"/>
              <a:t>Principle of Reverse Post-birth to Pro-birth  </a:t>
            </a:r>
            <a:endParaRPr lang="en-GB" sz="3100" dirty="0"/>
          </a:p>
        </p:txBody>
      </p:sp>
      <p:sp>
        <p:nvSpPr>
          <p:cNvPr id="3" name="Content Placeholder 2"/>
          <p:cNvSpPr>
            <a:spLocks noGrp="1"/>
          </p:cNvSpPr>
          <p:nvPr>
            <p:ph idx="1"/>
          </p:nvPr>
        </p:nvSpPr>
        <p:spPr/>
        <p:txBody>
          <a:bodyPr>
            <a:normAutofit fontScale="70000" lnSpcReduction="20000"/>
          </a:bodyPr>
          <a:lstStyle/>
          <a:p>
            <a:r>
              <a:rPr lang="en-GB" altLang="zh-CN" dirty="0" smtClean="0"/>
              <a:t>Reverse postnatal to prenatal to unify with the Dao as the Oneness, in order to live as long as the Heaven and the Earth </a:t>
            </a:r>
            <a:r>
              <a:rPr lang="zh-CN" altLang="en-US" dirty="0" smtClean="0"/>
              <a:t>后天返先天，与道和一，与天地同久</a:t>
            </a:r>
            <a:endParaRPr lang="en-US" altLang="zh-CN" dirty="0" smtClean="0"/>
          </a:p>
          <a:p>
            <a:r>
              <a:rPr lang="en-GB" altLang="zh-CN" dirty="0" smtClean="0"/>
              <a:t>Reverse the visible of post-birth to invisible of pre-birth </a:t>
            </a:r>
            <a:r>
              <a:rPr lang="zh-CN" altLang="en-US" dirty="0" smtClean="0"/>
              <a:t>由后天有形返先天无形</a:t>
            </a:r>
            <a:r>
              <a:rPr lang="en-GB" altLang="zh-CN" dirty="0" smtClean="0"/>
              <a:t>, this is to </a:t>
            </a:r>
            <a:r>
              <a:rPr lang="en-GB" altLang="zh-CN" dirty="0"/>
              <a:t>reverse </a:t>
            </a:r>
            <a:r>
              <a:rPr lang="en-GB" altLang="zh-CN" dirty="0" smtClean="0"/>
              <a:t>the physical </a:t>
            </a:r>
            <a:r>
              <a:rPr lang="en-GB" altLang="zh-CN" dirty="0"/>
              <a:t>form and energy </a:t>
            </a:r>
            <a:r>
              <a:rPr lang="en-GB" altLang="zh-CN" dirty="0" smtClean="0"/>
              <a:t>of the postnatal back to the spirituality of the prenatal, and back to the prenatal Dao from the postnatal material </a:t>
            </a:r>
            <a:r>
              <a:rPr lang="zh-CN" altLang="en-US" dirty="0" smtClean="0"/>
              <a:t>由后天形气返先天神性</a:t>
            </a:r>
            <a:r>
              <a:rPr lang="en-GB" altLang="zh-CN" dirty="0" smtClean="0"/>
              <a:t>, </a:t>
            </a:r>
            <a:r>
              <a:rPr lang="zh-CN" altLang="en-US" dirty="0" smtClean="0"/>
              <a:t>由后天之物返先天之道</a:t>
            </a:r>
            <a:endParaRPr lang="en-US" altLang="zh-CN" dirty="0" smtClean="0"/>
          </a:p>
          <a:p>
            <a:endParaRPr lang="en-US" dirty="0" smtClean="0"/>
          </a:p>
          <a:p>
            <a:r>
              <a:rPr lang="zh-CN" altLang="en-US" dirty="0" smtClean="0"/>
              <a:t>是以三物相感，顺则成人，逆则成丹。何谓顺？一生二， 二生三， 三省万物。故虚化神，神化气，气化精，精化形，形乃成人。何谓逆？万物含三。三归二，二归一。知此道者，怡神守形，养神炼精，积精化气，炼气和神，炼神还虚， 逆则成仙也。</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dirty="0" smtClean="0"/>
              <a:t>后天返先天之法</a:t>
            </a:r>
            <a:endParaRPr lang="en-GB" dirty="0"/>
          </a:p>
        </p:txBody>
      </p:sp>
      <p:sp>
        <p:nvSpPr>
          <p:cNvPr id="3" name="Content Placeholder 2"/>
          <p:cNvSpPr>
            <a:spLocks noGrp="1"/>
          </p:cNvSpPr>
          <p:nvPr>
            <p:ph idx="1"/>
          </p:nvPr>
        </p:nvSpPr>
        <p:spPr/>
        <p:txBody>
          <a:bodyPr/>
          <a:lstStyle/>
          <a:p>
            <a:r>
              <a:rPr lang="zh-CN" altLang="en-US" dirty="0" smtClean="0"/>
              <a:t>以外药言之，交合之精，先不要漏；呼吸之气，更要细细至于无息；思虑之神，贵在乎安静。</a:t>
            </a:r>
            <a:endParaRPr lang="en-US" altLang="zh-CN" dirty="0" smtClean="0"/>
          </a:p>
          <a:p>
            <a:endParaRPr lang="en-US" altLang="zh-CN" dirty="0" smtClean="0"/>
          </a:p>
          <a:p>
            <a:r>
              <a:rPr lang="zh-CN" altLang="en-US" dirty="0" smtClean="0"/>
              <a:t>以内药言之，炼精炼元精，抽坎中之元阳也，元精固则交合之精自不泄矣；炼气炼元气，补离中之元阴也。元气住则呼吸之气自不出入；炼神炼元神也，坎离合体成乾也，元神凝则思虑之神泰定。 </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3593</TotalTime>
  <Words>2035</Words>
  <Application>Microsoft Office PowerPoint</Application>
  <PresentationFormat>On-screen Show (4:3)</PresentationFormat>
  <Paragraphs>111</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Solstice</vt:lpstr>
      <vt:lpstr> Principle of Return to the Embryo/Foetus 复归于婴儿 </vt:lpstr>
      <vt:lpstr>复归于婴儿: returning to the state of embryo</vt:lpstr>
      <vt:lpstr>婴儿as Infant: Dao De Jing: Chapter 76</vt:lpstr>
      <vt:lpstr>婴儿as Infant: Dao De Jing: Chapter 55</vt:lpstr>
      <vt:lpstr>婴儿as Embryo: Dao De Jing:  Chapter 10 </vt:lpstr>
      <vt:lpstr>婴儿as Embryo: Dao De Jing:  Chapter 28</vt:lpstr>
      <vt:lpstr>State of Embryo </vt:lpstr>
      <vt:lpstr>The state of the infant </vt:lpstr>
      <vt:lpstr>Returning to the Embryo and Foetus Breath </vt:lpstr>
      <vt:lpstr>True Foetal Breath </vt:lpstr>
      <vt:lpstr>Why Embryo Breath? </vt:lpstr>
      <vt:lpstr>Water as the Softest and Weakest Thing under Heaven: Dao De Jing  Chapter 78</vt:lpstr>
      <vt:lpstr>Dao’s Reversal Movement</vt:lpstr>
      <vt:lpstr>李道纯《中和集• 全真活法》</vt:lpstr>
      <vt:lpstr>Return to the Mother:(Dao Dejing: Chapter 52) </vt:lpstr>
      <vt:lpstr>Reverse the Postnatal to the Congenital</vt:lpstr>
      <vt:lpstr> Principle of Reverse Post-birth to Pro-birth  </vt:lpstr>
      <vt:lpstr>后天返先天之法</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Two: Essential Principle of Daoist Yangsheng 道家养生之道 </dc:title>
  <dc:creator/>
  <cp:lastModifiedBy>UCS</cp:lastModifiedBy>
  <cp:revision>244</cp:revision>
  <dcterms:created xsi:type="dcterms:W3CDTF">2006-08-16T00:00:00Z</dcterms:created>
  <dcterms:modified xsi:type="dcterms:W3CDTF">2015-03-27T10:28:13Z</dcterms:modified>
</cp:coreProperties>
</file>