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3" r:id="rId3"/>
    <p:sldId id="267" r:id="rId4"/>
    <p:sldId id="258" r:id="rId5"/>
    <p:sldId id="268" r:id="rId6"/>
    <p:sldId id="272" r:id="rId7"/>
    <p:sldId id="269" r:id="rId8"/>
    <p:sldId id="270" r:id="rId9"/>
    <p:sldId id="271" r:id="rId10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90C685-4E89-4C26-BEFA-7AAEC44240A5}" type="datetimeFigureOut">
              <a:rPr lang="en-GB"/>
              <a:pPr>
                <a:defRPr/>
              </a:pPr>
              <a:t>15/10/2017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59AF94-185C-4AFF-84DE-8E761330166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156088-8F59-4787-BD53-4836D3D03486}" type="datetimeFigureOut">
              <a:rPr lang="en-GB"/>
              <a:pPr>
                <a:defRPr/>
              </a:pPr>
              <a:t>15/10/2017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FAFDD7-8C5A-4CB7-958C-DD454DBB389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C3726B-C937-4FE7-B2D9-30811293A8CE}" type="datetimeFigureOut">
              <a:rPr lang="en-GB"/>
              <a:pPr>
                <a:defRPr/>
              </a:pPr>
              <a:t>15/10/2017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10963E-CD41-46DD-85EE-A8D8C114960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536AE0-C180-46A1-AAFB-2F2059C0B6E3}" type="datetimeFigureOut">
              <a:rPr lang="en-GB"/>
              <a:pPr>
                <a:defRPr/>
              </a:pPr>
              <a:t>15/10/2017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4A3AF4-DA6B-490E-A448-B492DDE5F18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145EBD-E649-429B-AC36-31C1B2F2D72F}" type="datetimeFigureOut">
              <a:rPr lang="en-GB"/>
              <a:pPr>
                <a:defRPr/>
              </a:pPr>
              <a:t>15/10/2017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CCA8DE-BF36-4085-A11B-8FB627247C4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856F7B-0A18-4886-A6C6-0469D9A4480C}" type="datetimeFigureOut">
              <a:rPr lang="en-GB"/>
              <a:pPr>
                <a:defRPr/>
              </a:pPr>
              <a:t>15/10/2017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A05167-DA00-4E93-83A9-412E3854E7C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6A8458-B9CC-4A57-9E03-4707C17D57AA}" type="datetimeFigureOut">
              <a:rPr lang="en-GB"/>
              <a:pPr>
                <a:defRPr/>
              </a:pPr>
              <a:t>15/10/2017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5A2B0-6F18-4C93-8237-5632D7CAAAA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8419EE-FFC9-4ADF-B0AB-FE97BA114F1F}" type="datetimeFigureOut">
              <a:rPr lang="en-GB"/>
              <a:pPr>
                <a:defRPr/>
              </a:pPr>
              <a:t>15/10/2017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A5AA27-1BF9-48B9-936B-319532720BC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DEE1A7-3019-4186-B9F1-DA0F5919B5F7}" type="datetimeFigureOut">
              <a:rPr lang="en-GB"/>
              <a:pPr>
                <a:defRPr/>
              </a:pPr>
              <a:t>15/10/2017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A654FB-465E-42C7-AD20-2C1A85295A5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DE5615-B4C1-47EF-BD01-F8F6A7C4D76A}" type="datetimeFigureOut">
              <a:rPr lang="en-GB"/>
              <a:pPr>
                <a:defRPr/>
              </a:pPr>
              <a:t>15/10/2017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404DEB-4864-400A-BE50-157C7A7BD88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18B98C-29D1-491A-9181-5506752A5576}" type="datetimeFigureOut">
              <a:rPr lang="en-GB"/>
              <a:pPr>
                <a:defRPr/>
              </a:pPr>
              <a:t>15/10/2017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772DF0-3577-4791-B4BC-B1E89372CA0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9BB0BDC-12CE-4673-96B3-A6612F82D33F}" type="datetimeFigureOut">
              <a:rPr lang="en-GB"/>
              <a:pPr>
                <a:defRPr/>
              </a:pPr>
              <a:t>15/10/2017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0C0ABEB-B03C-4C1F-8EEA-57F68B48066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www.google.co.uk/url?url=http://www.freeiconspng.com/free-images/case-icon-png-2654&amp;rct=j&amp;frm=1&amp;q=&amp;esrc=s&amp;sa=U&amp;ved=0ahUKEwiS7Yy_mLTPAhWILMAKHTQIAnw4FBDBbggqMAo&amp;usg=AFQjCNGE7ZFMiNzJ6viMYthHIu3KkAdOtg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www.google.co.uk/url?url=http://www.st-thomas-aquinas.com/sacraments/firstreconciliation&amp;rct=j&amp;frm=1&amp;q=&amp;esrc=s&amp;sa=U&amp;ved=0ahUKEwi5uNrvl7TPAhXKDcAKHWE9AoIQwW4IGjAC&amp;usg=AFQjCNEuY62XS1uFRqsDdADizlKGbdlcd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2.le.ac.uk/offices/ld/resources/presentations/structuring-presentation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www.google.co.uk/url?url=http://www.topmbacoach.com/services/assignments-2/&amp;rct=j&amp;frm=1&amp;q=&amp;esrc=s&amp;sa=U&amp;ved=0ahUKEwjG0Lu7l7TPAhWlLsAKHQQ-A_kQwW4IHDAD&amp;usg=AFQjCNFBEP5Or0XDrLFAPgnF8J114dQfa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0825" y="188913"/>
            <a:ext cx="8642350" cy="1655762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4000" dirty="0" smtClean="0"/>
              <a:t>Group Facilitation and Restorative </a:t>
            </a:r>
            <a:br>
              <a:rPr lang="en-GB" sz="4000" dirty="0" smtClean="0"/>
            </a:br>
            <a:r>
              <a:rPr lang="en-GB" sz="4000" dirty="0" smtClean="0"/>
              <a:t>Practice (M6X00967)</a:t>
            </a:r>
            <a:br>
              <a:rPr lang="en-GB" sz="4000" dirty="0" smtClean="0"/>
            </a:br>
            <a:r>
              <a:rPr lang="en-GB" sz="4000" dirty="0" smtClean="0"/>
              <a:t>Assignment 1: Oral Presentation (30%)</a:t>
            </a:r>
            <a:endParaRPr lang="en-GB" sz="4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9750" y="2000250"/>
            <a:ext cx="8064500" cy="4741863"/>
          </a:xfrm>
        </p:spPr>
        <p:txBody>
          <a:bodyPr rtlCol="0">
            <a:normAutofit fontScale="40000" lnSpcReduction="20000"/>
          </a:bodyPr>
          <a:lstStyle/>
          <a:p>
            <a:pPr algn="l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5900" b="1" dirty="0" smtClean="0"/>
              <a:t>A </a:t>
            </a:r>
            <a:r>
              <a:rPr lang="en-GB" sz="5900" b="1" dirty="0"/>
              <a:t>15 minute oral presentation based on the Truth and Reconciliation Commission with reference to a case study chosen from the following list to illustrate the work and effectiveness of TRCs</a:t>
            </a:r>
            <a:r>
              <a:rPr lang="en-GB" sz="5900" b="1" dirty="0" smtClean="0"/>
              <a:t>:</a:t>
            </a:r>
          </a:p>
          <a:p>
            <a:pPr algn="l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sz="4200" dirty="0" smtClean="0"/>
          </a:p>
          <a:p>
            <a:pPr algn="l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4200" dirty="0" smtClean="0"/>
              <a:t>South </a:t>
            </a:r>
            <a:r>
              <a:rPr lang="en-GB" sz="4200" dirty="0"/>
              <a:t>Africa (Apartheid), 		</a:t>
            </a:r>
            <a:endParaRPr lang="en-GB" sz="4200" dirty="0" smtClean="0"/>
          </a:p>
          <a:p>
            <a:pPr algn="l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4200" dirty="0" smtClean="0"/>
              <a:t>Northern </a:t>
            </a:r>
            <a:r>
              <a:rPr lang="en-GB" sz="4200" dirty="0"/>
              <a:t>Ireland</a:t>
            </a:r>
          </a:p>
          <a:p>
            <a:pPr algn="l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4200" dirty="0"/>
              <a:t>Canada (Residential schools for </a:t>
            </a:r>
            <a:r>
              <a:rPr lang="en-GB" sz="4200" dirty="0" smtClean="0"/>
              <a:t>Aboriginals)</a:t>
            </a:r>
          </a:p>
          <a:p>
            <a:pPr algn="l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4200" dirty="0" smtClean="0"/>
              <a:t>Australia </a:t>
            </a:r>
            <a:r>
              <a:rPr lang="en-GB" sz="4200" dirty="0"/>
              <a:t>(Aboriginals)	</a:t>
            </a:r>
          </a:p>
          <a:p>
            <a:pPr algn="l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4200" dirty="0"/>
              <a:t>New Zealand (Maoris)			</a:t>
            </a:r>
            <a:endParaRPr lang="en-GB" sz="4200" dirty="0" smtClean="0"/>
          </a:p>
          <a:p>
            <a:pPr algn="l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4200" dirty="0" smtClean="0"/>
              <a:t>Bosnia</a:t>
            </a:r>
          </a:p>
          <a:p>
            <a:pPr algn="l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4200" dirty="0" smtClean="0"/>
              <a:t>Rwanda</a:t>
            </a:r>
          </a:p>
          <a:p>
            <a:pPr algn="l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4200" dirty="0"/>
              <a:t>Cambodia (Killing fields</a:t>
            </a:r>
            <a:r>
              <a:rPr lang="en-GB" sz="4200" dirty="0" smtClean="0"/>
              <a:t>)</a:t>
            </a:r>
          </a:p>
          <a:p>
            <a:pPr algn="l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sz="4200" dirty="0"/>
          </a:p>
          <a:p>
            <a:pPr algn="l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4200" dirty="0" smtClean="0"/>
              <a:t>Other				</a:t>
            </a:r>
            <a:r>
              <a:rPr lang="en-GB" sz="5900" b="1" dirty="0" smtClean="0"/>
              <a:t>Date:	</a:t>
            </a:r>
            <a:r>
              <a:rPr lang="en-GB" sz="5900" b="1" dirty="0" smtClean="0"/>
              <a:t>13</a:t>
            </a:r>
            <a:r>
              <a:rPr lang="en-GB" sz="5900" b="1" baseline="30000" dirty="0" smtClean="0"/>
              <a:t>th</a:t>
            </a:r>
            <a:r>
              <a:rPr lang="en-GB" sz="5900" b="1" dirty="0" smtClean="0"/>
              <a:t> </a:t>
            </a:r>
            <a:r>
              <a:rPr lang="en-GB" sz="5900" b="1" smtClean="0"/>
              <a:t>November 2017</a:t>
            </a:r>
            <a:endParaRPr lang="en-GB" sz="5900" dirty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sz="4000" dirty="0"/>
          </a:p>
        </p:txBody>
      </p:sp>
      <p:pic>
        <p:nvPicPr>
          <p:cNvPr id="13320" name="Picture 8" descr="Image result for case study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84888" y="3789363"/>
            <a:ext cx="1887537" cy="188753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Writing your Case Study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4425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3000" dirty="0">
                <a:solidFill>
                  <a:prstClr val="white"/>
                </a:solidFill>
              </a:rPr>
              <a:t>Case studies are about real life situations. They involve an in-depth observation of a ‘case’ such as an event, process or person. (In this case, it could be seen as a process of an event).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3000" dirty="0">
                <a:solidFill>
                  <a:prstClr val="white"/>
                </a:solidFill>
              </a:rPr>
              <a:t>You need to observe a case in terms of TRC in a chosen situation and explain what happened.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3000" dirty="0">
                <a:solidFill>
                  <a:prstClr val="white"/>
                </a:solidFill>
              </a:rPr>
              <a:t>Analyse the case with reference to theories of restorative justice and restorative practice.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3000" dirty="0">
                <a:solidFill>
                  <a:prstClr val="white"/>
                </a:solidFill>
              </a:rPr>
              <a:t>Identify major problems and offer solutions if appropriate.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Points to consider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450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dirty="0" smtClean="0"/>
              <a:t>You will need to include a </a:t>
            </a:r>
            <a:r>
              <a:rPr lang="en-GB" i="1" dirty="0" smtClean="0"/>
              <a:t>‘title’ slide</a:t>
            </a:r>
            <a:r>
              <a:rPr lang="en-GB" dirty="0" smtClean="0"/>
              <a:t>. 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dirty="0" smtClean="0"/>
              <a:t>	</a:t>
            </a:r>
            <a:r>
              <a:rPr lang="en-GB" i="1" dirty="0" smtClean="0"/>
              <a:t>You can be creative with this as the title could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i="1" dirty="0" smtClean="0"/>
              <a:t>	be in the form of a  question or statement.  It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i="1" dirty="0" smtClean="0"/>
              <a:t>	will reflect the themes you wish to present. 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i="1" dirty="0" smtClean="0"/>
              <a:t> 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dirty="0" smtClean="0"/>
              <a:t>It will also include your name and P number.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dirty="0" smtClean="0"/>
              <a:t>Font size of 30 is good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dirty="0" smtClean="0"/>
              <a:t>Approximately 12-15 slides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dirty="0" smtClean="0"/>
              <a:t>Three points per slide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dirty="0" smtClean="0"/>
              <a:t>Images or pictures</a:t>
            </a:r>
            <a:endParaRPr lang="en-GB" dirty="0"/>
          </a:p>
        </p:txBody>
      </p:sp>
      <p:pic>
        <p:nvPicPr>
          <p:cNvPr id="15364" name="Picture 4" descr="Image result for reconciliation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867400" y="4797425"/>
            <a:ext cx="2174875" cy="145573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313" y="1628775"/>
            <a:ext cx="8229600" cy="4857750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b="1" dirty="0" smtClean="0"/>
              <a:t>Introduction (</a:t>
            </a:r>
            <a:r>
              <a:rPr lang="en-GB" dirty="0" smtClean="0"/>
              <a:t>2-3 minutes)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i="1" dirty="0"/>
              <a:t>The introduction is the point at which the presenter explains the content and purpose of the presentation. This is a vitally important part of your talk as you will need to gain the audience’s interest and </a:t>
            </a:r>
            <a:r>
              <a:rPr lang="en-GB" i="1" dirty="0" smtClean="0"/>
              <a:t>confidence</a:t>
            </a:r>
            <a:r>
              <a:rPr lang="en-GB" i="1" dirty="0"/>
              <a:t> </a:t>
            </a:r>
            <a:r>
              <a:rPr lang="en-GB" dirty="0" smtClean="0"/>
              <a:t>(please see guidance sheet from University Leicester) that is located in moodle</a:t>
            </a:r>
            <a:r>
              <a:rPr lang="en-GB" dirty="0"/>
              <a:t>. </a:t>
            </a:r>
            <a:endParaRPr lang="en-GB" dirty="0" smtClean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dirty="0" smtClean="0">
                <a:hlinkClick r:id="rId2"/>
              </a:rPr>
              <a:t>http</a:t>
            </a:r>
            <a:r>
              <a:rPr lang="en-GB" dirty="0">
                <a:hlinkClick r:id="rId2"/>
              </a:rPr>
              <a:t>://</a:t>
            </a:r>
            <a:r>
              <a:rPr lang="en-GB" dirty="0" smtClean="0">
                <a:hlinkClick r:id="rId2"/>
              </a:rPr>
              <a:t>www2.le.ac.uk/offices/ld/resources/presentations/structuring-presentation</a:t>
            </a:r>
            <a:endParaRPr lang="en-GB" dirty="0" smtClean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dirty="0" smtClean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Context: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dirty="0" smtClean="0"/>
              <a:t>You will need to provide the context from which your case study emerges, providing information about the TRC and how and why it was formed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dirty="0"/>
              <a:t>It is good practice to position yourself within your research – give your rationale for why you chose this particular case </a:t>
            </a:r>
            <a:r>
              <a:rPr lang="en-GB" dirty="0" smtClean="0"/>
              <a:t>study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dirty="0" smtClean="0"/>
              <a:t>What is the history/background of your chosen case study?</a:t>
            </a:r>
            <a:endParaRPr lang="en-GB" dirty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100965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b="1" dirty="0" smtClean="0"/>
              <a:t>Discussion </a:t>
            </a:r>
            <a:br>
              <a:rPr lang="en-GB" b="1" dirty="0" smtClean="0"/>
            </a:br>
            <a:r>
              <a:rPr lang="en-GB" b="1" dirty="0" smtClean="0"/>
              <a:t>some questions to consider: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413"/>
            <a:ext cx="8229600" cy="5400675"/>
          </a:xfrm>
        </p:spPr>
        <p:txBody>
          <a:bodyPr rtlCol="0">
            <a:normAutofit fontScale="85000" lnSpcReduction="10000"/>
          </a:bodyPr>
          <a:lstStyle/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dirty="0" smtClean="0"/>
              <a:t>What is the mandate of your chosen TRC?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dirty="0" smtClean="0"/>
              <a:t>Clearly stipulate what the Commission hoped or would hope to achieve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dirty="0" smtClean="0"/>
              <a:t>How successful has this been?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dirty="0" smtClean="0"/>
              <a:t>Is it likely to be successful?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dirty="0" smtClean="0"/>
              <a:t>What are the barriers?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dirty="0" smtClean="0"/>
              <a:t>What are the strengths and limitations of this commission?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dirty="0" smtClean="0"/>
              <a:t>What is particular to the context you have chosen?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dirty="0" smtClean="0"/>
              <a:t>What can this tell us about the efficacy of TRCs?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dirty="0" smtClean="0"/>
              <a:t>(</a:t>
            </a:r>
            <a:r>
              <a:rPr lang="en-GB" i="1" dirty="0" smtClean="0"/>
              <a:t>These points can be considered more fully in your written assignment but can be signposted in your presentation)</a:t>
            </a:r>
            <a:endParaRPr lang="en-GB" dirty="0" smtClean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i="1" dirty="0" smtClean="0"/>
              <a:t>This </a:t>
            </a:r>
            <a:r>
              <a:rPr lang="en-GB" i="1" dirty="0"/>
              <a:t>is the stage at which you can summarise the content and purpose of your </a:t>
            </a:r>
            <a:r>
              <a:rPr lang="en-GB" i="1" dirty="0" smtClean="0"/>
              <a:t>talk, </a:t>
            </a:r>
            <a:r>
              <a:rPr lang="en-GB" i="1" dirty="0"/>
              <a:t>offer an overview of what has been achieved and make a lasting </a:t>
            </a:r>
            <a:r>
              <a:rPr lang="en-GB" i="1" dirty="0" smtClean="0"/>
              <a:t>impact</a:t>
            </a:r>
            <a:r>
              <a:rPr lang="en-GB" i="1" dirty="0"/>
              <a:t>. </a:t>
            </a:r>
            <a:endParaRPr lang="en-GB" i="1" dirty="0" smtClean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i="1" dirty="0" smtClean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b="1" dirty="0" smtClean="0"/>
              <a:t>Reference List 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dirty="0" smtClean="0"/>
              <a:t>Reference list at the end and also using references within the text of your presentation.  </a:t>
            </a: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itle 1"/>
          <p:cNvSpPr>
            <a:spLocks noGrp="1"/>
          </p:cNvSpPr>
          <p:nvPr>
            <p:ph type="title"/>
          </p:nvPr>
        </p:nvSpPr>
        <p:spPr>
          <a:xfrm>
            <a:off x="468313" y="115888"/>
            <a:ext cx="8229600" cy="936625"/>
          </a:xfrm>
        </p:spPr>
        <p:txBody>
          <a:bodyPr/>
          <a:lstStyle/>
          <a:p>
            <a:r>
              <a:rPr lang="en-GB" smtClean="0"/>
              <a:t>More points to consider: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5472113"/>
          </a:xfrm>
        </p:spPr>
        <p:txBody>
          <a:bodyPr rtlCol="0">
            <a:normAutofit fontScale="92500"/>
          </a:bodyPr>
          <a:lstStyle/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b="1" dirty="0"/>
              <a:t>H</a:t>
            </a:r>
            <a:r>
              <a:rPr lang="en-GB" b="1" dirty="0" smtClean="0"/>
              <a:t>ave a clear thread throughout  your presentation.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2800" b="1" i="1" dirty="0"/>
              <a:t>Transitions</a:t>
            </a:r>
            <a:r>
              <a:rPr lang="en-GB" sz="2800" i="1" dirty="0"/>
              <a:t> are the signposts that help the audience navigate their way through your presentation. They can help divide information up into sub-sections, link different aspects of your talk and show progression through your topic. Importantly, transitions draw the audience’s attention to the process of the presentation as well as its </a:t>
            </a:r>
            <a:r>
              <a:rPr lang="en-GB" sz="2800" i="1" dirty="0" smtClean="0"/>
              <a:t>content.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3500" b="1" dirty="0" smtClean="0"/>
              <a:t>Use of Images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2800" dirty="0" smtClean="0"/>
              <a:t>Please use images or pictures that might be appropriate for your presentation. They can help with the transitions and create an impact within your presentation.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Resources</a:t>
            </a:r>
          </a:p>
        </p:txBody>
      </p:sp>
      <p:sp>
        <p:nvSpPr>
          <p:cNvPr id="21506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en-GB" smtClean="0"/>
              <a:t>University of Leicester</a:t>
            </a:r>
          </a:p>
          <a:p>
            <a:pPr marL="0" indent="0">
              <a:buFont typeface="Arial" charset="0"/>
              <a:buNone/>
            </a:pPr>
            <a:r>
              <a:rPr lang="en-GB" smtClean="0"/>
              <a:t>http://www2.le.ac.uk/offices/ld/resources/presentations/structuring-presentation</a:t>
            </a:r>
          </a:p>
        </p:txBody>
      </p:sp>
      <p:pic>
        <p:nvPicPr>
          <p:cNvPr id="21508" name="Picture 4" descr="Image result for assignment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348038" y="3860800"/>
            <a:ext cx="2222500" cy="259238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465</TotalTime>
  <Words>512</Words>
  <Application>Microsoft Office PowerPoint</Application>
  <PresentationFormat>On-screen Show (4:3)</PresentationFormat>
  <Paragraphs>60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Group Facilitation and Restorative  Practice (M6X00967) Assignment 1: Oral Presentation (30%)</vt:lpstr>
      <vt:lpstr>Writing your Case Study</vt:lpstr>
      <vt:lpstr>Points to consider</vt:lpstr>
      <vt:lpstr>Structure</vt:lpstr>
      <vt:lpstr>Context:</vt:lpstr>
      <vt:lpstr>Discussion  some questions to consider:</vt:lpstr>
      <vt:lpstr>Conclusion</vt:lpstr>
      <vt:lpstr>More points to consider:</vt:lpstr>
      <vt:lpstr>Resources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1</dc:title>
  <dc:creator>Administrator</dc:creator>
  <cp:lastModifiedBy>Padraig</cp:lastModifiedBy>
  <cp:revision>48</cp:revision>
  <dcterms:created xsi:type="dcterms:W3CDTF">2016-02-08T13:14:51Z</dcterms:created>
  <dcterms:modified xsi:type="dcterms:W3CDTF">2017-10-15T15:27:34Z</dcterms:modified>
</cp:coreProperties>
</file>