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32"/>
  </p:notesMasterIdLst>
  <p:sldIdLst>
    <p:sldId id="256" r:id="rId2"/>
    <p:sldId id="275" r:id="rId3"/>
    <p:sldId id="258" r:id="rId4"/>
    <p:sldId id="259" r:id="rId5"/>
    <p:sldId id="260" r:id="rId6"/>
    <p:sldId id="261" r:id="rId7"/>
    <p:sldId id="262" r:id="rId8"/>
    <p:sldId id="263" r:id="rId9"/>
    <p:sldId id="264" r:id="rId10"/>
    <p:sldId id="281" r:id="rId11"/>
    <p:sldId id="286" r:id="rId12"/>
    <p:sldId id="265" r:id="rId13"/>
    <p:sldId id="266" r:id="rId14"/>
    <p:sldId id="276" r:id="rId15"/>
    <p:sldId id="274" r:id="rId16"/>
    <p:sldId id="277" r:id="rId17"/>
    <p:sldId id="267" r:id="rId18"/>
    <p:sldId id="278" r:id="rId19"/>
    <p:sldId id="268" r:id="rId20"/>
    <p:sldId id="270" r:id="rId21"/>
    <p:sldId id="272" r:id="rId22"/>
    <p:sldId id="271" r:id="rId23"/>
    <p:sldId id="284" r:id="rId24"/>
    <p:sldId id="285" r:id="rId25"/>
    <p:sldId id="279" r:id="rId26"/>
    <p:sldId id="273" r:id="rId27"/>
    <p:sldId id="282" r:id="rId28"/>
    <p:sldId id="283" r:id="rId29"/>
    <p:sldId id="280" r:id="rId30"/>
    <p:sldId id="26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4"/>
  </p:normalViewPr>
  <p:slideViewPr>
    <p:cSldViewPr snapToGrid="0" snapToObjects="1">
      <p:cViewPr varScale="1">
        <p:scale>
          <a:sx n="121" d="100"/>
          <a:sy n="121" d="100"/>
        </p:scale>
        <p:origin x="74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25CE3A-C1F3-BD4D-A428-6CB365800D57}" type="datetimeFigureOut">
              <a:rPr lang="en-US" smtClean="0"/>
              <a:t>2/17/20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3F8BEE-7F24-6041-8C55-F5329E285359}" type="slidenum">
              <a:rPr lang="en-US" smtClean="0"/>
              <a:t>‹#›</a:t>
            </a:fld>
            <a:endParaRPr lang="en-US"/>
          </a:p>
        </p:txBody>
      </p:sp>
    </p:spTree>
    <p:extLst>
      <p:ext uri="{BB962C8B-B14F-4D97-AF65-F5344CB8AC3E}">
        <p14:creationId xmlns:p14="http://schemas.microsoft.com/office/powerpoint/2010/main" val="2547273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6</a:t>
            </a:fld>
            <a:endParaRPr lang="en-US"/>
          </a:p>
        </p:txBody>
      </p:sp>
    </p:spTree>
    <p:extLst>
      <p:ext uri="{BB962C8B-B14F-4D97-AF65-F5344CB8AC3E}">
        <p14:creationId xmlns:p14="http://schemas.microsoft.com/office/powerpoint/2010/main" val="12408359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7</a:t>
            </a:fld>
            <a:endParaRPr lang="en-US"/>
          </a:p>
        </p:txBody>
      </p:sp>
    </p:spTree>
    <p:extLst>
      <p:ext uri="{BB962C8B-B14F-4D97-AF65-F5344CB8AC3E}">
        <p14:creationId xmlns:p14="http://schemas.microsoft.com/office/powerpoint/2010/main" val="16528536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8</a:t>
            </a:fld>
            <a:endParaRPr lang="en-US"/>
          </a:p>
        </p:txBody>
      </p:sp>
    </p:spTree>
    <p:extLst>
      <p:ext uri="{BB962C8B-B14F-4D97-AF65-F5344CB8AC3E}">
        <p14:creationId xmlns:p14="http://schemas.microsoft.com/office/powerpoint/2010/main" val="2710182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9</a:t>
            </a:fld>
            <a:endParaRPr lang="en-US"/>
          </a:p>
        </p:txBody>
      </p:sp>
    </p:spTree>
    <p:extLst>
      <p:ext uri="{BB962C8B-B14F-4D97-AF65-F5344CB8AC3E}">
        <p14:creationId xmlns:p14="http://schemas.microsoft.com/office/powerpoint/2010/main" val="82055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10</a:t>
            </a:fld>
            <a:endParaRPr lang="en-US"/>
          </a:p>
        </p:txBody>
      </p:sp>
    </p:spTree>
    <p:extLst>
      <p:ext uri="{BB962C8B-B14F-4D97-AF65-F5344CB8AC3E}">
        <p14:creationId xmlns:p14="http://schemas.microsoft.com/office/powerpoint/2010/main" val="9466410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13</a:t>
            </a:fld>
            <a:endParaRPr lang="en-US"/>
          </a:p>
        </p:txBody>
      </p:sp>
    </p:spTree>
    <p:extLst>
      <p:ext uri="{BB962C8B-B14F-4D97-AF65-F5344CB8AC3E}">
        <p14:creationId xmlns:p14="http://schemas.microsoft.com/office/powerpoint/2010/main" val="13906413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17</a:t>
            </a:fld>
            <a:endParaRPr lang="en-US"/>
          </a:p>
        </p:txBody>
      </p:sp>
    </p:spTree>
    <p:extLst>
      <p:ext uri="{BB962C8B-B14F-4D97-AF65-F5344CB8AC3E}">
        <p14:creationId xmlns:p14="http://schemas.microsoft.com/office/powerpoint/2010/main" val="3547765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19</a:t>
            </a:fld>
            <a:endParaRPr lang="en-US"/>
          </a:p>
        </p:txBody>
      </p:sp>
    </p:spTree>
    <p:extLst>
      <p:ext uri="{BB962C8B-B14F-4D97-AF65-F5344CB8AC3E}">
        <p14:creationId xmlns:p14="http://schemas.microsoft.com/office/powerpoint/2010/main" val="4183527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20</a:t>
            </a:fld>
            <a:endParaRPr lang="en-US"/>
          </a:p>
        </p:txBody>
      </p:sp>
    </p:spTree>
    <p:extLst>
      <p:ext uri="{BB962C8B-B14F-4D97-AF65-F5344CB8AC3E}">
        <p14:creationId xmlns:p14="http://schemas.microsoft.com/office/powerpoint/2010/main" val="3767979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22</a:t>
            </a:fld>
            <a:endParaRPr lang="en-US"/>
          </a:p>
        </p:txBody>
      </p:sp>
    </p:spTree>
    <p:extLst>
      <p:ext uri="{BB962C8B-B14F-4D97-AF65-F5344CB8AC3E}">
        <p14:creationId xmlns:p14="http://schemas.microsoft.com/office/powerpoint/2010/main" val="1640671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24</a:t>
            </a:fld>
            <a:endParaRPr lang="en-US"/>
          </a:p>
        </p:txBody>
      </p:sp>
    </p:spTree>
    <p:extLst>
      <p:ext uri="{BB962C8B-B14F-4D97-AF65-F5344CB8AC3E}">
        <p14:creationId xmlns:p14="http://schemas.microsoft.com/office/powerpoint/2010/main" val="21172368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26</a:t>
            </a:fld>
            <a:endParaRPr lang="en-US"/>
          </a:p>
        </p:txBody>
      </p:sp>
    </p:spTree>
    <p:extLst>
      <p:ext uri="{BB962C8B-B14F-4D97-AF65-F5344CB8AC3E}">
        <p14:creationId xmlns:p14="http://schemas.microsoft.com/office/powerpoint/2010/main" val="9156469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28</a:t>
            </a:fld>
            <a:endParaRPr lang="en-US"/>
          </a:p>
        </p:txBody>
      </p:sp>
    </p:spTree>
    <p:extLst>
      <p:ext uri="{BB962C8B-B14F-4D97-AF65-F5344CB8AC3E}">
        <p14:creationId xmlns:p14="http://schemas.microsoft.com/office/powerpoint/2010/main" val="23217926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53F8BEE-7F24-6041-8C55-F5329E285359}" type="slidenum">
              <a:rPr lang="en-US" smtClean="0"/>
              <a:t>30</a:t>
            </a:fld>
            <a:endParaRPr lang="en-US"/>
          </a:p>
        </p:txBody>
      </p:sp>
    </p:spTree>
    <p:extLst>
      <p:ext uri="{BB962C8B-B14F-4D97-AF65-F5344CB8AC3E}">
        <p14:creationId xmlns:p14="http://schemas.microsoft.com/office/powerpoint/2010/main" val="3689944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2/17/20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967878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04661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2/17/20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021905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2/17/20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3138410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2/17/20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936796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2/17/20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91228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72817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2/17/20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570447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2/17/20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11537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67817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2/17/20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5784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2/17/20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006675654"/>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62" r:id="rId4"/>
    <p:sldLayoutId id="2147483663" r:id="rId5"/>
    <p:sldLayoutId id="2147483669" r:id="rId6"/>
    <p:sldLayoutId id="2147483664" r:id="rId7"/>
    <p:sldLayoutId id="2147483665" r:id="rId8"/>
    <p:sldLayoutId id="2147483666" r:id="rId9"/>
    <p:sldLayoutId id="2147483667" r:id="rId10"/>
    <p:sldLayoutId id="2147483668" r:id="rId11"/>
  </p:sldLayoutIdLst>
  <p:hf sldNum="0" hdr="0" ftr="0" dt="0"/>
  <p:txStyles>
    <p:titleStyle>
      <a:lvl1pPr algn="l" defTabSz="914400" rtl="0" eaLnBrk="1" latinLnBrk="0" hangingPunct="1">
        <a:lnSpc>
          <a:spcPct val="90000"/>
        </a:lnSpc>
        <a:spcBef>
          <a:spcPct val="0"/>
        </a:spcBef>
        <a:buNone/>
        <a:defRPr lang="en-US" sz="42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uwtsd.ac.uk/feedback/"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GbnYBmqBbKA?feature=oembed" TargetMode="Externa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video" Target="https://www.youtube.com/embed/WF34N4gJAKE?feature=oembed"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player.vimeo.com/video/379008823?app_id=122963" TargetMode="External"/><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player.vimeo.com/video/379007911?app_id=122963" TargetMode="External"/><Relationship Id="rId4" Type="http://schemas.openxmlformats.org/officeDocument/2006/relationships/image" Target="../media/image1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wHuXpWSNa-8?feature=oembed" TargetMode="External"/><Relationship Id="rId4" Type="http://schemas.openxmlformats.org/officeDocument/2006/relationships/image" Target="../media/image14.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8AHCfZTRGiI?feature=oembed" TargetMode="Externa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8nTFjVm9sTQ?feature=oembed" TargetMode="External"/><Relationship Id="rId4" Type="http://schemas.openxmlformats.org/officeDocument/2006/relationships/image" Target="../media/image1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wCDIYvFmgW8?feature=oembed" TargetMode="External"/><Relationship Id="rId4" Type="http://schemas.openxmlformats.org/officeDocument/2006/relationships/image" Target="../media/image1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qLrnkK2YEcE?feature=oembed" TargetMode="External"/><Relationship Id="rId4" Type="http://schemas.openxmlformats.org/officeDocument/2006/relationships/image" Target="../media/image18.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ideo" Target="https://www.youtube.com/embed/CW5oGRx9CLM?feature=oembed" TargetMode="Externa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33" name="Rectangle 32">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lumMod val="85000"/>
              <a:lumOff val="15000"/>
            </a:schemeClr>
          </a:solidFill>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D3F03132-BFF3-EB4D-A873-0D0FEC3F939A}"/>
              </a:ext>
            </a:extLst>
          </p:cNvPr>
          <p:cNvSpPr>
            <a:spLocks noGrp="1"/>
          </p:cNvSpPr>
          <p:nvPr>
            <p:ph type="ctrTitle"/>
          </p:nvPr>
        </p:nvSpPr>
        <p:spPr>
          <a:xfrm>
            <a:off x="1263520" y="1272800"/>
            <a:ext cx="6544620" cy="4312402"/>
          </a:xfrm>
        </p:spPr>
        <p:txBody>
          <a:bodyPr anchor="ctr">
            <a:normAutofit/>
          </a:bodyPr>
          <a:lstStyle/>
          <a:p>
            <a:pPr algn="r"/>
            <a:r>
              <a:rPr lang="en-US" dirty="0">
                <a:solidFill>
                  <a:schemeClr val="tx1"/>
                </a:solidFill>
              </a:rPr>
              <a:t>Music Video Production</a:t>
            </a:r>
            <a:br>
              <a:rPr lang="en-US" dirty="0">
                <a:solidFill>
                  <a:schemeClr val="tx1"/>
                </a:solidFill>
              </a:rPr>
            </a:br>
            <a:r>
              <a:rPr lang="en-US" dirty="0">
                <a:solidFill>
                  <a:schemeClr val="tx1"/>
                </a:solidFill>
              </a:rPr>
              <a:t>Week 4</a:t>
            </a:r>
          </a:p>
        </p:txBody>
      </p:sp>
      <p:cxnSp>
        <p:nvCxnSpPr>
          <p:cNvPr id="35" name="Straight Connector 34">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100499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sign&#10;&#10;Description automatically generated">
            <a:extLst>
              <a:ext uri="{FF2B5EF4-FFF2-40B4-BE49-F238E27FC236}">
                <a16:creationId xmlns:a16="http://schemas.microsoft.com/office/drawing/2014/main" id="{A069C321-FB92-2446-A55A-6F92BB445DDC}"/>
              </a:ext>
            </a:extLst>
          </p:cNvPr>
          <p:cNvPicPr>
            <a:picLocks noChangeAspect="1"/>
          </p:cNvPicPr>
          <p:nvPr/>
        </p:nvPicPr>
        <p:blipFill rotWithShape="1">
          <a:blip r:embed="rId2"/>
          <a:srcRect t="2845" b="12798"/>
          <a:stretch/>
        </p:blipFill>
        <p:spPr>
          <a:xfrm>
            <a:off x="-1" y="10"/>
            <a:ext cx="12192000" cy="4551026"/>
          </a:xfrm>
          <a:prstGeom prst="rect">
            <a:avLst/>
          </a:prstGeom>
        </p:spPr>
      </p:pic>
      <p:sp>
        <p:nvSpPr>
          <p:cNvPr id="40" name="Rectangle 39">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42" name="Rectangle 41">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4" name="Title 3">
            <a:extLst>
              <a:ext uri="{FF2B5EF4-FFF2-40B4-BE49-F238E27FC236}">
                <a16:creationId xmlns:a16="http://schemas.microsoft.com/office/drawing/2014/main" id="{9F768CA1-EB01-0649-9148-ACB838B0454D}"/>
              </a:ext>
            </a:extLst>
          </p:cNvPr>
          <p:cNvSpPr>
            <a:spLocks noGrp="1"/>
          </p:cNvSpPr>
          <p:nvPr>
            <p:ph type="ctrTitle"/>
          </p:nvPr>
        </p:nvSpPr>
        <p:spPr>
          <a:xfrm>
            <a:off x="372723" y="4956811"/>
            <a:ext cx="11439414" cy="897439"/>
          </a:xfrm>
        </p:spPr>
        <p:txBody>
          <a:bodyPr>
            <a:normAutofit/>
          </a:bodyPr>
          <a:lstStyle/>
          <a:p>
            <a:r>
              <a:rPr lang="en-US" sz="4400" dirty="0">
                <a:solidFill>
                  <a:schemeClr val="tx1"/>
                </a:solidFill>
              </a:rPr>
              <a:t> Student Survey</a:t>
            </a:r>
          </a:p>
        </p:txBody>
      </p:sp>
      <p:sp>
        <p:nvSpPr>
          <p:cNvPr id="8" name="TextBox 7">
            <a:extLst>
              <a:ext uri="{FF2B5EF4-FFF2-40B4-BE49-F238E27FC236}">
                <a16:creationId xmlns:a16="http://schemas.microsoft.com/office/drawing/2014/main" id="{FD269BF9-A711-814C-BCAE-7A6CD2979EE7}"/>
              </a:ext>
            </a:extLst>
          </p:cNvPr>
          <p:cNvSpPr txBox="1"/>
          <p:nvPr/>
        </p:nvSpPr>
        <p:spPr>
          <a:xfrm>
            <a:off x="4226919" y="5933627"/>
            <a:ext cx="3731021" cy="646331"/>
          </a:xfrm>
          <a:prstGeom prst="rect">
            <a:avLst/>
          </a:prstGeom>
          <a:noFill/>
        </p:spPr>
        <p:txBody>
          <a:bodyPr wrap="none" rtlCol="0">
            <a:spAutoFit/>
          </a:bodyPr>
          <a:lstStyle/>
          <a:p>
            <a:r>
              <a:rPr lang="en-US" dirty="0">
                <a:hlinkClick r:id="rId3"/>
              </a:rPr>
              <a:t>https://www.uwtsd.ac.uk/feedback/</a:t>
            </a:r>
            <a:endParaRPr lang="en-US" dirty="0"/>
          </a:p>
          <a:p>
            <a:endParaRPr lang="en-US" dirty="0"/>
          </a:p>
        </p:txBody>
      </p:sp>
      <p:sp>
        <p:nvSpPr>
          <p:cNvPr id="9" name="Rectangle 8">
            <a:extLst>
              <a:ext uri="{FF2B5EF4-FFF2-40B4-BE49-F238E27FC236}">
                <a16:creationId xmlns:a16="http://schemas.microsoft.com/office/drawing/2014/main" id="{8C649DE8-932E-C742-811E-2F262DD9530F}"/>
              </a:ext>
            </a:extLst>
          </p:cNvPr>
          <p:cNvSpPr/>
          <p:nvPr/>
        </p:nvSpPr>
        <p:spPr>
          <a:xfrm>
            <a:off x="-1721448" y="7151501"/>
            <a:ext cx="1002197" cy="369332"/>
          </a:xfrm>
          <a:prstGeom prst="rect">
            <a:avLst/>
          </a:prstGeom>
        </p:spPr>
        <p:txBody>
          <a:bodyPr wrap="none">
            <a:spAutoFit/>
          </a:bodyPr>
          <a:lstStyle/>
          <a:p>
            <a:r>
              <a:rPr lang="en-US" dirty="0"/>
              <a:t>National</a:t>
            </a:r>
          </a:p>
        </p:txBody>
      </p:sp>
      <p:pic>
        <p:nvPicPr>
          <p:cNvPr id="11" name="Picture 10" descr="A close up of a logo&#10;&#10;Description automatically generated">
            <a:extLst>
              <a:ext uri="{FF2B5EF4-FFF2-40B4-BE49-F238E27FC236}">
                <a16:creationId xmlns:a16="http://schemas.microsoft.com/office/drawing/2014/main" id="{82E89599-ADB8-A340-A443-827B7331C39F}"/>
              </a:ext>
            </a:extLst>
          </p:cNvPr>
          <p:cNvPicPr>
            <a:picLocks noChangeAspect="1"/>
          </p:cNvPicPr>
          <p:nvPr/>
        </p:nvPicPr>
        <p:blipFill>
          <a:blip r:embed="rId4"/>
          <a:stretch>
            <a:fillRect/>
          </a:stretch>
        </p:blipFill>
        <p:spPr>
          <a:xfrm>
            <a:off x="379863" y="4745692"/>
            <a:ext cx="1905000" cy="1905000"/>
          </a:xfrm>
          <a:prstGeom prst="rect">
            <a:avLst/>
          </a:prstGeom>
        </p:spPr>
      </p:pic>
    </p:spTree>
    <p:extLst>
      <p:ext uri="{BB962C8B-B14F-4D97-AF65-F5344CB8AC3E}">
        <p14:creationId xmlns:p14="http://schemas.microsoft.com/office/powerpoint/2010/main" val="389262128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33" name="Rectangle 32">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lumMod val="85000"/>
              <a:lumOff val="15000"/>
            </a:schemeClr>
          </a:solidFill>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D3F03132-BFF3-EB4D-A873-0D0FEC3F939A}"/>
              </a:ext>
            </a:extLst>
          </p:cNvPr>
          <p:cNvSpPr>
            <a:spLocks noGrp="1"/>
          </p:cNvSpPr>
          <p:nvPr>
            <p:ph type="ctrTitle"/>
          </p:nvPr>
        </p:nvSpPr>
        <p:spPr>
          <a:xfrm>
            <a:off x="1263520" y="1272800"/>
            <a:ext cx="6544620" cy="4312402"/>
          </a:xfrm>
        </p:spPr>
        <p:txBody>
          <a:bodyPr anchor="ctr">
            <a:normAutofit/>
          </a:bodyPr>
          <a:lstStyle/>
          <a:p>
            <a:pPr algn="r"/>
            <a:r>
              <a:rPr lang="en-US" dirty="0">
                <a:solidFill>
                  <a:schemeClr val="tx1"/>
                </a:solidFill>
              </a:rPr>
              <a:t>Planning:</a:t>
            </a:r>
            <a:br>
              <a:rPr lang="en-US" dirty="0">
                <a:solidFill>
                  <a:schemeClr val="tx1"/>
                </a:solidFill>
              </a:rPr>
            </a:br>
            <a:r>
              <a:rPr lang="en-US" dirty="0">
                <a:solidFill>
                  <a:schemeClr val="tx1"/>
                </a:solidFill>
              </a:rPr>
              <a:t> </a:t>
            </a:r>
            <a:r>
              <a:rPr lang="en-US" dirty="0" err="1">
                <a:solidFill>
                  <a:schemeClr val="tx1"/>
                </a:solidFill>
              </a:rPr>
              <a:t>Analyse</a:t>
            </a:r>
            <a:r>
              <a:rPr lang="en-US" dirty="0">
                <a:solidFill>
                  <a:schemeClr val="tx1"/>
                </a:solidFill>
              </a:rPr>
              <a:t> the Music</a:t>
            </a:r>
          </a:p>
        </p:txBody>
      </p:sp>
      <p:cxnSp>
        <p:nvCxnSpPr>
          <p:cNvPr id="35" name="Straight Connector 34">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30881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33" name="Rectangle 32">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lumMod val="85000"/>
              <a:lumOff val="15000"/>
            </a:schemeClr>
          </a:solidFill>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D3F03132-BFF3-EB4D-A873-0D0FEC3F939A}"/>
              </a:ext>
            </a:extLst>
          </p:cNvPr>
          <p:cNvSpPr>
            <a:spLocks noGrp="1"/>
          </p:cNvSpPr>
          <p:nvPr>
            <p:ph type="ctrTitle"/>
          </p:nvPr>
        </p:nvSpPr>
        <p:spPr>
          <a:xfrm>
            <a:off x="1263520" y="1272800"/>
            <a:ext cx="6544620" cy="4312402"/>
          </a:xfrm>
        </p:spPr>
        <p:txBody>
          <a:bodyPr anchor="ctr">
            <a:normAutofit/>
          </a:bodyPr>
          <a:lstStyle/>
          <a:p>
            <a:pPr algn="r"/>
            <a:r>
              <a:rPr lang="en-US" dirty="0">
                <a:solidFill>
                  <a:schemeClr val="tx1"/>
                </a:solidFill>
              </a:rPr>
              <a:t>Storyboard </a:t>
            </a:r>
            <a:br>
              <a:rPr lang="en-US" dirty="0">
                <a:solidFill>
                  <a:schemeClr val="tx1"/>
                </a:solidFill>
              </a:rPr>
            </a:br>
            <a:r>
              <a:rPr lang="en-US" dirty="0">
                <a:solidFill>
                  <a:schemeClr val="tx1"/>
                </a:solidFill>
              </a:rPr>
              <a:t>or </a:t>
            </a:r>
            <a:br>
              <a:rPr lang="en-US" dirty="0">
                <a:solidFill>
                  <a:schemeClr val="tx1"/>
                </a:solidFill>
              </a:rPr>
            </a:br>
            <a:r>
              <a:rPr lang="en-US" dirty="0" err="1">
                <a:solidFill>
                  <a:schemeClr val="tx1"/>
                </a:solidFill>
              </a:rPr>
              <a:t>Shotlist</a:t>
            </a:r>
            <a:endParaRPr lang="en-US" dirty="0">
              <a:solidFill>
                <a:schemeClr val="tx1"/>
              </a:solidFill>
            </a:endParaRPr>
          </a:p>
        </p:txBody>
      </p:sp>
      <p:cxnSp>
        <p:nvCxnSpPr>
          <p:cNvPr id="35" name="Straight Connector 34">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3989634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6" name="Straight Connector 45">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44" name="Rectangle 43">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lumMod val="85000"/>
              <a:lumOff val="15000"/>
            </a:schemeClr>
          </a:solidFill>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D3F03132-BFF3-EB4D-A873-0D0FEC3F939A}"/>
              </a:ext>
            </a:extLst>
          </p:cNvPr>
          <p:cNvSpPr>
            <a:spLocks noGrp="1"/>
          </p:cNvSpPr>
          <p:nvPr>
            <p:ph type="ctrTitle"/>
          </p:nvPr>
        </p:nvSpPr>
        <p:spPr>
          <a:xfrm>
            <a:off x="1263520" y="1272800"/>
            <a:ext cx="9730301" cy="4312402"/>
          </a:xfrm>
        </p:spPr>
        <p:txBody>
          <a:bodyPr anchor="ctr">
            <a:normAutofit/>
          </a:bodyPr>
          <a:lstStyle/>
          <a:p>
            <a:pPr algn="l"/>
            <a:r>
              <a:rPr lang="en-GB" sz="2700" b="1" dirty="0">
                <a:solidFill>
                  <a:schemeClr val="tx1"/>
                </a:solidFill>
              </a:rPr>
              <a:t>What is a shot list?</a:t>
            </a:r>
            <a:br>
              <a:rPr lang="en-GB" sz="2700" b="1" dirty="0">
                <a:solidFill>
                  <a:schemeClr val="tx1"/>
                </a:solidFill>
              </a:rPr>
            </a:br>
            <a:br>
              <a:rPr lang="en-GB" sz="2700" b="1" dirty="0">
                <a:solidFill>
                  <a:schemeClr val="tx1"/>
                </a:solidFill>
              </a:rPr>
            </a:br>
            <a:r>
              <a:rPr lang="en-GB" sz="2700" dirty="0">
                <a:solidFill>
                  <a:schemeClr val="tx1"/>
                </a:solidFill>
              </a:rPr>
              <a:t>A </a:t>
            </a:r>
            <a:r>
              <a:rPr lang="en-GB" sz="2700" b="1" dirty="0">
                <a:solidFill>
                  <a:schemeClr val="tx1"/>
                </a:solidFill>
              </a:rPr>
              <a:t>shot list</a:t>
            </a:r>
            <a:r>
              <a:rPr lang="en-GB" sz="2700" dirty="0">
                <a:solidFill>
                  <a:schemeClr val="tx1"/>
                </a:solidFill>
              </a:rPr>
              <a:t> is a strategic document that lists all the shots to be shot in a specific shoot day. It’s a way for the director to clearly communicate the vision of the film, TV series, photography shoot or commercial with the Director of Photography and 1st </a:t>
            </a:r>
            <a:r>
              <a:rPr lang="en-GB" sz="2700" dirty="0" err="1">
                <a:solidFill>
                  <a:schemeClr val="tx1"/>
                </a:solidFill>
              </a:rPr>
              <a:t>Asistant</a:t>
            </a:r>
            <a:r>
              <a:rPr lang="en-GB" sz="2700" dirty="0">
                <a:solidFill>
                  <a:schemeClr val="tx1"/>
                </a:solidFill>
              </a:rPr>
              <a:t> Director. </a:t>
            </a:r>
            <a:br>
              <a:rPr lang="en-GB" sz="2700" dirty="0">
                <a:solidFill>
                  <a:schemeClr val="tx1"/>
                </a:solidFill>
              </a:rPr>
            </a:br>
            <a:br>
              <a:rPr lang="en-GB" sz="2700" dirty="0">
                <a:solidFill>
                  <a:schemeClr val="tx1"/>
                </a:solidFill>
              </a:rPr>
            </a:br>
            <a:r>
              <a:rPr lang="en-GB" sz="2700" dirty="0">
                <a:solidFill>
                  <a:schemeClr val="tx1"/>
                </a:solidFill>
              </a:rPr>
              <a:t>The shots list includes key details, such as shot size, type, camera movement, lens and gear requirements. A </a:t>
            </a:r>
            <a:r>
              <a:rPr lang="en-GB" sz="2700" dirty="0" err="1">
                <a:solidFill>
                  <a:schemeClr val="tx1"/>
                </a:solidFill>
              </a:rPr>
              <a:t>shotlist</a:t>
            </a:r>
            <a:r>
              <a:rPr lang="en-GB" sz="2700" dirty="0">
                <a:solidFill>
                  <a:schemeClr val="tx1"/>
                </a:solidFill>
              </a:rPr>
              <a:t> is like a shopping list to make sure you get every shot you need to tell the story.</a:t>
            </a:r>
          </a:p>
        </p:txBody>
      </p:sp>
    </p:spTree>
    <p:extLst>
      <p:ext uri="{BB962C8B-B14F-4D97-AF65-F5344CB8AC3E}">
        <p14:creationId xmlns:p14="http://schemas.microsoft.com/office/powerpoint/2010/main" val="390038821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cxnSp>
        <p:nvCxnSpPr>
          <p:cNvPr id="46" name="Straight Connector 45">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44" name="Rectangle 43">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lumMod val="85000"/>
              <a:lumOff val="15000"/>
            </a:schemeClr>
          </a:solidFill>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D3F03132-BFF3-EB4D-A873-0D0FEC3F939A}"/>
              </a:ext>
            </a:extLst>
          </p:cNvPr>
          <p:cNvSpPr>
            <a:spLocks noGrp="1"/>
          </p:cNvSpPr>
          <p:nvPr>
            <p:ph type="ctrTitle"/>
          </p:nvPr>
        </p:nvSpPr>
        <p:spPr>
          <a:xfrm>
            <a:off x="1263520" y="1272800"/>
            <a:ext cx="9730301" cy="4312402"/>
          </a:xfrm>
        </p:spPr>
        <p:txBody>
          <a:bodyPr anchor="ctr">
            <a:noAutofit/>
          </a:bodyPr>
          <a:lstStyle/>
          <a:p>
            <a:r>
              <a:rPr lang="en-GB" sz="3600" b="1" dirty="0"/>
              <a:t>Scene Number</a:t>
            </a:r>
            <a:br>
              <a:rPr lang="en-GB" sz="3600" b="1" dirty="0"/>
            </a:br>
            <a:br>
              <a:rPr lang="en-GB" sz="3600" dirty="0"/>
            </a:br>
            <a:r>
              <a:rPr lang="en-GB" sz="3600" b="1" dirty="0"/>
              <a:t>Shot Number</a:t>
            </a:r>
            <a:br>
              <a:rPr lang="en-GB" sz="3600" b="1" dirty="0"/>
            </a:br>
            <a:br>
              <a:rPr lang="en-GB" sz="3600" dirty="0"/>
            </a:br>
            <a:r>
              <a:rPr lang="en-GB" sz="3600" b="1" dirty="0"/>
              <a:t>Shot Description</a:t>
            </a:r>
            <a:br>
              <a:rPr lang="en-GB" sz="3600" b="1" dirty="0"/>
            </a:br>
            <a:r>
              <a:rPr lang="en-GB" sz="3600" dirty="0"/>
              <a:t> </a:t>
            </a:r>
            <a:br>
              <a:rPr lang="en-GB" sz="3600" dirty="0"/>
            </a:br>
            <a:r>
              <a:rPr lang="en-GB" sz="3600" b="1" dirty="0"/>
              <a:t>Camera Movement</a:t>
            </a:r>
            <a:br>
              <a:rPr lang="en-GB" sz="3600" b="1" dirty="0"/>
            </a:br>
            <a:r>
              <a:rPr lang="en-GB" sz="3600" b="1" dirty="0"/>
              <a:t> </a:t>
            </a:r>
            <a:br>
              <a:rPr lang="en-GB" sz="3600" dirty="0"/>
            </a:br>
            <a:r>
              <a:rPr lang="en-GB" sz="3600" b="1" dirty="0"/>
              <a:t>Shot Size and Type</a:t>
            </a:r>
            <a:br>
              <a:rPr lang="en-GB" sz="3600" b="1" dirty="0"/>
            </a:br>
            <a:br>
              <a:rPr lang="en-GB" sz="3600" b="1" dirty="0"/>
            </a:br>
            <a:r>
              <a:rPr lang="en-GB" sz="3600" b="1" dirty="0"/>
              <a:t>Duration</a:t>
            </a:r>
            <a:endParaRPr lang="en-GB" sz="3600" dirty="0"/>
          </a:p>
        </p:txBody>
      </p:sp>
    </p:spTree>
    <p:extLst>
      <p:ext uri="{BB962C8B-B14F-4D97-AF65-F5344CB8AC3E}">
        <p14:creationId xmlns:p14="http://schemas.microsoft.com/office/powerpoint/2010/main" val="218544276"/>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239EC50A-248F-46D1-97CD-65A2766F75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55" name="Rectangle 54">
            <a:extLst>
              <a:ext uri="{FF2B5EF4-FFF2-40B4-BE49-F238E27FC236}">
                <a16:creationId xmlns:a16="http://schemas.microsoft.com/office/drawing/2014/main" id="{B4C843F0-96F8-4DFC-93E8-E3533F223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pic>
        <p:nvPicPr>
          <p:cNvPr id="6" name="Picture 5" descr="A screenshot of a cell phone&#10;&#10;Description automatically generated">
            <a:extLst>
              <a:ext uri="{FF2B5EF4-FFF2-40B4-BE49-F238E27FC236}">
                <a16:creationId xmlns:a16="http://schemas.microsoft.com/office/drawing/2014/main" id="{F6AF3D54-DCC5-7441-8372-A6BB4911EE1E}"/>
              </a:ext>
            </a:extLst>
          </p:cNvPr>
          <p:cNvPicPr>
            <a:picLocks noChangeAspect="1"/>
          </p:cNvPicPr>
          <p:nvPr/>
        </p:nvPicPr>
        <p:blipFill rotWithShape="1">
          <a:blip r:embed="rId3">
            <a:grayscl/>
          </a:blip>
          <a:srcRect t="14226" b="6269"/>
          <a:stretch/>
        </p:blipFill>
        <p:spPr>
          <a:xfrm>
            <a:off x="20" y="10"/>
            <a:ext cx="12191980" cy="6857990"/>
          </a:xfrm>
          <a:prstGeom prst="rect">
            <a:avLst/>
          </a:prstGeom>
        </p:spPr>
      </p:pic>
    </p:spTree>
    <p:extLst>
      <p:ext uri="{BB962C8B-B14F-4D97-AF65-F5344CB8AC3E}">
        <p14:creationId xmlns:p14="http://schemas.microsoft.com/office/powerpoint/2010/main" val="678463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0" name="Rectangle 59">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64" name="Rectangle 63">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66" name="Rectangle 65">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80756836-2AD4-7245-B82B-1D2D747A3068}"/>
              </a:ext>
            </a:extLst>
          </p:cNvPr>
          <p:cNvPicPr>
            <a:picLocks noChangeAspect="1"/>
          </p:cNvPicPr>
          <p:nvPr/>
        </p:nvPicPr>
        <p:blipFill>
          <a:blip r:embed="rId3"/>
          <a:stretch>
            <a:fillRect/>
          </a:stretch>
        </p:blipFill>
        <p:spPr>
          <a:xfrm>
            <a:off x="3272482" y="47539"/>
            <a:ext cx="5647036" cy="6762921"/>
          </a:xfrm>
          <a:prstGeom prst="rect">
            <a:avLst/>
          </a:prstGeom>
        </p:spPr>
      </p:pic>
    </p:spTree>
    <p:extLst>
      <p:ext uri="{BB962C8B-B14F-4D97-AF65-F5344CB8AC3E}">
        <p14:creationId xmlns:p14="http://schemas.microsoft.com/office/powerpoint/2010/main" val="190274892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75" name="Rectangle 74">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77" name="Rectangle 76">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4" name="Picture 3" descr="A close up of text on a white background&#10;&#10;Description automatically generated">
            <a:extLst>
              <a:ext uri="{FF2B5EF4-FFF2-40B4-BE49-F238E27FC236}">
                <a16:creationId xmlns:a16="http://schemas.microsoft.com/office/drawing/2014/main" id="{E64E0692-3E17-144C-928A-216486F9084B}"/>
              </a:ext>
            </a:extLst>
          </p:cNvPr>
          <p:cNvPicPr>
            <a:picLocks noChangeAspect="1"/>
          </p:cNvPicPr>
          <p:nvPr/>
        </p:nvPicPr>
        <p:blipFill>
          <a:blip r:embed="rId3"/>
          <a:stretch>
            <a:fillRect/>
          </a:stretch>
        </p:blipFill>
        <p:spPr>
          <a:xfrm>
            <a:off x="3297194" y="36508"/>
            <a:ext cx="5597611" cy="6784983"/>
          </a:xfrm>
          <a:prstGeom prst="rect">
            <a:avLst/>
          </a:prstGeom>
        </p:spPr>
      </p:pic>
    </p:spTree>
    <p:extLst>
      <p:ext uri="{BB962C8B-B14F-4D97-AF65-F5344CB8AC3E}">
        <p14:creationId xmlns:p14="http://schemas.microsoft.com/office/powerpoint/2010/main" val="29283664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75" name="Rectangle 74">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useBgFill="1">
        <p:nvSpPr>
          <p:cNvPr id="77" name="Rectangle 76">
            <a:extLst>
              <a:ext uri="{FF2B5EF4-FFF2-40B4-BE49-F238E27FC236}">
                <a16:creationId xmlns:a16="http://schemas.microsoft.com/office/drawing/2014/main" id="{A069235B-22DB-4231-8291-D64DA2CDE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pic>
        <p:nvPicPr>
          <p:cNvPr id="3" name="Picture 2" descr="A screenshot of a computer&#10;&#10;Description automatically generated">
            <a:extLst>
              <a:ext uri="{FF2B5EF4-FFF2-40B4-BE49-F238E27FC236}">
                <a16:creationId xmlns:a16="http://schemas.microsoft.com/office/drawing/2014/main" id="{F440EDD0-1381-C145-8679-5DBC18B62F09}"/>
              </a:ext>
            </a:extLst>
          </p:cNvPr>
          <p:cNvPicPr>
            <a:picLocks noChangeAspect="1"/>
          </p:cNvPicPr>
          <p:nvPr/>
        </p:nvPicPr>
        <p:blipFill rotWithShape="1">
          <a:blip r:embed="rId3"/>
          <a:srcRect r="16284"/>
          <a:stretch/>
        </p:blipFill>
        <p:spPr>
          <a:xfrm>
            <a:off x="992659" y="0"/>
            <a:ext cx="10206681" cy="6858000"/>
          </a:xfrm>
          <a:prstGeom prst="rect">
            <a:avLst/>
          </a:prstGeom>
        </p:spPr>
      </p:pic>
    </p:spTree>
    <p:extLst>
      <p:ext uri="{BB962C8B-B14F-4D97-AF65-F5344CB8AC3E}">
        <p14:creationId xmlns:p14="http://schemas.microsoft.com/office/powerpoint/2010/main" val="268142489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6">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0" name="Straight Connector 19">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18D8845F-30A4-4D73-83CB-ABA691F5A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DAC2350-FA6C-4B24-9A17-926C160E8C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8" name="Rectangle 27">
            <a:extLst>
              <a:ext uri="{FF2B5EF4-FFF2-40B4-BE49-F238E27FC236}">
                <a16:creationId xmlns:a16="http://schemas.microsoft.com/office/drawing/2014/main" id="{2A637C44-0146-4C54-A1A1-57BC8E6C3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solidFill>
            <a:schemeClr val="bg1">
              <a:lumMod val="75000"/>
              <a:lumOff val="25000"/>
            </a:schemeClr>
          </a:solidFill>
          <a:ln w="6350" cap="sq" cmpd="sng" algn="ctr">
            <a:solidFill>
              <a:schemeClr val="tx1">
                <a:lumMod val="75000"/>
                <a:lumOff val="25000"/>
              </a:schemeClr>
            </a:solidFill>
            <a:prstDash val="solid"/>
            <a:miter lim="800000"/>
          </a:ln>
          <a:effectLst/>
        </p:spPr>
      </p:sp>
      <p:sp>
        <p:nvSpPr>
          <p:cNvPr id="6" name="TextBox 5">
            <a:extLst>
              <a:ext uri="{FF2B5EF4-FFF2-40B4-BE49-F238E27FC236}">
                <a16:creationId xmlns:a16="http://schemas.microsoft.com/office/drawing/2014/main" id="{79D0E5BF-1640-044E-A7E7-3EDFFBBEBC7F}"/>
              </a:ext>
            </a:extLst>
          </p:cNvPr>
          <p:cNvSpPr txBox="1"/>
          <p:nvPr/>
        </p:nvSpPr>
        <p:spPr>
          <a:xfrm>
            <a:off x="1227607" y="4238010"/>
            <a:ext cx="9732773" cy="1465112"/>
          </a:xfrm>
          <a:prstGeom prst="rect">
            <a:avLst/>
          </a:prstGeom>
        </p:spPr>
        <p:txBody>
          <a:bodyPr vert="horz" lIns="91440" tIns="45720" rIns="91440" bIns="45720" rtlCol="0" anchor="ctr">
            <a:normAutofit/>
          </a:bodyPr>
          <a:lstStyle/>
          <a:p>
            <a:pPr algn="ctr">
              <a:lnSpc>
                <a:spcPct val="83000"/>
              </a:lnSpc>
              <a:spcBef>
                <a:spcPct val="0"/>
              </a:spcBef>
              <a:spcAft>
                <a:spcPts val="600"/>
              </a:spcAft>
            </a:pPr>
            <a:r>
              <a:rPr lang="en-US" sz="4400" cap="all" spc="-100" dirty="0">
                <a:solidFill>
                  <a:schemeClr val="tx1">
                    <a:lumMod val="85000"/>
                    <a:lumOff val="15000"/>
                  </a:schemeClr>
                </a:solidFill>
                <a:latin typeface="+mj-lt"/>
              </a:rPr>
              <a:t>Shot Types</a:t>
            </a:r>
          </a:p>
        </p:txBody>
      </p:sp>
      <p:sp>
        <p:nvSpPr>
          <p:cNvPr id="30" name="Rectangle 29">
            <a:extLst>
              <a:ext uri="{FF2B5EF4-FFF2-40B4-BE49-F238E27FC236}">
                <a16:creationId xmlns:a16="http://schemas.microsoft.com/office/drawing/2014/main" id="{6AB310E7-DE5C-4964-8CBB-E87A22B5B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2" name="Straight Connector 31">
            <a:extLst>
              <a:ext uri="{FF2B5EF4-FFF2-40B4-BE49-F238E27FC236}">
                <a16:creationId xmlns:a16="http://schemas.microsoft.com/office/drawing/2014/main" id="{BC6D0BA2-2FCA-496D-A55A-C56A7B3E09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EA158404-99A1-4EB0-B63C-8744C273AC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1848EA8-FE52-4762-AE9B-5D1DD4C336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5" name="Picture 4" descr="A picture containing bird&#10;&#10;Description automatically generated">
            <a:extLst>
              <a:ext uri="{FF2B5EF4-FFF2-40B4-BE49-F238E27FC236}">
                <a16:creationId xmlns:a16="http://schemas.microsoft.com/office/drawing/2014/main" id="{0ACCFA8F-15AC-4841-A41E-6D63F093BBCC}"/>
              </a:ext>
            </a:extLst>
          </p:cNvPr>
          <p:cNvPicPr>
            <a:picLocks noChangeAspect="1"/>
          </p:cNvPicPr>
          <p:nvPr/>
        </p:nvPicPr>
        <p:blipFill>
          <a:blip r:embed="rId2"/>
          <a:stretch>
            <a:fillRect/>
          </a:stretch>
        </p:blipFill>
        <p:spPr>
          <a:xfrm>
            <a:off x="722667" y="1651147"/>
            <a:ext cx="10742651" cy="2682558"/>
          </a:xfrm>
          <a:prstGeom prst="rect">
            <a:avLst/>
          </a:prstGeom>
        </p:spPr>
      </p:pic>
    </p:spTree>
    <p:extLst>
      <p:ext uri="{BB962C8B-B14F-4D97-AF65-F5344CB8AC3E}">
        <p14:creationId xmlns:p14="http://schemas.microsoft.com/office/powerpoint/2010/main" val="350187279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8" name="Rectangle 9">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9" name="Rectangle 11">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13">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2" name="Rectangle 20">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
            <a:extLst>
              <a:ext uri="{FF2B5EF4-FFF2-40B4-BE49-F238E27FC236}">
                <a16:creationId xmlns:a16="http://schemas.microsoft.com/office/drawing/2014/main" id="{2FBD2D04-8969-4360-8CA2-56664E1B773A}"/>
              </a:ext>
            </a:extLst>
          </p:cNvPr>
          <p:cNvPicPr>
            <a:picLocks noChangeAspect="1"/>
          </p:cNvPicPr>
          <p:nvPr/>
        </p:nvPicPr>
        <p:blipFill rotWithShape="1">
          <a:blip r:embed="rId2"/>
          <a:srcRect l="5997" r="20559" b="-1"/>
          <a:stretch/>
        </p:blipFill>
        <p:spPr>
          <a:xfrm>
            <a:off x="4646383" y="10"/>
            <a:ext cx="7545616" cy="6857990"/>
          </a:xfrm>
          <a:prstGeom prst="rect">
            <a:avLst/>
          </a:prstGeom>
        </p:spPr>
      </p:pic>
      <p:sp>
        <p:nvSpPr>
          <p:cNvPr id="34" name="Rectangle 22">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2210" cy="6858000"/>
          </a:xfrm>
          <a:prstGeom prst="rect">
            <a:avLst/>
          </a:prstGeom>
          <a:solidFill>
            <a:schemeClr val="bg1">
              <a:lumMod val="75000"/>
              <a:lumOff val="25000"/>
            </a:schemeClr>
          </a:solidFill>
          <a:ln w="6350" cap="sq" cmpd="sng" algn="ctr">
            <a:noFill/>
            <a:prstDash val="solid"/>
            <a:miter lim="800000"/>
          </a:ln>
          <a:effectLst/>
        </p:spPr>
      </p:sp>
      <p:sp>
        <p:nvSpPr>
          <p:cNvPr id="35" name="Rectangle 24">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3977" y="164592"/>
            <a:ext cx="4334256" cy="652881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B906E876-A273-F44D-9215-0DAF282E9C01}"/>
              </a:ext>
            </a:extLst>
          </p:cNvPr>
          <p:cNvSpPr>
            <a:spLocks noGrp="1"/>
          </p:cNvSpPr>
          <p:nvPr>
            <p:ph type="title"/>
          </p:nvPr>
        </p:nvSpPr>
        <p:spPr>
          <a:xfrm>
            <a:off x="466524" y="1340361"/>
            <a:ext cx="3729162" cy="3341700"/>
          </a:xfrm>
        </p:spPr>
        <p:txBody>
          <a:bodyPr vert="horz" lIns="91440" tIns="45720" rIns="91440" bIns="45720" rtlCol="0" anchor="ctr">
            <a:normAutofit/>
          </a:bodyPr>
          <a:lstStyle/>
          <a:p>
            <a:pPr algn="ctr">
              <a:lnSpc>
                <a:spcPct val="83000"/>
              </a:lnSpc>
            </a:pPr>
            <a:r>
              <a:rPr lang="en-US" sz="3600" cap="all" spc="-100" dirty="0">
                <a:solidFill>
                  <a:schemeClr val="tx1"/>
                </a:solidFill>
              </a:rPr>
              <a:t>Directing Camera Movement</a:t>
            </a:r>
          </a:p>
        </p:txBody>
      </p:sp>
    </p:spTree>
    <p:extLst>
      <p:ext uri="{BB962C8B-B14F-4D97-AF65-F5344CB8AC3E}">
        <p14:creationId xmlns:p14="http://schemas.microsoft.com/office/powerpoint/2010/main" val="412487795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Directing Camera Movement â Filmmaking Techniques for Directors: Ep4">
            <a:hlinkClick r:id="" action="ppaction://media"/>
            <a:extLst>
              <a:ext uri="{FF2B5EF4-FFF2-40B4-BE49-F238E27FC236}">
                <a16:creationId xmlns:a16="http://schemas.microsoft.com/office/drawing/2014/main" id="{4DD233A9-E840-B145-BA62-41CB62E4AFE5}"/>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48396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12EC18-B870-BE43-B238-8871D8E8BF2C}"/>
              </a:ext>
            </a:extLst>
          </p:cNvPr>
          <p:cNvSpPr>
            <a:spLocks noGrp="1"/>
          </p:cNvSpPr>
          <p:nvPr>
            <p:ph type="title"/>
          </p:nvPr>
        </p:nvSpPr>
        <p:spPr>
          <a:xfrm>
            <a:off x="676240" y="875324"/>
            <a:ext cx="3536510" cy="5093520"/>
          </a:xfrm>
        </p:spPr>
        <p:txBody>
          <a:bodyPr>
            <a:normAutofit/>
          </a:bodyPr>
          <a:lstStyle/>
          <a:p>
            <a:pPr algn="ctr"/>
            <a:r>
              <a:rPr lang="en-US" sz="4400" dirty="0">
                <a:solidFill>
                  <a:schemeClr val="tx1"/>
                </a:solidFill>
              </a:rPr>
              <a:t>Bonobo, </a:t>
            </a:r>
            <a:br>
              <a:rPr lang="en-US" sz="4400" dirty="0">
                <a:solidFill>
                  <a:schemeClr val="tx1"/>
                </a:solidFill>
              </a:rPr>
            </a:br>
            <a:r>
              <a:rPr lang="en-US" sz="4400" dirty="0">
                <a:solidFill>
                  <a:schemeClr val="tx1"/>
                </a:solidFill>
              </a:rPr>
              <a:t>Cirrus</a:t>
            </a:r>
            <a:br>
              <a:rPr lang="en-US" sz="4400" dirty="0">
                <a:solidFill>
                  <a:schemeClr val="tx1"/>
                </a:solidFill>
              </a:rPr>
            </a:br>
            <a:endParaRPr lang="en-US" sz="4400" dirty="0">
              <a:solidFill>
                <a:schemeClr val="tx1"/>
              </a:solidFill>
            </a:endParaRPr>
          </a:p>
        </p:txBody>
      </p:sp>
      <p:sp>
        <p:nvSpPr>
          <p:cNvPr id="3" name="Content Placeholder 2">
            <a:extLst>
              <a:ext uri="{FF2B5EF4-FFF2-40B4-BE49-F238E27FC236}">
                <a16:creationId xmlns:a16="http://schemas.microsoft.com/office/drawing/2014/main" id="{C8759A1F-B2FB-6C45-9BC0-12514BFDC00A}"/>
              </a:ext>
            </a:extLst>
          </p:cNvPr>
          <p:cNvSpPr>
            <a:spLocks noGrp="1"/>
          </p:cNvSpPr>
          <p:nvPr>
            <p:ph idx="1"/>
          </p:nvPr>
        </p:nvSpPr>
        <p:spPr>
          <a:xfrm>
            <a:off x="5478124" y="559477"/>
            <a:ext cx="5647076" cy="5475563"/>
          </a:xfrm>
        </p:spPr>
        <p:txBody>
          <a:bodyPr anchor="ctr">
            <a:normAutofit/>
          </a:bodyPr>
          <a:lstStyle/>
          <a:p>
            <a:r>
              <a:rPr lang="en-GB" sz="2000"/>
              <a:t>The video manipulates footage from </a:t>
            </a:r>
            <a:r>
              <a:rPr lang="en-GB" sz="2000" i="1"/>
              <a:t>American Thrift</a:t>
            </a:r>
            <a:r>
              <a:rPr lang="en-GB" sz="2000"/>
              <a:t>, a public domain film from 1962 depicting American consumerism.</a:t>
            </a:r>
            <a:r>
              <a:rPr lang="en-GB" sz="2000" baseline="30000"/>
              <a:t>  </a:t>
            </a:r>
            <a:r>
              <a:rPr lang="en-GB" sz="2000"/>
              <a:t>Cyriak borrowed inspiration from Zbigniew Rybczyński's film </a:t>
            </a:r>
            <a:r>
              <a:rPr lang="en-GB" sz="2000" i="1"/>
              <a:t>Tango</a:t>
            </a:r>
            <a:r>
              <a:rPr lang="en-GB" sz="2000" baseline="30000"/>
              <a:t>  </a:t>
            </a:r>
            <a:r>
              <a:rPr lang="en-GB" sz="2000"/>
              <a:t>and obtained the film through the Prelinger Archives through the Internet Archive, calling it "a goldmine for us video artists."</a:t>
            </a:r>
            <a:br>
              <a:rPr lang="en-GB" sz="2000"/>
            </a:br>
            <a:endParaRPr lang="en-US" sz="2000"/>
          </a:p>
        </p:txBody>
      </p:sp>
    </p:spTree>
    <p:extLst>
      <p:ext uri="{BB962C8B-B14F-4D97-AF65-F5344CB8AC3E}">
        <p14:creationId xmlns:p14="http://schemas.microsoft.com/office/powerpoint/2010/main" val="419785455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descr="Bonobo : Cirrus [Official Video]">
            <a:hlinkClick r:id="" action="ppaction://media"/>
            <a:extLst>
              <a:ext uri="{FF2B5EF4-FFF2-40B4-BE49-F238E27FC236}">
                <a16:creationId xmlns:a16="http://schemas.microsoft.com/office/drawing/2014/main" id="{1888B5C5-9D45-B743-9B72-BADEFD774ED5}"/>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9361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12EC18-B870-BE43-B238-8871D8E8BF2C}"/>
              </a:ext>
            </a:extLst>
          </p:cNvPr>
          <p:cNvSpPr>
            <a:spLocks noGrp="1"/>
          </p:cNvSpPr>
          <p:nvPr>
            <p:ph type="title"/>
          </p:nvPr>
        </p:nvSpPr>
        <p:spPr>
          <a:xfrm>
            <a:off x="676240" y="875324"/>
            <a:ext cx="3536510" cy="5093520"/>
          </a:xfrm>
        </p:spPr>
        <p:txBody>
          <a:bodyPr>
            <a:normAutofit/>
          </a:bodyPr>
          <a:lstStyle/>
          <a:p>
            <a:pPr algn="ctr"/>
            <a:r>
              <a:rPr lang="en-GB" dirty="0"/>
              <a:t>Eleri Angharad,</a:t>
            </a:r>
            <a:br>
              <a:rPr lang="en-GB" dirty="0"/>
            </a:br>
            <a:r>
              <a:rPr lang="en-GB" dirty="0"/>
              <a:t>Chicago</a:t>
            </a:r>
            <a:br>
              <a:rPr lang="en-GB" dirty="0"/>
            </a:br>
            <a:br>
              <a:rPr lang="en-US" sz="4400" dirty="0">
                <a:solidFill>
                  <a:schemeClr val="tx1"/>
                </a:solidFill>
              </a:rPr>
            </a:br>
            <a:endParaRPr lang="en-US" sz="4400" dirty="0">
              <a:solidFill>
                <a:schemeClr val="tx1"/>
              </a:solidFill>
            </a:endParaRPr>
          </a:p>
        </p:txBody>
      </p:sp>
    </p:spTree>
    <p:extLst>
      <p:ext uri="{BB962C8B-B14F-4D97-AF65-F5344CB8AC3E}">
        <p14:creationId xmlns:p14="http://schemas.microsoft.com/office/powerpoint/2010/main" val="159512667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Eleri-Up to 4K">
            <a:hlinkClick r:id="" action="ppaction://media"/>
            <a:extLst>
              <a:ext uri="{FF2B5EF4-FFF2-40B4-BE49-F238E27FC236}">
                <a16:creationId xmlns:a16="http://schemas.microsoft.com/office/drawing/2014/main" id="{0BEC8B03-CCEE-9A49-A802-9ACD528A7BA7}"/>
              </a:ext>
            </a:extLst>
          </p:cNvPr>
          <p:cNvPicPr>
            <a:picLocks noRot="1" noChangeAspect="1"/>
          </p:cNvPicPr>
          <p:nvPr>
            <a:videoFile r:link="rId1"/>
          </p:nvPr>
        </p:nvPicPr>
        <p:blipFill>
          <a:blip r:embed="rId4"/>
          <a:stretch>
            <a:fillRect/>
          </a:stretch>
        </p:blipFill>
        <p:spPr>
          <a:xfrm>
            <a:off x="194441" y="104178"/>
            <a:ext cx="11803117" cy="6649643"/>
          </a:xfrm>
          <a:prstGeom prst="rect">
            <a:avLst/>
          </a:prstGeom>
        </p:spPr>
      </p:pic>
    </p:spTree>
    <p:extLst>
      <p:ext uri="{BB962C8B-B14F-4D97-AF65-F5344CB8AC3E}">
        <p14:creationId xmlns:p14="http://schemas.microsoft.com/office/powerpoint/2010/main" val="371517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12EC18-B870-BE43-B238-8871D8E8BF2C}"/>
              </a:ext>
            </a:extLst>
          </p:cNvPr>
          <p:cNvSpPr>
            <a:spLocks noGrp="1"/>
          </p:cNvSpPr>
          <p:nvPr>
            <p:ph type="title"/>
          </p:nvPr>
        </p:nvSpPr>
        <p:spPr>
          <a:xfrm>
            <a:off x="676240" y="875324"/>
            <a:ext cx="3536510" cy="5093520"/>
          </a:xfrm>
        </p:spPr>
        <p:txBody>
          <a:bodyPr>
            <a:normAutofit/>
          </a:bodyPr>
          <a:lstStyle/>
          <a:p>
            <a:pPr algn="ctr"/>
            <a:r>
              <a:rPr lang="en-GB" dirty="0"/>
              <a:t>Rob Lear,</a:t>
            </a:r>
            <a:br>
              <a:rPr lang="en-GB" dirty="0"/>
            </a:br>
            <a:r>
              <a:rPr lang="en-GB" dirty="0"/>
              <a:t>Last Train</a:t>
            </a:r>
            <a:br>
              <a:rPr lang="en-GB" dirty="0"/>
            </a:br>
            <a:br>
              <a:rPr lang="en-US" sz="4400" dirty="0">
                <a:solidFill>
                  <a:schemeClr val="tx1"/>
                </a:solidFill>
              </a:rPr>
            </a:br>
            <a:endParaRPr lang="en-US" sz="4400" dirty="0">
              <a:solidFill>
                <a:schemeClr val="tx1"/>
              </a:solidFill>
            </a:endParaRPr>
          </a:p>
        </p:txBody>
      </p:sp>
    </p:spTree>
    <p:extLst>
      <p:ext uri="{BB962C8B-B14F-4D97-AF65-F5344CB8AC3E}">
        <p14:creationId xmlns:p14="http://schemas.microsoft.com/office/powerpoint/2010/main" val="771184159"/>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rob-Up to 4K">
            <a:hlinkClick r:id="" action="ppaction://media"/>
            <a:extLst>
              <a:ext uri="{FF2B5EF4-FFF2-40B4-BE49-F238E27FC236}">
                <a16:creationId xmlns:a16="http://schemas.microsoft.com/office/drawing/2014/main" id="{C94BC48E-34AC-FF4D-9E39-A59D05005AC4}"/>
              </a:ext>
            </a:extLst>
          </p:cNvPr>
          <p:cNvPicPr>
            <a:picLocks noRot="1" noChangeAspect="1"/>
          </p:cNvPicPr>
          <p:nvPr>
            <a:videoFile r:link="rId1"/>
          </p:nvPr>
        </p:nvPicPr>
        <p:blipFill>
          <a:blip r:embed="rId4"/>
          <a:stretch>
            <a:fillRect/>
          </a:stretch>
        </p:blipFill>
        <p:spPr>
          <a:xfrm>
            <a:off x="239767" y="129714"/>
            <a:ext cx="11712465" cy="6598572"/>
          </a:xfrm>
          <a:prstGeom prst="rect">
            <a:avLst/>
          </a:prstGeom>
        </p:spPr>
      </p:pic>
    </p:spTree>
    <p:extLst>
      <p:ext uri="{BB962C8B-B14F-4D97-AF65-F5344CB8AC3E}">
        <p14:creationId xmlns:p14="http://schemas.microsoft.com/office/powerpoint/2010/main" val="2106458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534" y="237744"/>
            <a:ext cx="2926080"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9100"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FC1DC7E8-7D18-C041-9CF9-3DC715E01E3A}"/>
              </a:ext>
            </a:extLst>
          </p:cNvPr>
          <p:cNvSpPr/>
          <p:nvPr/>
        </p:nvSpPr>
        <p:spPr>
          <a:xfrm>
            <a:off x="552334" y="518721"/>
            <a:ext cx="2312479" cy="3854197"/>
          </a:xfrm>
          <a:prstGeom prst="rect">
            <a:avLst/>
          </a:prstGeom>
        </p:spPr>
        <p:txBody>
          <a:bodyPr vert="horz" lIns="91440" tIns="45720" rIns="91440" bIns="45720" rtlCol="0">
            <a:noAutofit/>
          </a:bodyPr>
          <a:lstStyle/>
          <a:p>
            <a:pPr indent="-182880">
              <a:lnSpc>
                <a:spcPct val="90000"/>
              </a:lnSpc>
              <a:spcAft>
                <a:spcPts val="600"/>
              </a:spcAft>
              <a:buClr>
                <a:schemeClr val="tx1">
                  <a:lumMod val="85000"/>
                  <a:lumOff val="15000"/>
                </a:schemeClr>
              </a:buClr>
              <a:buFont typeface="Garamond" pitchFamily="18" charset="0"/>
              <a:buChar char="◦"/>
            </a:pPr>
            <a:r>
              <a:rPr lang="en-US" b="1" dirty="0" err="1">
                <a:solidFill>
                  <a:schemeClr val="tx1">
                    <a:lumMod val="85000"/>
                    <a:lumOff val="15000"/>
                  </a:schemeClr>
                </a:solidFill>
              </a:rPr>
              <a:t>Björk</a:t>
            </a:r>
            <a:r>
              <a:rPr lang="en-US" b="1" dirty="0">
                <a:solidFill>
                  <a:schemeClr val="tx1">
                    <a:lumMod val="85000"/>
                    <a:lumOff val="15000"/>
                  </a:schemeClr>
                </a:solidFill>
              </a:rPr>
              <a:t>, Big Time Sensuality</a:t>
            </a:r>
          </a:p>
          <a:p>
            <a:pPr indent="-182880">
              <a:lnSpc>
                <a:spcPct val="90000"/>
              </a:lnSpc>
              <a:spcAft>
                <a:spcPts val="600"/>
              </a:spcAft>
              <a:buClr>
                <a:schemeClr val="tx1">
                  <a:lumMod val="85000"/>
                  <a:lumOff val="15000"/>
                </a:schemeClr>
              </a:buClr>
              <a:buFont typeface="Garamond" pitchFamily="18" charset="0"/>
              <a:buChar char="◦"/>
            </a:pPr>
            <a:endParaRPr lang="en-US" dirty="0">
              <a:solidFill>
                <a:schemeClr val="tx1">
                  <a:lumMod val="85000"/>
                  <a:lumOff val="15000"/>
                </a:schemeClr>
              </a:solidFill>
            </a:endParaRPr>
          </a:p>
          <a:p>
            <a:pPr indent="-182880">
              <a:lnSpc>
                <a:spcPct val="90000"/>
              </a:lnSpc>
              <a:spcAft>
                <a:spcPts val="600"/>
              </a:spcAft>
              <a:buClr>
                <a:schemeClr val="tx1">
                  <a:lumMod val="85000"/>
                  <a:lumOff val="15000"/>
                </a:schemeClr>
              </a:buClr>
              <a:buFont typeface="Garamond" pitchFamily="18" charset="0"/>
              <a:buChar char="◦"/>
            </a:pPr>
            <a:endParaRPr lang="en-US" dirty="0">
              <a:solidFill>
                <a:schemeClr val="tx1">
                  <a:lumMod val="85000"/>
                  <a:lumOff val="15000"/>
                </a:schemeClr>
              </a:solidFill>
            </a:endParaRPr>
          </a:p>
          <a:p>
            <a:pPr indent="-182880">
              <a:lnSpc>
                <a:spcPct val="90000"/>
              </a:lnSpc>
              <a:spcAft>
                <a:spcPts val="600"/>
              </a:spcAft>
              <a:buClr>
                <a:schemeClr val="tx1">
                  <a:lumMod val="85000"/>
                  <a:lumOff val="15000"/>
                </a:schemeClr>
              </a:buClr>
              <a:buFont typeface="Garamond" pitchFamily="18" charset="0"/>
              <a:buChar char="◦"/>
            </a:pPr>
            <a:r>
              <a:rPr lang="en-US" sz="1400" dirty="0">
                <a:solidFill>
                  <a:schemeClr val="tx1">
                    <a:lumMod val="85000"/>
                    <a:lumOff val="15000"/>
                  </a:schemeClr>
                </a:solidFill>
              </a:rPr>
              <a:t>When </a:t>
            </a:r>
            <a:r>
              <a:rPr lang="en-US" sz="1400" dirty="0" err="1">
                <a:solidFill>
                  <a:schemeClr val="tx1">
                    <a:lumMod val="85000"/>
                    <a:lumOff val="15000"/>
                  </a:schemeClr>
                </a:solidFill>
              </a:rPr>
              <a:t>Björk</a:t>
            </a:r>
            <a:r>
              <a:rPr lang="en-US" sz="1400" dirty="0">
                <a:solidFill>
                  <a:schemeClr val="tx1">
                    <a:lumMod val="85000"/>
                    <a:lumOff val="15000"/>
                  </a:schemeClr>
                </a:solidFill>
              </a:rPr>
              <a:t> decided to work with director Stéphane </a:t>
            </a:r>
            <a:r>
              <a:rPr lang="en-US" sz="1400" dirty="0" err="1">
                <a:solidFill>
                  <a:schemeClr val="tx1">
                    <a:lumMod val="85000"/>
                    <a:lumOff val="15000"/>
                  </a:schemeClr>
                </a:solidFill>
              </a:rPr>
              <a:t>Sednaoui</a:t>
            </a:r>
            <a:r>
              <a:rPr lang="en-US" sz="1400" dirty="0">
                <a:solidFill>
                  <a:schemeClr val="tx1">
                    <a:lumMod val="85000"/>
                    <a:lumOff val="15000"/>
                  </a:schemeClr>
                </a:solidFill>
              </a:rPr>
              <a:t> on the video for her 1993 single, "Big Time Sensuality," there wasn't much of a budget to speak of. In fact, </a:t>
            </a:r>
            <a:r>
              <a:rPr lang="en-US" sz="1400" dirty="0" err="1">
                <a:solidFill>
                  <a:schemeClr val="tx1">
                    <a:lumMod val="85000"/>
                    <a:lumOff val="15000"/>
                  </a:schemeClr>
                </a:solidFill>
              </a:rPr>
              <a:t>Sednaoui</a:t>
            </a:r>
            <a:r>
              <a:rPr lang="en-US" sz="1400" dirty="0">
                <a:solidFill>
                  <a:schemeClr val="tx1">
                    <a:lumMod val="85000"/>
                    <a:lumOff val="15000"/>
                  </a:schemeClr>
                </a:solidFill>
              </a:rPr>
              <a:t> claims they almost abandoned doing a video at all, until he had a flash of inspiration during a cab ride. Fast forward to </a:t>
            </a:r>
            <a:r>
              <a:rPr lang="en-US" sz="1400" dirty="0" err="1">
                <a:solidFill>
                  <a:schemeClr val="tx1">
                    <a:lumMod val="85000"/>
                    <a:lumOff val="15000"/>
                  </a:schemeClr>
                </a:solidFill>
              </a:rPr>
              <a:t>Björk</a:t>
            </a:r>
            <a:r>
              <a:rPr lang="en-US" sz="1400" dirty="0">
                <a:solidFill>
                  <a:schemeClr val="tx1">
                    <a:lumMod val="85000"/>
                    <a:lumOff val="15000"/>
                  </a:schemeClr>
                </a:solidFill>
              </a:rPr>
              <a:t>, singing only the way </a:t>
            </a:r>
            <a:r>
              <a:rPr lang="en-US" sz="1400" dirty="0" err="1">
                <a:solidFill>
                  <a:schemeClr val="tx1">
                    <a:lumMod val="85000"/>
                    <a:lumOff val="15000"/>
                  </a:schemeClr>
                </a:solidFill>
              </a:rPr>
              <a:t>Björk</a:t>
            </a:r>
            <a:r>
              <a:rPr lang="en-US" sz="1400" dirty="0">
                <a:solidFill>
                  <a:schemeClr val="tx1">
                    <a:lumMod val="85000"/>
                    <a:lumOff val="15000"/>
                  </a:schemeClr>
                </a:solidFill>
              </a:rPr>
              <a:t> can, on the back of a flatbed truck moving through Manhattan. The song was her first to chart in the U.S., the video fell into heavy rotation on MTV and an international star was born.—</a:t>
            </a:r>
            <a:r>
              <a:rPr lang="en-US" sz="1400" i="1" dirty="0">
                <a:solidFill>
                  <a:schemeClr val="tx1">
                    <a:lumMod val="85000"/>
                    <a:lumOff val="15000"/>
                  </a:schemeClr>
                </a:solidFill>
              </a:rPr>
              <a:t>Kristen Zwicker</a:t>
            </a:r>
            <a:endParaRPr lang="en-US" sz="1400" dirty="0">
              <a:solidFill>
                <a:schemeClr val="tx1">
                  <a:lumMod val="85000"/>
                  <a:lumOff val="15000"/>
                </a:schemeClr>
              </a:solidFill>
            </a:endParaRPr>
          </a:p>
        </p:txBody>
      </p:sp>
      <p:sp>
        <p:nvSpPr>
          <p:cNvPr id="35" name="Rectangle 34">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9764" y="413053"/>
            <a:ext cx="8212114" cy="6064596"/>
          </a:xfrm>
          <a:prstGeom prst="rect">
            <a:avLst/>
          </a:prstGeom>
          <a:noFill/>
          <a:ln w="6350" cap="sq" cmpd="sng" algn="ctr">
            <a:solidFill>
              <a:srgbClr val="404040"/>
            </a:solidFill>
            <a:prstDash val="solid"/>
            <a:miter lim="800000"/>
          </a:ln>
          <a:effectLst/>
        </p:spPr>
      </p:sp>
      <p:pic>
        <p:nvPicPr>
          <p:cNvPr id="3" name="Online Media 2" descr="bjÃ¶rk - big time sensuality">
            <a:hlinkClick r:id="" action="ppaction://media"/>
            <a:extLst>
              <a:ext uri="{FF2B5EF4-FFF2-40B4-BE49-F238E27FC236}">
                <a16:creationId xmlns:a16="http://schemas.microsoft.com/office/drawing/2014/main" id="{C25112CA-ECEB-4546-B12F-5144526F8312}"/>
              </a:ext>
            </a:extLst>
          </p:cNvPr>
          <p:cNvPicPr>
            <a:picLocks noRot="1" noChangeAspect="1"/>
          </p:cNvPicPr>
          <p:nvPr>
            <a:videoFile r:link="rId1"/>
          </p:nvPr>
        </p:nvPicPr>
        <p:blipFill>
          <a:blip r:embed="rId4"/>
          <a:stretch>
            <a:fillRect/>
          </a:stretch>
        </p:blipFill>
        <p:spPr>
          <a:xfrm>
            <a:off x="4253952" y="882398"/>
            <a:ext cx="6828816" cy="5121612"/>
          </a:xfrm>
          <a:prstGeom prst="rect">
            <a:avLst/>
          </a:prstGeom>
        </p:spPr>
      </p:pic>
    </p:spTree>
    <p:extLst>
      <p:ext uri="{BB962C8B-B14F-4D97-AF65-F5344CB8AC3E}">
        <p14:creationId xmlns:p14="http://schemas.microsoft.com/office/powerpoint/2010/main" val="51032821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12EC18-B870-BE43-B238-8871D8E8BF2C}"/>
              </a:ext>
            </a:extLst>
          </p:cNvPr>
          <p:cNvSpPr>
            <a:spLocks noGrp="1"/>
          </p:cNvSpPr>
          <p:nvPr>
            <p:ph type="title"/>
          </p:nvPr>
        </p:nvSpPr>
        <p:spPr>
          <a:xfrm>
            <a:off x="676240" y="875324"/>
            <a:ext cx="3536510" cy="5093520"/>
          </a:xfrm>
        </p:spPr>
        <p:txBody>
          <a:bodyPr>
            <a:normAutofit/>
          </a:bodyPr>
          <a:lstStyle/>
          <a:p>
            <a:pPr algn="ctr"/>
            <a:r>
              <a:rPr lang="en-US" sz="4400">
                <a:solidFill>
                  <a:schemeClr val="tx1"/>
                </a:solidFill>
              </a:rPr>
              <a:t>Jonny Cash, Hurt</a:t>
            </a:r>
          </a:p>
        </p:txBody>
      </p:sp>
      <p:sp>
        <p:nvSpPr>
          <p:cNvPr id="3" name="Content Placeholder 2">
            <a:extLst>
              <a:ext uri="{FF2B5EF4-FFF2-40B4-BE49-F238E27FC236}">
                <a16:creationId xmlns:a16="http://schemas.microsoft.com/office/drawing/2014/main" id="{C8759A1F-B2FB-6C45-9BC0-12514BFDC00A}"/>
              </a:ext>
            </a:extLst>
          </p:cNvPr>
          <p:cNvSpPr>
            <a:spLocks noGrp="1"/>
          </p:cNvSpPr>
          <p:nvPr>
            <p:ph idx="1"/>
          </p:nvPr>
        </p:nvSpPr>
        <p:spPr>
          <a:xfrm>
            <a:off x="5478124" y="559477"/>
            <a:ext cx="5647076" cy="5475563"/>
          </a:xfrm>
        </p:spPr>
        <p:txBody>
          <a:bodyPr anchor="ctr">
            <a:normAutofit/>
          </a:bodyPr>
          <a:lstStyle/>
          <a:p>
            <a:pPr>
              <a:lnSpc>
                <a:spcPct val="100000"/>
              </a:lnSpc>
            </a:pPr>
            <a:r>
              <a:rPr lang="en-GB" sz="1900" dirty="0"/>
              <a:t>Johnny Cash was 71 years old when he and Mark Romanek teamed up for this beautiful, poignant composition. Cash was battling serious health problems and his frailty was laid bare for all to see, but set against video of him as a younger man. The decay of life we all face is the theme here and has never been more clearly expressed. The emotion and sadness of Cash's regret and loss fit with his voice and the powerful lyrics of this Nine Inch Nails cover. Hearing and seeing Cash sing, "Everyone I know goes away in the end," is such a gut-punch of a line. Cash's wife, June Carter Cash, participated in the video, but passed away three months after filming. Johnny himself died four months after her. This video was the last bit of greatness he left us.</a:t>
            </a:r>
          </a:p>
          <a:p>
            <a:pPr>
              <a:lnSpc>
                <a:spcPct val="100000"/>
              </a:lnSpc>
            </a:pPr>
            <a:br>
              <a:rPr lang="en-GB" sz="1900" dirty="0"/>
            </a:br>
            <a:endParaRPr lang="en-US" sz="1900" dirty="0"/>
          </a:p>
        </p:txBody>
      </p:sp>
    </p:spTree>
    <p:extLst>
      <p:ext uri="{BB962C8B-B14F-4D97-AF65-F5344CB8AC3E}">
        <p14:creationId xmlns:p14="http://schemas.microsoft.com/office/powerpoint/2010/main" val="4283842388"/>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122" y="413053"/>
            <a:ext cx="8212114" cy="6064596"/>
          </a:xfrm>
          <a:prstGeom prst="rect">
            <a:avLst/>
          </a:prstGeom>
          <a:noFill/>
          <a:ln w="6350" cap="sq" cmpd="sng" algn="ctr">
            <a:solidFill>
              <a:srgbClr val="404040"/>
            </a:solidFill>
            <a:prstDash val="solid"/>
            <a:miter lim="800000"/>
          </a:ln>
          <a:effectLst/>
        </p:spPr>
      </p:sp>
      <p:sp>
        <p:nvSpPr>
          <p:cNvPr id="22" name="Rectangle 21">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6699"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descr="Johnny Cash - Hurt">
            <a:hlinkClick r:id="" action="ppaction://media"/>
            <a:extLst>
              <a:ext uri="{FF2B5EF4-FFF2-40B4-BE49-F238E27FC236}">
                <a16:creationId xmlns:a16="http://schemas.microsoft.com/office/drawing/2014/main" id="{4823F25C-36B9-E746-9788-FE296FD98B49}"/>
              </a:ext>
            </a:extLst>
          </p:cNvPr>
          <p:cNvPicPr>
            <a:picLocks noRot="1" noChangeAspect="1"/>
          </p:cNvPicPr>
          <p:nvPr>
            <a:videoFile r:link="rId1"/>
          </p:nvPr>
        </p:nvPicPr>
        <p:blipFill>
          <a:blip r:embed="rId4"/>
          <a:stretch>
            <a:fillRect/>
          </a:stretch>
        </p:blipFill>
        <p:spPr>
          <a:xfrm>
            <a:off x="11972" y="0"/>
            <a:ext cx="12180028" cy="6851266"/>
          </a:xfrm>
          <a:prstGeom prst="rect">
            <a:avLst/>
          </a:prstGeom>
        </p:spPr>
      </p:pic>
    </p:spTree>
    <p:extLst>
      <p:ext uri="{BB962C8B-B14F-4D97-AF65-F5344CB8AC3E}">
        <p14:creationId xmlns:p14="http://schemas.microsoft.com/office/powerpoint/2010/main" val="348425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12EC18-B870-BE43-B238-8871D8E8BF2C}"/>
              </a:ext>
            </a:extLst>
          </p:cNvPr>
          <p:cNvSpPr>
            <a:spLocks noGrp="1"/>
          </p:cNvSpPr>
          <p:nvPr>
            <p:ph type="title"/>
          </p:nvPr>
        </p:nvSpPr>
        <p:spPr>
          <a:xfrm>
            <a:off x="676240" y="875324"/>
            <a:ext cx="3536510" cy="5093520"/>
          </a:xfrm>
        </p:spPr>
        <p:txBody>
          <a:bodyPr>
            <a:normAutofit/>
          </a:bodyPr>
          <a:lstStyle/>
          <a:p>
            <a:pPr algn="ctr"/>
            <a:r>
              <a:rPr lang="en-US" sz="4400" dirty="0">
                <a:solidFill>
                  <a:schemeClr val="tx1"/>
                </a:solidFill>
              </a:rPr>
              <a:t>Radiohead, </a:t>
            </a:r>
            <a:br>
              <a:rPr lang="en-US" sz="4400" dirty="0">
                <a:solidFill>
                  <a:schemeClr val="tx1"/>
                </a:solidFill>
              </a:rPr>
            </a:br>
            <a:r>
              <a:rPr lang="en-US" sz="4400" dirty="0">
                <a:solidFill>
                  <a:schemeClr val="tx1"/>
                </a:solidFill>
              </a:rPr>
              <a:t>House of Cards</a:t>
            </a:r>
          </a:p>
        </p:txBody>
      </p:sp>
      <p:sp>
        <p:nvSpPr>
          <p:cNvPr id="3" name="Content Placeholder 2">
            <a:extLst>
              <a:ext uri="{FF2B5EF4-FFF2-40B4-BE49-F238E27FC236}">
                <a16:creationId xmlns:a16="http://schemas.microsoft.com/office/drawing/2014/main" id="{C8759A1F-B2FB-6C45-9BC0-12514BFDC00A}"/>
              </a:ext>
            </a:extLst>
          </p:cNvPr>
          <p:cNvSpPr>
            <a:spLocks noGrp="1"/>
          </p:cNvSpPr>
          <p:nvPr>
            <p:ph idx="1"/>
          </p:nvPr>
        </p:nvSpPr>
        <p:spPr>
          <a:xfrm>
            <a:off x="5478124" y="559477"/>
            <a:ext cx="5647076" cy="5475563"/>
          </a:xfrm>
        </p:spPr>
        <p:txBody>
          <a:bodyPr anchor="ctr">
            <a:normAutofit/>
          </a:bodyPr>
          <a:lstStyle/>
          <a:p>
            <a:pPr>
              <a:lnSpc>
                <a:spcPct val="100000"/>
              </a:lnSpc>
            </a:pPr>
            <a:r>
              <a:rPr lang="en-GB" sz="1800" dirty="0"/>
              <a:t>The music video, directed by James Frost, was produced in a minimal set in Florida. It features rendered images of Yorke's face as well as those of several other people, interspersed with images of suburban landscapes and people attending a party. In lieu of traditional cameras, the video was made with lidar technology, which detects the proximity of objects from the sensor.</a:t>
            </a:r>
            <a:r>
              <a:rPr lang="en-GB" sz="1800" baseline="30000" dirty="0"/>
              <a:t> </a:t>
            </a:r>
            <a:r>
              <a:rPr lang="en-GB" sz="1800" dirty="0"/>
              <a:t>The use of lidar technology gives the video a grainy and grid-like appearance.</a:t>
            </a:r>
            <a:r>
              <a:rPr lang="en-GB" sz="1800" baseline="30000" dirty="0"/>
              <a:t> </a:t>
            </a:r>
            <a:r>
              <a:rPr lang="en-GB" sz="1800" dirty="0"/>
              <a:t>Sheets of acrylic glass and mirrors are passed in front of the lasers to create scenes in which the image appears distorted, partially disappears, or begins to disintegrate as if being carried by wind.</a:t>
            </a:r>
            <a:r>
              <a:rPr lang="en-GB" sz="1800" baseline="30000" dirty="0"/>
              <a:t> </a:t>
            </a:r>
            <a:r>
              <a:rPr lang="en-GB" sz="1800" dirty="0"/>
              <a:t>The data used to make the video was released as open source under the Creative Commons Attribution-Noncommercial-Share Alike 3.0 license and is available at Google Code as both CSV raw data and Processing code.</a:t>
            </a:r>
            <a:br>
              <a:rPr lang="en-GB" sz="2400" dirty="0"/>
            </a:br>
            <a:endParaRPr lang="en-US" sz="2400" dirty="0"/>
          </a:p>
        </p:txBody>
      </p:sp>
    </p:spTree>
    <p:extLst>
      <p:ext uri="{BB962C8B-B14F-4D97-AF65-F5344CB8AC3E}">
        <p14:creationId xmlns:p14="http://schemas.microsoft.com/office/powerpoint/2010/main" val="259929831"/>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282E2A95-1A08-4118-83C6-B1CA5648E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8DC0EC7-60EA-4BD3-BC04-D547DE1B28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0122" y="413053"/>
            <a:ext cx="8212114" cy="6064596"/>
          </a:xfrm>
          <a:prstGeom prst="rect">
            <a:avLst/>
          </a:prstGeom>
          <a:noFill/>
          <a:ln w="6350" cap="sq" cmpd="sng" algn="ctr">
            <a:solidFill>
              <a:srgbClr val="404040"/>
            </a:solidFill>
            <a:prstDash val="solid"/>
            <a:miter lim="800000"/>
          </a:ln>
          <a:effectLst/>
        </p:spPr>
      </p:sp>
      <p:sp>
        <p:nvSpPr>
          <p:cNvPr id="22" name="Rectangle 21">
            <a:extLst>
              <a:ext uri="{FF2B5EF4-FFF2-40B4-BE49-F238E27FC236}">
                <a16:creationId xmlns:a16="http://schemas.microsoft.com/office/drawing/2014/main" id="{2FFEFC7E-85EE-4AC9-A351-FBEB13A1D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20386" y="237744"/>
            <a:ext cx="2926080"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CB2511BB-FC4C-45F3-94EB-661D6806C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56699" y="413053"/>
            <a:ext cx="2616201" cy="606459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descr="Radiohead - House of Cards">
            <a:hlinkClick r:id="" action="ppaction://media"/>
            <a:extLst>
              <a:ext uri="{FF2B5EF4-FFF2-40B4-BE49-F238E27FC236}">
                <a16:creationId xmlns:a16="http://schemas.microsoft.com/office/drawing/2014/main" id="{CDCD3FCE-B5BB-764A-BE13-F42C334CAB10}"/>
              </a:ext>
            </a:extLst>
          </p:cNvPr>
          <p:cNvPicPr>
            <a:picLocks noRot="1" noChangeAspect="1"/>
          </p:cNvPicPr>
          <p:nvPr>
            <a:videoFile r:link="rId1"/>
          </p:nvPr>
        </p:nvPicPr>
        <p:blipFill>
          <a:blip r:embed="rId4"/>
          <a:stretch>
            <a:fillRect/>
          </a:stretch>
        </p:blipFill>
        <p:spPr>
          <a:xfrm>
            <a:off x="0" y="16351"/>
            <a:ext cx="12192000" cy="6858000"/>
          </a:xfrm>
          <a:prstGeom prst="rect">
            <a:avLst/>
          </a:prstGeom>
        </p:spPr>
      </p:pic>
    </p:spTree>
    <p:extLst>
      <p:ext uri="{BB962C8B-B14F-4D97-AF65-F5344CB8AC3E}">
        <p14:creationId xmlns:p14="http://schemas.microsoft.com/office/powerpoint/2010/main" val="3151178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12EC18-B870-BE43-B238-8871D8E8BF2C}"/>
              </a:ext>
            </a:extLst>
          </p:cNvPr>
          <p:cNvSpPr>
            <a:spLocks noGrp="1"/>
          </p:cNvSpPr>
          <p:nvPr>
            <p:ph type="title"/>
          </p:nvPr>
        </p:nvSpPr>
        <p:spPr>
          <a:xfrm>
            <a:off x="676240" y="875324"/>
            <a:ext cx="3536510" cy="5093520"/>
          </a:xfrm>
        </p:spPr>
        <p:txBody>
          <a:bodyPr>
            <a:normAutofit/>
          </a:bodyPr>
          <a:lstStyle/>
          <a:p>
            <a:pPr algn="ctr"/>
            <a:r>
              <a:rPr lang="en-US" sz="4400" dirty="0" err="1">
                <a:solidFill>
                  <a:schemeClr val="tx1"/>
                </a:solidFill>
              </a:rPr>
              <a:t>Fatboy</a:t>
            </a:r>
            <a:r>
              <a:rPr lang="en-US" sz="4400" dirty="0">
                <a:solidFill>
                  <a:schemeClr val="tx1"/>
                </a:solidFill>
              </a:rPr>
              <a:t> Slim,</a:t>
            </a:r>
            <a:br>
              <a:rPr lang="en-US" sz="4400" dirty="0">
                <a:solidFill>
                  <a:schemeClr val="tx1"/>
                </a:solidFill>
              </a:rPr>
            </a:br>
            <a:r>
              <a:rPr lang="en-US" sz="4400" dirty="0">
                <a:solidFill>
                  <a:schemeClr val="tx1"/>
                </a:solidFill>
              </a:rPr>
              <a:t>Weapon of Choice</a:t>
            </a:r>
          </a:p>
        </p:txBody>
      </p:sp>
      <p:sp>
        <p:nvSpPr>
          <p:cNvPr id="3" name="Content Placeholder 2">
            <a:extLst>
              <a:ext uri="{FF2B5EF4-FFF2-40B4-BE49-F238E27FC236}">
                <a16:creationId xmlns:a16="http://schemas.microsoft.com/office/drawing/2014/main" id="{C8759A1F-B2FB-6C45-9BC0-12514BFDC00A}"/>
              </a:ext>
            </a:extLst>
          </p:cNvPr>
          <p:cNvSpPr>
            <a:spLocks noGrp="1"/>
          </p:cNvSpPr>
          <p:nvPr>
            <p:ph idx="1"/>
          </p:nvPr>
        </p:nvSpPr>
        <p:spPr>
          <a:xfrm>
            <a:off x="5478124" y="559477"/>
            <a:ext cx="5647076" cy="5475563"/>
          </a:xfrm>
        </p:spPr>
        <p:txBody>
          <a:bodyPr anchor="ctr">
            <a:normAutofit/>
          </a:bodyPr>
          <a:lstStyle/>
          <a:p>
            <a:pPr>
              <a:lnSpc>
                <a:spcPct val="100000"/>
              </a:lnSpc>
            </a:pPr>
            <a:r>
              <a:rPr lang="en-GB" sz="1800" dirty="0"/>
              <a:t>The music video was filmed in the lobby of the Marriott Hotel (now the L.A. Grand Hotel Downtown) in Los Angeles in December 2000. Directed by Spike Jonze, the video features actor Christopher Walken, who trained as a dancer in musical theatre before his acting career. </a:t>
            </a:r>
            <a:r>
              <a:rPr lang="en-GB" sz="1800" dirty="0" err="1"/>
              <a:t>Walken</a:t>
            </a:r>
            <a:r>
              <a:rPr lang="en-GB" sz="1800" dirty="0"/>
              <a:t> had asked Jonze to film his dancing, and Jonze suggested that he participate in the video.</a:t>
            </a:r>
            <a:r>
              <a:rPr lang="en-GB" sz="1800" baseline="30000" dirty="0"/>
              <a:t> </a:t>
            </a:r>
          </a:p>
          <a:p>
            <a:pPr>
              <a:lnSpc>
                <a:spcPct val="100000"/>
              </a:lnSpc>
            </a:pPr>
            <a:r>
              <a:rPr lang="en-GB" sz="1800" dirty="0" err="1"/>
              <a:t>Fatboy</a:t>
            </a:r>
            <a:r>
              <a:rPr lang="en-GB" sz="1800" dirty="0"/>
              <a:t> Slim had originally been scheduled to have a cameo role in the video, replacing </a:t>
            </a:r>
            <a:r>
              <a:rPr lang="en-GB" sz="1800" dirty="0" err="1"/>
              <a:t>Walken</a:t>
            </a:r>
            <a:r>
              <a:rPr lang="en-GB" sz="1800" dirty="0"/>
              <a:t> in the harness shots, but was unavailable that weekend because his wife was giving birth.</a:t>
            </a:r>
          </a:p>
          <a:p>
            <a:pPr>
              <a:lnSpc>
                <a:spcPct val="100000"/>
              </a:lnSpc>
            </a:pPr>
            <a:endParaRPr lang="en-GB" sz="1900" dirty="0"/>
          </a:p>
        </p:txBody>
      </p:sp>
    </p:spTree>
    <p:extLst>
      <p:ext uri="{BB962C8B-B14F-4D97-AF65-F5344CB8AC3E}">
        <p14:creationId xmlns:p14="http://schemas.microsoft.com/office/powerpoint/2010/main" val="915316959"/>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3" name="Rectangle 3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5" name="Rectangle 34">
            <a:extLst>
              <a:ext uri="{FF2B5EF4-FFF2-40B4-BE49-F238E27FC236}">
                <a16:creationId xmlns:a16="http://schemas.microsoft.com/office/drawing/2014/main" id="{6B57F45B-5417-4073-A67A-343F2C881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9028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91B6077-4778-41B2-9147-335CF2F2F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noFill/>
            <a:prstDash val="solid"/>
          </a:ln>
          <a:effectLst>
            <a:softEdge rad="0"/>
          </a:effectLst>
        </p:spPr>
      </p:sp>
      <p:pic>
        <p:nvPicPr>
          <p:cNvPr id="3" name="Online Media 2" descr="Fatboy Slim - Weapon Of Choice [Official Video]">
            <a:hlinkClick r:id="" action="ppaction://media"/>
            <a:extLst>
              <a:ext uri="{FF2B5EF4-FFF2-40B4-BE49-F238E27FC236}">
                <a16:creationId xmlns:a16="http://schemas.microsoft.com/office/drawing/2014/main" id="{B81158F3-A6BE-1C44-8475-44C8ADE22F9F}"/>
              </a:ext>
            </a:extLst>
          </p:cNvPr>
          <p:cNvPicPr>
            <a:picLocks noRot="1" noChangeAspect="1"/>
          </p:cNvPicPr>
          <p:nvPr>
            <a:videoFile r:link="rId1"/>
          </p:nvPr>
        </p:nvPicPr>
        <p:blipFill>
          <a:blip r:embed="rId4"/>
          <a:stretch>
            <a:fillRect/>
          </a:stretch>
        </p:blipFill>
        <p:spPr>
          <a:xfrm>
            <a:off x="1915297" y="293473"/>
            <a:ext cx="8241957" cy="6181467"/>
          </a:xfrm>
          <a:prstGeom prst="rect">
            <a:avLst/>
          </a:prstGeom>
        </p:spPr>
      </p:pic>
      <p:sp>
        <p:nvSpPr>
          <p:cNvPr id="39" name="Rectangle 38">
            <a:extLst>
              <a:ext uri="{FF2B5EF4-FFF2-40B4-BE49-F238E27FC236}">
                <a16:creationId xmlns:a16="http://schemas.microsoft.com/office/drawing/2014/main" id="{D527D497-40EC-49CA-9C48-FE412708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bg1"/>
            </a:solidFill>
            <a:prstDash val="solid"/>
            <a:miter lim="800000"/>
          </a:ln>
          <a:effectLst/>
        </p:spPr>
      </p:sp>
    </p:spTree>
    <p:extLst>
      <p:ext uri="{BB962C8B-B14F-4D97-AF65-F5344CB8AC3E}">
        <p14:creationId xmlns:p14="http://schemas.microsoft.com/office/powerpoint/2010/main" val="427124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12EC18-B870-BE43-B238-8871D8E8BF2C}"/>
              </a:ext>
            </a:extLst>
          </p:cNvPr>
          <p:cNvSpPr>
            <a:spLocks noGrp="1"/>
          </p:cNvSpPr>
          <p:nvPr>
            <p:ph type="title"/>
          </p:nvPr>
        </p:nvSpPr>
        <p:spPr>
          <a:xfrm>
            <a:off x="676240" y="875324"/>
            <a:ext cx="3536510" cy="5093520"/>
          </a:xfrm>
        </p:spPr>
        <p:txBody>
          <a:bodyPr>
            <a:normAutofit/>
          </a:bodyPr>
          <a:lstStyle/>
          <a:p>
            <a:pPr algn="ctr"/>
            <a:r>
              <a:rPr lang="en-US" sz="4400" dirty="0">
                <a:solidFill>
                  <a:schemeClr val="tx1"/>
                </a:solidFill>
              </a:rPr>
              <a:t>The Avalanches, Frontier Psychiatrist </a:t>
            </a:r>
            <a:br>
              <a:rPr lang="en-US" sz="4400" dirty="0">
                <a:solidFill>
                  <a:schemeClr val="tx1"/>
                </a:solidFill>
              </a:rPr>
            </a:br>
            <a:endParaRPr lang="en-US" sz="4400" dirty="0">
              <a:solidFill>
                <a:schemeClr val="tx1"/>
              </a:solidFill>
            </a:endParaRPr>
          </a:p>
        </p:txBody>
      </p:sp>
      <p:sp>
        <p:nvSpPr>
          <p:cNvPr id="3" name="Content Placeholder 2">
            <a:extLst>
              <a:ext uri="{FF2B5EF4-FFF2-40B4-BE49-F238E27FC236}">
                <a16:creationId xmlns:a16="http://schemas.microsoft.com/office/drawing/2014/main" id="{C8759A1F-B2FB-6C45-9BC0-12514BFDC00A}"/>
              </a:ext>
            </a:extLst>
          </p:cNvPr>
          <p:cNvSpPr>
            <a:spLocks noGrp="1"/>
          </p:cNvSpPr>
          <p:nvPr>
            <p:ph idx="1"/>
          </p:nvPr>
        </p:nvSpPr>
        <p:spPr>
          <a:xfrm>
            <a:off x="5478124" y="559477"/>
            <a:ext cx="5647076" cy="5475563"/>
          </a:xfrm>
        </p:spPr>
        <p:txBody>
          <a:bodyPr anchor="ctr">
            <a:normAutofit/>
          </a:bodyPr>
          <a:lstStyle/>
          <a:p>
            <a:pPr>
              <a:lnSpc>
                <a:spcPct val="100000"/>
              </a:lnSpc>
            </a:pPr>
            <a:r>
              <a:rPr lang="en-GB" sz="2000" dirty="0"/>
              <a:t>The "Frontier Psychiatrist" music video, directed by Tom Kuntz and Mike Maguire,</a:t>
            </a:r>
            <a:r>
              <a:rPr lang="en-GB" sz="2000" baseline="30000" dirty="0"/>
              <a:t> </a:t>
            </a:r>
            <a:r>
              <a:rPr lang="en-GB" sz="2000" dirty="0"/>
              <a:t>features various characters re-enacting and playing various elements of the track, including vocal samples, violins, horns and drums.</a:t>
            </a:r>
          </a:p>
        </p:txBody>
      </p:sp>
    </p:spTree>
    <p:extLst>
      <p:ext uri="{BB962C8B-B14F-4D97-AF65-F5344CB8AC3E}">
        <p14:creationId xmlns:p14="http://schemas.microsoft.com/office/powerpoint/2010/main" val="1770823093"/>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33" name="Rectangle 3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35" name="Rectangle 34">
            <a:extLst>
              <a:ext uri="{FF2B5EF4-FFF2-40B4-BE49-F238E27FC236}">
                <a16:creationId xmlns:a16="http://schemas.microsoft.com/office/drawing/2014/main" id="{6B57F45B-5417-4073-A67A-343F2C881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9028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91B6077-4778-41B2-9147-335CF2F2F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noFill/>
            <a:prstDash val="solid"/>
          </a:ln>
          <a:effectLst>
            <a:softEdge rad="0"/>
          </a:effectLst>
        </p:spPr>
      </p:sp>
      <p:sp>
        <p:nvSpPr>
          <p:cNvPr id="39" name="Rectangle 38">
            <a:extLst>
              <a:ext uri="{FF2B5EF4-FFF2-40B4-BE49-F238E27FC236}">
                <a16:creationId xmlns:a16="http://schemas.microsoft.com/office/drawing/2014/main" id="{D527D497-40EC-49CA-9C48-FE412708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bg1"/>
            </a:solidFill>
            <a:prstDash val="solid"/>
            <a:miter lim="800000"/>
          </a:ln>
          <a:effectLst/>
        </p:spPr>
      </p:sp>
      <p:pic>
        <p:nvPicPr>
          <p:cNvPr id="4" name="Online Media 3" descr="The Avalanches -  'Frontier Psychiatrist'">
            <a:hlinkClick r:id="" action="ppaction://media"/>
            <a:extLst>
              <a:ext uri="{FF2B5EF4-FFF2-40B4-BE49-F238E27FC236}">
                <a16:creationId xmlns:a16="http://schemas.microsoft.com/office/drawing/2014/main" id="{8E999EDE-AE5B-4F41-9D5B-A751C929FF8C}"/>
              </a:ext>
            </a:extLst>
          </p:cNvPr>
          <p:cNvPicPr>
            <a:picLocks noRot="1" noChangeAspect="1"/>
          </p:cNvPicPr>
          <p:nvPr>
            <a:videoFile r:link="rId1"/>
          </p:nvPr>
        </p:nvPicPr>
        <p:blipFill>
          <a:blip r:embed="rId4"/>
          <a:stretch>
            <a:fillRect/>
          </a:stretch>
        </p:blipFill>
        <p:spPr>
          <a:xfrm>
            <a:off x="1839056" y="261022"/>
            <a:ext cx="8513888" cy="6380779"/>
          </a:xfrm>
          <a:prstGeom prst="rect">
            <a:avLst/>
          </a:prstGeom>
        </p:spPr>
      </p:pic>
    </p:spTree>
    <p:extLst>
      <p:ext uri="{BB962C8B-B14F-4D97-AF65-F5344CB8AC3E}">
        <p14:creationId xmlns:p14="http://schemas.microsoft.com/office/powerpoint/2010/main" val="3648580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12EC18-B870-BE43-B238-8871D8E8BF2C}"/>
              </a:ext>
            </a:extLst>
          </p:cNvPr>
          <p:cNvSpPr>
            <a:spLocks noGrp="1"/>
          </p:cNvSpPr>
          <p:nvPr>
            <p:ph type="title"/>
          </p:nvPr>
        </p:nvSpPr>
        <p:spPr>
          <a:xfrm>
            <a:off x="676240" y="875324"/>
            <a:ext cx="3536510" cy="5093520"/>
          </a:xfrm>
        </p:spPr>
        <p:txBody>
          <a:bodyPr>
            <a:normAutofit/>
          </a:bodyPr>
          <a:lstStyle/>
          <a:p>
            <a:pPr algn="ctr"/>
            <a:r>
              <a:rPr lang="en-US" sz="4400" dirty="0">
                <a:solidFill>
                  <a:schemeClr val="tx1"/>
                </a:solidFill>
              </a:rPr>
              <a:t>The Weekend, </a:t>
            </a:r>
            <a:br>
              <a:rPr lang="en-US" sz="4400" dirty="0">
                <a:solidFill>
                  <a:schemeClr val="tx1"/>
                </a:solidFill>
              </a:rPr>
            </a:br>
            <a:r>
              <a:rPr lang="en-US" sz="4400" dirty="0">
                <a:solidFill>
                  <a:schemeClr val="tx1"/>
                </a:solidFill>
              </a:rPr>
              <a:t>False Alarm</a:t>
            </a:r>
          </a:p>
        </p:txBody>
      </p:sp>
      <p:sp>
        <p:nvSpPr>
          <p:cNvPr id="3" name="Content Placeholder 2">
            <a:extLst>
              <a:ext uri="{FF2B5EF4-FFF2-40B4-BE49-F238E27FC236}">
                <a16:creationId xmlns:a16="http://schemas.microsoft.com/office/drawing/2014/main" id="{C8759A1F-B2FB-6C45-9BC0-12514BFDC00A}"/>
              </a:ext>
            </a:extLst>
          </p:cNvPr>
          <p:cNvSpPr>
            <a:spLocks noGrp="1"/>
          </p:cNvSpPr>
          <p:nvPr>
            <p:ph idx="1"/>
          </p:nvPr>
        </p:nvSpPr>
        <p:spPr>
          <a:xfrm>
            <a:off x="5478124" y="559477"/>
            <a:ext cx="5647076" cy="5475563"/>
          </a:xfrm>
        </p:spPr>
        <p:txBody>
          <a:bodyPr anchor="ctr">
            <a:normAutofit/>
          </a:bodyPr>
          <a:lstStyle/>
          <a:p>
            <a:pPr>
              <a:lnSpc>
                <a:spcPct val="100000"/>
              </a:lnSpc>
            </a:pPr>
            <a:r>
              <a:rPr lang="en-GB" sz="1800" dirty="0"/>
              <a:t>A music video was released on October 13, 2016, and was directed by Ilya Naishuller. It depicts a bank robbery through the first-person perspective of one of the robbers. Due to the graphic violence in the video, a disclaimer was put in the opening, warning that explicit content could advise viewer discretion</a:t>
            </a:r>
          </a:p>
        </p:txBody>
      </p:sp>
    </p:spTree>
    <p:extLst>
      <p:ext uri="{BB962C8B-B14F-4D97-AF65-F5344CB8AC3E}">
        <p14:creationId xmlns:p14="http://schemas.microsoft.com/office/powerpoint/2010/main" val="1456027654"/>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The Weeknd - False Alarm">
            <a:hlinkClick r:id="" action="ppaction://media"/>
            <a:extLst>
              <a:ext uri="{FF2B5EF4-FFF2-40B4-BE49-F238E27FC236}">
                <a16:creationId xmlns:a16="http://schemas.microsoft.com/office/drawing/2014/main" id="{3133AF1A-4BB1-CE4E-8D28-9B32732A186D}"/>
              </a:ext>
            </a:extLst>
          </p:cNvPr>
          <p:cNvPicPr>
            <a:picLocks noRot="1" noChangeAspect="1"/>
          </p:cNvPicPr>
          <p:nvPr>
            <a:videoFile r:link="rId1"/>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59248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LeftStep">
      <a:dk1>
        <a:srgbClr val="000000"/>
      </a:dk1>
      <a:lt1>
        <a:srgbClr val="FFFFFF"/>
      </a:lt1>
      <a:dk2>
        <a:srgbClr val="412E24"/>
      </a:dk2>
      <a:lt2>
        <a:srgbClr val="E8E2E8"/>
      </a:lt2>
      <a:accent1>
        <a:srgbClr val="47B548"/>
      </a:accent1>
      <a:accent2>
        <a:srgbClr val="6BB13B"/>
      </a:accent2>
      <a:accent3>
        <a:srgbClr val="97A942"/>
      </a:accent3>
      <a:accent4>
        <a:srgbClr val="B1953B"/>
      </a:accent4>
      <a:accent5>
        <a:srgbClr val="C3754D"/>
      </a:accent5>
      <a:accent6>
        <a:srgbClr val="B13B43"/>
      </a:accent6>
      <a:hlink>
        <a:srgbClr val="AD7539"/>
      </a:hlink>
      <a:folHlink>
        <a:srgbClr val="7F7F7F"/>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120</TotalTime>
  <Words>916</Words>
  <Application>Microsoft Macintosh PowerPoint</Application>
  <PresentationFormat>Widescreen</PresentationFormat>
  <Paragraphs>44</Paragraphs>
  <Slides>30</Slides>
  <Notes>14</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Calibri</vt:lpstr>
      <vt:lpstr>Century Schoolbook</vt:lpstr>
      <vt:lpstr>Franklin Gothic Book</vt:lpstr>
      <vt:lpstr>Garamond</vt:lpstr>
      <vt:lpstr>SavonVTI</vt:lpstr>
      <vt:lpstr>Music Video Production Week 4</vt:lpstr>
      <vt:lpstr> Student Survey</vt:lpstr>
      <vt:lpstr>Planning:  Analyse the Music</vt:lpstr>
      <vt:lpstr>Storyboard  or  Shotlist</vt:lpstr>
      <vt:lpstr>What is a shot list?  A shot list is a strategic document that lists all the shots to be shot in a specific shoot day. It’s a way for the director to clearly communicate the vision of the film, TV series, photography shoot or commercial with the Director of Photography and 1st Asistant Director.   The shots list includes key details, such as shot size, type, camera movement, lens and gear requirements. A shotlist is like a shopping list to make sure you get every shot you need to tell the story.</vt:lpstr>
      <vt:lpstr>Scene Number  Shot Number  Shot Description   Camera Movement   Shot Size and Type  Duration</vt:lpstr>
      <vt:lpstr>PowerPoint Presentation</vt:lpstr>
      <vt:lpstr>PowerPoint Presentation</vt:lpstr>
      <vt:lpstr>PowerPoint Presentation</vt:lpstr>
      <vt:lpstr>PowerPoint Presentation</vt:lpstr>
      <vt:lpstr>PowerPoint Presentation</vt:lpstr>
      <vt:lpstr>Directing Camera Movement</vt:lpstr>
      <vt:lpstr>PowerPoint Presentation</vt:lpstr>
      <vt:lpstr>Bonobo,  Cirrus </vt:lpstr>
      <vt:lpstr>PowerPoint Presentation</vt:lpstr>
      <vt:lpstr>Eleri Angharad, Chicago  </vt:lpstr>
      <vt:lpstr>PowerPoint Presentation</vt:lpstr>
      <vt:lpstr>Rob Lear, Last Train  </vt:lpstr>
      <vt:lpstr>PowerPoint Presentation</vt:lpstr>
      <vt:lpstr>PowerPoint Presentation</vt:lpstr>
      <vt:lpstr>Jonny Cash, Hurt</vt:lpstr>
      <vt:lpstr>PowerPoint Presentation</vt:lpstr>
      <vt:lpstr>Radiohead,  House of Cards</vt:lpstr>
      <vt:lpstr>PowerPoint Presentation</vt:lpstr>
      <vt:lpstr>Fatboy Slim, Weapon of Choice</vt:lpstr>
      <vt:lpstr>PowerPoint Presentation</vt:lpstr>
      <vt:lpstr>The Avalanches, Frontier Psychiatrist  </vt:lpstr>
      <vt:lpstr>PowerPoint Presentation</vt:lpstr>
      <vt:lpstr>The Weekend,  False Alarm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Music Video Production Week 4</dc:title>
  <dc:creator>David Bird</dc:creator>
  <cp:lastModifiedBy>David Bird</cp:lastModifiedBy>
  <cp:revision>5</cp:revision>
  <dcterms:created xsi:type="dcterms:W3CDTF">2020-02-17T09:35:34Z</dcterms:created>
  <dcterms:modified xsi:type="dcterms:W3CDTF">2020-02-17T11:35:51Z</dcterms:modified>
</cp:coreProperties>
</file>