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rts/chart2.xml" ContentType="application/vnd.openxmlformats-officedocument.drawingml.chart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rts/chart3.xml" ContentType="application/vnd.openxmlformats-officedocument.drawingml.chart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90" d="100"/>
          <a:sy n="90" d="100"/>
        </p:scale>
        <p:origin x="96" y="5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Focus</c:v>
                </c:pt>
              </c:strCache>
            </c:strRef>
          </c:tx>
          <c:spPr>
            <a:solidFill>
              <a:srgbClr val="8BB8AA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Expansion</c:v>
                </c:pt>
                <c:pt idx="1">
                  <c:v>Supply chain</c:v>
                </c:pt>
                <c:pt idx="2">
                  <c:v>Technology</c:v>
                </c:pt>
                <c:pt idx="3">
                  <c:v>Customer model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30</c:v>
                </c:pt>
                <c:pt idx="1">
                  <c:v>25</c:v>
                </c:pt>
                <c:pt idx="2">
                  <c:v>25</c:v>
                </c:pt>
                <c:pt idx="3">
                  <c:v>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9A9-45BF-8F7D-C4B9D9EA1A1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88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35"/>
          <c:min val="0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8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Virtual</c:v>
                </c:pt>
              </c:strCache>
            </c:strRef>
          </c:tx>
          <c:spPr>
            <a:solidFill>
              <a:srgbClr val="AFCBEB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Speed</c:v>
                </c:pt>
                <c:pt idx="1">
                  <c:v>Reach</c:v>
                </c:pt>
                <c:pt idx="2">
                  <c:v>Rapport</c:v>
                </c:pt>
                <c:pt idx="3">
                  <c:v>Site assessment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</c:v>
                </c:pt>
                <c:pt idx="1">
                  <c:v>5</c:v>
                </c:pt>
                <c:pt idx="2">
                  <c:v>3</c:v>
                </c:pt>
                <c:pt idx="3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3A1-4AFB-98A8-F2AACE5A785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Face‑to‑face</c:v>
                </c:pt>
              </c:strCache>
            </c:strRef>
          </c:tx>
          <c:spPr>
            <a:solidFill>
              <a:srgbClr val="EFA08E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Speed</c:v>
                </c:pt>
                <c:pt idx="1">
                  <c:v>Reach</c:v>
                </c:pt>
                <c:pt idx="2">
                  <c:v>Rapport</c:v>
                </c:pt>
                <c:pt idx="3">
                  <c:v>Site assessment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3</c:v>
                </c:pt>
                <c:pt idx="1">
                  <c:v>3</c:v>
                </c:pt>
                <c:pt idx="2">
                  <c:v>5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3A1-4AFB-98A8-F2AACE5A785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85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5"/>
          <c:min val="0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Hire for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EFA08E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EB01-421E-87C7-F6165E849C03}"/>
              </c:ext>
            </c:extLst>
          </c:dPt>
          <c:dPt>
            <c:idx val="1"/>
            <c:bubble3D val="0"/>
            <c:spPr>
              <a:solidFill>
                <a:srgbClr val="8BB8A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EB01-421E-87C7-F6165E849C03}"/>
              </c:ext>
            </c:extLst>
          </c:dPt>
          <c:dPt>
            <c:idx val="2"/>
            <c:bubble3D val="0"/>
            <c:spPr>
              <a:solidFill>
                <a:srgbClr val="AFCBE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EB01-421E-87C7-F6165E849C03}"/>
              </c:ext>
            </c:extLst>
          </c:dPt>
          <c:dPt>
            <c:idx val="3"/>
            <c:bubble3D val="0"/>
            <c:spPr>
              <a:solidFill>
                <a:srgbClr val="C7B7E9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EB01-421E-87C7-F6165E849C03}"/>
              </c:ext>
            </c:extLst>
          </c:dPt>
          <c:cat>
            <c:strRef>
              <c:f>Sheet1!$A$2:$A$5</c:f>
              <c:strCache>
                <c:ptCount val="4"/>
                <c:pt idx="0">
                  <c:v>Capability</c:v>
                </c:pt>
                <c:pt idx="1">
                  <c:v>Adaptability</c:v>
                </c:pt>
                <c:pt idx="2">
                  <c:v>Evidence</c:v>
                </c:pt>
                <c:pt idx="3">
                  <c:v>Fit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35</c:v>
                </c:pt>
                <c:pt idx="1">
                  <c:v>25</c:v>
                </c:pt>
                <c:pt idx="2">
                  <c:v>20</c:v>
                </c:pt>
                <c:pt idx="3">
                  <c:v>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EB01-421E-87C7-F6165E849C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58"/>
      </c:doughnutChart>
      <c:spPr>
        <a:noFill/>
        <a:ln>
          <a:noFill/>
        </a:ln>
        <a:effectLst/>
      </c:spPr>
    </c:plotArea>
    <c:legend>
      <c:legendPos val="b"/>
      <c:overlay val="0"/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67487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9150089" y="-769522"/>
            <a:ext cx="6199632" cy="6858000"/>
          </a:xfrm>
          <a:prstGeom prst="rect">
            <a:avLst/>
          </a:prstGeom>
          <a:solidFill>
            <a:srgbClr val="FFF8F0">
              <a:alpha val="94000"/>
            </a:srgbClr>
          </a:solidFill>
          <a:ln w="12700">
            <a:solidFill>
              <a:srgbClr val="FFF8F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2494837" y="1338270"/>
            <a:ext cx="5166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330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&amp; Selection</a:t>
            </a:r>
            <a:endParaRPr lang="en-US" sz="3300" dirty="0"/>
          </a:p>
        </p:txBody>
      </p:sp>
      <p:sp>
        <p:nvSpPr>
          <p:cNvPr id="7" name="Text 4"/>
          <p:cNvSpPr/>
          <p:nvPr/>
        </p:nvSpPr>
        <p:spPr>
          <a:xfrm>
            <a:off x="2555748" y="1905198"/>
            <a:ext cx="5166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During Organisational Transformation</a:t>
            </a:r>
            <a:endParaRPr lang="en-US" sz="2250" dirty="0"/>
          </a:p>
        </p:txBody>
      </p:sp>
      <p:sp>
        <p:nvSpPr>
          <p:cNvPr id="8" name="Shape 5"/>
          <p:cNvSpPr/>
          <p:nvPr/>
        </p:nvSpPr>
        <p:spPr>
          <a:xfrm>
            <a:off x="3227832" y="2357972"/>
            <a:ext cx="4114800" cy="0"/>
          </a:xfrm>
          <a:prstGeom prst="line">
            <a:avLst/>
          </a:prstGeom>
          <a:noFill/>
          <a:ln w="38100">
            <a:solidFill>
              <a:srgbClr val="EFA08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3758479" y="2664739"/>
            <a:ext cx="4389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            </a:t>
            </a:r>
            <a:r>
              <a:rPr lang="en-US" sz="145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Greggs plc</a:t>
            </a:r>
            <a:endParaRPr lang="en-US" sz="1450" dirty="0">
              <a:solidFill>
                <a:srgbClr val="002060"/>
              </a:solidFill>
            </a:endParaRPr>
          </a:p>
        </p:txBody>
      </p:sp>
      <p:sp>
        <p:nvSpPr>
          <p:cNvPr id="10" name="Text 7"/>
          <p:cNvSpPr/>
          <p:nvPr/>
        </p:nvSpPr>
        <p:spPr>
          <a:xfrm>
            <a:off x="749808" y="3657600"/>
            <a:ext cx="4956048" cy="10058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r>
              <a:rPr lang="en-US" sz="1100" dirty="0">
                <a:solidFill>
                  <a:srgbClr val="5A63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                                                     Assignment: Digital transformation</a:t>
            </a:r>
          </a:p>
          <a:p>
            <a:endParaRPr lang="en-US" sz="1100" dirty="0">
              <a:solidFill>
                <a:srgbClr val="5A6366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r>
              <a:rPr lang="en-US" sz="1100" dirty="0">
                <a:solidFill>
                  <a:srgbClr val="5A63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                                                     Ana Maria Salazar Basich </a:t>
            </a:r>
          </a:p>
          <a:p>
            <a:pPr marL="0" indent="0" algn="l">
              <a:buNone/>
            </a:pPr>
            <a:endParaRPr lang="en-US" sz="1100" dirty="0">
              <a:solidFill>
                <a:srgbClr val="5A6366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 algn="l">
              <a:buNone/>
            </a:pPr>
            <a:r>
              <a:rPr lang="en-US" sz="1100" dirty="0">
                <a:solidFill>
                  <a:srgbClr val="5A63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                                                    Student number: 2433792</a:t>
            </a:r>
          </a:p>
          <a:p>
            <a:pPr marL="0" indent="0" algn="l">
              <a:buNone/>
            </a:pP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5A63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                                                                                                                                          Module: BALM5002 – Developing, Managing and Leading Individuals and Teams</a:t>
            </a:r>
            <a:endParaRPr lang="en-US" sz="1100" dirty="0"/>
          </a:p>
          <a:p>
            <a:pPr marL="0" indent="0" algn="l">
              <a:buNone/>
            </a:pPr>
            <a:endParaRPr lang="en-US" sz="1100" dirty="0">
              <a:solidFill>
                <a:srgbClr val="5A6366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 algn="l">
              <a:buNone/>
            </a:pPr>
            <a:r>
              <a:rPr lang="en-US" sz="1100" dirty="0">
                <a:solidFill>
                  <a:srgbClr val="5A63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Lecturer: Mohammad Rahma    Assignment: Digital transformation</a:t>
            </a:r>
            <a:endParaRPr lang="en-US" sz="1100" dirty="0"/>
          </a:p>
        </p:txBody>
      </p:sp>
      <p:sp>
        <p:nvSpPr>
          <p:cNvPr id="11" name="Shape 8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1/15</a:t>
            </a:r>
            <a:endParaRPr lang="en-US" sz="860" dirty="0"/>
          </a:p>
        </p:txBody>
      </p:sp>
      <p:pic>
        <p:nvPicPr>
          <p:cNvPr id="13" name="Picture 12" descr="UWTSDLondon (@UWTSDLondon) / Posts / X">
            <a:extLst>
              <a:ext uri="{FF2B5EF4-FFF2-40B4-BE49-F238E27FC236}">
                <a16:creationId xmlns:a16="http://schemas.microsoft.com/office/drawing/2014/main" id="{C8F9BD8D-147F-19E3-F2C0-79C1528C11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8367" y="182880"/>
            <a:ext cx="1524000" cy="14097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D38833B-C69B-3E96-428A-0E4D0A2262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63920" y="0"/>
            <a:ext cx="12185522" cy="68580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88E45A2-C965-FC64-ED89-229FD221AF05}"/>
              </a:ext>
            </a:extLst>
          </p:cNvPr>
          <p:cNvSpPr txBox="1"/>
          <p:nvPr/>
        </p:nvSpPr>
        <p:spPr>
          <a:xfrm>
            <a:off x="129786" y="2400744"/>
            <a:ext cx="797594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Recruitment &amp; Selection During Organisational Transformation Case organisation: </a:t>
            </a:r>
            <a:r>
              <a:rPr lang="en-GB" b="1" dirty="0">
                <a:solidFill>
                  <a:schemeClr val="bg1">
                    <a:lumMod val="95000"/>
                  </a:schemeClr>
                </a:solidFill>
              </a:rPr>
              <a:t>Greggs plc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  <a:p>
            <a:r>
              <a:rPr lang="en-GB" b="1" dirty="0">
                <a:solidFill>
                  <a:schemeClr val="bg1">
                    <a:lumMod val="95000"/>
                  </a:schemeClr>
                </a:solidFill>
              </a:rPr>
              <a:t>Ana Maria Salazar Basich — </a:t>
            </a:r>
          </a:p>
          <a:p>
            <a:r>
              <a:rPr lang="en-GB" b="1" dirty="0">
                <a:solidFill>
                  <a:schemeClr val="bg1">
                    <a:lumMod val="95000"/>
                  </a:schemeClr>
                </a:solidFill>
              </a:rPr>
              <a:t>Student number: 2433792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Module: </a:t>
            </a:r>
            <a:r>
              <a:rPr lang="en-GB" b="1" dirty="0">
                <a:solidFill>
                  <a:schemeClr val="bg1">
                    <a:lumMod val="95000"/>
                  </a:schemeClr>
                </a:solidFill>
              </a:rPr>
              <a:t>BALM5002 – Developing, Managing and Leading Individuals and Teams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Lecturer: </a:t>
            </a:r>
            <a:r>
              <a:rPr lang="en-GB" b="1" dirty="0">
                <a:solidFill>
                  <a:schemeClr val="bg1">
                    <a:lumMod val="95000"/>
                  </a:schemeClr>
                </a:solidFill>
              </a:rPr>
              <a:t>Mohammad Rahman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Assignment: Digital transformation</a:t>
            </a:r>
          </a:p>
        </p:txBody>
      </p:sp>
      <p:pic>
        <p:nvPicPr>
          <p:cNvPr id="20" name="Picture 19" descr="UWTSDLondon (@UWTSDLondon) / Posts / X">
            <a:extLst>
              <a:ext uri="{FF2B5EF4-FFF2-40B4-BE49-F238E27FC236}">
                <a16:creationId xmlns:a16="http://schemas.microsoft.com/office/drawing/2014/main" id="{5E1BB008-587D-9749-707B-1E7A3B737A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8367" y="0"/>
            <a:ext cx="1524000" cy="14097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" y="228600"/>
            <a:ext cx="11201400" cy="804672"/>
          </a:xfrm>
          <a:prstGeom prst="roundRect">
            <a:avLst>
              <a:gd name="adj" fmla="val 681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E7D5CA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13232" y="393192"/>
            <a:ext cx="89611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5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 of contents</a:t>
            </a:r>
            <a:endParaRPr lang="en-US" sz="2550" dirty="0"/>
          </a:p>
        </p:txBody>
      </p:sp>
      <p:sp>
        <p:nvSpPr>
          <p:cNvPr id="4" name="Shape 2"/>
          <p:cNvSpPr/>
          <p:nvPr/>
        </p:nvSpPr>
        <p:spPr>
          <a:xfrm>
            <a:off x="777240" y="1280160"/>
            <a:ext cx="320040" cy="320040"/>
          </a:xfrm>
          <a:prstGeom prst="ellipse">
            <a:avLst/>
          </a:prstGeom>
          <a:solidFill>
            <a:srgbClr val="F7C6B3"/>
          </a:solidFill>
          <a:ln w="12700">
            <a:solidFill>
              <a:srgbClr val="F7C6B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77240" y="136245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1</a:t>
            </a:r>
            <a:endParaRPr lang="en-US" sz="880" dirty="0"/>
          </a:p>
        </p:txBody>
      </p:sp>
      <p:sp>
        <p:nvSpPr>
          <p:cNvPr id="6" name="Text 4"/>
          <p:cNvSpPr/>
          <p:nvPr/>
        </p:nvSpPr>
        <p:spPr>
          <a:xfrm>
            <a:off x="1188720" y="1261872"/>
            <a:ext cx="9921240" cy="25603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2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Greggs context and transformation</a:t>
            </a:r>
            <a:endParaRPr lang="en-US" sz="1520" dirty="0"/>
          </a:p>
        </p:txBody>
      </p:sp>
      <p:sp>
        <p:nvSpPr>
          <p:cNvPr id="7" name="Shape 5"/>
          <p:cNvSpPr/>
          <p:nvPr/>
        </p:nvSpPr>
        <p:spPr>
          <a:xfrm>
            <a:off x="777240" y="1783080"/>
            <a:ext cx="320040" cy="320040"/>
          </a:xfrm>
          <a:prstGeom prst="ellipse">
            <a:avLst/>
          </a:prstGeom>
          <a:solidFill>
            <a:srgbClr val="D6ECDD"/>
          </a:solidFill>
          <a:ln w="12700">
            <a:solidFill>
              <a:srgbClr val="D6ECDD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77240" y="186537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2</a:t>
            </a:r>
            <a:endParaRPr lang="en-US" sz="880" dirty="0"/>
          </a:p>
        </p:txBody>
      </p:sp>
      <p:sp>
        <p:nvSpPr>
          <p:cNvPr id="9" name="Text 7"/>
          <p:cNvSpPr/>
          <p:nvPr/>
        </p:nvSpPr>
        <p:spPr>
          <a:xfrm>
            <a:off x="1188720" y="1764792"/>
            <a:ext cx="9921240" cy="25603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2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overview (job analysis, JD, person spec, advertisements)</a:t>
            </a:r>
            <a:endParaRPr lang="en-US" sz="1520" dirty="0"/>
          </a:p>
        </p:txBody>
      </p:sp>
      <p:sp>
        <p:nvSpPr>
          <p:cNvPr id="10" name="Shape 8"/>
          <p:cNvSpPr/>
          <p:nvPr/>
        </p:nvSpPr>
        <p:spPr>
          <a:xfrm>
            <a:off x="777240" y="2286000"/>
            <a:ext cx="320040" cy="320040"/>
          </a:xfrm>
          <a:prstGeom prst="ellipse">
            <a:avLst/>
          </a:prstGeom>
          <a:solidFill>
            <a:srgbClr val="D7E8FA"/>
          </a:solidFill>
          <a:ln w="12700">
            <a:solidFill>
              <a:srgbClr val="D7E8F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77240" y="236829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3</a:t>
            </a:r>
            <a:endParaRPr lang="en-US" sz="880" dirty="0"/>
          </a:p>
        </p:txBody>
      </p:sp>
      <p:sp>
        <p:nvSpPr>
          <p:cNvPr id="12" name="Text 10"/>
          <p:cNvSpPr/>
          <p:nvPr/>
        </p:nvSpPr>
        <p:spPr>
          <a:xfrm>
            <a:off x="1188720" y="2267712"/>
            <a:ext cx="9921240" cy="25603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2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Hiring process steps</a:t>
            </a:r>
            <a:endParaRPr lang="en-US" sz="1520" dirty="0"/>
          </a:p>
        </p:txBody>
      </p:sp>
      <p:sp>
        <p:nvSpPr>
          <p:cNvPr id="13" name="Shape 11"/>
          <p:cNvSpPr/>
          <p:nvPr/>
        </p:nvSpPr>
        <p:spPr>
          <a:xfrm>
            <a:off x="777240" y="2788920"/>
            <a:ext cx="320040" cy="320040"/>
          </a:xfrm>
          <a:prstGeom prst="ellipse">
            <a:avLst/>
          </a:prstGeom>
          <a:solidFill>
            <a:srgbClr val="E3D9F6"/>
          </a:solidFill>
          <a:ln w="12700">
            <a:solidFill>
              <a:srgbClr val="E3D9F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77240" y="287121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4</a:t>
            </a:r>
            <a:endParaRPr lang="en-US" sz="880" dirty="0"/>
          </a:p>
        </p:txBody>
      </p:sp>
      <p:sp>
        <p:nvSpPr>
          <p:cNvPr id="15" name="Text 13"/>
          <p:cNvSpPr/>
          <p:nvPr/>
        </p:nvSpPr>
        <p:spPr>
          <a:xfrm>
            <a:off x="1188720" y="2770632"/>
            <a:ext cx="9921240" cy="25603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2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Interview types (structured, competency, panel)</a:t>
            </a:r>
            <a:endParaRPr lang="en-US" sz="1520" dirty="0"/>
          </a:p>
        </p:txBody>
      </p:sp>
      <p:sp>
        <p:nvSpPr>
          <p:cNvPr id="16" name="Shape 14"/>
          <p:cNvSpPr/>
          <p:nvPr/>
        </p:nvSpPr>
        <p:spPr>
          <a:xfrm>
            <a:off x="777240" y="3291840"/>
            <a:ext cx="320040" cy="320040"/>
          </a:xfrm>
          <a:prstGeom prst="ellipse">
            <a:avLst/>
          </a:prstGeom>
          <a:solidFill>
            <a:srgbClr val="F8E9B7"/>
          </a:solidFill>
          <a:ln w="12700">
            <a:solidFill>
              <a:srgbClr val="F8E9B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77240" y="337413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5</a:t>
            </a:r>
            <a:endParaRPr lang="en-US" sz="880" dirty="0"/>
          </a:p>
        </p:txBody>
      </p:sp>
      <p:sp>
        <p:nvSpPr>
          <p:cNvPr id="18" name="Text 16"/>
          <p:cNvSpPr/>
          <p:nvPr/>
        </p:nvSpPr>
        <p:spPr>
          <a:xfrm>
            <a:off x="1188720" y="3273552"/>
            <a:ext cx="9921240" cy="25603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2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Questioning techniques</a:t>
            </a:r>
            <a:endParaRPr lang="en-US" sz="1520" dirty="0"/>
          </a:p>
        </p:txBody>
      </p:sp>
      <p:sp>
        <p:nvSpPr>
          <p:cNvPr id="19" name="Shape 17"/>
          <p:cNvSpPr/>
          <p:nvPr/>
        </p:nvSpPr>
        <p:spPr>
          <a:xfrm>
            <a:off x="777240" y="3794760"/>
            <a:ext cx="320040" cy="320040"/>
          </a:xfrm>
          <a:prstGeom prst="ellipse">
            <a:avLst/>
          </a:prstGeom>
          <a:solidFill>
            <a:srgbClr val="F7C6B3"/>
          </a:solidFill>
          <a:ln w="12700">
            <a:solidFill>
              <a:srgbClr val="F7C6B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777240" y="387705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6</a:t>
            </a:r>
            <a:endParaRPr lang="en-US" sz="880" dirty="0"/>
          </a:p>
        </p:txBody>
      </p:sp>
      <p:sp>
        <p:nvSpPr>
          <p:cNvPr id="21" name="Text 19"/>
          <p:cNvSpPr/>
          <p:nvPr/>
        </p:nvSpPr>
        <p:spPr>
          <a:xfrm>
            <a:off x="1188720" y="3776472"/>
            <a:ext cx="9921240" cy="25603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2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Face‑to‑face vs virtual interviews</a:t>
            </a:r>
            <a:endParaRPr lang="en-US" sz="1520" dirty="0"/>
          </a:p>
        </p:txBody>
      </p:sp>
      <p:sp>
        <p:nvSpPr>
          <p:cNvPr id="22" name="Shape 20"/>
          <p:cNvSpPr/>
          <p:nvPr/>
        </p:nvSpPr>
        <p:spPr>
          <a:xfrm>
            <a:off x="777240" y="4297680"/>
            <a:ext cx="320040" cy="320040"/>
          </a:xfrm>
          <a:prstGeom prst="ellipse">
            <a:avLst/>
          </a:prstGeom>
          <a:solidFill>
            <a:srgbClr val="D6ECDD"/>
          </a:solidFill>
          <a:ln w="12700">
            <a:solidFill>
              <a:srgbClr val="D6ECDD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777240" y="437997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7</a:t>
            </a:r>
            <a:endParaRPr lang="en-US" sz="880" dirty="0"/>
          </a:p>
        </p:txBody>
      </p:sp>
      <p:sp>
        <p:nvSpPr>
          <p:cNvPr id="24" name="Text 22"/>
          <p:cNvSpPr/>
          <p:nvPr/>
        </p:nvSpPr>
        <p:spPr>
          <a:xfrm>
            <a:off x="1188720" y="4279392"/>
            <a:ext cx="9921240" cy="25603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2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Selection fairness, onboarding and risks</a:t>
            </a:r>
            <a:endParaRPr lang="en-US" sz="1520" dirty="0"/>
          </a:p>
        </p:txBody>
      </p:sp>
      <p:sp>
        <p:nvSpPr>
          <p:cNvPr id="25" name="Shape 23"/>
          <p:cNvSpPr/>
          <p:nvPr/>
        </p:nvSpPr>
        <p:spPr>
          <a:xfrm>
            <a:off x="777240" y="4800600"/>
            <a:ext cx="320040" cy="320040"/>
          </a:xfrm>
          <a:prstGeom prst="ellipse">
            <a:avLst/>
          </a:prstGeom>
          <a:solidFill>
            <a:srgbClr val="D7E8FA"/>
          </a:solidFill>
          <a:ln w="12700">
            <a:solidFill>
              <a:srgbClr val="D7E8F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777240" y="488289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8</a:t>
            </a:r>
            <a:endParaRPr lang="en-US" sz="880" dirty="0"/>
          </a:p>
        </p:txBody>
      </p:sp>
      <p:sp>
        <p:nvSpPr>
          <p:cNvPr id="27" name="Text 25"/>
          <p:cNvSpPr/>
          <p:nvPr/>
        </p:nvSpPr>
        <p:spPr>
          <a:xfrm>
            <a:off x="1188720" y="4782312"/>
            <a:ext cx="9921240" cy="25603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2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Practical tips and conclusions</a:t>
            </a:r>
            <a:endParaRPr lang="en-US" sz="1520" dirty="0"/>
          </a:p>
        </p:txBody>
      </p:sp>
      <p:sp>
        <p:nvSpPr>
          <p:cNvPr id="28" name="Shape 26"/>
          <p:cNvSpPr/>
          <p:nvPr/>
        </p:nvSpPr>
        <p:spPr>
          <a:xfrm>
            <a:off x="777240" y="5303520"/>
            <a:ext cx="320040" cy="320040"/>
          </a:xfrm>
          <a:prstGeom prst="ellipse">
            <a:avLst/>
          </a:prstGeom>
          <a:solidFill>
            <a:srgbClr val="E3D9F6"/>
          </a:solidFill>
          <a:ln w="12700">
            <a:solidFill>
              <a:srgbClr val="E3D9F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777240" y="538581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9</a:t>
            </a:r>
            <a:endParaRPr lang="en-US" sz="880" dirty="0"/>
          </a:p>
        </p:txBody>
      </p:sp>
      <p:sp>
        <p:nvSpPr>
          <p:cNvPr id="30" name="Text 28"/>
          <p:cNvSpPr/>
          <p:nvPr/>
        </p:nvSpPr>
        <p:spPr>
          <a:xfrm>
            <a:off x="1188720" y="5285232"/>
            <a:ext cx="9921240" cy="25603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2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1520" dirty="0"/>
          </a:p>
        </p:txBody>
      </p:sp>
      <p:sp>
        <p:nvSpPr>
          <p:cNvPr id="31" name="Shape 29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2/15</a:t>
            </a:r>
            <a:endParaRPr lang="en-US" sz="8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" y="228600"/>
            <a:ext cx="11201400" cy="804672"/>
          </a:xfrm>
          <a:prstGeom prst="roundRect">
            <a:avLst>
              <a:gd name="adj" fmla="val 681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E7D5CA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13232" y="393192"/>
            <a:ext cx="89611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5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                                            About Greggs</a:t>
            </a:r>
            <a:endParaRPr lang="en-US" sz="2550" dirty="0"/>
          </a:p>
        </p:txBody>
      </p:sp>
      <p:sp>
        <p:nvSpPr>
          <p:cNvPr id="5" name="Text 3"/>
          <p:cNvSpPr/>
          <p:nvPr/>
        </p:nvSpPr>
        <p:spPr>
          <a:xfrm>
            <a:off x="3394795" y="2915763"/>
            <a:ext cx="4572000" cy="331012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53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Greggs is a UK food‑on‑the‑go retailer with over 2,700 shops and strong high‑street and travel‑hub presence (Greggs, 2026a).</a:t>
            </a:r>
            <a:endParaRPr lang="en-US" sz="1530" dirty="0"/>
          </a:p>
          <a:p>
            <a:pPr marL="0" indent="0" algn="l">
              <a:buNone/>
            </a:pPr>
            <a:endParaRPr lang="en-US" sz="1530" dirty="0"/>
          </a:p>
          <a:p>
            <a:pPr marL="0" indent="0" algn="l">
              <a:buNone/>
            </a:pPr>
            <a:r>
              <a:rPr lang="en-US" sz="153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business has shifted from bakery roots to a centralised food‑to‑go operating model; growth depends on manufacturing, logistics and technology.</a:t>
            </a:r>
            <a:endParaRPr lang="en-US" sz="1530" dirty="0"/>
          </a:p>
          <a:p>
            <a:pPr marL="0" indent="0" algn="l">
              <a:buNone/>
            </a:pPr>
            <a:endParaRPr lang="en-US" sz="1530" dirty="0"/>
          </a:p>
          <a:p>
            <a:pPr marL="0" indent="0" algn="l">
              <a:buNone/>
            </a:pPr>
            <a:r>
              <a:rPr lang="en-US" sz="153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Hiring transformation talent is essential to deliver capacity, systems and adoption. (Greggs, 2026b).</a:t>
            </a:r>
            <a:endParaRPr lang="en-US" sz="1530" dirty="0"/>
          </a:p>
        </p:txBody>
      </p:sp>
      <p:sp>
        <p:nvSpPr>
          <p:cNvPr id="7" name="Shape 4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3/15</a:t>
            </a:r>
            <a:endParaRPr lang="en-US" sz="860" dirty="0"/>
          </a:p>
        </p:txBody>
      </p:sp>
      <p:pic>
        <p:nvPicPr>
          <p:cNvPr id="11" name="Picture 10" descr="Greggs announces locations of UK stores opening within weeks - full list | Chronicle Live">
            <a:extLst>
              <a:ext uri="{FF2B5EF4-FFF2-40B4-BE49-F238E27FC236}">
                <a16:creationId xmlns:a16="http://schemas.microsoft.com/office/drawing/2014/main" id="{FA69C890-A4D7-2A52-2816-1E72116DCF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4775" y="1168111"/>
            <a:ext cx="5672041" cy="141846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" y="228600"/>
            <a:ext cx="11201400" cy="804672"/>
          </a:xfrm>
          <a:prstGeom prst="roundRect">
            <a:avLst>
              <a:gd name="adj" fmla="val 681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E7D5CA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13232" y="393192"/>
            <a:ext cx="89611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5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 of the transformation</a:t>
            </a:r>
            <a:endParaRPr lang="en-US" sz="2550" dirty="0"/>
          </a:p>
        </p:txBody>
      </p:sp>
      <p:pic>
        <p:nvPicPr>
          <p:cNvPr id="4" name="Image 0" descr="/mnt/data/a_bright_pastel_toned_corporate_food_industry_inf_batch_2.png"/>
          <p:cNvPicPr>
            <a:picLocks noChangeAspect="1"/>
          </p:cNvPicPr>
          <p:nvPr/>
        </p:nvPicPr>
        <p:blipFill>
          <a:blip r:embed="rId3"/>
          <a:srcRect l="50000" t="50000" r="-31726" b="-45000"/>
          <a:stretch/>
        </p:blipFill>
        <p:spPr>
          <a:xfrm>
            <a:off x="713232" y="1143000"/>
            <a:ext cx="4892040" cy="320040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5989320" y="1143000"/>
            <a:ext cx="5257800" cy="3200400"/>
          </a:xfrm>
          <a:prstGeom prst="roundRect">
            <a:avLst>
              <a:gd name="adj" fmla="val 2286"/>
            </a:avLst>
          </a:prstGeom>
          <a:solidFill>
            <a:srgbClr val="FFFFFF"/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6" name="Chart 0"/>
          <p:cNvGraphicFramePr/>
          <p:nvPr/>
        </p:nvGraphicFramePr>
        <p:xfrm>
          <a:off x="6309360" y="1508760"/>
          <a:ext cx="4617720" cy="23317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7" name="Text 3"/>
          <p:cNvSpPr/>
          <p:nvPr/>
        </p:nvSpPr>
        <p:spPr>
          <a:xfrm>
            <a:off x="822960" y="4590288"/>
            <a:ext cx="5440680" cy="1234440"/>
          </a:xfrm>
          <a:prstGeom prst="rect">
            <a:avLst/>
          </a:prstGeom>
          <a:noFill/>
          <a:ln/>
        </p:spPr>
        <p:txBody>
          <a:bodyPr wrap="square" lIns="1270" tIns="1270" rIns="1270" bIns="1270" rtlCol="0" anchor="ctr">
            <a:normAutofit/>
          </a:bodyPr>
          <a:lstStyle/>
          <a:p>
            <a:r>
              <a:rPr lang="en-US" sz="120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Expansion: new stores in transport hubs, retail parks and supermarkets.</a:t>
            </a:r>
            <a:endParaRPr lang="en-US" sz="1200" dirty="0"/>
          </a:p>
          <a:p>
            <a:r>
              <a:rPr lang="en-US" sz="120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Supply chain: scale manufacturing and logistics capacity.</a:t>
            </a:r>
            <a:endParaRPr lang="en-US" sz="1200" dirty="0"/>
          </a:p>
          <a:p>
            <a:r>
              <a:rPr lang="en-US" sz="120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Technology: systems, app, data and cyber resilience.</a:t>
            </a:r>
            <a:endParaRPr lang="en-US" sz="1200" dirty="0"/>
          </a:p>
          <a:p>
            <a:r>
              <a:rPr lang="en-US" sz="120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Customer model: food‑to‑go, evening trade, delivery and menu innovation.</a:t>
            </a:r>
            <a:endParaRPr lang="en-US" sz="1200" dirty="0"/>
          </a:p>
        </p:txBody>
      </p:sp>
      <p:sp>
        <p:nvSpPr>
          <p:cNvPr id="8" name="Shape 4"/>
          <p:cNvSpPr/>
          <p:nvPr/>
        </p:nvSpPr>
        <p:spPr>
          <a:xfrm>
            <a:off x="6537960" y="4645152"/>
            <a:ext cx="4343400" cy="603504"/>
          </a:xfrm>
          <a:prstGeom prst="roundRect">
            <a:avLst>
              <a:gd name="adj" fmla="val 12121"/>
            </a:avLst>
          </a:prstGeom>
          <a:solidFill>
            <a:srgbClr val="F8E9B7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5"/>
          <p:cNvSpPr/>
          <p:nvPr/>
        </p:nvSpPr>
        <p:spPr>
          <a:xfrm>
            <a:off x="6748272" y="4855464"/>
            <a:ext cx="3913632" cy="18288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US" sz="114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Priority roles: Project Manager; Change Manager; Operations Manager; Digital Specialist.</a:t>
            </a:r>
            <a:endParaRPr lang="en-US" sz="1140" dirty="0"/>
          </a:p>
        </p:txBody>
      </p:sp>
      <p:sp>
        <p:nvSpPr>
          <p:cNvPr id="10" name="Shape 6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7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4/15</a:t>
            </a:r>
            <a:endParaRPr lang="en-US" sz="86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53117E-DF70-5ED0-345F-CA1959C64120}"/>
              </a:ext>
            </a:extLst>
          </p:cNvPr>
          <p:cNvSpPr txBox="1"/>
          <p:nvPr/>
        </p:nvSpPr>
        <p:spPr>
          <a:xfrm>
            <a:off x="9674352" y="610462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(Greggs, 2026a)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" y="228600"/>
            <a:ext cx="11201400" cy="804672"/>
          </a:xfrm>
          <a:prstGeom prst="roundRect">
            <a:avLst>
              <a:gd name="adj" fmla="val 681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E7D5CA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13232" y="393192"/>
            <a:ext cx="89611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5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overview</a:t>
            </a:r>
            <a:endParaRPr lang="en-US" sz="2550" dirty="0"/>
          </a:p>
        </p:txBody>
      </p:sp>
      <p:sp>
        <p:nvSpPr>
          <p:cNvPr id="4" name="Shape 2"/>
          <p:cNvSpPr/>
          <p:nvPr/>
        </p:nvSpPr>
        <p:spPr>
          <a:xfrm>
            <a:off x="694944" y="1353312"/>
            <a:ext cx="4983480" cy="1298448"/>
          </a:xfrm>
          <a:prstGeom prst="roundRect">
            <a:avLst>
              <a:gd name="adj" fmla="val 5634"/>
            </a:avLst>
          </a:prstGeom>
          <a:solidFill>
            <a:srgbClr val="FCE5DE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96112" y="1554480"/>
            <a:ext cx="320040" cy="32004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96112" y="163677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1</a:t>
            </a:r>
            <a:endParaRPr lang="en-US" sz="880" dirty="0"/>
          </a:p>
        </p:txBody>
      </p:sp>
      <p:sp>
        <p:nvSpPr>
          <p:cNvPr id="7" name="Text 5"/>
          <p:cNvSpPr/>
          <p:nvPr/>
        </p:nvSpPr>
        <p:spPr>
          <a:xfrm>
            <a:off x="1353312" y="1645920"/>
            <a:ext cx="4041648" cy="5943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24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analysis: translate transformation objectives into tasks, KPIs, dependencies and risks (Armstrong, 2020).</a:t>
            </a:r>
            <a:endParaRPr lang="en-US" sz="1240" dirty="0"/>
          </a:p>
        </p:txBody>
      </p:sp>
      <p:sp>
        <p:nvSpPr>
          <p:cNvPr id="8" name="Shape 6"/>
          <p:cNvSpPr/>
          <p:nvPr/>
        </p:nvSpPr>
        <p:spPr>
          <a:xfrm>
            <a:off x="6135624" y="1353312"/>
            <a:ext cx="4983480" cy="1298448"/>
          </a:xfrm>
          <a:prstGeom prst="roundRect">
            <a:avLst>
              <a:gd name="adj" fmla="val 5634"/>
            </a:avLst>
          </a:prstGeom>
          <a:solidFill>
            <a:srgbClr val="D6ECDD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336792" y="1554480"/>
            <a:ext cx="320040" cy="32004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336792" y="163677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2</a:t>
            </a:r>
            <a:endParaRPr lang="en-US" sz="880" dirty="0"/>
          </a:p>
        </p:txBody>
      </p:sp>
      <p:sp>
        <p:nvSpPr>
          <p:cNvPr id="11" name="Text 9"/>
          <p:cNvSpPr/>
          <p:nvPr/>
        </p:nvSpPr>
        <p:spPr>
          <a:xfrm>
            <a:off x="6793992" y="1645920"/>
            <a:ext cx="4041648" cy="5943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r>
              <a:rPr lang="en-US" sz="124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description: role purpose, responsibilities, reporting line, deliverables and KPIs.</a:t>
            </a:r>
            <a:r>
              <a:rPr lang="en-GB" sz="1400" b="1" dirty="0"/>
              <a:t> </a:t>
            </a:r>
            <a:r>
              <a:rPr lang="en-GB" sz="1400" dirty="0"/>
              <a:t>(Mullins, 2019</a:t>
            </a:r>
            <a:r>
              <a:rPr lang="en-GB" sz="1400" b="1" dirty="0"/>
              <a:t>)</a:t>
            </a:r>
            <a:endParaRPr lang="en-US" sz="1240" dirty="0"/>
          </a:p>
        </p:txBody>
      </p:sp>
      <p:sp>
        <p:nvSpPr>
          <p:cNvPr id="12" name="Shape 10"/>
          <p:cNvSpPr/>
          <p:nvPr/>
        </p:nvSpPr>
        <p:spPr>
          <a:xfrm>
            <a:off x="694944" y="3227832"/>
            <a:ext cx="4983480" cy="1298448"/>
          </a:xfrm>
          <a:prstGeom prst="roundRect">
            <a:avLst>
              <a:gd name="adj" fmla="val 5634"/>
            </a:avLst>
          </a:prstGeom>
          <a:solidFill>
            <a:srgbClr val="D7E8FA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896112" y="3429000"/>
            <a:ext cx="320040" cy="32004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96112" y="351129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3</a:t>
            </a:r>
            <a:endParaRPr lang="en-US" sz="880" dirty="0"/>
          </a:p>
        </p:txBody>
      </p:sp>
      <p:sp>
        <p:nvSpPr>
          <p:cNvPr id="15" name="Text 13"/>
          <p:cNvSpPr/>
          <p:nvPr/>
        </p:nvSpPr>
        <p:spPr>
          <a:xfrm>
            <a:off x="1353312" y="3520440"/>
            <a:ext cx="4041648" cy="5943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24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 specification: essential vs desirable experience, technical skills and behavioural competencies (Mullins, 2019).</a:t>
            </a:r>
            <a:endParaRPr lang="en-US" sz="1240" dirty="0"/>
          </a:p>
        </p:txBody>
      </p:sp>
      <p:sp>
        <p:nvSpPr>
          <p:cNvPr id="16" name="Shape 14"/>
          <p:cNvSpPr/>
          <p:nvPr/>
        </p:nvSpPr>
        <p:spPr>
          <a:xfrm>
            <a:off x="6135624" y="3227832"/>
            <a:ext cx="4983480" cy="1298448"/>
          </a:xfrm>
          <a:prstGeom prst="roundRect">
            <a:avLst>
              <a:gd name="adj" fmla="val 5634"/>
            </a:avLst>
          </a:prstGeom>
          <a:solidFill>
            <a:srgbClr val="E3D9F6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336792" y="3429000"/>
            <a:ext cx="320040" cy="32004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336792" y="351129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4</a:t>
            </a:r>
            <a:endParaRPr lang="en-US" sz="880" dirty="0"/>
          </a:p>
        </p:txBody>
      </p:sp>
      <p:sp>
        <p:nvSpPr>
          <p:cNvPr id="19" name="Text 17"/>
          <p:cNvSpPr/>
          <p:nvPr/>
        </p:nvSpPr>
        <p:spPr>
          <a:xfrm>
            <a:off x="6793992" y="3520440"/>
            <a:ext cx="4041648" cy="5943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24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Advertisement platforms: Greggs careers site; LinkedIn; specialist boards; HR networks; internal talent routes.</a:t>
            </a:r>
            <a:endParaRPr lang="en-US" sz="1240" dirty="0"/>
          </a:p>
        </p:txBody>
      </p:sp>
      <p:sp>
        <p:nvSpPr>
          <p:cNvPr id="20" name="Shape 18"/>
          <p:cNvSpPr/>
          <p:nvPr/>
        </p:nvSpPr>
        <p:spPr>
          <a:xfrm>
            <a:off x="704088" y="6099048"/>
            <a:ext cx="9692640" cy="228600"/>
          </a:xfrm>
          <a:prstGeom prst="roundRect">
            <a:avLst>
              <a:gd name="adj" fmla="val 12000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E7D5CA">
                <a:alpha val="7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41248" y="6158484"/>
            <a:ext cx="9436608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US" sz="840" i="1" dirty="0">
                <a:solidFill>
                  <a:srgbClr val="5A63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Wellington (2011) supports recruitment planning and interview preparation.</a:t>
            </a:r>
            <a:endParaRPr lang="en-US" sz="840" dirty="0"/>
          </a:p>
        </p:txBody>
      </p:sp>
      <p:sp>
        <p:nvSpPr>
          <p:cNvPr id="22" name="Shape 20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5/15</a:t>
            </a:r>
            <a:endParaRPr lang="en-US" sz="8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" y="228600"/>
            <a:ext cx="11201400" cy="804672"/>
          </a:xfrm>
          <a:prstGeom prst="roundRect">
            <a:avLst>
              <a:gd name="adj" fmla="val 681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E7D5CA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13232" y="393192"/>
            <a:ext cx="89611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5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Hire the right person, at the right time</a:t>
            </a:r>
            <a:endParaRPr lang="en-US" sz="2550" dirty="0"/>
          </a:p>
        </p:txBody>
      </p:sp>
      <p:sp>
        <p:nvSpPr>
          <p:cNvPr id="4" name="Shape 2"/>
          <p:cNvSpPr/>
          <p:nvPr/>
        </p:nvSpPr>
        <p:spPr>
          <a:xfrm>
            <a:off x="1874520" y="2359152"/>
            <a:ext cx="1463040" cy="0"/>
          </a:xfrm>
          <a:prstGeom prst="line">
            <a:avLst/>
          </a:prstGeom>
          <a:noFill/>
          <a:ln w="25400">
            <a:solidFill>
              <a:srgbClr val="AFCDBB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23360" y="2359152"/>
            <a:ext cx="1463040" cy="0"/>
          </a:xfrm>
          <a:prstGeom prst="line">
            <a:avLst/>
          </a:prstGeom>
          <a:noFill/>
          <a:ln w="25400">
            <a:solidFill>
              <a:srgbClr val="AFCDBB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6172200" y="2359152"/>
            <a:ext cx="1463040" cy="0"/>
          </a:xfrm>
          <a:prstGeom prst="line">
            <a:avLst/>
          </a:prstGeom>
          <a:noFill/>
          <a:ln w="25400">
            <a:solidFill>
              <a:srgbClr val="AFCDBB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321040" y="2359152"/>
            <a:ext cx="1463040" cy="0"/>
          </a:xfrm>
          <a:prstGeom prst="line">
            <a:avLst/>
          </a:prstGeom>
          <a:noFill/>
          <a:ln w="25400">
            <a:solidFill>
              <a:srgbClr val="AFCDBB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67512" y="1700784"/>
            <a:ext cx="1207008" cy="1207008"/>
          </a:xfrm>
          <a:prstGeom prst="ellipse">
            <a:avLst/>
          </a:prstGeom>
          <a:solidFill>
            <a:srgbClr val="F7C6B3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67512" y="2029968"/>
            <a:ext cx="12070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F3437"/>
                </a:solidFill>
              </a:rPr>
              <a:t>1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374904" y="3127248"/>
            <a:ext cx="1783080" cy="9144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0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Workforce need: justify urgency and link to milestones.</a:t>
            </a:r>
            <a:endParaRPr lang="en-US" sz="1010" dirty="0"/>
          </a:p>
        </p:txBody>
      </p:sp>
      <p:sp>
        <p:nvSpPr>
          <p:cNvPr id="11" name="Shape 9"/>
          <p:cNvSpPr/>
          <p:nvPr/>
        </p:nvSpPr>
        <p:spPr>
          <a:xfrm>
            <a:off x="2825496" y="1700784"/>
            <a:ext cx="1207008" cy="1207008"/>
          </a:xfrm>
          <a:prstGeom prst="ellipse">
            <a:avLst/>
          </a:prstGeom>
          <a:solidFill>
            <a:srgbClr val="D6ECDD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2825496" y="2029968"/>
            <a:ext cx="12070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F3437"/>
                </a:solidFill>
              </a:rPr>
              <a:t>2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2532888" y="3127248"/>
            <a:ext cx="1783080" cy="9144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0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Role definition: job analysis → objective criteria (Campion et al., 1997).</a:t>
            </a:r>
            <a:endParaRPr lang="en-US" sz="1010" dirty="0"/>
          </a:p>
        </p:txBody>
      </p:sp>
      <p:sp>
        <p:nvSpPr>
          <p:cNvPr id="14" name="Shape 12"/>
          <p:cNvSpPr/>
          <p:nvPr/>
        </p:nvSpPr>
        <p:spPr>
          <a:xfrm>
            <a:off x="4983480" y="1700784"/>
            <a:ext cx="1207008" cy="1207008"/>
          </a:xfrm>
          <a:prstGeom prst="ellipse">
            <a:avLst/>
          </a:prstGeom>
          <a:solidFill>
            <a:srgbClr val="D7E8FA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983480" y="2029968"/>
            <a:ext cx="12070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F3437"/>
                </a:solidFill>
              </a:rPr>
              <a:t>3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4690872" y="3127248"/>
            <a:ext cx="1783080" cy="9144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0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Attraction: targeted adverts telling the transformation story (CIPD, 2024a).</a:t>
            </a:r>
            <a:endParaRPr lang="en-US" sz="1010" dirty="0"/>
          </a:p>
        </p:txBody>
      </p:sp>
      <p:sp>
        <p:nvSpPr>
          <p:cNvPr id="17" name="Shape 15"/>
          <p:cNvSpPr/>
          <p:nvPr/>
        </p:nvSpPr>
        <p:spPr>
          <a:xfrm>
            <a:off x="7141464" y="1700784"/>
            <a:ext cx="1207008" cy="1207008"/>
          </a:xfrm>
          <a:prstGeom prst="ellipse">
            <a:avLst/>
          </a:prstGeom>
          <a:solidFill>
            <a:srgbClr val="E3D9F6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141464" y="2029968"/>
            <a:ext cx="12070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F3437"/>
                </a:solidFill>
              </a:rPr>
              <a:t>4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6848856" y="3127248"/>
            <a:ext cx="1783080" cy="9144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0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Selection: objective shortlisting; structured scoring.</a:t>
            </a:r>
            <a:endParaRPr lang="en-US" sz="1010" dirty="0"/>
          </a:p>
        </p:txBody>
      </p:sp>
      <p:sp>
        <p:nvSpPr>
          <p:cNvPr id="20" name="Shape 18"/>
          <p:cNvSpPr/>
          <p:nvPr/>
        </p:nvSpPr>
        <p:spPr>
          <a:xfrm>
            <a:off x="9299448" y="1700784"/>
            <a:ext cx="1207008" cy="1207008"/>
          </a:xfrm>
          <a:prstGeom prst="ellipse">
            <a:avLst/>
          </a:prstGeom>
          <a:solidFill>
            <a:srgbClr val="F8E9B7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9299448" y="2029968"/>
            <a:ext cx="12070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F3437"/>
                </a:solidFill>
              </a:rPr>
              <a:t>5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9006840" y="3127248"/>
            <a:ext cx="1783080" cy="9144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0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Offer &amp; onboarding: checks and transformation‑focused induction.</a:t>
            </a:r>
            <a:endParaRPr lang="en-US" sz="1010" dirty="0"/>
          </a:p>
        </p:txBody>
      </p:sp>
      <p:sp>
        <p:nvSpPr>
          <p:cNvPr id="23" name="Shape 21"/>
          <p:cNvSpPr/>
          <p:nvPr/>
        </p:nvSpPr>
        <p:spPr>
          <a:xfrm>
            <a:off x="3364992" y="4919472"/>
            <a:ext cx="5349240" cy="320040"/>
          </a:xfrm>
          <a:prstGeom prst="roundRect">
            <a:avLst>
              <a:gd name="adj" fmla="val 22857"/>
            </a:avLst>
          </a:prstGeom>
          <a:solidFill>
            <a:srgbClr val="D6ECDD"/>
          </a:solidFill>
          <a:ln w="12700">
            <a:solidFill>
              <a:srgbClr val="D6ECDD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3438144" y="5015484"/>
            <a:ext cx="5202936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F3437"/>
                </a:solidFill>
              </a:rPr>
              <a:t>Key: speed with documented fairness.</a:t>
            </a:r>
            <a:endParaRPr lang="en-US" sz="1300" dirty="0"/>
          </a:p>
        </p:txBody>
      </p:sp>
      <p:sp>
        <p:nvSpPr>
          <p:cNvPr id="25" name="Shape 23"/>
          <p:cNvSpPr/>
          <p:nvPr/>
        </p:nvSpPr>
        <p:spPr>
          <a:xfrm>
            <a:off x="704088" y="6099048"/>
            <a:ext cx="9692640" cy="228600"/>
          </a:xfrm>
          <a:prstGeom prst="roundRect">
            <a:avLst>
              <a:gd name="adj" fmla="val 12000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E7D5CA">
                <a:alpha val="7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841248" y="6158484"/>
            <a:ext cx="9436608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US" sz="840" i="1" dirty="0">
                <a:solidFill>
                  <a:srgbClr val="5A63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: Armstrong (2020) and Wellington (2011).</a:t>
            </a:r>
            <a:endParaRPr lang="en-US" sz="840" dirty="0"/>
          </a:p>
        </p:txBody>
      </p:sp>
      <p:sp>
        <p:nvSpPr>
          <p:cNvPr id="27" name="Shape 25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6/15</a:t>
            </a:r>
            <a:endParaRPr lang="en-US" sz="8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" y="228600"/>
            <a:ext cx="11201400" cy="804672"/>
          </a:xfrm>
          <a:prstGeom prst="roundRect">
            <a:avLst>
              <a:gd name="adj" fmla="val 681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E7D5CA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13232" y="393192"/>
            <a:ext cx="89611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5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                 Interview type 1 — Structured interview</a:t>
            </a:r>
            <a:endParaRPr lang="en-US" sz="2550" dirty="0"/>
          </a:p>
        </p:txBody>
      </p:sp>
      <p:pic>
        <p:nvPicPr>
          <p:cNvPr id="4" name="Image 0" descr="/mnt/data/a_clean_flat_vector_illustration_infographic_style_batch_3.png"/>
          <p:cNvPicPr>
            <a:picLocks noChangeAspect="1"/>
          </p:cNvPicPr>
          <p:nvPr/>
        </p:nvPicPr>
        <p:blipFill>
          <a:blip r:embed="rId3"/>
          <a:srcRect l="48000" t="50000" r="-18350" b="-40000"/>
          <a:stretch/>
        </p:blipFill>
        <p:spPr>
          <a:xfrm>
            <a:off x="758952" y="1415444"/>
            <a:ext cx="4800600" cy="3456432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5806440" y="1128112"/>
            <a:ext cx="5303520" cy="3906831"/>
          </a:xfrm>
          <a:prstGeom prst="roundRect">
            <a:avLst>
              <a:gd name="adj" fmla="val 2116"/>
            </a:avLst>
          </a:prstGeom>
          <a:solidFill>
            <a:srgbClr val="FFFFFF"/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6053328" y="1572768"/>
            <a:ext cx="4809744" cy="1508760"/>
          </a:xfrm>
          <a:prstGeom prst="rect">
            <a:avLst/>
          </a:prstGeom>
          <a:noFill/>
          <a:ln/>
        </p:spPr>
        <p:txBody>
          <a:bodyPr wrap="square" lIns="1270" tIns="1270" rIns="1270" bIns="1270" rtlCol="0" anchor="ctr">
            <a:normAutofit/>
          </a:bodyPr>
          <a:lstStyle/>
          <a:p>
            <a:r>
              <a:rPr lang="en-US" sz="12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Same core questions for all candidates; standard scoring rubric.</a:t>
            </a:r>
            <a:endParaRPr lang="en-US" sz="1280" dirty="0"/>
          </a:p>
          <a:p>
            <a:r>
              <a:rPr lang="en-US" sz="12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Reduces bias and improves auditability (Campion et al., 1997; CIPD, 2024b).</a:t>
            </a:r>
            <a:endParaRPr lang="en-US" sz="1280" dirty="0"/>
          </a:p>
          <a:p>
            <a:r>
              <a:rPr lang="en-US" sz="12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Best as the core method for all transformation roles; allow planned probes to clarify evidence.</a:t>
            </a:r>
            <a:endParaRPr lang="en-US" sz="1280" dirty="0"/>
          </a:p>
        </p:txBody>
      </p:sp>
      <p:sp>
        <p:nvSpPr>
          <p:cNvPr id="7" name="Shape 4"/>
          <p:cNvSpPr/>
          <p:nvPr/>
        </p:nvSpPr>
        <p:spPr>
          <a:xfrm>
            <a:off x="6144768" y="3767328"/>
            <a:ext cx="4572000" cy="566928"/>
          </a:xfrm>
          <a:prstGeom prst="roundRect">
            <a:avLst>
              <a:gd name="adj" fmla="val 12903"/>
            </a:avLst>
          </a:prstGeom>
          <a:solidFill>
            <a:srgbClr val="FCE5DE">
              <a:alpha val="97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6327648" y="3904488"/>
            <a:ext cx="4251960" cy="219456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1020" i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Example: “Tell us about a transformation project you delivered. How did you manage scope, risk and stakeholders?” (Armstrong, 2020).</a:t>
            </a:r>
            <a:endParaRPr lang="en-US" sz="1020" dirty="0"/>
          </a:p>
        </p:txBody>
      </p:sp>
      <p:sp>
        <p:nvSpPr>
          <p:cNvPr id="9" name="Shape 6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7/15</a:t>
            </a:r>
            <a:endParaRPr lang="en-US" sz="8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" y="228600"/>
            <a:ext cx="11201400" cy="804672"/>
          </a:xfrm>
          <a:prstGeom prst="roundRect">
            <a:avLst>
              <a:gd name="adj" fmla="val 681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E7D5CA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13232" y="393192"/>
            <a:ext cx="89611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5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Interview type 2 — Competency interview</a:t>
            </a:r>
            <a:endParaRPr lang="en-US" sz="2550" dirty="0"/>
          </a:p>
        </p:txBody>
      </p:sp>
      <p:sp>
        <p:nvSpPr>
          <p:cNvPr id="4" name="Shape 2"/>
          <p:cNvSpPr/>
          <p:nvPr/>
        </p:nvSpPr>
        <p:spPr>
          <a:xfrm>
            <a:off x="2011680" y="2340864"/>
            <a:ext cx="1645920" cy="0"/>
          </a:xfrm>
          <a:prstGeom prst="line">
            <a:avLst/>
          </a:prstGeom>
          <a:noFill/>
          <a:ln w="25400">
            <a:solidFill>
              <a:srgbClr val="AFCDBB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553712" y="2340864"/>
            <a:ext cx="1645920" cy="0"/>
          </a:xfrm>
          <a:prstGeom prst="line">
            <a:avLst/>
          </a:prstGeom>
          <a:noFill/>
          <a:ln w="25400">
            <a:solidFill>
              <a:srgbClr val="AFCDBB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7095744" y="2340864"/>
            <a:ext cx="1645920" cy="0"/>
          </a:xfrm>
          <a:prstGeom prst="line">
            <a:avLst/>
          </a:prstGeom>
          <a:noFill/>
          <a:ln w="25400">
            <a:solidFill>
              <a:srgbClr val="AFCDBB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68680" y="1645920"/>
            <a:ext cx="1298448" cy="1298448"/>
          </a:xfrm>
          <a:prstGeom prst="ellipse">
            <a:avLst/>
          </a:prstGeom>
          <a:solidFill>
            <a:srgbClr val="E3D9F6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68680" y="1984248"/>
            <a:ext cx="12984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2F3437"/>
                </a:solidFill>
              </a:rPr>
              <a:t>S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612648" y="3136392"/>
            <a:ext cx="1828800" cy="20116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28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Situation</a:t>
            </a:r>
            <a:endParaRPr lang="en-US" sz="1280" dirty="0"/>
          </a:p>
        </p:txBody>
      </p:sp>
      <p:sp>
        <p:nvSpPr>
          <p:cNvPr id="10" name="Shape 8"/>
          <p:cNvSpPr/>
          <p:nvPr/>
        </p:nvSpPr>
        <p:spPr>
          <a:xfrm>
            <a:off x="3410712" y="1645920"/>
            <a:ext cx="1298448" cy="1298448"/>
          </a:xfrm>
          <a:prstGeom prst="ellipse">
            <a:avLst/>
          </a:prstGeom>
          <a:solidFill>
            <a:srgbClr val="D7E8FA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410712" y="1984248"/>
            <a:ext cx="12984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2F3437"/>
                </a:solidFill>
              </a:rPr>
              <a:t>T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3154680" y="3136392"/>
            <a:ext cx="1828800" cy="20116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28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</a:t>
            </a:r>
            <a:endParaRPr lang="en-US" sz="1280" dirty="0"/>
          </a:p>
        </p:txBody>
      </p:sp>
      <p:sp>
        <p:nvSpPr>
          <p:cNvPr id="13" name="Shape 11"/>
          <p:cNvSpPr/>
          <p:nvPr/>
        </p:nvSpPr>
        <p:spPr>
          <a:xfrm>
            <a:off x="5952744" y="1645920"/>
            <a:ext cx="1298448" cy="1298448"/>
          </a:xfrm>
          <a:prstGeom prst="ellipse">
            <a:avLst/>
          </a:prstGeom>
          <a:solidFill>
            <a:srgbClr val="D6ECDD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952744" y="1984248"/>
            <a:ext cx="12984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2F3437"/>
                </a:solidFill>
              </a:rPr>
              <a:t>A</a:t>
            </a:r>
            <a:endParaRPr lang="en-US" sz="2200" dirty="0"/>
          </a:p>
        </p:txBody>
      </p:sp>
      <p:sp>
        <p:nvSpPr>
          <p:cNvPr id="15" name="Text 13"/>
          <p:cNvSpPr/>
          <p:nvPr/>
        </p:nvSpPr>
        <p:spPr>
          <a:xfrm>
            <a:off x="5696712" y="3136392"/>
            <a:ext cx="1828800" cy="20116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28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Action</a:t>
            </a:r>
            <a:endParaRPr lang="en-US" sz="1280" dirty="0"/>
          </a:p>
        </p:txBody>
      </p:sp>
      <p:sp>
        <p:nvSpPr>
          <p:cNvPr id="16" name="Shape 14"/>
          <p:cNvSpPr/>
          <p:nvPr/>
        </p:nvSpPr>
        <p:spPr>
          <a:xfrm>
            <a:off x="8494776" y="1645920"/>
            <a:ext cx="1298448" cy="1298448"/>
          </a:xfrm>
          <a:prstGeom prst="ellipse">
            <a:avLst/>
          </a:prstGeom>
          <a:solidFill>
            <a:srgbClr val="F8E9B7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494776" y="1984248"/>
            <a:ext cx="129844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2F3437"/>
                </a:solidFill>
              </a:rPr>
              <a:t>R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8238744" y="3136392"/>
            <a:ext cx="1828800" cy="20116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28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Result</a:t>
            </a:r>
            <a:endParaRPr lang="en-US" sz="1280" dirty="0"/>
          </a:p>
        </p:txBody>
      </p:sp>
      <p:sp>
        <p:nvSpPr>
          <p:cNvPr id="19" name="Shape 17"/>
          <p:cNvSpPr/>
          <p:nvPr/>
        </p:nvSpPr>
        <p:spPr>
          <a:xfrm>
            <a:off x="850392" y="3858768"/>
            <a:ext cx="10561320" cy="1170432"/>
          </a:xfrm>
          <a:prstGeom prst="roundRect">
            <a:avLst>
              <a:gd name="adj" fmla="val 6250"/>
            </a:avLst>
          </a:prstGeom>
          <a:solidFill>
            <a:srgbClr val="FFFFFF"/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078992" y="4069080"/>
            <a:ext cx="10104120" cy="658368"/>
          </a:xfrm>
          <a:prstGeom prst="rect">
            <a:avLst/>
          </a:prstGeom>
          <a:noFill/>
          <a:ln/>
        </p:spPr>
        <p:txBody>
          <a:bodyPr wrap="square" lIns="1270" tIns="1270" rIns="1270" bIns="1270" rtlCol="0" anchor="ctr">
            <a:normAutofit/>
          </a:bodyPr>
          <a:lstStyle/>
          <a:p>
            <a:r>
              <a:rPr lang="en-US" sz="115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STAR (Situation, Task, Action, Result) to probe past behaviour.</a:t>
            </a:r>
            <a:endParaRPr lang="en-US" sz="1150" dirty="0"/>
          </a:p>
          <a:p>
            <a:r>
              <a:rPr lang="en-US" sz="115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Test change leadership, stakeholder influence, resilience and customer focus (Mullins, 2019).</a:t>
            </a:r>
            <a:endParaRPr lang="en-US" sz="1150" dirty="0"/>
          </a:p>
          <a:p>
            <a:r>
              <a:rPr lang="en-US" sz="115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Best for Change Manager and Operations Manager; combine with situational questions for potential hires.</a:t>
            </a:r>
            <a:endParaRPr lang="en-US" sz="1150" dirty="0"/>
          </a:p>
        </p:txBody>
      </p:sp>
      <p:sp>
        <p:nvSpPr>
          <p:cNvPr id="21" name="Text 19"/>
          <p:cNvSpPr/>
          <p:nvPr/>
        </p:nvSpPr>
        <p:spPr>
          <a:xfrm>
            <a:off x="1847088" y="5358384"/>
            <a:ext cx="8503920" cy="219456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060" i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Example: “Describe a time you gained buy‑in from resistant teams. What did you do and what changed?”</a:t>
            </a:r>
            <a:endParaRPr lang="en-US" sz="1060" dirty="0"/>
          </a:p>
        </p:txBody>
      </p:sp>
      <p:sp>
        <p:nvSpPr>
          <p:cNvPr id="22" name="Shape 20"/>
          <p:cNvSpPr/>
          <p:nvPr/>
        </p:nvSpPr>
        <p:spPr>
          <a:xfrm>
            <a:off x="704088" y="5961888"/>
            <a:ext cx="9692640" cy="228600"/>
          </a:xfrm>
          <a:prstGeom prst="roundRect">
            <a:avLst>
              <a:gd name="adj" fmla="val 12000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E7D5CA">
                <a:alpha val="7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841248" y="6021324"/>
            <a:ext cx="9436608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US" sz="840" i="1" dirty="0">
                <a:solidFill>
                  <a:srgbClr val="5A63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Rees (2015) supports leadership and questioning skills.</a:t>
            </a:r>
            <a:endParaRPr lang="en-US" sz="840" dirty="0"/>
          </a:p>
        </p:txBody>
      </p:sp>
      <p:sp>
        <p:nvSpPr>
          <p:cNvPr id="24" name="Shape 22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8/15</a:t>
            </a:r>
            <a:endParaRPr lang="en-US" sz="8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" y="228600"/>
            <a:ext cx="11201400" cy="804672"/>
          </a:xfrm>
          <a:prstGeom prst="roundRect">
            <a:avLst>
              <a:gd name="adj" fmla="val 681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E7D5CA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13232" y="393192"/>
            <a:ext cx="89611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5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Interview type 3 — Panel interview</a:t>
            </a:r>
            <a:endParaRPr lang="en-US" sz="2550" dirty="0"/>
          </a:p>
        </p:txBody>
      </p:sp>
      <p:sp>
        <p:nvSpPr>
          <p:cNvPr id="4" name="Shape 2"/>
          <p:cNvSpPr/>
          <p:nvPr/>
        </p:nvSpPr>
        <p:spPr>
          <a:xfrm>
            <a:off x="694944" y="1234440"/>
            <a:ext cx="5074920" cy="3611880"/>
          </a:xfrm>
          <a:prstGeom prst="roundRect">
            <a:avLst>
              <a:gd name="adj" fmla="val 2025"/>
            </a:avLst>
          </a:prstGeom>
          <a:solidFill>
            <a:srgbClr val="FFFFFF"/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mnt/data/a_clean_flat_vector_illustration_infographic_style_batch_3.png"/>
          <p:cNvPicPr>
            <a:picLocks noChangeAspect="1"/>
          </p:cNvPicPr>
          <p:nvPr/>
        </p:nvPicPr>
        <p:blipFill>
          <a:blip r:embed="rId3"/>
          <a:srcRect l="43000" t="50000" r="-14169" b="-40000"/>
          <a:stretch/>
        </p:blipFill>
        <p:spPr>
          <a:xfrm>
            <a:off x="6163056" y="1234440"/>
            <a:ext cx="5074920" cy="361188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960120" y="1627632"/>
            <a:ext cx="4572000" cy="1828800"/>
          </a:xfrm>
          <a:prstGeom prst="rect">
            <a:avLst/>
          </a:prstGeom>
          <a:noFill/>
          <a:ln/>
        </p:spPr>
        <p:txBody>
          <a:bodyPr wrap="square" lIns="1270" tIns="1270" rIns="1270" bIns="1270" rtlCol="0" anchor="ctr">
            <a:normAutofit/>
          </a:bodyPr>
          <a:lstStyle/>
          <a:p>
            <a:r>
              <a:rPr lang="en-US" sz="13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Cross‑functional panel (HR, operations, digital) to assess stakeholder fit.</a:t>
            </a:r>
            <a:endParaRPr lang="en-US" sz="1310" dirty="0"/>
          </a:p>
          <a:p>
            <a:r>
              <a:rPr lang="en-US" sz="13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agreed questions, clear scoring and post‑interview calibration to avoid dominance  (Hutchinson &amp; CIPD, 2013).</a:t>
            </a:r>
            <a:endParaRPr lang="en-US" sz="1310" dirty="0"/>
          </a:p>
          <a:p>
            <a:r>
              <a:rPr lang="en-US" sz="13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Best for senior or cross‑functional roles where multiple perspectives matter.</a:t>
            </a:r>
            <a:endParaRPr lang="en-US" sz="1310" dirty="0"/>
          </a:p>
        </p:txBody>
      </p:sp>
      <p:sp>
        <p:nvSpPr>
          <p:cNvPr id="7" name="Shape 4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9/15</a:t>
            </a:r>
            <a:endParaRPr lang="en-US" sz="8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" y="228600"/>
            <a:ext cx="11201400" cy="804672"/>
          </a:xfrm>
          <a:prstGeom prst="roundRect">
            <a:avLst>
              <a:gd name="adj" fmla="val 681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E7D5CA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13232" y="393192"/>
            <a:ext cx="89611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5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Questioning techniques — justification</a:t>
            </a:r>
            <a:endParaRPr lang="en-US" sz="2550" dirty="0"/>
          </a:p>
        </p:txBody>
      </p:sp>
      <p:sp>
        <p:nvSpPr>
          <p:cNvPr id="4" name="Shape 2"/>
          <p:cNvSpPr/>
          <p:nvPr/>
        </p:nvSpPr>
        <p:spPr>
          <a:xfrm>
            <a:off x="749808" y="1234440"/>
            <a:ext cx="10698480" cy="457200"/>
          </a:xfrm>
          <a:prstGeom prst="roundRect">
            <a:avLst>
              <a:gd name="adj" fmla="val 16000"/>
            </a:avLst>
          </a:prstGeom>
          <a:solidFill>
            <a:srgbClr val="FCE5DE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87552" y="1371600"/>
            <a:ext cx="10241280" cy="128016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85000" lnSpcReduction="20000"/>
          </a:bodyPr>
          <a:lstStyle/>
          <a:p>
            <a:pPr marL="0" indent="0" algn="l">
              <a:buNone/>
            </a:pPr>
            <a:r>
              <a:rPr lang="en-US" sz="11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Behavioural: evidence of past performance; predictive for repeatable tasks (Rees, 2015).</a:t>
            </a:r>
            <a:endParaRPr lang="en-US" sz="1180" dirty="0"/>
          </a:p>
        </p:txBody>
      </p:sp>
      <p:sp>
        <p:nvSpPr>
          <p:cNvPr id="6" name="Shape 4"/>
          <p:cNvSpPr/>
          <p:nvPr/>
        </p:nvSpPr>
        <p:spPr>
          <a:xfrm>
            <a:off x="749808" y="1947672"/>
            <a:ext cx="10698480" cy="457200"/>
          </a:xfrm>
          <a:prstGeom prst="roundRect">
            <a:avLst>
              <a:gd name="adj" fmla="val 16000"/>
            </a:avLst>
          </a:prstGeom>
          <a:solidFill>
            <a:srgbClr val="D6ECDD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987552" y="2084832"/>
            <a:ext cx="10241280" cy="128016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85000" lnSpcReduction="20000"/>
          </a:bodyPr>
          <a:lstStyle/>
          <a:p>
            <a:pPr marL="0" indent="0" algn="l">
              <a:buNone/>
            </a:pPr>
            <a:r>
              <a:rPr lang="en-US" sz="11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Situational: tests judgement in future scenarios; useful for novel problems.</a:t>
            </a:r>
            <a:endParaRPr lang="en-US" sz="1180" dirty="0"/>
          </a:p>
        </p:txBody>
      </p:sp>
      <p:sp>
        <p:nvSpPr>
          <p:cNvPr id="8" name="Shape 6"/>
          <p:cNvSpPr/>
          <p:nvPr/>
        </p:nvSpPr>
        <p:spPr>
          <a:xfrm>
            <a:off x="749808" y="2660904"/>
            <a:ext cx="10698480" cy="457200"/>
          </a:xfrm>
          <a:prstGeom prst="roundRect">
            <a:avLst>
              <a:gd name="adj" fmla="val 16000"/>
            </a:avLst>
          </a:prstGeom>
          <a:solidFill>
            <a:srgbClr val="D7E8FA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87552" y="2798064"/>
            <a:ext cx="10241280" cy="128016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85000" lnSpcReduction="20000"/>
          </a:bodyPr>
          <a:lstStyle/>
          <a:p>
            <a:pPr marL="0" indent="0" algn="l">
              <a:buNone/>
            </a:pPr>
            <a:r>
              <a:rPr lang="en-US" sz="11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Competency‑based: assesses role‑critical skills and values.</a:t>
            </a:r>
            <a:endParaRPr lang="en-US" sz="1180" dirty="0"/>
          </a:p>
        </p:txBody>
      </p:sp>
      <p:sp>
        <p:nvSpPr>
          <p:cNvPr id="10" name="Shape 8"/>
          <p:cNvSpPr/>
          <p:nvPr/>
        </p:nvSpPr>
        <p:spPr>
          <a:xfrm>
            <a:off x="749808" y="3374136"/>
            <a:ext cx="10698480" cy="457200"/>
          </a:xfrm>
          <a:prstGeom prst="roundRect">
            <a:avLst>
              <a:gd name="adj" fmla="val 16000"/>
            </a:avLst>
          </a:prstGeom>
          <a:solidFill>
            <a:srgbClr val="E3D9F6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987552" y="3511296"/>
            <a:ext cx="10241280" cy="128016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85000" lnSpcReduction="20000"/>
          </a:bodyPr>
          <a:lstStyle/>
          <a:p>
            <a:pPr marL="0" indent="0" algn="l">
              <a:buNone/>
            </a:pPr>
            <a:r>
              <a:rPr lang="en-US" sz="11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Probing: verifies individual contribution and depth of evidence.</a:t>
            </a:r>
            <a:endParaRPr lang="en-US" sz="1180" dirty="0"/>
          </a:p>
        </p:txBody>
      </p:sp>
      <p:sp>
        <p:nvSpPr>
          <p:cNvPr id="12" name="Shape 10"/>
          <p:cNvSpPr/>
          <p:nvPr/>
        </p:nvSpPr>
        <p:spPr>
          <a:xfrm>
            <a:off x="749808" y="4087368"/>
            <a:ext cx="10698480" cy="457200"/>
          </a:xfrm>
          <a:prstGeom prst="roundRect">
            <a:avLst>
              <a:gd name="adj" fmla="val 16000"/>
            </a:avLst>
          </a:prstGeom>
          <a:solidFill>
            <a:srgbClr val="F8E9B7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87552" y="4224528"/>
            <a:ext cx="10241280" cy="128016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85000" lnSpcReduction="20000"/>
          </a:bodyPr>
          <a:lstStyle/>
          <a:p>
            <a:pPr marL="0" indent="0" algn="l">
              <a:buNone/>
            </a:pPr>
            <a:r>
              <a:rPr lang="en-US" sz="11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Socratic: explores strategic thinking for senior hires.</a:t>
            </a:r>
            <a:endParaRPr lang="en-US" sz="1180" dirty="0"/>
          </a:p>
        </p:txBody>
      </p:sp>
      <p:sp>
        <p:nvSpPr>
          <p:cNvPr id="14" name="Shape 12"/>
          <p:cNvSpPr/>
          <p:nvPr/>
        </p:nvSpPr>
        <p:spPr>
          <a:xfrm>
            <a:off x="1371600" y="5138928"/>
            <a:ext cx="9326880" cy="502920"/>
          </a:xfrm>
          <a:prstGeom prst="roundRect">
            <a:avLst>
              <a:gd name="adj" fmla="val 14545"/>
            </a:avLst>
          </a:prstGeom>
          <a:solidFill>
            <a:srgbClr val="FFFFFF"/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627632" y="5321808"/>
            <a:ext cx="8823960" cy="128016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12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Recommended mix: behavioural + situational + probing as default; add Socratic for senior roles (CIPD, 2024b).</a:t>
            </a:r>
            <a:endParaRPr lang="en-US" sz="1120" dirty="0"/>
          </a:p>
        </p:txBody>
      </p:sp>
      <p:sp>
        <p:nvSpPr>
          <p:cNvPr id="16" name="Shape 14"/>
          <p:cNvSpPr/>
          <p:nvPr/>
        </p:nvSpPr>
        <p:spPr>
          <a:xfrm>
            <a:off x="704088" y="6099048"/>
            <a:ext cx="9692640" cy="228600"/>
          </a:xfrm>
          <a:prstGeom prst="roundRect">
            <a:avLst>
              <a:gd name="adj" fmla="val 12000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E7D5CA">
                <a:alpha val="7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41248" y="6158484"/>
            <a:ext cx="9436608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US" sz="840" i="1" dirty="0">
                <a:solidFill>
                  <a:srgbClr val="5A63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Rees (2015) and Wellington (2011).</a:t>
            </a:r>
            <a:endParaRPr lang="en-US" sz="840" dirty="0"/>
          </a:p>
        </p:txBody>
      </p:sp>
      <p:sp>
        <p:nvSpPr>
          <p:cNvPr id="18" name="Shape 16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10/15</a:t>
            </a:r>
            <a:endParaRPr lang="en-US" sz="8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" y="228600"/>
            <a:ext cx="11201400" cy="804672"/>
          </a:xfrm>
          <a:prstGeom prst="roundRect">
            <a:avLst>
              <a:gd name="adj" fmla="val 681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E7D5CA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13232" y="393192"/>
            <a:ext cx="89611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5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Face‑to‑face vs virtual interviews — comparison</a:t>
            </a:r>
            <a:endParaRPr lang="en-US" sz="2550" dirty="0"/>
          </a:p>
        </p:txBody>
      </p:sp>
      <p:sp>
        <p:nvSpPr>
          <p:cNvPr id="4" name="Shape 2"/>
          <p:cNvSpPr/>
          <p:nvPr/>
        </p:nvSpPr>
        <p:spPr>
          <a:xfrm>
            <a:off x="694944" y="1207008"/>
            <a:ext cx="4892040" cy="3886200"/>
          </a:xfrm>
          <a:prstGeom prst="roundRect">
            <a:avLst>
              <a:gd name="adj" fmla="val 1882"/>
            </a:avLst>
          </a:prstGeom>
          <a:solidFill>
            <a:srgbClr val="FFFFFF"/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hart 0"/>
          <p:cNvGraphicFramePr/>
          <p:nvPr/>
        </p:nvGraphicFramePr>
        <p:xfrm>
          <a:off x="960120" y="1508760"/>
          <a:ext cx="4343400" cy="2971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Shape 3"/>
          <p:cNvSpPr/>
          <p:nvPr/>
        </p:nvSpPr>
        <p:spPr>
          <a:xfrm>
            <a:off x="5943600" y="1207008"/>
            <a:ext cx="5212080" cy="1005840"/>
          </a:xfrm>
          <a:prstGeom prst="roundRect">
            <a:avLst>
              <a:gd name="adj" fmla="val 7273"/>
            </a:avLst>
          </a:prstGeom>
          <a:solidFill>
            <a:srgbClr val="FCE5DE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6172200" y="1490472"/>
            <a:ext cx="4754880" cy="20116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62500" lnSpcReduction="20000"/>
          </a:bodyPr>
          <a:lstStyle/>
          <a:p>
            <a:pPr marL="0" indent="0" algn="l">
              <a:buNone/>
            </a:pPr>
            <a:r>
              <a:rPr lang="en-US" sz="122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Face‑to‑face: better rapport, site tours, operational judgement; higher cost and scheduling time.</a:t>
            </a:r>
            <a:endParaRPr lang="en-US" sz="1220" dirty="0"/>
          </a:p>
        </p:txBody>
      </p:sp>
      <p:sp>
        <p:nvSpPr>
          <p:cNvPr id="8" name="Shape 5"/>
          <p:cNvSpPr/>
          <p:nvPr/>
        </p:nvSpPr>
        <p:spPr>
          <a:xfrm>
            <a:off x="5943600" y="2578608"/>
            <a:ext cx="5212080" cy="1005840"/>
          </a:xfrm>
          <a:prstGeom prst="roundRect">
            <a:avLst>
              <a:gd name="adj" fmla="val 7273"/>
            </a:avLst>
          </a:prstGeom>
          <a:solidFill>
            <a:srgbClr val="D7E8FA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6172200" y="2862072"/>
            <a:ext cx="4754880" cy="20116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77500" lnSpcReduction="20000"/>
          </a:bodyPr>
          <a:lstStyle/>
          <a:p>
            <a:pPr marL="0" indent="0" algn="l">
              <a:buNone/>
            </a:pPr>
            <a:r>
              <a:rPr lang="en-US" sz="122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Virtual: faster, flexible, wider reach; risks: tech failure, fewer non‑verbal cues (ACAS, 2026).</a:t>
            </a:r>
            <a:endParaRPr lang="en-US" sz="1220" dirty="0"/>
          </a:p>
        </p:txBody>
      </p:sp>
      <p:sp>
        <p:nvSpPr>
          <p:cNvPr id="10" name="Shape 7"/>
          <p:cNvSpPr/>
          <p:nvPr/>
        </p:nvSpPr>
        <p:spPr>
          <a:xfrm>
            <a:off x="5943600" y="3950208"/>
            <a:ext cx="5212080" cy="1005840"/>
          </a:xfrm>
          <a:prstGeom prst="roundRect">
            <a:avLst>
              <a:gd name="adj" fmla="val 7273"/>
            </a:avLst>
          </a:prstGeom>
          <a:solidFill>
            <a:srgbClr val="F8E9B7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172200" y="4233672"/>
            <a:ext cx="4754880" cy="20116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62500" lnSpcReduction="20000"/>
          </a:bodyPr>
          <a:lstStyle/>
          <a:p>
            <a:pPr marL="0" indent="0" algn="l">
              <a:buNone/>
            </a:pPr>
            <a:r>
              <a:rPr lang="en-US" sz="122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Recommendation: virtual first‑stage structured screening; face‑to‑face final stage for operational or senior roles.</a:t>
            </a:r>
            <a:endParaRPr lang="en-US" sz="1220" dirty="0"/>
          </a:p>
        </p:txBody>
      </p:sp>
      <p:sp>
        <p:nvSpPr>
          <p:cNvPr id="12" name="Shape 9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11/15</a:t>
            </a:r>
            <a:endParaRPr lang="en-US" sz="8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" y="228600"/>
            <a:ext cx="11201400" cy="804672"/>
          </a:xfrm>
          <a:prstGeom prst="roundRect">
            <a:avLst>
              <a:gd name="adj" fmla="val 681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E7D5CA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13232" y="393192"/>
            <a:ext cx="89611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5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Selection fairness, onboarding and risks</a:t>
            </a:r>
            <a:endParaRPr lang="en-US" sz="2550" dirty="0"/>
          </a:p>
        </p:txBody>
      </p:sp>
      <p:sp>
        <p:nvSpPr>
          <p:cNvPr id="4" name="Shape 2"/>
          <p:cNvSpPr/>
          <p:nvPr/>
        </p:nvSpPr>
        <p:spPr>
          <a:xfrm>
            <a:off x="731520" y="1417320"/>
            <a:ext cx="3310128" cy="3474720"/>
          </a:xfrm>
          <a:prstGeom prst="roundRect">
            <a:avLst>
              <a:gd name="adj" fmla="val 2210"/>
            </a:avLst>
          </a:prstGeom>
          <a:gradFill>
            <a:gsLst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932688" y="1664208"/>
            <a:ext cx="320040" cy="32004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32688" y="1746504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1</a:t>
            </a:r>
            <a:endParaRPr lang="en-US" sz="880" dirty="0"/>
          </a:p>
        </p:txBody>
      </p:sp>
      <p:sp>
        <p:nvSpPr>
          <p:cNvPr id="7" name="Text 5"/>
          <p:cNvSpPr/>
          <p:nvPr/>
        </p:nvSpPr>
        <p:spPr>
          <a:xfrm>
            <a:off x="1078992" y="2148840"/>
            <a:ext cx="2615184" cy="1463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2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Fairness: objective shortlisting, documented decisions, reasonable adjustments and lawful questioning (GOV.UK, 2026).</a:t>
            </a:r>
            <a:endParaRPr lang="en-US" sz="1210" dirty="0"/>
          </a:p>
        </p:txBody>
      </p:sp>
      <p:sp>
        <p:nvSpPr>
          <p:cNvPr id="8" name="Shape 6"/>
          <p:cNvSpPr/>
          <p:nvPr/>
        </p:nvSpPr>
        <p:spPr>
          <a:xfrm>
            <a:off x="4434840" y="1417320"/>
            <a:ext cx="3310128" cy="3474720"/>
          </a:xfrm>
          <a:prstGeom prst="roundRect">
            <a:avLst>
              <a:gd name="adj" fmla="val 2210"/>
            </a:avLst>
          </a:prstGeom>
          <a:solidFill>
            <a:srgbClr val="D6ECDD">
              <a:alpha val="97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636008" y="1664208"/>
            <a:ext cx="320040" cy="32004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636008" y="1746504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2</a:t>
            </a:r>
            <a:endParaRPr lang="en-US" sz="880" dirty="0"/>
          </a:p>
        </p:txBody>
      </p:sp>
      <p:sp>
        <p:nvSpPr>
          <p:cNvPr id="11" name="Text 9"/>
          <p:cNvSpPr/>
          <p:nvPr/>
        </p:nvSpPr>
        <p:spPr>
          <a:xfrm>
            <a:off x="4782312" y="2148840"/>
            <a:ext cx="2615184" cy="1463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2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Onboarding: transformation induction, systems training, stakeholder introductions, 30/60/90 goals and mentoring.</a:t>
            </a:r>
            <a:endParaRPr lang="en-US" sz="1210" dirty="0"/>
          </a:p>
        </p:txBody>
      </p:sp>
      <p:sp>
        <p:nvSpPr>
          <p:cNvPr id="12" name="Shape 10"/>
          <p:cNvSpPr/>
          <p:nvPr/>
        </p:nvSpPr>
        <p:spPr>
          <a:xfrm>
            <a:off x="8138160" y="1417320"/>
            <a:ext cx="3310128" cy="3474720"/>
          </a:xfrm>
          <a:prstGeom prst="roundRect">
            <a:avLst>
              <a:gd name="adj" fmla="val 2210"/>
            </a:avLst>
          </a:prstGeom>
          <a:solidFill>
            <a:srgbClr val="D7E8FA">
              <a:alpha val="97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8339328" y="1664208"/>
            <a:ext cx="320040" cy="32004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339328" y="1746504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3</a:t>
            </a:r>
            <a:endParaRPr lang="en-US" sz="880" dirty="0"/>
          </a:p>
        </p:txBody>
      </p:sp>
      <p:sp>
        <p:nvSpPr>
          <p:cNvPr id="15" name="Text 13"/>
          <p:cNvSpPr/>
          <p:nvPr/>
        </p:nvSpPr>
        <p:spPr>
          <a:xfrm>
            <a:off x="8485632" y="2148840"/>
            <a:ext cx="2615184" cy="1463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2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risks to assess: delivery (timelines/budgets), adoption (resistance), technical (integration/data). Use interviews, practical tasks and references to probe.</a:t>
            </a:r>
            <a:endParaRPr lang="en-US" sz="1210" dirty="0"/>
          </a:p>
        </p:txBody>
      </p:sp>
      <p:sp>
        <p:nvSpPr>
          <p:cNvPr id="16" name="Shape 14"/>
          <p:cNvSpPr/>
          <p:nvPr/>
        </p:nvSpPr>
        <p:spPr>
          <a:xfrm>
            <a:off x="704088" y="6099048"/>
            <a:ext cx="9692640" cy="228600"/>
          </a:xfrm>
          <a:prstGeom prst="roundRect">
            <a:avLst>
              <a:gd name="adj" fmla="val 12000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E7D5CA">
                <a:alpha val="7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41248" y="6158484"/>
            <a:ext cx="9436608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US" sz="840" i="1" dirty="0">
                <a:solidFill>
                  <a:srgbClr val="5A63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Wellington (2011) and Hutchinson &amp; CIPD (2013).</a:t>
            </a:r>
            <a:endParaRPr lang="en-US" sz="840" dirty="0"/>
          </a:p>
        </p:txBody>
      </p:sp>
      <p:sp>
        <p:nvSpPr>
          <p:cNvPr id="18" name="Shape 16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12/15</a:t>
            </a:r>
            <a:endParaRPr lang="en-US" sz="8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" y="228600"/>
            <a:ext cx="11201400" cy="804672"/>
          </a:xfrm>
          <a:prstGeom prst="roundRect">
            <a:avLst>
              <a:gd name="adj" fmla="val 681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E7D5CA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13232" y="393192"/>
            <a:ext cx="89611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5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Practical tips for interviewers</a:t>
            </a:r>
            <a:endParaRPr lang="en-US" sz="2550" dirty="0"/>
          </a:p>
        </p:txBody>
      </p:sp>
      <p:sp>
        <p:nvSpPr>
          <p:cNvPr id="4" name="Shape 2"/>
          <p:cNvSpPr/>
          <p:nvPr/>
        </p:nvSpPr>
        <p:spPr>
          <a:xfrm>
            <a:off x="786384" y="1481328"/>
            <a:ext cx="5047488" cy="1417320"/>
          </a:xfrm>
          <a:prstGeom prst="roundRect">
            <a:avLst>
              <a:gd name="adj" fmla="val 5161"/>
            </a:avLst>
          </a:prstGeom>
          <a:solidFill>
            <a:srgbClr val="FCE5DE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005840" y="1737360"/>
            <a:ext cx="320040" cy="32004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005840" y="181965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1</a:t>
            </a:r>
            <a:endParaRPr lang="en-US" sz="880" dirty="0"/>
          </a:p>
        </p:txBody>
      </p:sp>
      <p:sp>
        <p:nvSpPr>
          <p:cNvPr id="7" name="Text 5"/>
          <p:cNvSpPr/>
          <p:nvPr/>
        </p:nvSpPr>
        <p:spPr>
          <a:xfrm>
            <a:off x="1463040" y="1865376"/>
            <a:ext cx="4069080" cy="5029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2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scoring rubrics and structured notes; calibrate panel scores after each round.</a:t>
            </a:r>
            <a:endParaRPr lang="en-US" sz="1280" dirty="0"/>
          </a:p>
        </p:txBody>
      </p:sp>
      <p:sp>
        <p:nvSpPr>
          <p:cNvPr id="8" name="Shape 6"/>
          <p:cNvSpPr/>
          <p:nvPr/>
        </p:nvSpPr>
        <p:spPr>
          <a:xfrm>
            <a:off x="6172200" y="1481328"/>
            <a:ext cx="5047488" cy="1417320"/>
          </a:xfrm>
          <a:prstGeom prst="roundRect">
            <a:avLst>
              <a:gd name="adj" fmla="val 5161"/>
            </a:avLst>
          </a:prstGeom>
          <a:solidFill>
            <a:srgbClr val="D6ECDD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391656" y="1737360"/>
            <a:ext cx="320040" cy="32004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391656" y="1819656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2</a:t>
            </a:r>
            <a:endParaRPr lang="en-US" sz="880" dirty="0"/>
          </a:p>
        </p:txBody>
      </p:sp>
      <p:sp>
        <p:nvSpPr>
          <p:cNvPr id="11" name="Text 9"/>
          <p:cNvSpPr/>
          <p:nvPr/>
        </p:nvSpPr>
        <p:spPr>
          <a:xfrm>
            <a:off x="6848856" y="1865376"/>
            <a:ext cx="4069080" cy="5029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2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Avoid unlawful or irrelevant questions; offer reasonable adjustments (CIPD, 2024a).</a:t>
            </a:r>
            <a:endParaRPr lang="en-US" sz="1280" dirty="0"/>
          </a:p>
        </p:txBody>
      </p:sp>
      <p:sp>
        <p:nvSpPr>
          <p:cNvPr id="12" name="Shape 10"/>
          <p:cNvSpPr/>
          <p:nvPr/>
        </p:nvSpPr>
        <p:spPr>
          <a:xfrm>
            <a:off x="786384" y="3657600"/>
            <a:ext cx="5047488" cy="1417320"/>
          </a:xfrm>
          <a:prstGeom prst="roundRect">
            <a:avLst>
              <a:gd name="adj" fmla="val 5161"/>
            </a:avLst>
          </a:prstGeom>
          <a:solidFill>
            <a:srgbClr val="D7E8FA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1005840" y="3913632"/>
            <a:ext cx="320040" cy="32004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005840" y="3995928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3</a:t>
            </a:r>
            <a:endParaRPr lang="en-US" sz="880" dirty="0"/>
          </a:p>
        </p:txBody>
      </p:sp>
      <p:sp>
        <p:nvSpPr>
          <p:cNvPr id="15" name="Text 13"/>
          <p:cNvSpPr/>
          <p:nvPr/>
        </p:nvSpPr>
        <p:spPr>
          <a:xfrm>
            <a:off x="1463040" y="4041648"/>
            <a:ext cx="4069080" cy="5029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2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Record evidence for each score; require at least two raters for final calibration.</a:t>
            </a:r>
            <a:endParaRPr lang="en-US" sz="1280" dirty="0"/>
          </a:p>
        </p:txBody>
      </p:sp>
      <p:sp>
        <p:nvSpPr>
          <p:cNvPr id="16" name="Shape 14"/>
          <p:cNvSpPr/>
          <p:nvPr/>
        </p:nvSpPr>
        <p:spPr>
          <a:xfrm>
            <a:off x="6172200" y="3657600"/>
            <a:ext cx="5047488" cy="1417320"/>
          </a:xfrm>
          <a:prstGeom prst="roundRect">
            <a:avLst>
              <a:gd name="adj" fmla="val 5161"/>
            </a:avLst>
          </a:prstGeom>
          <a:solidFill>
            <a:srgbClr val="E3D9F6">
              <a:alpha val="96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391656" y="3913632"/>
            <a:ext cx="320040" cy="32004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391656" y="3995928"/>
            <a:ext cx="32004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80" b="1" dirty="0">
                <a:solidFill>
                  <a:srgbClr val="2F3437"/>
                </a:solidFill>
              </a:rPr>
              <a:t>4</a:t>
            </a:r>
            <a:endParaRPr lang="en-US" sz="880" dirty="0"/>
          </a:p>
        </p:txBody>
      </p:sp>
      <p:sp>
        <p:nvSpPr>
          <p:cNvPr id="19" name="Text 17"/>
          <p:cNvSpPr/>
          <p:nvPr/>
        </p:nvSpPr>
        <p:spPr>
          <a:xfrm>
            <a:off x="6848856" y="4041648"/>
            <a:ext cx="4069080" cy="5029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12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short practical tasks or case exercises for technical roles (digital/operations).</a:t>
            </a:r>
            <a:endParaRPr lang="en-US" sz="1280" dirty="0"/>
          </a:p>
        </p:txBody>
      </p:sp>
      <p:sp>
        <p:nvSpPr>
          <p:cNvPr id="20" name="Shape 18"/>
          <p:cNvSpPr/>
          <p:nvPr/>
        </p:nvSpPr>
        <p:spPr>
          <a:xfrm>
            <a:off x="704088" y="6099048"/>
            <a:ext cx="9692640" cy="228600"/>
          </a:xfrm>
          <a:prstGeom prst="roundRect">
            <a:avLst>
              <a:gd name="adj" fmla="val 12000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E7D5CA">
                <a:alpha val="7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41248" y="6158484"/>
            <a:ext cx="9436608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US" sz="840" i="1" dirty="0">
                <a:solidFill>
                  <a:srgbClr val="5A63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Armstrong (2020) supports structured HR practice.</a:t>
            </a:r>
            <a:endParaRPr lang="en-US" sz="840" dirty="0"/>
          </a:p>
        </p:txBody>
      </p:sp>
      <p:sp>
        <p:nvSpPr>
          <p:cNvPr id="22" name="Shape 20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13/15</a:t>
            </a:r>
            <a:endParaRPr lang="en-US" sz="8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" y="228600"/>
            <a:ext cx="11201400" cy="804672"/>
          </a:xfrm>
          <a:prstGeom prst="roundRect">
            <a:avLst>
              <a:gd name="adj" fmla="val 681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E7D5CA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13232" y="393192"/>
            <a:ext cx="89611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5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Conclusions and key recommendations</a:t>
            </a:r>
            <a:endParaRPr lang="en-US" sz="2550" dirty="0"/>
          </a:p>
        </p:txBody>
      </p:sp>
      <p:sp>
        <p:nvSpPr>
          <p:cNvPr id="4" name="Shape 2"/>
          <p:cNvSpPr/>
          <p:nvPr/>
        </p:nvSpPr>
        <p:spPr>
          <a:xfrm>
            <a:off x="685800" y="1234440"/>
            <a:ext cx="5349240" cy="4407408"/>
          </a:xfrm>
          <a:prstGeom prst="roundRect">
            <a:avLst>
              <a:gd name="adj" fmla="val 1660"/>
            </a:avLst>
          </a:prstGeom>
          <a:solidFill>
            <a:srgbClr val="FFFFFF"/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50976" y="1536192"/>
            <a:ext cx="4846320" cy="2880360"/>
          </a:xfrm>
          <a:prstGeom prst="rect">
            <a:avLst/>
          </a:prstGeom>
          <a:noFill/>
          <a:ln/>
        </p:spPr>
        <p:txBody>
          <a:bodyPr wrap="square" lIns="1270" tIns="1270" rIns="1270" bIns="1270" rtlCol="0" anchor="ctr">
            <a:normAutofit/>
          </a:bodyPr>
          <a:lstStyle/>
          <a:p>
            <a:r>
              <a:rPr lang="en-US" sz="115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Align hiring to transformation milestones and unblock critical workstreams.</a:t>
            </a:r>
            <a:endParaRPr lang="en-US" sz="1150" dirty="0"/>
          </a:p>
          <a:p>
            <a:r>
              <a:rPr lang="en-US" sz="115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structured, evidence‑based selection with trained interviewers (Campion et al., 1997).</a:t>
            </a:r>
            <a:endParaRPr lang="en-US" sz="1150" dirty="0"/>
          </a:p>
          <a:p>
            <a:r>
              <a:rPr lang="en-US" sz="115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Match interview type to role risk: structured core; competency for people/change; panel for cross‑functional leadership.</a:t>
            </a:r>
            <a:endParaRPr lang="en-US" sz="1150" dirty="0"/>
          </a:p>
          <a:p>
            <a:r>
              <a:rPr lang="en-US" sz="115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Ensure inclusive recruitment: accessible adverts, objective shortlisting and reasonable adjustments (CIPD, 2024a).</a:t>
            </a:r>
            <a:endParaRPr lang="en-US" sz="1150" dirty="0"/>
          </a:p>
          <a:p>
            <a:r>
              <a:rPr lang="en-US" sz="115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Blend virtual and in‑person interviews for speed and operational assessment.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960120" y="4983480"/>
            <a:ext cx="4754880" cy="25603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116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 judgement: hire for capability and adaptability, not only immediate availability.</a:t>
            </a:r>
            <a:endParaRPr lang="en-US" sz="1160" dirty="0"/>
          </a:p>
        </p:txBody>
      </p:sp>
      <p:sp>
        <p:nvSpPr>
          <p:cNvPr id="7" name="Shape 5"/>
          <p:cNvSpPr/>
          <p:nvPr/>
        </p:nvSpPr>
        <p:spPr>
          <a:xfrm>
            <a:off x="6400800" y="1234440"/>
            <a:ext cx="4480560" cy="4407408"/>
          </a:xfrm>
          <a:prstGeom prst="roundRect">
            <a:avLst>
              <a:gd name="adj" fmla="val 1660"/>
            </a:avLst>
          </a:prstGeom>
          <a:solidFill>
            <a:srgbClr val="D6ECDD">
              <a:alpha val="98000"/>
            </a:srgbClr>
          </a:soli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8" name="Chart 0"/>
          <p:cNvGraphicFramePr/>
          <p:nvPr/>
        </p:nvGraphicFramePr>
        <p:xfrm>
          <a:off x="6748272" y="1572768"/>
          <a:ext cx="3767328" cy="29077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Shape 6"/>
          <p:cNvSpPr/>
          <p:nvPr/>
        </p:nvSpPr>
        <p:spPr>
          <a:xfrm>
            <a:off x="704088" y="6099048"/>
            <a:ext cx="9692640" cy="228600"/>
          </a:xfrm>
          <a:prstGeom prst="roundRect">
            <a:avLst>
              <a:gd name="adj" fmla="val 12000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E7D5CA">
                <a:alpha val="7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41248" y="6158484"/>
            <a:ext cx="9436608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US" sz="840" i="1" dirty="0">
                <a:solidFill>
                  <a:srgbClr val="5A63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Rees (2015), Armstrong (2020) and Mullins (2019).</a:t>
            </a:r>
            <a:endParaRPr lang="en-US" sz="840" dirty="0"/>
          </a:p>
        </p:txBody>
      </p:sp>
      <p:sp>
        <p:nvSpPr>
          <p:cNvPr id="11" name="Shape 8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14/15</a:t>
            </a:r>
            <a:endParaRPr lang="en-US" sz="8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93776" y="228600"/>
            <a:ext cx="11201400" cy="804672"/>
          </a:xfrm>
          <a:prstGeom prst="roundRect">
            <a:avLst>
              <a:gd name="adj" fmla="val 681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E7D5CA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13232" y="393192"/>
            <a:ext cx="89611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550" b="1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 (select)</a:t>
            </a:r>
            <a:endParaRPr lang="en-US" sz="2550" dirty="0"/>
          </a:p>
        </p:txBody>
      </p:sp>
      <p:sp>
        <p:nvSpPr>
          <p:cNvPr id="4" name="Shape 2"/>
          <p:cNvSpPr/>
          <p:nvPr/>
        </p:nvSpPr>
        <p:spPr>
          <a:xfrm>
            <a:off x="694944" y="1234440"/>
            <a:ext cx="5440680" cy="4800600"/>
          </a:xfrm>
          <a:prstGeom prst="roundRect">
            <a:avLst>
              <a:gd name="adj" fmla="val 1524"/>
            </a:avLst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284976" y="1234440"/>
            <a:ext cx="5212080" cy="4800600"/>
          </a:xfrm>
          <a:prstGeom prst="roundRect">
            <a:avLst>
              <a:gd name="adj" fmla="val 1524"/>
            </a:avLst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12700">
            <a:solidFill>
              <a:srgbClr val="E7D5CA">
                <a:alpha val="8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32688" y="1490472"/>
            <a:ext cx="4956048" cy="41605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9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Armstrong, M. (2020). Armstrong’s handbook of HRM practice.</a:t>
            </a:r>
            <a:endParaRPr lang="en-US" sz="910" dirty="0"/>
          </a:p>
          <a:p>
            <a:pPr marL="0" indent="0" algn="l">
              <a:buNone/>
            </a:pPr>
            <a:endParaRPr lang="en-US" sz="910" dirty="0"/>
          </a:p>
          <a:p>
            <a:pPr marL="0" indent="0" algn="l">
              <a:buNone/>
            </a:pPr>
            <a:r>
              <a:rPr lang="en-US" sz="9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Mullins, L.J. (2019). Organisational behaviour in the workplace.</a:t>
            </a:r>
            <a:endParaRPr lang="en-US" sz="910" dirty="0"/>
          </a:p>
          <a:p>
            <a:pPr marL="0" indent="0" algn="l">
              <a:buNone/>
            </a:pPr>
            <a:endParaRPr lang="en-US" sz="910" dirty="0"/>
          </a:p>
          <a:p>
            <a:pPr marL="0" indent="0" algn="l">
              <a:buNone/>
            </a:pPr>
            <a:r>
              <a:rPr lang="en-US" sz="9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Rees, W.D. (2015). Skills of management and leadership.</a:t>
            </a:r>
            <a:endParaRPr lang="en-US" sz="910" dirty="0"/>
          </a:p>
          <a:p>
            <a:pPr marL="0" indent="0" algn="l">
              <a:buNone/>
            </a:pPr>
            <a:endParaRPr lang="en-US" sz="910" dirty="0"/>
          </a:p>
          <a:p>
            <a:pPr marL="0" indent="0" algn="l">
              <a:buNone/>
            </a:pPr>
            <a:r>
              <a:rPr lang="en-US" sz="9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Wellington, P. (2011). Effective People Management.</a:t>
            </a:r>
            <a:endParaRPr lang="en-US" sz="910" dirty="0"/>
          </a:p>
          <a:p>
            <a:pPr marL="0" indent="0" algn="l">
              <a:buNone/>
            </a:pPr>
            <a:endParaRPr lang="en-US" sz="910" dirty="0"/>
          </a:p>
          <a:p>
            <a:pPr marL="0" indent="0" algn="l">
              <a:buNone/>
            </a:pPr>
            <a:r>
              <a:rPr lang="en-US" sz="9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Hutchinson, S. &amp; CIPD (2013). Performance Management: Theory and Practice.</a:t>
            </a:r>
            <a:endParaRPr lang="en-US" sz="910" dirty="0"/>
          </a:p>
          <a:p>
            <a:pPr marL="0" indent="0" algn="l">
              <a:buNone/>
            </a:pPr>
            <a:endParaRPr lang="en-US" sz="910" dirty="0"/>
          </a:p>
          <a:p>
            <a:pPr marL="0" indent="0" algn="l">
              <a:buNone/>
            </a:pPr>
            <a:r>
              <a:rPr lang="en-US" sz="91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Campion, M.A., Palmer, D.K. &amp; Campion, J.E. (1997). “A review of structure in the selection interview”, Personnel Psychology.</a:t>
            </a:r>
            <a:endParaRPr lang="en-US" sz="910" dirty="0"/>
          </a:p>
        </p:txBody>
      </p:sp>
      <p:sp>
        <p:nvSpPr>
          <p:cNvPr id="7" name="Text 5"/>
          <p:cNvSpPr/>
          <p:nvPr/>
        </p:nvSpPr>
        <p:spPr>
          <a:xfrm>
            <a:off x="6510528" y="1490472"/>
            <a:ext cx="4736592" cy="3749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buNone/>
            </a:pPr>
            <a:r>
              <a:rPr lang="en-US" sz="9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(2024a). Inclusive recruitment: guide.</a:t>
            </a:r>
            <a:endParaRPr lang="en-US" sz="980" dirty="0"/>
          </a:p>
          <a:p>
            <a:pPr marL="0" indent="0" algn="l">
              <a:buNone/>
            </a:pPr>
            <a:endParaRPr lang="en-US" sz="980" dirty="0"/>
          </a:p>
          <a:p>
            <a:pPr marL="0" indent="0" algn="l">
              <a:buNone/>
            </a:pPr>
            <a:r>
              <a:rPr lang="en-US" sz="9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(2024b). Selection methods factsheet.</a:t>
            </a:r>
            <a:endParaRPr lang="en-US" sz="980" dirty="0"/>
          </a:p>
          <a:p>
            <a:pPr marL="0" indent="0" algn="l">
              <a:buNone/>
            </a:pPr>
            <a:endParaRPr lang="en-US" sz="980" dirty="0"/>
          </a:p>
          <a:p>
            <a:pPr marL="0" indent="0" algn="l">
              <a:buNone/>
            </a:pPr>
            <a:r>
              <a:rPr lang="en-US" sz="9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ACAS (2026). Recruitment guidance.</a:t>
            </a:r>
            <a:endParaRPr lang="en-US" sz="980" dirty="0"/>
          </a:p>
          <a:p>
            <a:pPr marL="0" indent="0" algn="l">
              <a:buNone/>
            </a:pPr>
            <a:endParaRPr lang="en-US" sz="980" dirty="0"/>
          </a:p>
          <a:p>
            <a:pPr marL="0" indent="0" algn="l">
              <a:buNone/>
            </a:pPr>
            <a:r>
              <a:rPr lang="en-US" sz="9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Greggs plc (2026a). Annual Report and Accounts 2025.</a:t>
            </a:r>
            <a:endParaRPr lang="en-US" sz="980" dirty="0"/>
          </a:p>
          <a:p>
            <a:pPr marL="0" indent="0" algn="l">
              <a:buNone/>
            </a:pPr>
            <a:endParaRPr lang="en-US" sz="980" dirty="0"/>
          </a:p>
          <a:p>
            <a:pPr marL="0" indent="0" algn="l">
              <a:buNone/>
            </a:pPr>
            <a:r>
              <a:rPr lang="en-US" sz="980" dirty="0">
                <a:solidFill>
                  <a:srgbClr val="2F34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GOV.UK (2026). Employers: preventing discrimination – recruitment.</a:t>
            </a:r>
            <a:endParaRPr lang="en-US" sz="980" dirty="0"/>
          </a:p>
        </p:txBody>
      </p:sp>
      <p:sp>
        <p:nvSpPr>
          <p:cNvPr id="9" name="Text 7"/>
          <p:cNvSpPr/>
          <p:nvPr/>
        </p:nvSpPr>
        <p:spPr>
          <a:xfrm>
            <a:off x="6611112" y="5490972"/>
            <a:ext cx="4517136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 algn="ctr">
              <a:buNone/>
            </a:pPr>
            <a:endParaRPr lang="en-US" sz="860" dirty="0"/>
          </a:p>
        </p:txBody>
      </p:sp>
      <p:sp>
        <p:nvSpPr>
          <p:cNvPr id="10" name="Shape 8"/>
          <p:cNvSpPr/>
          <p:nvPr/>
        </p:nvSpPr>
        <p:spPr>
          <a:xfrm>
            <a:off x="594360" y="6473952"/>
            <a:ext cx="10972800" cy="0"/>
          </a:xfrm>
          <a:prstGeom prst="line">
            <a:avLst/>
          </a:prstGeom>
          <a:noFill/>
          <a:ln w="12700">
            <a:solidFill>
              <a:srgbClr val="E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716768" y="6537960"/>
            <a:ext cx="877824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60" dirty="0">
                <a:solidFill>
                  <a:srgbClr val="5A6366"/>
                </a:solidFill>
              </a:rPr>
              <a:t>15/15</a:t>
            </a:r>
            <a:endParaRPr lang="en-US" sz="86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1347</Words>
  <Application>Microsoft Office PowerPoint</Application>
  <PresentationFormat>Widescreen</PresentationFormat>
  <Paragraphs>185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UWTSD London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&amp; Selection During Organisational Transformation - Greggs plc</dc:title>
  <dc:subject>Recruitment &amp; Selection During Organisational Transformation</dc:subject>
  <dc:creator>Ana Maria Salazar Basich</dc:creator>
  <cp:lastModifiedBy>ana maria salazar basich</cp:lastModifiedBy>
  <cp:revision>3</cp:revision>
  <dcterms:created xsi:type="dcterms:W3CDTF">2026-07-12T14:04:58Z</dcterms:created>
  <dcterms:modified xsi:type="dcterms:W3CDTF">2026-07-13T05:40:56Z</dcterms:modified>
</cp:coreProperties>
</file>