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60" r:id="rId1"/>
  </p:sldMasterIdLst>
  <p:notesMasterIdLst>
    <p:notesMasterId r:id="rId42"/>
  </p:notesMasterIdLst>
  <p:handoutMasterIdLst>
    <p:handoutMasterId r:id="rId43"/>
  </p:handoutMasterIdLst>
  <p:sldIdLst>
    <p:sldId id="276" r:id="rId2"/>
    <p:sldId id="342" r:id="rId3"/>
    <p:sldId id="354" r:id="rId4"/>
    <p:sldId id="340" r:id="rId5"/>
    <p:sldId id="355" r:id="rId6"/>
    <p:sldId id="332" r:id="rId7"/>
    <p:sldId id="346" r:id="rId8"/>
    <p:sldId id="356" r:id="rId9"/>
    <p:sldId id="308" r:id="rId10"/>
    <p:sldId id="310" r:id="rId11"/>
    <p:sldId id="347" r:id="rId12"/>
    <p:sldId id="312" r:id="rId13"/>
    <p:sldId id="278" r:id="rId14"/>
    <p:sldId id="279" r:id="rId15"/>
    <p:sldId id="326" r:id="rId16"/>
    <p:sldId id="327" r:id="rId17"/>
    <p:sldId id="328" r:id="rId18"/>
    <p:sldId id="329" r:id="rId19"/>
    <p:sldId id="330" r:id="rId20"/>
    <p:sldId id="331" r:id="rId21"/>
    <p:sldId id="348" r:id="rId22"/>
    <p:sldId id="349" r:id="rId23"/>
    <p:sldId id="350" r:id="rId24"/>
    <p:sldId id="351" r:id="rId25"/>
    <p:sldId id="352" r:id="rId26"/>
    <p:sldId id="353" r:id="rId27"/>
    <p:sldId id="334" r:id="rId28"/>
    <p:sldId id="335" r:id="rId29"/>
    <p:sldId id="333" r:id="rId30"/>
    <p:sldId id="336" r:id="rId31"/>
    <p:sldId id="337" r:id="rId32"/>
    <p:sldId id="338" r:id="rId33"/>
    <p:sldId id="302" r:id="rId34"/>
    <p:sldId id="280" r:id="rId35"/>
    <p:sldId id="281" r:id="rId36"/>
    <p:sldId id="282" r:id="rId37"/>
    <p:sldId id="283" r:id="rId38"/>
    <p:sldId id="284" r:id="rId39"/>
    <p:sldId id="293" r:id="rId40"/>
    <p:sldId id="344" r:id="rId41"/>
  </p:sldIdLst>
  <p:sldSz cx="9144000" cy="6858000" type="screen4x3"/>
  <p:notesSz cx="6858000" cy="9144000"/>
  <p:embeddedFontLst>
    <p:embeddedFont>
      <p:font typeface="Calibri" panose="020F0502020204030204" pitchFamily="34" charset="0"/>
      <p:regular r:id="rId44"/>
      <p:bold r:id="rId45"/>
      <p:italic r:id="rId46"/>
      <p:boldItalic r:id="rId47"/>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81021" autoAdjust="0"/>
  </p:normalViewPr>
  <p:slideViewPr>
    <p:cSldViewPr snapToGrid="0">
      <p:cViewPr varScale="1">
        <p:scale>
          <a:sx n="92" d="100"/>
          <a:sy n="92" d="100"/>
        </p:scale>
        <p:origin x="2076" y="90"/>
      </p:cViewPr>
      <p:guideLst/>
    </p:cSldViewPr>
  </p:slideViewPr>
  <p:notesTextViewPr>
    <p:cViewPr>
      <p:scale>
        <a:sx n="1" d="1"/>
        <a:sy n="1" d="1"/>
      </p:scale>
      <p:origin x="0" y="0"/>
    </p:cViewPr>
  </p:notesTextViewPr>
  <p:sorterViewPr>
    <p:cViewPr varScale="1">
      <p:scale>
        <a:sx n="100" d="100"/>
        <a:sy n="100" d="100"/>
      </p:scale>
      <p:origin x="0" y="-5826"/>
    </p:cViewPr>
  </p:sorterViewPr>
  <p:notesViewPr>
    <p:cSldViewPr snapToGrid="0">
      <p:cViewPr varScale="1">
        <p:scale>
          <a:sx n="90" d="100"/>
          <a:sy n="90" d="100"/>
        </p:scale>
        <p:origin x="3774" y="45"/>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font" Target="fonts/font4.fntdata"/><Relationship Id="rId50"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font" Target="fonts/font2.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font" Target="fonts/font1.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openxmlformats.org/officeDocument/2006/relationships/presProps" Target="presProps.xml"/><Relationship Id="rId8" Type="http://schemas.openxmlformats.org/officeDocument/2006/relationships/slide" Target="slides/slide7.xml"/><Relationship Id="rId51" Type="http://schemas.openxmlformats.org/officeDocument/2006/relationships/tableStyles" Target="tableStyle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font" Target="fonts/font3.fntdata"/><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F9D918E-6453-4BAB-B725-4894AAA35B80}" type="doc">
      <dgm:prSet loTypeId="urn:microsoft.com/office/officeart/2005/8/layout/vList5" loCatId="list" qsTypeId="urn:microsoft.com/office/officeart/2005/8/quickstyle/simple1" qsCatId="simple" csTypeId="urn:microsoft.com/office/officeart/2005/8/colors/colorful3" csCatId="colorful" phldr="1"/>
      <dgm:spPr/>
      <dgm:t>
        <a:bodyPr/>
        <a:lstStyle/>
        <a:p>
          <a:endParaRPr lang="en-US"/>
        </a:p>
      </dgm:t>
    </dgm:pt>
    <dgm:pt modelId="{F7C8E95E-235D-4A70-9090-D518215FAD9C}">
      <dgm:prSet custT="1"/>
      <dgm:spPr/>
      <dgm:t>
        <a:bodyPr/>
        <a:lstStyle/>
        <a:p>
          <a:pPr algn="l" rtl="0"/>
          <a:r>
            <a:rPr lang="en-GB" sz="2800" dirty="0"/>
            <a:t>a)Recent research and extensive use of journals is essential.</a:t>
          </a:r>
        </a:p>
      </dgm:t>
    </dgm:pt>
    <dgm:pt modelId="{44AAA3A2-60B8-4191-AA85-F3DFA2F5B5A5}" type="parTrans" cxnId="{928CF9FE-08AB-4333-80BE-5CEF56582A94}">
      <dgm:prSet/>
      <dgm:spPr/>
      <dgm:t>
        <a:bodyPr/>
        <a:lstStyle/>
        <a:p>
          <a:pPr algn="l"/>
          <a:endParaRPr lang="en-US"/>
        </a:p>
      </dgm:t>
    </dgm:pt>
    <dgm:pt modelId="{FA4A7514-5EAB-449C-BBEF-B1BAAA69B206}" type="sibTrans" cxnId="{928CF9FE-08AB-4333-80BE-5CEF56582A94}">
      <dgm:prSet/>
      <dgm:spPr/>
      <dgm:t>
        <a:bodyPr/>
        <a:lstStyle/>
        <a:p>
          <a:pPr algn="l"/>
          <a:endParaRPr lang="en-US"/>
        </a:p>
      </dgm:t>
    </dgm:pt>
    <dgm:pt modelId="{B5038AA7-D6FF-49C2-B56D-2A50E9D4CF93}">
      <dgm:prSet custT="1"/>
      <dgm:spPr/>
      <dgm:t>
        <a:bodyPr/>
        <a:lstStyle/>
        <a:p>
          <a:pPr algn="l" rtl="0"/>
          <a:r>
            <a:rPr lang="en-GB" sz="2800"/>
            <a:t>b)Citing reports that go against your hypotheses as well as those that support it is essential.</a:t>
          </a:r>
        </a:p>
      </dgm:t>
    </dgm:pt>
    <dgm:pt modelId="{855F0CFD-55EC-482F-A972-FC527D1974F0}" type="parTrans" cxnId="{74642676-81A4-434A-88E0-A4AC505C459D}">
      <dgm:prSet/>
      <dgm:spPr/>
      <dgm:t>
        <a:bodyPr/>
        <a:lstStyle/>
        <a:p>
          <a:pPr algn="l"/>
          <a:endParaRPr lang="en-US"/>
        </a:p>
      </dgm:t>
    </dgm:pt>
    <dgm:pt modelId="{497FA884-7B83-41A4-81C0-33B5CDB0E489}" type="sibTrans" cxnId="{74642676-81A4-434A-88E0-A4AC505C459D}">
      <dgm:prSet/>
      <dgm:spPr/>
      <dgm:t>
        <a:bodyPr/>
        <a:lstStyle/>
        <a:p>
          <a:pPr algn="l"/>
          <a:endParaRPr lang="en-US"/>
        </a:p>
      </dgm:t>
    </dgm:pt>
    <dgm:pt modelId="{73C0FB5C-5C5E-453F-B05E-CC1CC6EBDA24}">
      <dgm:prSet custT="1"/>
      <dgm:spPr/>
      <dgm:t>
        <a:bodyPr/>
        <a:lstStyle/>
        <a:p>
          <a:pPr algn="l" rtl="0"/>
          <a:r>
            <a:rPr lang="en-GB" sz="2800" dirty="0"/>
            <a:t>c)All sources must be acknowledged, be correctly cited, and all cited sources must appear in the Reference list.</a:t>
          </a:r>
        </a:p>
      </dgm:t>
    </dgm:pt>
    <dgm:pt modelId="{8976EBB0-6FF9-471E-8740-44C4E44D970F}" type="parTrans" cxnId="{95AC8902-8ED0-4CF2-84DF-A5E8EB220C17}">
      <dgm:prSet/>
      <dgm:spPr/>
      <dgm:t>
        <a:bodyPr/>
        <a:lstStyle/>
        <a:p>
          <a:pPr algn="l"/>
          <a:endParaRPr lang="en-US"/>
        </a:p>
      </dgm:t>
    </dgm:pt>
    <dgm:pt modelId="{6A097A72-7B6C-468B-A1B6-21C50FBD92DE}" type="sibTrans" cxnId="{95AC8902-8ED0-4CF2-84DF-A5E8EB220C17}">
      <dgm:prSet/>
      <dgm:spPr/>
      <dgm:t>
        <a:bodyPr/>
        <a:lstStyle/>
        <a:p>
          <a:pPr algn="l"/>
          <a:endParaRPr lang="en-US"/>
        </a:p>
      </dgm:t>
    </dgm:pt>
    <dgm:pt modelId="{2420FC14-82FA-4041-A2CF-09985711DB44}">
      <dgm:prSet custT="1"/>
      <dgm:spPr/>
      <dgm:t>
        <a:bodyPr/>
        <a:lstStyle/>
        <a:p>
          <a:pPr algn="l" rtl="0"/>
          <a:r>
            <a:rPr lang="en-GB" sz="2800"/>
            <a:t>d)Finish by honing in on your particular study and explain its rationale, but in more depth. </a:t>
          </a:r>
        </a:p>
      </dgm:t>
    </dgm:pt>
    <dgm:pt modelId="{BC564AF7-E6ED-4836-AC36-A54A6875D51D}" type="parTrans" cxnId="{3EE66F2A-6E94-4E33-9DC5-74960FD62C25}">
      <dgm:prSet/>
      <dgm:spPr/>
      <dgm:t>
        <a:bodyPr/>
        <a:lstStyle/>
        <a:p>
          <a:pPr algn="l"/>
          <a:endParaRPr lang="en-US"/>
        </a:p>
      </dgm:t>
    </dgm:pt>
    <dgm:pt modelId="{B3944C5A-B93B-4C49-8637-050591C6D02D}" type="sibTrans" cxnId="{3EE66F2A-6E94-4E33-9DC5-74960FD62C25}">
      <dgm:prSet/>
      <dgm:spPr/>
      <dgm:t>
        <a:bodyPr/>
        <a:lstStyle/>
        <a:p>
          <a:pPr algn="l"/>
          <a:endParaRPr lang="en-US"/>
        </a:p>
      </dgm:t>
    </dgm:pt>
    <dgm:pt modelId="{0482DEDC-7963-486D-81CC-D4F74600D78D}">
      <dgm:prSet custT="1"/>
      <dgm:spPr/>
      <dgm:t>
        <a:bodyPr/>
        <a:lstStyle/>
        <a:p>
          <a:pPr algn="l" rtl="0"/>
          <a:r>
            <a:rPr lang="en-GB" sz="2800" dirty="0"/>
            <a:t>e)You must end by stating your specific research question(s) and hypotheses </a:t>
          </a:r>
        </a:p>
      </dgm:t>
    </dgm:pt>
    <dgm:pt modelId="{88F1312E-1A26-4249-8234-067DC116543E}" type="parTrans" cxnId="{FE119486-72FB-4C7E-A89B-3E2779C6A52A}">
      <dgm:prSet/>
      <dgm:spPr/>
      <dgm:t>
        <a:bodyPr/>
        <a:lstStyle/>
        <a:p>
          <a:pPr algn="l"/>
          <a:endParaRPr lang="en-US"/>
        </a:p>
      </dgm:t>
    </dgm:pt>
    <dgm:pt modelId="{48FD185B-62B1-4174-B6A8-CA25B9DE9CA8}" type="sibTrans" cxnId="{FE119486-72FB-4C7E-A89B-3E2779C6A52A}">
      <dgm:prSet/>
      <dgm:spPr/>
      <dgm:t>
        <a:bodyPr/>
        <a:lstStyle/>
        <a:p>
          <a:pPr algn="l"/>
          <a:endParaRPr lang="en-US"/>
        </a:p>
      </dgm:t>
    </dgm:pt>
    <dgm:pt modelId="{B7AD4FDE-F3AB-44C2-A75B-96AD24360280}" type="pres">
      <dgm:prSet presAssocID="{CF9D918E-6453-4BAB-B725-4894AAA35B80}" presName="Name0" presStyleCnt="0">
        <dgm:presLayoutVars>
          <dgm:dir/>
          <dgm:animLvl val="lvl"/>
          <dgm:resizeHandles val="exact"/>
        </dgm:presLayoutVars>
      </dgm:prSet>
      <dgm:spPr/>
    </dgm:pt>
    <dgm:pt modelId="{EDB92513-736B-4444-9329-2FE21C244F21}" type="pres">
      <dgm:prSet presAssocID="{F7C8E95E-235D-4A70-9090-D518215FAD9C}" presName="linNode" presStyleCnt="0"/>
      <dgm:spPr/>
    </dgm:pt>
    <dgm:pt modelId="{0A5FCB2B-925B-4DCB-A51D-CB7F12C0EAFE}" type="pres">
      <dgm:prSet presAssocID="{F7C8E95E-235D-4A70-9090-D518215FAD9C}" presName="parentText" presStyleLbl="node1" presStyleIdx="0" presStyleCnt="5" custScaleX="261103">
        <dgm:presLayoutVars>
          <dgm:chMax val="1"/>
          <dgm:bulletEnabled val="1"/>
        </dgm:presLayoutVars>
      </dgm:prSet>
      <dgm:spPr/>
    </dgm:pt>
    <dgm:pt modelId="{6045DDD5-7F7E-44F7-85F4-714D1D981C9F}" type="pres">
      <dgm:prSet presAssocID="{FA4A7514-5EAB-449C-BBEF-B1BAAA69B206}" presName="sp" presStyleCnt="0"/>
      <dgm:spPr/>
    </dgm:pt>
    <dgm:pt modelId="{7FFAF51F-D5C6-4226-B3BE-C0D32526E1D6}" type="pres">
      <dgm:prSet presAssocID="{B5038AA7-D6FF-49C2-B56D-2A50E9D4CF93}" presName="linNode" presStyleCnt="0"/>
      <dgm:spPr/>
    </dgm:pt>
    <dgm:pt modelId="{A6AB26A3-DE62-4E03-BE03-E52CCFD206C9}" type="pres">
      <dgm:prSet presAssocID="{B5038AA7-D6FF-49C2-B56D-2A50E9D4CF93}" presName="parentText" presStyleLbl="node1" presStyleIdx="1" presStyleCnt="5" custScaleX="261103">
        <dgm:presLayoutVars>
          <dgm:chMax val="1"/>
          <dgm:bulletEnabled val="1"/>
        </dgm:presLayoutVars>
      </dgm:prSet>
      <dgm:spPr/>
    </dgm:pt>
    <dgm:pt modelId="{A04F4738-4A4F-42B7-BA76-D45B1C9AB50A}" type="pres">
      <dgm:prSet presAssocID="{497FA884-7B83-41A4-81C0-33B5CDB0E489}" presName="sp" presStyleCnt="0"/>
      <dgm:spPr/>
    </dgm:pt>
    <dgm:pt modelId="{AEDB3062-137C-45FC-A527-14613CE2D3B4}" type="pres">
      <dgm:prSet presAssocID="{73C0FB5C-5C5E-453F-B05E-CC1CC6EBDA24}" presName="linNode" presStyleCnt="0"/>
      <dgm:spPr/>
    </dgm:pt>
    <dgm:pt modelId="{AE0AD4F8-9BF6-4358-AAFD-18D9EE7EBFA0}" type="pres">
      <dgm:prSet presAssocID="{73C0FB5C-5C5E-453F-B05E-CC1CC6EBDA24}" presName="parentText" presStyleLbl="node1" presStyleIdx="2" presStyleCnt="5" custScaleX="261103">
        <dgm:presLayoutVars>
          <dgm:chMax val="1"/>
          <dgm:bulletEnabled val="1"/>
        </dgm:presLayoutVars>
      </dgm:prSet>
      <dgm:spPr/>
    </dgm:pt>
    <dgm:pt modelId="{B0D1CE53-6808-4AC1-A95A-6E2AED185C8E}" type="pres">
      <dgm:prSet presAssocID="{6A097A72-7B6C-468B-A1B6-21C50FBD92DE}" presName="sp" presStyleCnt="0"/>
      <dgm:spPr/>
    </dgm:pt>
    <dgm:pt modelId="{497F699A-BD7A-4D93-8DB7-F01C8F4F36F5}" type="pres">
      <dgm:prSet presAssocID="{2420FC14-82FA-4041-A2CF-09985711DB44}" presName="linNode" presStyleCnt="0"/>
      <dgm:spPr/>
    </dgm:pt>
    <dgm:pt modelId="{C15294B0-7FE2-445A-9767-38A867F1F06D}" type="pres">
      <dgm:prSet presAssocID="{2420FC14-82FA-4041-A2CF-09985711DB44}" presName="parentText" presStyleLbl="node1" presStyleIdx="3" presStyleCnt="5" custScaleX="261103">
        <dgm:presLayoutVars>
          <dgm:chMax val="1"/>
          <dgm:bulletEnabled val="1"/>
        </dgm:presLayoutVars>
      </dgm:prSet>
      <dgm:spPr/>
    </dgm:pt>
    <dgm:pt modelId="{E9AA6E60-ED29-429C-A607-5800387C3C35}" type="pres">
      <dgm:prSet presAssocID="{B3944C5A-B93B-4C49-8637-050591C6D02D}" presName="sp" presStyleCnt="0"/>
      <dgm:spPr/>
    </dgm:pt>
    <dgm:pt modelId="{FE3A32A6-764A-4E26-B193-DCA7EABCF1CA}" type="pres">
      <dgm:prSet presAssocID="{0482DEDC-7963-486D-81CC-D4F74600D78D}" presName="linNode" presStyleCnt="0"/>
      <dgm:spPr/>
    </dgm:pt>
    <dgm:pt modelId="{556CF4F2-408E-4619-BABF-256E0DC15CD7}" type="pres">
      <dgm:prSet presAssocID="{0482DEDC-7963-486D-81CC-D4F74600D78D}" presName="parentText" presStyleLbl="node1" presStyleIdx="4" presStyleCnt="5" custScaleX="261103">
        <dgm:presLayoutVars>
          <dgm:chMax val="1"/>
          <dgm:bulletEnabled val="1"/>
        </dgm:presLayoutVars>
      </dgm:prSet>
      <dgm:spPr/>
    </dgm:pt>
  </dgm:ptLst>
  <dgm:cxnLst>
    <dgm:cxn modelId="{95AC8902-8ED0-4CF2-84DF-A5E8EB220C17}" srcId="{CF9D918E-6453-4BAB-B725-4894AAA35B80}" destId="{73C0FB5C-5C5E-453F-B05E-CC1CC6EBDA24}" srcOrd="2" destOrd="0" parTransId="{8976EBB0-6FF9-471E-8740-44C4E44D970F}" sibTransId="{6A097A72-7B6C-468B-A1B6-21C50FBD92DE}"/>
    <dgm:cxn modelId="{3EE66F2A-6E94-4E33-9DC5-74960FD62C25}" srcId="{CF9D918E-6453-4BAB-B725-4894AAA35B80}" destId="{2420FC14-82FA-4041-A2CF-09985711DB44}" srcOrd="3" destOrd="0" parTransId="{BC564AF7-E6ED-4836-AC36-A54A6875D51D}" sibTransId="{B3944C5A-B93B-4C49-8637-050591C6D02D}"/>
    <dgm:cxn modelId="{5D2D1D36-A1CC-465C-BF7E-8D291866BC21}" type="presOf" srcId="{73C0FB5C-5C5E-453F-B05E-CC1CC6EBDA24}" destId="{AE0AD4F8-9BF6-4358-AAFD-18D9EE7EBFA0}" srcOrd="0" destOrd="0" presId="urn:microsoft.com/office/officeart/2005/8/layout/vList5"/>
    <dgm:cxn modelId="{C080E664-49A6-49A7-943F-18FCF951FA7D}" type="presOf" srcId="{F7C8E95E-235D-4A70-9090-D518215FAD9C}" destId="{0A5FCB2B-925B-4DCB-A51D-CB7F12C0EAFE}" srcOrd="0" destOrd="0" presId="urn:microsoft.com/office/officeart/2005/8/layout/vList5"/>
    <dgm:cxn modelId="{299AAF51-C330-42B8-97D5-7BCB1550E087}" type="presOf" srcId="{CF9D918E-6453-4BAB-B725-4894AAA35B80}" destId="{B7AD4FDE-F3AB-44C2-A75B-96AD24360280}" srcOrd="0" destOrd="0" presId="urn:microsoft.com/office/officeart/2005/8/layout/vList5"/>
    <dgm:cxn modelId="{74642676-81A4-434A-88E0-A4AC505C459D}" srcId="{CF9D918E-6453-4BAB-B725-4894AAA35B80}" destId="{B5038AA7-D6FF-49C2-B56D-2A50E9D4CF93}" srcOrd="1" destOrd="0" parTransId="{855F0CFD-55EC-482F-A972-FC527D1974F0}" sibTransId="{497FA884-7B83-41A4-81C0-33B5CDB0E489}"/>
    <dgm:cxn modelId="{7347787A-CDF9-43A2-A474-6790048C70F2}" type="presOf" srcId="{2420FC14-82FA-4041-A2CF-09985711DB44}" destId="{C15294B0-7FE2-445A-9767-38A867F1F06D}" srcOrd="0" destOrd="0" presId="urn:microsoft.com/office/officeart/2005/8/layout/vList5"/>
    <dgm:cxn modelId="{FE119486-72FB-4C7E-A89B-3E2779C6A52A}" srcId="{CF9D918E-6453-4BAB-B725-4894AAA35B80}" destId="{0482DEDC-7963-486D-81CC-D4F74600D78D}" srcOrd="4" destOrd="0" parTransId="{88F1312E-1A26-4249-8234-067DC116543E}" sibTransId="{48FD185B-62B1-4174-B6A8-CA25B9DE9CA8}"/>
    <dgm:cxn modelId="{86A0E2E1-2B74-4A6F-94F6-0540AF8B7132}" type="presOf" srcId="{B5038AA7-D6FF-49C2-B56D-2A50E9D4CF93}" destId="{A6AB26A3-DE62-4E03-BE03-E52CCFD206C9}" srcOrd="0" destOrd="0" presId="urn:microsoft.com/office/officeart/2005/8/layout/vList5"/>
    <dgm:cxn modelId="{3DA8F0FA-6C21-467C-9540-963315127F6C}" type="presOf" srcId="{0482DEDC-7963-486D-81CC-D4F74600D78D}" destId="{556CF4F2-408E-4619-BABF-256E0DC15CD7}" srcOrd="0" destOrd="0" presId="urn:microsoft.com/office/officeart/2005/8/layout/vList5"/>
    <dgm:cxn modelId="{928CF9FE-08AB-4333-80BE-5CEF56582A94}" srcId="{CF9D918E-6453-4BAB-B725-4894AAA35B80}" destId="{F7C8E95E-235D-4A70-9090-D518215FAD9C}" srcOrd="0" destOrd="0" parTransId="{44AAA3A2-60B8-4191-AA85-F3DFA2F5B5A5}" sibTransId="{FA4A7514-5EAB-449C-BBEF-B1BAAA69B206}"/>
    <dgm:cxn modelId="{3CF736C1-CEFB-42AE-B169-DB730A65F2EC}" type="presParOf" srcId="{B7AD4FDE-F3AB-44C2-A75B-96AD24360280}" destId="{EDB92513-736B-4444-9329-2FE21C244F21}" srcOrd="0" destOrd="0" presId="urn:microsoft.com/office/officeart/2005/8/layout/vList5"/>
    <dgm:cxn modelId="{E847E468-4631-4E48-A0D2-C7FDA301386F}" type="presParOf" srcId="{EDB92513-736B-4444-9329-2FE21C244F21}" destId="{0A5FCB2B-925B-4DCB-A51D-CB7F12C0EAFE}" srcOrd="0" destOrd="0" presId="urn:microsoft.com/office/officeart/2005/8/layout/vList5"/>
    <dgm:cxn modelId="{B7467B1D-B05B-4C21-9E2D-30318E671D52}" type="presParOf" srcId="{B7AD4FDE-F3AB-44C2-A75B-96AD24360280}" destId="{6045DDD5-7F7E-44F7-85F4-714D1D981C9F}" srcOrd="1" destOrd="0" presId="urn:microsoft.com/office/officeart/2005/8/layout/vList5"/>
    <dgm:cxn modelId="{450C77E0-EF9D-43F6-A771-8D2FF858811E}" type="presParOf" srcId="{B7AD4FDE-F3AB-44C2-A75B-96AD24360280}" destId="{7FFAF51F-D5C6-4226-B3BE-C0D32526E1D6}" srcOrd="2" destOrd="0" presId="urn:microsoft.com/office/officeart/2005/8/layout/vList5"/>
    <dgm:cxn modelId="{9505C452-043A-4EBD-BBD6-14311B9900BF}" type="presParOf" srcId="{7FFAF51F-D5C6-4226-B3BE-C0D32526E1D6}" destId="{A6AB26A3-DE62-4E03-BE03-E52CCFD206C9}" srcOrd="0" destOrd="0" presId="urn:microsoft.com/office/officeart/2005/8/layout/vList5"/>
    <dgm:cxn modelId="{C5A08D1F-1FD0-47B0-8D3E-47C9AD2425AF}" type="presParOf" srcId="{B7AD4FDE-F3AB-44C2-A75B-96AD24360280}" destId="{A04F4738-4A4F-42B7-BA76-D45B1C9AB50A}" srcOrd="3" destOrd="0" presId="urn:microsoft.com/office/officeart/2005/8/layout/vList5"/>
    <dgm:cxn modelId="{BB6B5F6D-F1C9-479C-86BF-659860B14F3E}" type="presParOf" srcId="{B7AD4FDE-F3AB-44C2-A75B-96AD24360280}" destId="{AEDB3062-137C-45FC-A527-14613CE2D3B4}" srcOrd="4" destOrd="0" presId="urn:microsoft.com/office/officeart/2005/8/layout/vList5"/>
    <dgm:cxn modelId="{D8934954-979A-494F-938A-F762C0728F4B}" type="presParOf" srcId="{AEDB3062-137C-45FC-A527-14613CE2D3B4}" destId="{AE0AD4F8-9BF6-4358-AAFD-18D9EE7EBFA0}" srcOrd="0" destOrd="0" presId="urn:microsoft.com/office/officeart/2005/8/layout/vList5"/>
    <dgm:cxn modelId="{2D8A0D5E-BE3B-4071-A32F-644254D2434E}" type="presParOf" srcId="{B7AD4FDE-F3AB-44C2-A75B-96AD24360280}" destId="{B0D1CE53-6808-4AC1-A95A-6E2AED185C8E}" srcOrd="5" destOrd="0" presId="urn:microsoft.com/office/officeart/2005/8/layout/vList5"/>
    <dgm:cxn modelId="{E8A77AF1-1CEC-434F-9D5F-83B1572D2AB7}" type="presParOf" srcId="{B7AD4FDE-F3AB-44C2-A75B-96AD24360280}" destId="{497F699A-BD7A-4D93-8DB7-F01C8F4F36F5}" srcOrd="6" destOrd="0" presId="urn:microsoft.com/office/officeart/2005/8/layout/vList5"/>
    <dgm:cxn modelId="{7774C0EF-D208-4760-907B-CECC8539BFD7}" type="presParOf" srcId="{497F699A-BD7A-4D93-8DB7-F01C8F4F36F5}" destId="{C15294B0-7FE2-445A-9767-38A867F1F06D}" srcOrd="0" destOrd="0" presId="urn:microsoft.com/office/officeart/2005/8/layout/vList5"/>
    <dgm:cxn modelId="{2AE19320-9E0C-4BCB-937C-9490DDE4BBA5}" type="presParOf" srcId="{B7AD4FDE-F3AB-44C2-A75B-96AD24360280}" destId="{E9AA6E60-ED29-429C-A607-5800387C3C35}" srcOrd="7" destOrd="0" presId="urn:microsoft.com/office/officeart/2005/8/layout/vList5"/>
    <dgm:cxn modelId="{77E8F18B-A26B-4644-BF8B-7B21A72EFE0E}" type="presParOf" srcId="{B7AD4FDE-F3AB-44C2-A75B-96AD24360280}" destId="{FE3A32A6-764A-4E26-B193-DCA7EABCF1CA}" srcOrd="8" destOrd="0" presId="urn:microsoft.com/office/officeart/2005/8/layout/vList5"/>
    <dgm:cxn modelId="{89D127B5-5E04-48E1-8EDE-859A1E220EE3}" type="presParOf" srcId="{FE3A32A6-764A-4E26-B193-DCA7EABCF1CA}" destId="{556CF4F2-408E-4619-BABF-256E0DC15CD7}" srcOrd="0"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5D8FCA3-E621-4D64-A124-135DF904A705}" type="doc">
      <dgm:prSet loTypeId="urn:microsoft.com/office/officeart/2005/8/layout/lProcess3" loCatId="process" qsTypeId="urn:microsoft.com/office/officeart/2005/8/quickstyle/simple1" qsCatId="simple" csTypeId="urn:microsoft.com/office/officeart/2005/8/colors/colorful5" csCatId="colorful" phldr="1"/>
      <dgm:spPr/>
      <dgm:t>
        <a:bodyPr/>
        <a:lstStyle/>
        <a:p>
          <a:endParaRPr lang="en-US"/>
        </a:p>
      </dgm:t>
    </dgm:pt>
    <dgm:pt modelId="{2C5A17C2-4874-4BA9-AA82-9DBF7B3E7365}">
      <dgm:prSet custT="1"/>
      <dgm:spPr/>
      <dgm:t>
        <a:bodyPr/>
        <a:lstStyle/>
        <a:p>
          <a:pPr rtl="0"/>
          <a:r>
            <a:rPr lang="en-GB" sz="2400"/>
            <a:t>Design</a:t>
          </a:r>
        </a:p>
      </dgm:t>
    </dgm:pt>
    <dgm:pt modelId="{A9F80FD7-158E-4DC6-A902-05721373C563}" type="parTrans" cxnId="{42E8893D-CA14-497E-9036-B154AEE06639}">
      <dgm:prSet/>
      <dgm:spPr/>
      <dgm:t>
        <a:bodyPr/>
        <a:lstStyle/>
        <a:p>
          <a:endParaRPr lang="en-US" sz="2000"/>
        </a:p>
      </dgm:t>
    </dgm:pt>
    <dgm:pt modelId="{44A19C85-5E1A-467D-8E0E-3130F95064CF}" type="sibTrans" cxnId="{42E8893D-CA14-497E-9036-B154AEE06639}">
      <dgm:prSet/>
      <dgm:spPr/>
      <dgm:t>
        <a:bodyPr/>
        <a:lstStyle/>
        <a:p>
          <a:endParaRPr lang="en-US" sz="2000"/>
        </a:p>
      </dgm:t>
    </dgm:pt>
    <dgm:pt modelId="{06E1CD43-BA57-4234-8DA5-200FD3F24DB1}">
      <dgm:prSet custT="1"/>
      <dgm:spPr/>
      <dgm:t>
        <a:bodyPr/>
        <a:lstStyle/>
        <a:p>
          <a:pPr rtl="0"/>
          <a:r>
            <a:rPr lang="en-GB" sz="2000" dirty="0"/>
            <a:t>Between- or within-subjects, or a mixed design; whether the study is, for example, correlational, experimental, qualitative; the independent and the dependent variables if quantitative; the intended analysis plan</a:t>
          </a:r>
        </a:p>
      </dgm:t>
    </dgm:pt>
    <dgm:pt modelId="{A99D944B-D87E-4D41-AB92-E84B69355AF9}" type="parTrans" cxnId="{124EED21-736D-4450-8AC2-8576E8F39DE9}">
      <dgm:prSet/>
      <dgm:spPr/>
      <dgm:t>
        <a:bodyPr/>
        <a:lstStyle/>
        <a:p>
          <a:endParaRPr lang="en-US" sz="2000"/>
        </a:p>
      </dgm:t>
    </dgm:pt>
    <dgm:pt modelId="{D584B523-25D7-4CB7-9BA8-2A4502642FC5}" type="sibTrans" cxnId="{124EED21-736D-4450-8AC2-8576E8F39DE9}">
      <dgm:prSet/>
      <dgm:spPr/>
      <dgm:t>
        <a:bodyPr/>
        <a:lstStyle/>
        <a:p>
          <a:endParaRPr lang="en-US" sz="2000"/>
        </a:p>
      </dgm:t>
    </dgm:pt>
    <dgm:pt modelId="{576F5F83-5425-4CFD-BCB6-B03AF7654AD8}" type="pres">
      <dgm:prSet presAssocID="{75D8FCA3-E621-4D64-A124-135DF904A705}" presName="Name0" presStyleCnt="0">
        <dgm:presLayoutVars>
          <dgm:chPref val="3"/>
          <dgm:dir/>
          <dgm:animLvl val="lvl"/>
          <dgm:resizeHandles/>
        </dgm:presLayoutVars>
      </dgm:prSet>
      <dgm:spPr/>
    </dgm:pt>
    <dgm:pt modelId="{3A6E9A54-0F32-451B-BF0C-5AAAD5738DFD}" type="pres">
      <dgm:prSet presAssocID="{2C5A17C2-4874-4BA9-AA82-9DBF7B3E7365}" presName="horFlow" presStyleCnt="0"/>
      <dgm:spPr/>
    </dgm:pt>
    <dgm:pt modelId="{EE04EC01-2468-4B5A-9707-43E717647128}" type="pres">
      <dgm:prSet presAssocID="{2C5A17C2-4874-4BA9-AA82-9DBF7B3E7365}" presName="bigChev" presStyleLbl="node1" presStyleIdx="0" presStyleCnt="2" custScaleX="92120" custScaleY="47283"/>
      <dgm:spPr/>
    </dgm:pt>
    <dgm:pt modelId="{FC03E810-393F-4EE9-AD78-3A527D865CCF}" type="pres">
      <dgm:prSet presAssocID="{2C5A17C2-4874-4BA9-AA82-9DBF7B3E7365}" presName="vSp" presStyleCnt="0"/>
      <dgm:spPr/>
    </dgm:pt>
    <dgm:pt modelId="{7372382C-527E-4EBD-BA33-8D9C902652EF}" type="pres">
      <dgm:prSet presAssocID="{06E1CD43-BA57-4234-8DA5-200FD3F24DB1}" presName="horFlow" presStyleCnt="0"/>
      <dgm:spPr/>
    </dgm:pt>
    <dgm:pt modelId="{975ED0BE-5D16-4989-B695-0801877E0D5C}" type="pres">
      <dgm:prSet presAssocID="{06E1CD43-BA57-4234-8DA5-200FD3F24DB1}" presName="bigChev" presStyleLbl="node1" presStyleIdx="1" presStyleCnt="2" custScaleX="312506" custScaleY="169227"/>
      <dgm:spPr/>
    </dgm:pt>
  </dgm:ptLst>
  <dgm:cxnLst>
    <dgm:cxn modelId="{124EED21-736D-4450-8AC2-8576E8F39DE9}" srcId="{75D8FCA3-E621-4D64-A124-135DF904A705}" destId="{06E1CD43-BA57-4234-8DA5-200FD3F24DB1}" srcOrd="1" destOrd="0" parTransId="{A99D944B-D87E-4D41-AB92-E84B69355AF9}" sibTransId="{D584B523-25D7-4CB7-9BA8-2A4502642FC5}"/>
    <dgm:cxn modelId="{42E8893D-CA14-497E-9036-B154AEE06639}" srcId="{75D8FCA3-E621-4D64-A124-135DF904A705}" destId="{2C5A17C2-4874-4BA9-AA82-9DBF7B3E7365}" srcOrd="0" destOrd="0" parTransId="{A9F80FD7-158E-4DC6-A902-05721373C563}" sibTransId="{44A19C85-5E1A-467D-8E0E-3130F95064CF}"/>
    <dgm:cxn modelId="{1577464C-B318-4E46-83B3-3DF242067503}" type="presOf" srcId="{06E1CD43-BA57-4234-8DA5-200FD3F24DB1}" destId="{975ED0BE-5D16-4989-B695-0801877E0D5C}" srcOrd="0" destOrd="0" presId="urn:microsoft.com/office/officeart/2005/8/layout/lProcess3"/>
    <dgm:cxn modelId="{96ECD07B-A837-4FA3-9253-8FA23C812E14}" type="presOf" srcId="{75D8FCA3-E621-4D64-A124-135DF904A705}" destId="{576F5F83-5425-4CFD-BCB6-B03AF7654AD8}" srcOrd="0" destOrd="0" presId="urn:microsoft.com/office/officeart/2005/8/layout/lProcess3"/>
    <dgm:cxn modelId="{03FA57B6-12C1-44AC-A6F6-8C7A3599E67D}" type="presOf" srcId="{2C5A17C2-4874-4BA9-AA82-9DBF7B3E7365}" destId="{EE04EC01-2468-4B5A-9707-43E717647128}" srcOrd="0" destOrd="0" presId="urn:microsoft.com/office/officeart/2005/8/layout/lProcess3"/>
    <dgm:cxn modelId="{D62AD03A-6163-4987-8E9E-0CD607F3BA19}" type="presParOf" srcId="{576F5F83-5425-4CFD-BCB6-B03AF7654AD8}" destId="{3A6E9A54-0F32-451B-BF0C-5AAAD5738DFD}" srcOrd="0" destOrd="0" presId="urn:microsoft.com/office/officeart/2005/8/layout/lProcess3"/>
    <dgm:cxn modelId="{8128081E-48D8-4E86-9A9F-AB2424706563}" type="presParOf" srcId="{3A6E9A54-0F32-451B-BF0C-5AAAD5738DFD}" destId="{EE04EC01-2468-4B5A-9707-43E717647128}" srcOrd="0" destOrd="0" presId="urn:microsoft.com/office/officeart/2005/8/layout/lProcess3"/>
    <dgm:cxn modelId="{5FEEFC4C-4077-4582-A978-DF6A290084C6}" type="presParOf" srcId="{576F5F83-5425-4CFD-BCB6-B03AF7654AD8}" destId="{FC03E810-393F-4EE9-AD78-3A527D865CCF}" srcOrd="1" destOrd="0" presId="urn:microsoft.com/office/officeart/2005/8/layout/lProcess3"/>
    <dgm:cxn modelId="{55CE4AE2-4A53-4267-B0E8-53AB13FA038E}" type="presParOf" srcId="{576F5F83-5425-4CFD-BCB6-B03AF7654AD8}" destId="{7372382C-527E-4EBD-BA33-8D9C902652EF}" srcOrd="2" destOrd="0" presId="urn:microsoft.com/office/officeart/2005/8/layout/lProcess3"/>
    <dgm:cxn modelId="{6B285B5F-D450-46F7-ACD3-5AB1CA75FF2A}" type="presParOf" srcId="{7372382C-527E-4EBD-BA33-8D9C902652EF}" destId="{975ED0BE-5D16-4989-B695-0801877E0D5C}" srcOrd="0" destOrd="0" presId="urn:microsoft.com/office/officeart/2005/8/layout/lProcess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3FAAC82-002A-447F-AEB0-019AC389B233}" type="doc">
      <dgm:prSet loTypeId="urn:microsoft.com/office/officeart/2005/8/layout/architecture" loCatId="relationship" qsTypeId="urn:microsoft.com/office/officeart/2005/8/quickstyle/simple3" qsCatId="simple" csTypeId="urn:microsoft.com/office/officeart/2005/8/colors/colorful5" csCatId="colorful" phldr="1"/>
      <dgm:spPr/>
      <dgm:t>
        <a:bodyPr/>
        <a:lstStyle/>
        <a:p>
          <a:endParaRPr lang="en-US"/>
        </a:p>
      </dgm:t>
    </dgm:pt>
    <dgm:pt modelId="{F8B3D1FA-5982-4D15-9526-5D815F0CC299}">
      <dgm:prSet/>
      <dgm:spPr/>
      <dgm:t>
        <a:bodyPr/>
        <a:lstStyle/>
        <a:p>
          <a:pPr rtl="0"/>
          <a:r>
            <a:rPr lang="en-GB"/>
            <a:t>Participants</a:t>
          </a:r>
          <a:endParaRPr lang="en-GB" dirty="0"/>
        </a:p>
      </dgm:t>
    </dgm:pt>
    <dgm:pt modelId="{8AFE24BE-A230-488D-9E3D-24E710AEC894}" type="parTrans" cxnId="{0E8F1972-747E-4FD9-A1B7-820FF66BB8C6}">
      <dgm:prSet/>
      <dgm:spPr/>
      <dgm:t>
        <a:bodyPr/>
        <a:lstStyle/>
        <a:p>
          <a:endParaRPr lang="en-US"/>
        </a:p>
      </dgm:t>
    </dgm:pt>
    <dgm:pt modelId="{A86745EE-CBE0-4FA3-A97E-DACF3414FC3B}" type="sibTrans" cxnId="{0E8F1972-747E-4FD9-A1B7-820FF66BB8C6}">
      <dgm:prSet/>
      <dgm:spPr/>
      <dgm:t>
        <a:bodyPr/>
        <a:lstStyle/>
        <a:p>
          <a:endParaRPr lang="en-US"/>
        </a:p>
      </dgm:t>
    </dgm:pt>
    <dgm:pt modelId="{80EAA7DA-B197-472E-A350-6D93A998CAE0}">
      <dgm:prSet custT="1"/>
      <dgm:spPr/>
      <dgm:t>
        <a:bodyPr/>
        <a:lstStyle/>
        <a:p>
          <a:pPr rtl="0"/>
          <a:r>
            <a:rPr lang="en-GB" sz="2000" dirty="0"/>
            <a:t>Describe them: who you were targeting for your research and why. </a:t>
          </a:r>
        </a:p>
        <a:p>
          <a:pPr rtl="0"/>
          <a:r>
            <a:rPr lang="en-GB" sz="2000" dirty="0"/>
            <a:t>Mean age (SD), age range and male: female ratio (remember you cannot provide mean scores or SDs for categorical variables – frequencies, percentages, or ratios are needed here). </a:t>
          </a:r>
        </a:p>
        <a:p>
          <a:pPr rtl="0"/>
          <a:r>
            <a:rPr lang="en-GB" sz="2000" dirty="0"/>
            <a:t>If you examined different groups, each group should be described in terms of important demographic or psychosocial characteristics. </a:t>
          </a:r>
        </a:p>
      </dgm:t>
    </dgm:pt>
    <dgm:pt modelId="{0CA9B0B4-ECE3-4289-81E0-4AE74085C2B7}" type="parTrans" cxnId="{D29D6BE7-7FF4-4C31-B9FE-A3AC58CFCC70}">
      <dgm:prSet/>
      <dgm:spPr/>
      <dgm:t>
        <a:bodyPr/>
        <a:lstStyle/>
        <a:p>
          <a:endParaRPr lang="en-US"/>
        </a:p>
      </dgm:t>
    </dgm:pt>
    <dgm:pt modelId="{13F4D612-4FE3-4A27-9B0B-34432EEF0BD5}" type="sibTrans" cxnId="{D29D6BE7-7FF4-4C31-B9FE-A3AC58CFCC70}">
      <dgm:prSet/>
      <dgm:spPr/>
      <dgm:t>
        <a:bodyPr/>
        <a:lstStyle/>
        <a:p>
          <a:endParaRPr lang="en-US"/>
        </a:p>
      </dgm:t>
    </dgm:pt>
    <dgm:pt modelId="{864DD86E-2E3F-44DB-975A-D29F7B4A0AEA}" type="pres">
      <dgm:prSet presAssocID="{E3FAAC82-002A-447F-AEB0-019AC389B233}" presName="Name0" presStyleCnt="0">
        <dgm:presLayoutVars>
          <dgm:chPref val="1"/>
          <dgm:dir/>
          <dgm:animOne val="branch"/>
          <dgm:animLvl val="lvl"/>
          <dgm:resizeHandles/>
        </dgm:presLayoutVars>
      </dgm:prSet>
      <dgm:spPr/>
    </dgm:pt>
    <dgm:pt modelId="{8A6D5D74-C8EA-424C-937E-9D8D3BD5322F}" type="pres">
      <dgm:prSet presAssocID="{F8B3D1FA-5982-4D15-9526-5D815F0CC299}" presName="vertOne" presStyleCnt="0"/>
      <dgm:spPr/>
    </dgm:pt>
    <dgm:pt modelId="{CE10D12F-DDB5-4C30-BCC5-DBEA5BBCDBAD}" type="pres">
      <dgm:prSet presAssocID="{F8B3D1FA-5982-4D15-9526-5D815F0CC299}" presName="txOne" presStyleLbl="node0" presStyleIdx="0" presStyleCnt="2" custScaleX="24443" custLinFactNeighborX="4169" custLinFactNeighborY="4953">
        <dgm:presLayoutVars>
          <dgm:chPref val="3"/>
        </dgm:presLayoutVars>
      </dgm:prSet>
      <dgm:spPr/>
    </dgm:pt>
    <dgm:pt modelId="{A9A8F144-CB74-4275-9793-7FF4A749F5CC}" type="pres">
      <dgm:prSet presAssocID="{F8B3D1FA-5982-4D15-9526-5D815F0CC299}" presName="horzOne" presStyleCnt="0"/>
      <dgm:spPr/>
    </dgm:pt>
    <dgm:pt modelId="{C4610BA8-18EE-4F2B-98AE-609544651833}" type="pres">
      <dgm:prSet presAssocID="{A86745EE-CBE0-4FA3-A97E-DACF3414FC3B}" presName="sibSpaceOne" presStyleCnt="0"/>
      <dgm:spPr/>
    </dgm:pt>
    <dgm:pt modelId="{43307028-A53D-4F0B-A4E6-9EB4252BE81B}" type="pres">
      <dgm:prSet presAssocID="{80EAA7DA-B197-472E-A350-6D93A998CAE0}" presName="vertOne" presStyleCnt="0"/>
      <dgm:spPr/>
    </dgm:pt>
    <dgm:pt modelId="{E95422A2-E238-48B9-92D0-C4B427EF0DF0}" type="pres">
      <dgm:prSet presAssocID="{80EAA7DA-B197-472E-A350-6D93A998CAE0}" presName="txOne" presStyleLbl="node0" presStyleIdx="1" presStyleCnt="2" custScaleX="115415">
        <dgm:presLayoutVars>
          <dgm:chPref val="3"/>
        </dgm:presLayoutVars>
      </dgm:prSet>
      <dgm:spPr/>
    </dgm:pt>
    <dgm:pt modelId="{82B3E29F-89A4-4862-9421-D551BD51005A}" type="pres">
      <dgm:prSet presAssocID="{80EAA7DA-B197-472E-A350-6D93A998CAE0}" presName="horzOne" presStyleCnt="0"/>
      <dgm:spPr/>
    </dgm:pt>
  </dgm:ptLst>
  <dgm:cxnLst>
    <dgm:cxn modelId="{4932DD06-15BC-4F1A-87F8-5BAD02A74C9A}" type="presOf" srcId="{E3FAAC82-002A-447F-AEB0-019AC389B233}" destId="{864DD86E-2E3F-44DB-975A-D29F7B4A0AEA}" srcOrd="0" destOrd="0" presId="urn:microsoft.com/office/officeart/2005/8/layout/architecture"/>
    <dgm:cxn modelId="{76F78A46-8213-4975-AFE5-E57F25632428}" type="presOf" srcId="{F8B3D1FA-5982-4D15-9526-5D815F0CC299}" destId="{CE10D12F-DDB5-4C30-BCC5-DBEA5BBCDBAD}" srcOrd="0" destOrd="0" presId="urn:microsoft.com/office/officeart/2005/8/layout/architecture"/>
    <dgm:cxn modelId="{64962071-7943-4805-A6BA-F8A817EF17AF}" type="presOf" srcId="{80EAA7DA-B197-472E-A350-6D93A998CAE0}" destId="{E95422A2-E238-48B9-92D0-C4B427EF0DF0}" srcOrd="0" destOrd="0" presId="urn:microsoft.com/office/officeart/2005/8/layout/architecture"/>
    <dgm:cxn modelId="{0E8F1972-747E-4FD9-A1B7-820FF66BB8C6}" srcId="{E3FAAC82-002A-447F-AEB0-019AC389B233}" destId="{F8B3D1FA-5982-4D15-9526-5D815F0CC299}" srcOrd="0" destOrd="0" parTransId="{8AFE24BE-A230-488D-9E3D-24E710AEC894}" sibTransId="{A86745EE-CBE0-4FA3-A97E-DACF3414FC3B}"/>
    <dgm:cxn modelId="{D29D6BE7-7FF4-4C31-B9FE-A3AC58CFCC70}" srcId="{E3FAAC82-002A-447F-AEB0-019AC389B233}" destId="{80EAA7DA-B197-472E-A350-6D93A998CAE0}" srcOrd="1" destOrd="0" parTransId="{0CA9B0B4-ECE3-4289-81E0-4AE74085C2B7}" sibTransId="{13F4D612-4FE3-4A27-9B0B-34432EEF0BD5}"/>
    <dgm:cxn modelId="{8F17F6D2-1E20-4374-A4CA-EB5B93FE6831}" type="presParOf" srcId="{864DD86E-2E3F-44DB-975A-D29F7B4A0AEA}" destId="{8A6D5D74-C8EA-424C-937E-9D8D3BD5322F}" srcOrd="0" destOrd="0" presId="urn:microsoft.com/office/officeart/2005/8/layout/architecture"/>
    <dgm:cxn modelId="{CF9A1A38-0E08-4919-90EA-1FE5623767C9}" type="presParOf" srcId="{8A6D5D74-C8EA-424C-937E-9D8D3BD5322F}" destId="{CE10D12F-DDB5-4C30-BCC5-DBEA5BBCDBAD}" srcOrd="0" destOrd="0" presId="urn:microsoft.com/office/officeart/2005/8/layout/architecture"/>
    <dgm:cxn modelId="{DFD63900-C0B6-47B5-9B48-9FB26B45823D}" type="presParOf" srcId="{8A6D5D74-C8EA-424C-937E-9D8D3BD5322F}" destId="{A9A8F144-CB74-4275-9793-7FF4A749F5CC}" srcOrd="1" destOrd="0" presId="urn:microsoft.com/office/officeart/2005/8/layout/architecture"/>
    <dgm:cxn modelId="{11219C56-F577-4814-A7EF-56DD859919FD}" type="presParOf" srcId="{864DD86E-2E3F-44DB-975A-D29F7B4A0AEA}" destId="{C4610BA8-18EE-4F2B-98AE-609544651833}" srcOrd="1" destOrd="0" presId="urn:microsoft.com/office/officeart/2005/8/layout/architecture"/>
    <dgm:cxn modelId="{4E0126E8-DE88-4485-B9A0-40B72AD14DFA}" type="presParOf" srcId="{864DD86E-2E3F-44DB-975A-D29F7B4A0AEA}" destId="{43307028-A53D-4F0B-A4E6-9EB4252BE81B}" srcOrd="2" destOrd="0" presId="urn:microsoft.com/office/officeart/2005/8/layout/architecture"/>
    <dgm:cxn modelId="{DF0CA556-3922-4B3D-87B2-27B5D35D0536}" type="presParOf" srcId="{43307028-A53D-4F0B-A4E6-9EB4252BE81B}" destId="{E95422A2-E238-48B9-92D0-C4B427EF0DF0}" srcOrd="0" destOrd="0" presId="urn:microsoft.com/office/officeart/2005/8/layout/architecture"/>
    <dgm:cxn modelId="{E7577B3B-3835-45C0-AE57-11CAB70AB936}" type="presParOf" srcId="{43307028-A53D-4F0B-A4E6-9EB4252BE81B}" destId="{82B3E29F-89A4-4862-9421-D551BD51005A}" srcOrd="1" destOrd="0" presId="urn:microsoft.com/office/officeart/2005/8/layout/architecture"/>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91081D1-01F5-4393-9DE1-4C5F6DD27CF2}"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3D7D9346-098E-4FEA-B351-B5A7CA4009A6}">
      <dgm:prSet custT="1"/>
      <dgm:spPr/>
      <dgm:t>
        <a:bodyPr/>
        <a:lstStyle/>
        <a:p>
          <a:pPr rtl="0"/>
          <a:r>
            <a:rPr lang="en-GB" sz="1800" dirty="0"/>
            <a:t>What you developed/used, how you identified, developed and adapted them (if necessary).  Description must be detailed enough to allow anyone to replicate your study and should include reference to example materials in your appendices.   </a:t>
          </a:r>
        </a:p>
      </dgm:t>
    </dgm:pt>
    <dgm:pt modelId="{89C04A61-20C5-4B1B-8265-990B1368494F}" type="parTrans" cxnId="{D8522DB2-3F1D-4B2E-A7DF-3184685DFF30}">
      <dgm:prSet/>
      <dgm:spPr/>
      <dgm:t>
        <a:bodyPr/>
        <a:lstStyle/>
        <a:p>
          <a:endParaRPr lang="en-US" sz="2400"/>
        </a:p>
      </dgm:t>
    </dgm:pt>
    <dgm:pt modelId="{EF8640CF-9D72-4901-89B5-EA138E29EE7D}" type="sibTrans" cxnId="{D8522DB2-3F1D-4B2E-A7DF-3184685DFF30}">
      <dgm:prSet/>
      <dgm:spPr/>
      <dgm:t>
        <a:bodyPr/>
        <a:lstStyle/>
        <a:p>
          <a:endParaRPr lang="en-US" sz="2400"/>
        </a:p>
      </dgm:t>
    </dgm:pt>
    <dgm:pt modelId="{9FB435DC-285D-4CCD-B99B-C16E473BFCA8}">
      <dgm:prSet custT="1"/>
      <dgm:spPr/>
      <dgm:t>
        <a:bodyPr/>
        <a:lstStyle/>
        <a:p>
          <a:pPr rtl="0"/>
          <a:r>
            <a:rPr lang="en-GB" sz="1800" dirty="0"/>
            <a:t>If your study involves manipulation of experimental stimuli (e.g., computer images or word lists) these must be fully explained. It must be clear from where you identified/obtained the stimuli set, how you adapted or developed the stimuli for your study, and specific details about how the stimuli were created for your study.</a:t>
          </a:r>
        </a:p>
      </dgm:t>
    </dgm:pt>
    <dgm:pt modelId="{DCC5EEF9-F350-401A-AF4F-ACE91335B500}" type="parTrans" cxnId="{5030FE96-B244-45B9-A29D-08459A6D75DD}">
      <dgm:prSet/>
      <dgm:spPr/>
      <dgm:t>
        <a:bodyPr/>
        <a:lstStyle/>
        <a:p>
          <a:endParaRPr lang="en-US" sz="2400"/>
        </a:p>
      </dgm:t>
    </dgm:pt>
    <dgm:pt modelId="{7575D051-8CCB-4505-85E3-0DD95CE40B01}" type="sibTrans" cxnId="{5030FE96-B244-45B9-A29D-08459A6D75DD}">
      <dgm:prSet/>
      <dgm:spPr/>
      <dgm:t>
        <a:bodyPr/>
        <a:lstStyle/>
        <a:p>
          <a:endParaRPr lang="en-US" sz="2400"/>
        </a:p>
      </dgm:t>
    </dgm:pt>
    <dgm:pt modelId="{5C44E6E4-ABCC-492E-B805-587FDA01BF90}">
      <dgm:prSet custT="1"/>
      <dgm:spPr/>
      <dgm:t>
        <a:bodyPr/>
        <a:lstStyle/>
        <a:p>
          <a:pPr rtl="0"/>
          <a:r>
            <a:rPr lang="en-GB" sz="1800" dirty="0"/>
            <a:t>Must describe the nature of each questionnaire, including any sub-scales, example items, any reverse-coding or scoring instructions, and the psychometric properties of each validated scale. Here, you should report psychometric properties of the existing measures based on similar studies; you then need to report your own reliability statistics for your own study (you will be expected to discuss psychometric strength of your measures in your discussion).</a:t>
          </a:r>
        </a:p>
      </dgm:t>
    </dgm:pt>
    <dgm:pt modelId="{2B85E875-AE53-41F8-BB81-AD60914172F1}" type="parTrans" cxnId="{11351B43-BA4D-4D25-B575-F147CE1AE27D}">
      <dgm:prSet/>
      <dgm:spPr/>
      <dgm:t>
        <a:bodyPr/>
        <a:lstStyle/>
        <a:p>
          <a:endParaRPr lang="en-US" sz="2400"/>
        </a:p>
      </dgm:t>
    </dgm:pt>
    <dgm:pt modelId="{60658AE5-DDD3-452D-A985-B1D32908ECF7}" type="sibTrans" cxnId="{11351B43-BA4D-4D25-B575-F147CE1AE27D}">
      <dgm:prSet/>
      <dgm:spPr/>
      <dgm:t>
        <a:bodyPr/>
        <a:lstStyle/>
        <a:p>
          <a:endParaRPr lang="en-US" sz="2400"/>
        </a:p>
      </dgm:t>
    </dgm:pt>
    <dgm:pt modelId="{BF9BFC5C-3C20-4AD3-8464-787F82D6CDE0}">
      <dgm:prSet custT="1"/>
      <dgm:spPr/>
      <dgm:t>
        <a:bodyPr/>
        <a:lstStyle/>
        <a:p>
          <a:pPr rtl="0"/>
          <a:r>
            <a:rPr lang="en-GB" sz="1800" dirty="0"/>
            <a:t>Qualitative study: describe how you developed interview questions or topic guide, briefly describing key literature that has been used to inform the questions you have asked. Summarise topics being explored in your interview/focus group and refer readers to the full interview schedule/topic guide in the appendices. Document how you ensured questions are appropriate for target group (readability, grammatical sense, and ethical sensitivity). If you have provided any other study materials (e.g., provision of additional written information about a particular issue) you also need to define the development of this clearly. </a:t>
          </a:r>
        </a:p>
      </dgm:t>
    </dgm:pt>
    <dgm:pt modelId="{C543E5E8-EA19-4D78-AAF1-50C98D1975DE}" type="parTrans" cxnId="{1A442511-1B50-4EEE-B31F-E015BC3F3CAD}">
      <dgm:prSet/>
      <dgm:spPr/>
      <dgm:t>
        <a:bodyPr/>
        <a:lstStyle/>
        <a:p>
          <a:endParaRPr lang="en-US" sz="2400"/>
        </a:p>
      </dgm:t>
    </dgm:pt>
    <dgm:pt modelId="{CE843734-A287-4E0F-A98D-B35AF1BDC431}" type="sibTrans" cxnId="{1A442511-1B50-4EEE-B31F-E015BC3F3CAD}">
      <dgm:prSet/>
      <dgm:spPr/>
      <dgm:t>
        <a:bodyPr/>
        <a:lstStyle/>
        <a:p>
          <a:endParaRPr lang="en-US" sz="2400"/>
        </a:p>
      </dgm:t>
    </dgm:pt>
    <dgm:pt modelId="{C9919839-BD9F-4C39-985A-9EEEE0966805}" type="pres">
      <dgm:prSet presAssocID="{691081D1-01F5-4393-9DE1-4C5F6DD27CF2}" presName="vert0" presStyleCnt="0">
        <dgm:presLayoutVars>
          <dgm:dir/>
          <dgm:animOne val="branch"/>
          <dgm:animLvl val="lvl"/>
        </dgm:presLayoutVars>
      </dgm:prSet>
      <dgm:spPr/>
    </dgm:pt>
    <dgm:pt modelId="{EAA89787-40DD-456C-AE72-14D10A882FC1}" type="pres">
      <dgm:prSet presAssocID="{3D7D9346-098E-4FEA-B351-B5A7CA4009A6}" presName="thickLine" presStyleLbl="alignNode1" presStyleIdx="0" presStyleCnt="4"/>
      <dgm:spPr/>
    </dgm:pt>
    <dgm:pt modelId="{C64BEACA-10AC-4289-8337-503D54660C7E}" type="pres">
      <dgm:prSet presAssocID="{3D7D9346-098E-4FEA-B351-B5A7CA4009A6}" presName="horz1" presStyleCnt="0"/>
      <dgm:spPr/>
    </dgm:pt>
    <dgm:pt modelId="{3F00CE6A-9A87-47D3-A75C-BF7FB3390187}" type="pres">
      <dgm:prSet presAssocID="{3D7D9346-098E-4FEA-B351-B5A7CA4009A6}" presName="tx1" presStyleLbl="revTx" presStyleIdx="0" presStyleCnt="4" custScaleY="51785"/>
      <dgm:spPr/>
    </dgm:pt>
    <dgm:pt modelId="{7D61F743-DC82-4DC9-9AE4-2888F86A725D}" type="pres">
      <dgm:prSet presAssocID="{3D7D9346-098E-4FEA-B351-B5A7CA4009A6}" presName="vert1" presStyleCnt="0"/>
      <dgm:spPr/>
    </dgm:pt>
    <dgm:pt modelId="{D5D15732-0183-41F7-B137-8B6DAEA44A05}" type="pres">
      <dgm:prSet presAssocID="{9FB435DC-285D-4CCD-B99B-C16E473BFCA8}" presName="thickLine" presStyleLbl="alignNode1" presStyleIdx="1" presStyleCnt="4"/>
      <dgm:spPr/>
    </dgm:pt>
    <dgm:pt modelId="{5B07A838-75A1-4FB7-87A8-330A79F1F0B3}" type="pres">
      <dgm:prSet presAssocID="{9FB435DC-285D-4CCD-B99B-C16E473BFCA8}" presName="horz1" presStyleCnt="0"/>
      <dgm:spPr/>
    </dgm:pt>
    <dgm:pt modelId="{239F8DDE-86C6-4208-9712-BAE4D4B63DFD}" type="pres">
      <dgm:prSet presAssocID="{9FB435DC-285D-4CCD-B99B-C16E473BFCA8}" presName="tx1" presStyleLbl="revTx" presStyleIdx="1" presStyleCnt="4" custScaleY="54249"/>
      <dgm:spPr/>
    </dgm:pt>
    <dgm:pt modelId="{A9B3225A-B74D-4130-B27C-805472926BBC}" type="pres">
      <dgm:prSet presAssocID="{9FB435DC-285D-4CCD-B99B-C16E473BFCA8}" presName="vert1" presStyleCnt="0"/>
      <dgm:spPr/>
    </dgm:pt>
    <dgm:pt modelId="{C07DC906-20D2-475E-AF76-CFD00165EEDC}" type="pres">
      <dgm:prSet presAssocID="{5C44E6E4-ABCC-492E-B805-587FDA01BF90}" presName="thickLine" presStyleLbl="alignNode1" presStyleIdx="2" presStyleCnt="4"/>
      <dgm:spPr/>
    </dgm:pt>
    <dgm:pt modelId="{330994E4-1321-4CAA-B28B-39478B6BDE54}" type="pres">
      <dgm:prSet presAssocID="{5C44E6E4-ABCC-492E-B805-587FDA01BF90}" presName="horz1" presStyleCnt="0"/>
      <dgm:spPr/>
    </dgm:pt>
    <dgm:pt modelId="{F5B7AB4C-7AC7-40D7-8E17-5219BB7CCEE0}" type="pres">
      <dgm:prSet presAssocID="{5C44E6E4-ABCC-492E-B805-587FDA01BF90}" presName="tx1" presStyleLbl="revTx" presStyleIdx="2" presStyleCnt="4" custScaleY="79995"/>
      <dgm:spPr/>
    </dgm:pt>
    <dgm:pt modelId="{F40CD82A-D6CA-4B90-A312-9CEE3876E208}" type="pres">
      <dgm:prSet presAssocID="{5C44E6E4-ABCC-492E-B805-587FDA01BF90}" presName="vert1" presStyleCnt="0"/>
      <dgm:spPr/>
    </dgm:pt>
    <dgm:pt modelId="{799F4684-949F-4129-8E5C-285734695120}" type="pres">
      <dgm:prSet presAssocID="{BF9BFC5C-3C20-4AD3-8464-787F82D6CDE0}" presName="thickLine" presStyleLbl="alignNode1" presStyleIdx="3" presStyleCnt="4"/>
      <dgm:spPr/>
    </dgm:pt>
    <dgm:pt modelId="{37EB9459-2DEB-4631-BCAE-1705288E5575}" type="pres">
      <dgm:prSet presAssocID="{BF9BFC5C-3C20-4AD3-8464-787F82D6CDE0}" presName="horz1" presStyleCnt="0"/>
      <dgm:spPr/>
    </dgm:pt>
    <dgm:pt modelId="{AE77EE98-7E3C-4A9E-9F6C-18AEA7D7C012}" type="pres">
      <dgm:prSet presAssocID="{BF9BFC5C-3C20-4AD3-8464-787F82D6CDE0}" presName="tx1" presStyleLbl="revTx" presStyleIdx="3" presStyleCnt="4"/>
      <dgm:spPr/>
    </dgm:pt>
    <dgm:pt modelId="{1E4FE2BD-89DD-47CA-A9AD-4E35B4D4F404}" type="pres">
      <dgm:prSet presAssocID="{BF9BFC5C-3C20-4AD3-8464-787F82D6CDE0}" presName="vert1" presStyleCnt="0"/>
      <dgm:spPr/>
    </dgm:pt>
  </dgm:ptLst>
  <dgm:cxnLst>
    <dgm:cxn modelId="{1A442511-1B50-4EEE-B31F-E015BC3F3CAD}" srcId="{691081D1-01F5-4393-9DE1-4C5F6DD27CF2}" destId="{BF9BFC5C-3C20-4AD3-8464-787F82D6CDE0}" srcOrd="3" destOrd="0" parTransId="{C543E5E8-EA19-4D78-AAF1-50C98D1975DE}" sibTransId="{CE843734-A287-4E0F-A98D-B35AF1BDC431}"/>
    <dgm:cxn modelId="{01D7AE2B-A02D-420F-82C0-FF12F2EB6C98}" type="presOf" srcId="{691081D1-01F5-4393-9DE1-4C5F6DD27CF2}" destId="{C9919839-BD9F-4C39-985A-9EEEE0966805}" srcOrd="0" destOrd="0" presId="urn:microsoft.com/office/officeart/2008/layout/LinedList"/>
    <dgm:cxn modelId="{11351B43-BA4D-4D25-B575-F147CE1AE27D}" srcId="{691081D1-01F5-4393-9DE1-4C5F6DD27CF2}" destId="{5C44E6E4-ABCC-492E-B805-587FDA01BF90}" srcOrd="2" destOrd="0" parTransId="{2B85E875-AE53-41F8-BB81-AD60914172F1}" sibTransId="{60658AE5-DDD3-452D-A985-B1D32908ECF7}"/>
    <dgm:cxn modelId="{32B67D85-BBEB-4052-BFDD-D797AA4D19BE}" type="presOf" srcId="{9FB435DC-285D-4CCD-B99B-C16E473BFCA8}" destId="{239F8DDE-86C6-4208-9712-BAE4D4B63DFD}" srcOrd="0" destOrd="0" presId="urn:microsoft.com/office/officeart/2008/layout/LinedList"/>
    <dgm:cxn modelId="{E3E1A288-982C-4DE5-A398-7CCA70337DD1}" type="presOf" srcId="{5C44E6E4-ABCC-492E-B805-587FDA01BF90}" destId="{F5B7AB4C-7AC7-40D7-8E17-5219BB7CCEE0}" srcOrd="0" destOrd="0" presId="urn:microsoft.com/office/officeart/2008/layout/LinedList"/>
    <dgm:cxn modelId="{5030FE96-B244-45B9-A29D-08459A6D75DD}" srcId="{691081D1-01F5-4393-9DE1-4C5F6DD27CF2}" destId="{9FB435DC-285D-4CCD-B99B-C16E473BFCA8}" srcOrd="1" destOrd="0" parTransId="{DCC5EEF9-F350-401A-AF4F-ACE91335B500}" sibTransId="{7575D051-8CCB-4505-85E3-0DD95CE40B01}"/>
    <dgm:cxn modelId="{D8522DB2-3F1D-4B2E-A7DF-3184685DFF30}" srcId="{691081D1-01F5-4393-9DE1-4C5F6DD27CF2}" destId="{3D7D9346-098E-4FEA-B351-B5A7CA4009A6}" srcOrd="0" destOrd="0" parTransId="{89C04A61-20C5-4B1B-8265-990B1368494F}" sibTransId="{EF8640CF-9D72-4901-89B5-EA138E29EE7D}"/>
    <dgm:cxn modelId="{1BF6EBEB-D621-4E3A-8E04-A9AC46D2D3BE}" type="presOf" srcId="{3D7D9346-098E-4FEA-B351-B5A7CA4009A6}" destId="{3F00CE6A-9A87-47D3-A75C-BF7FB3390187}" srcOrd="0" destOrd="0" presId="urn:microsoft.com/office/officeart/2008/layout/LinedList"/>
    <dgm:cxn modelId="{8C9251F8-586B-4E68-B9DA-5CCBF329E664}" type="presOf" srcId="{BF9BFC5C-3C20-4AD3-8464-787F82D6CDE0}" destId="{AE77EE98-7E3C-4A9E-9F6C-18AEA7D7C012}" srcOrd="0" destOrd="0" presId="urn:microsoft.com/office/officeart/2008/layout/LinedList"/>
    <dgm:cxn modelId="{9F9301C1-CF97-4032-B50B-638342B3E37B}" type="presParOf" srcId="{C9919839-BD9F-4C39-985A-9EEEE0966805}" destId="{EAA89787-40DD-456C-AE72-14D10A882FC1}" srcOrd="0" destOrd="0" presId="urn:microsoft.com/office/officeart/2008/layout/LinedList"/>
    <dgm:cxn modelId="{A280B07C-6BE7-4DA3-8AD7-A2D77C201780}" type="presParOf" srcId="{C9919839-BD9F-4C39-985A-9EEEE0966805}" destId="{C64BEACA-10AC-4289-8337-503D54660C7E}" srcOrd="1" destOrd="0" presId="urn:microsoft.com/office/officeart/2008/layout/LinedList"/>
    <dgm:cxn modelId="{51E9F127-1C71-4404-B4B4-77223C3CC146}" type="presParOf" srcId="{C64BEACA-10AC-4289-8337-503D54660C7E}" destId="{3F00CE6A-9A87-47D3-A75C-BF7FB3390187}" srcOrd="0" destOrd="0" presId="urn:microsoft.com/office/officeart/2008/layout/LinedList"/>
    <dgm:cxn modelId="{DDCA8EFF-13C1-42C1-9482-441457355080}" type="presParOf" srcId="{C64BEACA-10AC-4289-8337-503D54660C7E}" destId="{7D61F743-DC82-4DC9-9AE4-2888F86A725D}" srcOrd="1" destOrd="0" presId="urn:microsoft.com/office/officeart/2008/layout/LinedList"/>
    <dgm:cxn modelId="{9E323703-8534-4B49-85A7-DEB3F0246865}" type="presParOf" srcId="{C9919839-BD9F-4C39-985A-9EEEE0966805}" destId="{D5D15732-0183-41F7-B137-8B6DAEA44A05}" srcOrd="2" destOrd="0" presId="urn:microsoft.com/office/officeart/2008/layout/LinedList"/>
    <dgm:cxn modelId="{E7FBCC18-55F3-47D3-9A39-EBD52B68A591}" type="presParOf" srcId="{C9919839-BD9F-4C39-985A-9EEEE0966805}" destId="{5B07A838-75A1-4FB7-87A8-330A79F1F0B3}" srcOrd="3" destOrd="0" presId="urn:microsoft.com/office/officeart/2008/layout/LinedList"/>
    <dgm:cxn modelId="{855F62A5-9EC9-484F-BA58-4318A28A8127}" type="presParOf" srcId="{5B07A838-75A1-4FB7-87A8-330A79F1F0B3}" destId="{239F8DDE-86C6-4208-9712-BAE4D4B63DFD}" srcOrd="0" destOrd="0" presId="urn:microsoft.com/office/officeart/2008/layout/LinedList"/>
    <dgm:cxn modelId="{4C63040E-9360-4E97-BC1B-88956DE790B5}" type="presParOf" srcId="{5B07A838-75A1-4FB7-87A8-330A79F1F0B3}" destId="{A9B3225A-B74D-4130-B27C-805472926BBC}" srcOrd="1" destOrd="0" presId="urn:microsoft.com/office/officeart/2008/layout/LinedList"/>
    <dgm:cxn modelId="{1A368BD1-FE44-49AB-B703-F9E03D0A28EE}" type="presParOf" srcId="{C9919839-BD9F-4C39-985A-9EEEE0966805}" destId="{C07DC906-20D2-475E-AF76-CFD00165EEDC}" srcOrd="4" destOrd="0" presId="urn:microsoft.com/office/officeart/2008/layout/LinedList"/>
    <dgm:cxn modelId="{37DD8FE3-0E67-4CB7-9BD8-11B08B5F249E}" type="presParOf" srcId="{C9919839-BD9F-4C39-985A-9EEEE0966805}" destId="{330994E4-1321-4CAA-B28B-39478B6BDE54}" srcOrd="5" destOrd="0" presId="urn:microsoft.com/office/officeart/2008/layout/LinedList"/>
    <dgm:cxn modelId="{0574B384-01CE-4E8D-8571-38C6E82FE8D8}" type="presParOf" srcId="{330994E4-1321-4CAA-B28B-39478B6BDE54}" destId="{F5B7AB4C-7AC7-40D7-8E17-5219BB7CCEE0}" srcOrd="0" destOrd="0" presId="urn:microsoft.com/office/officeart/2008/layout/LinedList"/>
    <dgm:cxn modelId="{9FF31EC5-6CD4-4E0F-B251-57E8BFFAB006}" type="presParOf" srcId="{330994E4-1321-4CAA-B28B-39478B6BDE54}" destId="{F40CD82A-D6CA-4B90-A312-9CEE3876E208}" srcOrd="1" destOrd="0" presId="urn:microsoft.com/office/officeart/2008/layout/LinedList"/>
    <dgm:cxn modelId="{56E63B9B-364C-469D-B692-D0F46C53D41F}" type="presParOf" srcId="{C9919839-BD9F-4C39-985A-9EEEE0966805}" destId="{799F4684-949F-4129-8E5C-285734695120}" srcOrd="6" destOrd="0" presId="urn:microsoft.com/office/officeart/2008/layout/LinedList"/>
    <dgm:cxn modelId="{BB5225F4-580B-4279-AA6A-9119B90DCA34}" type="presParOf" srcId="{C9919839-BD9F-4C39-985A-9EEEE0966805}" destId="{37EB9459-2DEB-4631-BCAE-1705288E5575}" srcOrd="7" destOrd="0" presId="urn:microsoft.com/office/officeart/2008/layout/LinedList"/>
    <dgm:cxn modelId="{63D3A345-DFCF-41D0-BEE1-D04B34F2378B}" type="presParOf" srcId="{37EB9459-2DEB-4631-BCAE-1705288E5575}" destId="{AE77EE98-7E3C-4A9E-9F6C-18AEA7D7C012}" srcOrd="0" destOrd="0" presId="urn:microsoft.com/office/officeart/2008/layout/LinedList"/>
    <dgm:cxn modelId="{B2745CB4-E283-43AF-A5BA-EF6C72A665D1}" type="presParOf" srcId="{37EB9459-2DEB-4631-BCAE-1705288E5575}" destId="{1E4FE2BD-89DD-47CA-A9AD-4E35B4D4F404}"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122606DE-F4AD-4C0C-A443-2ED338F927E7}"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US"/>
        </a:p>
      </dgm:t>
    </dgm:pt>
    <dgm:pt modelId="{8E7E7939-5916-4734-94B5-E96F796CB0E4}">
      <dgm:prSet custT="1"/>
      <dgm:spPr/>
      <dgm:t>
        <a:bodyPr/>
        <a:lstStyle/>
        <a:p>
          <a:pPr rtl="0"/>
          <a:r>
            <a:rPr lang="en-GB" sz="1600" dirty="0"/>
            <a:t>1. Was there a pilot test, on how many participants, and if there were any weaknesses identified, were these rectified for the actual study?</a:t>
          </a:r>
        </a:p>
      </dgm:t>
    </dgm:pt>
    <dgm:pt modelId="{056C3321-8A2E-4247-AD9D-5D8CE7501E8B}" type="parTrans" cxnId="{B17C581D-DF77-441F-AC76-7553BCCB33ED}">
      <dgm:prSet/>
      <dgm:spPr/>
      <dgm:t>
        <a:bodyPr/>
        <a:lstStyle/>
        <a:p>
          <a:endParaRPr lang="en-US"/>
        </a:p>
      </dgm:t>
    </dgm:pt>
    <dgm:pt modelId="{1DA799C8-000F-4F26-8BEF-14DEAD355ADE}" type="sibTrans" cxnId="{B17C581D-DF77-441F-AC76-7553BCCB33ED}">
      <dgm:prSet/>
      <dgm:spPr/>
      <dgm:t>
        <a:bodyPr/>
        <a:lstStyle/>
        <a:p>
          <a:endParaRPr lang="en-US"/>
        </a:p>
      </dgm:t>
    </dgm:pt>
    <dgm:pt modelId="{F437D739-34F9-43EF-A966-36383F3283C4}">
      <dgm:prSet custT="1"/>
      <dgm:spPr/>
      <dgm:t>
        <a:bodyPr/>
        <a:lstStyle/>
        <a:p>
          <a:pPr rtl="0"/>
          <a:r>
            <a:rPr lang="en-GB" sz="1600" dirty="0"/>
            <a:t>2. How were participants approached? What was the sampling method?</a:t>
          </a:r>
        </a:p>
      </dgm:t>
    </dgm:pt>
    <dgm:pt modelId="{0120DA53-9B3A-488D-B041-90460361E23E}" type="parTrans" cxnId="{98E03876-30C4-45DA-B5C2-3CFB3C457CC2}">
      <dgm:prSet/>
      <dgm:spPr/>
      <dgm:t>
        <a:bodyPr/>
        <a:lstStyle/>
        <a:p>
          <a:endParaRPr lang="en-US"/>
        </a:p>
      </dgm:t>
    </dgm:pt>
    <dgm:pt modelId="{F6F5AF0A-A6A0-4F95-B427-9881D74F4436}" type="sibTrans" cxnId="{98E03876-30C4-45DA-B5C2-3CFB3C457CC2}">
      <dgm:prSet/>
      <dgm:spPr/>
      <dgm:t>
        <a:bodyPr/>
        <a:lstStyle/>
        <a:p>
          <a:endParaRPr lang="en-US"/>
        </a:p>
      </dgm:t>
    </dgm:pt>
    <dgm:pt modelId="{9D4A99AC-7032-40CA-9BE4-9F91054001F5}">
      <dgm:prSet custT="1"/>
      <dgm:spPr/>
      <dgm:t>
        <a:bodyPr/>
        <a:lstStyle/>
        <a:p>
          <a:pPr rtl="0"/>
          <a:r>
            <a:rPr lang="en-GB" sz="1600" dirty="0"/>
            <a:t>3. Did participants give informed consent? What instructions did they receive? Had any organisation given permission to run the study? Was parental consent needed and given? Were they de-briefed? How? </a:t>
          </a:r>
        </a:p>
      </dgm:t>
    </dgm:pt>
    <dgm:pt modelId="{62EF54DA-C007-46EB-B7B3-A8FDEEE4546A}" type="parTrans" cxnId="{A5A93F1C-A283-4037-A2BD-A2D52808AAD7}">
      <dgm:prSet/>
      <dgm:spPr/>
      <dgm:t>
        <a:bodyPr/>
        <a:lstStyle/>
        <a:p>
          <a:endParaRPr lang="en-US"/>
        </a:p>
      </dgm:t>
    </dgm:pt>
    <dgm:pt modelId="{1FFACD1A-D4DB-46BE-AD3E-F05F67EAD43E}" type="sibTrans" cxnId="{A5A93F1C-A283-4037-A2BD-A2D52808AAD7}">
      <dgm:prSet/>
      <dgm:spPr/>
      <dgm:t>
        <a:bodyPr/>
        <a:lstStyle/>
        <a:p>
          <a:endParaRPr lang="en-US"/>
        </a:p>
      </dgm:t>
    </dgm:pt>
    <dgm:pt modelId="{E91F407B-5802-41B9-8B58-742159250356}">
      <dgm:prSet custT="1"/>
      <dgm:spPr/>
      <dgm:t>
        <a:bodyPr/>
        <a:lstStyle/>
        <a:p>
          <a:pPr rtl="0"/>
          <a:r>
            <a:rPr lang="en-GB" sz="1600" dirty="0"/>
            <a:t>4. How were the data collected exactly? Questionnaires? Interviews? And how were they returned? Filled in on the spot? A collection point? </a:t>
          </a:r>
        </a:p>
      </dgm:t>
    </dgm:pt>
    <dgm:pt modelId="{D961BFB1-3F26-40CE-ABA5-241CE6AF5009}" type="parTrans" cxnId="{72995927-2237-43CB-86FF-5C8D3F44C642}">
      <dgm:prSet/>
      <dgm:spPr/>
      <dgm:t>
        <a:bodyPr/>
        <a:lstStyle/>
        <a:p>
          <a:endParaRPr lang="en-US"/>
        </a:p>
      </dgm:t>
    </dgm:pt>
    <dgm:pt modelId="{A2286328-C293-4F2B-82A7-94A72CABA2D1}" type="sibTrans" cxnId="{72995927-2237-43CB-86FF-5C8D3F44C642}">
      <dgm:prSet/>
      <dgm:spPr/>
      <dgm:t>
        <a:bodyPr/>
        <a:lstStyle/>
        <a:p>
          <a:endParaRPr lang="en-US"/>
        </a:p>
      </dgm:t>
    </dgm:pt>
    <dgm:pt modelId="{2130F1DF-8499-4442-B910-9545A31ACA48}">
      <dgm:prSet custT="1"/>
      <dgm:spPr/>
      <dgm:t>
        <a:bodyPr/>
        <a:lstStyle/>
        <a:p>
          <a:pPr rtl="0"/>
          <a:r>
            <a:rPr lang="en-GB" sz="1600" dirty="0"/>
            <a:t>5. Ethics -how were these dealt with?  (You will be required to include your approved School Research Ethics Form as an appendix in your final dissertation).</a:t>
          </a:r>
        </a:p>
      </dgm:t>
    </dgm:pt>
    <dgm:pt modelId="{9C84C3D9-1DD0-4BD7-A96D-94ED98FC41BB}" type="parTrans" cxnId="{A5CEBD28-30C6-43FE-BE1E-EDCB601FDF99}">
      <dgm:prSet/>
      <dgm:spPr/>
      <dgm:t>
        <a:bodyPr/>
        <a:lstStyle/>
        <a:p>
          <a:endParaRPr lang="en-US"/>
        </a:p>
      </dgm:t>
    </dgm:pt>
    <dgm:pt modelId="{22F326DC-667F-41F0-AA5C-C04FE562C70C}" type="sibTrans" cxnId="{A5CEBD28-30C6-43FE-BE1E-EDCB601FDF99}">
      <dgm:prSet/>
      <dgm:spPr/>
      <dgm:t>
        <a:bodyPr/>
        <a:lstStyle/>
        <a:p>
          <a:endParaRPr lang="en-US"/>
        </a:p>
      </dgm:t>
    </dgm:pt>
    <dgm:pt modelId="{306504F0-FD15-41DB-B4B6-825A988C09F5}" type="pres">
      <dgm:prSet presAssocID="{122606DE-F4AD-4C0C-A443-2ED338F927E7}" presName="Name0" presStyleCnt="0">
        <dgm:presLayoutVars>
          <dgm:dir/>
          <dgm:resizeHandles val="exact"/>
        </dgm:presLayoutVars>
      </dgm:prSet>
      <dgm:spPr/>
    </dgm:pt>
    <dgm:pt modelId="{D9067440-ABF0-4E66-9509-49080BD4A5A9}" type="pres">
      <dgm:prSet presAssocID="{8E7E7939-5916-4734-94B5-E96F796CB0E4}" presName="node" presStyleLbl="node1" presStyleIdx="0" presStyleCnt="5">
        <dgm:presLayoutVars>
          <dgm:bulletEnabled val="1"/>
        </dgm:presLayoutVars>
      </dgm:prSet>
      <dgm:spPr/>
    </dgm:pt>
    <dgm:pt modelId="{1633A68A-3126-444D-A81D-D795A511737F}" type="pres">
      <dgm:prSet presAssocID="{1DA799C8-000F-4F26-8BEF-14DEAD355ADE}" presName="sibTrans" presStyleLbl="sibTrans2D1" presStyleIdx="0" presStyleCnt="4"/>
      <dgm:spPr/>
    </dgm:pt>
    <dgm:pt modelId="{264F6D17-1422-4580-9499-86CE4C73DA91}" type="pres">
      <dgm:prSet presAssocID="{1DA799C8-000F-4F26-8BEF-14DEAD355ADE}" presName="connectorText" presStyleLbl="sibTrans2D1" presStyleIdx="0" presStyleCnt="4"/>
      <dgm:spPr/>
    </dgm:pt>
    <dgm:pt modelId="{D549E319-A7A0-4D4D-ADAB-FBBE78A652AC}" type="pres">
      <dgm:prSet presAssocID="{F437D739-34F9-43EF-A966-36383F3283C4}" presName="node" presStyleLbl="node1" presStyleIdx="1" presStyleCnt="5">
        <dgm:presLayoutVars>
          <dgm:bulletEnabled val="1"/>
        </dgm:presLayoutVars>
      </dgm:prSet>
      <dgm:spPr/>
    </dgm:pt>
    <dgm:pt modelId="{34B1D2E9-4CC6-438A-A384-37342D0060CE}" type="pres">
      <dgm:prSet presAssocID="{F6F5AF0A-A6A0-4F95-B427-9881D74F4436}" presName="sibTrans" presStyleLbl="sibTrans2D1" presStyleIdx="1" presStyleCnt="4"/>
      <dgm:spPr/>
    </dgm:pt>
    <dgm:pt modelId="{722FB483-3243-421B-9A65-0C259CA327AC}" type="pres">
      <dgm:prSet presAssocID="{F6F5AF0A-A6A0-4F95-B427-9881D74F4436}" presName="connectorText" presStyleLbl="sibTrans2D1" presStyleIdx="1" presStyleCnt="4"/>
      <dgm:spPr/>
    </dgm:pt>
    <dgm:pt modelId="{EA6D8545-211C-4FCA-AA62-FABF979DC565}" type="pres">
      <dgm:prSet presAssocID="{9D4A99AC-7032-40CA-9BE4-9F91054001F5}" presName="node" presStyleLbl="node1" presStyleIdx="2" presStyleCnt="5" custScaleX="122122">
        <dgm:presLayoutVars>
          <dgm:bulletEnabled val="1"/>
        </dgm:presLayoutVars>
      </dgm:prSet>
      <dgm:spPr/>
    </dgm:pt>
    <dgm:pt modelId="{80CE7049-D7C5-4BA8-A73D-267037C3F14F}" type="pres">
      <dgm:prSet presAssocID="{1FFACD1A-D4DB-46BE-AD3E-F05F67EAD43E}" presName="sibTrans" presStyleLbl="sibTrans2D1" presStyleIdx="2" presStyleCnt="4"/>
      <dgm:spPr/>
    </dgm:pt>
    <dgm:pt modelId="{87A8F81A-0ABE-4B92-A0D9-A1CA92E6D248}" type="pres">
      <dgm:prSet presAssocID="{1FFACD1A-D4DB-46BE-AD3E-F05F67EAD43E}" presName="connectorText" presStyleLbl="sibTrans2D1" presStyleIdx="2" presStyleCnt="4"/>
      <dgm:spPr/>
    </dgm:pt>
    <dgm:pt modelId="{29F37DCC-A9BA-4F9D-B583-7B26E88C6E1A}" type="pres">
      <dgm:prSet presAssocID="{E91F407B-5802-41B9-8B58-742159250356}" presName="node" presStyleLbl="node1" presStyleIdx="3" presStyleCnt="5">
        <dgm:presLayoutVars>
          <dgm:bulletEnabled val="1"/>
        </dgm:presLayoutVars>
      </dgm:prSet>
      <dgm:spPr/>
    </dgm:pt>
    <dgm:pt modelId="{69293C2C-F302-4EAB-8AC3-0EC867A434C3}" type="pres">
      <dgm:prSet presAssocID="{A2286328-C293-4F2B-82A7-94A72CABA2D1}" presName="sibTrans" presStyleLbl="sibTrans2D1" presStyleIdx="3" presStyleCnt="4"/>
      <dgm:spPr/>
    </dgm:pt>
    <dgm:pt modelId="{89931F65-E5F9-4361-A537-E2CD3DEB857B}" type="pres">
      <dgm:prSet presAssocID="{A2286328-C293-4F2B-82A7-94A72CABA2D1}" presName="connectorText" presStyleLbl="sibTrans2D1" presStyleIdx="3" presStyleCnt="4"/>
      <dgm:spPr/>
    </dgm:pt>
    <dgm:pt modelId="{47DC1E63-A45F-468D-A255-A3FE156328E2}" type="pres">
      <dgm:prSet presAssocID="{2130F1DF-8499-4442-B910-9545A31ACA48}" presName="node" presStyleLbl="node1" presStyleIdx="4" presStyleCnt="5">
        <dgm:presLayoutVars>
          <dgm:bulletEnabled val="1"/>
        </dgm:presLayoutVars>
      </dgm:prSet>
      <dgm:spPr/>
    </dgm:pt>
  </dgm:ptLst>
  <dgm:cxnLst>
    <dgm:cxn modelId="{F004D716-8C32-4706-A615-0469356B040A}" type="presOf" srcId="{1FFACD1A-D4DB-46BE-AD3E-F05F67EAD43E}" destId="{80CE7049-D7C5-4BA8-A73D-267037C3F14F}" srcOrd="0" destOrd="0" presId="urn:microsoft.com/office/officeart/2005/8/layout/process1"/>
    <dgm:cxn modelId="{A5A93F1C-A283-4037-A2BD-A2D52808AAD7}" srcId="{122606DE-F4AD-4C0C-A443-2ED338F927E7}" destId="{9D4A99AC-7032-40CA-9BE4-9F91054001F5}" srcOrd="2" destOrd="0" parTransId="{62EF54DA-C007-46EB-B7B3-A8FDEEE4546A}" sibTransId="{1FFACD1A-D4DB-46BE-AD3E-F05F67EAD43E}"/>
    <dgm:cxn modelId="{B17C581D-DF77-441F-AC76-7553BCCB33ED}" srcId="{122606DE-F4AD-4C0C-A443-2ED338F927E7}" destId="{8E7E7939-5916-4734-94B5-E96F796CB0E4}" srcOrd="0" destOrd="0" parTransId="{056C3321-8A2E-4247-AD9D-5D8CE7501E8B}" sibTransId="{1DA799C8-000F-4F26-8BEF-14DEAD355ADE}"/>
    <dgm:cxn modelId="{2468CD22-9374-40AF-8D61-F5F8240659F3}" type="presOf" srcId="{9D4A99AC-7032-40CA-9BE4-9F91054001F5}" destId="{EA6D8545-211C-4FCA-AA62-FABF979DC565}" srcOrd="0" destOrd="0" presId="urn:microsoft.com/office/officeart/2005/8/layout/process1"/>
    <dgm:cxn modelId="{72995927-2237-43CB-86FF-5C8D3F44C642}" srcId="{122606DE-F4AD-4C0C-A443-2ED338F927E7}" destId="{E91F407B-5802-41B9-8B58-742159250356}" srcOrd="3" destOrd="0" parTransId="{D961BFB1-3F26-40CE-ABA5-241CE6AF5009}" sibTransId="{A2286328-C293-4F2B-82A7-94A72CABA2D1}"/>
    <dgm:cxn modelId="{A5CEBD28-30C6-43FE-BE1E-EDCB601FDF99}" srcId="{122606DE-F4AD-4C0C-A443-2ED338F927E7}" destId="{2130F1DF-8499-4442-B910-9545A31ACA48}" srcOrd="4" destOrd="0" parTransId="{9C84C3D9-1DD0-4BD7-A96D-94ED98FC41BB}" sibTransId="{22F326DC-667F-41F0-AA5C-C04FE562C70C}"/>
    <dgm:cxn modelId="{3334C93D-28C4-4E63-B394-707C6764AD5F}" type="presOf" srcId="{1DA799C8-000F-4F26-8BEF-14DEAD355ADE}" destId="{264F6D17-1422-4580-9499-86CE4C73DA91}" srcOrd="1" destOrd="0" presId="urn:microsoft.com/office/officeart/2005/8/layout/process1"/>
    <dgm:cxn modelId="{74214B69-F0CB-4FDB-AFC0-EB85BED966F1}" type="presOf" srcId="{2130F1DF-8499-4442-B910-9545A31ACA48}" destId="{47DC1E63-A45F-468D-A255-A3FE156328E2}" srcOrd="0" destOrd="0" presId="urn:microsoft.com/office/officeart/2005/8/layout/process1"/>
    <dgm:cxn modelId="{5FC65474-7321-4A80-B3C3-C8401EAB038C}" type="presOf" srcId="{122606DE-F4AD-4C0C-A443-2ED338F927E7}" destId="{306504F0-FD15-41DB-B4B6-825A988C09F5}" srcOrd="0" destOrd="0" presId="urn:microsoft.com/office/officeart/2005/8/layout/process1"/>
    <dgm:cxn modelId="{98E03876-30C4-45DA-B5C2-3CFB3C457CC2}" srcId="{122606DE-F4AD-4C0C-A443-2ED338F927E7}" destId="{F437D739-34F9-43EF-A966-36383F3283C4}" srcOrd="1" destOrd="0" parTransId="{0120DA53-9B3A-488D-B041-90460361E23E}" sibTransId="{F6F5AF0A-A6A0-4F95-B427-9881D74F4436}"/>
    <dgm:cxn modelId="{C704ED7D-D75E-4F83-9CEF-B7ADD4FABE7F}" type="presOf" srcId="{F437D739-34F9-43EF-A966-36383F3283C4}" destId="{D549E319-A7A0-4D4D-ADAB-FBBE78A652AC}" srcOrd="0" destOrd="0" presId="urn:microsoft.com/office/officeart/2005/8/layout/process1"/>
    <dgm:cxn modelId="{C12A7B82-060D-48E6-8A83-EA4D54324174}" type="presOf" srcId="{E91F407B-5802-41B9-8B58-742159250356}" destId="{29F37DCC-A9BA-4F9D-B583-7B26E88C6E1A}" srcOrd="0" destOrd="0" presId="urn:microsoft.com/office/officeart/2005/8/layout/process1"/>
    <dgm:cxn modelId="{FDE4F68B-020A-4F3C-B521-273E6E29B48C}" type="presOf" srcId="{F6F5AF0A-A6A0-4F95-B427-9881D74F4436}" destId="{34B1D2E9-4CC6-438A-A384-37342D0060CE}" srcOrd="0" destOrd="0" presId="urn:microsoft.com/office/officeart/2005/8/layout/process1"/>
    <dgm:cxn modelId="{65B72A9F-D384-4E1D-85F4-1DF5598C7ABA}" type="presOf" srcId="{A2286328-C293-4F2B-82A7-94A72CABA2D1}" destId="{89931F65-E5F9-4361-A537-E2CD3DEB857B}" srcOrd="1" destOrd="0" presId="urn:microsoft.com/office/officeart/2005/8/layout/process1"/>
    <dgm:cxn modelId="{3BC7C5A5-7FE0-42A2-A7C6-3AB3886EEE9F}" type="presOf" srcId="{8E7E7939-5916-4734-94B5-E96F796CB0E4}" destId="{D9067440-ABF0-4E66-9509-49080BD4A5A9}" srcOrd="0" destOrd="0" presId="urn:microsoft.com/office/officeart/2005/8/layout/process1"/>
    <dgm:cxn modelId="{56E31EA7-475B-44BC-98F6-9FDD234549C3}" type="presOf" srcId="{F6F5AF0A-A6A0-4F95-B427-9881D74F4436}" destId="{722FB483-3243-421B-9A65-0C259CA327AC}" srcOrd="1" destOrd="0" presId="urn:microsoft.com/office/officeart/2005/8/layout/process1"/>
    <dgm:cxn modelId="{DE161FA7-20CE-4215-A840-A70EEE2772AD}" type="presOf" srcId="{1DA799C8-000F-4F26-8BEF-14DEAD355ADE}" destId="{1633A68A-3126-444D-A81D-D795A511737F}" srcOrd="0" destOrd="0" presId="urn:microsoft.com/office/officeart/2005/8/layout/process1"/>
    <dgm:cxn modelId="{71E686E4-2FB1-4E7F-AECD-7D83599DDC9F}" type="presOf" srcId="{1FFACD1A-D4DB-46BE-AD3E-F05F67EAD43E}" destId="{87A8F81A-0ABE-4B92-A0D9-A1CA92E6D248}" srcOrd="1" destOrd="0" presId="urn:microsoft.com/office/officeart/2005/8/layout/process1"/>
    <dgm:cxn modelId="{FD277AF8-A09F-4A49-8361-D1ED02C62D80}" type="presOf" srcId="{A2286328-C293-4F2B-82A7-94A72CABA2D1}" destId="{69293C2C-F302-4EAB-8AC3-0EC867A434C3}" srcOrd="0" destOrd="0" presId="urn:microsoft.com/office/officeart/2005/8/layout/process1"/>
    <dgm:cxn modelId="{285ED541-AB38-43E5-A37D-CAF0B50864A8}" type="presParOf" srcId="{306504F0-FD15-41DB-B4B6-825A988C09F5}" destId="{D9067440-ABF0-4E66-9509-49080BD4A5A9}" srcOrd="0" destOrd="0" presId="urn:microsoft.com/office/officeart/2005/8/layout/process1"/>
    <dgm:cxn modelId="{A5F10D24-984F-4CCE-ABDC-9E2C8E2C3CF5}" type="presParOf" srcId="{306504F0-FD15-41DB-B4B6-825A988C09F5}" destId="{1633A68A-3126-444D-A81D-D795A511737F}" srcOrd="1" destOrd="0" presId="urn:microsoft.com/office/officeart/2005/8/layout/process1"/>
    <dgm:cxn modelId="{FE3DC465-2405-47FD-8182-6B220BACF74B}" type="presParOf" srcId="{1633A68A-3126-444D-A81D-D795A511737F}" destId="{264F6D17-1422-4580-9499-86CE4C73DA91}" srcOrd="0" destOrd="0" presId="urn:microsoft.com/office/officeart/2005/8/layout/process1"/>
    <dgm:cxn modelId="{2F05CBBB-29ED-48A2-B488-41489A95D1E3}" type="presParOf" srcId="{306504F0-FD15-41DB-B4B6-825A988C09F5}" destId="{D549E319-A7A0-4D4D-ADAB-FBBE78A652AC}" srcOrd="2" destOrd="0" presId="urn:microsoft.com/office/officeart/2005/8/layout/process1"/>
    <dgm:cxn modelId="{EC3F6D99-883D-4812-AC1C-013F9C25B93E}" type="presParOf" srcId="{306504F0-FD15-41DB-B4B6-825A988C09F5}" destId="{34B1D2E9-4CC6-438A-A384-37342D0060CE}" srcOrd="3" destOrd="0" presId="urn:microsoft.com/office/officeart/2005/8/layout/process1"/>
    <dgm:cxn modelId="{1CB41611-E151-4A22-87B2-AEE344113ECB}" type="presParOf" srcId="{34B1D2E9-4CC6-438A-A384-37342D0060CE}" destId="{722FB483-3243-421B-9A65-0C259CA327AC}" srcOrd="0" destOrd="0" presId="urn:microsoft.com/office/officeart/2005/8/layout/process1"/>
    <dgm:cxn modelId="{AB1ADD3F-6487-4DDA-9009-D7AEB98A2E74}" type="presParOf" srcId="{306504F0-FD15-41DB-B4B6-825A988C09F5}" destId="{EA6D8545-211C-4FCA-AA62-FABF979DC565}" srcOrd="4" destOrd="0" presId="urn:microsoft.com/office/officeart/2005/8/layout/process1"/>
    <dgm:cxn modelId="{CC409506-DE37-4B6C-AEAE-9BFD883EB96D}" type="presParOf" srcId="{306504F0-FD15-41DB-B4B6-825A988C09F5}" destId="{80CE7049-D7C5-4BA8-A73D-267037C3F14F}" srcOrd="5" destOrd="0" presId="urn:microsoft.com/office/officeart/2005/8/layout/process1"/>
    <dgm:cxn modelId="{9954A9F6-7FF8-4CC7-9718-40BC8F93B62A}" type="presParOf" srcId="{80CE7049-D7C5-4BA8-A73D-267037C3F14F}" destId="{87A8F81A-0ABE-4B92-A0D9-A1CA92E6D248}" srcOrd="0" destOrd="0" presId="urn:microsoft.com/office/officeart/2005/8/layout/process1"/>
    <dgm:cxn modelId="{2FA4CA7C-D27D-4178-A8E7-F26891092431}" type="presParOf" srcId="{306504F0-FD15-41DB-B4B6-825A988C09F5}" destId="{29F37DCC-A9BA-4F9D-B583-7B26E88C6E1A}" srcOrd="6" destOrd="0" presId="urn:microsoft.com/office/officeart/2005/8/layout/process1"/>
    <dgm:cxn modelId="{32BC2190-ABB8-400F-AF68-581A035D153E}" type="presParOf" srcId="{306504F0-FD15-41DB-B4B6-825A988C09F5}" destId="{69293C2C-F302-4EAB-8AC3-0EC867A434C3}" srcOrd="7" destOrd="0" presId="urn:microsoft.com/office/officeart/2005/8/layout/process1"/>
    <dgm:cxn modelId="{DD2014B3-1D32-4792-ABF2-28B36D4D3064}" type="presParOf" srcId="{69293C2C-F302-4EAB-8AC3-0EC867A434C3}" destId="{89931F65-E5F9-4361-A537-E2CD3DEB857B}" srcOrd="0" destOrd="0" presId="urn:microsoft.com/office/officeart/2005/8/layout/process1"/>
    <dgm:cxn modelId="{DB77965E-3AA6-49E5-891B-46F7A27D030B}" type="presParOf" srcId="{306504F0-FD15-41DB-B4B6-825A988C09F5}" destId="{47DC1E63-A45F-468D-A255-A3FE156328E2}"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28EF3CD-16B9-4643-8D31-BB8050FBCF0E}" type="doc">
      <dgm:prSet loTypeId="urn:microsoft.com/office/officeart/2005/8/layout/target3" loCatId="relationship" qsTypeId="urn:microsoft.com/office/officeart/2005/8/quickstyle/simple1" qsCatId="simple" csTypeId="urn:microsoft.com/office/officeart/2005/8/colors/accent1_2" csCatId="accent1" phldr="1"/>
      <dgm:spPr/>
      <dgm:t>
        <a:bodyPr/>
        <a:lstStyle/>
        <a:p>
          <a:endParaRPr lang="en-US"/>
        </a:p>
      </dgm:t>
    </dgm:pt>
    <dgm:pt modelId="{D80E9EAB-D6C4-4607-BD40-712B79559477}">
      <dgm:prSet custT="1"/>
      <dgm:spPr/>
      <dgm:t>
        <a:bodyPr/>
        <a:lstStyle/>
        <a:p>
          <a:pPr rtl="0"/>
          <a:r>
            <a:rPr lang="en-GB" sz="2800" dirty="0"/>
            <a:t>Describe what you did - reader should be able to answer the following questions when they read this sub-section. </a:t>
          </a:r>
        </a:p>
      </dgm:t>
    </dgm:pt>
    <dgm:pt modelId="{0CCC6010-24ED-4C53-8011-26A1BB9690D2}" type="parTrans" cxnId="{F9608D0E-7D27-4CD3-9A19-94A8CD522DDF}">
      <dgm:prSet/>
      <dgm:spPr/>
      <dgm:t>
        <a:bodyPr/>
        <a:lstStyle/>
        <a:p>
          <a:endParaRPr lang="en-US"/>
        </a:p>
      </dgm:t>
    </dgm:pt>
    <dgm:pt modelId="{DEB2714D-6F4D-4F54-B92F-FFBAE6500E4A}" type="sibTrans" cxnId="{F9608D0E-7D27-4CD3-9A19-94A8CD522DDF}">
      <dgm:prSet/>
      <dgm:spPr/>
      <dgm:t>
        <a:bodyPr/>
        <a:lstStyle/>
        <a:p>
          <a:endParaRPr lang="en-US"/>
        </a:p>
      </dgm:t>
    </dgm:pt>
    <dgm:pt modelId="{CEC8224B-463D-42A8-9417-460DC469A295}" type="pres">
      <dgm:prSet presAssocID="{D28EF3CD-16B9-4643-8D31-BB8050FBCF0E}" presName="Name0" presStyleCnt="0">
        <dgm:presLayoutVars>
          <dgm:chMax val="7"/>
          <dgm:dir/>
          <dgm:animLvl val="lvl"/>
          <dgm:resizeHandles val="exact"/>
        </dgm:presLayoutVars>
      </dgm:prSet>
      <dgm:spPr/>
    </dgm:pt>
    <dgm:pt modelId="{4DD53413-F99A-4387-A1D7-33A38491D351}" type="pres">
      <dgm:prSet presAssocID="{D80E9EAB-D6C4-4607-BD40-712B79559477}" presName="circle1" presStyleLbl="node1" presStyleIdx="0" presStyleCnt="1"/>
      <dgm:spPr/>
    </dgm:pt>
    <dgm:pt modelId="{74BDBBAA-B580-491B-A4BF-CAE1E2DD856F}" type="pres">
      <dgm:prSet presAssocID="{D80E9EAB-D6C4-4607-BD40-712B79559477}" presName="space" presStyleCnt="0"/>
      <dgm:spPr/>
    </dgm:pt>
    <dgm:pt modelId="{AC2BAFC2-E8DD-4AFF-BD27-3B529CE3B753}" type="pres">
      <dgm:prSet presAssocID="{D80E9EAB-D6C4-4607-BD40-712B79559477}" presName="rect1" presStyleLbl="alignAcc1" presStyleIdx="0" presStyleCnt="1" custScaleX="104239" custLinFactNeighborX="-600"/>
      <dgm:spPr/>
    </dgm:pt>
    <dgm:pt modelId="{D8C1859E-A75A-4DEA-89BF-AAA940E215ED}" type="pres">
      <dgm:prSet presAssocID="{D80E9EAB-D6C4-4607-BD40-712B79559477}" presName="rect1ParTxNoCh" presStyleLbl="alignAcc1" presStyleIdx="0" presStyleCnt="1">
        <dgm:presLayoutVars>
          <dgm:chMax val="1"/>
          <dgm:bulletEnabled val="1"/>
        </dgm:presLayoutVars>
      </dgm:prSet>
      <dgm:spPr/>
    </dgm:pt>
  </dgm:ptLst>
  <dgm:cxnLst>
    <dgm:cxn modelId="{F9608D0E-7D27-4CD3-9A19-94A8CD522DDF}" srcId="{D28EF3CD-16B9-4643-8D31-BB8050FBCF0E}" destId="{D80E9EAB-D6C4-4607-BD40-712B79559477}" srcOrd="0" destOrd="0" parTransId="{0CCC6010-24ED-4C53-8011-26A1BB9690D2}" sibTransId="{DEB2714D-6F4D-4F54-B92F-FFBAE6500E4A}"/>
    <dgm:cxn modelId="{3E19AD15-0F5F-4740-BE48-9D1BDA087509}" type="presOf" srcId="{D80E9EAB-D6C4-4607-BD40-712B79559477}" destId="{D8C1859E-A75A-4DEA-89BF-AAA940E215ED}" srcOrd="1" destOrd="0" presId="urn:microsoft.com/office/officeart/2005/8/layout/target3"/>
    <dgm:cxn modelId="{2843AE96-9765-4ACC-B7AB-80CBFD44E221}" type="presOf" srcId="{D28EF3CD-16B9-4643-8D31-BB8050FBCF0E}" destId="{CEC8224B-463D-42A8-9417-460DC469A295}" srcOrd="0" destOrd="0" presId="urn:microsoft.com/office/officeart/2005/8/layout/target3"/>
    <dgm:cxn modelId="{E3845AF1-9FAD-4BF8-9E2B-EEB948A51F1D}" type="presOf" srcId="{D80E9EAB-D6C4-4607-BD40-712B79559477}" destId="{AC2BAFC2-E8DD-4AFF-BD27-3B529CE3B753}" srcOrd="0" destOrd="0" presId="urn:microsoft.com/office/officeart/2005/8/layout/target3"/>
    <dgm:cxn modelId="{7C85F7D4-F31D-4E8E-9FC2-CA83BB06551B}" type="presParOf" srcId="{CEC8224B-463D-42A8-9417-460DC469A295}" destId="{4DD53413-F99A-4387-A1D7-33A38491D351}" srcOrd="0" destOrd="0" presId="urn:microsoft.com/office/officeart/2005/8/layout/target3"/>
    <dgm:cxn modelId="{F95B21A9-E822-4059-9CCA-687D33F3F1B5}" type="presParOf" srcId="{CEC8224B-463D-42A8-9417-460DC469A295}" destId="{74BDBBAA-B580-491B-A4BF-CAE1E2DD856F}" srcOrd="1" destOrd="0" presId="urn:microsoft.com/office/officeart/2005/8/layout/target3"/>
    <dgm:cxn modelId="{EE798706-06D3-4D00-A61C-317928889068}" type="presParOf" srcId="{CEC8224B-463D-42A8-9417-460DC469A295}" destId="{AC2BAFC2-E8DD-4AFF-BD27-3B529CE3B753}" srcOrd="2" destOrd="0" presId="urn:microsoft.com/office/officeart/2005/8/layout/target3"/>
    <dgm:cxn modelId="{051BE0AA-98FE-43BE-BD96-75C0A006343F}" type="presParOf" srcId="{CEC8224B-463D-42A8-9417-460DC469A295}" destId="{D8C1859E-A75A-4DEA-89BF-AAA940E215ED}" srcOrd="3" destOrd="0" presId="urn:microsoft.com/office/officeart/2005/8/layout/targe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A8B5CFF6-3EE6-42FF-8287-B53ECB813D79}"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3ABBAB98-931D-43CA-822A-4635BE516193}">
      <dgm:prSet custT="1"/>
      <dgm:spPr/>
      <dgm:t>
        <a:bodyPr/>
        <a:lstStyle/>
        <a:p>
          <a:pPr algn="ctr" rtl="0"/>
          <a:r>
            <a:rPr lang="en-GB" sz="2400" dirty="0"/>
            <a:t>REFER READER TO APPENDICES</a:t>
          </a:r>
        </a:p>
      </dgm:t>
    </dgm:pt>
    <dgm:pt modelId="{DAC7DD99-E2A6-4097-AD9B-55268B3972A4}" type="parTrans" cxnId="{B7BCFB1B-0757-4694-A6EF-D59ABC8EA067}">
      <dgm:prSet/>
      <dgm:spPr/>
      <dgm:t>
        <a:bodyPr/>
        <a:lstStyle/>
        <a:p>
          <a:pPr algn="ctr"/>
          <a:endParaRPr lang="en-US"/>
        </a:p>
      </dgm:t>
    </dgm:pt>
    <dgm:pt modelId="{CB86215C-9346-4D03-AEF1-F09EC778D374}" type="sibTrans" cxnId="{B7BCFB1B-0757-4694-A6EF-D59ABC8EA067}">
      <dgm:prSet/>
      <dgm:spPr/>
      <dgm:t>
        <a:bodyPr/>
        <a:lstStyle/>
        <a:p>
          <a:pPr algn="ctr"/>
          <a:endParaRPr lang="en-US"/>
        </a:p>
      </dgm:t>
    </dgm:pt>
    <dgm:pt modelId="{8FDE46A4-4410-4E7F-A9A1-684AB67D40D0}" type="pres">
      <dgm:prSet presAssocID="{A8B5CFF6-3EE6-42FF-8287-B53ECB813D79}" presName="linear" presStyleCnt="0">
        <dgm:presLayoutVars>
          <dgm:animLvl val="lvl"/>
          <dgm:resizeHandles val="exact"/>
        </dgm:presLayoutVars>
      </dgm:prSet>
      <dgm:spPr/>
    </dgm:pt>
    <dgm:pt modelId="{1A4CE1E9-D005-4660-BCD1-9690F5CA789E}" type="pres">
      <dgm:prSet presAssocID="{3ABBAB98-931D-43CA-822A-4635BE516193}" presName="parentText" presStyleLbl="node1" presStyleIdx="0" presStyleCnt="1" custLinFactY="100000" custLinFactNeighborX="-570" custLinFactNeighborY="125812">
        <dgm:presLayoutVars>
          <dgm:chMax val="0"/>
          <dgm:bulletEnabled val="1"/>
        </dgm:presLayoutVars>
      </dgm:prSet>
      <dgm:spPr/>
    </dgm:pt>
  </dgm:ptLst>
  <dgm:cxnLst>
    <dgm:cxn modelId="{B7BCFB1B-0757-4694-A6EF-D59ABC8EA067}" srcId="{A8B5CFF6-3EE6-42FF-8287-B53ECB813D79}" destId="{3ABBAB98-931D-43CA-822A-4635BE516193}" srcOrd="0" destOrd="0" parTransId="{DAC7DD99-E2A6-4097-AD9B-55268B3972A4}" sibTransId="{CB86215C-9346-4D03-AEF1-F09EC778D374}"/>
    <dgm:cxn modelId="{D8B38848-F446-4E46-9A85-DCB8F6FBEB94}" type="presOf" srcId="{3ABBAB98-931D-43CA-822A-4635BE516193}" destId="{1A4CE1E9-D005-4660-BCD1-9690F5CA789E}" srcOrd="0" destOrd="0" presId="urn:microsoft.com/office/officeart/2005/8/layout/vList2"/>
    <dgm:cxn modelId="{C5E7C8A3-A2E3-4130-BB00-B5AB6614B188}" type="presOf" srcId="{A8B5CFF6-3EE6-42FF-8287-B53ECB813D79}" destId="{8FDE46A4-4410-4E7F-A9A1-684AB67D40D0}" srcOrd="0" destOrd="0" presId="urn:microsoft.com/office/officeart/2005/8/layout/vList2"/>
    <dgm:cxn modelId="{95E8FA64-E535-4991-9345-5C8F5210AA53}" type="presParOf" srcId="{8FDE46A4-4410-4E7F-A9A1-684AB67D40D0}" destId="{1A4CE1E9-D005-4660-BCD1-9690F5CA789E}" srcOrd="0" destOrd="0" presId="urn:microsoft.com/office/officeart/2005/8/layout/vList2"/>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F03FD33-6B44-4160-9EBE-F8335DC204AD}"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66D0CFAF-A6A4-497E-A11E-12871F66A231}">
      <dgm:prSet custT="1"/>
      <dgm:spPr/>
      <dgm:t>
        <a:bodyPr/>
        <a:lstStyle/>
        <a:p>
          <a:pPr rtl="0"/>
          <a:r>
            <a:rPr lang="en-GB" sz="2600" dirty="0"/>
            <a:t>All tables and figures should be numbered (Table 1:) and labelled with what it contains</a:t>
          </a:r>
          <a:endParaRPr lang="en-GB" sz="1800" dirty="0"/>
        </a:p>
      </dgm:t>
    </dgm:pt>
    <dgm:pt modelId="{160942E7-6CE7-43C4-8511-1184FAF9F8AA}" type="parTrans" cxnId="{10734B45-B145-470B-A74F-F60E65B33419}">
      <dgm:prSet/>
      <dgm:spPr/>
      <dgm:t>
        <a:bodyPr/>
        <a:lstStyle/>
        <a:p>
          <a:endParaRPr lang="en-US"/>
        </a:p>
      </dgm:t>
    </dgm:pt>
    <dgm:pt modelId="{20237A4F-F1CA-4676-BB66-0FDD08933175}" type="sibTrans" cxnId="{10734B45-B145-470B-A74F-F60E65B33419}">
      <dgm:prSet/>
      <dgm:spPr/>
      <dgm:t>
        <a:bodyPr/>
        <a:lstStyle/>
        <a:p>
          <a:endParaRPr lang="en-US"/>
        </a:p>
      </dgm:t>
    </dgm:pt>
    <dgm:pt modelId="{50ED368A-67BD-4094-A9F5-EEDE5C0A1469}">
      <dgm:prSet custT="1"/>
      <dgm:spPr/>
      <dgm:t>
        <a:bodyPr/>
        <a:lstStyle/>
        <a:p>
          <a:pPr rtl="0"/>
          <a:r>
            <a:rPr lang="en-GB" sz="2800" dirty="0"/>
            <a:t>All tables and figures must be listed in the Table of Contents.</a:t>
          </a:r>
        </a:p>
      </dgm:t>
    </dgm:pt>
    <dgm:pt modelId="{FD466DFE-3BF6-4E4F-AF11-48DFD469801A}" type="parTrans" cxnId="{181F00D1-3B3D-45BC-B530-01FCD04E314D}">
      <dgm:prSet/>
      <dgm:spPr/>
      <dgm:t>
        <a:bodyPr/>
        <a:lstStyle/>
        <a:p>
          <a:endParaRPr lang="en-US"/>
        </a:p>
      </dgm:t>
    </dgm:pt>
    <dgm:pt modelId="{3B0F3A0A-6EEA-409F-A6D5-7ECC0E75860F}" type="sibTrans" cxnId="{181F00D1-3B3D-45BC-B530-01FCD04E314D}">
      <dgm:prSet/>
      <dgm:spPr/>
      <dgm:t>
        <a:bodyPr/>
        <a:lstStyle/>
        <a:p>
          <a:endParaRPr lang="en-US"/>
        </a:p>
      </dgm:t>
    </dgm:pt>
    <dgm:pt modelId="{3B1ABFB0-63B1-4CAB-A38C-B23965593E9E}">
      <dgm:prSet/>
      <dgm:spPr/>
      <dgm:t>
        <a:bodyPr/>
        <a:lstStyle/>
        <a:p>
          <a:pPr rtl="0"/>
          <a:r>
            <a:rPr lang="en-GB" dirty="0"/>
            <a:t>Must follow APA formatting guidelines </a:t>
          </a:r>
        </a:p>
      </dgm:t>
    </dgm:pt>
    <dgm:pt modelId="{7D488402-4616-44D7-9859-E12902833D62}" type="parTrans" cxnId="{3C81E822-F358-4994-8DE8-D30ED3847A9B}">
      <dgm:prSet/>
      <dgm:spPr/>
      <dgm:t>
        <a:bodyPr/>
        <a:lstStyle/>
        <a:p>
          <a:endParaRPr lang="en-US"/>
        </a:p>
      </dgm:t>
    </dgm:pt>
    <dgm:pt modelId="{76729FAD-111D-4B4A-B0B5-22CA6AF1A6D7}" type="sibTrans" cxnId="{3C81E822-F358-4994-8DE8-D30ED3847A9B}">
      <dgm:prSet/>
      <dgm:spPr/>
      <dgm:t>
        <a:bodyPr/>
        <a:lstStyle/>
        <a:p>
          <a:endParaRPr lang="en-US"/>
        </a:p>
      </dgm:t>
    </dgm:pt>
    <dgm:pt modelId="{E303766C-8C1A-4547-841B-CC982BD3C2DE}" type="pres">
      <dgm:prSet presAssocID="{DF03FD33-6B44-4160-9EBE-F8335DC204AD}" presName="diagram" presStyleCnt="0">
        <dgm:presLayoutVars>
          <dgm:dir/>
          <dgm:resizeHandles val="exact"/>
        </dgm:presLayoutVars>
      </dgm:prSet>
      <dgm:spPr/>
    </dgm:pt>
    <dgm:pt modelId="{B82D37F7-C1D3-4923-8E14-8D5710D85171}" type="pres">
      <dgm:prSet presAssocID="{66D0CFAF-A6A4-497E-A11E-12871F66A231}" presName="node" presStyleLbl="node1" presStyleIdx="0" presStyleCnt="3" custScaleX="134599" custScaleY="72979" custLinFactNeighborX="-90" custLinFactNeighborY="9263">
        <dgm:presLayoutVars>
          <dgm:bulletEnabled val="1"/>
        </dgm:presLayoutVars>
      </dgm:prSet>
      <dgm:spPr/>
    </dgm:pt>
    <dgm:pt modelId="{1ECE5D15-8D6B-4E3E-B30A-C5A1F9CE618C}" type="pres">
      <dgm:prSet presAssocID="{20237A4F-F1CA-4676-BB66-0FDD08933175}" presName="sibTrans" presStyleCnt="0"/>
      <dgm:spPr/>
    </dgm:pt>
    <dgm:pt modelId="{B303D96D-05C6-4B5B-A42B-E54062DFED16}" type="pres">
      <dgm:prSet presAssocID="{50ED368A-67BD-4094-A9F5-EEDE5C0A1469}" presName="node" presStyleLbl="node1" presStyleIdx="1" presStyleCnt="3" custScaleY="66502" custLinFactNeighborX="-2662" custLinFactNeighborY="7921">
        <dgm:presLayoutVars>
          <dgm:bulletEnabled val="1"/>
        </dgm:presLayoutVars>
      </dgm:prSet>
      <dgm:spPr/>
    </dgm:pt>
    <dgm:pt modelId="{6B732F32-D589-4F41-95AB-DD8D514D9957}" type="pres">
      <dgm:prSet presAssocID="{3B0F3A0A-6EEA-409F-A6D5-7ECC0E75860F}" presName="sibTrans" presStyleCnt="0"/>
      <dgm:spPr/>
    </dgm:pt>
    <dgm:pt modelId="{C2F48CB0-95BB-4158-B8FB-229C976DADE3}" type="pres">
      <dgm:prSet presAssocID="{3B1ABFB0-63B1-4CAB-A38C-B23965593E9E}" presName="node" presStyleLbl="node1" presStyleIdx="2" presStyleCnt="3" custScaleX="187865" custScaleY="46534">
        <dgm:presLayoutVars>
          <dgm:bulletEnabled val="1"/>
        </dgm:presLayoutVars>
      </dgm:prSet>
      <dgm:spPr/>
    </dgm:pt>
  </dgm:ptLst>
  <dgm:cxnLst>
    <dgm:cxn modelId="{3C81E822-F358-4994-8DE8-D30ED3847A9B}" srcId="{DF03FD33-6B44-4160-9EBE-F8335DC204AD}" destId="{3B1ABFB0-63B1-4CAB-A38C-B23965593E9E}" srcOrd="2" destOrd="0" parTransId="{7D488402-4616-44D7-9859-E12902833D62}" sibTransId="{76729FAD-111D-4B4A-B0B5-22CA6AF1A6D7}"/>
    <dgm:cxn modelId="{10734B45-B145-470B-A74F-F60E65B33419}" srcId="{DF03FD33-6B44-4160-9EBE-F8335DC204AD}" destId="{66D0CFAF-A6A4-497E-A11E-12871F66A231}" srcOrd="0" destOrd="0" parTransId="{160942E7-6CE7-43C4-8511-1184FAF9F8AA}" sibTransId="{20237A4F-F1CA-4676-BB66-0FDD08933175}"/>
    <dgm:cxn modelId="{66BE7676-CBC0-40A2-832C-AB08EB2E86B5}" type="presOf" srcId="{50ED368A-67BD-4094-A9F5-EEDE5C0A1469}" destId="{B303D96D-05C6-4B5B-A42B-E54062DFED16}" srcOrd="0" destOrd="0" presId="urn:microsoft.com/office/officeart/2005/8/layout/default"/>
    <dgm:cxn modelId="{F381B459-49D6-42AB-A877-17CCB5C59A1C}" type="presOf" srcId="{3B1ABFB0-63B1-4CAB-A38C-B23965593E9E}" destId="{C2F48CB0-95BB-4158-B8FB-229C976DADE3}" srcOrd="0" destOrd="0" presId="urn:microsoft.com/office/officeart/2005/8/layout/default"/>
    <dgm:cxn modelId="{5A659297-FA52-4D50-9445-AC8773F13B56}" type="presOf" srcId="{66D0CFAF-A6A4-497E-A11E-12871F66A231}" destId="{B82D37F7-C1D3-4923-8E14-8D5710D85171}" srcOrd="0" destOrd="0" presId="urn:microsoft.com/office/officeart/2005/8/layout/default"/>
    <dgm:cxn modelId="{8B211E9E-8E25-416A-8F54-C3C923593DE0}" type="presOf" srcId="{DF03FD33-6B44-4160-9EBE-F8335DC204AD}" destId="{E303766C-8C1A-4547-841B-CC982BD3C2DE}" srcOrd="0" destOrd="0" presId="urn:microsoft.com/office/officeart/2005/8/layout/default"/>
    <dgm:cxn modelId="{181F00D1-3B3D-45BC-B530-01FCD04E314D}" srcId="{DF03FD33-6B44-4160-9EBE-F8335DC204AD}" destId="{50ED368A-67BD-4094-A9F5-EEDE5C0A1469}" srcOrd="1" destOrd="0" parTransId="{FD466DFE-3BF6-4E4F-AF11-48DFD469801A}" sibTransId="{3B0F3A0A-6EEA-409F-A6D5-7ECC0E75860F}"/>
    <dgm:cxn modelId="{A4B5888D-98E2-4504-B755-A1B1ED126F00}" type="presParOf" srcId="{E303766C-8C1A-4547-841B-CC982BD3C2DE}" destId="{B82D37F7-C1D3-4923-8E14-8D5710D85171}" srcOrd="0" destOrd="0" presId="urn:microsoft.com/office/officeart/2005/8/layout/default"/>
    <dgm:cxn modelId="{F817E470-8436-49B3-81A5-99AEAFE5C36D}" type="presParOf" srcId="{E303766C-8C1A-4547-841B-CC982BD3C2DE}" destId="{1ECE5D15-8D6B-4E3E-B30A-C5A1F9CE618C}" srcOrd="1" destOrd="0" presId="urn:microsoft.com/office/officeart/2005/8/layout/default"/>
    <dgm:cxn modelId="{ED4855B5-1099-4C3F-8791-D94D155E827F}" type="presParOf" srcId="{E303766C-8C1A-4547-841B-CC982BD3C2DE}" destId="{B303D96D-05C6-4B5B-A42B-E54062DFED16}" srcOrd="2" destOrd="0" presId="urn:microsoft.com/office/officeart/2005/8/layout/default"/>
    <dgm:cxn modelId="{AD51CAF4-F056-44F2-B140-8460D9052473}" type="presParOf" srcId="{E303766C-8C1A-4547-841B-CC982BD3C2DE}" destId="{6B732F32-D589-4F41-95AB-DD8D514D9957}" srcOrd="3" destOrd="0" presId="urn:microsoft.com/office/officeart/2005/8/layout/default"/>
    <dgm:cxn modelId="{8D1AB2CB-E44B-49D9-BBF7-B68ED91A9F31}" type="presParOf" srcId="{E303766C-8C1A-4547-841B-CC982BD3C2DE}" destId="{C2F48CB0-95BB-4158-B8FB-229C976DADE3}" srcOrd="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9DA0D58-B594-4865-A054-836F1DE07357}"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FEA8638-923B-4A86-918F-3FA645EA8B74}">
      <dgm:prSet custT="1"/>
      <dgm:spPr/>
      <dgm:t>
        <a:bodyPr/>
        <a:lstStyle/>
        <a:p>
          <a:pPr algn="l" rtl="0"/>
          <a:r>
            <a:rPr lang="en-GB" sz="1600" b="1" dirty="0"/>
            <a:t>Step 1</a:t>
          </a:r>
          <a:r>
            <a:rPr lang="en-GB" sz="1600" dirty="0"/>
            <a:t>: Remind reader very briefly of what the study was about. Avoid repetition, keep it short.</a:t>
          </a:r>
        </a:p>
      </dgm:t>
    </dgm:pt>
    <dgm:pt modelId="{B9CCA813-E3CC-457C-A870-3326868EB19C}" type="parTrans" cxnId="{730094CF-2E23-4381-9699-60D90DE84B5E}">
      <dgm:prSet/>
      <dgm:spPr/>
      <dgm:t>
        <a:bodyPr/>
        <a:lstStyle/>
        <a:p>
          <a:pPr algn="l"/>
          <a:endParaRPr lang="en-US" sz="1600"/>
        </a:p>
      </dgm:t>
    </dgm:pt>
    <dgm:pt modelId="{A2E9463D-4FAA-4EED-80CA-0848E98C822D}" type="sibTrans" cxnId="{730094CF-2E23-4381-9699-60D90DE84B5E}">
      <dgm:prSet/>
      <dgm:spPr/>
      <dgm:t>
        <a:bodyPr/>
        <a:lstStyle/>
        <a:p>
          <a:pPr algn="l"/>
          <a:endParaRPr lang="en-US" sz="1600"/>
        </a:p>
      </dgm:t>
    </dgm:pt>
    <dgm:pt modelId="{DF14EAE4-B733-462B-ADEE-7C74E4446003}">
      <dgm:prSet custT="1"/>
      <dgm:spPr/>
      <dgm:t>
        <a:bodyPr/>
        <a:lstStyle/>
        <a:p>
          <a:pPr algn="l" rtl="0"/>
          <a:r>
            <a:rPr lang="en-GB" sz="1600" b="1" dirty="0"/>
            <a:t>Step 2:</a:t>
          </a:r>
          <a:r>
            <a:rPr lang="en-GB" sz="1600" dirty="0"/>
            <a:t> Give brief summary of first key finding, but do not simply repeat what you wrote in Chapter 3. How does your finding compare to the findings of others? Remember you have discussed these (also those that go against your hypotheses) in Chapter 1.</a:t>
          </a:r>
        </a:p>
      </dgm:t>
    </dgm:pt>
    <dgm:pt modelId="{5063605A-A84D-4A28-ACBE-6895771BE59A}" type="parTrans" cxnId="{2C960828-E27F-4511-9C7D-E090478A3F0B}">
      <dgm:prSet/>
      <dgm:spPr/>
      <dgm:t>
        <a:bodyPr/>
        <a:lstStyle/>
        <a:p>
          <a:pPr algn="l"/>
          <a:endParaRPr lang="en-US" sz="1600"/>
        </a:p>
      </dgm:t>
    </dgm:pt>
    <dgm:pt modelId="{F3B7B2A9-ADA0-4038-97C2-28D0B7767239}" type="sibTrans" cxnId="{2C960828-E27F-4511-9C7D-E090478A3F0B}">
      <dgm:prSet/>
      <dgm:spPr/>
      <dgm:t>
        <a:bodyPr/>
        <a:lstStyle/>
        <a:p>
          <a:pPr algn="l"/>
          <a:endParaRPr lang="en-US" sz="1600"/>
        </a:p>
      </dgm:t>
    </dgm:pt>
    <dgm:pt modelId="{C30A0F70-DDD6-40C4-BA50-1E1D35E8C804}">
      <dgm:prSet custT="1"/>
      <dgm:spPr/>
      <dgm:t>
        <a:bodyPr/>
        <a:lstStyle/>
        <a:p>
          <a:pPr algn="l" rtl="0"/>
          <a:r>
            <a:rPr lang="en-GB" sz="1600" b="1" dirty="0"/>
            <a:t>Step 3:</a:t>
          </a:r>
          <a:r>
            <a:rPr lang="en-GB" sz="1600" dirty="0"/>
            <a:t> Discuss whether you have found new evidence or more evidence to support a particular notion.  Discuss the implications of these findings (e.g., is it fair to conclude based on your evidence that working women with children are more prone to stress than working women without children?). If your findings do not support past research, say so. Indicate why you think this might be.</a:t>
          </a:r>
        </a:p>
      </dgm:t>
    </dgm:pt>
    <dgm:pt modelId="{DC38C638-E7E0-490E-9CD4-F63084A6A207}" type="parTrans" cxnId="{09AA8F00-5425-4F86-A591-F0C34FD7764A}">
      <dgm:prSet/>
      <dgm:spPr/>
      <dgm:t>
        <a:bodyPr/>
        <a:lstStyle/>
        <a:p>
          <a:pPr algn="l"/>
          <a:endParaRPr lang="en-US" sz="1600"/>
        </a:p>
      </dgm:t>
    </dgm:pt>
    <dgm:pt modelId="{010204B1-C2D2-431E-BA9B-4044BD58D60B}" type="sibTrans" cxnId="{09AA8F00-5425-4F86-A591-F0C34FD7764A}">
      <dgm:prSet/>
      <dgm:spPr/>
      <dgm:t>
        <a:bodyPr/>
        <a:lstStyle/>
        <a:p>
          <a:pPr algn="l"/>
          <a:endParaRPr lang="en-US" sz="1600"/>
        </a:p>
      </dgm:t>
    </dgm:pt>
    <dgm:pt modelId="{F6ABC9BC-E114-4FEA-B3B2-51EE83418C6F}">
      <dgm:prSet custT="1"/>
      <dgm:spPr/>
      <dgm:t>
        <a:bodyPr/>
        <a:lstStyle/>
        <a:p>
          <a:pPr algn="l" rtl="0"/>
          <a:r>
            <a:rPr lang="en-GB" sz="1600" b="1" dirty="0"/>
            <a:t>Step 4:</a:t>
          </a:r>
          <a:r>
            <a:rPr lang="en-GB" sz="1600" dirty="0"/>
            <a:t> Discuss the limitations of your study. This is essential. There is no such thing as ‘the perfect study’! However, this must be a constructive discussion acknowledging the limitations of an undergraduate study: do not destroy everything you have tried to do but be honest about what could have been done better in an ideal world.  What would you do differently if you were to run the study again? What problems did you face (e.g., biased samples, poor measures) and how could these have been overcome?</a:t>
          </a:r>
        </a:p>
      </dgm:t>
    </dgm:pt>
    <dgm:pt modelId="{4F18F4CB-EE2C-4342-A004-0080113BC91E}" type="parTrans" cxnId="{867EF1A4-E2C3-44E9-B4BB-1642F6B74427}">
      <dgm:prSet/>
      <dgm:spPr/>
      <dgm:t>
        <a:bodyPr/>
        <a:lstStyle/>
        <a:p>
          <a:pPr algn="l"/>
          <a:endParaRPr lang="en-US" sz="1600"/>
        </a:p>
      </dgm:t>
    </dgm:pt>
    <dgm:pt modelId="{50AAF009-A237-4E85-98EE-3CC1CC4ED407}" type="sibTrans" cxnId="{867EF1A4-E2C3-44E9-B4BB-1642F6B74427}">
      <dgm:prSet/>
      <dgm:spPr/>
      <dgm:t>
        <a:bodyPr/>
        <a:lstStyle/>
        <a:p>
          <a:pPr algn="l"/>
          <a:endParaRPr lang="en-US" sz="1600"/>
        </a:p>
      </dgm:t>
    </dgm:pt>
    <dgm:pt modelId="{5CDA5FCB-36D0-42A4-83D4-4616CD5E0F30}">
      <dgm:prSet custT="1"/>
      <dgm:spPr/>
      <dgm:t>
        <a:bodyPr/>
        <a:lstStyle/>
        <a:p>
          <a:pPr algn="l" rtl="0"/>
          <a:r>
            <a:rPr lang="en-GB" sz="1600" b="1"/>
            <a:t>Step 5:</a:t>
          </a:r>
          <a:r>
            <a:rPr lang="en-GB" sz="1600"/>
            <a:t> Make suggestions of how your study could be taken one step further in future research. In other words, based on your findings, what might the next research question be?</a:t>
          </a:r>
        </a:p>
      </dgm:t>
    </dgm:pt>
    <dgm:pt modelId="{27228100-4EA7-4FF0-BB10-8D9569296C98}" type="parTrans" cxnId="{24BF0A37-8482-46D8-B595-EBC5FF59F74F}">
      <dgm:prSet/>
      <dgm:spPr/>
      <dgm:t>
        <a:bodyPr/>
        <a:lstStyle/>
        <a:p>
          <a:pPr algn="l"/>
          <a:endParaRPr lang="en-US" sz="1600"/>
        </a:p>
      </dgm:t>
    </dgm:pt>
    <dgm:pt modelId="{876EDB62-153C-4F0D-8739-5AB0FC53CDD3}" type="sibTrans" cxnId="{24BF0A37-8482-46D8-B595-EBC5FF59F74F}">
      <dgm:prSet/>
      <dgm:spPr/>
      <dgm:t>
        <a:bodyPr/>
        <a:lstStyle/>
        <a:p>
          <a:pPr algn="l"/>
          <a:endParaRPr lang="en-US" sz="1600"/>
        </a:p>
      </dgm:t>
    </dgm:pt>
    <dgm:pt modelId="{BDBC396B-A340-4204-BFD0-985597E41B3A}">
      <dgm:prSet custT="1"/>
      <dgm:spPr/>
      <dgm:t>
        <a:bodyPr/>
        <a:lstStyle/>
        <a:p>
          <a:pPr algn="l" rtl="0"/>
          <a:r>
            <a:rPr lang="en-GB" sz="1600" b="1" dirty="0"/>
            <a:t>CONCLUSION:</a:t>
          </a:r>
          <a:r>
            <a:rPr lang="en-GB" sz="1600" dirty="0"/>
            <a:t> Finally, you must summarise your project, and report the key implications of your study in terms of the psychological literature and its application to the real world.</a:t>
          </a:r>
        </a:p>
      </dgm:t>
    </dgm:pt>
    <dgm:pt modelId="{5AD27E07-86A2-4598-B978-C0563C11DBA5}" type="parTrans" cxnId="{6B8C3AEA-79CB-4163-A517-1C3F58FEC013}">
      <dgm:prSet/>
      <dgm:spPr/>
      <dgm:t>
        <a:bodyPr/>
        <a:lstStyle/>
        <a:p>
          <a:pPr algn="l"/>
          <a:endParaRPr lang="en-US" sz="1600"/>
        </a:p>
      </dgm:t>
    </dgm:pt>
    <dgm:pt modelId="{2285CA49-F635-403E-BC1F-A4B8ACA766D6}" type="sibTrans" cxnId="{6B8C3AEA-79CB-4163-A517-1C3F58FEC013}">
      <dgm:prSet/>
      <dgm:spPr/>
      <dgm:t>
        <a:bodyPr/>
        <a:lstStyle/>
        <a:p>
          <a:pPr algn="l"/>
          <a:endParaRPr lang="en-US" sz="1600"/>
        </a:p>
      </dgm:t>
    </dgm:pt>
    <dgm:pt modelId="{EF0AB33F-33B2-48D8-8F83-5C33613BA374}" type="pres">
      <dgm:prSet presAssocID="{29DA0D58-B594-4865-A054-836F1DE07357}" presName="vert0" presStyleCnt="0">
        <dgm:presLayoutVars>
          <dgm:dir/>
          <dgm:animOne val="branch"/>
          <dgm:animLvl val="lvl"/>
        </dgm:presLayoutVars>
      </dgm:prSet>
      <dgm:spPr/>
    </dgm:pt>
    <dgm:pt modelId="{030AA375-3637-4E99-B278-7C731C85926F}" type="pres">
      <dgm:prSet presAssocID="{EFEA8638-923B-4A86-918F-3FA645EA8B74}" presName="thickLine" presStyleLbl="alignNode1" presStyleIdx="0" presStyleCnt="6"/>
      <dgm:spPr/>
    </dgm:pt>
    <dgm:pt modelId="{D73CACC8-1376-419E-A040-FCB947A850AA}" type="pres">
      <dgm:prSet presAssocID="{EFEA8638-923B-4A86-918F-3FA645EA8B74}" presName="horz1" presStyleCnt="0"/>
      <dgm:spPr/>
    </dgm:pt>
    <dgm:pt modelId="{3945DDB7-7B7A-4646-83A8-385C6CC53CB5}" type="pres">
      <dgm:prSet presAssocID="{EFEA8638-923B-4A86-918F-3FA645EA8B74}" presName="tx1" presStyleLbl="revTx" presStyleIdx="0" presStyleCnt="6" custScaleY="35739"/>
      <dgm:spPr/>
    </dgm:pt>
    <dgm:pt modelId="{522E99F1-3855-41B9-816D-A5C762F2B88E}" type="pres">
      <dgm:prSet presAssocID="{EFEA8638-923B-4A86-918F-3FA645EA8B74}" presName="vert1" presStyleCnt="0"/>
      <dgm:spPr/>
    </dgm:pt>
    <dgm:pt modelId="{61CCB1DD-2FDE-4FB5-B3A0-C4FA1BB9CA90}" type="pres">
      <dgm:prSet presAssocID="{DF14EAE4-B733-462B-ADEE-7C74E4446003}" presName="thickLine" presStyleLbl="alignNode1" presStyleIdx="1" presStyleCnt="6"/>
      <dgm:spPr/>
    </dgm:pt>
    <dgm:pt modelId="{5C636E9C-8A90-4870-827D-EBE3966D7088}" type="pres">
      <dgm:prSet presAssocID="{DF14EAE4-B733-462B-ADEE-7C74E4446003}" presName="horz1" presStyleCnt="0"/>
      <dgm:spPr/>
    </dgm:pt>
    <dgm:pt modelId="{B9857577-BCC0-4F38-BEF1-B89442874952}" type="pres">
      <dgm:prSet presAssocID="{DF14EAE4-B733-462B-ADEE-7C74E4446003}" presName="tx1" presStyleLbl="revTx" presStyleIdx="1" presStyleCnt="6" custScaleY="74525"/>
      <dgm:spPr/>
    </dgm:pt>
    <dgm:pt modelId="{DCC3F459-F59F-4FC8-951E-8AE6D8A2F518}" type="pres">
      <dgm:prSet presAssocID="{DF14EAE4-B733-462B-ADEE-7C74E4446003}" presName="vert1" presStyleCnt="0"/>
      <dgm:spPr/>
    </dgm:pt>
    <dgm:pt modelId="{FE0D7292-AC2A-448D-90EA-65A757B23F7B}" type="pres">
      <dgm:prSet presAssocID="{C30A0F70-DDD6-40C4-BA50-1E1D35E8C804}" presName="thickLine" presStyleLbl="alignNode1" presStyleIdx="2" presStyleCnt="6"/>
      <dgm:spPr/>
    </dgm:pt>
    <dgm:pt modelId="{896BA6B7-2370-42A2-839C-29A196B13D75}" type="pres">
      <dgm:prSet presAssocID="{C30A0F70-DDD6-40C4-BA50-1E1D35E8C804}" presName="horz1" presStyleCnt="0"/>
      <dgm:spPr/>
    </dgm:pt>
    <dgm:pt modelId="{265454C1-DD2A-4311-8683-7E6ECA27DB13}" type="pres">
      <dgm:prSet presAssocID="{C30A0F70-DDD6-40C4-BA50-1E1D35E8C804}" presName="tx1" presStyleLbl="revTx" presStyleIdx="2" presStyleCnt="6"/>
      <dgm:spPr/>
    </dgm:pt>
    <dgm:pt modelId="{F32BF631-7B93-436C-93A4-CED5F1A38074}" type="pres">
      <dgm:prSet presAssocID="{C30A0F70-DDD6-40C4-BA50-1E1D35E8C804}" presName="vert1" presStyleCnt="0"/>
      <dgm:spPr/>
    </dgm:pt>
    <dgm:pt modelId="{07F7B864-83D4-466F-80BA-DCDF929E7F67}" type="pres">
      <dgm:prSet presAssocID="{F6ABC9BC-E114-4FEA-B3B2-51EE83418C6F}" presName="thickLine" presStyleLbl="alignNode1" presStyleIdx="3" presStyleCnt="6"/>
      <dgm:spPr/>
    </dgm:pt>
    <dgm:pt modelId="{F82EDFAD-01C2-4402-ACF4-B0146FA8756B}" type="pres">
      <dgm:prSet presAssocID="{F6ABC9BC-E114-4FEA-B3B2-51EE83418C6F}" presName="horz1" presStyleCnt="0"/>
      <dgm:spPr/>
    </dgm:pt>
    <dgm:pt modelId="{F19BB084-6606-4E6C-AC35-4A33EB4A3C61}" type="pres">
      <dgm:prSet presAssocID="{F6ABC9BC-E114-4FEA-B3B2-51EE83418C6F}" presName="tx1" presStyleLbl="revTx" presStyleIdx="3" presStyleCnt="6" custScaleY="118088"/>
      <dgm:spPr/>
    </dgm:pt>
    <dgm:pt modelId="{B7D42A86-07C6-41D3-831E-351376851A74}" type="pres">
      <dgm:prSet presAssocID="{F6ABC9BC-E114-4FEA-B3B2-51EE83418C6F}" presName="vert1" presStyleCnt="0"/>
      <dgm:spPr/>
    </dgm:pt>
    <dgm:pt modelId="{40EAA8BA-0995-490C-AA90-3E9DCC41D2FD}" type="pres">
      <dgm:prSet presAssocID="{5CDA5FCB-36D0-42A4-83D4-4616CD5E0F30}" presName="thickLine" presStyleLbl="alignNode1" presStyleIdx="4" presStyleCnt="6"/>
      <dgm:spPr/>
    </dgm:pt>
    <dgm:pt modelId="{43D955F7-7071-4223-96C8-1DE4BE3CE1EC}" type="pres">
      <dgm:prSet presAssocID="{5CDA5FCB-36D0-42A4-83D4-4616CD5E0F30}" presName="horz1" presStyleCnt="0"/>
      <dgm:spPr/>
    </dgm:pt>
    <dgm:pt modelId="{CF61A593-AD44-4369-903E-94844FFFB054}" type="pres">
      <dgm:prSet presAssocID="{5CDA5FCB-36D0-42A4-83D4-4616CD5E0F30}" presName="tx1" presStyleLbl="revTx" presStyleIdx="4" presStyleCnt="6" custScaleY="59192"/>
      <dgm:spPr/>
    </dgm:pt>
    <dgm:pt modelId="{75B73AE6-2C87-4259-A6E2-8FF0E337241F}" type="pres">
      <dgm:prSet presAssocID="{5CDA5FCB-36D0-42A4-83D4-4616CD5E0F30}" presName="vert1" presStyleCnt="0"/>
      <dgm:spPr/>
    </dgm:pt>
    <dgm:pt modelId="{288A0F46-DAE4-428A-B8B1-CA47FAFF905E}" type="pres">
      <dgm:prSet presAssocID="{BDBC396B-A340-4204-BFD0-985597E41B3A}" presName="thickLine" presStyleLbl="alignNode1" presStyleIdx="5" presStyleCnt="6"/>
      <dgm:spPr/>
    </dgm:pt>
    <dgm:pt modelId="{2A5EC683-3AF2-48E9-8B1D-6D47B896F226}" type="pres">
      <dgm:prSet presAssocID="{BDBC396B-A340-4204-BFD0-985597E41B3A}" presName="horz1" presStyleCnt="0"/>
      <dgm:spPr/>
    </dgm:pt>
    <dgm:pt modelId="{1C1BB89F-4646-4797-96FB-83E7DF46F13C}" type="pres">
      <dgm:prSet presAssocID="{BDBC396B-A340-4204-BFD0-985597E41B3A}" presName="tx1" presStyleLbl="revTx" presStyleIdx="5" presStyleCnt="6"/>
      <dgm:spPr/>
    </dgm:pt>
    <dgm:pt modelId="{FCB3B053-408F-4780-B944-EB41F79F6631}" type="pres">
      <dgm:prSet presAssocID="{BDBC396B-A340-4204-BFD0-985597E41B3A}" presName="vert1" presStyleCnt="0"/>
      <dgm:spPr/>
    </dgm:pt>
  </dgm:ptLst>
  <dgm:cxnLst>
    <dgm:cxn modelId="{09AA8F00-5425-4F86-A591-F0C34FD7764A}" srcId="{29DA0D58-B594-4865-A054-836F1DE07357}" destId="{C30A0F70-DDD6-40C4-BA50-1E1D35E8C804}" srcOrd="2" destOrd="0" parTransId="{DC38C638-E7E0-490E-9CD4-F63084A6A207}" sibTransId="{010204B1-C2D2-431E-BA9B-4044BD58D60B}"/>
    <dgm:cxn modelId="{6B507D15-FD95-4F66-91EF-AD58C36A9B94}" type="presOf" srcId="{29DA0D58-B594-4865-A054-836F1DE07357}" destId="{EF0AB33F-33B2-48D8-8F83-5C33613BA374}" srcOrd="0" destOrd="0" presId="urn:microsoft.com/office/officeart/2008/layout/LinedList"/>
    <dgm:cxn modelId="{2C960828-E27F-4511-9C7D-E090478A3F0B}" srcId="{29DA0D58-B594-4865-A054-836F1DE07357}" destId="{DF14EAE4-B733-462B-ADEE-7C74E4446003}" srcOrd="1" destOrd="0" parTransId="{5063605A-A84D-4A28-ACBE-6895771BE59A}" sibTransId="{F3B7B2A9-ADA0-4038-97C2-28D0B7767239}"/>
    <dgm:cxn modelId="{24BF0A37-8482-46D8-B595-EBC5FF59F74F}" srcId="{29DA0D58-B594-4865-A054-836F1DE07357}" destId="{5CDA5FCB-36D0-42A4-83D4-4616CD5E0F30}" srcOrd="4" destOrd="0" parTransId="{27228100-4EA7-4FF0-BB10-8D9569296C98}" sibTransId="{876EDB62-153C-4F0D-8739-5AB0FC53CDD3}"/>
    <dgm:cxn modelId="{8B87A166-E227-4091-B2BA-E46C0BF3031D}" type="presOf" srcId="{C30A0F70-DDD6-40C4-BA50-1E1D35E8C804}" destId="{265454C1-DD2A-4311-8683-7E6ECA27DB13}" srcOrd="0" destOrd="0" presId="urn:microsoft.com/office/officeart/2008/layout/LinedList"/>
    <dgm:cxn modelId="{BA438E70-8780-48A2-AA92-BB15ACDE13D9}" type="presOf" srcId="{DF14EAE4-B733-462B-ADEE-7C74E4446003}" destId="{B9857577-BCC0-4F38-BEF1-B89442874952}" srcOrd="0" destOrd="0" presId="urn:microsoft.com/office/officeart/2008/layout/LinedList"/>
    <dgm:cxn modelId="{7787927A-31A7-4930-8DD6-2FD540D9C2CE}" type="presOf" srcId="{BDBC396B-A340-4204-BFD0-985597E41B3A}" destId="{1C1BB89F-4646-4797-96FB-83E7DF46F13C}" srcOrd="0" destOrd="0" presId="urn:microsoft.com/office/officeart/2008/layout/LinedList"/>
    <dgm:cxn modelId="{1DF86295-7C21-4E72-A9F3-FC326F0574B4}" type="presOf" srcId="{EFEA8638-923B-4A86-918F-3FA645EA8B74}" destId="{3945DDB7-7B7A-4646-83A8-385C6CC53CB5}" srcOrd="0" destOrd="0" presId="urn:microsoft.com/office/officeart/2008/layout/LinedList"/>
    <dgm:cxn modelId="{867EF1A4-E2C3-44E9-B4BB-1642F6B74427}" srcId="{29DA0D58-B594-4865-A054-836F1DE07357}" destId="{F6ABC9BC-E114-4FEA-B3B2-51EE83418C6F}" srcOrd="3" destOrd="0" parTransId="{4F18F4CB-EE2C-4342-A004-0080113BC91E}" sibTransId="{50AAF009-A237-4E85-98EE-3CC1CC4ED407}"/>
    <dgm:cxn modelId="{2FE7F7AC-CA2B-48FD-95BA-3AC25627911B}" type="presOf" srcId="{5CDA5FCB-36D0-42A4-83D4-4616CD5E0F30}" destId="{CF61A593-AD44-4369-903E-94844FFFB054}" srcOrd="0" destOrd="0" presId="urn:microsoft.com/office/officeart/2008/layout/LinedList"/>
    <dgm:cxn modelId="{730094CF-2E23-4381-9699-60D90DE84B5E}" srcId="{29DA0D58-B594-4865-A054-836F1DE07357}" destId="{EFEA8638-923B-4A86-918F-3FA645EA8B74}" srcOrd="0" destOrd="0" parTransId="{B9CCA813-E3CC-457C-A870-3326868EB19C}" sibTransId="{A2E9463D-4FAA-4EED-80CA-0848E98C822D}"/>
    <dgm:cxn modelId="{6B8C3AEA-79CB-4163-A517-1C3F58FEC013}" srcId="{29DA0D58-B594-4865-A054-836F1DE07357}" destId="{BDBC396B-A340-4204-BFD0-985597E41B3A}" srcOrd="5" destOrd="0" parTransId="{5AD27E07-86A2-4598-B978-C0563C11DBA5}" sibTransId="{2285CA49-F635-403E-BC1F-A4B8ACA766D6}"/>
    <dgm:cxn modelId="{9AEAF5F8-303D-4DAC-8325-F9E39C3E29C9}" type="presOf" srcId="{F6ABC9BC-E114-4FEA-B3B2-51EE83418C6F}" destId="{F19BB084-6606-4E6C-AC35-4A33EB4A3C61}" srcOrd="0" destOrd="0" presId="urn:microsoft.com/office/officeart/2008/layout/LinedList"/>
    <dgm:cxn modelId="{0905FF4E-DAD3-4F64-8FDA-025C2DBCDB71}" type="presParOf" srcId="{EF0AB33F-33B2-48D8-8F83-5C33613BA374}" destId="{030AA375-3637-4E99-B278-7C731C85926F}" srcOrd="0" destOrd="0" presId="urn:microsoft.com/office/officeart/2008/layout/LinedList"/>
    <dgm:cxn modelId="{085C782A-5803-4BAA-A141-2C2FFCDF0353}" type="presParOf" srcId="{EF0AB33F-33B2-48D8-8F83-5C33613BA374}" destId="{D73CACC8-1376-419E-A040-FCB947A850AA}" srcOrd="1" destOrd="0" presId="urn:microsoft.com/office/officeart/2008/layout/LinedList"/>
    <dgm:cxn modelId="{12C5AA79-B1F8-4236-ACC9-1824947BF981}" type="presParOf" srcId="{D73CACC8-1376-419E-A040-FCB947A850AA}" destId="{3945DDB7-7B7A-4646-83A8-385C6CC53CB5}" srcOrd="0" destOrd="0" presId="urn:microsoft.com/office/officeart/2008/layout/LinedList"/>
    <dgm:cxn modelId="{AFC54B06-CB4E-4351-B514-CFCC5B7C9CE0}" type="presParOf" srcId="{D73CACC8-1376-419E-A040-FCB947A850AA}" destId="{522E99F1-3855-41B9-816D-A5C762F2B88E}" srcOrd="1" destOrd="0" presId="urn:microsoft.com/office/officeart/2008/layout/LinedList"/>
    <dgm:cxn modelId="{A7064DEE-7120-4A1A-9215-7821E7123E55}" type="presParOf" srcId="{EF0AB33F-33B2-48D8-8F83-5C33613BA374}" destId="{61CCB1DD-2FDE-4FB5-B3A0-C4FA1BB9CA90}" srcOrd="2" destOrd="0" presId="urn:microsoft.com/office/officeart/2008/layout/LinedList"/>
    <dgm:cxn modelId="{BB64390D-EA68-4750-A9FF-14FA28D7F65C}" type="presParOf" srcId="{EF0AB33F-33B2-48D8-8F83-5C33613BA374}" destId="{5C636E9C-8A90-4870-827D-EBE3966D7088}" srcOrd="3" destOrd="0" presId="urn:microsoft.com/office/officeart/2008/layout/LinedList"/>
    <dgm:cxn modelId="{147556E5-39B5-4EFA-9BFE-6C2B1748D5E1}" type="presParOf" srcId="{5C636E9C-8A90-4870-827D-EBE3966D7088}" destId="{B9857577-BCC0-4F38-BEF1-B89442874952}" srcOrd="0" destOrd="0" presId="urn:microsoft.com/office/officeart/2008/layout/LinedList"/>
    <dgm:cxn modelId="{0C11D843-6A13-4E7F-8C42-3AF4F724ECA0}" type="presParOf" srcId="{5C636E9C-8A90-4870-827D-EBE3966D7088}" destId="{DCC3F459-F59F-4FC8-951E-8AE6D8A2F518}" srcOrd="1" destOrd="0" presId="urn:microsoft.com/office/officeart/2008/layout/LinedList"/>
    <dgm:cxn modelId="{7130DF3C-FF64-43FF-8DDD-6EA188ED3610}" type="presParOf" srcId="{EF0AB33F-33B2-48D8-8F83-5C33613BA374}" destId="{FE0D7292-AC2A-448D-90EA-65A757B23F7B}" srcOrd="4" destOrd="0" presId="urn:microsoft.com/office/officeart/2008/layout/LinedList"/>
    <dgm:cxn modelId="{4CEA7E31-54C6-48D1-8E7A-03006AFE8BB6}" type="presParOf" srcId="{EF0AB33F-33B2-48D8-8F83-5C33613BA374}" destId="{896BA6B7-2370-42A2-839C-29A196B13D75}" srcOrd="5" destOrd="0" presId="urn:microsoft.com/office/officeart/2008/layout/LinedList"/>
    <dgm:cxn modelId="{F96F1EE2-E97B-4ACC-AE7C-32D36540B602}" type="presParOf" srcId="{896BA6B7-2370-42A2-839C-29A196B13D75}" destId="{265454C1-DD2A-4311-8683-7E6ECA27DB13}" srcOrd="0" destOrd="0" presId="urn:microsoft.com/office/officeart/2008/layout/LinedList"/>
    <dgm:cxn modelId="{324D0F18-5BEC-485D-B401-D2C1076C76D7}" type="presParOf" srcId="{896BA6B7-2370-42A2-839C-29A196B13D75}" destId="{F32BF631-7B93-436C-93A4-CED5F1A38074}" srcOrd="1" destOrd="0" presId="urn:microsoft.com/office/officeart/2008/layout/LinedList"/>
    <dgm:cxn modelId="{905FB2AD-2F58-4E88-967E-A70A30A522DD}" type="presParOf" srcId="{EF0AB33F-33B2-48D8-8F83-5C33613BA374}" destId="{07F7B864-83D4-466F-80BA-DCDF929E7F67}" srcOrd="6" destOrd="0" presId="urn:microsoft.com/office/officeart/2008/layout/LinedList"/>
    <dgm:cxn modelId="{2329E97C-7C20-4606-8E87-57E5885A18CE}" type="presParOf" srcId="{EF0AB33F-33B2-48D8-8F83-5C33613BA374}" destId="{F82EDFAD-01C2-4402-ACF4-B0146FA8756B}" srcOrd="7" destOrd="0" presId="urn:microsoft.com/office/officeart/2008/layout/LinedList"/>
    <dgm:cxn modelId="{47AC1638-BADA-4FA9-8CBF-6E212669F6BD}" type="presParOf" srcId="{F82EDFAD-01C2-4402-ACF4-B0146FA8756B}" destId="{F19BB084-6606-4E6C-AC35-4A33EB4A3C61}" srcOrd="0" destOrd="0" presId="urn:microsoft.com/office/officeart/2008/layout/LinedList"/>
    <dgm:cxn modelId="{09E2CFFD-192C-4149-BDC6-14AFE7E81106}" type="presParOf" srcId="{F82EDFAD-01C2-4402-ACF4-B0146FA8756B}" destId="{B7D42A86-07C6-41D3-831E-351376851A74}" srcOrd="1" destOrd="0" presId="urn:microsoft.com/office/officeart/2008/layout/LinedList"/>
    <dgm:cxn modelId="{71F6CF4A-753D-4C61-BEEF-55102B588C68}" type="presParOf" srcId="{EF0AB33F-33B2-48D8-8F83-5C33613BA374}" destId="{40EAA8BA-0995-490C-AA90-3E9DCC41D2FD}" srcOrd="8" destOrd="0" presId="urn:microsoft.com/office/officeart/2008/layout/LinedList"/>
    <dgm:cxn modelId="{421649B0-C7BC-45A8-836C-5A06BABC8880}" type="presParOf" srcId="{EF0AB33F-33B2-48D8-8F83-5C33613BA374}" destId="{43D955F7-7071-4223-96C8-1DE4BE3CE1EC}" srcOrd="9" destOrd="0" presId="urn:microsoft.com/office/officeart/2008/layout/LinedList"/>
    <dgm:cxn modelId="{74ABC243-6EC4-4C71-BD23-1A950B683933}" type="presParOf" srcId="{43D955F7-7071-4223-96C8-1DE4BE3CE1EC}" destId="{CF61A593-AD44-4369-903E-94844FFFB054}" srcOrd="0" destOrd="0" presId="urn:microsoft.com/office/officeart/2008/layout/LinedList"/>
    <dgm:cxn modelId="{656E99CE-1476-4CA9-940E-158FE37D7756}" type="presParOf" srcId="{43D955F7-7071-4223-96C8-1DE4BE3CE1EC}" destId="{75B73AE6-2C87-4259-A6E2-8FF0E337241F}" srcOrd="1" destOrd="0" presId="urn:microsoft.com/office/officeart/2008/layout/LinedList"/>
    <dgm:cxn modelId="{169614E7-C065-4B9B-A809-E1FBE2393E27}" type="presParOf" srcId="{EF0AB33F-33B2-48D8-8F83-5C33613BA374}" destId="{288A0F46-DAE4-428A-B8B1-CA47FAFF905E}" srcOrd="10" destOrd="0" presId="urn:microsoft.com/office/officeart/2008/layout/LinedList"/>
    <dgm:cxn modelId="{2AF02FAF-C289-4631-9EBC-F43F4B34851D}" type="presParOf" srcId="{EF0AB33F-33B2-48D8-8F83-5C33613BA374}" destId="{2A5EC683-3AF2-48E9-8B1D-6D47B896F226}" srcOrd="11" destOrd="0" presId="urn:microsoft.com/office/officeart/2008/layout/LinedList"/>
    <dgm:cxn modelId="{D6C0275E-62B9-4F3A-9378-FF5E72F1D531}" type="presParOf" srcId="{2A5EC683-3AF2-48E9-8B1D-6D47B896F226}" destId="{1C1BB89F-4646-4797-96FB-83E7DF46F13C}" srcOrd="0" destOrd="0" presId="urn:microsoft.com/office/officeart/2008/layout/LinedList"/>
    <dgm:cxn modelId="{C8C2A644-B99F-4E4F-A575-77B7A03860B6}" type="presParOf" srcId="{2A5EC683-3AF2-48E9-8B1D-6D47B896F226}" destId="{FCB3B053-408F-4780-B944-EB41F79F663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5FCB2B-925B-4DCB-A51D-CB7F12C0EAFE}">
      <dsp:nvSpPr>
        <dsp:cNvPr id="0" name=""/>
        <dsp:cNvSpPr/>
      </dsp:nvSpPr>
      <dsp:spPr>
        <a:xfrm>
          <a:off x="268361" y="2522"/>
          <a:ext cx="8404296" cy="1102846"/>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l" defTabSz="1244600" rtl="0">
            <a:lnSpc>
              <a:spcPct val="90000"/>
            </a:lnSpc>
            <a:spcBef>
              <a:spcPct val="0"/>
            </a:spcBef>
            <a:spcAft>
              <a:spcPct val="35000"/>
            </a:spcAft>
            <a:buNone/>
          </a:pPr>
          <a:r>
            <a:rPr lang="en-GB" sz="2800" kern="1200" dirty="0"/>
            <a:t>a)Recent research and extensive use of journals is essential.</a:t>
          </a:r>
        </a:p>
      </dsp:txBody>
      <dsp:txXfrm>
        <a:off x="322198" y="56359"/>
        <a:ext cx="8296622" cy="995172"/>
      </dsp:txXfrm>
    </dsp:sp>
    <dsp:sp modelId="{A6AB26A3-DE62-4E03-BE03-E52CCFD206C9}">
      <dsp:nvSpPr>
        <dsp:cNvPr id="0" name=""/>
        <dsp:cNvSpPr/>
      </dsp:nvSpPr>
      <dsp:spPr>
        <a:xfrm>
          <a:off x="268361" y="1160511"/>
          <a:ext cx="8404296" cy="1102846"/>
        </a:xfrm>
        <a:prstGeom prst="roundRect">
          <a:avLst/>
        </a:prstGeom>
        <a:solidFill>
          <a:schemeClr val="accent3">
            <a:hueOff val="2812566"/>
            <a:satOff val="-4220"/>
            <a:lumOff val="-686"/>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l" defTabSz="1244600" rtl="0">
            <a:lnSpc>
              <a:spcPct val="90000"/>
            </a:lnSpc>
            <a:spcBef>
              <a:spcPct val="0"/>
            </a:spcBef>
            <a:spcAft>
              <a:spcPct val="35000"/>
            </a:spcAft>
            <a:buNone/>
          </a:pPr>
          <a:r>
            <a:rPr lang="en-GB" sz="2800" kern="1200"/>
            <a:t>b)Citing reports that go against your hypotheses as well as those that support it is essential.</a:t>
          </a:r>
        </a:p>
      </dsp:txBody>
      <dsp:txXfrm>
        <a:off x="322198" y="1214348"/>
        <a:ext cx="8296622" cy="995172"/>
      </dsp:txXfrm>
    </dsp:sp>
    <dsp:sp modelId="{AE0AD4F8-9BF6-4358-AAFD-18D9EE7EBFA0}">
      <dsp:nvSpPr>
        <dsp:cNvPr id="0" name=""/>
        <dsp:cNvSpPr/>
      </dsp:nvSpPr>
      <dsp:spPr>
        <a:xfrm>
          <a:off x="268361" y="2318500"/>
          <a:ext cx="8404296" cy="1102846"/>
        </a:xfrm>
        <a:prstGeom prst="roundRect">
          <a:avLst/>
        </a:prstGeom>
        <a:solidFill>
          <a:schemeClr val="accent3">
            <a:hueOff val="5625132"/>
            <a:satOff val="-8440"/>
            <a:lumOff val="-1373"/>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l" defTabSz="1244600" rtl="0">
            <a:lnSpc>
              <a:spcPct val="90000"/>
            </a:lnSpc>
            <a:spcBef>
              <a:spcPct val="0"/>
            </a:spcBef>
            <a:spcAft>
              <a:spcPct val="35000"/>
            </a:spcAft>
            <a:buNone/>
          </a:pPr>
          <a:r>
            <a:rPr lang="en-GB" sz="2800" kern="1200" dirty="0"/>
            <a:t>c)All sources must be acknowledged, be correctly cited, and all cited sources must appear in the Reference list.</a:t>
          </a:r>
        </a:p>
      </dsp:txBody>
      <dsp:txXfrm>
        <a:off x="322198" y="2372337"/>
        <a:ext cx="8296622" cy="995172"/>
      </dsp:txXfrm>
    </dsp:sp>
    <dsp:sp modelId="{C15294B0-7FE2-445A-9767-38A867F1F06D}">
      <dsp:nvSpPr>
        <dsp:cNvPr id="0" name=""/>
        <dsp:cNvSpPr/>
      </dsp:nvSpPr>
      <dsp:spPr>
        <a:xfrm>
          <a:off x="268361" y="3476489"/>
          <a:ext cx="8404296" cy="1102846"/>
        </a:xfrm>
        <a:prstGeom prst="roundRect">
          <a:avLst/>
        </a:prstGeom>
        <a:solidFill>
          <a:schemeClr val="accent3">
            <a:hueOff val="8437698"/>
            <a:satOff val="-12660"/>
            <a:lumOff val="-2059"/>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l" defTabSz="1244600" rtl="0">
            <a:lnSpc>
              <a:spcPct val="90000"/>
            </a:lnSpc>
            <a:spcBef>
              <a:spcPct val="0"/>
            </a:spcBef>
            <a:spcAft>
              <a:spcPct val="35000"/>
            </a:spcAft>
            <a:buNone/>
          </a:pPr>
          <a:r>
            <a:rPr lang="en-GB" sz="2800" kern="1200"/>
            <a:t>d)Finish by honing in on your particular study and explain its rationale, but in more depth. </a:t>
          </a:r>
        </a:p>
      </dsp:txBody>
      <dsp:txXfrm>
        <a:off x="322198" y="3530326"/>
        <a:ext cx="8296622" cy="995172"/>
      </dsp:txXfrm>
    </dsp:sp>
    <dsp:sp modelId="{556CF4F2-408E-4619-BABF-256E0DC15CD7}">
      <dsp:nvSpPr>
        <dsp:cNvPr id="0" name=""/>
        <dsp:cNvSpPr/>
      </dsp:nvSpPr>
      <dsp:spPr>
        <a:xfrm>
          <a:off x="268361" y="4634478"/>
          <a:ext cx="8404296" cy="1102846"/>
        </a:xfrm>
        <a:prstGeom prst="roundRect">
          <a:avLst/>
        </a:prstGeom>
        <a:solidFill>
          <a:schemeClr val="accent3">
            <a:hueOff val="11250264"/>
            <a:satOff val="-16880"/>
            <a:lumOff val="-2745"/>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53340" rIns="106680" bIns="53340" numCol="1" spcCol="1270" anchor="ctr" anchorCtr="0">
          <a:noAutofit/>
        </a:bodyPr>
        <a:lstStyle/>
        <a:p>
          <a:pPr marL="0" lvl="0" indent="0" algn="l" defTabSz="1244600" rtl="0">
            <a:lnSpc>
              <a:spcPct val="90000"/>
            </a:lnSpc>
            <a:spcBef>
              <a:spcPct val="0"/>
            </a:spcBef>
            <a:spcAft>
              <a:spcPct val="35000"/>
            </a:spcAft>
            <a:buNone/>
          </a:pPr>
          <a:r>
            <a:rPr lang="en-GB" sz="2800" kern="1200" dirty="0"/>
            <a:t>e)You must end by stating your specific research question(s) and hypotheses </a:t>
          </a:r>
        </a:p>
      </dsp:txBody>
      <dsp:txXfrm>
        <a:off x="322198" y="4688315"/>
        <a:ext cx="8296622" cy="99517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04EC01-2468-4B5A-9707-43E717647128}">
      <dsp:nvSpPr>
        <dsp:cNvPr id="0" name=""/>
        <dsp:cNvSpPr/>
      </dsp:nvSpPr>
      <dsp:spPr>
        <a:xfrm>
          <a:off x="2320" y="48347"/>
          <a:ext cx="2579013" cy="529498"/>
        </a:xfrm>
        <a:prstGeom prst="chevron">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0480" tIns="15240" rIns="0" bIns="15240" numCol="1" spcCol="1270" anchor="ctr" anchorCtr="0">
          <a:noAutofit/>
        </a:bodyPr>
        <a:lstStyle/>
        <a:p>
          <a:pPr marL="0" lvl="0" indent="0" algn="ctr" defTabSz="1066800" rtl="0">
            <a:lnSpc>
              <a:spcPct val="90000"/>
            </a:lnSpc>
            <a:spcBef>
              <a:spcPct val="0"/>
            </a:spcBef>
            <a:spcAft>
              <a:spcPct val="35000"/>
            </a:spcAft>
            <a:buNone/>
          </a:pPr>
          <a:r>
            <a:rPr lang="en-GB" sz="2400" kern="1200"/>
            <a:t>Design</a:t>
          </a:r>
        </a:p>
      </dsp:txBody>
      <dsp:txXfrm>
        <a:off x="267069" y="48347"/>
        <a:ext cx="2049515" cy="529498"/>
      </dsp:txXfrm>
    </dsp:sp>
    <dsp:sp modelId="{975ED0BE-5D16-4989-B695-0801877E0D5C}">
      <dsp:nvSpPr>
        <dsp:cNvPr id="0" name=""/>
        <dsp:cNvSpPr/>
      </dsp:nvSpPr>
      <dsp:spPr>
        <a:xfrm>
          <a:off x="2320" y="734624"/>
          <a:ext cx="8748991" cy="1895087"/>
        </a:xfrm>
        <a:prstGeom prst="chevron">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400" tIns="12700" rIns="0" bIns="12700" numCol="1" spcCol="1270" anchor="ctr" anchorCtr="0">
          <a:noAutofit/>
        </a:bodyPr>
        <a:lstStyle/>
        <a:p>
          <a:pPr marL="0" lvl="0" indent="0" algn="ctr" defTabSz="889000" rtl="0">
            <a:lnSpc>
              <a:spcPct val="90000"/>
            </a:lnSpc>
            <a:spcBef>
              <a:spcPct val="0"/>
            </a:spcBef>
            <a:spcAft>
              <a:spcPct val="35000"/>
            </a:spcAft>
            <a:buNone/>
          </a:pPr>
          <a:r>
            <a:rPr lang="en-GB" sz="2000" kern="1200" dirty="0"/>
            <a:t>Between- or within-subjects, or a mixed design; whether the study is, for example, correlational, experimental, qualitative; the independent and the dependent variables if quantitative; the intended analysis plan</a:t>
          </a:r>
        </a:p>
      </dsp:txBody>
      <dsp:txXfrm>
        <a:off x="949864" y="734624"/>
        <a:ext cx="6853904" cy="189508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10D12F-DDB5-4C30-BCC5-DBEA5BBCDBAD}">
      <dsp:nvSpPr>
        <dsp:cNvPr id="0" name=""/>
        <dsp:cNvSpPr/>
      </dsp:nvSpPr>
      <dsp:spPr>
        <a:xfrm>
          <a:off x="239785" y="0"/>
          <a:ext cx="1379937" cy="2986390"/>
        </a:xfrm>
        <a:prstGeom prst="roundRect">
          <a:avLst>
            <a:gd name="adj" fmla="val 10000"/>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8580" tIns="68580" rIns="68580" bIns="68580" numCol="1" spcCol="1270" anchor="ctr" anchorCtr="0">
          <a:noAutofit/>
        </a:bodyPr>
        <a:lstStyle/>
        <a:p>
          <a:pPr marL="0" lvl="0" indent="0" algn="ctr" defTabSz="800100" rtl="0">
            <a:lnSpc>
              <a:spcPct val="90000"/>
            </a:lnSpc>
            <a:spcBef>
              <a:spcPct val="0"/>
            </a:spcBef>
            <a:spcAft>
              <a:spcPct val="35000"/>
            </a:spcAft>
            <a:buNone/>
          </a:pPr>
          <a:r>
            <a:rPr lang="en-GB" sz="1800" kern="1200"/>
            <a:t>Participants</a:t>
          </a:r>
          <a:endParaRPr lang="en-GB" sz="1800" kern="1200" dirty="0"/>
        </a:p>
      </dsp:txBody>
      <dsp:txXfrm>
        <a:off x="280202" y="40417"/>
        <a:ext cx="1299103" cy="2905556"/>
      </dsp:txXfrm>
    </dsp:sp>
    <dsp:sp modelId="{E95422A2-E238-48B9-92D0-C4B427EF0DF0}">
      <dsp:nvSpPr>
        <dsp:cNvPr id="0" name=""/>
        <dsp:cNvSpPr/>
      </dsp:nvSpPr>
      <dsp:spPr>
        <a:xfrm>
          <a:off x="2332809" y="0"/>
          <a:ext cx="6515789" cy="2986390"/>
        </a:xfrm>
        <a:prstGeom prst="roundRect">
          <a:avLst>
            <a:gd name="adj" fmla="val 10000"/>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6200" tIns="76200" rIns="76200" bIns="76200" numCol="1" spcCol="1270" anchor="ctr" anchorCtr="0">
          <a:noAutofit/>
        </a:bodyPr>
        <a:lstStyle/>
        <a:p>
          <a:pPr marL="0" lvl="0" indent="0" algn="ctr" defTabSz="889000" rtl="0">
            <a:lnSpc>
              <a:spcPct val="90000"/>
            </a:lnSpc>
            <a:spcBef>
              <a:spcPct val="0"/>
            </a:spcBef>
            <a:spcAft>
              <a:spcPct val="35000"/>
            </a:spcAft>
            <a:buNone/>
          </a:pPr>
          <a:r>
            <a:rPr lang="en-GB" sz="2000" kern="1200" dirty="0"/>
            <a:t>Describe them: who you were targeting for your research and why. </a:t>
          </a:r>
        </a:p>
        <a:p>
          <a:pPr marL="0" lvl="0" indent="0" algn="ctr" defTabSz="889000" rtl="0">
            <a:lnSpc>
              <a:spcPct val="90000"/>
            </a:lnSpc>
            <a:spcBef>
              <a:spcPct val="0"/>
            </a:spcBef>
            <a:spcAft>
              <a:spcPct val="35000"/>
            </a:spcAft>
            <a:buNone/>
          </a:pPr>
          <a:r>
            <a:rPr lang="en-GB" sz="2000" kern="1200" dirty="0"/>
            <a:t>Mean age (SD), age range and male: female ratio (remember you cannot provide mean scores or SDs for categorical variables – frequencies, percentages, or ratios are needed here). </a:t>
          </a:r>
        </a:p>
        <a:p>
          <a:pPr marL="0" lvl="0" indent="0" algn="ctr" defTabSz="889000" rtl="0">
            <a:lnSpc>
              <a:spcPct val="90000"/>
            </a:lnSpc>
            <a:spcBef>
              <a:spcPct val="0"/>
            </a:spcBef>
            <a:spcAft>
              <a:spcPct val="35000"/>
            </a:spcAft>
            <a:buNone/>
          </a:pPr>
          <a:r>
            <a:rPr lang="en-GB" sz="2000" kern="1200" dirty="0"/>
            <a:t>If you examined different groups, each group should be described in terms of important demographic or psychosocial characteristics. </a:t>
          </a:r>
        </a:p>
      </dsp:txBody>
      <dsp:txXfrm>
        <a:off x="2420277" y="87468"/>
        <a:ext cx="6340853" cy="28114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A89787-40DD-456C-AE72-14D10A882FC1}">
      <dsp:nvSpPr>
        <dsp:cNvPr id="0" name=""/>
        <dsp:cNvSpPr/>
      </dsp:nvSpPr>
      <dsp:spPr>
        <a:xfrm>
          <a:off x="0" y="48"/>
          <a:ext cx="90532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F00CE6A-9A87-47D3-A75C-BF7FB3390187}">
      <dsp:nvSpPr>
        <dsp:cNvPr id="0" name=""/>
        <dsp:cNvSpPr/>
      </dsp:nvSpPr>
      <dsp:spPr>
        <a:xfrm>
          <a:off x="0" y="48"/>
          <a:ext cx="9053284" cy="11048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What you developed/used, how you identified, developed and adapted them (if necessary).  Description must be detailed enough to allow anyone to replicate your study and should include reference to example materials in your appendices.   </a:t>
          </a:r>
        </a:p>
      </dsp:txBody>
      <dsp:txXfrm>
        <a:off x="0" y="48"/>
        <a:ext cx="9053284" cy="1104851"/>
      </dsp:txXfrm>
    </dsp:sp>
    <dsp:sp modelId="{D5D15732-0183-41F7-B137-8B6DAEA44A05}">
      <dsp:nvSpPr>
        <dsp:cNvPr id="0" name=""/>
        <dsp:cNvSpPr/>
      </dsp:nvSpPr>
      <dsp:spPr>
        <a:xfrm>
          <a:off x="0" y="1104899"/>
          <a:ext cx="90532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39F8DDE-86C6-4208-9712-BAE4D4B63DFD}">
      <dsp:nvSpPr>
        <dsp:cNvPr id="0" name=""/>
        <dsp:cNvSpPr/>
      </dsp:nvSpPr>
      <dsp:spPr>
        <a:xfrm>
          <a:off x="0" y="1104899"/>
          <a:ext cx="9053284" cy="11574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If your study involves manipulation of experimental stimuli (e.g., computer images or word lists) these must be fully explained. It must be clear from where you identified/obtained the stimuli set, how you adapted or developed the stimuli for your study, and specific details about how the stimuli were created for your study.</a:t>
          </a:r>
        </a:p>
      </dsp:txBody>
      <dsp:txXfrm>
        <a:off x="0" y="1104899"/>
        <a:ext cx="9053284" cy="1157421"/>
      </dsp:txXfrm>
    </dsp:sp>
    <dsp:sp modelId="{C07DC906-20D2-475E-AF76-CFD00165EEDC}">
      <dsp:nvSpPr>
        <dsp:cNvPr id="0" name=""/>
        <dsp:cNvSpPr/>
      </dsp:nvSpPr>
      <dsp:spPr>
        <a:xfrm>
          <a:off x="0" y="2262321"/>
          <a:ext cx="90532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5B7AB4C-7AC7-40D7-8E17-5219BB7CCEE0}">
      <dsp:nvSpPr>
        <dsp:cNvPr id="0" name=""/>
        <dsp:cNvSpPr/>
      </dsp:nvSpPr>
      <dsp:spPr>
        <a:xfrm>
          <a:off x="0" y="2262321"/>
          <a:ext cx="9053284" cy="170672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Must describe the nature of each questionnaire, including any sub-scales, example items, any reverse-coding or scoring instructions, and the psychometric properties of each validated scale. Here, you should report psychometric properties of the existing measures based on similar studies; you then need to report your own reliability statistics for your own study (you will be expected to discuss psychometric strength of your measures in your discussion).</a:t>
          </a:r>
        </a:p>
      </dsp:txBody>
      <dsp:txXfrm>
        <a:off x="0" y="2262321"/>
        <a:ext cx="9053284" cy="1706721"/>
      </dsp:txXfrm>
    </dsp:sp>
    <dsp:sp modelId="{799F4684-949F-4129-8E5C-285734695120}">
      <dsp:nvSpPr>
        <dsp:cNvPr id="0" name=""/>
        <dsp:cNvSpPr/>
      </dsp:nvSpPr>
      <dsp:spPr>
        <a:xfrm>
          <a:off x="0" y="3969043"/>
          <a:ext cx="9053284"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77EE98-7E3C-4A9E-9F6C-18AEA7D7C012}">
      <dsp:nvSpPr>
        <dsp:cNvPr id="0" name=""/>
        <dsp:cNvSpPr/>
      </dsp:nvSpPr>
      <dsp:spPr>
        <a:xfrm>
          <a:off x="0" y="3969043"/>
          <a:ext cx="9053284" cy="21335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rtl="0">
            <a:lnSpc>
              <a:spcPct val="90000"/>
            </a:lnSpc>
            <a:spcBef>
              <a:spcPct val="0"/>
            </a:spcBef>
            <a:spcAft>
              <a:spcPct val="35000"/>
            </a:spcAft>
            <a:buNone/>
          </a:pPr>
          <a:r>
            <a:rPr lang="en-GB" sz="1800" kern="1200" dirty="0"/>
            <a:t>Qualitative study: describe how you developed interview questions or topic guide, briefly describing key literature that has been used to inform the questions you have asked. Summarise topics being explored in your interview/focus group and refer readers to the full interview schedule/topic guide in the appendices. Document how you ensured questions are appropriate for target group (readability, grammatical sense, and ethical sensitivity). If you have provided any other study materials (e.g., provision of additional written information about a particular issue) you also need to define the development of this clearly. </a:t>
          </a:r>
        </a:p>
      </dsp:txBody>
      <dsp:txXfrm>
        <a:off x="0" y="3969043"/>
        <a:ext cx="9053284" cy="21335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9067440-ABF0-4E66-9509-49080BD4A5A9}">
      <dsp:nvSpPr>
        <dsp:cNvPr id="0" name=""/>
        <dsp:cNvSpPr/>
      </dsp:nvSpPr>
      <dsp:spPr>
        <a:xfrm>
          <a:off x="8039" y="596772"/>
          <a:ext cx="1326609" cy="38108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1. Was there a pilot test, on how many participants, and if there were any weaknesses identified, were these rectified for the actual study?</a:t>
          </a:r>
        </a:p>
      </dsp:txBody>
      <dsp:txXfrm>
        <a:off x="46894" y="635627"/>
        <a:ext cx="1248899" cy="3733097"/>
      </dsp:txXfrm>
    </dsp:sp>
    <dsp:sp modelId="{1633A68A-3126-444D-A81D-D795A511737F}">
      <dsp:nvSpPr>
        <dsp:cNvPr id="0" name=""/>
        <dsp:cNvSpPr/>
      </dsp:nvSpPr>
      <dsp:spPr>
        <a:xfrm>
          <a:off x="1467309" y="2337676"/>
          <a:ext cx="281241" cy="3289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467309" y="2403476"/>
        <a:ext cx="196869" cy="197399"/>
      </dsp:txXfrm>
    </dsp:sp>
    <dsp:sp modelId="{D549E319-A7A0-4D4D-ADAB-FBBE78A652AC}">
      <dsp:nvSpPr>
        <dsp:cNvPr id="0" name=""/>
        <dsp:cNvSpPr/>
      </dsp:nvSpPr>
      <dsp:spPr>
        <a:xfrm>
          <a:off x="1865292" y="596772"/>
          <a:ext cx="1326609" cy="38108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2. How were participants approached? What was the sampling method?</a:t>
          </a:r>
        </a:p>
      </dsp:txBody>
      <dsp:txXfrm>
        <a:off x="1904147" y="635627"/>
        <a:ext cx="1248899" cy="3733097"/>
      </dsp:txXfrm>
    </dsp:sp>
    <dsp:sp modelId="{34B1D2E9-4CC6-438A-A384-37342D0060CE}">
      <dsp:nvSpPr>
        <dsp:cNvPr id="0" name=""/>
        <dsp:cNvSpPr/>
      </dsp:nvSpPr>
      <dsp:spPr>
        <a:xfrm>
          <a:off x="3324562" y="2337676"/>
          <a:ext cx="281241" cy="3289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324562" y="2403476"/>
        <a:ext cx="196869" cy="197399"/>
      </dsp:txXfrm>
    </dsp:sp>
    <dsp:sp modelId="{EA6D8545-211C-4FCA-AA62-FABF979DC565}">
      <dsp:nvSpPr>
        <dsp:cNvPr id="0" name=""/>
        <dsp:cNvSpPr/>
      </dsp:nvSpPr>
      <dsp:spPr>
        <a:xfrm>
          <a:off x="3722545" y="596772"/>
          <a:ext cx="1620081" cy="38108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3. Did participants give informed consent? What instructions did they receive? Had any organisation given permission to run the study? Was parental consent needed and given? Were they de-briefed? How? </a:t>
          </a:r>
        </a:p>
      </dsp:txBody>
      <dsp:txXfrm>
        <a:off x="3769996" y="644223"/>
        <a:ext cx="1525179" cy="3715905"/>
      </dsp:txXfrm>
    </dsp:sp>
    <dsp:sp modelId="{80CE7049-D7C5-4BA8-A73D-267037C3F14F}">
      <dsp:nvSpPr>
        <dsp:cNvPr id="0" name=""/>
        <dsp:cNvSpPr/>
      </dsp:nvSpPr>
      <dsp:spPr>
        <a:xfrm>
          <a:off x="5475287" y="2337676"/>
          <a:ext cx="281241" cy="3289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475287" y="2403476"/>
        <a:ext cx="196869" cy="197399"/>
      </dsp:txXfrm>
    </dsp:sp>
    <dsp:sp modelId="{29F37DCC-A9BA-4F9D-B583-7B26E88C6E1A}">
      <dsp:nvSpPr>
        <dsp:cNvPr id="0" name=""/>
        <dsp:cNvSpPr/>
      </dsp:nvSpPr>
      <dsp:spPr>
        <a:xfrm>
          <a:off x="5873270" y="596772"/>
          <a:ext cx="1326609" cy="38108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4. How were the data collected exactly? Questionnaires? Interviews? And how were they returned? Filled in on the spot? A collection point? </a:t>
          </a:r>
        </a:p>
      </dsp:txBody>
      <dsp:txXfrm>
        <a:off x="5912125" y="635627"/>
        <a:ext cx="1248899" cy="3733097"/>
      </dsp:txXfrm>
    </dsp:sp>
    <dsp:sp modelId="{69293C2C-F302-4EAB-8AC3-0EC867A434C3}">
      <dsp:nvSpPr>
        <dsp:cNvPr id="0" name=""/>
        <dsp:cNvSpPr/>
      </dsp:nvSpPr>
      <dsp:spPr>
        <a:xfrm>
          <a:off x="7332540" y="2337676"/>
          <a:ext cx="281241" cy="328999"/>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7332540" y="2403476"/>
        <a:ext cx="196869" cy="197399"/>
      </dsp:txXfrm>
    </dsp:sp>
    <dsp:sp modelId="{47DC1E63-A45F-468D-A255-A3FE156328E2}">
      <dsp:nvSpPr>
        <dsp:cNvPr id="0" name=""/>
        <dsp:cNvSpPr/>
      </dsp:nvSpPr>
      <dsp:spPr>
        <a:xfrm>
          <a:off x="7730523" y="596772"/>
          <a:ext cx="1326609" cy="3810807"/>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dirty="0"/>
            <a:t>5. Ethics -how were these dealt with?  (You will be required to include your approved School Research Ethics Form as an appendix in your final dissertation).</a:t>
          </a:r>
        </a:p>
      </dsp:txBody>
      <dsp:txXfrm>
        <a:off x="7769378" y="635627"/>
        <a:ext cx="1248899" cy="373309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DD53413-F99A-4387-A1D7-33A38491D351}">
      <dsp:nvSpPr>
        <dsp:cNvPr id="0" name=""/>
        <dsp:cNvSpPr/>
      </dsp:nvSpPr>
      <dsp:spPr>
        <a:xfrm>
          <a:off x="-90841" y="0"/>
          <a:ext cx="900247" cy="900247"/>
        </a:xfrm>
        <a:prstGeom prst="pie">
          <a:avLst>
            <a:gd name="adj1" fmla="val 5400000"/>
            <a:gd name="adj2" fmla="val 1620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C2BAFC2-E8DD-4AFF-BD27-3B529CE3B753}">
      <dsp:nvSpPr>
        <dsp:cNvPr id="0" name=""/>
        <dsp:cNvSpPr/>
      </dsp:nvSpPr>
      <dsp:spPr>
        <a:xfrm>
          <a:off x="126167" y="0"/>
          <a:ext cx="8935333" cy="900247"/>
        </a:xfrm>
        <a:prstGeom prst="rect">
          <a:avLst/>
        </a:prstGeom>
        <a:solidFill>
          <a:schemeClr val="lt1">
            <a:alpha val="90000"/>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t>Describe what you did - reader should be able to answer the following questions when they read this sub-section. </a:t>
          </a:r>
        </a:p>
      </dsp:txBody>
      <dsp:txXfrm>
        <a:off x="126167" y="0"/>
        <a:ext cx="8935333" cy="90024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A4CE1E9-D005-4660-BCD1-9690F5CA789E}">
      <dsp:nvSpPr>
        <dsp:cNvPr id="0" name=""/>
        <dsp:cNvSpPr/>
      </dsp:nvSpPr>
      <dsp:spPr>
        <a:xfrm>
          <a:off x="0" y="540"/>
          <a:ext cx="4200654" cy="402187"/>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rtl="0">
            <a:lnSpc>
              <a:spcPct val="90000"/>
            </a:lnSpc>
            <a:spcBef>
              <a:spcPct val="0"/>
            </a:spcBef>
            <a:spcAft>
              <a:spcPct val="35000"/>
            </a:spcAft>
            <a:buNone/>
          </a:pPr>
          <a:r>
            <a:rPr lang="en-GB" sz="2400" kern="1200" dirty="0"/>
            <a:t>REFER READER TO APPENDICES</a:t>
          </a:r>
        </a:p>
      </dsp:txBody>
      <dsp:txXfrm>
        <a:off x="19633" y="20173"/>
        <a:ext cx="4161388" cy="36292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82D37F7-C1D3-4923-8E14-8D5710D85171}">
      <dsp:nvSpPr>
        <dsp:cNvPr id="0" name=""/>
        <dsp:cNvSpPr/>
      </dsp:nvSpPr>
      <dsp:spPr>
        <a:xfrm>
          <a:off x="0" y="655836"/>
          <a:ext cx="5030064" cy="1636367"/>
        </a:xfrm>
        <a:prstGeom prst="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9060" tIns="99060" rIns="99060" bIns="99060" numCol="1" spcCol="1270" anchor="ctr" anchorCtr="0">
          <a:noAutofit/>
        </a:bodyPr>
        <a:lstStyle/>
        <a:p>
          <a:pPr marL="0" lvl="0" indent="0" algn="ctr" defTabSz="1155700" rtl="0">
            <a:lnSpc>
              <a:spcPct val="90000"/>
            </a:lnSpc>
            <a:spcBef>
              <a:spcPct val="0"/>
            </a:spcBef>
            <a:spcAft>
              <a:spcPct val="35000"/>
            </a:spcAft>
            <a:buNone/>
          </a:pPr>
          <a:r>
            <a:rPr lang="en-GB" sz="2600" kern="1200" dirty="0"/>
            <a:t>All tables and figures should be numbered (Table 1:) and labelled with what it contains</a:t>
          </a:r>
          <a:endParaRPr lang="en-GB" sz="1800" kern="1200" dirty="0"/>
        </a:p>
      </dsp:txBody>
      <dsp:txXfrm>
        <a:off x="0" y="655836"/>
        <a:ext cx="5030064" cy="1636367"/>
      </dsp:txXfrm>
    </dsp:sp>
    <dsp:sp modelId="{B303D96D-05C6-4B5B-A42B-E54062DFED16}">
      <dsp:nvSpPr>
        <dsp:cNvPr id="0" name=""/>
        <dsp:cNvSpPr/>
      </dsp:nvSpPr>
      <dsp:spPr>
        <a:xfrm>
          <a:off x="5305867" y="698360"/>
          <a:ext cx="3737074" cy="1491137"/>
        </a:xfrm>
        <a:prstGeom prst="rect">
          <a:avLst/>
        </a:prstGeom>
        <a:solidFill>
          <a:schemeClr val="accent5">
            <a:hueOff val="-4966938"/>
            <a:satOff val="19906"/>
            <a:lumOff val="4314"/>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rtl="0">
            <a:lnSpc>
              <a:spcPct val="90000"/>
            </a:lnSpc>
            <a:spcBef>
              <a:spcPct val="0"/>
            </a:spcBef>
            <a:spcAft>
              <a:spcPct val="35000"/>
            </a:spcAft>
            <a:buNone/>
          </a:pPr>
          <a:r>
            <a:rPr lang="en-GB" sz="2800" kern="1200" dirty="0"/>
            <a:t>All tables and figures must be listed in the Table of Contents.</a:t>
          </a:r>
        </a:p>
      </dsp:txBody>
      <dsp:txXfrm>
        <a:off x="5305867" y="698360"/>
        <a:ext cx="3737074" cy="1491137"/>
      </dsp:txXfrm>
    </dsp:sp>
    <dsp:sp modelId="{C2F48CB0-95BB-4158-B8FB-229C976DADE3}">
      <dsp:nvSpPr>
        <dsp:cNvPr id="0" name=""/>
        <dsp:cNvSpPr/>
      </dsp:nvSpPr>
      <dsp:spPr>
        <a:xfrm>
          <a:off x="1061672" y="2458211"/>
          <a:ext cx="7020654" cy="1043406"/>
        </a:xfrm>
        <a:prstGeom prst="rect">
          <a:avLst/>
        </a:prstGeom>
        <a:solidFill>
          <a:schemeClr val="accent5">
            <a:hueOff val="-9933876"/>
            <a:satOff val="39811"/>
            <a:lumOff val="8628"/>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ctr" defTabSz="1511300" rtl="0">
            <a:lnSpc>
              <a:spcPct val="90000"/>
            </a:lnSpc>
            <a:spcBef>
              <a:spcPct val="0"/>
            </a:spcBef>
            <a:spcAft>
              <a:spcPct val="35000"/>
            </a:spcAft>
            <a:buNone/>
          </a:pPr>
          <a:r>
            <a:rPr lang="en-GB" sz="3400" kern="1200" dirty="0"/>
            <a:t>Must follow APA formatting guidelines </a:t>
          </a:r>
        </a:p>
      </dsp:txBody>
      <dsp:txXfrm>
        <a:off x="1061672" y="2458211"/>
        <a:ext cx="7020654" cy="1043406"/>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0AA375-3637-4E99-B278-7C731C85926F}">
      <dsp:nvSpPr>
        <dsp:cNvPr id="0" name=""/>
        <dsp:cNvSpPr/>
      </dsp:nvSpPr>
      <dsp:spPr>
        <a:xfrm>
          <a:off x="0" y="473"/>
          <a:ext cx="90375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45DDB7-7B7A-4646-83A8-385C6CC53CB5}">
      <dsp:nvSpPr>
        <dsp:cNvPr id="0" name=""/>
        <dsp:cNvSpPr/>
      </dsp:nvSpPr>
      <dsp:spPr>
        <a:xfrm>
          <a:off x="0" y="473"/>
          <a:ext cx="9037583" cy="4505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b="1" kern="1200" dirty="0"/>
            <a:t>Step 1</a:t>
          </a:r>
          <a:r>
            <a:rPr lang="en-GB" sz="1600" kern="1200" dirty="0"/>
            <a:t>: Remind reader very briefly of what the study was about. Avoid repetition, keep it short.</a:t>
          </a:r>
        </a:p>
      </dsp:txBody>
      <dsp:txXfrm>
        <a:off x="0" y="473"/>
        <a:ext cx="9037583" cy="450557"/>
      </dsp:txXfrm>
    </dsp:sp>
    <dsp:sp modelId="{61CCB1DD-2FDE-4FB5-B3A0-C4FA1BB9CA90}">
      <dsp:nvSpPr>
        <dsp:cNvPr id="0" name=""/>
        <dsp:cNvSpPr/>
      </dsp:nvSpPr>
      <dsp:spPr>
        <a:xfrm>
          <a:off x="0" y="451030"/>
          <a:ext cx="90375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857577-BCC0-4F38-BEF1-B89442874952}">
      <dsp:nvSpPr>
        <dsp:cNvPr id="0" name=""/>
        <dsp:cNvSpPr/>
      </dsp:nvSpPr>
      <dsp:spPr>
        <a:xfrm>
          <a:off x="0" y="451030"/>
          <a:ext cx="9037583" cy="9395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b="1" kern="1200" dirty="0"/>
            <a:t>Step 2:</a:t>
          </a:r>
          <a:r>
            <a:rPr lang="en-GB" sz="1600" kern="1200" dirty="0"/>
            <a:t> Give brief summary of first key finding, but do not simply repeat what you wrote in Chapter 3. How does your finding compare to the findings of others? Remember you have discussed these (also those that go against your hypotheses) in Chapter 1.</a:t>
          </a:r>
        </a:p>
      </dsp:txBody>
      <dsp:txXfrm>
        <a:off x="0" y="451030"/>
        <a:ext cx="9037583" cy="939527"/>
      </dsp:txXfrm>
    </dsp:sp>
    <dsp:sp modelId="{FE0D7292-AC2A-448D-90EA-65A757B23F7B}">
      <dsp:nvSpPr>
        <dsp:cNvPr id="0" name=""/>
        <dsp:cNvSpPr/>
      </dsp:nvSpPr>
      <dsp:spPr>
        <a:xfrm>
          <a:off x="0" y="1390557"/>
          <a:ext cx="90375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65454C1-DD2A-4311-8683-7E6ECA27DB13}">
      <dsp:nvSpPr>
        <dsp:cNvPr id="0" name=""/>
        <dsp:cNvSpPr/>
      </dsp:nvSpPr>
      <dsp:spPr>
        <a:xfrm>
          <a:off x="0" y="1390557"/>
          <a:ext cx="9037583" cy="126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b="1" kern="1200" dirty="0"/>
            <a:t>Step 3:</a:t>
          </a:r>
          <a:r>
            <a:rPr lang="en-GB" sz="1600" kern="1200" dirty="0"/>
            <a:t> Discuss whether you have found new evidence or more evidence to support a particular notion.  Discuss the implications of these findings (e.g., is it fair to conclude based on your evidence that working women with children are more prone to stress than working women without children?). If your findings do not support past research, say so. Indicate why you think this might be.</a:t>
          </a:r>
        </a:p>
      </dsp:txBody>
      <dsp:txXfrm>
        <a:off x="0" y="1390557"/>
        <a:ext cx="9037583" cy="1260687"/>
      </dsp:txXfrm>
    </dsp:sp>
    <dsp:sp modelId="{07F7B864-83D4-466F-80BA-DCDF929E7F67}">
      <dsp:nvSpPr>
        <dsp:cNvPr id="0" name=""/>
        <dsp:cNvSpPr/>
      </dsp:nvSpPr>
      <dsp:spPr>
        <a:xfrm>
          <a:off x="0" y="2651244"/>
          <a:ext cx="90375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19BB084-6606-4E6C-AC35-4A33EB4A3C61}">
      <dsp:nvSpPr>
        <dsp:cNvPr id="0" name=""/>
        <dsp:cNvSpPr/>
      </dsp:nvSpPr>
      <dsp:spPr>
        <a:xfrm>
          <a:off x="0" y="2651244"/>
          <a:ext cx="9028757" cy="148872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b="1" kern="1200" dirty="0"/>
            <a:t>Step 4:</a:t>
          </a:r>
          <a:r>
            <a:rPr lang="en-GB" sz="1600" kern="1200" dirty="0"/>
            <a:t> Discuss the limitations of your study. This is essential. There is no such thing as ‘the perfect study’! However, this must be a constructive discussion acknowledging the limitations of an undergraduate study: do not destroy everything you have tried to do but be honest about what could have been done better in an ideal world.  What would you do differently if you were to run the study again? What problems did you face (e.g., biased samples, poor measures) and how could these have been overcome?</a:t>
          </a:r>
        </a:p>
      </dsp:txBody>
      <dsp:txXfrm>
        <a:off x="0" y="2651244"/>
        <a:ext cx="9028757" cy="1488720"/>
      </dsp:txXfrm>
    </dsp:sp>
    <dsp:sp modelId="{40EAA8BA-0995-490C-AA90-3E9DCC41D2FD}">
      <dsp:nvSpPr>
        <dsp:cNvPr id="0" name=""/>
        <dsp:cNvSpPr/>
      </dsp:nvSpPr>
      <dsp:spPr>
        <a:xfrm>
          <a:off x="0" y="4139965"/>
          <a:ext cx="90375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F61A593-AD44-4369-903E-94844FFFB054}">
      <dsp:nvSpPr>
        <dsp:cNvPr id="0" name=""/>
        <dsp:cNvSpPr/>
      </dsp:nvSpPr>
      <dsp:spPr>
        <a:xfrm>
          <a:off x="0" y="4139965"/>
          <a:ext cx="9037583" cy="74622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b="1" kern="1200"/>
            <a:t>Step 5:</a:t>
          </a:r>
          <a:r>
            <a:rPr lang="en-GB" sz="1600" kern="1200"/>
            <a:t> Make suggestions of how your study could be taken one step further in future research. In other words, based on your findings, what might the next research question be?</a:t>
          </a:r>
        </a:p>
      </dsp:txBody>
      <dsp:txXfrm>
        <a:off x="0" y="4139965"/>
        <a:ext cx="9037583" cy="746226"/>
      </dsp:txXfrm>
    </dsp:sp>
    <dsp:sp modelId="{288A0F46-DAE4-428A-B8B1-CA47FAFF905E}">
      <dsp:nvSpPr>
        <dsp:cNvPr id="0" name=""/>
        <dsp:cNvSpPr/>
      </dsp:nvSpPr>
      <dsp:spPr>
        <a:xfrm>
          <a:off x="0" y="4886191"/>
          <a:ext cx="9037583" cy="0"/>
        </a:xfrm>
        <a:prstGeom prst="line">
          <a:avLst/>
        </a:prstGeom>
        <a:solidFill>
          <a:schemeClr val="accent1">
            <a:hueOff val="0"/>
            <a:satOff val="0"/>
            <a:lumOff val="0"/>
            <a:alphaOff val="0"/>
          </a:schemeClr>
        </a:solidFill>
        <a:ln w="254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C1BB89F-4646-4797-96FB-83E7DF46F13C}">
      <dsp:nvSpPr>
        <dsp:cNvPr id="0" name=""/>
        <dsp:cNvSpPr/>
      </dsp:nvSpPr>
      <dsp:spPr>
        <a:xfrm>
          <a:off x="0" y="4886191"/>
          <a:ext cx="9037583" cy="12606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rtl="0">
            <a:lnSpc>
              <a:spcPct val="90000"/>
            </a:lnSpc>
            <a:spcBef>
              <a:spcPct val="0"/>
            </a:spcBef>
            <a:spcAft>
              <a:spcPct val="35000"/>
            </a:spcAft>
            <a:buNone/>
          </a:pPr>
          <a:r>
            <a:rPr lang="en-GB" sz="1600" b="1" kern="1200" dirty="0"/>
            <a:t>CONCLUSION:</a:t>
          </a:r>
          <a:r>
            <a:rPr lang="en-GB" sz="1600" kern="1200" dirty="0"/>
            <a:t> Finally, you must summarise your project, and report the key implications of your study in terms of the psychological literature and its application to the real world.</a:t>
          </a:r>
        </a:p>
      </dsp:txBody>
      <dsp:txXfrm>
        <a:off x="0" y="4886191"/>
        <a:ext cx="9037583" cy="1260687"/>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architecture">
  <dgm:title val="Architecture Layout"/>
  <dgm:desc val="Use to show hierarchical relationships that build from the bottom up. This layout works well for showing architectural components or objects that build on other objects."/>
  <dgm:catLst>
    <dgm:cat type="hierarchy" pri="4500"/>
    <dgm:cat type="list" pri="24500"/>
    <dgm:cat type="relationship" pri="10500"/>
    <dgm:cat type="officeonline" pri="7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Name0">
    <dgm:varLst>
      <dgm:chPref val="1"/>
      <dgm:dir/>
      <dgm:animOne val="branch"/>
      <dgm:animLvl val="lvl"/>
      <dgm:resizeHandles/>
    </dgm:varLst>
    <dgm:choose name="Name1">
      <dgm:if name="Name2" func="var" arg="dir" op="equ" val="norm">
        <dgm:alg type="lin">
          <dgm:param type="linDir" val="fromL"/>
          <dgm:param type="nodeVertAlign" val="b"/>
        </dgm:alg>
      </dgm:if>
      <dgm:else name="Name3">
        <dgm:alg type="lin">
          <dgm:param type="linDir" val="fromR"/>
          <dgm:param type="nodeVertAlign" val="b"/>
        </dgm:alg>
      </dgm:else>
    </dgm:choose>
    <dgm:shape xmlns:r="http://schemas.openxmlformats.org/officeDocument/2006/relationships" r:blip="">
      <dgm:adjLst/>
    </dgm:shape>
    <dgm:presOf/>
    <dgm:constrLst>
      <dgm:constr type="w" for="ch" forName="vertOne" refType="w"/>
      <dgm:constr type="w" for="des" forName="horzOne" refType="w"/>
      <dgm:constr type="w" for="des" forName="txOne" refType="w"/>
      <dgm:constr type="w" for="des" forName="vertTwo" refType="w"/>
      <dgm:constr type="w" for="des" forName="horzTwo" refType="w"/>
      <dgm:constr type="w" for="des" forName="txTwo" refType="w"/>
      <dgm:constr type="w" for="des" forName="vertThree" refType="w"/>
      <dgm:constr type="w" for="des" forName="horzThree" refType="w"/>
      <dgm:constr type="w" for="des" forName="txThree" refType="w"/>
      <dgm:constr type="w" for="des" forName="vertFour" refType="w"/>
      <dgm:constr type="w" for="des" forName="horzFour" refType="w"/>
      <dgm:constr type="w" for="des" forName="txFour" refType="w"/>
      <dgm:constr type="h" for="des" ptType="node" op="equ"/>
      <dgm:constr type="h" for="des" forName="txOne" refType="h"/>
      <dgm:constr type="userH" for="des" ptType="node" refType="h" refFor="des" refForName="txOne"/>
      <dgm:constr type="primFontSz" for="des" forName="txOne" val="65"/>
      <dgm:constr type="primFontSz" for="des" forName="txTwo" val="65"/>
      <dgm:constr type="primFontSz" for="des" forName="txTwo" refType="primFontSz" refFor="des" refForName="txOne" op="lte"/>
      <dgm:constr type="primFontSz" for="des" forName="txThree" val="65"/>
      <dgm:constr type="primFontSz" for="des" forName="txThree" refType="primFontSz" refFor="des" refForName="txOne" op="lte"/>
      <dgm:constr type="primFontSz" for="des" forName="txThree" refType="primFontSz" refFor="des" refForName="txTwo" op="lte"/>
      <dgm:constr type="primFontSz" for="des" forName="txFour" val="65"/>
      <dgm:constr type="primFontSz" for="des" forName="txFour" refType="primFontSz" refFor="des" refForName="txOne" op="lte"/>
      <dgm:constr type="primFontSz" for="des" forName="txFour" refType="primFontSz" refFor="des" refForName="txTwo" op="lte"/>
      <dgm:constr type="primFontSz" for="des" forName="txFour" refType="primFontSz" refFor="des" refForName="txThree" op="lte"/>
      <dgm:constr type="w" for="des" forName="sibSpaceOne" refType="w" fact="0.168"/>
      <dgm:constr type="w" for="des" forName="sibSpaceTwo" refType="w" refFor="des" refForName="sibSpaceOne" op="equ" fact="0.5"/>
      <dgm:constr type="w" for="des" forName="sibSpaceThree" refType="w" refFor="des" refForName="sibSpaceTwo" op="equ" fact="0.5"/>
      <dgm:constr type="w" for="des" forName="sibSpaceFour" refType="w" refFor="des" refForName="sibSpaceThree" op="equ" fact="0.5"/>
      <dgm:constr type="h" for="des" forName="parTransOne" refType="w" fact="0.056"/>
      <dgm:constr type="h" for="des" forName="parTransTwo" refType="h" refFor="des" refForName="parTransOne" op="equ"/>
      <dgm:constr type="h" for="des" forName="parTransThree" refType="h" refFor="des" refForName="parTransTwo" op="equ"/>
      <dgm:constr type="h" for="des" forName="parTransFour" refType="h" refFor="des" refForName="parTransThree" op="equ"/>
    </dgm:constrLst>
    <dgm:ruleLst/>
    <dgm:forEach name="Name4" axis="ch" ptType="node">
      <dgm:layoutNode name="vertOne">
        <dgm:alg type="lin">
          <dgm:param type="linDir" val="fromB"/>
        </dgm:alg>
        <dgm:shape xmlns:r="http://schemas.openxmlformats.org/officeDocument/2006/relationships" r:blip="">
          <dgm:adjLst/>
        </dgm:shape>
        <dgm:presOf/>
        <dgm:constrLst>
          <dgm:constr type="w" for="ch" forName="txOne" refType="w" refFor="ch" refForName="horzOne" op="gte"/>
        </dgm:constrLst>
        <dgm:ruleLst/>
        <dgm:layoutNode name="txOne" styleLbl="node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5">
          <dgm:if name="Name6" axis="des" ptType="node" func="cnt" op="gt" val="0">
            <dgm:layoutNode name="parTransOne">
              <dgm:alg type="sp"/>
              <dgm:shape xmlns:r="http://schemas.openxmlformats.org/officeDocument/2006/relationships" r:blip="">
                <dgm:adjLst/>
              </dgm:shape>
              <dgm:presOf/>
              <dgm:constrLst/>
              <dgm:ruleLst/>
            </dgm:layoutNode>
          </dgm:if>
          <dgm:else name="Name7"/>
        </dgm:choose>
        <dgm:layoutNode name="horzOne">
          <dgm:choose name="Name8">
            <dgm:if name="Name9" func="var" arg="dir" op="equ" val="norm">
              <dgm:alg type="lin">
                <dgm:param type="linDir" val="fromL"/>
                <dgm:param type="nodeVertAlign" val="b"/>
              </dgm:alg>
            </dgm:if>
            <dgm:else name="Name1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1" axis="ch" ptType="node">
            <dgm:layoutNode name="vertTwo">
              <dgm:alg type="lin">
                <dgm:param type="linDir" val="fromB"/>
              </dgm:alg>
              <dgm:shape xmlns:r="http://schemas.openxmlformats.org/officeDocument/2006/relationships" r:blip="">
                <dgm:adjLst/>
              </dgm:shape>
              <dgm:presOf/>
              <dgm:constrLst>
                <dgm:constr type="w" for="ch" forName="txTwo" refType="w" refFor="ch" refForName="horzTwo" op="gte"/>
              </dgm:constrLst>
              <dgm:ruleLst/>
              <dgm:layoutNode name="txTwo">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2">
                <dgm:if name="Name13" axis="des" ptType="node" func="cnt" op="gt" val="0">
                  <dgm:layoutNode name="parTransTwo">
                    <dgm:alg type="sp"/>
                    <dgm:shape xmlns:r="http://schemas.openxmlformats.org/officeDocument/2006/relationships" r:blip="">
                      <dgm:adjLst/>
                    </dgm:shape>
                    <dgm:presOf/>
                    <dgm:constrLst/>
                    <dgm:ruleLst/>
                  </dgm:layoutNode>
                </dgm:if>
                <dgm:else name="Name14"/>
              </dgm:choose>
              <dgm:layoutNode name="horzTwo">
                <dgm:choose name="Name15">
                  <dgm:if name="Name16" func="var" arg="dir" op="equ" val="norm">
                    <dgm:alg type="lin">
                      <dgm:param type="linDir" val="fromL"/>
                      <dgm:param type="nodeVertAlign" val="b"/>
                    </dgm:alg>
                  </dgm:if>
                  <dgm:else name="Name17">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18" axis="ch" ptType="node">
                  <dgm:layoutNode name="vertThree">
                    <dgm:alg type="lin">
                      <dgm:param type="linDir" val="fromB"/>
                    </dgm:alg>
                    <dgm:shape xmlns:r="http://schemas.openxmlformats.org/officeDocument/2006/relationships" r:blip="">
                      <dgm:adjLst/>
                    </dgm:shape>
                    <dgm:presOf/>
                    <dgm:constrLst>
                      <dgm:constr type="w" for="ch" forName="txThree" refType="w" refFor="ch" refForName="horzThree" op="gte"/>
                    </dgm:constrLst>
                    <dgm:ruleLst/>
                    <dgm:layoutNode name="txThree">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9">
                      <dgm:if name="Name20" axis="des" ptType="node" func="cnt" op="gt" val="0">
                        <dgm:layoutNode name="parTransThree">
                          <dgm:alg type="sp"/>
                          <dgm:shape xmlns:r="http://schemas.openxmlformats.org/officeDocument/2006/relationships" r:blip="">
                            <dgm:adjLst/>
                          </dgm:shape>
                          <dgm:presOf/>
                          <dgm:constrLst/>
                          <dgm:ruleLst/>
                        </dgm:layoutNode>
                      </dgm:if>
                      <dgm:else name="Name21"/>
                    </dgm:choose>
                    <dgm:layoutNode name="horzThree">
                      <dgm:choose name="Name22">
                        <dgm:if name="Name23" func="var" arg="dir" op="equ" val="norm">
                          <dgm:alg type="lin">
                            <dgm:param type="linDir" val="fromL"/>
                            <dgm:param type="nodeVertAlign" val="b"/>
                          </dgm:alg>
                        </dgm:if>
                        <dgm:else name="Name24">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repeat" axis="ch" ptType="node">
                        <dgm:layoutNode name="vertFour">
                          <dgm:varLst>
                            <dgm:chPref val="3"/>
                          </dgm:varLst>
                          <dgm:alg type="lin">
                            <dgm:param type="linDir" val="fromB"/>
                          </dgm:alg>
                          <dgm:shape xmlns:r="http://schemas.openxmlformats.org/officeDocument/2006/relationships" r:blip="">
                            <dgm:adjLst/>
                          </dgm:shape>
                          <dgm:presOf/>
                          <dgm:constrLst>
                            <dgm:constr type="w" for="ch" forName="txFour" refType="w" refFor="ch" refForName="horzFour" op="gte"/>
                          </dgm:constrLst>
                          <dgm:ruleLst/>
                          <dgm:layoutNode name="txFour">
                            <dgm:varLst>
                              <dgm:chPref val="3"/>
                            </dgm:varLst>
                            <dgm:alg type="tx"/>
                            <dgm:shape xmlns:r="http://schemas.openxmlformats.org/officeDocument/2006/relationships" type="roundRect" r:blip="">
                              <dgm:adjLst>
                                <dgm:adj idx="1" val="0.1"/>
                              </dgm:adjLst>
                            </dgm:shape>
                            <dgm:presOf axis="self"/>
                            <dgm:constrLst>
                              <dgm:constr type="userH"/>
                              <dgm:constr type="h" refType="userH"/>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25">
                            <dgm:if name="Name26" axis="des" ptType="node" func="cnt" op="gt" val="0">
                              <dgm:layoutNode name="parTransFour">
                                <dgm:alg type="sp"/>
                                <dgm:shape xmlns:r="http://schemas.openxmlformats.org/officeDocument/2006/relationships" r:blip="">
                                  <dgm:adjLst/>
                                </dgm:shape>
                                <dgm:presOf/>
                                <dgm:constrLst/>
                                <dgm:ruleLst/>
                              </dgm:layoutNode>
                            </dgm:if>
                            <dgm:else name="Name27"/>
                          </dgm:choose>
                          <dgm:layoutNode name="horzFour">
                            <dgm:choose name="Name28">
                              <dgm:if name="Name29" func="var" arg="dir" op="equ" val="norm">
                                <dgm:alg type="lin">
                                  <dgm:param type="linDir" val="fromL"/>
                                  <dgm:param type="nodeVertAlign" val="b"/>
                                </dgm:alg>
                              </dgm:if>
                              <dgm:else name="Name30">
                                <dgm:alg type="lin">
                                  <dgm:param type="linDir" val="fromR"/>
                                  <dgm:param type="nodeVertAlign" val="b"/>
                                </dgm:alg>
                              </dgm:else>
                            </dgm:choose>
                            <dgm:shape xmlns:r="http://schemas.openxmlformats.org/officeDocument/2006/relationships" r:blip="">
                              <dgm:adjLst/>
                            </dgm:shape>
                            <dgm:presOf/>
                            <dgm:constrLst/>
                            <dgm:ruleLst>
                              <dgm:rule type="w" val="INF" fact="NaN" max="NaN"/>
                            </dgm:ruleLst>
                            <dgm:forEach name="Name31" ref="repeat"/>
                          </dgm:layoutNode>
                        </dgm:layoutNode>
                        <dgm:choose name="Name32">
                          <dgm:if name="Name33" axis="self" ptType="node" func="revPos" op="gte" val="2">
                            <dgm:forEach name="Name34" axis="followSib" ptType="sibTrans" cnt="1">
                              <dgm:layoutNode name="sibSpaceFour">
                                <dgm:alg type="sp"/>
                                <dgm:shape xmlns:r="http://schemas.openxmlformats.org/officeDocument/2006/relationships" r:blip="">
                                  <dgm:adjLst/>
                                </dgm:shape>
                                <dgm:presOf/>
                                <dgm:constrLst/>
                                <dgm:ruleLst/>
                              </dgm:layoutNode>
                            </dgm:forEach>
                          </dgm:if>
                          <dgm:else name="Name35"/>
                        </dgm:choose>
                      </dgm:forEach>
                    </dgm:layoutNode>
                  </dgm:layoutNode>
                  <dgm:choose name="Name36">
                    <dgm:if name="Name37" axis="self" ptType="node" func="revPos" op="gte" val="2">
                      <dgm:forEach name="Name38" axis="followSib" ptType="sibTrans" cnt="1">
                        <dgm:layoutNode name="sibSpaceThree">
                          <dgm:alg type="sp"/>
                          <dgm:shape xmlns:r="http://schemas.openxmlformats.org/officeDocument/2006/relationships" r:blip="">
                            <dgm:adjLst/>
                          </dgm:shape>
                          <dgm:presOf/>
                          <dgm:constrLst/>
                          <dgm:ruleLst/>
                        </dgm:layoutNode>
                      </dgm:forEach>
                    </dgm:if>
                    <dgm:else name="Name39"/>
                  </dgm:choose>
                </dgm:forEach>
              </dgm:layoutNode>
            </dgm:layoutNode>
            <dgm:choose name="Name40">
              <dgm:if name="Name41" axis="self" ptType="node" func="revPos" op="gte" val="2">
                <dgm:forEach name="Name42" axis="followSib" ptType="sibTrans" cnt="1">
                  <dgm:layoutNode name="sibSpaceTwo">
                    <dgm:alg type="sp"/>
                    <dgm:shape xmlns:r="http://schemas.openxmlformats.org/officeDocument/2006/relationships" r:blip="">
                      <dgm:adjLst/>
                    </dgm:shape>
                    <dgm:presOf/>
                    <dgm:constrLst/>
                    <dgm:ruleLst/>
                  </dgm:layoutNode>
                </dgm:forEach>
              </dgm:if>
              <dgm:else name="Name43"/>
            </dgm:choose>
          </dgm:forEach>
        </dgm:layoutNode>
      </dgm:layoutNode>
      <dgm:choose name="Name44">
        <dgm:if name="Name45" axis="self" ptType="node" func="revPos" op="gte" val="2">
          <dgm:forEach name="Name46" axis="followSib" ptType="sibTrans" cnt="1">
            <dgm:layoutNode name="sibSpaceOne">
              <dgm:alg type="sp"/>
              <dgm:shape xmlns:r="http://schemas.openxmlformats.org/officeDocument/2006/relationships" r:blip="">
                <dgm:adjLst/>
              </dgm:shape>
              <dgm:presOf/>
              <dgm:constrLst/>
              <dgm:ruleLst/>
            </dgm:layoutNode>
          </dgm:forEach>
        </dgm:if>
        <dgm:else name="Name47"/>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9681920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926E083-15DA-403A-BC5B-C5D04FD08CAD}" type="datetimeFigureOut">
              <a:rPr lang="en-GB" smtClean="0"/>
              <a:t>25/02/2022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EB3B250-23D8-497C-95D0-724620783819}" type="slidenum">
              <a:rPr lang="en-GB" smtClean="0"/>
              <a:t>‹#›</a:t>
            </a:fld>
            <a:endParaRPr lang="en-GB"/>
          </a:p>
        </p:txBody>
      </p:sp>
    </p:spTree>
    <p:extLst>
      <p:ext uri="{BB962C8B-B14F-4D97-AF65-F5344CB8AC3E}">
        <p14:creationId xmlns:p14="http://schemas.microsoft.com/office/powerpoint/2010/main" val="1052199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the empirical project is non-condonable and MUST be passed in order to be eligible for graduation with the graduate basis for </a:t>
            </a:r>
            <a:r>
              <a:rPr lang="en-GB" sz="1200" b="0" i="0" kern="1200" dirty="0" err="1">
                <a:solidFill>
                  <a:schemeClr val="tx1"/>
                </a:solidFill>
                <a:effectLst/>
                <a:latin typeface="+mn-lt"/>
                <a:ea typeface="+mn-ea"/>
                <a:cs typeface="+mn-cs"/>
              </a:rPr>
              <a:t>chartership</a:t>
            </a:r>
            <a:r>
              <a:rPr lang="en-GB" sz="1200" b="0" i="0" kern="1200" dirty="0">
                <a:solidFill>
                  <a:schemeClr val="tx1"/>
                </a:solidFill>
                <a:effectLst/>
                <a:latin typeface="+mn-lt"/>
                <a:ea typeface="+mn-ea"/>
                <a:cs typeface="+mn-cs"/>
              </a:rPr>
              <a:t> (GBC) of the BPS.</a:t>
            </a:r>
            <a:endParaRPr lang="en-GB" dirty="0"/>
          </a:p>
        </p:txBody>
      </p:sp>
      <p:sp>
        <p:nvSpPr>
          <p:cNvPr id="4" name="Slide Number Placeholder 3"/>
          <p:cNvSpPr>
            <a:spLocks noGrp="1"/>
          </p:cNvSpPr>
          <p:nvPr>
            <p:ph type="sldNum" sz="quarter" idx="10"/>
          </p:nvPr>
        </p:nvSpPr>
        <p:spPr/>
        <p:txBody>
          <a:bodyPr/>
          <a:lstStyle/>
          <a:p>
            <a:fld id="{DEB3B250-23D8-497C-95D0-724620783819}" type="slidenum">
              <a:rPr lang="en-GB" smtClean="0"/>
              <a:t>9</a:t>
            </a:fld>
            <a:endParaRPr lang="en-GB"/>
          </a:p>
        </p:txBody>
      </p:sp>
    </p:spTree>
    <p:extLst>
      <p:ext uri="{BB962C8B-B14F-4D97-AF65-F5344CB8AC3E}">
        <p14:creationId xmlns:p14="http://schemas.microsoft.com/office/powerpoint/2010/main" val="32891756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EB3B250-23D8-497C-95D0-724620783819}" type="slidenum">
              <a:rPr lang="en-GB" smtClean="0"/>
              <a:t>12</a:t>
            </a:fld>
            <a:endParaRPr lang="en-GB"/>
          </a:p>
        </p:txBody>
      </p:sp>
    </p:spTree>
    <p:extLst>
      <p:ext uri="{BB962C8B-B14F-4D97-AF65-F5344CB8AC3E}">
        <p14:creationId xmlns:p14="http://schemas.microsoft.com/office/powerpoint/2010/main" val="20292590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7"/>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423BFD68-84B6-43BC-8CE1-21505D03EC27}" type="datetimeFigureOut">
              <a:rPr lang="en-US">
                <a:solidFill>
                  <a:prstClr val="black">
                    <a:tint val="75000"/>
                  </a:prstClr>
                </a:solidFill>
              </a:rPr>
              <a:pPr>
                <a:defRPr/>
              </a:pPr>
              <a:t>2/25/2022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0893AA36-3CB8-42D8-940B-7B934081B35D}" type="slidenum">
              <a:rPr lang="en-GB" altLang="en-US"/>
              <a:pPr/>
              <a:t>‹#›</a:t>
            </a:fld>
            <a:endParaRPr lang="en-GB" altLang="en-US"/>
          </a:p>
        </p:txBody>
      </p:sp>
    </p:spTree>
    <p:extLst>
      <p:ext uri="{BB962C8B-B14F-4D97-AF65-F5344CB8AC3E}">
        <p14:creationId xmlns:p14="http://schemas.microsoft.com/office/powerpoint/2010/main" val="1578747374"/>
      </p:ext>
    </p:extLst>
  </p:cSld>
  <p:clrMapOvr>
    <a:masterClrMapping/>
  </p:clrMapOvr>
  <p:transition>
    <p:dissolv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BD07B6E9-8816-40FE-AA00-FAE43DBD77B5}" type="datetimeFigureOut">
              <a:rPr lang="en-US">
                <a:solidFill>
                  <a:prstClr val="black">
                    <a:tint val="75000"/>
                  </a:prstClr>
                </a:solidFill>
              </a:rPr>
              <a:pPr>
                <a:defRPr/>
              </a:pPr>
              <a:t>2/25/2022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74F09370-3A78-4383-9818-641669DFB906}" type="slidenum">
              <a:rPr lang="en-GB" altLang="en-US"/>
              <a:pPr/>
              <a:t>‹#›</a:t>
            </a:fld>
            <a:endParaRPr lang="en-GB" altLang="en-US"/>
          </a:p>
        </p:txBody>
      </p:sp>
    </p:spTree>
    <p:extLst>
      <p:ext uri="{BB962C8B-B14F-4D97-AF65-F5344CB8AC3E}">
        <p14:creationId xmlns:p14="http://schemas.microsoft.com/office/powerpoint/2010/main" val="4263030204"/>
      </p:ext>
    </p:extLst>
  </p:cSld>
  <p:clrMapOvr>
    <a:masterClrMapping/>
  </p:clrMapOvr>
  <p:transition>
    <p:dissolv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2"/>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lvl1pPr>
          </a:lstStyle>
          <a:p>
            <a:pPr>
              <a:defRPr/>
            </a:pPr>
            <a:fld id="{F27D2D4E-4077-4B25-A3B6-614F81AB070A}" type="datetimeFigureOut">
              <a:rPr lang="en-US">
                <a:solidFill>
                  <a:prstClr val="black">
                    <a:tint val="75000"/>
                  </a:prstClr>
                </a:solidFill>
              </a:rPr>
              <a:pPr>
                <a:defRPr/>
              </a:pPr>
              <a:t>2/25/2022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56DDC438-6CA7-45FF-93F5-F989FF9A827B}" type="slidenum">
              <a:rPr lang="en-GB" altLang="en-US"/>
              <a:pPr/>
              <a:t>‹#›</a:t>
            </a:fld>
            <a:endParaRPr lang="en-GB" altLang="en-US"/>
          </a:p>
        </p:txBody>
      </p:sp>
    </p:spTree>
    <p:extLst>
      <p:ext uri="{BB962C8B-B14F-4D97-AF65-F5344CB8AC3E}">
        <p14:creationId xmlns:p14="http://schemas.microsoft.com/office/powerpoint/2010/main" val="2803377683"/>
      </p:ext>
    </p:extLst>
  </p:cSld>
  <p:clrMapOvr>
    <a:masterClrMapping/>
  </p:clrMapOvr>
  <p:transition>
    <p:dissolv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2"/>
            <a:ext cx="4038600" cy="4525963"/>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8004B031-E613-4922-B276-2DF82F17E851}" type="datetimeFigureOut">
              <a:rPr lang="en-US">
                <a:solidFill>
                  <a:prstClr val="black">
                    <a:tint val="75000"/>
                  </a:prstClr>
                </a:solidFill>
              </a:rPr>
              <a:pPr>
                <a:defRPr/>
              </a:pPr>
              <a:t>2/25/2022</a:t>
            </a:fld>
            <a:endParaRPr lang="en-GB">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7CB4C237-5729-47D0-8D0A-7957F6908DED}" type="slidenum">
              <a:rPr lang="en-GB" altLang="en-US"/>
              <a:pPr/>
              <a:t>‹#›</a:t>
            </a:fld>
            <a:endParaRPr lang="en-GB" altLang="en-US"/>
          </a:p>
        </p:txBody>
      </p:sp>
    </p:spTree>
    <p:extLst>
      <p:ext uri="{BB962C8B-B14F-4D97-AF65-F5344CB8AC3E}">
        <p14:creationId xmlns:p14="http://schemas.microsoft.com/office/powerpoint/2010/main" val="1951735502"/>
      </p:ext>
    </p:extLst>
  </p:cSld>
  <p:clrMapOvr>
    <a:masterClrMapping/>
  </p:clrMapOvr>
  <p:transition>
    <p:dissolv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5"/>
            <a:ext cx="4041775"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D836133-E73B-4158-8F76-BDD3A034FACD}" type="datetimeFigureOut">
              <a:rPr lang="en-US">
                <a:solidFill>
                  <a:prstClr val="black">
                    <a:tint val="75000"/>
                  </a:prstClr>
                </a:solidFill>
              </a:rPr>
              <a:pPr>
                <a:defRPr/>
              </a:pPr>
              <a:t>2/25/2022</a:t>
            </a:fld>
            <a:endParaRPr lang="en-GB">
              <a:solidFill>
                <a:prstClr val="black">
                  <a:tint val="75000"/>
                </a:prstClr>
              </a:solidFill>
            </a:endParaRPr>
          </a:p>
        </p:txBody>
      </p:sp>
      <p:sp>
        <p:nvSpPr>
          <p:cNvPr id="8"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9" name="Slide Number Placeholder 5"/>
          <p:cNvSpPr>
            <a:spLocks noGrp="1"/>
          </p:cNvSpPr>
          <p:nvPr>
            <p:ph type="sldNum" sz="quarter" idx="12"/>
          </p:nvPr>
        </p:nvSpPr>
        <p:spPr/>
        <p:txBody>
          <a:bodyPr/>
          <a:lstStyle>
            <a:lvl1pPr>
              <a:defRPr/>
            </a:lvl1pPr>
          </a:lstStyle>
          <a:p>
            <a:fld id="{FDE9743F-D06E-49ED-B063-E8356EBD1465}" type="slidenum">
              <a:rPr lang="en-GB" altLang="en-US"/>
              <a:pPr/>
              <a:t>‹#›</a:t>
            </a:fld>
            <a:endParaRPr lang="en-GB" altLang="en-US"/>
          </a:p>
        </p:txBody>
      </p:sp>
    </p:spTree>
    <p:extLst>
      <p:ext uri="{BB962C8B-B14F-4D97-AF65-F5344CB8AC3E}">
        <p14:creationId xmlns:p14="http://schemas.microsoft.com/office/powerpoint/2010/main" val="48807069"/>
      </p:ext>
    </p:extLst>
  </p:cSld>
  <p:clrMapOvr>
    <a:masterClrMapping/>
  </p:clrMapOvr>
  <p:transition>
    <p:dissolv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0DA11763-6150-4EFE-8EDF-74682342EC37}" type="datetimeFigureOut">
              <a:rPr lang="en-US">
                <a:solidFill>
                  <a:prstClr val="black">
                    <a:tint val="75000"/>
                  </a:prstClr>
                </a:solidFill>
              </a:rPr>
              <a:pPr>
                <a:defRPr/>
              </a:pPr>
              <a:t>2/25/2022</a:t>
            </a:fld>
            <a:endParaRPr lang="en-GB">
              <a:solidFill>
                <a:prstClr val="black">
                  <a:tint val="75000"/>
                </a:prstClr>
              </a:solidFill>
            </a:endParaRPr>
          </a:p>
        </p:txBody>
      </p:sp>
      <p:sp>
        <p:nvSpPr>
          <p:cNvPr id="4"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5" name="Slide Number Placeholder 5"/>
          <p:cNvSpPr>
            <a:spLocks noGrp="1"/>
          </p:cNvSpPr>
          <p:nvPr>
            <p:ph type="sldNum" sz="quarter" idx="12"/>
          </p:nvPr>
        </p:nvSpPr>
        <p:spPr/>
        <p:txBody>
          <a:bodyPr/>
          <a:lstStyle>
            <a:lvl1pPr>
              <a:defRPr/>
            </a:lvl1pPr>
          </a:lstStyle>
          <a:p>
            <a:fld id="{A6D525DA-C7AD-4A31-98E9-D05EAF3A75B1}" type="slidenum">
              <a:rPr lang="en-GB" altLang="en-US"/>
              <a:pPr/>
              <a:t>‹#›</a:t>
            </a:fld>
            <a:endParaRPr lang="en-GB" altLang="en-US"/>
          </a:p>
        </p:txBody>
      </p:sp>
    </p:spTree>
    <p:extLst>
      <p:ext uri="{BB962C8B-B14F-4D97-AF65-F5344CB8AC3E}">
        <p14:creationId xmlns:p14="http://schemas.microsoft.com/office/powerpoint/2010/main" val="966964149"/>
      </p:ext>
    </p:extLst>
  </p:cSld>
  <p:clrMapOvr>
    <a:masterClrMapping/>
  </p:clrMapOvr>
  <p:transition>
    <p:dissolv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35FB534F-85D1-404D-9E65-AEB0CB74E3F3}" type="datetimeFigureOut">
              <a:rPr lang="en-US">
                <a:solidFill>
                  <a:prstClr val="black">
                    <a:tint val="75000"/>
                  </a:prstClr>
                </a:solidFill>
              </a:rPr>
              <a:pPr>
                <a:defRPr/>
              </a:pPr>
              <a:t>2/25/2022</a:t>
            </a:fld>
            <a:endParaRPr lang="en-GB">
              <a:solidFill>
                <a:prstClr val="black">
                  <a:tint val="75000"/>
                </a:prstClr>
              </a:solidFill>
            </a:endParaRPr>
          </a:p>
        </p:txBody>
      </p:sp>
      <p:sp>
        <p:nvSpPr>
          <p:cNvPr id="3"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4" name="Slide Number Placeholder 5"/>
          <p:cNvSpPr>
            <a:spLocks noGrp="1"/>
          </p:cNvSpPr>
          <p:nvPr>
            <p:ph type="sldNum" sz="quarter" idx="12"/>
          </p:nvPr>
        </p:nvSpPr>
        <p:spPr/>
        <p:txBody>
          <a:bodyPr/>
          <a:lstStyle>
            <a:lvl1pPr>
              <a:defRPr/>
            </a:lvl1pPr>
          </a:lstStyle>
          <a:p>
            <a:fld id="{3474722B-0196-4C21-BB3A-4376B9D0DAAA}" type="slidenum">
              <a:rPr lang="en-GB" altLang="en-US"/>
              <a:pPr/>
              <a:t>‹#›</a:t>
            </a:fld>
            <a:endParaRPr lang="en-GB" altLang="en-US"/>
          </a:p>
        </p:txBody>
      </p:sp>
    </p:spTree>
    <p:extLst>
      <p:ext uri="{BB962C8B-B14F-4D97-AF65-F5344CB8AC3E}">
        <p14:creationId xmlns:p14="http://schemas.microsoft.com/office/powerpoint/2010/main" val="3777287810"/>
      </p:ext>
    </p:extLst>
  </p:cSld>
  <p:clrMapOvr>
    <a:masterClrMapping/>
  </p:clrMapOvr>
  <p:transition>
    <p:dissolv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FDBC7C89-18F3-4E6B-B41B-0185A93A7345}" type="datetimeFigureOut">
              <a:rPr lang="en-US">
                <a:solidFill>
                  <a:prstClr val="black">
                    <a:tint val="75000"/>
                  </a:prstClr>
                </a:solidFill>
              </a:rPr>
              <a:pPr>
                <a:defRPr/>
              </a:pPr>
              <a:t>2/25/2022</a:t>
            </a:fld>
            <a:endParaRPr lang="en-GB">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E3AD6D6B-5B8C-4DE6-B0DE-ABB31F58F82E}" type="slidenum">
              <a:rPr lang="en-GB" altLang="en-US"/>
              <a:pPr/>
              <a:t>‹#›</a:t>
            </a:fld>
            <a:endParaRPr lang="en-GB" altLang="en-US"/>
          </a:p>
        </p:txBody>
      </p:sp>
    </p:spTree>
    <p:extLst>
      <p:ext uri="{BB962C8B-B14F-4D97-AF65-F5344CB8AC3E}">
        <p14:creationId xmlns:p14="http://schemas.microsoft.com/office/powerpoint/2010/main" val="1595108637"/>
      </p:ext>
    </p:extLst>
  </p:cSld>
  <p:clrMapOvr>
    <a:masterClrMapping/>
  </p:clrMapOvr>
  <p:transition>
    <p:dissolv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15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fld id="{B9503BD0-357A-42FB-865D-F80BE5B8B8D5}" type="datetimeFigureOut">
              <a:rPr lang="en-US">
                <a:solidFill>
                  <a:prstClr val="black">
                    <a:tint val="75000"/>
                  </a:prstClr>
                </a:solidFill>
              </a:rPr>
              <a:pPr>
                <a:defRPr/>
              </a:pPr>
              <a:t>2/25/2022</a:t>
            </a:fld>
            <a:endParaRPr lang="en-GB">
              <a:solidFill>
                <a:prstClr val="black">
                  <a:tint val="75000"/>
                </a:prstClr>
              </a:solidFill>
            </a:endParaRPr>
          </a:p>
        </p:txBody>
      </p:sp>
      <p:sp>
        <p:nvSpPr>
          <p:cNvPr id="6"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7" name="Slide Number Placeholder 5"/>
          <p:cNvSpPr>
            <a:spLocks noGrp="1"/>
          </p:cNvSpPr>
          <p:nvPr>
            <p:ph type="sldNum" sz="quarter" idx="12"/>
          </p:nvPr>
        </p:nvSpPr>
        <p:spPr/>
        <p:txBody>
          <a:bodyPr/>
          <a:lstStyle>
            <a:lvl1pPr>
              <a:defRPr/>
            </a:lvl1pPr>
          </a:lstStyle>
          <a:p>
            <a:fld id="{FAD4A859-488B-4F68-BEB7-B2C347C2D835}" type="slidenum">
              <a:rPr lang="en-GB" altLang="en-US"/>
              <a:pPr/>
              <a:t>‹#›</a:t>
            </a:fld>
            <a:endParaRPr lang="en-GB" altLang="en-US"/>
          </a:p>
        </p:txBody>
      </p:sp>
    </p:spTree>
    <p:extLst>
      <p:ext uri="{BB962C8B-B14F-4D97-AF65-F5344CB8AC3E}">
        <p14:creationId xmlns:p14="http://schemas.microsoft.com/office/powerpoint/2010/main" val="2529375561"/>
      </p:ext>
    </p:extLst>
  </p:cSld>
  <p:clrMapOvr>
    <a:masterClrMapping/>
  </p:clrMapOvr>
  <p:transition>
    <p:dissolv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5E2360A2-2357-48C9-87E4-366863AA4608}" type="datetimeFigureOut">
              <a:rPr lang="en-US">
                <a:solidFill>
                  <a:prstClr val="black">
                    <a:tint val="75000"/>
                  </a:prstClr>
                </a:solidFill>
              </a:rPr>
              <a:pPr>
                <a:defRPr/>
              </a:pPr>
              <a:t>2/25/2022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47216A9A-6AEB-4F84-9FB7-F517AD64FC4B}" type="slidenum">
              <a:rPr lang="en-GB" altLang="en-US"/>
              <a:pPr/>
              <a:t>‹#›</a:t>
            </a:fld>
            <a:endParaRPr lang="en-GB" altLang="en-US"/>
          </a:p>
        </p:txBody>
      </p:sp>
    </p:spTree>
    <p:extLst>
      <p:ext uri="{BB962C8B-B14F-4D97-AF65-F5344CB8AC3E}">
        <p14:creationId xmlns:p14="http://schemas.microsoft.com/office/powerpoint/2010/main" val="3362892626"/>
      </p:ext>
    </p:extLst>
  </p:cSld>
  <p:clrMapOvr>
    <a:masterClrMapping/>
  </p:clrMapOvr>
  <p:transition>
    <p:dissolv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0"/>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40"/>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5277A429-F7C6-4EA2-9E29-B5CC253D0ADB}" type="datetimeFigureOut">
              <a:rPr lang="en-US">
                <a:solidFill>
                  <a:prstClr val="black">
                    <a:tint val="75000"/>
                  </a:prstClr>
                </a:solidFill>
              </a:rPr>
              <a:pPr>
                <a:defRPr/>
              </a:pPr>
              <a:t>2/25/2022</a:t>
            </a:fld>
            <a:endParaRPr lang="en-GB">
              <a:solidFill>
                <a:prstClr val="black">
                  <a:tint val="75000"/>
                </a:prstClr>
              </a:solidFill>
            </a:endParaRPr>
          </a:p>
        </p:txBody>
      </p:sp>
      <p:sp>
        <p:nvSpPr>
          <p:cNvPr id="5" name="Footer Placeholder 4"/>
          <p:cNvSpPr>
            <a:spLocks noGrp="1"/>
          </p:cNvSpPr>
          <p:nvPr>
            <p:ph type="ftr" sz="quarter" idx="11"/>
          </p:nvPr>
        </p:nvSpPr>
        <p:spPr/>
        <p:txBody>
          <a:bodyPr/>
          <a:lstStyle>
            <a:lvl1pPr>
              <a:defRPr/>
            </a:lvl1pPr>
          </a:lstStyle>
          <a:p>
            <a:pPr>
              <a:defRPr/>
            </a:pPr>
            <a:endParaRPr lang="en-GB">
              <a:solidFill>
                <a:prstClr val="black">
                  <a:tint val="75000"/>
                </a:prstClr>
              </a:solidFill>
            </a:endParaRPr>
          </a:p>
        </p:txBody>
      </p:sp>
      <p:sp>
        <p:nvSpPr>
          <p:cNvPr id="6" name="Slide Number Placeholder 5"/>
          <p:cNvSpPr>
            <a:spLocks noGrp="1"/>
          </p:cNvSpPr>
          <p:nvPr>
            <p:ph type="sldNum" sz="quarter" idx="12"/>
          </p:nvPr>
        </p:nvSpPr>
        <p:spPr/>
        <p:txBody>
          <a:bodyPr/>
          <a:lstStyle>
            <a:lvl1pPr>
              <a:defRPr/>
            </a:lvl1pPr>
          </a:lstStyle>
          <a:p>
            <a:fld id="{712CAD33-122A-432B-8A17-30DD4099DD81}" type="slidenum">
              <a:rPr lang="en-GB" altLang="en-US"/>
              <a:pPr/>
              <a:t>‹#›</a:t>
            </a:fld>
            <a:endParaRPr lang="en-GB" altLang="en-US"/>
          </a:p>
        </p:txBody>
      </p:sp>
    </p:spTree>
    <p:extLst>
      <p:ext uri="{BB962C8B-B14F-4D97-AF65-F5344CB8AC3E}">
        <p14:creationId xmlns:p14="http://schemas.microsoft.com/office/powerpoint/2010/main" val="455408384"/>
      </p:ext>
    </p:extLst>
  </p:cSld>
  <p:clrMapOvr>
    <a:masterClrMapping/>
  </p:clrMapOvr>
  <p:transition>
    <p:dissolv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tileRect/>
        </a:grad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2"/>
            <a:ext cx="8229600" cy="45259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457200" y="6356352"/>
            <a:ext cx="2133600" cy="365125"/>
          </a:xfrm>
          <a:prstGeom prst="rect">
            <a:avLst/>
          </a:prstGeom>
        </p:spPr>
        <p:txBody>
          <a:bodyPr vert="horz" lIns="91440" tIns="45720" rIns="91440" bIns="45720" rtlCol="0" anchor="ctr"/>
          <a:lstStyle>
            <a:lvl1pPr algn="l">
              <a:defRPr sz="900">
                <a:solidFill>
                  <a:schemeClr val="tx1">
                    <a:tint val="75000"/>
                  </a:schemeClr>
                </a:solidFill>
                <a:latin typeface="Arial" charset="0"/>
                <a:cs typeface="Arial" charset="0"/>
              </a:defRPr>
            </a:lvl1pPr>
          </a:lstStyle>
          <a:p>
            <a:pPr fontAlgn="base">
              <a:spcBef>
                <a:spcPct val="0"/>
              </a:spcBef>
              <a:spcAft>
                <a:spcPct val="0"/>
              </a:spcAft>
              <a:defRPr/>
            </a:pPr>
            <a:fld id="{927D72AC-54E6-4A0B-989E-3EB73AD9FCC4}" type="datetimeFigureOut">
              <a:rPr lang="en-US">
                <a:solidFill>
                  <a:prstClr val="black">
                    <a:tint val="75000"/>
                  </a:prstClr>
                </a:solidFill>
              </a:rPr>
              <a:pPr fontAlgn="base">
                <a:spcBef>
                  <a:spcPct val="0"/>
                </a:spcBef>
                <a:spcAft>
                  <a:spcPct val="0"/>
                </a:spcAft>
                <a:defRPr/>
              </a:pPr>
              <a:t>2/25/2022</a:t>
            </a:fld>
            <a:endParaRPr lang="en-GB">
              <a:solidFill>
                <a:prstClr val="black">
                  <a:tint val="75000"/>
                </a:prstClr>
              </a:solidFill>
            </a:endParaRPr>
          </a:p>
        </p:txBody>
      </p:sp>
      <p:sp>
        <p:nvSpPr>
          <p:cNvPr id="5" name="Footer Placeholder 4"/>
          <p:cNvSpPr>
            <a:spLocks noGrp="1"/>
          </p:cNvSpPr>
          <p:nvPr>
            <p:ph type="ftr" sz="quarter" idx="3"/>
          </p:nvPr>
        </p:nvSpPr>
        <p:spPr>
          <a:xfrm>
            <a:off x="3124200" y="6356352"/>
            <a:ext cx="2895600" cy="365125"/>
          </a:xfrm>
          <a:prstGeom prst="rect">
            <a:avLst/>
          </a:prstGeom>
        </p:spPr>
        <p:txBody>
          <a:bodyPr vert="horz" lIns="91440" tIns="45720" rIns="91440" bIns="45720" rtlCol="0" anchor="ctr"/>
          <a:lstStyle>
            <a:lvl1pPr algn="ctr">
              <a:defRPr sz="900">
                <a:solidFill>
                  <a:schemeClr val="tx1">
                    <a:tint val="75000"/>
                  </a:schemeClr>
                </a:solidFill>
                <a:latin typeface="Arial" charset="0"/>
                <a:cs typeface="Arial" charset="0"/>
              </a:defRPr>
            </a:lvl1pPr>
          </a:lstStyle>
          <a:p>
            <a:pPr fontAlgn="base">
              <a:spcBef>
                <a:spcPct val="0"/>
              </a:spcBef>
              <a:spcAft>
                <a:spcPct val="0"/>
              </a:spcAft>
              <a:defRPr/>
            </a:pPr>
            <a:endParaRPr lang="en-GB">
              <a:solidFill>
                <a:prstClr val="black">
                  <a:tint val="75000"/>
                </a:prstClr>
              </a:solidFill>
            </a:endParaRPr>
          </a:p>
        </p:txBody>
      </p:sp>
      <p:sp>
        <p:nvSpPr>
          <p:cNvPr id="6" name="Slide Number Placeholder 5"/>
          <p:cNvSpPr>
            <a:spLocks noGrp="1"/>
          </p:cNvSpPr>
          <p:nvPr>
            <p:ph type="sldNum" sz="quarter" idx="4"/>
          </p:nvPr>
        </p:nvSpPr>
        <p:spPr>
          <a:xfrm>
            <a:off x="6553200" y="6356352"/>
            <a:ext cx="2133600" cy="365125"/>
          </a:xfrm>
          <a:prstGeom prst="rect">
            <a:avLst/>
          </a:prstGeom>
        </p:spPr>
        <p:txBody>
          <a:bodyPr vert="horz" wrap="square" lIns="91440" tIns="45720" rIns="91440" bIns="45720" numCol="1" anchor="ctr" anchorCtr="0" compatLnSpc="1">
            <a:prstTxWarp prst="textNoShape">
              <a:avLst/>
            </a:prstTxWarp>
          </a:bodyPr>
          <a:lstStyle>
            <a:lvl1pPr algn="r">
              <a:defRPr sz="900">
                <a:solidFill>
                  <a:srgbClr val="898989"/>
                </a:solidFill>
              </a:defRPr>
            </a:lvl1pPr>
          </a:lstStyle>
          <a:p>
            <a:pPr fontAlgn="base">
              <a:spcBef>
                <a:spcPct val="0"/>
              </a:spcBef>
              <a:spcAft>
                <a:spcPct val="0"/>
              </a:spcAft>
            </a:pPr>
            <a:fld id="{8CE4DA60-512A-40CB-8509-5527441F1063}" type="slidenum">
              <a:rPr lang="en-GB" altLang="en-US">
                <a:latin typeface="Arial" panose="020B0604020202020204" pitchFamily="34" charset="0"/>
                <a:cs typeface="Arial" panose="020B0604020202020204" pitchFamily="34" charset="0"/>
              </a:rPr>
              <a:pPr fontAlgn="base">
                <a:spcBef>
                  <a:spcPct val="0"/>
                </a:spcBef>
                <a:spcAft>
                  <a:spcPct val="0"/>
                </a:spcAft>
              </a:pPr>
              <a:t>‹#›</a:t>
            </a:fld>
            <a:endParaRPr lang="en-GB" altLang="en-US">
              <a:latin typeface="Arial" panose="020B0604020202020204" pitchFamily="34" charset="0"/>
              <a:cs typeface="Arial" panose="020B0604020202020204" pitchFamily="34" charset="0"/>
            </a:endParaRPr>
          </a:p>
        </p:txBody>
      </p:sp>
      <p:pic>
        <p:nvPicPr>
          <p:cNvPr id="1031" name="Picture 47"/>
          <p:cNvPicPr>
            <a:picLocks noChangeAspect="1" noChangeArrowheads="1"/>
          </p:cNvPicPr>
          <p:nvPr userDrawn="1"/>
        </p:nvPicPr>
        <p:blipFill>
          <a:blip r:embed="rId13">
            <a:extLst>
              <a:ext uri="{28A0092B-C50C-407E-A947-70E740481C1C}">
                <a14:useLocalDpi xmlns:a14="http://schemas.microsoft.com/office/drawing/2010/main" val="0"/>
              </a:ext>
            </a:extLst>
          </a:blip>
          <a:srcRect/>
          <a:stretch>
            <a:fillRect/>
          </a:stretch>
        </p:blipFill>
        <p:spPr bwMode="auto">
          <a:xfrm>
            <a:off x="7715250" y="0"/>
            <a:ext cx="1428750" cy="14287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3899886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dissolve/>
  </p:transition>
  <p:txStyles>
    <p:titleStyle>
      <a:lvl1pPr algn="ctr" rtl="0" eaLnBrk="0" fontAlgn="base" hangingPunct="0">
        <a:spcBef>
          <a:spcPct val="0"/>
        </a:spcBef>
        <a:spcAft>
          <a:spcPct val="0"/>
        </a:spcAft>
        <a:defRPr sz="3300" kern="1200">
          <a:solidFill>
            <a:schemeClr val="tx1"/>
          </a:solidFill>
          <a:latin typeface="+mj-lt"/>
          <a:ea typeface="+mj-ea"/>
          <a:cs typeface="+mj-cs"/>
        </a:defRPr>
      </a:lvl1pPr>
      <a:lvl2pPr algn="ctr" rtl="0" eaLnBrk="0" fontAlgn="base" hangingPunct="0">
        <a:spcBef>
          <a:spcPct val="0"/>
        </a:spcBef>
        <a:spcAft>
          <a:spcPct val="0"/>
        </a:spcAft>
        <a:defRPr sz="3300">
          <a:solidFill>
            <a:schemeClr val="tx1"/>
          </a:solidFill>
          <a:latin typeface="Calibri" pitchFamily="34" charset="0"/>
        </a:defRPr>
      </a:lvl2pPr>
      <a:lvl3pPr algn="ctr" rtl="0" eaLnBrk="0" fontAlgn="base" hangingPunct="0">
        <a:spcBef>
          <a:spcPct val="0"/>
        </a:spcBef>
        <a:spcAft>
          <a:spcPct val="0"/>
        </a:spcAft>
        <a:defRPr sz="3300">
          <a:solidFill>
            <a:schemeClr val="tx1"/>
          </a:solidFill>
          <a:latin typeface="Calibri" pitchFamily="34" charset="0"/>
        </a:defRPr>
      </a:lvl3pPr>
      <a:lvl4pPr algn="ctr" rtl="0" eaLnBrk="0" fontAlgn="base" hangingPunct="0">
        <a:spcBef>
          <a:spcPct val="0"/>
        </a:spcBef>
        <a:spcAft>
          <a:spcPct val="0"/>
        </a:spcAft>
        <a:defRPr sz="3300">
          <a:solidFill>
            <a:schemeClr val="tx1"/>
          </a:solidFill>
          <a:latin typeface="Calibri" pitchFamily="34" charset="0"/>
        </a:defRPr>
      </a:lvl4pPr>
      <a:lvl5pPr algn="ctr" rtl="0" eaLnBrk="0" fontAlgn="base" hangingPunct="0">
        <a:spcBef>
          <a:spcPct val="0"/>
        </a:spcBef>
        <a:spcAft>
          <a:spcPct val="0"/>
        </a:spcAft>
        <a:defRPr sz="3300">
          <a:solidFill>
            <a:schemeClr val="tx1"/>
          </a:solidFill>
          <a:latin typeface="Calibri" pitchFamily="34" charset="0"/>
        </a:defRPr>
      </a:lvl5pPr>
      <a:lvl6pPr marL="342900" algn="ctr" rtl="0" fontAlgn="base">
        <a:spcBef>
          <a:spcPct val="0"/>
        </a:spcBef>
        <a:spcAft>
          <a:spcPct val="0"/>
        </a:spcAft>
        <a:defRPr sz="3300">
          <a:solidFill>
            <a:schemeClr val="tx1"/>
          </a:solidFill>
          <a:latin typeface="Calibri" pitchFamily="34" charset="0"/>
        </a:defRPr>
      </a:lvl6pPr>
      <a:lvl7pPr marL="685800" algn="ctr" rtl="0" fontAlgn="base">
        <a:spcBef>
          <a:spcPct val="0"/>
        </a:spcBef>
        <a:spcAft>
          <a:spcPct val="0"/>
        </a:spcAft>
        <a:defRPr sz="3300">
          <a:solidFill>
            <a:schemeClr val="tx1"/>
          </a:solidFill>
          <a:latin typeface="Calibri" pitchFamily="34" charset="0"/>
        </a:defRPr>
      </a:lvl7pPr>
      <a:lvl8pPr marL="1028700" algn="ctr" rtl="0" fontAlgn="base">
        <a:spcBef>
          <a:spcPct val="0"/>
        </a:spcBef>
        <a:spcAft>
          <a:spcPct val="0"/>
        </a:spcAft>
        <a:defRPr sz="3300">
          <a:solidFill>
            <a:schemeClr val="tx1"/>
          </a:solidFill>
          <a:latin typeface="Calibri" pitchFamily="34" charset="0"/>
        </a:defRPr>
      </a:lvl8pPr>
      <a:lvl9pPr marL="1371600" algn="ctr" rtl="0" fontAlgn="base">
        <a:spcBef>
          <a:spcPct val="0"/>
        </a:spcBef>
        <a:spcAft>
          <a:spcPct val="0"/>
        </a:spcAft>
        <a:defRPr sz="3300">
          <a:solidFill>
            <a:schemeClr val="tx1"/>
          </a:solidFill>
          <a:latin typeface="Calibri" pitchFamily="34" charset="0"/>
        </a:defRPr>
      </a:lvl9pPr>
    </p:titleStyle>
    <p:bodyStyle>
      <a:lvl1pPr marL="257175" indent="-257175"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0" fontAlgn="base" hangingPunct="0">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0" fontAlgn="base" hangingPunct="0">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cid:image002.jpg@01CE9E6C.1FCD7C20" TargetMode="External"/><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2.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4.xml.rels><?xml version="1.0" encoding="UTF-8" standalone="yes"?>
<Relationships xmlns="http://schemas.openxmlformats.org/package/2006/relationships"><Relationship Id="rId8" Type="http://schemas.openxmlformats.org/officeDocument/2006/relationships/diagramLayout" Target="../diagrams/layout6.xml"/><Relationship Id="rId13" Type="http://schemas.openxmlformats.org/officeDocument/2006/relationships/diagramLayout" Target="../diagrams/layout7.xml"/><Relationship Id="rId3" Type="http://schemas.openxmlformats.org/officeDocument/2006/relationships/diagramLayout" Target="../diagrams/layout5.xml"/><Relationship Id="rId7" Type="http://schemas.openxmlformats.org/officeDocument/2006/relationships/diagramData" Target="../diagrams/data6.xml"/><Relationship Id="rId12" Type="http://schemas.openxmlformats.org/officeDocument/2006/relationships/diagramData" Target="../diagrams/data7.xml"/><Relationship Id="rId2" Type="http://schemas.openxmlformats.org/officeDocument/2006/relationships/diagramData" Target="../diagrams/data5.xml"/><Relationship Id="rId16" Type="http://schemas.microsoft.com/office/2007/relationships/diagramDrawing" Target="../diagrams/drawing7.xml"/><Relationship Id="rId1" Type="http://schemas.openxmlformats.org/officeDocument/2006/relationships/slideLayout" Target="../slideLayouts/slideLayout2.xml"/><Relationship Id="rId6" Type="http://schemas.microsoft.com/office/2007/relationships/diagramDrawing" Target="../diagrams/drawing5.xml"/><Relationship Id="rId11" Type="http://schemas.microsoft.com/office/2007/relationships/diagramDrawing" Target="../diagrams/drawing6.xml"/><Relationship Id="rId5" Type="http://schemas.openxmlformats.org/officeDocument/2006/relationships/diagramColors" Target="../diagrams/colors5.xml"/><Relationship Id="rId15" Type="http://schemas.openxmlformats.org/officeDocument/2006/relationships/diagramColors" Target="../diagrams/colors7.xml"/><Relationship Id="rId10" Type="http://schemas.openxmlformats.org/officeDocument/2006/relationships/diagramColors" Target="../diagrams/colors6.xml"/><Relationship Id="rId4" Type="http://schemas.openxmlformats.org/officeDocument/2006/relationships/diagramQuickStyle" Target="../diagrams/quickStyle5.xml"/><Relationship Id="rId9" Type="http://schemas.openxmlformats.org/officeDocument/2006/relationships/diagramQuickStyle" Target="../diagrams/quickStyle6.xml"/><Relationship Id="rId14" Type="http://schemas.openxmlformats.org/officeDocument/2006/relationships/diagramQuickStyle" Target="../diagrams/quickStyle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2.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1506" name="Rectangle 2"/>
          <p:cNvSpPr>
            <a:spLocks noGrp="1" noChangeArrowheads="1"/>
          </p:cNvSpPr>
          <p:nvPr>
            <p:ph type="ctrTitle"/>
          </p:nvPr>
        </p:nvSpPr>
        <p:spPr>
          <a:xfrm>
            <a:off x="143794" y="889017"/>
            <a:ext cx="8884486" cy="1102519"/>
          </a:xfrm>
        </p:spPr>
        <p:txBody>
          <a:bodyPr/>
          <a:lstStyle/>
          <a:p>
            <a:r>
              <a:rPr lang="en-GB" altLang="en-US" sz="5400" b="1" dirty="0"/>
              <a:t> ECPS6001: Psychology Empirical Project</a:t>
            </a:r>
          </a:p>
        </p:txBody>
      </p:sp>
      <p:sp>
        <p:nvSpPr>
          <p:cNvPr id="2051" name="Rectangle 3"/>
          <p:cNvSpPr>
            <a:spLocks noGrp="1" noChangeArrowheads="1"/>
          </p:cNvSpPr>
          <p:nvPr>
            <p:ph type="subTitle" idx="1"/>
          </p:nvPr>
        </p:nvSpPr>
        <p:spPr>
          <a:xfrm>
            <a:off x="537411" y="3283700"/>
            <a:ext cx="8097252" cy="1314450"/>
          </a:xfrm>
        </p:spPr>
        <p:txBody>
          <a:bodyPr/>
          <a:lstStyle/>
          <a:p>
            <a:pPr>
              <a:buFont typeface="Arial" charset="0"/>
              <a:buNone/>
              <a:defRPr/>
            </a:pPr>
            <a:r>
              <a:rPr lang="en-GB" sz="5400" b="1" i="1" dirty="0">
                <a:solidFill>
                  <a:schemeClr val="tx1"/>
                </a:solidFill>
              </a:rPr>
              <a:t>Written Thesis:</a:t>
            </a:r>
          </a:p>
          <a:p>
            <a:pPr>
              <a:buFont typeface="Arial" charset="0"/>
              <a:buNone/>
              <a:defRPr/>
            </a:pPr>
            <a:r>
              <a:rPr lang="en-GB" sz="5400" b="1" i="1" dirty="0">
                <a:solidFill>
                  <a:schemeClr val="tx1"/>
                </a:solidFill>
              </a:rPr>
              <a:t>Putting it all together and preparing for submission</a:t>
            </a:r>
          </a:p>
        </p:txBody>
      </p:sp>
      <p:pic>
        <p:nvPicPr>
          <p:cNvPr id="3" name="Picture 2" descr="A picture containing text, stationary, vector graphics, businesscard&#10;&#10;Description automatically generated">
            <a:extLst>
              <a:ext uri="{FF2B5EF4-FFF2-40B4-BE49-F238E27FC236}">
                <a16:creationId xmlns:a16="http://schemas.microsoft.com/office/drawing/2014/main" id="{1374DB17-E924-4A5E-B535-AA4F7DCC9C82}"/>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668947" y="2378477"/>
            <a:ext cx="1331259" cy="1331259"/>
          </a:xfrm>
          <a:prstGeom prst="rect">
            <a:avLst/>
          </a:prstGeom>
        </p:spPr>
      </p:pic>
      <p:pic>
        <p:nvPicPr>
          <p:cNvPr id="5" name="Picture 4" descr="A picture containing text, clock&#10;&#10;Description automatically generated">
            <a:extLst>
              <a:ext uri="{FF2B5EF4-FFF2-40B4-BE49-F238E27FC236}">
                <a16:creationId xmlns:a16="http://schemas.microsoft.com/office/drawing/2014/main" id="{66763798-6E95-4547-8734-E97DB90ED77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43794" y="2231129"/>
            <a:ext cx="2000000" cy="1333333"/>
          </a:xfrm>
          <a:prstGeom prst="rect">
            <a:avLst/>
          </a:prstGeom>
        </p:spPr>
      </p:pic>
    </p:spTree>
    <p:extLst>
      <p:ext uri="{BB962C8B-B14F-4D97-AF65-F5344CB8AC3E}">
        <p14:creationId xmlns:p14="http://schemas.microsoft.com/office/powerpoint/2010/main" val="1128977658"/>
      </p:ext>
    </p:extLst>
  </p:cSld>
  <p:clrMapOvr>
    <a:masterClrMapping/>
  </p:clrMapOvr>
  <p:transition>
    <p:dissolv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100071"/>
            <a:ext cx="8229600" cy="905769"/>
          </a:xfrm>
        </p:spPr>
        <p:txBody>
          <a:bodyPr/>
          <a:lstStyle/>
          <a:p>
            <a:r>
              <a:rPr lang="en-GB" sz="4800" b="1" dirty="0"/>
              <a:t>Submission Details</a:t>
            </a:r>
          </a:p>
        </p:txBody>
      </p:sp>
      <p:sp>
        <p:nvSpPr>
          <p:cNvPr id="3" name="Content Placeholder 2"/>
          <p:cNvSpPr>
            <a:spLocks noGrp="1"/>
          </p:cNvSpPr>
          <p:nvPr>
            <p:ph idx="1"/>
          </p:nvPr>
        </p:nvSpPr>
        <p:spPr>
          <a:xfrm>
            <a:off x="108065" y="1355464"/>
            <a:ext cx="8952808" cy="5249873"/>
          </a:xfrm>
        </p:spPr>
        <p:txBody>
          <a:bodyPr/>
          <a:lstStyle/>
          <a:p>
            <a:r>
              <a:rPr lang="en-GB" sz="3600" b="1" dirty="0"/>
              <a:t>Submission Deadline: See Proforma on Moodle</a:t>
            </a:r>
          </a:p>
          <a:p>
            <a:endParaRPr lang="en-GB" sz="2800" dirty="0"/>
          </a:p>
          <a:p>
            <a:r>
              <a:rPr lang="en-GB" sz="3200" dirty="0"/>
              <a:t>Submission Method: </a:t>
            </a:r>
          </a:p>
          <a:p>
            <a:pPr lvl="1"/>
            <a:r>
              <a:rPr lang="en-GB" sz="2900" dirty="0"/>
              <a:t>Electronic submission of entire thesis to the </a:t>
            </a:r>
            <a:r>
              <a:rPr lang="en-GB" sz="2900" dirty="0" err="1"/>
              <a:t>TurnItIn</a:t>
            </a:r>
            <a:r>
              <a:rPr lang="en-GB" sz="2900" dirty="0"/>
              <a:t> portal on Moodle.</a:t>
            </a:r>
          </a:p>
          <a:p>
            <a:pPr lvl="1"/>
            <a:r>
              <a:rPr lang="en-GB" sz="2900" dirty="0"/>
              <a:t>This must include all appendices and SPSS outputs (if relevant) as one whole word document</a:t>
            </a:r>
          </a:p>
        </p:txBody>
      </p:sp>
    </p:spTree>
    <p:extLst>
      <p:ext uri="{BB962C8B-B14F-4D97-AF65-F5344CB8AC3E}">
        <p14:creationId xmlns:p14="http://schemas.microsoft.com/office/powerpoint/2010/main" val="349120334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332509" y="100071"/>
            <a:ext cx="8229600" cy="905769"/>
          </a:xfrm>
        </p:spPr>
        <p:txBody>
          <a:bodyPr/>
          <a:lstStyle/>
          <a:p>
            <a:r>
              <a:rPr lang="en-GB" sz="4800" b="1" dirty="0"/>
              <a:t>Submission Details</a:t>
            </a:r>
          </a:p>
        </p:txBody>
      </p:sp>
      <p:sp>
        <p:nvSpPr>
          <p:cNvPr id="3" name="Content Placeholder 2"/>
          <p:cNvSpPr>
            <a:spLocks noGrp="1"/>
          </p:cNvSpPr>
          <p:nvPr>
            <p:ph idx="1"/>
          </p:nvPr>
        </p:nvSpPr>
        <p:spPr>
          <a:xfrm>
            <a:off x="108065" y="1052362"/>
            <a:ext cx="8952808" cy="5552975"/>
          </a:xfrm>
        </p:spPr>
        <p:txBody>
          <a:bodyPr/>
          <a:lstStyle/>
          <a:p>
            <a:r>
              <a:rPr lang="en-GB" sz="4000" dirty="0"/>
              <a:t>Tile on module Moodle page called:</a:t>
            </a:r>
          </a:p>
          <a:p>
            <a:pPr lvl="1"/>
            <a:r>
              <a:rPr lang="en-GB" sz="3600" b="1" dirty="0"/>
              <a:t>Assessment Two: Written Thesis</a:t>
            </a:r>
          </a:p>
          <a:p>
            <a:pPr lvl="2"/>
            <a:r>
              <a:rPr lang="en-GB" sz="3200" dirty="0"/>
              <a:t>Draft </a:t>
            </a:r>
            <a:r>
              <a:rPr lang="en-GB" sz="3200" dirty="0" err="1"/>
              <a:t>TurnItIn</a:t>
            </a:r>
            <a:r>
              <a:rPr lang="en-GB" sz="3200" dirty="0"/>
              <a:t> portal (to check for plagiarism)</a:t>
            </a:r>
          </a:p>
          <a:p>
            <a:pPr lvl="2"/>
            <a:r>
              <a:rPr lang="en-GB" sz="3200" dirty="0"/>
              <a:t>Final portal to submit your work</a:t>
            </a:r>
          </a:p>
          <a:p>
            <a:pPr lvl="3"/>
            <a:r>
              <a:rPr lang="en-GB" sz="2800" dirty="0"/>
              <a:t>One </a:t>
            </a:r>
            <a:r>
              <a:rPr lang="en-GB" sz="2800" b="1" dirty="0"/>
              <a:t>final</a:t>
            </a:r>
            <a:r>
              <a:rPr lang="en-GB" sz="2800" dirty="0"/>
              <a:t> portal for </a:t>
            </a:r>
            <a:r>
              <a:rPr lang="en-GB" sz="2800" b="1" dirty="0"/>
              <a:t>Swansea</a:t>
            </a:r>
            <a:r>
              <a:rPr lang="en-GB" sz="2800" dirty="0"/>
              <a:t> students to submit </a:t>
            </a:r>
          </a:p>
          <a:p>
            <a:pPr lvl="3"/>
            <a:r>
              <a:rPr lang="en-GB" sz="2800" dirty="0"/>
              <a:t>One </a:t>
            </a:r>
            <a:r>
              <a:rPr lang="en-GB" sz="2800" b="1" dirty="0"/>
              <a:t>final</a:t>
            </a:r>
            <a:r>
              <a:rPr lang="en-GB" sz="2800" dirty="0"/>
              <a:t> portal for </a:t>
            </a:r>
            <a:r>
              <a:rPr lang="en-GB" sz="2800" b="1" dirty="0"/>
              <a:t>Carmarthen</a:t>
            </a:r>
            <a:r>
              <a:rPr lang="en-GB" sz="2800" dirty="0"/>
              <a:t> students to submit</a:t>
            </a:r>
          </a:p>
          <a:p>
            <a:pPr lvl="4"/>
            <a:r>
              <a:rPr lang="en-GB" sz="2800" b="1" dirty="0"/>
              <a:t>Please submit to the correct portal.  </a:t>
            </a:r>
          </a:p>
          <a:p>
            <a:endParaRPr lang="en-GB" sz="1000" dirty="0"/>
          </a:p>
          <a:p>
            <a:r>
              <a:rPr lang="en-GB" sz="3600" dirty="0"/>
              <a:t>Note: all students can submit to the same draft portal</a:t>
            </a:r>
            <a:endParaRPr lang="en-GB" sz="2100" dirty="0"/>
          </a:p>
        </p:txBody>
      </p:sp>
    </p:spTree>
    <p:extLst>
      <p:ext uri="{BB962C8B-B14F-4D97-AF65-F5344CB8AC3E}">
        <p14:creationId xmlns:p14="http://schemas.microsoft.com/office/powerpoint/2010/main" val="196833151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100071"/>
            <a:ext cx="8229600" cy="905769"/>
          </a:xfrm>
        </p:spPr>
        <p:txBody>
          <a:bodyPr/>
          <a:lstStyle/>
          <a:p>
            <a:r>
              <a:rPr lang="en-GB" sz="4800" b="1" dirty="0"/>
              <a:t>Dissertation Submission </a:t>
            </a:r>
          </a:p>
        </p:txBody>
      </p:sp>
      <p:sp>
        <p:nvSpPr>
          <p:cNvPr id="3" name="Content Placeholder 2"/>
          <p:cNvSpPr>
            <a:spLocks noGrp="1"/>
          </p:cNvSpPr>
          <p:nvPr>
            <p:ph idx="1"/>
          </p:nvPr>
        </p:nvSpPr>
        <p:spPr>
          <a:xfrm>
            <a:off x="44727" y="1005840"/>
            <a:ext cx="9059516" cy="5652654"/>
          </a:xfrm>
        </p:spPr>
        <p:txBody>
          <a:bodyPr/>
          <a:lstStyle/>
          <a:p>
            <a:r>
              <a:rPr lang="en-GB" sz="3200" dirty="0"/>
              <a:t>Use the draft portal to check for potential plagiarism before submitting to the final portal.</a:t>
            </a:r>
          </a:p>
          <a:p>
            <a:pPr marL="0" indent="0">
              <a:buNone/>
            </a:pPr>
            <a:endParaRPr lang="en-GB" sz="1600" dirty="0"/>
          </a:p>
          <a:p>
            <a:pPr lvl="1"/>
            <a:r>
              <a:rPr lang="en-GB" sz="2800" dirty="0"/>
              <a:t>Can submit to the draft as many times as you like</a:t>
            </a:r>
          </a:p>
          <a:p>
            <a:pPr lvl="1"/>
            <a:endParaRPr lang="en-GB" sz="1400" dirty="0"/>
          </a:p>
          <a:p>
            <a:pPr lvl="1"/>
            <a:r>
              <a:rPr lang="en-GB" sz="2800" dirty="0"/>
              <a:t>Look at the thesis itself for highlighted text; not just the overall % similarity rating</a:t>
            </a:r>
          </a:p>
          <a:p>
            <a:pPr lvl="1"/>
            <a:endParaRPr lang="en-GB" sz="1400" dirty="0"/>
          </a:p>
          <a:p>
            <a:pPr lvl="1"/>
            <a:r>
              <a:rPr lang="en-GB" sz="2800" dirty="0"/>
              <a:t>The draft will not be marked and it will not constitute as a submission</a:t>
            </a:r>
          </a:p>
          <a:p>
            <a:pPr lvl="2"/>
            <a:r>
              <a:rPr lang="en-GB" sz="2800" dirty="0"/>
              <a:t>Must also submit to the final submission portal  </a:t>
            </a:r>
          </a:p>
          <a:p>
            <a:endParaRPr lang="en-GB" sz="2700" dirty="0"/>
          </a:p>
          <a:p>
            <a:endParaRPr lang="en-GB" sz="2100" dirty="0"/>
          </a:p>
          <a:p>
            <a:endParaRPr lang="en-GB" sz="2100" dirty="0"/>
          </a:p>
        </p:txBody>
      </p:sp>
    </p:spTree>
    <p:extLst>
      <p:ext uri="{BB962C8B-B14F-4D97-AF65-F5344CB8AC3E}">
        <p14:creationId xmlns:p14="http://schemas.microsoft.com/office/powerpoint/2010/main" val="90345011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100071"/>
            <a:ext cx="8229600" cy="905769"/>
          </a:xfrm>
        </p:spPr>
        <p:txBody>
          <a:bodyPr/>
          <a:lstStyle/>
          <a:p>
            <a:r>
              <a:rPr lang="en-GB" sz="4800" b="1" dirty="0"/>
              <a:t>Dissertation Submission </a:t>
            </a:r>
          </a:p>
        </p:txBody>
      </p:sp>
      <p:sp>
        <p:nvSpPr>
          <p:cNvPr id="3" name="Content Placeholder 2"/>
          <p:cNvSpPr>
            <a:spLocks noGrp="1"/>
          </p:cNvSpPr>
          <p:nvPr>
            <p:ph idx="1"/>
          </p:nvPr>
        </p:nvSpPr>
        <p:spPr>
          <a:xfrm>
            <a:off x="44727" y="1194099"/>
            <a:ext cx="8615179" cy="5464395"/>
          </a:xfrm>
        </p:spPr>
        <p:txBody>
          <a:bodyPr/>
          <a:lstStyle/>
          <a:p>
            <a:r>
              <a:rPr lang="en-GB" sz="3600" dirty="0"/>
              <a:t>Can only submit to the final portal </a:t>
            </a:r>
            <a:r>
              <a:rPr lang="en-GB" sz="3600" b="1" dirty="0"/>
              <a:t>once</a:t>
            </a:r>
          </a:p>
          <a:p>
            <a:pPr lvl="1"/>
            <a:r>
              <a:rPr lang="en-GB" sz="2400" dirty="0"/>
              <a:t>The final submission must contain all sections of the thesis:</a:t>
            </a:r>
          </a:p>
          <a:p>
            <a:pPr lvl="2"/>
            <a:r>
              <a:rPr lang="en-GB" sz="2100" dirty="0"/>
              <a:t>Title page,</a:t>
            </a:r>
          </a:p>
          <a:p>
            <a:pPr lvl="2"/>
            <a:r>
              <a:rPr lang="en-GB" sz="2100" dirty="0"/>
              <a:t>Declarations page, </a:t>
            </a:r>
          </a:p>
          <a:p>
            <a:pPr lvl="2"/>
            <a:r>
              <a:rPr lang="en-GB" sz="2100" dirty="0"/>
              <a:t>Table of contents, </a:t>
            </a:r>
          </a:p>
          <a:p>
            <a:pPr lvl="2"/>
            <a:r>
              <a:rPr lang="en-GB" sz="2100" dirty="0"/>
              <a:t>Abstract, </a:t>
            </a:r>
          </a:p>
          <a:p>
            <a:pPr lvl="2"/>
            <a:r>
              <a:rPr lang="en-GB" sz="2100" dirty="0"/>
              <a:t>Main thesis,</a:t>
            </a:r>
          </a:p>
          <a:p>
            <a:pPr lvl="2"/>
            <a:r>
              <a:rPr lang="en-GB" sz="2100" dirty="0"/>
              <a:t>Reference list, </a:t>
            </a:r>
          </a:p>
          <a:p>
            <a:pPr lvl="2"/>
            <a:r>
              <a:rPr lang="en-GB" sz="2100" dirty="0"/>
              <a:t>Appendix, </a:t>
            </a:r>
          </a:p>
          <a:p>
            <a:pPr lvl="2"/>
            <a:r>
              <a:rPr lang="en-GB" sz="2100" dirty="0"/>
              <a:t>SPSS outputs, </a:t>
            </a:r>
          </a:p>
          <a:p>
            <a:pPr lvl="2"/>
            <a:r>
              <a:rPr lang="en-GB" sz="2100" dirty="0"/>
              <a:t>etc.</a:t>
            </a:r>
          </a:p>
          <a:p>
            <a:pPr lvl="2"/>
            <a:endParaRPr lang="en-GB" dirty="0"/>
          </a:p>
          <a:p>
            <a:r>
              <a:rPr lang="en-GB" sz="2700" b="1" dirty="0"/>
              <a:t>All together as one whole document </a:t>
            </a:r>
          </a:p>
          <a:p>
            <a:endParaRPr lang="en-GB" sz="2100" dirty="0"/>
          </a:p>
          <a:p>
            <a:endParaRPr lang="en-GB" sz="2100" dirty="0"/>
          </a:p>
        </p:txBody>
      </p:sp>
      <p:grpSp>
        <p:nvGrpSpPr>
          <p:cNvPr id="6" name="Group 5">
            <a:extLst>
              <a:ext uri="{FF2B5EF4-FFF2-40B4-BE49-F238E27FC236}">
                <a16:creationId xmlns:a16="http://schemas.microsoft.com/office/drawing/2014/main" id="{6CE07457-8A64-45A6-BBEE-2FA2E6ABA0C7}"/>
              </a:ext>
            </a:extLst>
          </p:cNvPr>
          <p:cNvGrpSpPr/>
          <p:nvPr/>
        </p:nvGrpSpPr>
        <p:grpSpPr>
          <a:xfrm>
            <a:off x="3506993" y="2162287"/>
            <a:ext cx="5637007" cy="4227755"/>
            <a:chOff x="3506993" y="2162287"/>
            <a:chExt cx="5637007" cy="4227755"/>
          </a:xfrm>
        </p:grpSpPr>
        <p:sp>
          <p:nvSpPr>
            <p:cNvPr id="5" name="Star: 6 Points 4">
              <a:extLst>
                <a:ext uri="{FF2B5EF4-FFF2-40B4-BE49-F238E27FC236}">
                  <a16:creationId xmlns:a16="http://schemas.microsoft.com/office/drawing/2014/main" id="{89BD7ECA-66BB-4EEF-8AE0-58CEC5A406ED}"/>
                </a:ext>
              </a:extLst>
            </p:cNvPr>
            <p:cNvSpPr/>
            <p:nvPr/>
          </p:nvSpPr>
          <p:spPr>
            <a:xfrm>
              <a:off x="3506993" y="2162287"/>
              <a:ext cx="5637007" cy="4227755"/>
            </a:xfrm>
            <a:prstGeom prst="star6">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GB"/>
            </a:p>
          </p:txBody>
        </p:sp>
        <p:sp>
          <p:nvSpPr>
            <p:cNvPr id="4" name="TextBox 3">
              <a:extLst>
                <a:ext uri="{FF2B5EF4-FFF2-40B4-BE49-F238E27FC236}">
                  <a16:creationId xmlns:a16="http://schemas.microsoft.com/office/drawing/2014/main" id="{91084485-1D79-4361-9D92-73C7BD71372F}"/>
                </a:ext>
              </a:extLst>
            </p:cNvPr>
            <p:cNvSpPr txBox="1"/>
            <p:nvPr/>
          </p:nvSpPr>
          <p:spPr>
            <a:xfrm>
              <a:off x="4447309" y="3583666"/>
              <a:ext cx="3958814" cy="1384995"/>
            </a:xfrm>
            <a:prstGeom prst="rect">
              <a:avLst/>
            </a:prstGeom>
            <a:noFill/>
          </p:spPr>
          <p:txBody>
            <a:bodyPr wrap="square" rtlCol="0">
              <a:spAutoFit/>
            </a:bodyPr>
            <a:lstStyle/>
            <a:p>
              <a:r>
                <a:rPr lang="en-GB" sz="2800" b="1" dirty="0"/>
                <a:t>Go back into to the final portal to double check it has uploaded correctly!</a:t>
              </a:r>
            </a:p>
          </p:txBody>
        </p:sp>
      </p:grpSp>
    </p:spTree>
    <p:extLst>
      <p:ext uri="{BB962C8B-B14F-4D97-AF65-F5344CB8AC3E}">
        <p14:creationId xmlns:p14="http://schemas.microsoft.com/office/powerpoint/2010/main" val="263595932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4" presetClass="entr" presetSubtype="10" fill="hold" nodeType="clickEffect">
                                  <p:stCondLst>
                                    <p:cond delay="0"/>
                                  </p:stCondLst>
                                  <p:childTnLst>
                                    <p:set>
                                      <p:cBhvr>
                                        <p:cTn id="61"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62" dur="500"/>
                                        <p:tgtEl>
                                          <p:spTgt spid="3">
                                            <p:txEl>
                                              <p:pRg st="12" end="1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31" presetClass="entr" presetSubtype="0" fill="hold" nodeType="clickEffect">
                                  <p:stCondLst>
                                    <p:cond delay="0"/>
                                  </p:stCondLst>
                                  <p:childTnLst>
                                    <p:set>
                                      <p:cBhvr>
                                        <p:cTn id="66" dur="1" fill="hold">
                                          <p:stCondLst>
                                            <p:cond delay="0"/>
                                          </p:stCondLst>
                                        </p:cTn>
                                        <p:tgtEl>
                                          <p:spTgt spid="6"/>
                                        </p:tgtEl>
                                        <p:attrNameLst>
                                          <p:attrName>style.visibility</p:attrName>
                                        </p:attrNameLst>
                                      </p:cBhvr>
                                      <p:to>
                                        <p:strVal val="visible"/>
                                      </p:to>
                                    </p:set>
                                    <p:anim calcmode="lin" valueType="num">
                                      <p:cBhvr>
                                        <p:cTn id="67" dur="1000" fill="hold"/>
                                        <p:tgtEl>
                                          <p:spTgt spid="6"/>
                                        </p:tgtEl>
                                        <p:attrNameLst>
                                          <p:attrName>ppt_w</p:attrName>
                                        </p:attrNameLst>
                                      </p:cBhvr>
                                      <p:tavLst>
                                        <p:tav tm="0">
                                          <p:val>
                                            <p:fltVal val="0"/>
                                          </p:val>
                                        </p:tav>
                                        <p:tav tm="100000">
                                          <p:val>
                                            <p:strVal val="#ppt_w"/>
                                          </p:val>
                                        </p:tav>
                                      </p:tavLst>
                                    </p:anim>
                                    <p:anim calcmode="lin" valueType="num">
                                      <p:cBhvr>
                                        <p:cTn id="68" dur="1000" fill="hold"/>
                                        <p:tgtEl>
                                          <p:spTgt spid="6"/>
                                        </p:tgtEl>
                                        <p:attrNameLst>
                                          <p:attrName>ppt_h</p:attrName>
                                        </p:attrNameLst>
                                      </p:cBhvr>
                                      <p:tavLst>
                                        <p:tav tm="0">
                                          <p:val>
                                            <p:fltVal val="0"/>
                                          </p:val>
                                        </p:tav>
                                        <p:tav tm="100000">
                                          <p:val>
                                            <p:strVal val="#ppt_h"/>
                                          </p:val>
                                        </p:tav>
                                      </p:tavLst>
                                    </p:anim>
                                    <p:anim calcmode="lin" valueType="num">
                                      <p:cBhvr>
                                        <p:cTn id="69" dur="1000" fill="hold"/>
                                        <p:tgtEl>
                                          <p:spTgt spid="6"/>
                                        </p:tgtEl>
                                        <p:attrNameLst>
                                          <p:attrName>style.rotation</p:attrName>
                                        </p:attrNameLst>
                                      </p:cBhvr>
                                      <p:tavLst>
                                        <p:tav tm="0">
                                          <p:val>
                                            <p:fltVal val="90"/>
                                          </p:val>
                                        </p:tav>
                                        <p:tav tm="100000">
                                          <p:val>
                                            <p:fltVal val="0"/>
                                          </p:val>
                                        </p:tav>
                                      </p:tavLst>
                                    </p:anim>
                                    <p:animEffect transition="in" filter="fade">
                                      <p:cBhvr>
                                        <p:cTn id="70"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Title 1"/>
          <p:cNvSpPr>
            <a:spLocks noGrp="1"/>
          </p:cNvSpPr>
          <p:nvPr>
            <p:ph type="title"/>
          </p:nvPr>
        </p:nvSpPr>
        <p:spPr>
          <a:xfrm>
            <a:off x="170411" y="183919"/>
            <a:ext cx="8803178" cy="857250"/>
          </a:xfrm>
        </p:spPr>
        <p:txBody>
          <a:bodyPr/>
          <a:lstStyle/>
          <a:p>
            <a:r>
              <a:rPr lang="en-GB" altLang="en-US" sz="5400" b="1" dirty="0"/>
              <a:t>Preparation for submission </a:t>
            </a:r>
          </a:p>
        </p:txBody>
      </p:sp>
      <p:sp>
        <p:nvSpPr>
          <p:cNvPr id="30723" name="Content Placeholder 2"/>
          <p:cNvSpPr>
            <a:spLocks noGrp="1"/>
          </p:cNvSpPr>
          <p:nvPr>
            <p:ph idx="1"/>
          </p:nvPr>
        </p:nvSpPr>
        <p:spPr>
          <a:xfrm>
            <a:off x="170411" y="1251887"/>
            <a:ext cx="8803178" cy="5084367"/>
          </a:xfrm>
        </p:spPr>
        <p:txBody>
          <a:bodyPr/>
          <a:lstStyle/>
          <a:p>
            <a:r>
              <a:rPr lang="en-GB" sz="3200" dirty="0"/>
              <a:t>A Note on Electronic Failure </a:t>
            </a:r>
          </a:p>
          <a:p>
            <a:pPr lvl="1"/>
            <a:r>
              <a:rPr lang="en-GB" sz="2900" dirty="0"/>
              <a:t>Electronic failure (e.g., corrupted disks, lost memory stick, computer failure, etc.), will not be accepted as reasons for late submission warranting excuse from penalty. </a:t>
            </a:r>
          </a:p>
          <a:p>
            <a:pPr lvl="1"/>
            <a:endParaRPr lang="en-GB" sz="1800" dirty="0"/>
          </a:p>
          <a:p>
            <a:pPr lvl="1"/>
            <a:r>
              <a:rPr lang="en-GB" sz="2900" dirty="0"/>
              <a:t>You should anticipate these things and make suitable contingency plans. </a:t>
            </a:r>
          </a:p>
          <a:p>
            <a:pPr lvl="1"/>
            <a:endParaRPr lang="en-GB" sz="1800" dirty="0"/>
          </a:p>
          <a:p>
            <a:pPr lvl="1"/>
            <a:r>
              <a:rPr lang="en-GB" sz="2900" dirty="0"/>
              <a:t>Back up your work consistently and store it securely in more than one location. </a:t>
            </a:r>
            <a:endParaRPr lang="en-GB" altLang="en-US" sz="2500" dirty="0"/>
          </a:p>
        </p:txBody>
      </p:sp>
    </p:spTree>
    <p:extLst>
      <p:ext uri="{BB962C8B-B14F-4D97-AF65-F5344CB8AC3E}">
        <p14:creationId xmlns:p14="http://schemas.microsoft.com/office/powerpoint/2010/main" val="52587757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randombar(horizontal)">
                                      <p:cBhvr>
                                        <p:cTn id="7" dur="500"/>
                                        <p:tgtEl>
                                          <p:spTgt spid="307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randombar(horizontal)">
                                      <p:cBhvr>
                                        <p:cTn id="12" dur="500"/>
                                        <p:tgtEl>
                                          <p:spTgt spid="307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0723">
                                            <p:txEl>
                                              <p:pRg st="3" end="3"/>
                                            </p:txEl>
                                          </p:spTgt>
                                        </p:tgtEl>
                                        <p:attrNameLst>
                                          <p:attrName>style.visibility</p:attrName>
                                        </p:attrNameLst>
                                      </p:cBhvr>
                                      <p:to>
                                        <p:strVal val="visible"/>
                                      </p:to>
                                    </p:set>
                                    <p:animEffect transition="in" filter="randombar(horizontal)">
                                      <p:cBhvr>
                                        <p:cTn id="17" dur="500"/>
                                        <p:tgtEl>
                                          <p:spTgt spid="3072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0723">
                                            <p:txEl>
                                              <p:pRg st="5" end="5"/>
                                            </p:txEl>
                                          </p:spTgt>
                                        </p:tgtEl>
                                        <p:attrNameLst>
                                          <p:attrName>style.visibility</p:attrName>
                                        </p:attrNameLst>
                                      </p:cBhvr>
                                      <p:to>
                                        <p:strVal val="visible"/>
                                      </p:to>
                                    </p:set>
                                    <p:animEffect transition="in" filter="randombar(horizontal)">
                                      <p:cBhvr>
                                        <p:cTn id="22" dur="500"/>
                                        <p:tgtEl>
                                          <p:spTgt spid="307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2509" y="100071"/>
            <a:ext cx="8229600" cy="905769"/>
          </a:xfrm>
        </p:spPr>
        <p:txBody>
          <a:bodyPr/>
          <a:lstStyle/>
          <a:p>
            <a:r>
              <a:rPr lang="en-GB" sz="4800" b="1" dirty="0"/>
              <a:t>Submission Details</a:t>
            </a:r>
          </a:p>
        </p:txBody>
      </p:sp>
      <p:sp>
        <p:nvSpPr>
          <p:cNvPr id="3" name="Content Placeholder 2"/>
          <p:cNvSpPr>
            <a:spLocks noGrp="1"/>
          </p:cNvSpPr>
          <p:nvPr>
            <p:ph idx="1"/>
          </p:nvPr>
        </p:nvSpPr>
        <p:spPr>
          <a:xfrm>
            <a:off x="108065" y="1188720"/>
            <a:ext cx="8952808" cy="4525963"/>
          </a:xfrm>
        </p:spPr>
        <p:txBody>
          <a:bodyPr/>
          <a:lstStyle/>
          <a:p>
            <a:r>
              <a:rPr lang="en-GB" sz="2800" dirty="0"/>
              <a:t>Failure to submit a readable electronic version will constitute non-submission of the entire dissertation, resulting in a mark of zero.</a:t>
            </a:r>
          </a:p>
          <a:p>
            <a:endParaRPr lang="en-GB" sz="2800" dirty="0"/>
          </a:p>
          <a:p>
            <a:r>
              <a:rPr lang="en-GB" sz="2800" dirty="0"/>
              <a:t>In the ‘Assessment 2: Written Thesis’ tile on Moodle, you will find the proforma for this assessment</a:t>
            </a:r>
          </a:p>
          <a:p>
            <a:pPr lvl="1"/>
            <a:r>
              <a:rPr lang="en-GB" sz="2500" dirty="0"/>
              <a:t>You will also find a copy of the declarations sheet that must be included after the title page of your thesis. </a:t>
            </a:r>
          </a:p>
          <a:p>
            <a:pPr lvl="1"/>
            <a:endParaRPr lang="en-GB" sz="2500" dirty="0"/>
          </a:p>
          <a:p>
            <a:endParaRPr lang="en-GB" sz="2100" dirty="0"/>
          </a:p>
        </p:txBody>
      </p:sp>
    </p:spTree>
    <p:extLst>
      <p:ext uri="{BB962C8B-B14F-4D97-AF65-F5344CB8AC3E}">
        <p14:creationId xmlns:p14="http://schemas.microsoft.com/office/powerpoint/2010/main" val="3418704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C9C0AD-422F-4BA4-9EC8-4A4655C49909}"/>
              </a:ext>
            </a:extLst>
          </p:cNvPr>
          <p:cNvSpPr>
            <a:spLocks noGrp="1"/>
          </p:cNvSpPr>
          <p:nvPr>
            <p:ph type="title"/>
          </p:nvPr>
        </p:nvSpPr>
        <p:spPr>
          <a:xfrm>
            <a:off x="457200" y="135082"/>
            <a:ext cx="8229600" cy="1143000"/>
          </a:xfrm>
        </p:spPr>
        <p:txBody>
          <a:bodyPr/>
          <a:lstStyle/>
          <a:p>
            <a:r>
              <a:rPr lang="en-GB" sz="5400" b="1" dirty="0"/>
              <a:t>CONSULT THE HANDBOOK</a:t>
            </a:r>
          </a:p>
        </p:txBody>
      </p:sp>
      <p:sp>
        <p:nvSpPr>
          <p:cNvPr id="3" name="Content Placeholder 2">
            <a:extLst>
              <a:ext uri="{FF2B5EF4-FFF2-40B4-BE49-F238E27FC236}">
                <a16:creationId xmlns:a16="http://schemas.microsoft.com/office/drawing/2014/main" id="{9DC7C5DE-1330-4BB8-86E8-E2AB08E7060D}"/>
              </a:ext>
            </a:extLst>
          </p:cNvPr>
          <p:cNvSpPr>
            <a:spLocks noGrp="1"/>
          </p:cNvSpPr>
          <p:nvPr>
            <p:ph idx="1"/>
          </p:nvPr>
        </p:nvSpPr>
        <p:spPr>
          <a:xfrm>
            <a:off x="103909" y="1417638"/>
            <a:ext cx="8956964" cy="5305280"/>
          </a:xfrm>
        </p:spPr>
        <p:txBody>
          <a:bodyPr/>
          <a:lstStyle/>
          <a:p>
            <a:r>
              <a:rPr lang="en-GB" sz="2800" dirty="0"/>
              <a:t>Please consult the Handbook prior to submission, to ensure all required aspects of the thesis have been included (and included correctly!).</a:t>
            </a:r>
          </a:p>
          <a:p>
            <a:endParaRPr lang="en-GB" sz="2000" dirty="0"/>
          </a:p>
          <a:p>
            <a:r>
              <a:rPr lang="en-GB" sz="2800" dirty="0"/>
              <a:t>The handbook contains a checklist of all aspects that must be completed and all aspects that must be included.</a:t>
            </a:r>
          </a:p>
          <a:p>
            <a:endParaRPr lang="en-GB" sz="2000" dirty="0"/>
          </a:p>
          <a:p>
            <a:r>
              <a:rPr lang="en-GB" sz="2800" dirty="0"/>
              <a:t>The handbook also contains </a:t>
            </a:r>
            <a:r>
              <a:rPr lang="en-GB" sz="2800" b="1" dirty="0"/>
              <a:t>FAQ</a:t>
            </a:r>
            <a:r>
              <a:rPr lang="en-GB" sz="2800" dirty="0"/>
              <a:t> section towards the end with answers to common queries about layout, what is included/excluded in the word count, extenuating circumstances for late submissions, etc.</a:t>
            </a:r>
          </a:p>
          <a:p>
            <a:endParaRPr lang="en-GB" dirty="0"/>
          </a:p>
        </p:txBody>
      </p:sp>
    </p:spTree>
    <p:extLst>
      <p:ext uri="{BB962C8B-B14F-4D97-AF65-F5344CB8AC3E}">
        <p14:creationId xmlns:p14="http://schemas.microsoft.com/office/powerpoint/2010/main" val="2651908966"/>
      </p:ext>
    </p:extLst>
  </p:cSld>
  <p:clrMapOvr>
    <a:masterClrMapping/>
  </p:clrMapOvr>
  <p:transition>
    <p:dissolve/>
  </p:transition>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1758"/>
            <a:ext cx="8229600" cy="1030460"/>
          </a:xfrm>
        </p:spPr>
        <p:txBody>
          <a:bodyPr/>
          <a:lstStyle/>
          <a:p>
            <a:r>
              <a:rPr lang="en-GB" sz="4400" b="1" dirty="0"/>
              <a:t>The Psychology Empirical Project</a:t>
            </a:r>
          </a:p>
        </p:txBody>
      </p:sp>
      <p:sp>
        <p:nvSpPr>
          <p:cNvPr id="3" name="Content Placeholder 2"/>
          <p:cNvSpPr>
            <a:spLocks noGrp="1"/>
          </p:cNvSpPr>
          <p:nvPr>
            <p:ph idx="1"/>
          </p:nvPr>
        </p:nvSpPr>
        <p:spPr>
          <a:xfrm>
            <a:off x="76201" y="1122218"/>
            <a:ext cx="9019674" cy="5461462"/>
          </a:xfrm>
        </p:spPr>
        <p:txBody>
          <a:bodyPr>
            <a:noAutofit/>
          </a:bodyPr>
          <a:lstStyle/>
          <a:p>
            <a:r>
              <a:rPr lang="en-GB" sz="3200" dirty="0"/>
              <a:t>40 credit module </a:t>
            </a:r>
          </a:p>
          <a:p>
            <a:pPr lvl="1"/>
            <a:r>
              <a:rPr lang="en-GB" sz="2800" dirty="0"/>
              <a:t>Proposal (10%)</a:t>
            </a:r>
          </a:p>
          <a:p>
            <a:pPr lvl="1"/>
            <a:r>
              <a:rPr lang="en-GB" sz="2800" dirty="0"/>
              <a:t>Written Thesis (65%) </a:t>
            </a:r>
          </a:p>
          <a:p>
            <a:pPr lvl="1"/>
            <a:r>
              <a:rPr lang="en-GB" sz="2800" dirty="0"/>
              <a:t>Presentation (25%)</a:t>
            </a:r>
          </a:p>
          <a:p>
            <a:pPr lvl="1"/>
            <a:endParaRPr lang="en-GB" sz="1600" dirty="0"/>
          </a:p>
          <a:p>
            <a:r>
              <a:rPr lang="en-GB" sz="3200" dirty="0"/>
              <a:t>Written Thesis: 8,000 words </a:t>
            </a:r>
          </a:p>
          <a:p>
            <a:pPr lvl="1"/>
            <a:r>
              <a:rPr lang="en-GB" sz="2800" dirty="0"/>
              <a:t>Do </a:t>
            </a:r>
            <a:r>
              <a:rPr lang="en-GB" sz="2800" b="1" dirty="0"/>
              <a:t>not </a:t>
            </a:r>
            <a:r>
              <a:rPr lang="en-GB" sz="2800" dirty="0"/>
              <a:t>exceed +10% of the word count!!</a:t>
            </a:r>
          </a:p>
          <a:p>
            <a:pPr lvl="2"/>
            <a:r>
              <a:rPr lang="en-GB" sz="2500" dirty="0"/>
              <a:t>You will be penalised marks in line with university regulations</a:t>
            </a:r>
          </a:p>
          <a:p>
            <a:pPr lvl="2"/>
            <a:endParaRPr lang="en-GB" sz="1600" dirty="0"/>
          </a:p>
          <a:p>
            <a:r>
              <a:rPr lang="en-GB" sz="2800" dirty="0"/>
              <a:t>The module is non-condonable and </a:t>
            </a:r>
            <a:r>
              <a:rPr lang="en-GB" sz="2800" b="1" dirty="0"/>
              <a:t>MUST</a:t>
            </a:r>
            <a:r>
              <a:rPr lang="en-GB" sz="2800" dirty="0"/>
              <a:t> be passed to be eligible for graduation with the graduate basis for chartership (GBC) of the BPS.</a:t>
            </a:r>
          </a:p>
          <a:p>
            <a:endParaRPr lang="en-GB" sz="3100" dirty="0"/>
          </a:p>
          <a:p>
            <a:pPr lvl="1"/>
            <a:endParaRPr lang="en-GB" sz="1600" dirty="0"/>
          </a:p>
          <a:p>
            <a:endParaRPr lang="en-GB" sz="1800" dirty="0"/>
          </a:p>
        </p:txBody>
      </p:sp>
    </p:spTree>
    <p:extLst>
      <p:ext uri="{BB962C8B-B14F-4D97-AF65-F5344CB8AC3E}">
        <p14:creationId xmlns:p14="http://schemas.microsoft.com/office/powerpoint/2010/main" val="379438302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2" dur="500"/>
                                        <p:tgtEl>
                                          <p:spTgt spid="3">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27534"/>
            <a:ext cx="6172200" cy="857250"/>
          </a:xfrm>
        </p:spPr>
        <p:txBody>
          <a:bodyPr/>
          <a:lstStyle/>
          <a:p>
            <a:r>
              <a:rPr lang="en-GB" sz="5400" b="1" dirty="0"/>
              <a:t>Module</a:t>
            </a:r>
            <a:r>
              <a:rPr lang="en-GB" sz="6000" b="1" dirty="0"/>
              <a:t> Aims </a:t>
            </a:r>
          </a:p>
        </p:txBody>
      </p:sp>
      <p:sp>
        <p:nvSpPr>
          <p:cNvPr id="3" name="Content Placeholder 2"/>
          <p:cNvSpPr>
            <a:spLocks noGrp="1"/>
          </p:cNvSpPr>
          <p:nvPr>
            <p:ph idx="1"/>
          </p:nvPr>
        </p:nvSpPr>
        <p:spPr>
          <a:xfrm>
            <a:off x="133004" y="1105593"/>
            <a:ext cx="8936181" cy="5611091"/>
          </a:xfrm>
        </p:spPr>
        <p:txBody>
          <a:bodyPr>
            <a:normAutofit/>
          </a:bodyPr>
          <a:lstStyle/>
          <a:p>
            <a:r>
              <a:rPr lang="en-GB" sz="3600" dirty="0"/>
              <a:t>To provide students with the opportunity to build on the scientific skills, psychological concepts and techniques developed in previous modules by engaging in a substantial independent empirical research project in a field of study within psychology.</a:t>
            </a:r>
            <a:endParaRPr lang="en-GB" sz="4000" dirty="0"/>
          </a:p>
        </p:txBody>
      </p:sp>
    </p:spTree>
    <p:extLst>
      <p:ext uri="{BB962C8B-B14F-4D97-AF65-F5344CB8AC3E}">
        <p14:creationId xmlns:p14="http://schemas.microsoft.com/office/powerpoint/2010/main" val="21409706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127534"/>
            <a:ext cx="6172200" cy="857250"/>
          </a:xfrm>
        </p:spPr>
        <p:txBody>
          <a:bodyPr/>
          <a:lstStyle/>
          <a:p>
            <a:r>
              <a:rPr lang="en-GB" sz="5400" b="1" dirty="0"/>
              <a:t>Learning Outcomes</a:t>
            </a:r>
            <a:endParaRPr lang="en-GB" sz="6000" b="1" dirty="0"/>
          </a:p>
        </p:txBody>
      </p:sp>
      <p:sp>
        <p:nvSpPr>
          <p:cNvPr id="3" name="Content Placeholder 2"/>
          <p:cNvSpPr>
            <a:spLocks noGrp="1"/>
          </p:cNvSpPr>
          <p:nvPr>
            <p:ph idx="1"/>
          </p:nvPr>
        </p:nvSpPr>
        <p:spPr>
          <a:xfrm>
            <a:off x="133004" y="1105593"/>
            <a:ext cx="8936181" cy="5611091"/>
          </a:xfrm>
        </p:spPr>
        <p:txBody>
          <a:bodyPr>
            <a:normAutofit fontScale="92500"/>
          </a:bodyPr>
          <a:lstStyle/>
          <a:p>
            <a:r>
              <a:rPr lang="en-GB" dirty="0"/>
              <a:t>Upon successful completion of this module, students should be able to: </a:t>
            </a:r>
          </a:p>
          <a:p>
            <a:r>
              <a:rPr lang="en-GB" dirty="0"/>
              <a:t>plan, conduct, and write-up an ethically sound empirical study using appropriate theory and methods; </a:t>
            </a:r>
          </a:p>
          <a:p>
            <a:r>
              <a:rPr lang="en-GB" dirty="0"/>
              <a:t>generate appropriate hypotheses and/or research questions; </a:t>
            </a:r>
          </a:p>
          <a:p>
            <a:r>
              <a:rPr lang="en-GB" dirty="0"/>
              <a:t>use evidence-based reasoning to explore relevant practical, theoretical and ethical issues associated with a specific research question; </a:t>
            </a:r>
          </a:p>
          <a:p>
            <a:r>
              <a:rPr lang="en-GB" dirty="0"/>
              <a:t>carry out an independent empirical study involving primary data collection using appropriate tools; </a:t>
            </a:r>
          </a:p>
          <a:p>
            <a:r>
              <a:rPr lang="en-GB" dirty="0"/>
              <a:t>manage and analyse research data using appropriate quantitative and/or qualitative methods; </a:t>
            </a:r>
          </a:p>
          <a:p>
            <a:r>
              <a:rPr lang="en-GB" dirty="0"/>
              <a:t>Present research findings appropriately</a:t>
            </a:r>
          </a:p>
          <a:p>
            <a:r>
              <a:rPr lang="en-GB" dirty="0"/>
              <a:t>take responsibility for their own learning and skill development; including effective personal planning, self-reflection and project management skills. </a:t>
            </a:r>
          </a:p>
        </p:txBody>
      </p:sp>
    </p:spTree>
    <p:extLst>
      <p:ext uri="{BB962C8B-B14F-4D97-AF65-F5344CB8AC3E}">
        <p14:creationId xmlns:p14="http://schemas.microsoft.com/office/powerpoint/2010/main" val="409229770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Rectangle 1"/>
          <p:cNvSpPr/>
          <p:nvPr/>
        </p:nvSpPr>
        <p:spPr>
          <a:xfrm>
            <a:off x="116377" y="103295"/>
            <a:ext cx="8927870" cy="6701835"/>
          </a:xfrm>
          <a:prstGeom prst="rect">
            <a:avLst/>
          </a:prstGeom>
        </p:spPr>
        <p:txBody>
          <a:bodyPr wrap="square">
            <a:spAutoFit/>
          </a:bodyPr>
          <a:lstStyle/>
          <a:p>
            <a:pPr algn="ctr"/>
            <a:r>
              <a:rPr lang="en-GB" sz="3200" b="1" dirty="0"/>
              <a:t>Assessment Component 2: Written Thesis </a:t>
            </a:r>
          </a:p>
          <a:p>
            <a:pPr algn="ctr"/>
            <a:r>
              <a:rPr lang="en-GB" sz="3200" b="1" dirty="0"/>
              <a:t>(65% of overall module mark) </a:t>
            </a:r>
          </a:p>
          <a:p>
            <a:endParaRPr lang="en-GB" sz="1350" dirty="0"/>
          </a:p>
          <a:p>
            <a:r>
              <a:rPr lang="en-GB" sz="2400" dirty="0"/>
              <a:t>Students are required to write up their study and submit a written thesis (8,000 words) following standard psychology reporting conventions. </a:t>
            </a:r>
          </a:p>
          <a:p>
            <a:endParaRPr lang="en-GB" dirty="0"/>
          </a:p>
          <a:p>
            <a:r>
              <a:rPr lang="en-GB" sz="2400" dirty="0"/>
              <a:t>Marks are awarded according to a number of separate sections:</a:t>
            </a:r>
          </a:p>
          <a:p>
            <a:endParaRPr lang="en-GB" dirty="0"/>
          </a:p>
          <a:p>
            <a:r>
              <a:rPr lang="en-GB" sz="2000" dirty="0"/>
              <a:t>Literature Review (20% of overall mark) </a:t>
            </a:r>
          </a:p>
          <a:p>
            <a:endParaRPr lang="en-GB" sz="2000" dirty="0"/>
          </a:p>
          <a:p>
            <a:r>
              <a:rPr lang="en-GB" sz="2000" dirty="0"/>
              <a:t>Method Section (20% of overall mark) </a:t>
            </a:r>
          </a:p>
          <a:p>
            <a:endParaRPr lang="en-GB" sz="2000" dirty="0"/>
          </a:p>
          <a:p>
            <a:r>
              <a:rPr lang="en-GB" sz="2000" dirty="0"/>
              <a:t>Results Section (20% of overall mark) </a:t>
            </a:r>
          </a:p>
          <a:p>
            <a:endParaRPr lang="en-GB" sz="2000" dirty="0"/>
          </a:p>
          <a:p>
            <a:r>
              <a:rPr lang="en-GB" sz="2000" dirty="0"/>
              <a:t>Discussion (20% of overall mark)</a:t>
            </a:r>
          </a:p>
          <a:p>
            <a:endParaRPr lang="en-GB" sz="2000" dirty="0"/>
          </a:p>
          <a:p>
            <a:r>
              <a:rPr lang="en-GB" sz="2000" dirty="0"/>
              <a:t>Presentation (10% of overall mark) adhering to APA conventions </a:t>
            </a:r>
          </a:p>
          <a:p>
            <a:endParaRPr lang="en-GB" sz="2000" dirty="0"/>
          </a:p>
          <a:p>
            <a:r>
              <a:rPr lang="en-GB" sz="2000" b="1" dirty="0"/>
              <a:t>Initiative and engagement (10% of overall mark) </a:t>
            </a:r>
          </a:p>
        </p:txBody>
      </p:sp>
    </p:spTree>
    <p:extLst>
      <p:ext uri="{BB962C8B-B14F-4D97-AF65-F5344CB8AC3E}">
        <p14:creationId xmlns:p14="http://schemas.microsoft.com/office/powerpoint/2010/main" val="40723848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
                                            <p:txEl>
                                              <p:pRg st="3" end="3"/>
                                            </p:txEl>
                                          </p:spTgt>
                                        </p:tgtEl>
                                        <p:attrNameLst>
                                          <p:attrName>style.visibility</p:attrName>
                                        </p:attrNameLst>
                                      </p:cBhvr>
                                      <p:to>
                                        <p:strVal val="visible"/>
                                      </p:to>
                                    </p:set>
                                    <p:animEffect transition="in" filter="randombar(horizontal)">
                                      <p:cBhvr>
                                        <p:cTn id="7" dur="500"/>
                                        <p:tgtEl>
                                          <p:spTgt spid="2">
                                            <p:txEl>
                                              <p:pRg st="3" end="3"/>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
                                            <p:txEl>
                                              <p:pRg st="5" end="5"/>
                                            </p:txEl>
                                          </p:spTgt>
                                        </p:tgtEl>
                                        <p:attrNameLst>
                                          <p:attrName>style.visibility</p:attrName>
                                        </p:attrNameLst>
                                      </p:cBhvr>
                                      <p:to>
                                        <p:strVal val="visible"/>
                                      </p:to>
                                    </p:set>
                                    <p:animEffect transition="in" filter="randombar(horizontal)">
                                      <p:cBhvr>
                                        <p:cTn id="12" dur="500"/>
                                        <p:tgtEl>
                                          <p:spTgt spid="2">
                                            <p:txEl>
                                              <p:pRg st="5" end="5"/>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
                                            <p:txEl>
                                              <p:pRg st="7" end="7"/>
                                            </p:txEl>
                                          </p:spTgt>
                                        </p:tgtEl>
                                        <p:attrNameLst>
                                          <p:attrName>style.visibility</p:attrName>
                                        </p:attrNameLst>
                                      </p:cBhvr>
                                      <p:to>
                                        <p:strVal val="visible"/>
                                      </p:to>
                                    </p:set>
                                    <p:animEffect transition="in" filter="randombar(horizontal)">
                                      <p:cBhvr>
                                        <p:cTn id="17" dur="500"/>
                                        <p:tgtEl>
                                          <p:spTgt spid="2">
                                            <p:txEl>
                                              <p:pRg st="7" end="7"/>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
                                            <p:txEl>
                                              <p:pRg st="9" end="9"/>
                                            </p:txEl>
                                          </p:spTgt>
                                        </p:tgtEl>
                                        <p:attrNameLst>
                                          <p:attrName>style.visibility</p:attrName>
                                        </p:attrNameLst>
                                      </p:cBhvr>
                                      <p:to>
                                        <p:strVal val="visible"/>
                                      </p:to>
                                    </p:set>
                                    <p:animEffect transition="in" filter="randombar(horizontal)">
                                      <p:cBhvr>
                                        <p:cTn id="22" dur="500"/>
                                        <p:tgtEl>
                                          <p:spTgt spid="2">
                                            <p:txEl>
                                              <p:pRg st="9" end="9"/>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
                                            <p:txEl>
                                              <p:pRg st="11" end="11"/>
                                            </p:txEl>
                                          </p:spTgt>
                                        </p:tgtEl>
                                        <p:attrNameLst>
                                          <p:attrName>style.visibility</p:attrName>
                                        </p:attrNameLst>
                                      </p:cBhvr>
                                      <p:to>
                                        <p:strVal val="visible"/>
                                      </p:to>
                                    </p:set>
                                    <p:animEffect transition="in" filter="randombar(horizontal)">
                                      <p:cBhvr>
                                        <p:cTn id="27" dur="500"/>
                                        <p:tgtEl>
                                          <p:spTgt spid="2">
                                            <p:txEl>
                                              <p:pRg st="11" end="11"/>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
                                            <p:txEl>
                                              <p:pRg st="13" end="13"/>
                                            </p:txEl>
                                          </p:spTgt>
                                        </p:tgtEl>
                                        <p:attrNameLst>
                                          <p:attrName>style.visibility</p:attrName>
                                        </p:attrNameLst>
                                      </p:cBhvr>
                                      <p:to>
                                        <p:strVal val="visible"/>
                                      </p:to>
                                    </p:set>
                                    <p:animEffect transition="in" filter="randombar(horizontal)">
                                      <p:cBhvr>
                                        <p:cTn id="32" dur="500"/>
                                        <p:tgtEl>
                                          <p:spTgt spid="2">
                                            <p:txEl>
                                              <p:pRg st="13" end="1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
                                            <p:txEl>
                                              <p:pRg st="15" end="15"/>
                                            </p:txEl>
                                          </p:spTgt>
                                        </p:tgtEl>
                                        <p:attrNameLst>
                                          <p:attrName>style.visibility</p:attrName>
                                        </p:attrNameLst>
                                      </p:cBhvr>
                                      <p:to>
                                        <p:strVal val="visible"/>
                                      </p:to>
                                    </p:set>
                                    <p:animEffect transition="in" filter="randombar(horizontal)">
                                      <p:cBhvr>
                                        <p:cTn id="37" dur="500"/>
                                        <p:tgtEl>
                                          <p:spTgt spid="2">
                                            <p:txEl>
                                              <p:pRg st="15" end="1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2">
                                            <p:txEl>
                                              <p:pRg st="17" end="17"/>
                                            </p:txEl>
                                          </p:spTgt>
                                        </p:tgtEl>
                                        <p:attrNameLst>
                                          <p:attrName>style.visibility</p:attrName>
                                        </p:attrNameLst>
                                      </p:cBhvr>
                                      <p:to>
                                        <p:strVal val="visible"/>
                                      </p:to>
                                    </p:set>
                                    <p:animEffect transition="in" filter="randombar(horizontal)">
                                      <p:cBhvr>
                                        <p:cTn id="42" dur="500"/>
                                        <p:tgtEl>
                                          <p:spTgt spid="2">
                                            <p:txEl>
                                              <p:pRg st="17" end="1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Title 1"/>
          <p:cNvSpPr>
            <a:spLocks noGrp="1"/>
          </p:cNvSpPr>
          <p:nvPr>
            <p:ph type="title"/>
          </p:nvPr>
        </p:nvSpPr>
        <p:spPr>
          <a:xfrm>
            <a:off x="353291" y="90518"/>
            <a:ext cx="8229600" cy="1143000"/>
          </a:xfrm>
        </p:spPr>
        <p:txBody>
          <a:bodyPr/>
          <a:lstStyle/>
          <a:p>
            <a:r>
              <a:rPr lang="en-GB" altLang="en-US" sz="5400" b="1" dirty="0"/>
              <a:t>Preparing your thesis</a:t>
            </a:r>
          </a:p>
        </p:txBody>
      </p:sp>
      <p:sp>
        <p:nvSpPr>
          <p:cNvPr id="23555" name="Content Placeholder 2"/>
          <p:cNvSpPr>
            <a:spLocks noGrp="1"/>
          </p:cNvSpPr>
          <p:nvPr>
            <p:ph idx="1"/>
          </p:nvPr>
        </p:nvSpPr>
        <p:spPr>
          <a:xfrm>
            <a:off x="249382" y="1600202"/>
            <a:ext cx="8437418" cy="4525963"/>
          </a:xfrm>
        </p:spPr>
        <p:txBody>
          <a:bodyPr/>
          <a:lstStyle/>
          <a:p>
            <a:r>
              <a:rPr lang="en-GB" altLang="en-US" sz="3600" dirty="0"/>
              <a:t>Chapter One: Lit review</a:t>
            </a:r>
          </a:p>
          <a:p>
            <a:r>
              <a:rPr lang="en-GB" altLang="en-US" sz="3600" dirty="0"/>
              <a:t>Chapter Two: Method</a:t>
            </a:r>
          </a:p>
          <a:p>
            <a:r>
              <a:rPr lang="en-GB" altLang="en-US" sz="3600" dirty="0"/>
              <a:t>Chapter Three: Results</a:t>
            </a:r>
          </a:p>
          <a:p>
            <a:r>
              <a:rPr lang="en-GB" altLang="en-US" sz="3600" dirty="0"/>
              <a:t>Chapter Four: Discussion </a:t>
            </a:r>
          </a:p>
          <a:p>
            <a:endParaRPr lang="en-GB" altLang="en-US" sz="3600" dirty="0"/>
          </a:p>
          <a:p>
            <a:pPr>
              <a:buFont typeface="Arial" panose="020B0604020202020204" pitchFamily="34" charset="0"/>
              <a:buNone/>
            </a:pPr>
            <a:r>
              <a:rPr lang="en-GB" altLang="en-US" sz="3600" i="1" dirty="0"/>
              <a:t>But that is only part of your thesis!.......</a:t>
            </a:r>
          </a:p>
        </p:txBody>
      </p:sp>
      <p:sp>
        <p:nvSpPr>
          <p:cNvPr id="4" name="Oval 3"/>
          <p:cNvSpPr/>
          <p:nvPr/>
        </p:nvSpPr>
        <p:spPr>
          <a:xfrm>
            <a:off x="5288094" y="1507837"/>
            <a:ext cx="3747840" cy="309552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b="1" dirty="0"/>
              <a:t>APA style throughout – do not lose unnecessary marks!</a:t>
            </a:r>
          </a:p>
        </p:txBody>
      </p:sp>
    </p:spTree>
    <p:extLst>
      <p:ext uri="{BB962C8B-B14F-4D97-AF65-F5344CB8AC3E}">
        <p14:creationId xmlns:p14="http://schemas.microsoft.com/office/powerpoint/2010/main" val="276586018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randombar(horizontal)">
                                      <p:cBhvr>
                                        <p:cTn id="7" dur="500"/>
                                        <p:tgtEl>
                                          <p:spTgt spid="2355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randombar(horizontal)">
                                      <p:cBhvr>
                                        <p:cTn id="12" dur="500"/>
                                        <p:tgtEl>
                                          <p:spTgt spid="2355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3555">
                                            <p:txEl>
                                              <p:pRg st="2" end="2"/>
                                            </p:txEl>
                                          </p:spTgt>
                                        </p:tgtEl>
                                        <p:attrNameLst>
                                          <p:attrName>style.visibility</p:attrName>
                                        </p:attrNameLst>
                                      </p:cBhvr>
                                      <p:to>
                                        <p:strVal val="visible"/>
                                      </p:to>
                                    </p:set>
                                    <p:animEffect transition="in" filter="randombar(horizontal)">
                                      <p:cBhvr>
                                        <p:cTn id="17" dur="500"/>
                                        <p:tgtEl>
                                          <p:spTgt spid="2355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3555">
                                            <p:txEl>
                                              <p:pRg st="3" end="3"/>
                                            </p:txEl>
                                          </p:spTgt>
                                        </p:tgtEl>
                                        <p:attrNameLst>
                                          <p:attrName>style.visibility</p:attrName>
                                        </p:attrNameLst>
                                      </p:cBhvr>
                                      <p:to>
                                        <p:strVal val="visible"/>
                                      </p:to>
                                    </p:set>
                                    <p:animEffect transition="in" filter="randombar(horizontal)">
                                      <p:cBhvr>
                                        <p:cTn id="22" dur="500"/>
                                        <p:tgtEl>
                                          <p:spTgt spid="2355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4"/>
                                        </p:tgtEl>
                                        <p:attrNameLst>
                                          <p:attrName>style.visibility</p:attrName>
                                        </p:attrNameLst>
                                      </p:cBhvr>
                                      <p:to>
                                        <p:strVal val="visible"/>
                                      </p:to>
                                    </p:set>
                                    <p:animEffect transition="in" filter="randombar(horizontal)">
                                      <p:cBhvr>
                                        <p:cTn id="27" dur="500"/>
                                        <p:tgtEl>
                                          <p:spTgt spid="4"/>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3555">
                                            <p:txEl>
                                              <p:pRg st="5" end="5"/>
                                            </p:txEl>
                                          </p:spTgt>
                                        </p:tgtEl>
                                        <p:attrNameLst>
                                          <p:attrName>style.visibility</p:attrName>
                                        </p:attrNameLst>
                                      </p:cBhvr>
                                      <p:to>
                                        <p:strVal val="visible"/>
                                      </p:to>
                                    </p:set>
                                    <p:animEffect transition="in" filter="randombar(horizontal)">
                                      <p:cBhvr>
                                        <p:cTn id="32" dur="500"/>
                                        <p:tgtEl>
                                          <p:spTgt spid="2355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83444"/>
            <a:ext cx="8229600" cy="1662227"/>
          </a:xfrm>
        </p:spPr>
        <p:txBody>
          <a:bodyPr/>
          <a:lstStyle/>
          <a:p>
            <a:r>
              <a:rPr lang="en-GB" altLang="en-US" sz="5400" b="1" dirty="0"/>
              <a:t>Preparing your thesis continued....</a:t>
            </a:r>
          </a:p>
        </p:txBody>
      </p:sp>
      <p:sp>
        <p:nvSpPr>
          <p:cNvPr id="3" name="Content Placeholder 2"/>
          <p:cNvSpPr>
            <a:spLocks noGrp="1"/>
          </p:cNvSpPr>
          <p:nvPr>
            <p:ph idx="1"/>
          </p:nvPr>
        </p:nvSpPr>
        <p:spPr>
          <a:xfrm>
            <a:off x="174567" y="1600202"/>
            <a:ext cx="8512233" cy="4525963"/>
          </a:xfrm>
        </p:spPr>
        <p:txBody>
          <a:bodyPr>
            <a:noAutofit/>
          </a:bodyPr>
          <a:lstStyle/>
          <a:p>
            <a:pPr>
              <a:buFont typeface="Arial" charset="0"/>
              <a:buChar char="•"/>
              <a:defRPr/>
            </a:pPr>
            <a:r>
              <a:rPr lang="en-GB" sz="3600" dirty="0"/>
              <a:t>Title page</a:t>
            </a:r>
          </a:p>
          <a:p>
            <a:pPr>
              <a:buFont typeface="Arial" charset="0"/>
              <a:buChar char="•"/>
              <a:defRPr/>
            </a:pPr>
            <a:r>
              <a:rPr lang="en-GB" sz="3600" dirty="0"/>
              <a:t>Declarations</a:t>
            </a:r>
          </a:p>
          <a:p>
            <a:pPr>
              <a:buFont typeface="Arial" charset="0"/>
              <a:buChar char="•"/>
              <a:defRPr/>
            </a:pPr>
            <a:r>
              <a:rPr lang="en-GB" sz="3600" dirty="0"/>
              <a:t>Acknowledgements</a:t>
            </a:r>
          </a:p>
          <a:p>
            <a:pPr>
              <a:buFont typeface="Arial" charset="0"/>
              <a:buChar char="•"/>
              <a:defRPr/>
            </a:pPr>
            <a:r>
              <a:rPr lang="en-GB" sz="3600" dirty="0"/>
              <a:t>Table of contents</a:t>
            </a:r>
          </a:p>
          <a:p>
            <a:pPr>
              <a:buFont typeface="Arial" charset="0"/>
              <a:buChar char="•"/>
              <a:defRPr/>
            </a:pPr>
            <a:r>
              <a:rPr lang="en-GB" sz="3600" dirty="0"/>
              <a:t>Abstract (150 words)</a:t>
            </a:r>
          </a:p>
          <a:p>
            <a:pPr>
              <a:buFont typeface="Arial" charset="0"/>
              <a:buChar char="•"/>
              <a:defRPr/>
            </a:pPr>
            <a:endParaRPr lang="en-GB" sz="2000" dirty="0"/>
          </a:p>
          <a:p>
            <a:pPr>
              <a:buFont typeface="Arial" charset="0"/>
              <a:buChar char="•"/>
              <a:defRPr/>
            </a:pPr>
            <a:r>
              <a:rPr lang="en-GB" sz="3600" dirty="0"/>
              <a:t>Reference list</a:t>
            </a:r>
          </a:p>
          <a:p>
            <a:pPr>
              <a:buFont typeface="Arial" charset="0"/>
              <a:buChar char="•"/>
              <a:defRPr/>
            </a:pPr>
            <a:r>
              <a:rPr lang="en-GB" sz="3600" dirty="0"/>
              <a:t>Appendices</a:t>
            </a:r>
          </a:p>
        </p:txBody>
      </p:sp>
      <p:sp>
        <p:nvSpPr>
          <p:cNvPr id="2" name="Right Arrow 1"/>
          <p:cNvSpPr/>
          <p:nvPr/>
        </p:nvSpPr>
        <p:spPr>
          <a:xfrm>
            <a:off x="457200" y="4688378"/>
            <a:ext cx="5611091" cy="748146"/>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p:cNvSpPr txBox="1"/>
          <p:nvPr/>
        </p:nvSpPr>
        <p:spPr>
          <a:xfrm>
            <a:off x="6242858" y="4877785"/>
            <a:ext cx="2327563" cy="46166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sz="2400" b="1" dirty="0"/>
              <a:t>Main Chapters</a:t>
            </a:r>
          </a:p>
        </p:txBody>
      </p:sp>
      <p:sp>
        <p:nvSpPr>
          <p:cNvPr id="6" name="8-Point Star 5"/>
          <p:cNvSpPr/>
          <p:nvPr/>
        </p:nvSpPr>
        <p:spPr>
          <a:xfrm>
            <a:off x="4971011" y="1745671"/>
            <a:ext cx="4156363" cy="2834640"/>
          </a:xfrm>
          <a:prstGeom prst="star8">
            <a:avLst>
              <a:gd name="adj" fmla="val 342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800" b="1" dirty="0"/>
              <a:t>EACH SECTION MUST START ON A NEW PAGE</a:t>
            </a:r>
            <a:endParaRPr lang="en-GB" sz="2400" b="1" dirty="0"/>
          </a:p>
        </p:txBody>
      </p:sp>
    </p:spTree>
    <p:extLst>
      <p:ext uri="{BB962C8B-B14F-4D97-AF65-F5344CB8AC3E}">
        <p14:creationId xmlns:p14="http://schemas.microsoft.com/office/powerpoint/2010/main" val="354132349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 presetClass="entr" presetSubtype="8" fill="hold" grpId="0" nodeType="clickEffect">
                                  <p:stCondLst>
                                    <p:cond delay="0"/>
                                  </p:stCondLst>
                                  <p:childTnLst>
                                    <p:set>
                                      <p:cBhvr>
                                        <p:cTn id="31" dur="1" fill="hold">
                                          <p:stCondLst>
                                            <p:cond delay="0"/>
                                          </p:stCondLst>
                                        </p:cTn>
                                        <p:tgtEl>
                                          <p:spTgt spid="2"/>
                                        </p:tgtEl>
                                        <p:attrNameLst>
                                          <p:attrName>style.visibility</p:attrName>
                                        </p:attrNameLst>
                                      </p:cBhvr>
                                      <p:to>
                                        <p:strVal val="visible"/>
                                      </p:to>
                                    </p:set>
                                    <p:anim calcmode="lin" valueType="num">
                                      <p:cBhvr additive="base">
                                        <p:cTn id="32" dur="500" fill="hold"/>
                                        <p:tgtEl>
                                          <p:spTgt spid="2"/>
                                        </p:tgtEl>
                                        <p:attrNameLst>
                                          <p:attrName>ppt_x</p:attrName>
                                        </p:attrNameLst>
                                      </p:cBhvr>
                                      <p:tavLst>
                                        <p:tav tm="0">
                                          <p:val>
                                            <p:strVal val="0-#ppt_w/2"/>
                                          </p:val>
                                        </p:tav>
                                        <p:tav tm="100000">
                                          <p:val>
                                            <p:strVal val="#ppt_x"/>
                                          </p:val>
                                        </p:tav>
                                      </p:tavLst>
                                    </p:anim>
                                    <p:anim calcmode="lin" valueType="num">
                                      <p:cBhvr additive="base">
                                        <p:cTn id="33" dur="500" fill="hold"/>
                                        <p:tgtEl>
                                          <p:spTgt spid="2"/>
                                        </p:tgtEl>
                                        <p:attrNameLst>
                                          <p:attrName>ppt_y</p:attrName>
                                        </p:attrNameLst>
                                      </p:cBhvr>
                                      <p:tavLst>
                                        <p:tav tm="0">
                                          <p:val>
                                            <p:strVal val="#ppt_y"/>
                                          </p:val>
                                        </p:tav>
                                        <p:tav tm="100000">
                                          <p:val>
                                            <p:strVal val="#ppt_y"/>
                                          </p:val>
                                        </p:tav>
                                      </p:tavLst>
                                    </p:anim>
                                  </p:childTnLst>
                                </p:cTn>
                              </p:par>
                              <p:par>
                                <p:cTn id="34" presetID="2" presetClass="entr" presetSubtype="8" fill="hold" grpId="0" nodeType="withEffect">
                                  <p:stCondLst>
                                    <p:cond delay="0"/>
                                  </p:stCondLst>
                                  <p:childTnLst>
                                    <p:set>
                                      <p:cBhvr>
                                        <p:cTn id="35" dur="1" fill="hold">
                                          <p:stCondLst>
                                            <p:cond delay="0"/>
                                          </p:stCondLst>
                                        </p:cTn>
                                        <p:tgtEl>
                                          <p:spTgt spid="4"/>
                                        </p:tgtEl>
                                        <p:attrNameLst>
                                          <p:attrName>style.visibility</p:attrName>
                                        </p:attrNameLst>
                                      </p:cBhvr>
                                      <p:to>
                                        <p:strVal val="visible"/>
                                      </p:to>
                                    </p:set>
                                    <p:anim calcmode="lin" valueType="num">
                                      <p:cBhvr additive="base">
                                        <p:cTn id="36" dur="500" fill="hold"/>
                                        <p:tgtEl>
                                          <p:spTgt spid="4"/>
                                        </p:tgtEl>
                                        <p:attrNameLst>
                                          <p:attrName>ppt_x</p:attrName>
                                        </p:attrNameLst>
                                      </p:cBhvr>
                                      <p:tavLst>
                                        <p:tav tm="0">
                                          <p:val>
                                            <p:strVal val="0-#ppt_w/2"/>
                                          </p:val>
                                        </p:tav>
                                        <p:tav tm="100000">
                                          <p:val>
                                            <p:strVal val="#ppt_x"/>
                                          </p:val>
                                        </p:tav>
                                      </p:tavLst>
                                    </p:anim>
                                    <p:anim calcmode="lin" valueType="num">
                                      <p:cBhvr additive="base">
                                        <p:cTn id="37"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42" dur="500"/>
                                        <p:tgtEl>
                                          <p:spTgt spid="3">
                                            <p:txEl>
                                              <p:pRg st="6" end="6"/>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7" dur="500"/>
                                        <p:tgtEl>
                                          <p:spTgt spid="3">
                                            <p:txEl>
                                              <p:pRg st="7" end="7"/>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31" presetClass="entr" presetSubtype="0" fill="hold" grpId="0" nodeType="clickEffect">
                                  <p:stCondLst>
                                    <p:cond delay="0"/>
                                  </p:stCondLst>
                                  <p:childTnLst>
                                    <p:set>
                                      <p:cBhvr>
                                        <p:cTn id="51" dur="1" fill="hold">
                                          <p:stCondLst>
                                            <p:cond delay="0"/>
                                          </p:stCondLst>
                                        </p:cTn>
                                        <p:tgtEl>
                                          <p:spTgt spid="6"/>
                                        </p:tgtEl>
                                        <p:attrNameLst>
                                          <p:attrName>style.visibility</p:attrName>
                                        </p:attrNameLst>
                                      </p:cBhvr>
                                      <p:to>
                                        <p:strVal val="visible"/>
                                      </p:to>
                                    </p:set>
                                    <p:anim calcmode="lin" valueType="num">
                                      <p:cBhvr>
                                        <p:cTn id="52" dur="1000" fill="hold"/>
                                        <p:tgtEl>
                                          <p:spTgt spid="6"/>
                                        </p:tgtEl>
                                        <p:attrNameLst>
                                          <p:attrName>ppt_w</p:attrName>
                                        </p:attrNameLst>
                                      </p:cBhvr>
                                      <p:tavLst>
                                        <p:tav tm="0">
                                          <p:val>
                                            <p:fltVal val="0"/>
                                          </p:val>
                                        </p:tav>
                                        <p:tav tm="100000">
                                          <p:val>
                                            <p:strVal val="#ppt_w"/>
                                          </p:val>
                                        </p:tav>
                                      </p:tavLst>
                                    </p:anim>
                                    <p:anim calcmode="lin" valueType="num">
                                      <p:cBhvr>
                                        <p:cTn id="53" dur="1000" fill="hold"/>
                                        <p:tgtEl>
                                          <p:spTgt spid="6"/>
                                        </p:tgtEl>
                                        <p:attrNameLst>
                                          <p:attrName>ppt_h</p:attrName>
                                        </p:attrNameLst>
                                      </p:cBhvr>
                                      <p:tavLst>
                                        <p:tav tm="0">
                                          <p:val>
                                            <p:fltVal val="0"/>
                                          </p:val>
                                        </p:tav>
                                        <p:tav tm="100000">
                                          <p:val>
                                            <p:strVal val="#ppt_h"/>
                                          </p:val>
                                        </p:tav>
                                      </p:tavLst>
                                    </p:anim>
                                    <p:anim calcmode="lin" valueType="num">
                                      <p:cBhvr>
                                        <p:cTn id="54" dur="1000" fill="hold"/>
                                        <p:tgtEl>
                                          <p:spTgt spid="6"/>
                                        </p:tgtEl>
                                        <p:attrNameLst>
                                          <p:attrName>style.rotation</p:attrName>
                                        </p:attrNameLst>
                                      </p:cBhvr>
                                      <p:tavLst>
                                        <p:tav tm="0">
                                          <p:val>
                                            <p:fltVal val="90"/>
                                          </p:val>
                                        </p:tav>
                                        <p:tav tm="100000">
                                          <p:val>
                                            <p:fltVal val="0"/>
                                          </p:val>
                                        </p:tav>
                                      </p:tavLst>
                                    </p:anim>
                                    <p:animEffect transition="in" filter="fade">
                                      <p:cBhvr>
                                        <p:cTn id="55"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animBg="1"/>
      <p:bldP spid="6" grpId="0" animBg="1"/>
    </p:bld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66818"/>
            <a:ext cx="8229600" cy="839269"/>
          </a:xfrm>
        </p:spPr>
        <p:txBody>
          <a:bodyPr/>
          <a:lstStyle/>
          <a:p>
            <a:r>
              <a:rPr lang="en-GB" altLang="en-US" sz="5400" b="1" dirty="0"/>
              <a:t>Title Page</a:t>
            </a:r>
          </a:p>
        </p:txBody>
      </p:sp>
      <p:sp>
        <p:nvSpPr>
          <p:cNvPr id="3" name="Content Placeholder 2"/>
          <p:cNvSpPr>
            <a:spLocks noGrp="1"/>
          </p:cNvSpPr>
          <p:nvPr>
            <p:ph idx="1"/>
          </p:nvPr>
        </p:nvSpPr>
        <p:spPr>
          <a:xfrm>
            <a:off x="58460" y="823931"/>
            <a:ext cx="8906636" cy="4525963"/>
          </a:xfrm>
        </p:spPr>
        <p:txBody>
          <a:bodyPr>
            <a:noAutofit/>
          </a:bodyPr>
          <a:lstStyle/>
          <a:p>
            <a:pPr>
              <a:defRPr/>
            </a:pPr>
            <a:r>
              <a:rPr lang="en-GB" sz="3200" dirty="0"/>
              <a:t>Must include the following in this order:</a:t>
            </a:r>
          </a:p>
          <a:p>
            <a:pPr lvl="1">
              <a:defRPr/>
            </a:pPr>
            <a:r>
              <a:rPr lang="en-GB" sz="2800" dirty="0"/>
              <a:t>University logo</a:t>
            </a:r>
          </a:p>
          <a:p>
            <a:pPr lvl="1">
              <a:defRPr/>
            </a:pPr>
            <a:r>
              <a:rPr lang="en-GB" sz="2800" dirty="0"/>
              <a:t>Title of your dissertation (max. 15 words)</a:t>
            </a:r>
          </a:p>
          <a:p>
            <a:pPr lvl="1">
              <a:defRPr/>
            </a:pPr>
            <a:r>
              <a:rPr lang="en-GB" sz="2800" dirty="0"/>
              <a:t>Your student number</a:t>
            </a:r>
          </a:p>
          <a:p>
            <a:pPr lvl="1">
              <a:defRPr/>
            </a:pPr>
            <a:r>
              <a:rPr lang="en-GB" sz="2800" dirty="0"/>
              <a:t>‘Psychology Empirical Project’ </a:t>
            </a:r>
          </a:p>
          <a:p>
            <a:pPr lvl="1">
              <a:defRPr/>
            </a:pPr>
            <a:r>
              <a:rPr lang="en-GB" sz="2800" dirty="0"/>
              <a:t>Month and year of submission</a:t>
            </a:r>
          </a:p>
          <a:p>
            <a:pPr lvl="1">
              <a:defRPr/>
            </a:pPr>
            <a:r>
              <a:rPr lang="en-GB" sz="2800" dirty="0"/>
              <a:t>University name</a:t>
            </a:r>
          </a:p>
          <a:p>
            <a:pPr lvl="1">
              <a:defRPr/>
            </a:pPr>
            <a:r>
              <a:rPr lang="en-GB" sz="2800" dirty="0"/>
              <a:t>Dissertation submitted in partial fulfilment of the requirements for the degree of:</a:t>
            </a:r>
          </a:p>
          <a:p>
            <a:pPr lvl="1">
              <a:defRPr/>
            </a:pPr>
            <a:r>
              <a:rPr lang="en-GB" sz="2000" i="1" dirty="0"/>
              <a:t>Bachelor of Science (hons) in Applied Psychology</a:t>
            </a:r>
          </a:p>
          <a:p>
            <a:pPr lvl="1">
              <a:defRPr/>
            </a:pPr>
            <a:r>
              <a:rPr lang="en-GB" sz="2000" i="1" dirty="0"/>
              <a:t>Bachelor of Science (hons) in Psychology</a:t>
            </a:r>
          </a:p>
          <a:p>
            <a:pPr lvl="1">
              <a:defRPr/>
            </a:pPr>
            <a:r>
              <a:rPr lang="en-GB" sz="2000" i="1" dirty="0"/>
              <a:t>Bachelor of Science (hons) in Psychology and Counselling </a:t>
            </a:r>
          </a:p>
        </p:txBody>
      </p:sp>
      <p:sp>
        <p:nvSpPr>
          <p:cNvPr id="2" name="Right Brace 1"/>
          <p:cNvSpPr/>
          <p:nvPr/>
        </p:nvSpPr>
        <p:spPr>
          <a:xfrm>
            <a:off x="6385888" y="5402234"/>
            <a:ext cx="740467" cy="1192380"/>
          </a:xfrm>
          <a:prstGeom prst="rightBrace">
            <a:avLst>
              <a:gd name="adj1" fmla="val 36243"/>
              <a:gd name="adj2" fmla="val 45832"/>
            </a:avLst>
          </a:prstGeom>
          <a:noFill/>
          <a:ln w="57150">
            <a:solidFill>
              <a:schemeClr val="accent2"/>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4" name="TextBox 3"/>
          <p:cNvSpPr txBox="1"/>
          <p:nvPr/>
        </p:nvSpPr>
        <p:spPr>
          <a:xfrm>
            <a:off x="7177293" y="5459815"/>
            <a:ext cx="1728167" cy="1015663"/>
          </a:xfrm>
          <a:prstGeom prst="rect">
            <a:avLst/>
          </a:prstGeom>
          <a:noFill/>
        </p:spPr>
        <p:txBody>
          <a:bodyPr wrap="square" rtlCol="0">
            <a:spAutoFit/>
          </a:bodyPr>
          <a:lstStyle/>
          <a:p>
            <a:r>
              <a:rPr lang="en-GB" sz="2000" dirty="0"/>
              <a:t>Include course name as appropriate</a:t>
            </a:r>
          </a:p>
        </p:txBody>
      </p:sp>
    </p:spTree>
    <p:extLst>
      <p:ext uri="{BB962C8B-B14F-4D97-AF65-F5344CB8AC3E}">
        <p14:creationId xmlns:p14="http://schemas.microsoft.com/office/powerpoint/2010/main" val="289949438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7" dur="500"/>
                                        <p:tgtEl>
                                          <p:spTgt spid="3">
                                            <p:txEl>
                                              <p:pRg st="10" end="10"/>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53" presetClass="entr" presetSubtype="16" fill="hold" grpId="0" nodeType="clickEffect">
                                  <p:stCondLst>
                                    <p:cond delay="0"/>
                                  </p:stCondLst>
                                  <p:childTnLst>
                                    <p:set>
                                      <p:cBhvr>
                                        <p:cTn id="61" dur="1" fill="hold">
                                          <p:stCondLst>
                                            <p:cond delay="0"/>
                                          </p:stCondLst>
                                        </p:cTn>
                                        <p:tgtEl>
                                          <p:spTgt spid="2"/>
                                        </p:tgtEl>
                                        <p:attrNameLst>
                                          <p:attrName>style.visibility</p:attrName>
                                        </p:attrNameLst>
                                      </p:cBhvr>
                                      <p:to>
                                        <p:strVal val="visible"/>
                                      </p:to>
                                    </p:set>
                                    <p:anim calcmode="lin" valueType="num">
                                      <p:cBhvr>
                                        <p:cTn id="62" dur="500" fill="hold"/>
                                        <p:tgtEl>
                                          <p:spTgt spid="2"/>
                                        </p:tgtEl>
                                        <p:attrNameLst>
                                          <p:attrName>ppt_w</p:attrName>
                                        </p:attrNameLst>
                                      </p:cBhvr>
                                      <p:tavLst>
                                        <p:tav tm="0">
                                          <p:val>
                                            <p:fltVal val="0"/>
                                          </p:val>
                                        </p:tav>
                                        <p:tav tm="100000">
                                          <p:val>
                                            <p:strVal val="#ppt_w"/>
                                          </p:val>
                                        </p:tav>
                                      </p:tavLst>
                                    </p:anim>
                                    <p:anim calcmode="lin" valueType="num">
                                      <p:cBhvr>
                                        <p:cTn id="63" dur="500" fill="hold"/>
                                        <p:tgtEl>
                                          <p:spTgt spid="2"/>
                                        </p:tgtEl>
                                        <p:attrNameLst>
                                          <p:attrName>ppt_h</p:attrName>
                                        </p:attrNameLst>
                                      </p:cBhvr>
                                      <p:tavLst>
                                        <p:tav tm="0">
                                          <p:val>
                                            <p:fltVal val="0"/>
                                          </p:val>
                                        </p:tav>
                                        <p:tav tm="100000">
                                          <p:val>
                                            <p:strVal val="#ppt_h"/>
                                          </p:val>
                                        </p:tav>
                                      </p:tavLst>
                                    </p:anim>
                                    <p:animEffect transition="in" filter="fade">
                                      <p:cBhvr>
                                        <p:cTn id="64" dur="500"/>
                                        <p:tgtEl>
                                          <p:spTgt spid="2"/>
                                        </p:tgtEl>
                                      </p:cBhvr>
                                    </p:animEffect>
                                  </p:childTnLst>
                                </p:cTn>
                              </p:par>
                              <p:par>
                                <p:cTn id="65" presetID="53" presetClass="entr" presetSubtype="16" fill="hold" grpId="0" nodeType="withEffect">
                                  <p:stCondLst>
                                    <p:cond delay="0"/>
                                  </p:stCondLst>
                                  <p:childTnLst>
                                    <p:set>
                                      <p:cBhvr>
                                        <p:cTn id="66" dur="1" fill="hold">
                                          <p:stCondLst>
                                            <p:cond delay="0"/>
                                          </p:stCondLst>
                                        </p:cTn>
                                        <p:tgtEl>
                                          <p:spTgt spid="4"/>
                                        </p:tgtEl>
                                        <p:attrNameLst>
                                          <p:attrName>style.visibility</p:attrName>
                                        </p:attrNameLst>
                                      </p:cBhvr>
                                      <p:to>
                                        <p:strVal val="visible"/>
                                      </p:to>
                                    </p:set>
                                    <p:anim calcmode="lin" valueType="num">
                                      <p:cBhvr>
                                        <p:cTn id="67" dur="500" fill="hold"/>
                                        <p:tgtEl>
                                          <p:spTgt spid="4"/>
                                        </p:tgtEl>
                                        <p:attrNameLst>
                                          <p:attrName>ppt_w</p:attrName>
                                        </p:attrNameLst>
                                      </p:cBhvr>
                                      <p:tavLst>
                                        <p:tav tm="0">
                                          <p:val>
                                            <p:fltVal val="0"/>
                                          </p:val>
                                        </p:tav>
                                        <p:tav tm="100000">
                                          <p:val>
                                            <p:strVal val="#ppt_w"/>
                                          </p:val>
                                        </p:tav>
                                      </p:tavLst>
                                    </p:anim>
                                    <p:anim calcmode="lin" valueType="num">
                                      <p:cBhvr>
                                        <p:cTn id="68" dur="500" fill="hold"/>
                                        <p:tgtEl>
                                          <p:spTgt spid="4"/>
                                        </p:tgtEl>
                                        <p:attrNameLst>
                                          <p:attrName>ppt_h</p:attrName>
                                        </p:attrNameLst>
                                      </p:cBhvr>
                                      <p:tavLst>
                                        <p:tav tm="0">
                                          <p:val>
                                            <p:fltVal val="0"/>
                                          </p:val>
                                        </p:tav>
                                        <p:tav tm="100000">
                                          <p:val>
                                            <p:strVal val="#ppt_h"/>
                                          </p:val>
                                        </p:tav>
                                      </p:tavLst>
                                    </p:anim>
                                    <p:animEffect transition="in" filter="fade">
                                      <p:cBhvr>
                                        <p:cTn id="69"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66818"/>
            <a:ext cx="8229600" cy="839269"/>
          </a:xfrm>
        </p:spPr>
        <p:txBody>
          <a:bodyPr/>
          <a:lstStyle/>
          <a:p>
            <a:r>
              <a:rPr lang="en-GB" altLang="en-US" sz="5400" b="1" dirty="0"/>
              <a:t>Title Page – Example </a:t>
            </a:r>
          </a:p>
        </p:txBody>
      </p:sp>
      <p:sp>
        <p:nvSpPr>
          <p:cNvPr id="4" name="Rectangle 3"/>
          <p:cNvSpPr/>
          <p:nvPr/>
        </p:nvSpPr>
        <p:spPr>
          <a:xfrm>
            <a:off x="1758141" y="997527"/>
            <a:ext cx="5627717" cy="5727469"/>
          </a:xfrm>
          <a:prstGeom prst="rect">
            <a:avLst/>
          </a:prstGeom>
          <a:solidFill>
            <a:schemeClr val="bg1"/>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cid:image004.jpg@01CE9DB3.D8EB2900"/>
          <p:cNvPicPr/>
          <p:nvPr/>
        </p:nvPicPr>
        <p:blipFill>
          <a:blip r:embed="rId2" r:link="rId3"/>
          <a:srcRect/>
          <a:stretch>
            <a:fillRect/>
          </a:stretch>
        </p:blipFill>
        <p:spPr bwMode="auto">
          <a:xfrm>
            <a:off x="3505199" y="1132349"/>
            <a:ext cx="2133600" cy="885825"/>
          </a:xfrm>
          <a:prstGeom prst="rect">
            <a:avLst/>
          </a:prstGeom>
          <a:noFill/>
          <a:ln w="9525">
            <a:noFill/>
            <a:miter lim="800000"/>
            <a:headEnd/>
            <a:tailEnd/>
          </a:ln>
        </p:spPr>
      </p:pic>
      <p:sp>
        <p:nvSpPr>
          <p:cNvPr id="5" name="TextBox 4"/>
          <p:cNvSpPr txBox="1"/>
          <p:nvPr/>
        </p:nvSpPr>
        <p:spPr>
          <a:xfrm>
            <a:off x="1758141" y="2370693"/>
            <a:ext cx="5627717" cy="5678478"/>
          </a:xfrm>
          <a:prstGeom prst="rect">
            <a:avLst/>
          </a:prstGeom>
          <a:noFill/>
        </p:spPr>
        <p:txBody>
          <a:bodyPr wrap="square" rtlCol="0">
            <a:spAutoFit/>
          </a:bodyPr>
          <a:lstStyle/>
          <a:p>
            <a:pPr algn="ctr"/>
            <a:r>
              <a:rPr lang="en-GB" dirty="0"/>
              <a:t>Title</a:t>
            </a:r>
          </a:p>
          <a:p>
            <a:pPr algn="ctr"/>
            <a:endParaRPr lang="en-GB" sz="2800" i="1" dirty="0"/>
          </a:p>
          <a:p>
            <a:pPr algn="ctr"/>
            <a:r>
              <a:rPr lang="en-GB" dirty="0"/>
              <a:t>P123456</a:t>
            </a:r>
          </a:p>
          <a:p>
            <a:pPr algn="ctr"/>
            <a:endParaRPr lang="en-GB" sz="4800" i="1" dirty="0"/>
          </a:p>
          <a:p>
            <a:pPr algn="ctr"/>
            <a:r>
              <a:rPr lang="en-GB" dirty="0"/>
              <a:t>Psychology Empirical Project: April 2022</a:t>
            </a:r>
          </a:p>
          <a:p>
            <a:pPr algn="ctr"/>
            <a:endParaRPr lang="en-GB" sz="1100" dirty="0"/>
          </a:p>
          <a:p>
            <a:pPr algn="ctr"/>
            <a:r>
              <a:rPr lang="en-GB" dirty="0"/>
              <a:t>University of Wales Trinity Saint David</a:t>
            </a:r>
          </a:p>
          <a:p>
            <a:pPr lvl="1">
              <a:defRPr/>
            </a:pPr>
            <a:endParaRPr lang="en-GB" sz="8000" dirty="0"/>
          </a:p>
          <a:p>
            <a:pPr marL="0" lvl="1" algn="ctr">
              <a:defRPr/>
            </a:pPr>
            <a:r>
              <a:rPr lang="en-GB" sz="1600" dirty="0"/>
              <a:t>Dissertation submitted in partial fulfilment of the requirements for the degree of Bachelor of Science (hons) in Psychology</a:t>
            </a:r>
          </a:p>
          <a:p>
            <a:pPr algn="ctr"/>
            <a:endParaRPr lang="en-GB" sz="2000" dirty="0"/>
          </a:p>
          <a:p>
            <a:pPr algn="ctr"/>
            <a:endParaRPr lang="en-GB" sz="2400" dirty="0"/>
          </a:p>
          <a:p>
            <a:pPr algn="ctr"/>
            <a:endParaRPr lang="en-GB" sz="2400" dirty="0"/>
          </a:p>
          <a:p>
            <a:pPr algn="ctr"/>
            <a:endParaRPr lang="en-GB" sz="2400" dirty="0"/>
          </a:p>
        </p:txBody>
      </p:sp>
    </p:spTree>
    <p:extLst>
      <p:ext uri="{BB962C8B-B14F-4D97-AF65-F5344CB8AC3E}">
        <p14:creationId xmlns:p14="http://schemas.microsoft.com/office/powerpoint/2010/main" val="3388440175"/>
      </p:ext>
    </p:extLst>
  </p:cSld>
  <p:clrMapOvr>
    <a:masterClrMapping/>
  </p:clrMapOvr>
  <p:transition>
    <p:dissolve/>
  </p:transition>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66819"/>
            <a:ext cx="8229600" cy="598200"/>
          </a:xfrm>
        </p:spPr>
        <p:txBody>
          <a:bodyPr/>
          <a:lstStyle/>
          <a:p>
            <a:r>
              <a:rPr lang="en-GB" altLang="en-US" sz="4800" b="1" dirty="0"/>
              <a:t>Declarations</a:t>
            </a:r>
            <a:r>
              <a:rPr lang="en-GB" altLang="en-US" sz="5400" b="1" dirty="0"/>
              <a:t> Page</a:t>
            </a:r>
          </a:p>
        </p:txBody>
      </p:sp>
      <p:sp>
        <p:nvSpPr>
          <p:cNvPr id="3" name="Content Placeholder 2"/>
          <p:cNvSpPr>
            <a:spLocks noGrp="1"/>
          </p:cNvSpPr>
          <p:nvPr>
            <p:ph idx="1"/>
          </p:nvPr>
        </p:nvSpPr>
        <p:spPr>
          <a:xfrm>
            <a:off x="41563" y="681640"/>
            <a:ext cx="9035935" cy="5710845"/>
          </a:xfrm>
        </p:spPr>
        <p:txBody>
          <a:bodyPr>
            <a:noAutofit/>
          </a:bodyPr>
          <a:lstStyle/>
          <a:p>
            <a:pPr marL="0" indent="0">
              <a:spcBef>
                <a:spcPts val="0"/>
              </a:spcBef>
              <a:buNone/>
            </a:pPr>
            <a:r>
              <a:rPr lang="en-GB" sz="1600" b="1" dirty="0"/>
              <a:t>DECLARATION</a:t>
            </a:r>
            <a:endParaRPr lang="en-GB" sz="1600" dirty="0"/>
          </a:p>
          <a:p>
            <a:pPr marL="0" indent="0">
              <a:spcBef>
                <a:spcPts val="0"/>
              </a:spcBef>
              <a:buNone/>
            </a:pPr>
            <a:r>
              <a:rPr lang="en-GB" sz="1600" dirty="0"/>
              <a:t>This work has not previously been accepted in substance for any degrees and is not being concurrently submitted in candidature for any degrees. </a:t>
            </a:r>
          </a:p>
          <a:p>
            <a:pPr marL="0" indent="0">
              <a:spcBef>
                <a:spcPts val="0"/>
              </a:spcBef>
              <a:buNone/>
            </a:pPr>
            <a:r>
              <a:rPr lang="en-GB" sz="1600" dirty="0"/>
              <a:t>Signed ………………………………………………………………. (candidate) </a:t>
            </a:r>
          </a:p>
          <a:p>
            <a:pPr marL="0" indent="0">
              <a:spcBef>
                <a:spcPts val="0"/>
              </a:spcBef>
              <a:buNone/>
            </a:pPr>
            <a:r>
              <a:rPr lang="en-GB" sz="1600" dirty="0"/>
              <a:t>Date …………………………………………………………………. </a:t>
            </a:r>
          </a:p>
          <a:p>
            <a:pPr marL="0" indent="0">
              <a:spcBef>
                <a:spcPts val="0"/>
              </a:spcBef>
              <a:buNone/>
            </a:pPr>
            <a:endParaRPr lang="en-GB" sz="1200" dirty="0"/>
          </a:p>
          <a:p>
            <a:pPr marL="0" indent="0">
              <a:spcBef>
                <a:spcPts val="0"/>
              </a:spcBef>
              <a:buNone/>
            </a:pPr>
            <a:r>
              <a:rPr lang="en-GB" sz="1600" b="1" dirty="0"/>
              <a:t>STATEMENT 1:</a:t>
            </a:r>
            <a:endParaRPr lang="en-GB" sz="1600" dirty="0"/>
          </a:p>
          <a:p>
            <a:pPr marL="0" indent="0">
              <a:spcBef>
                <a:spcPts val="0"/>
              </a:spcBef>
              <a:buNone/>
            </a:pPr>
            <a:r>
              <a:rPr lang="en-GB" sz="1600" dirty="0"/>
              <a:t>This dissertation is being submitted in partial fulfilment of the requirements for the degree of………………………… (insert degree title)</a:t>
            </a:r>
          </a:p>
          <a:p>
            <a:pPr marL="0" indent="0">
              <a:spcBef>
                <a:spcPts val="0"/>
              </a:spcBef>
              <a:buNone/>
            </a:pPr>
            <a:r>
              <a:rPr lang="en-GB" sz="1600" dirty="0"/>
              <a:t>Signed ………………………………………………………………. (candidate) </a:t>
            </a:r>
          </a:p>
          <a:p>
            <a:pPr marL="0" indent="0">
              <a:spcBef>
                <a:spcPts val="0"/>
              </a:spcBef>
              <a:buNone/>
            </a:pPr>
            <a:r>
              <a:rPr lang="en-GB" sz="1600" dirty="0"/>
              <a:t>Date …………………………………………………………………. </a:t>
            </a:r>
          </a:p>
          <a:p>
            <a:pPr marL="0" indent="0">
              <a:spcBef>
                <a:spcPts val="0"/>
              </a:spcBef>
              <a:buNone/>
            </a:pPr>
            <a:r>
              <a:rPr lang="en-GB" sz="1200" b="1" dirty="0"/>
              <a:t> </a:t>
            </a:r>
            <a:endParaRPr lang="en-GB" sz="1200" dirty="0"/>
          </a:p>
          <a:p>
            <a:pPr marL="0" indent="0">
              <a:spcBef>
                <a:spcPts val="0"/>
              </a:spcBef>
              <a:buNone/>
            </a:pPr>
            <a:r>
              <a:rPr lang="en-GB" sz="1600" b="1" dirty="0"/>
              <a:t>STATEMENT 2:</a:t>
            </a:r>
            <a:endParaRPr lang="en-GB" sz="1600" dirty="0"/>
          </a:p>
          <a:p>
            <a:pPr marL="0" indent="0">
              <a:spcBef>
                <a:spcPts val="0"/>
              </a:spcBef>
              <a:buNone/>
            </a:pPr>
            <a:r>
              <a:rPr lang="en-GB" sz="1600" dirty="0"/>
              <a:t>This dissertation is the result of my own independent work/investigation, except where otherwise stated. Other sources are acknowledged by giving explicit references. A reference list is appended. </a:t>
            </a:r>
          </a:p>
          <a:p>
            <a:pPr marL="0" indent="0">
              <a:spcBef>
                <a:spcPts val="0"/>
              </a:spcBef>
              <a:buNone/>
            </a:pPr>
            <a:r>
              <a:rPr lang="en-GB" sz="1600" dirty="0"/>
              <a:t>Signed ………………………………………………………………. (candidate) </a:t>
            </a:r>
          </a:p>
          <a:p>
            <a:pPr marL="0" indent="0">
              <a:spcBef>
                <a:spcPts val="0"/>
              </a:spcBef>
              <a:buNone/>
            </a:pPr>
            <a:r>
              <a:rPr lang="en-GB" sz="1600" dirty="0"/>
              <a:t>Date …………………………………………………………………. </a:t>
            </a:r>
          </a:p>
          <a:p>
            <a:pPr marL="0" indent="0">
              <a:spcBef>
                <a:spcPts val="0"/>
              </a:spcBef>
              <a:buNone/>
            </a:pPr>
            <a:r>
              <a:rPr lang="en-GB" sz="1200" b="1" dirty="0"/>
              <a:t> </a:t>
            </a:r>
            <a:endParaRPr lang="en-GB" sz="1200" dirty="0"/>
          </a:p>
          <a:p>
            <a:pPr marL="0" indent="0">
              <a:spcBef>
                <a:spcPts val="0"/>
              </a:spcBef>
              <a:buNone/>
            </a:pPr>
            <a:r>
              <a:rPr lang="en-GB" sz="1600" b="1" dirty="0"/>
              <a:t>STATEMENT 3:</a:t>
            </a:r>
            <a:endParaRPr lang="en-GB" sz="1600" dirty="0"/>
          </a:p>
          <a:p>
            <a:pPr marL="0" indent="0">
              <a:spcBef>
                <a:spcPts val="0"/>
              </a:spcBef>
              <a:buNone/>
            </a:pPr>
            <a:r>
              <a:rPr lang="en-GB" sz="1600" dirty="0"/>
              <a:t>I hereby give consent for my dissertation, if accepted, to be available for photocopying and for inter-library loan, and for the title and summary to be made available to outside organisations. </a:t>
            </a:r>
          </a:p>
          <a:p>
            <a:pPr marL="0" indent="0">
              <a:spcBef>
                <a:spcPts val="0"/>
              </a:spcBef>
              <a:buNone/>
            </a:pPr>
            <a:r>
              <a:rPr lang="en-GB" sz="1600" dirty="0"/>
              <a:t>Signed ………………………………………………………………. (candidate) </a:t>
            </a:r>
          </a:p>
          <a:p>
            <a:pPr marL="0" indent="0">
              <a:spcBef>
                <a:spcPts val="0"/>
              </a:spcBef>
              <a:buNone/>
            </a:pPr>
            <a:r>
              <a:rPr lang="en-GB" sz="1600" dirty="0"/>
              <a:t>Date ………………………………………………………………….</a:t>
            </a:r>
          </a:p>
        </p:txBody>
      </p:sp>
      <p:sp>
        <p:nvSpPr>
          <p:cNvPr id="2" name="TextBox 1"/>
          <p:cNvSpPr txBox="1"/>
          <p:nvPr/>
        </p:nvSpPr>
        <p:spPr>
          <a:xfrm>
            <a:off x="116379" y="6317672"/>
            <a:ext cx="8961119" cy="40011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r>
              <a:rPr lang="en-GB" sz="2000" b="1" dirty="0"/>
              <a:t>A copy of the declarations page (in Microsoft word) is on the module moodle page </a:t>
            </a:r>
          </a:p>
        </p:txBody>
      </p:sp>
      <p:sp>
        <p:nvSpPr>
          <p:cNvPr id="5" name="8-Point Star 4"/>
          <p:cNvSpPr/>
          <p:nvPr/>
        </p:nvSpPr>
        <p:spPr>
          <a:xfrm>
            <a:off x="5491371" y="1390209"/>
            <a:ext cx="3543300" cy="2799134"/>
          </a:xfrm>
          <a:prstGeom prst="star8">
            <a:avLst>
              <a:gd name="adj" fmla="val 34274"/>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b="1" dirty="0"/>
              <a:t>All sections must be signed and dated prior to submission </a:t>
            </a:r>
            <a:endParaRPr lang="en-GB" b="1" dirty="0"/>
          </a:p>
        </p:txBody>
      </p:sp>
    </p:spTree>
    <p:extLst>
      <p:ext uri="{BB962C8B-B14F-4D97-AF65-F5344CB8AC3E}">
        <p14:creationId xmlns:p14="http://schemas.microsoft.com/office/powerpoint/2010/main" val="372269088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2" dur="500"/>
                                        <p:tgtEl>
                                          <p:spTgt spid="3">
                                            <p:txEl>
                                              <p:pRg st="10" end="10"/>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57" dur="500"/>
                                        <p:tgtEl>
                                          <p:spTgt spid="3">
                                            <p:txEl>
                                              <p:pRg st="11" end="11"/>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4" presetClass="entr" presetSubtype="10" fill="hold" nodeType="clickEffect">
                                  <p:stCondLst>
                                    <p:cond delay="0"/>
                                  </p:stCondLst>
                                  <p:childTnLst>
                                    <p:set>
                                      <p:cBhvr>
                                        <p:cTn id="61"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62" dur="500"/>
                                        <p:tgtEl>
                                          <p:spTgt spid="3">
                                            <p:txEl>
                                              <p:pRg st="12" end="12"/>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4" presetClass="entr" presetSubtype="10" fill="hold" nodeType="clickEffect">
                                  <p:stCondLst>
                                    <p:cond delay="0"/>
                                  </p:stCondLst>
                                  <p:childTnLst>
                                    <p:set>
                                      <p:cBhvr>
                                        <p:cTn id="66" dur="1" fill="hold">
                                          <p:stCondLst>
                                            <p:cond delay="0"/>
                                          </p:stCondLst>
                                        </p:cTn>
                                        <p:tgtEl>
                                          <p:spTgt spid="3">
                                            <p:txEl>
                                              <p:pRg st="13" end="13"/>
                                            </p:txEl>
                                          </p:spTgt>
                                        </p:tgtEl>
                                        <p:attrNameLst>
                                          <p:attrName>style.visibility</p:attrName>
                                        </p:attrNameLst>
                                      </p:cBhvr>
                                      <p:to>
                                        <p:strVal val="visible"/>
                                      </p:to>
                                    </p:set>
                                    <p:animEffect transition="in" filter="randombar(horizontal)">
                                      <p:cBhvr>
                                        <p:cTn id="67" dur="500"/>
                                        <p:tgtEl>
                                          <p:spTgt spid="3">
                                            <p:txEl>
                                              <p:pRg st="13" end="13"/>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4" presetClass="entr" presetSubtype="10" fill="hold" nodeType="clickEffect">
                                  <p:stCondLst>
                                    <p:cond delay="0"/>
                                  </p:stCondLst>
                                  <p:childTnLst>
                                    <p:set>
                                      <p:cBhvr>
                                        <p:cTn id="71" dur="1" fill="hold">
                                          <p:stCondLst>
                                            <p:cond delay="0"/>
                                          </p:stCondLst>
                                        </p:cTn>
                                        <p:tgtEl>
                                          <p:spTgt spid="3">
                                            <p:txEl>
                                              <p:pRg st="14" end="14"/>
                                            </p:txEl>
                                          </p:spTgt>
                                        </p:tgtEl>
                                        <p:attrNameLst>
                                          <p:attrName>style.visibility</p:attrName>
                                        </p:attrNameLst>
                                      </p:cBhvr>
                                      <p:to>
                                        <p:strVal val="visible"/>
                                      </p:to>
                                    </p:set>
                                    <p:animEffect transition="in" filter="randombar(horizontal)">
                                      <p:cBhvr>
                                        <p:cTn id="72" dur="500"/>
                                        <p:tgtEl>
                                          <p:spTgt spid="3">
                                            <p:txEl>
                                              <p:pRg st="14" end="14"/>
                                            </p:txEl>
                                          </p:spTgt>
                                        </p:tgtEl>
                                      </p:cBhvr>
                                    </p:animEffect>
                                  </p:childTnLst>
                                </p:cTn>
                              </p:par>
                            </p:childTnLst>
                          </p:cTn>
                        </p:par>
                      </p:childTnLst>
                    </p:cTn>
                  </p:par>
                  <p:par>
                    <p:cTn id="73" fill="hold">
                      <p:stCondLst>
                        <p:cond delay="indefinite"/>
                      </p:stCondLst>
                      <p:childTnLst>
                        <p:par>
                          <p:cTn id="74" fill="hold">
                            <p:stCondLst>
                              <p:cond delay="0"/>
                            </p:stCondLst>
                            <p:childTnLst>
                              <p:par>
                                <p:cTn id="75" presetID="14" presetClass="entr" presetSubtype="10" fill="hold" nodeType="clickEffect">
                                  <p:stCondLst>
                                    <p:cond delay="0"/>
                                  </p:stCondLst>
                                  <p:childTnLst>
                                    <p:set>
                                      <p:cBhvr>
                                        <p:cTn id="76" dur="1" fill="hold">
                                          <p:stCondLst>
                                            <p:cond delay="0"/>
                                          </p:stCondLst>
                                        </p:cTn>
                                        <p:tgtEl>
                                          <p:spTgt spid="3">
                                            <p:txEl>
                                              <p:pRg st="15" end="15"/>
                                            </p:txEl>
                                          </p:spTgt>
                                        </p:tgtEl>
                                        <p:attrNameLst>
                                          <p:attrName>style.visibility</p:attrName>
                                        </p:attrNameLst>
                                      </p:cBhvr>
                                      <p:to>
                                        <p:strVal val="visible"/>
                                      </p:to>
                                    </p:set>
                                    <p:animEffect transition="in" filter="randombar(horizontal)">
                                      <p:cBhvr>
                                        <p:cTn id="77" dur="500"/>
                                        <p:tgtEl>
                                          <p:spTgt spid="3">
                                            <p:txEl>
                                              <p:pRg st="15" end="15"/>
                                            </p:txEl>
                                          </p:spTgt>
                                        </p:tgtEl>
                                      </p:cBhvr>
                                    </p:animEffect>
                                  </p:childTnLst>
                                </p:cTn>
                              </p:par>
                            </p:childTnLst>
                          </p:cTn>
                        </p:par>
                      </p:childTnLst>
                    </p:cTn>
                  </p:par>
                  <p:par>
                    <p:cTn id="78" fill="hold">
                      <p:stCondLst>
                        <p:cond delay="indefinite"/>
                      </p:stCondLst>
                      <p:childTnLst>
                        <p:par>
                          <p:cTn id="79" fill="hold">
                            <p:stCondLst>
                              <p:cond delay="0"/>
                            </p:stCondLst>
                            <p:childTnLst>
                              <p:par>
                                <p:cTn id="80" presetID="14" presetClass="entr" presetSubtype="10" fill="hold" nodeType="clickEffect">
                                  <p:stCondLst>
                                    <p:cond delay="0"/>
                                  </p:stCondLst>
                                  <p:childTnLst>
                                    <p:set>
                                      <p:cBhvr>
                                        <p:cTn id="81" dur="1" fill="hold">
                                          <p:stCondLst>
                                            <p:cond delay="0"/>
                                          </p:stCondLst>
                                        </p:cTn>
                                        <p:tgtEl>
                                          <p:spTgt spid="3">
                                            <p:txEl>
                                              <p:pRg st="16" end="16"/>
                                            </p:txEl>
                                          </p:spTgt>
                                        </p:tgtEl>
                                        <p:attrNameLst>
                                          <p:attrName>style.visibility</p:attrName>
                                        </p:attrNameLst>
                                      </p:cBhvr>
                                      <p:to>
                                        <p:strVal val="visible"/>
                                      </p:to>
                                    </p:set>
                                    <p:animEffect transition="in" filter="randombar(horizontal)">
                                      <p:cBhvr>
                                        <p:cTn id="82" dur="500"/>
                                        <p:tgtEl>
                                          <p:spTgt spid="3">
                                            <p:txEl>
                                              <p:pRg st="16" end="16"/>
                                            </p:txEl>
                                          </p:spTgt>
                                        </p:tgtEl>
                                      </p:cBhvr>
                                    </p:animEffect>
                                  </p:childTnLst>
                                </p:cTn>
                              </p:par>
                            </p:childTnLst>
                          </p:cTn>
                        </p:par>
                      </p:childTnLst>
                    </p:cTn>
                  </p:par>
                  <p:par>
                    <p:cTn id="83" fill="hold">
                      <p:stCondLst>
                        <p:cond delay="indefinite"/>
                      </p:stCondLst>
                      <p:childTnLst>
                        <p:par>
                          <p:cTn id="84" fill="hold">
                            <p:stCondLst>
                              <p:cond delay="0"/>
                            </p:stCondLst>
                            <p:childTnLst>
                              <p:par>
                                <p:cTn id="85" presetID="14" presetClass="entr" presetSubtype="10" fill="hold" nodeType="clickEffect">
                                  <p:stCondLst>
                                    <p:cond delay="0"/>
                                  </p:stCondLst>
                                  <p:childTnLst>
                                    <p:set>
                                      <p:cBhvr>
                                        <p:cTn id="86" dur="1" fill="hold">
                                          <p:stCondLst>
                                            <p:cond delay="0"/>
                                          </p:stCondLst>
                                        </p:cTn>
                                        <p:tgtEl>
                                          <p:spTgt spid="3">
                                            <p:txEl>
                                              <p:pRg st="17" end="17"/>
                                            </p:txEl>
                                          </p:spTgt>
                                        </p:tgtEl>
                                        <p:attrNameLst>
                                          <p:attrName>style.visibility</p:attrName>
                                        </p:attrNameLst>
                                      </p:cBhvr>
                                      <p:to>
                                        <p:strVal val="visible"/>
                                      </p:to>
                                    </p:set>
                                    <p:animEffect transition="in" filter="randombar(horizontal)">
                                      <p:cBhvr>
                                        <p:cTn id="87" dur="500"/>
                                        <p:tgtEl>
                                          <p:spTgt spid="3">
                                            <p:txEl>
                                              <p:pRg st="17" end="17"/>
                                            </p:txEl>
                                          </p:spTgt>
                                        </p:tgtEl>
                                      </p:cBhvr>
                                    </p:animEffect>
                                  </p:childTnLst>
                                </p:cTn>
                              </p:par>
                            </p:childTnLst>
                          </p:cTn>
                        </p:par>
                      </p:childTnLst>
                    </p:cTn>
                  </p:par>
                  <p:par>
                    <p:cTn id="88" fill="hold">
                      <p:stCondLst>
                        <p:cond delay="indefinite"/>
                      </p:stCondLst>
                      <p:childTnLst>
                        <p:par>
                          <p:cTn id="89" fill="hold">
                            <p:stCondLst>
                              <p:cond delay="0"/>
                            </p:stCondLst>
                            <p:childTnLst>
                              <p:par>
                                <p:cTn id="90" presetID="14" presetClass="entr" presetSubtype="10" fill="hold" nodeType="clickEffect">
                                  <p:stCondLst>
                                    <p:cond delay="0"/>
                                  </p:stCondLst>
                                  <p:childTnLst>
                                    <p:set>
                                      <p:cBhvr>
                                        <p:cTn id="91" dur="1" fill="hold">
                                          <p:stCondLst>
                                            <p:cond delay="0"/>
                                          </p:stCondLst>
                                        </p:cTn>
                                        <p:tgtEl>
                                          <p:spTgt spid="3">
                                            <p:txEl>
                                              <p:pRg st="18" end="18"/>
                                            </p:txEl>
                                          </p:spTgt>
                                        </p:tgtEl>
                                        <p:attrNameLst>
                                          <p:attrName>style.visibility</p:attrName>
                                        </p:attrNameLst>
                                      </p:cBhvr>
                                      <p:to>
                                        <p:strVal val="visible"/>
                                      </p:to>
                                    </p:set>
                                    <p:animEffect transition="in" filter="randombar(horizontal)">
                                      <p:cBhvr>
                                        <p:cTn id="92" dur="500"/>
                                        <p:tgtEl>
                                          <p:spTgt spid="3">
                                            <p:txEl>
                                              <p:pRg st="18" end="18"/>
                                            </p:txEl>
                                          </p:spTgt>
                                        </p:tgtEl>
                                      </p:cBhvr>
                                    </p:animEffect>
                                  </p:childTnLst>
                                </p:cTn>
                              </p:par>
                            </p:childTnLst>
                          </p:cTn>
                        </p:par>
                      </p:childTnLst>
                    </p:cTn>
                  </p:par>
                  <p:par>
                    <p:cTn id="93" fill="hold">
                      <p:stCondLst>
                        <p:cond delay="indefinite"/>
                      </p:stCondLst>
                      <p:childTnLst>
                        <p:par>
                          <p:cTn id="94" fill="hold">
                            <p:stCondLst>
                              <p:cond delay="0"/>
                            </p:stCondLst>
                            <p:childTnLst>
                              <p:par>
                                <p:cTn id="95" presetID="31" presetClass="entr" presetSubtype="0" fill="hold" grpId="0" nodeType="clickEffect">
                                  <p:stCondLst>
                                    <p:cond delay="0"/>
                                  </p:stCondLst>
                                  <p:childTnLst>
                                    <p:set>
                                      <p:cBhvr>
                                        <p:cTn id="96" dur="1" fill="hold">
                                          <p:stCondLst>
                                            <p:cond delay="0"/>
                                          </p:stCondLst>
                                        </p:cTn>
                                        <p:tgtEl>
                                          <p:spTgt spid="5"/>
                                        </p:tgtEl>
                                        <p:attrNameLst>
                                          <p:attrName>style.visibility</p:attrName>
                                        </p:attrNameLst>
                                      </p:cBhvr>
                                      <p:to>
                                        <p:strVal val="visible"/>
                                      </p:to>
                                    </p:set>
                                    <p:anim calcmode="lin" valueType="num">
                                      <p:cBhvr>
                                        <p:cTn id="97" dur="1000" fill="hold"/>
                                        <p:tgtEl>
                                          <p:spTgt spid="5"/>
                                        </p:tgtEl>
                                        <p:attrNameLst>
                                          <p:attrName>ppt_w</p:attrName>
                                        </p:attrNameLst>
                                      </p:cBhvr>
                                      <p:tavLst>
                                        <p:tav tm="0">
                                          <p:val>
                                            <p:fltVal val="0"/>
                                          </p:val>
                                        </p:tav>
                                        <p:tav tm="100000">
                                          <p:val>
                                            <p:strVal val="#ppt_w"/>
                                          </p:val>
                                        </p:tav>
                                      </p:tavLst>
                                    </p:anim>
                                    <p:anim calcmode="lin" valueType="num">
                                      <p:cBhvr>
                                        <p:cTn id="98" dur="1000" fill="hold"/>
                                        <p:tgtEl>
                                          <p:spTgt spid="5"/>
                                        </p:tgtEl>
                                        <p:attrNameLst>
                                          <p:attrName>ppt_h</p:attrName>
                                        </p:attrNameLst>
                                      </p:cBhvr>
                                      <p:tavLst>
                                        <p:tav tm="0">
                                          <p:val>
                                            <p:fltVal val="0"/>
                                          </p:val>
                                        </p:tav>
                                        <p:tav tm="100000">
                                          <p:val>
                                            <p:strVal val="#ppt_h"/>
                                          </p:val>
                                        </p:tav>
                                      </p:tavLst>
                                    </p:anim>
                                    <p:anim calcmode="lin" valueType="num">
                                      <p:cBhvr>
                                        <p:cTn id="99" dur="1000" fill="hold"/>
                                        <p:tgtEl>
                                          <p:spTgt spid="5"/>
                                        </p:tgtEl>
                                        <p:attrNameLst>
                                          <p:attrName>style.rotation</p:attrName>
                                        </p:attrNameLst>
                                      </p:cBhvr>
                                      <p:tavLst>
                                        <p:tav tm="0">
                                          <p:val>
                                            <p:fltVal val="90"/>
                                          </p:val>
                                        </p:tav>
                                        <p:tav tm="100000">
                                          <p:val>
                                            <p:fltVal val="0"/>
                                          </p:val>
                                        </p:tav>
                                      </p:tavLst>
                                    </p:anim>
                                    <p:animEffect transition="in" filter="fade">
                                      <p:cBhvr>
                                        <p:cTn id="100" dur="1000"/>
                                        <p:tgtEl>
                                          <p:spTgt spid="5"/>
                                        </p:tgtEl>
                                      </p:cBhvr>
                                    </p:animEffect>
                                  </p:childTnLst>
                                </p:cTn>
                              </p:par>
                            </p:childTnLst>
                          </p:cTn>
                        </p:par>
                      </p:childTnLst>
                    </p:cTn>
                  </p:par>
                  <p:par>
                    <p:cTn id="101" fill="hold">
                      <p:stCondLst>
                        <p:cond delay="indefinite"/>
                      </p:stCondLst>
                      <p:childTnLst>
                        <p:par>
                          <p:cTn id="102" fill="hold">
                            <p:stCondLst>
                              <p:cond delay="0"/>
                            </p:stCondLst>
                            <p:childTnLst>
                              <p:par>
                                <p:cTn id="103" presetID="14" presetClass="entr" presetSubtype="10" fill="hold" grpId="0" nodeType="clickEffect">
                                  <p:stCondLst>
                                    <p:cond delay="0"/>
                                  </p:stCondLst>
                                  <p:childTnLst>
                                    <p:set>
                                      <p:cBhvr>
                                        <p:cTn id="104" dur="1" fill="hold">
                                          <p:stCondLst>
                                            <p:cond delay="0"/>
                                          </p:stCondLst>
                                        </p:cTn>
                                        <p:tgtEl>
                                          <p:spTgt spid="2"/>
                                        </p:tgtEl>
                                        <p:attrNameLst>
                                          <p:attrName>style.visibility</p:attrName>
                                        </p:attrNameLst>
                                      </p:cBhvr>
                                      <p:to>
                                        <p:strVal val="visible"/>
                                      </p:to>
                                    </p:set>
                                    <p:animEffect transition="in" filter="randombar(horizontal)">
                                      <p:cBhvr>
                                        <p:cTn id="105"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5" grpId="0" animBg="1"/>
    </p:bld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0" y="66819"/>
            <a:ext cx="8229600" cy="598200"/>
          </a:xfrm>
        </p:spPr>
        <p:txBody>
          <a:bodyPr/>
          <a:lstStyle/>
          <a:p>
            <a:r>
              <a:rPr lang="en-GB" altLang="en-US" sz="4800" b="1" dirty="0"/>
              <a:t>Acknowledgements Page</a:t>
            </a:r>
            <a:endParaRPr lang="en-GB" altLang="en-US" sz="5400" b="1" dirty="0"/>
          </a:p>
        </p:txBody>
      </p:sp>
      <p:sp>
        <p:nvSpPr>
          <p:cNvPr id="3" name="Content Placeholder 2"/>
          <p:cNvSpPr>
            <a:spLocks noGrp="1"/>
          </p:cNvSpPr>
          <p:nvPr>
            <p:ph idx="1"/>
          </p:nvPr>
        </p:nvSpPr>
        <p:spPr>
          <a:xfrm>
            <a:off x="54032" y="889458"/>
            <a:ext cx="9035935" cy="5710845"/>
          </a:xfrm>
        </p:spPr>
        <p:txBody>
          <a:bodyPr>
            <a:noAutofit/>
          </a:bodyPr>
          <a:lstStyle/>
          <a:p>
            <a:pPr>
              <a:spcBef>
                <a:spcPts val="0"/>
              </a:spcBef>
            </a:pPr>
            <a:r>
              <a:rPr lang="en-GB" sz="2800" dirty="0"/>
              <a:t>Not a requirement but you do have the opportunity to include an acknowledgement to those who have helped you with your dissertation.</a:t>
            </a:r>
          </a:p>
          <a:p>
            <a:pPr>
              <a:spcBef>
                <a:spcPts val="0"/>
              </a:spcBef>
            </a:pPr>
            <a:endParaRPr lang="en-GB" sz="2800" dirty="0"/>
          </a:p>
          <a:p>
            <a:pPr>
              <a:spcBef>
                <a:spcPts val="0"/>
              </a:spcBef>
            </a:pPr>
            <a:r>
              <a:rPr lang="en-GB" sz="2800" dirty="0"/>
              <a:t>Could be:</a:t>
            </a:r>
          </a:p>
          <a:p>
            <a:pPr lvl="1">
              <a:spcBef>
                <a:spcPts val="0"/>
              </a:spcBef>
            </a:pPr>
            <a:r>
              <a:rPr lang="en-GB" sz="2500" dirty="0"/>
              <a:t>Your supervisor</a:t>
            </a:r>
          </a:p>
          <a:p>
            <a:pPr lvl="1">
              <a:spcBef>
                <a:spcPts val="0"/>
              </a:spcBef>
            </a:pPr>
            <a:r>
              <a:rPr lang="en-GB" sz="2500" dirty="0"/>
              <a:t>Other members of the academic team</a:t>
            </a:r>
          </a:p>
          <a:p>
            <a:pPr lvl="1">
              <a:spcBef>
                <a:spcPts val="0"/>
              </a:spcBef>
            </a:pPr>
            <a:r>
              <a:rPr lang="en-GB" sz="2500" dirty="0"/>
              <a:t>Any external organisations involved in your research</a:t>
            </a:r>
          </a:p>
          <a:p>
            <a:pPr lvl="1">
              <a:spcBef>
                <a:spcPts val="0"/>
              </a:spcBef>
            </a:pPr>
            <a:r>
              <a:rPr lang="en-GB" sz="2500" dirty="0"/>
              <a:t>Any other academics who perhaps sent you materials/questionnaires to use in your research</a:t>
            </a:r>
          </a:p>
          <a:p>
            <a:pPr lvl="1">
              <a:spcBef>
                <a:spcPts val="0"/>
              </a:spcBef>
            </a:pPr>
            <a:r>
              <a:rPr lang="en-GB" sz="2500" dirty="0"/>
              <a:t>Your fellow classmates</a:t>
            </a:r>
          </a:p>
          <a:p>
            <a:pPr lvl="1">
              <a:spcBef>
                <a:spcPts val="0"/>
              </a:spcBef>
            </a:pPr>
            <a:r>
              <a:rPr lang="en-GB" sz="2500" dirty="0"/>
              <a:t>Your family/friends/partners, etc. </a:t>
            </a:r>
          </a:p>
          <a:p>
            <a:pPr lvl="1">
              <a:spcBef>
                <a:spcPts val="0"/>
              </a:spcBef>
            </a:pPr>
            <a:r>
              <a:rPr lang="en-GB" sz="2500" dirty="0"/>
              <a:t>The participants who took part in your study</a:t>
            </a:r>
          </a:p>
          <a:p>
            <a:pPr lvl="1">
              <a:spcBef>
                <a:spcPts val="0"/>
              </a:spcBef>
            </a:pPr>
            <a:r>
              <a:rPr lang="en-GB" sz="2500" dirty="0"/>
              <a:t>Anyone else you feel has supported you</a:t>
            </a:r>
          </a:p>
        </p:txBody>
      </p:sp>
    </p:spTree>
    <p:extLst>
      <p:ext uri="{BB962C8B-B14F-4D97-AF65-F5344CB8AC3E}">
        <p14:creationId xmlns:p14="http://schemas.microsoft.com/office/powerpoint/2010/main" val="169162674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randombar(horizontal)">
                                      <p:cBhvr>
                                        <p:cTn id="17" dur="500"/>
                                        <p:tgtEl>
                                          <p:spTgt spid="3">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57201" y="224761"/>
            <a:ext cx="8229600" cy="598200"/>
          </a:xfrm>
        </p:spPr>
        <p:txBody>
          <a:bodyPr/>
          <a:lstStyle/>
          <a:p>
            <a:r>
              <a:rPr lang="en-GB" altLang="en-US" sz="6000" b="1" dirty="0"/>
              <a:t>Table of contents</a:t>
            </a:r>
            <a:endParaRPr lang="en-GB" altLang="en-US" sz="6600" b="1" dirty="0"/>
          </a:p>
        </p:txBody>
      </p:sp>
      <p:sp>
        <p:nvSpPr>
          <p:cNvPr id="3" name="Content Placeholder 2"/>
          <p:cNvSpPr>
            <a:spLocks noGrp="1"/>
          </p:cNvSpPr>
          <p:nvPr>
            <p:ph idx="1"/>
          </p:nvPr>
        </p:nvSpPr>
        <p:spPr>
          <a:xfrm>
            <a:off x="83128" y="1105592"/>
            <a:ext cx="8967354" cy="5710845"/>
          </a:xfrm>
        </p:spPr>
        <p:txBody>
          <a:bodyPr>
            <a:noAutofit/>
          </a:bodyPr>
          <a:lstStyle/>
          <a:p>
            <a:pPr>
              <a:spcBef>
                <a:spcPts val="0"/>
              </a:spcBef>
            </a:pPr>
            <a:r>
              <a:rPr lang="en-GB" sz="3200" dirty="0"/>
              <a:t>List all key sections of the thesis, from declarations page to last appendix (including list of tables/figures)</a:t>
            </a:r>
          </a:p>
          <a:p>
            <a:pPr>
              <a:spcBef>
                <a:spcPts val="0"/>
              </a:spcBef>
            </a:pPr>
            <a:endParaRPr lang="en-GB" sz="2800" dirty="0"/>
          </a:p>
          <a:p>
            <a:pPr>
              <a:spcBef>
                <a:spcPts val="0"/>
              </a:spcBef>
            </a:pPr>
            <a:r>
              <a:rPr lang="en-GB" sz="3200" dirty="0"/>
              <a:t>Include corresponding page number that each separate sections start on.</a:t>
            </a:r>
          </a:p>
          <a:p>
            <a:pPr>
              <a:spcBef>
                <a:spcPts val="0"/>
              </a:spcBef>
            </a:pPr>
            <a:endParaRPr lang="en-GB" sz="3200" dirty="0"/>
          </a:p>
          <a:p>
            <a:pPr>
              <a:spcBef>
                <a:spcPts val="0"/>
              </a:spcBef>
            </a:pPr>
            <a:r>
              <a:rPr lang="en-GB" sz="3200" dirty="0"/>
              <a:t>This will be the very last section to complete in the thesis, as all the other sections will need to be in place first for you to know what page number everything falls on.</a:t>
            </a:r>
          </a:p>
        </p:txBody>
      </p:sp>
    </p:spTree>
    <p:extLst>
      <p:ext uri="{BB962C8B-B14F-4D97-AF65-F5344CB8AC3E}">
        <p14:creationId xmlns:p14="http://schemas.microsoft.com/office/powerpoint/2010/main" val="86123246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36414" y="258012"/>
            <a:ext cx="8229600" cy="598200"/>
          </a:xfrm>
        </p:spPr>
        <p:txBody>
          <a:bodyPr/>
          <a:lstStyle/>
          <a:p>
            <a:r>
              <a:rPr lang="en-GB" altLang="en-US" sz="6000" b="1" dirty="0"/>
              <a:t>Abstract</a:t>
            </a:r>
            <a:endParaRPr lang="en-GB" altLang="en-US" sz="6600" b="1" dirty="0"/>
          </a:p>
        </p:txBody>
      </p:sp>
      <p:sp>
        <p:nvSpPr>
          <p:cNvPr id="3" name="Content Placeholder 2"/>
          <p:cNvSpPr>
            <a:spLocks noGrp="1"/>
          </p:cNvSpPr>
          <p:nvPr>
            <p:ph idx="1"/>
          </p:nvPr>
        </p:nvSpPr>
        <p:spPr>
          <a:xfrm>
            <a:off x="58186" y="1105592"/>
            <a:ext cx="8986057" cy="5710845"/>
          </a:xfrm>
        </p:spPr>
        <p:txBody>
          <a:bodyPr>
            <a:noAutofit/>
          </a:bodyPr>
          <a:lstStyle/>
          <a:p>
            <a:pPr>
              <a:spcBef>
                <a:spcPts val="0"/>
              </a:spcBef>
            </a:pPr>
            <a:r>
              <a:rPr lang="en-GB" sz="3200" dirty="0"/>
              <a:t>Max 150 words</a:t>
            </a:r>
          </a:p>
          <a:p>
            <a:pPr>
              <a:spcBef>
                <a:spcPts val="0"/>
              </a:spcBef>
            </a:pPr>
            <a:r>
              <a:rPr lang="en-GB" sz="3200" dirty="0"/>
              <a:t>Single-line spaced and centre justified </a:t>
            </a:r>
          </a:p>
          <a:p>
            <a:pPr>
              <a:spcBef>
                <a:spcPts val="0"/>
              </a:spcBef>
            </a:pPr>
            <a:r>
              <a:rPr lang="en-GB" sz="3200" dirty="0"/>
              <a:t>Must include the following </a:t>
            </a:r>
            <a:r>
              <a:rPr lang="en-GB" sz="3200" b="1" dirty="0"/>
              <a:t>in this order</a:t>
            </a:r>
            <a:r>
              <a:rPr lang="en-GB" sz="3200" dirty="0"/>
              <a:t>:</a:t>
            </a:r>
          </a:p>
          <a:p>
            <a:pPr>
              <a:spcBef>
                <a:spcPts val="0"/>
              </a:spcBef>
            </a:pPr>
            <a:endParaRPr lang="en-GB" sz="1800" dirty="0"/>
          </a:p>
          <a:p>
            <a:pPr marL="0" indent="0">
              <a:spcBef>
                <a:spcPts val="0"/>
              </a:spcBef>
              <a:buNone/>
            </a:pPr>
            <a:r>
              <a:rPr lang="en-GB" sz="3200" dirty="0"/>
              <a:t>a) Brief background to the research </a:t>
            </a:r>
          </a:p>
          <a:p>
            <a:pPr marL="0" indent="0">
              <a:spcBef>
                <a:spcPts val="0"/>
              </a:spcBef>
              <a:buNone/>
            </a:pPr>
            <a:r>
              <a:rPr lang="en-GB" sz="3200" dirty="0"/>
              <a:t>b) Overall aims/hypotheses</a:t>
            </a:r>
          </a:p>
          <a:p>
            <a:pPr marL="0" indent="0">
              <a:spcBef>
                <a:spcPts val="0"/>
              </a:spcBef>
              <a:buNone/>
            </a:pPr>
            <a:r>
              <a:rPr lang="en-GB" sz="3200" dirty="0"/>
              <a:t>c) Synopsis of methods (design/procedure)</a:t>
            </a:r>
          </a:p>
          <a:p>
            <a:pPr marL="0" indent="0">
              <a:spcBef>
                <a:spcPts val="0"/>
              </a:spcBef>
              <a:buNone/>
            </a:pPr>
            <a:r>
              <a:rPr lang="en-GB" sz="3200" dirty="0"/>
              <a:t>d) Brief description of participants</a:t>
            </a:r>
          </a:p>
          <a:p>
            <a:pPr marL="0" indent="0">
              <a:spcBef>
                <a:spcPts val="0"/>
              </a:spcBef>
              <a:buNone/>
            </a:pPr>
            <a:r>
              <a:rPr lang="en-GB" sz="3200" dirty="0"/>
              <a:t>e) Summary of major findings</a:t>
            </a:r>
          </a:p>
          <a:p>
            <a:pPr marL="0" indent="0">
              <a:spcBef>
                <a:spcPts val="0"/>
              </a:spcBef>
              <a:buNone/>
            </a:pPr>
            <a:r>
              <a:rPr lang="en-GB" sz="3200" dirty="0"/>
              <a:t>f) Conclusions and implications from results </a:t>
            </a:r>
          </a:p>
        </p:txBody>
      </p:sp>
      <p:sp>
        <p:nvSpPr>
          <p:cNvPr id="4" name="TextBox 3"/>
          <p:cNvSpPr txBox="1"/>
          <p:nvPr/>
        </p:nvSpPr>
        <p:spPr>
          <a:xfrm>
            <a:off x="0" y="6026727"/>
            <a:ext cx="9144000" cy="430887"/>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wrap="square" rtlCol="0">
            <a:spAutoFit/>
          </a:bodyPr>
          <a:lstStyle/>
          <a:p>
            <a:pPr algn="ctr"/>
            <a:r>
              <a:rPr lang="en-GB" sz="2200" b="1" dirty="0"/>
              <a:t>Make use of peer review journal articles to emulate the style of the abstract </a:t>
            </a:r>
          </a:p>
        </p:txBody>
      </p:sp>
    </p:spTree>
    <p:extLst>
      <p:ext uri="{BB962C8B-B14F-4D97-AF65-F5344CB8AC3E}">
        <p14:creationId xmlns:p14="http://schemas.microsoft.com/office/powerpoint/2010/main" val="117357458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2" dur="500"/>
                                        <p:tgtEl>
                                          <p:spTgt spid="3">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grpId="0" nodeType="clickEffect">
                                  <p:stCondLst>
                                    <p:cond delay="0"/>
                                  </p:stCondLst>
                                  <p:childTnLst>
                                    <p:set>
                                      <p:cBhvr>
                                        <p:cTn id="51" dur="1" fill="hold">
                                          <p:stCondLst>
                                            <p:cond delay="0"/>
                                          </p:stCondLst>
                                        </p:cTn>
                                        <p:tgtEl>
                                          <p:spTgt spid="4"/>
                                        </p:tgtEl>
                                        <p:attrNameLst>
                                          <p:attrName>style.visibility</p:attrName>
                                        </p:attrNameLst>
                                      </p:cBhvr>
                                      <p:to>
                                        <p:strVal val="visible"/>
                                      </p:to>
                                    </p:set>
                                    <p:animEffect transition="in" filter="randombar(horizontal)">
                                      <p:cBhvr>
                                        <p:cTn id="52"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 y="115155"/>
            <a:ext cx="8900490" cy="948764"/>
          </a:xfrm>
        </p:spPr>
        <p:txBody>
          <a:bodyPr>
            <a:noAutofit/>
          </a:bodyPr>
          <a:lstStyle/>
          <a:p>
            <a:r>
              <a:rPr lang="en-GB" sz="3600" dirty="0">
                <a:latin typeface="+mn-lt"/>
              </a:rPr>
              <a:t>Chapter 1 – Introduction/ Review of Literature </a:t>
            </a:r>
            <a:br>
              <a:rPr lang="en-GB" sz="2800" dirty="0">
                <a:latin typeface="+mn-lt"/>
              </a:rPr>
            </a:br>
            <a:endParaRPr lang="en-GB" sz="2800" dirty="0">
              <a:latin typeface="+mn-lt"/>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69947881"/>
              </p:ext>
            </p:extLst>
          </p:nvPr>
        </p:nvGraphicFramePr>
        <p:xfrm>
          <a:off x="1" y="849796"/>
          <a:ext cx="8941019" cy="57398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13441332"/>
      </p:ext>
    </p:extLst>
  </p:cSld>
  <p:clrMapOvr>
    <a:masterClrMapping/>
  </p:clrMapOvr>
  <p:transition>
    <p:dissolve/>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2345197" y="65459"/>
            <a:ext cx="4374018" cy="707886"/>
          </a:xfrm>
          <a:prstGeom prst="rect">
            <a:avLst/>
          </a:prstGeom>
        </p:spPr>
        <p:txBody>
          <a:bodyPr wrap="none">
            <a:spAutoFit/>
          </a:bodyPr>
          <a:lstStyle/>
          <a:p>
            <a:r>
              <a:rPr lang="en-GB" sz="4000" dirty="0"/>
              <a:t>Chapter 2 – Method</a:t>
            </a:r>
          </a:p>
        </p:txBody>
      </p:sp>
      <p:graphicFrame>
        <p:nvGraphicFramePr>
          <p:cNvPr id="7" name="Diagram 6"/>
          <p:cNvGraphicFramePr/>
          <p:nvPr>
            <p:extLst>
              <p:ext uri="{D42A27DB-BD31-4B8C-83A1-F6EECF244321}">
                <p14:modId xmlns:p14="http://schemas.microsoft.com/office/powerpoint/2010/main" val="1745473858"/>
              </p:ext>
            </p:extLst>
          </p:nvPr>
        </p:nvGraphicFramePr>
        <p:xfrm>
          <a:off x="161768" y="4114481"/>
          <a:ext cx="8753632" cy="2678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p:cNvGraphicFramePr/>
          <p:nvPr>
            <p:extLst>
              <p:ext uri="{D42A27DB-BD31-4B8C-83A1-F6EECF244321}">
                <p14:modId xmlns:p14="http://schemas.microsoft.com/office/powerpoint/2010/main" val="2226667570"/>
              </p:ext>
            </p:extLst>
          </p:nvPr>
        </p:nvGraphicFramePr>
        <p:xfrm>
          <a:off x="0" y="950718"/>
          <a:ext cx="8853023" cy="298639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83265400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Graphic spid="9" grpId="0">
        <p:bldAsOne/>
      </p:bldGraphic>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5588" y="211040"/>
            <a:ext cx="7886700" cy="577494"/>
          </a:xfrm>
        </p:spPr>
        <p:txBody>
          <a:bodyPr>
            <a:normAutofit fontScale="90000"/>
          </a:bodyPr>
          <a:lstStyle/>
          <a:p>
            <a:r>
              <a:rPr lang="en-GB" dirty="0"/>
              <a:t>Materials</a:t>
            </a:r>
            <a:br>
              <a:rPr lang="en-GB" dirty="0"/>
            </a:b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6528317"/>
              </p:ext>
            </p:extLst>
          </p:nvPr>
        </p:nvGraphicFramePr>
        <p:xfrm>
          <a:off x="55929" y="631133"/>
          <a:ext cx="9053284" cy="610262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55013132"/>
      </p:ext>
    </p:extLst>
  </p:cSld>
  <p:clrMapOvr>
    <a:masterClrMapping/>
  </p:clrMapOvr>
  <p:transition>
    <p:dissolve/>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98267" y="69456"/>
            <a:ext cx="7886700" cy="854884"/>
          </a:xfrm>
        </p:spPr>
        <p:txBody>
          <a:bodyPr/>
          <a:lstStyle/>
          <a:p>
            <a:r>
              <a:rPr lang="en-GB" sz="4800" dirty="0"/>
              <a:t> Procedure</a:t>
            </a:r>
          </a:p>
        </p:txBody>
      </p:sp>
      <p:graphicFrame>
        <p:nvGraphicFramePr>
          <p:cNvPr id="7" name="Content Placeholder 6"/>
          <p:cNvGraphicFramePr>
            <a:graphicFrameLocks noGrp="1"/>
          </p:cNvGraphicFramePr>
          <p:nvPr>
            <p:ph idx="1"/>
            <p:extLst>
              <p:ext uri="{D42A27DB-BD31-4B8C-83A1-F6EECF244321}">
                <p14:modId xmlns:p14="http://schemas.microsoft.com/office/powerpoint/2010/main" val="1581917778"/>
              </p:ext>
            </p:extLst>
          </p:nvPr>
        </p:nvGraphicFramePr>
        <p:xfrm>
          <a:off x="39414" y="1644927"/>
          <a:ext cx="9065172" cy="5004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extLst>
              <p:ext uri="{D42A27DB-BD31-4B8C-83A1-F6EECF244321}">
                <p14:modId xmlns:p14="http://schemas.microsoft.com/office/powerpoint/2010/main" val="150811279"/>
              </p:ext>
            </p:extLst>
          </p:nvPr>
        </p:nvGraphicFramePr>
        <p:xfrm>
          <a:off x="82495" y="924340"/>
          <a:ext cx="9022091" cy="90024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8" name="Diagram 7"/>
          <p:cNvGraphicFramePr/>
          <p:nvPr>
            <p:extLst>
              <p:ext uri="{D42A27DB-BD31-4B8C-83A1-F6EECF244321}">
                <p14:modId xmlns:p14="http://schemas.microsoft.com/office/powerpoint/2010/main" val="2576392636"/>
              </p:ext>
            </p:extLst>
          </p:nvPr>
        </p:nvGraphicFramePr>
        <p:xfrm>
          <a:off x="2493213" y="6331033"/>
          <a:ext cx="4200654" cy="402728"/>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1226338394"/>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p:cTn id="7" dur="500" fill="hold"/>
                                        <p:tgtEl>
                                          <p:spTgt spid="5"/>
                                        </p:tgtEl>
                                        <p:attrNameLst>
                                          <p:attrName>ppt_w</p:attrName>
                                        </p:attrNameLst>
                                      </p:cBhvr>
                                      <p:tavLst>
                                        <p:tav tm="0">
                                          <p:val>
                                            <p:fltVal val="0"/>
                                          </p:val>
                                        </p:tav>
                                        <p:tav tm="100000">
                                          <p:val>
                                            <p:strVal val="#ppt_w"/>
                                          </p:val>
                                        </p:tav>
                                      </p:tavLst>
                                    </p:anim>
                                    <p:anim calcmode="lin" valueType="num">
                                      <p:cBhvr>
                                        <p:cTn id="8" dur="500" fill="hold"/>
                                        <p:tgtEl>
                                          <p:spTgt spid="5"/>
                                        </p:tgtEl>
                                        <p:attrNameLst>
                                          <p:attrName>ppt_h</p:attrName>
                                        </p:attrNameLst>
                                      </p:cBhvr>
                                      <p:tavLst>
                                        <p:tav tm="0">
                                          <p:val>
                                            <p:fltVal val="0"/>
                                          </p:val>
                                        </p:tav>
                                        <p:tav tm="100000">
                                          <p:val>
                                            <p:strVal val="#ppt_h"/>
                                          </p:val>
                                        </p:tav>
                                      </p:tavLst>
                                    </p:anim>
                                    <p:animEffect transition="in" filter="fade">
                                      <p:cBhvr>
                                        <p:cTn id="9" dur="500"/>
                                        <p:tgtEl>
                                          <p:spTgt spid="5"/>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500" fill="hold"/>
                                        <p:tgtEl>
                                          <p:spTgt spid="8"/>
                                        </p:tgtEl>
                                        <p:attrNameLst>
                                          <p:attrName>ppt_w</p:attrName>
                                        </p:attrNameLst>
                                      </p:cBhvr>
                                      <p:tavLst>
                                        <p:tav tm="0">
                                          <p:val>
                                            <p:fltVal val="0"/>
                                          </p:val>
                                        </p:tav>
                                        <p:tav tm="100000">
                                          <p:val>
                                            <p:strVal val="#ppt_w"/>
                                          </p:val>
                                        </p:tav>
                                      </p:tavLst>
                                    </p:anim>
                                    <p:anim calcmode="lin" valueType="num">
                                      <p:cBhvr>
                                        <p:cTn id="22" dur="500" fill="hold"/>
                                        <p:tgtEl>
                                          <p:spTgt spid="8"/>
                                        </p:tgtEl>
                                        <p:attrNameLst>
                                          <p:attrName>ppt_h</p:attrName>
                                        </p:attrNameLst>
                                      </p:cBhvr>
                                      <p:tavLst>
                                        <p:tav tm="0">
                                          <p:val>
                                            <p:fltVal val="0"/>
                                          </p:val>
                                        </p:tav>
                                        <p:tav tm="100000">
                                          <p:val>
                                            <p:strVal val="#ppt_h"/>
                                          </p:val>
                                        </p:tav>
                                      </p:tavLst>
                                    </p:anim>
                                    <p:animEffect transition="in" filter="fade">
                                      <p:cBhvr>
                                        <p:cTn id="23"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7" grpId="0">
        <p:bldAsOne/>
      </p:bldGraphic>
      <p:bldGraphic spid="5" grpId="0">
        <p:bldAsOne/>
      </p:bldGraphic>
      <p:bldGraphic spid="8" grpId="0">
        <p:bldAsOne/>
      </p:bldGraphic>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11103" y="59286"/>
            <a:ext cx="7886700" cy="994172"/>
          </a:xfrm>
        </p:spPr>
        <p:txBody>
          <a:bodyPr>
            <a:normAutofit/>
          </a:bodyPr>
          <a:lstStyle/>
          <a:p>
            <a:r>
              <a:rPr lang="en-GB" sz="3600" dirty="0"/>
              <a:t>Chapter 3– Results</a:t>
            </a:r>
          </a:p>
        </p:txBody>
      </p:sp>
      <p:sp>
        <p:nvSpPr>
          <p:cNvPr id="5" name="Rectangle 4"/>
          <p:cNvSpPr/>
          <p:nvPr/>
        </p:nvSpPr>
        <p:spPr>
          <a:xfrm>
            <a:off x="122868" y="881223"/>
            <a:ext cx="9021132" cy="400110"/>
          </a:xfrm>
          <a:prstGeom prst="rect">
            <a:avLst/>
          </a:prstGeom>
        </p:spPr>
        <p:txBody>
          <a:bodyPr wrap="square">
            <a:spAutoFit/>
          </a:bodyPr>
          <a:lstStyle/>
          <a:p>
            <a:r>
              <a:rPr lang="en-GB" sz="2000" dirty="0"/>
              <a:t>Report main findings in clear, concise and systematic way: For each hypothesis, state</a:t>
            </a:r>
            <a:r>
              <a:rPr lang="en-GB" dirty="0"/>
              <a:t>:</a:t>
            </a:r>
          </a:p>
        </p:txBody>
      </p:sp>
      <p:sp>
        <p:nvSpPr>
          <p:cNvPr id="6" name="Content Placeholder 5"/>
          <p:cNvSpPr>
            <a:spLocks noGrp="1"/>
          </p:cNvSpPr>
          <p:nvPr>
            <p:ph idx="1"/>
          </p:nvPr>
        </p:nvSpPr>
        <p:spPr>
          <a:xfrm>
            <a:off x="88081" y="1354604"/>
            <a:ext cx="3748252" cy="3263504"/>
          </a:xfrm>
        </p:spPr>
        <p:txBody>
          <a:bodyPr>
            <a:normAutofit/>
          </a:bodyPr>
          <a:lstStyle/>
          <a:p>
            <a:r>
              <a:rPr lang="en-GB" sz="2000" dirty="0"/>
              <a:t>Quantitative:</a:t>
            </a:r>
          </a:p>
          <a:p>
            <a:r>
              <a:rPr lang="en-GB" sz="2000" dirty="0"/>
              <a:t>Descriptive (means, percentages)</a:t>
            </a:r>
          </a:p>
          <a:p>
            <a:r>
              <a:rPr lang="en-GB" sz="2000" dirty="0"/>
              <a:t>Inferential statistics (ANOVAs)</a:t>
            </a:r>
          </a:p>
          <a:p>
            <a:r>
              <a:rPr lang="en-GB" sz="2000" dirty="0"/>
              <a:t>Tables </a:t>
            </a:r>
          </a:p>
        </p:txBody>
      </p:sp>
      <p:graphicFrame>
        <p:nvGraphicFramePr>
          <p:cNvPr id="7" name="Content Placeholder 3"/>
          <p:cNvGraphicFramePr>
            <a:graphicFrameLocks/>
          </p:cNvGraphicFramePr>
          <p:nvPr>
            <p:extLst>
              <p:ext uri="{D42A27DB-BD31-4B8C-83A1-F6EECF244321}">
                <p14:modId xmlns:p14="http://schemas.microsoft.com/office/powerpoint/2010/main" val="2877518640"/>
              </p:ext>
            </p:extLst>
          </p:nvPr>
        </p:nvGraphicFramePr>
        <p:xfrm>
          <a:off x="1798" y="2908245"/>
          <a:ext cx="9144000" cy="394975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Content Placeholder 2"/>
          <p:cNvSpPr txBox="1">
            <a:spLocks/>
          </p:cNvSpPr>
          <p:nvPr/>
        </p:nvSpPr>
        <p:spPr>
          <a:xfrm>
            <a:off x="4400637" y="1354604"/>
            <a:ext cx="4674475" cy="1234345"/>
          </a:xfrm>
          <a:prstGeom prst="rect">
            <a:avLst/>
          </a:prstGeom>
        </p:spPr>
        <p:txBody>
          <a:bodyPr vert="horz" lIns="68580" tIns="34290" rIns="68580" bIns="3429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sz="2000" dirty="0"/>
              <a:t>Qualitative:</a:t>
            </a:r>
          </a:p>
          <a:p>
            <a:r>
              <a:rPr lang="en-GB" sz="2000" dirty="0"/>
              <a:t>Results and discussion together</a:t>
            </a:r>
          </a:p>
          <a:p>
            <a:r>
              <a:rPr lang="en-GB" sz="2000" dirty="0"/>
              <a:t>Theme tables/ diagrammatic representations </a:t>
            </a:r>
          </a:p>
          <a:p>
            <a:r>
              <a:rPr lang="en-GB" sz="2000" dirty="0"/>
              <a:t>Present themes/sub-themes</a:t>
            </a:r>
          </a:p>
        </p:txBody>
      </p:sp>
    </p:spTree>
    <p:extLst>
      <p:ext uri="{BB962C8B-B14F-4D97-AF65-F5344CB8AC3E}">
        <p14:creationId xmlns:p14="http://schemas.microsoft.com/office/powerpoint/2010/main" val="425063833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randombar(horizontal)">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grpId="0"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randombar(horizontal)">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grpId="0"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grpId="0"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randombar(horizontal)">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grpId="0"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randombar(horizontal)">
                                      <p:cBhvr>
                                        <p:cTn id="27" dur="500"/>
                                        <p:tgtEl>
                                          <p:spTgt spid="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grpId="0" nodeType="clickEffect">
                                  <p:stCondLst>
                                    <p:cond delay="0"/>
                                  </p:stCondLst>
                                  <p:childTnLst>
                                    <p:set>
                                      <p:cBhvr>
                                        <p:cTn id="31" dur="1" fill="hold">
                                          <p:stCondLst>
                                            <p:cond delay="0"/>
                                          </p:stCondLst>
                                        </p:cTn>
                                        <p:tgtEl>
                                          <p:spTgt spid="8"/>
                                        </p:tgtEl>
                                        <p:attrNameLst>
                                          <p:attrName>style.visibility</p:attrName>
                                        </p:attrNameLst>
                                      </p:cBhvr>
                                      <p:to>
                                        <p:strVal val="visible"/>
                                      </p:to>
                                    </p:set>
                                    <p:animEffect transition="in" filter="randombar(horizontal)">
                                      <p:cBhvr>
                                        <p:cTn id="32" dur="500"/>
                                        <p:tgtEl>
                                          <p:spTgt spid="8"/>
                                        </p:tgtEl>
                                      </p:cBhvr>
                                    </p:animEffect>
                                  </p:childTnLst>
                                </p:cTn>
                              </p:par>
                            </p:childTnLst>
                          </p:cTn>
                        </p:par>
                      </p:childTnLst>
                    </p:cTn>
                  </p:par>
                  <p:par>
                    <p:cTn id="33" fill="hold">
                      <p:stCondLst>
                        <p:cond delay="indefinite"/>
                      </p:stCondLst>
                      <p:childTnLst>
                        <p:par>
                          <p:cTn id="34" fill="hold">
                            <p:stCondLst>
                              <p:cond delay="0"/>
                            </p:stCondLst>
                            <p:childTnLst>
                              <p:par>
                                <p:cTn id="35" presetID="53" presetClass="entr" presetSubtype="16" fill="hold" grpId="0" nodeType="clickEffect">
                                  <p:stCondLst>
                                    <p:cond delay="0"/>
                                  </p:stCondLst>
                                  <p:childTnLst>
                                    <p:set>
                                      <p:cBhvr>
                                        <p:cTn id="36" dur="1" fill="hold">
                                          <p:stCondLst>
                                            <p:cond delay="0"/>
                                          </p:stCondLst>
                                        </p:cTn>
                                        <p:tgtEl>
                                          <p:spTgt spid="7"/>
                                        </p:tgtEl>
                                        <p:attrNameLst>
                                          <p:attrName>style.visibility</p:attrName>
                                        </p:attrNameLst>
                                      </p:cBhvr>
                                      <p:to>
                                        <p:strVal val="visible"/>
                                      </p:to>
                                    </p:set>
                                    <p:anim calcmode="lin" valueType="num">
                                      <p:cBhvr>
                                        <p:cTn id="37" dur="500" fill="hold"/>
                                        <p:tgtEl>
                                          <p:spTgt spid="7"/>
                                        </p:tgtEl>
                                        <p:attrNameLst>
                                          <p:attrName>ppt_w</p:attrName>
                                        </p:attrNameLst>
                                      </p:cBhvr>
                                      <p:tavLst>
                                        <p:tav tm="0">
                                          <p:val>
                                            <p:fltVal val="0"/>
                                          </p:val>
                                        </p:tav>
                                        <p:tav tm="100000">
                                          <p:val>
                                            <p:strVal val="#ppt_w"/>
                                          </p:val>
                                        </p:tav>
                                      </p:tavLst>
                                    </p:anim>
                                    <p:anim calcmode="lin" valueType="num">
                                      <p:cBhvr>
                                        <p:cTn id="38" dur="500" fill="hold"/>
                                        <p:tgtEl>
                                          <p:spTgt spid="7"/>
                                        </p:tgtEl>
                                        <p:attrNameLst>
                                          <p:attrName>ppt_h</p:attrName>
                                        </p:attrNameLst>
                                      </p:cBhvr>
                                      <p:tavLst>
                                        <p:tav tm="0">
                                          <p:val>
                                            <p:fltVal val="0"/>
                                          </p:val>
                                        </p:tav>
                                        <p:tav tm="100000">
                                          <p:val>
                                            <p:strVal val="#ppt_h"/>
                                          </p:val>
                                        </p:tav>
                                      </p:tavLst>
                                    </p:anim>
                                    <p:animEffect transition="in" filter="fade">
                                      <p:cBhvr>
                                        <p:cTn id="39"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Graphic spid="7" grpId="0">
        <p:bldAsOne/>
      </p:bldGraphic>
      <p:bldP spid="8"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2167" y="542629"/>
            <a:ext cx="7886700" cy="459253"/>
          </a:xfrm>
        </p:spPr>
        <p:txBody>
          <a:bodyPr>
            <a:normAutofit fontScale="90000"/>
          </a:bodyPr>
          <a:lstStyle/>
          <a:p>
            <a:r>
              <a:rPr lang="en-GB" sz="2325" b="1" dirty="0">
                <a:latin typeface="Arial" panose="020B0604020202020204" pitchFamily="34" charset="0"/>
              </a:rPr>
              <a:t>Chapter 4 – Discussion</a:t>
            </a:r>
            <a:br>
              <a:rPr lang="en-GB" sz="3600" b="1" dirty="0">
                <a:latin typeface="Times New Roman" panose="02020603050405020304" pitchFamily="18" charset="0"/>
              </a:rPr>
            </a:br>
            <a:br>
              <a:rPr lang="en-GB" dirty="0"/>
            </a:br>
            <a:endParaRPr lang="en-GB" dirty="0"/>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497820018"/>
              </p:ext>
            </p:extLst>
          </p:nvPr>
        </p:nvGraphicFramePr>
        <p:xfrm>
          <a:off x="106418" y="626165"/>
          <a:ext cx="9037583" cy="61473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78786404"/>
      </p:ext>
    </p:extLst>
  </p:cSld>
  <p:clrMapOvr>
    <a:masterClrMapping/>
  </p:clrMapOvr>
  <p:transition>
    <p:dissolve/>
  </p:transition>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36414" y="307889"/>
            <a:ext cx="8229600" cy="598200"/>
          </a:xfrm>
        </p:spPr>
        <p:txBody>
          <a:bodyPr/>
          <a:lstStyle/>
          <a:p>
            <a:r>
              <a:rPr lang="en-GB" altLang="en-US" sz="6000" b="1" dirty="0"/>
              <a:t>Reference List</a:t>
            </a:r>
            <a:endParaRPr lang="en-GB" altLang="en-US" sz="6600" b="1" dirty="0"/>
          </a:p>
        </p:txBody>
      </p:sp>
      <p:sp>
        <p:nvSpPr>
          <p:cNvPr id="3" name="Content Placeholder 2"/>
          <p:cNvSpPr>
            <a:spLocks noGrp="1"/>
          </p:cNvSpPr>
          <p:nvPr>
            <p:ph idx="1"/>
          </p:nvPr>
        </p:nvSpPr>
        <p:spPr>
          <a:xfrm>
            <a:off x="58186" y="1105592"/>
            <a:ext cx="8986057" cy="5710845"/>
          </a:xfrm>
        </p:spPr>
        <p:txBody>
          <a:bodyPr>
            <a:noAutofit/>
          </a:bodyPr>
          <a:lstStyle/>
          <a:p>
            <a:pPr>
              <a:spcBef>
                <a:spcPts val="0"/>
              </a:spcBef>
            </a:pPr>
            <a:r>
              <a:rPr lang="en-GB" sz="2800" dirty="0"/>
              <a:t>Style and presentation should be perfect</a:t>
            </a:r>
          </a:p>
          <a:p>
            <a:pPr>
              <a:spcBef>
                <a:spcPts val="0"/>
              </a:spcBef>
            </a:pPr>
            <a:r>
              <a:rPr lang="en-GB" sz="2800" dirty="0"/>
              <a:t>Must follow current APA formatting guidelines</a:t>
            </a:r>
          </a:p>
          <a:p>
            <a:pPr>
              <a:spcBef>
                <a:spcPts val="0"/>
              </a:spcBef>
            </a:pPr>
            <a:r>
              <a:rPr lang="en-GB" sz="2800" dirty="0"/>
              <a:t>Each reference should start on a new line</a:t>
            </a:r>
          </a:p>
          <a:p>
            <a:pPr>
              <a:spcBef>
                <a:spcPts val="0"/>
              </a:spcBef>
            </a:pPr>
            <a:r>
              <a:rPr lang="en-GB" sz="2800" dirty="0"/>
              <a:t>All lines after first line of each reference must be indented</a:t>
            </a:r>
          </a:p>
          <a:p>
            <a:pPr>
              <a:spcBef>
                <a:spcPts val="0"/>
              </a:spcBef>
            </a:pPr>
            <a:r>
              <a:rPr lang="en-GB" sz="2800" dirty="0"/>
              <a:t>The reference list should be single-line spaced</a:t>
            </a:r>
          </a:p>
          <a:p>
            <a:pPr>
              <a:spcBef>
                <a:spcPts val="0"/>
              </a:spcBef>
            </a:pPr>
            <a:r>
              <a:rPr lang="en-GB" sz="2800" dirty="0"/>
              <a:t>Do </a:t>
            </a:r>
            <a:r>
              <a:rPr lang="en-GB" sz="2800" b="1" dirty="0"/>
              <a:t>not</a:t>
            </a:r>
            <a:r>
              <a:rPr lang="en-GB" sz="2800" dirty="0"/>
              <a:t> include bullet points</a:t>
            </a:r>
          </a:p>
          <a:p>
            <a:pPr>
              <a:spcBef>
                <a:spcPts val="0"/>
              </a:spcBef>
            </a:pPr>
            <a:r>
              <a:rPr lang="en-GB" sz="2800" dirty="0"/>
              <a:t>Should be in alphabetical order</a:t>
            </a:r>
          </a:p>
          <a:p>
            <a:pPr>
              <a:spcBef>
                <a:spcPts val="0"/>
              </a:spcBef>
            </a:pPr>
            <a:endParaRPr lang="en-GB" sz="1800" dirty="0"/>
          </a:p>
          <a:p>
            <a:pPr marL="0" indent="0">
              <a:spcBef>
                <a:spcPts val="0"/>
              </a:spcBef>
              <a:buNone/>
            </a:pPr>
            <a:r>
              <a:rPr lang="en-GB" sz="3200" dirty="0"/>
              <a:t>E.g.,</a:t>
            </a:r>
          </a:p>
          <a:p>
            <a:pPr marL="0" indent="0">
              <a:spcBef>
                <a:spcPts val="0"/>
              </a:spcBef>
              <a:buNone/>
            </a:pPr>
            <a:endParaRPr lang="en-GB" sz="1400" dirty="0"/>
          </a:p>
          <a:p>
            <a:pPr marL="0" indent="0">
              <a:spcBef>
                <a:spcPts val="0"/>
              </a:spcBef>
              <a:buNone/>
            </a:pPr>
            <a:r>
              <a:rPr lang="en-GB" dirty="0"/>
              <a:t>Koen, J. D., Hauck, N., &amp; </a:t>
            </a:r>
            <a:r>
              <a:rPr lang="en-GB" dirty="0" err="1"/>
              <a:t>Rugg</a:t>
            </a:r>
            <a:r>
              <a:rPr lang="en-GB" dirty="0"/>
              <a:t>, M. D. (2019). The relationship between	age, neural differentiation, and memory performance. </a:t>
            </a:r>
            <a:r>
              <a:rPr lang="en-GB" i="1" dirty="0"/>
              <a:t>Journal	of Neuroscience</a:t>
            </a:r>
            <a:r>
              <a:rPr lang="en-GB" dirty="0"/>
              <a:t>, </a:t>
            </a:r>
            <a:r>
              <a:rPr lang="en-GB" i="1" dirty="0"/>
              <a:t>39</a:t>
            </a:r>
            <a:r>
              <a:rPr lang="en-GB" dirty="0"/>
              <a:t>(1), 149-162.</a:t>
            </a:r>
            <a:endParaRPr lang="en-GB" sz="3200" dirty="0"/>
          </a:p>
          <a:p>
            <a:pPr marL="0" indent="0">
              <a:spcBef>
                <a:spcPts val="0"/>
              </a:spcBef>
              <a:buNone/>
            </a:pPr>
            <a:r>
              <a:rPr lang="en-GB" sz="3200" dirty="0"/>
              <a:t> </a:t>
            </a:r>
          </a:p>
        </p:txBody>
      </p:sp>
    </p:spTree>
    <p:extLst>
      <p:ext uri="{BB962C8B-B14F-4D97-AF65-F5344CB8AC3E}">
        <p14:creationId xmlns:p14="http://schemas.microsoft.com/office/powerpoint/2010/main" val="298948675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47" dur="500"/>
                                        <p:tgtEl>
                                          <p:spTgt spid="3">
                                            <p:txEl>
                                              <p:pRg st="10" end="1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5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Title 1"/>
          <p:cNvSpPr>
            <a:spLocks noGrp="1"/>
          </p:cNvSpPr>
          <p:nvPr>
            <p:ph type="title"/>
          </p:nvPr>
        </p:nvSpPr>
        <p:spPr>
          <a:xfrm>
            <a:off x="436414" y="307889"/>
            <a:ext cx="8229600" cy="598200"/>
          </a:xfrm>
        </p:spPr>
        <p:txBody>
          <a:bodyPr/>
          <a:lstStyle/>
          <a:p>
            <a:r>
              <a:rPr lang="en-GB" altLang="en-US" sz="6000" b="1" dirty="0"/>
              <a:t>Appendices </a:t>
            </a:r>
            <a:endParaRPr lang="en-GB" altLang="en-US" sz="6600" b="1" dirty="0"/>
          </a:p>
        </p:txBody>
      </p:sp>
      <p:sp>
        <p:nvSpPr>
          <p:cNvPr id="3" name="Content Placeholder 2"/>
          <p:cNvSpPr>
            <a:spLocks noGrp="1"/>
          </p:cNvSpPr>
          <p:nvPr>
            <p:ph idx="1"/>
          </p:nvPr>
        </p:nvSpPr>
        <p:spPr>
          <a:xfrm>
            <a:off x="58186" y="1105592"/>
            <a:ext cx="9085814" cy="5710845"/>
          </a:xfrm>
        </p:spPr>
        <p:txBody>
          <a:bodyPr>
            <a:noAutofit/>
          </a:bodyPr>
          <a:lstStyle/>
          <a:p>
            <a:pPr>
              <a:spcBef>
                <a:spcPts val="0"/>
              </a:spcBef>
            </a:pPr>
            <a:r>
              <a:rPr lang="en-GB" dirty="0"/>
              <a:t>Includes detailed material that would be of interest to the reader but would interrupt the flow of the main text. </a:t>
            </a:r>
          </a:p>
          <a:p>
            <a:pPr>
              <a:spcBef>
                <a:spcPts val="0"/>
              </a:spcBef>
            </a:pPr>
            <a:r>
              <a:rPr lang="en-GB" dirty="0"/>
              <a:t>The documents you must include are:</a:t>
            </a:r>
          </a:p>
          <a:p>
            <a:pPr lvl="1">
              <a:spcBef>
                <a:spcPts val="0"/>
              </a:spcBef>
            </a:pPr>
            <a:r>
              <a:rPr lang="en-GB" sz="2400" dirty="0"/>
              <a:t>Final approved Dissertation Proposal form</a:t>
            </a:r>
          </a:p>
          <a:p>
            <a:pPr lvl="1">
              <a:spcBef>
                <a:spcPts val="0"/>
              </a:spcBef>
            </a:pPr>
            <a:r>
              <a:rPr lang="en-GB" sz="2400" dirty="0"/>
              <a:t>Final approved Dissertation Ethics Form</a:t>
            </a:r>
          </a:p>
          <a:p>
            <a:pPr lvl="1">
              <a:spcBef>
                <a:spcPts val="0"/>
              </a:spcBef>
            </a:pPr>
            <a:r>
              <a:rPr lang="en-GB" sz="2400" dirty="0"/>
              <a:t>Copies of blank Questionnaires/Images, etc. used </a:t>
            </a:r>
          </a:p>
          <a:p>
            <a:pPr lvl="1">
              <a:spcBef>
                <a:spcPts val="0"/>
              </a:spcBef>
            </a:pPr>
            <a:r>
              <a:rPr lang="en-GB" sz="2400" dirty="0"/>
              <a:t>Copy of blank consent form</a:t>
            </a:r>
          </a:p>
          <a:p>
            <a:pPr lvl="1">
              <a:spcBef>
                <a:spcPts val="0"/>
              </a:spcBef>
            </a:pPr>
            <a:r>
              <a:rPr lang="en-GB" sz="2400" dirty="0"/>
              <a:t>Copy of any information or instruction sheets </a:t>
            </a:r>
          </a:p>
          <a:p>
            <a:pPr lvl="1">
              <a:spcBef>
                <a:spcPts val="0"/>
              </a:spcBef>
            </a:pPr>
            <a:r>
              <a:rPr lang="en-GB" sz="2400" dirty="0"/>
              <a:t>Copy of debrief form </a:t>
            </a:r>
          </a:p>
          <a:p>
            <a:pPr lvl="1">
              <a:spcBef>
                <a:spcPts val="0"/>
              </a:spcBef>
            </a:pPr>
            <a:r>
              <a:rPr lang="en-GB" sz="2400" dirty="0"/>
              <a:t>Copies of approval letters from outside organisations if appropriate </a:t>
            </a:r>
          </a:p>
          <a:p>
            <a:pPr lvl="1">
              <a:spcBef>
                <a:spcPts val="0"/>
              </a:spcBef>
            </a:pPr>
            <a:r>
              <a:rPr lang="en-GB" sz="2400" dirty="0"/>
              <a:t>SPSS output and/or transcript excerpts </a:t>
            </a:r>
          </a:p>
          <a:p>
            <a:pPr lvl="1">
              <a:spcBef>
                <a:spcPts val="0"/>
              </a:spcBef>
            </a:pPr>
            <a:endParaRPr lang="en-GB" sz="1600" dirty="0"/>
          </a:p>
          <a:p>
            <a:pPr>
              <a:spcBef>
                <a:spcPts val="0"/>
              </a:spcBef>
            </a:pPr>
            <a:r>
              <a:rPr lang="en-GB" sz="2800" dirty="0"/>
              <a:t>Label appendices Appendix A, Appendix B etc., </a:t>
            </a:r>
            <a:r>
              <a:rPr lang="en-GB" sz="2800" b="1" dirty="0"/>
              <a:t>in the order </a:t>
            </a:r>
            <a:r>
              <a:rPr lang="en-GB" sz="2800" dirty="0"/>
              <a:t>in which they are first mentioned in your main text.  </a:t>
            </a:r>
          </a:p>
        </p:txBody>
      </p:sp>
    </p:spTree>
    <p:extLst>
      <p:ext uri="{BB962C8B-B14F-4D97-AF65-F5344CB8AC3E}">
        <p14:creationId xmlns:p14="http://schemas.microsoft.com/office/powerpoint/2010/main" val="3023135513"/>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randombar(horizontal)">
                                      <p:cBhvr>
                                        <p:cTn id="42" dur="500"/>
                                        <p:tgtEl>
                                          <p:spTgt spid="3">
                                            <p:txEl>
                                              <p:pRg st="7" end="7"/>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7" dur="500"/>
                                        <p:tgtEl>
                                          <p:spTgt spid="3">
                                            <p:txEl>
                                              <p:pRg st="8" end="8"/>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9" end="9"/>
                                            </p:txEl>
                                          </p:spTgt>
                                        </p:tgtEl>
                                        <p:attrNameLst>
                                          <p:attrName>style.visibility</p:attrName>
                                        </p:attrNameLst>
                                      </p:cBhvr>
                                      <p:to>
                                        <p:strVal val="visible"/>
                                      </p:to>
                                    </p:set>
                                    <p:animEffect transition="in" filter="randombar(horizontal)">
                                      <p:cBhvr>
                                        <p:cTn id="52" dur="500"/>
                                        <p:tgtEl>
                                          <p:spTgt spid="3">
                                            <p:txEl>
                                              <p:pRg st="9" end="9"/>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4" presetClass="entr" presetSubtype="10" fill="hold" nodeType="clickEffect">
                                  <p:stCondLst>
                                    <p:cond delay="0"/>
                                  </p:stCondLst>
                                  <p:childTnLst>
                                    <p:set>
                                      <p:cBhvr>
                                        <p:cTn id="56"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57"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820"/>
            <a:ext cx="8229600" cy="747827"/>
          </a:xfrm>
        </p:spPr>
        <p:txBody>
          <a:bodyPr/>
          <a:lstStyle/>
          <a:p>
            <a:r>
              <a:rPr lang="en-GB" sz="3600" b="1" dirty="0"/>
              <a:t>Dissertation Layout</a:t>
            </a:r>
          </a:p>
        </p:txBody>
      </p:sp>
      <p:sp>
        <p:nvSpPr>
          <p:cNvPr id="3" name="Content Placeholder 2"/>
          <p:cNvSpPr>
            <a:spLocks noGrp="1"/>
          </p:cNvSpPr>
          <p:nvPr>
            <p:ph idx="1"/>
          </p:nvPr>
        </p:nvSpPr>
        <p:spPr>
          <a:xfrm>
            <a:off x="41561" y="768925"/>
            <a:ext cx="9027624" cy="6030886"/>
          </a:xfrm>
        </p:spPr>
        <p:txBody>
          <a:bodyPr/>
          <a:lstStyle/>
          <a:p>
            <a:r>
              <a:rPr lang="en-GB" sz="2800" dirty="0"/>
              <a:t>An important element of your dissertation is presentation </a:t>
            </a:r>
          </a:p>
          <a:p>
            <a:endParaRPr lang="en-GB" sz="1000" dirty="0"/>
          </a:p>
          <a:p>
            <a:r>
              <a:rPr lang="en-GB" sz="2800" dirty="0"/>
              <a:t>You are expected to submit a dissertation presented in the correct format as set out below and in the APA manual </a:t>
            </a:r>
          </a:p>
          <a:p>
            <a:endParaRPr lang="en-GB" sz="1000" dirty="0"/>
          </a:p>
          <a:p>
            <a:r>
              <a:rPr lang="en-GB" sz="2800" dirty="0"/>
              <a:t>Deviation from these will result in loss of marks</a:t>
            </a:r>
          </a:p>
          <a:p>
            <a:endParaRPr lang="en-GB" sz="1000" dirty="0"/>
          </a:p>
          <a:p>
            <a:r>
              <a:rPr lang="en-GB" sz="2800" b="1" dirty="0"/>
              <a:t>Layout of text:</a:t>
            </a:r>
          </a:p>
          <a:p>
            <a:pPr lvl="1"/>
            <a:r>
              <a:rPr lang="en-GB" sz="2400" dirty="0"/>
              <a:t>The typescript should Times New Roman in 12-point font </a:t>
            </a:r>
          </a:p>
          <a:p>
            <a:pPr lvl="1"/>
            <a:r>
              <a:rPr lang="en-GB" sz="2400" dirty="0"/>
              <a:t>The lines should be double-spaced on A4 paper </a:t>
            </a:r>
          </a:p>
          <a:p>
            <a:pPr lvl="1"/>
            <a:r>
              <a:rPr lang="en-GB" sz="2400" dirty="0"/>
              <a:t>Make sure the left and right hand margins are 2.5cm wide. </a:t>
            </a:r>
          </a:p>
          <a:p>
            <a:r>
              <a:rPr lang="en-GB" sz="2700" b="1" dirty="0"/>
              <a:t>Page numbering </a:t>
            </a:r>
          </a:p>
          <a:p>
            <a:pPr lvl="1"/>
            <a:r>
              <a:rPr lang="en-GB" sz="2400" dirty="0"/>
              <a:t>Page numbers should be located at top right of the page</a:t>
            </a:r>
          </a:p>
          <a:p>
            <a:pPr lvl="1"/>
            <a:r>
              <a:rPr lang="en-GB" sz="2400" dirty="0"/>
              <a:t>The entire work, including references and appendices, should be numbered consecutively from the first page of the first chapter. </a:t>
            </a:r>
          </a:p>
        </p:txBody>
      </p:sp>
    </p:spTree>
    <p:extLst>
      <p:ext uri="{BB962C8B-B14F-4D97-AF65-F5344CB8AC3E}">
        <p14:creationId xmlns:p14="http://schemas.microsoft.com/office/powerpoint/2010/main" val="4284186057"/>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27" dur="500"/>
                                        <p:tgtEl>
                                          <p:spTgt spid="3">
                                            <p:txEl>
                                              <p:pRg st="7" end="7"/>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32" dur="500"/>
                                        <p:tgtEl>
                                          <p:spTgt spid="3">
                                            <p:txEl>
                                              <p:pRg st="8" end="8"/>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37" dur="500"/>
                                        <p:tgtEl>
                                          <p:spTgt spid="3">
                                            <p:txEl>
                                              <p:pRg st="9" end="9"/>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42" dur="500"/>
                                        <p:tgtEl>
                                          <p:spTgt spid="3">
                                            <p:txEl>
                                              <p:pRg st="10" end="1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47" dur="500"/>
                                        <p:tgtEl>
                                          <p:spTgt spid="3">
                                            <p:txEl>
                                              <p:pRg st="11" end="1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52"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820"/>
            <a:ext cx="8229600" cy="747827"/>
          </a:xfrm>
        </p:spPr>
        <p:txBody>
          <a:bodyPr/>
          <a:lstStyle/>
          <a:p>
            <a:r>
              <a:rPr lang="en-GB" sz="3600" b="1" dirty="0"/>
              <a:t>Dissertation Layout</a:t>
            </a:r>
          </a:p>
        </p:txBody>
      </p:sp>
      <p:sp>
        <p:nvSpPr>
          <p:cNvPr id="3" name="Content Placeholder 2"/>
          <p:cNvSpPr>
            <a:spLocks noGrp="1"/>
          </p:cNvSpPr>
          <p:nvPr>
            <p:ph idx="1"/>
          </p:nvPr>
        </p:nvSpPr>
        <p:spPr>
          <a:xfrm>
            <a:off x="141315" y="901933"/>
            <a:ext cx="8919557" cy="4525963"/>
          </a:xfrm>
        </p:spPr>
        <p:txBody>
          <a:bodyPr/>
          <a:lstStyle/>
          <a:p>
            <a:r>
              <a:rPr lang="en-GB" dirty="0"/>
              <a:t>Preliminaries such as Table of Contents, Abstract and Acknowledgements, which cannot be completed until the main work and its pagination is finished, should be numbered in lower case Roman numerals (i. ii. iii etc.). </a:t>
            </a:r>
          </a:p>
          <a:p>
            <a:endParaRPr lang="en-GB" dirty="0"/>
          </a:p>
          <a:p>
            <a:r>
              <a:rPr lang="en-GB" dirty="0"/>
              <a:t>As an alternative, it is acceptable practice for all pages, including appendices, with the exception of the front or title page, to be numbered consecutively with Arabic numerals (1, 2, 3 etc.).</a:t>
            </a:r>
          </a:p>
          <a:p>
            <a:endParaRPr lang="en-GB" dirty="0"/>
          </a:p>
          <a:p>
            <a:r>
              <a:rPr lang="en-GB" b="1" dirty="0"/>
              <a:t>Tables and figures </a:t>
            </a:r>
          </a:p>
          <a:p>
            <a:pPr lvl="1"/>
            <a:r>
              <a:rPr lang="en-GB" dirty="0"/>
              <a:t>All tables and figures should be numbered and labelled. </a:t>
            </a:r>
          </a:p>
          <a:p>
            <a:pPr lvl="1"/>
            <a:r>
              <a:rPr lang="en-GB" dirty="0"/>
              <a:t>All tables and figures should be listed in the Table of Contents. </a:t>
            </a:r>
          </a:p>
        </p:txBody>
      </p:sp>
    </p:spTree>
    <p:extLst>
      <p:ext uri="{BB962C8B-B14F-4D97-AF65-F5344CB8AC3E}">
        <p14:creationId xmlns:p14="http://schemas.microsoft.com/office/powerpoint/2010/main" val="3107139745"/>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2" dur="500"/>
                                        <p:tgtEl>
                                          <p:spTgt spid="3">
                                            <p:txEl>
                                              <p:pRg st="5" end="5"/>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820"/>
            <a:ext cx="8229600" cy="747827"/>
          </a:xfrm>
        </p:spPr>
        <p:txBody>
          <a:bodyPr/>
          <a:lstStyle/>
          <a:p>
            <a:r>
              <a:rPr lang="en-GB" sz="3600" b="1" dirty="0"/>
              <a:t>Dissertation Layout</a:t>
            </a:r>
          </a:p>
        </p:txBody>
      </p:sp>
      <p:sp>
        <p:nvSpPr>
          <p:cNvPr id="3" name="Content Placeholder 2"/>
          <p:cNvSpPr>
            <a:spLocks noGrp="1"/>
          </p:cNvSpPr>
          <p:nvPr>
            <p:ph idx="1"/>
          </p:nvPr>
        </p:nvSpPr>
        <p:spPr>
          <a:xfrm>
            <a:off x="112221" y="814647"/>
            <a:ext cx="8919557" cy="4525963"/>
          </a:xfrm>
        </p:spPr>
        <p:txBody>
          <a:bodyPr/>
          <a:lstStyle/>
          <a:p>
            <a:r>
              <a:rPr lang="en-GB" b="1" dirty="0"/>
              <a:t>Quotations </a:t>
            </a:r>
          </a:p>
          <a:p>
            <a:pPr lvl="1"/>
            <a:r>
              <a:rPr lang="en-GB" dirty="0"/>
              <a:t>These are generally to be avoided. </a:t>
            </a:r>
          </a:p>
          <a:p>
            <a:pPr lvl="1"/>
            <a:r>
              <a:rPr lang="en-GB" dirty="0"/>
              <a:t>Always paraphrase in your own words where possible. </a:t>
            </a:r>
          </a:p>
          <a:p>
            <a:pPr lvl="1"/>
            <a:r>
              <a:rPr lang="en-GB" dirty="0"/>
              <a:t>Should you need to quote a source (e.g., a definition) this should be placed in single inverted commas and include the page number. </a:t>
            </a:r>
          </a:p>
          <a:p>
            <a:pPr lvl="1"/>
            <a:r>
              <a:rPr lang="en-GB" dirty="0"/>
              <a:t>The exact spelling and punctuation of the original should be followed. </a:t>
            </a:r>
          </a:p>
          <a:p>
            <a:pPr lvl="1"/>
            <a:r>
              <a:rPr lang="en-GB" dirty="0"/>
              <a:t>If the quotation is more than four lines long, it should be set as an extract and the whole quotation indented. </a:t>
            </a:r>
          </a:p>
          <a:p>
            <a:pPr lvl="1"/>
            <a:r>
              <a:rPr lang="en-GB" dirty="0"/>
              <a:t>The author or authors’ name(s), date and page number are written in this case in brackets underneath. </a:t>
            </a:r>
          </a:p>
          <a:p>
            <a:pPr lvl="1"/>
            <a:endParaRPr lang="en-GB" dirty="0"/>
          </a:p>
          <a:p>
            <a:r>
              <a:rPr lang="en-GB" b="1" dirty="0"/>
              <a:t>Abbreviations (and acronyms) </a:t>
            </a:r>
          </a:p>
          <a:p>
            <a:pPr lvl="1"/>
            <a:r>
              <a:rPr lang="en-GB" dirty="0"/>
              <a:t>These must be typed in full when first mentioned, with the abbreviation in brackets. </a:t>
            </a:r>
          </a:p>
          <a:p>
            <a:pPr lvl="1"/>
            <a:r>
              <a:rPr lang="en-GB" dirty="0"/>
              <a:t>The abbreviation can be used thereafter. </a:t>
            </a:r>
          </a:p>
        </p:txBody>
      </p:sp>
    </p:spTree>
    <p:extLst>
      <p:ext uri="{BB962C8B-B14F-4D97-AF65-F5344CB8AC3E}">
        <p14:creationId xmlns:p14="http://schemas.microsoft.com/office/powerpoint/2010/main" val="415403469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randombar(horizontal)">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52" dur="500"/>
                                        <p:tgtEl>
                                          <p:spTgt spid="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6820"/>
            <a:ext cx="8229600" cy="747827"/>
          </a:xfrm>
        </p:spPr>
        <p:txBody>
          <a:bodyPr/>
          <a:lstStyle/>
          <a:p>
            <a:r>
              <a:rPr lang="en-GB" sz="3600" b="1" dirty="0"/>
              <a:t>Dissertation Layout</a:t>
            </a:r>
          </a:p>
        </p:txBody>
      </p:sp>
      <p:sp>
        <p:nvSpPr>
          <p:cNvPr id="3" name="Content Placeholder 2"/>
          <p:cNvSpPr>
            <a:spLocks noGrp="1"/>
          </p:cNvSpPr>
          <p:nvPr>
            <p:ph idx="1"/>
          </p:nvPr>
        </p:nvSpPr>
        <p:spPr>
          <a:xfrm>
            <a:off x="112221" y="748145"/>
            <a:ext cx="8919557" cy="4525963"/>
          </a:xfrm>
        </p:spPr>
        <p:txBody>
          <a:bodyPr/>
          <a:lstStyle/>
          <a:p>
            <a:r>
              <a:rPr lang="en-GB" b="1" dirty="0"/>
              <a:t>Numbers </a:t>
            </a:r>
          </a:p>
          <a:p>
            <a:pPr lvl="1"/>
            <a:r>
              <a:rPr lang="en-GB" dirty="0"/>
              <a:t>Use words for numbers between one and nine. </a:t>
            </a:r>
          </a:p>
          <a:p>
            <a:pPr lvl="1"/>
            <a:r>
              <a:rPr lang="en-GB" dirty="0"/>
              <a:t>If a sentence starts with a number, this should be written as a word.</a:t>
            </a:r>
          </a:p>
          <a:p>
            <a:pPr lvl="1"/>
            <a:r>
              <a:rPr lang="en-GB" dirty="0"/>
              <a:t>However, when reporting data in text and in tables, always use figures.</a:t>
            </a:r>
          </a:p>
          <a:p>
            <a:pPr lvl="1"/>
            <a:endParaRPr lang="en-GB" sz="1200" dirty="0"/>
          </a:p>
          <a:p>
            <a:r>
              <a:rPr lang="en-GB" b="1" dirty="0"/>
              <a:t>Referencing</a:t>
            </a:r>
            <a:r>
              <a:rPr lang="en-GB" dirty="0"/>
              <a:t> </a:t>
            </a:r>
          </a:p>
          <a:p>
            <a:pPr lvl="1"/>
            <a:r>
              <a:rPr lang="en-GB" dirty="0"/>
              <a:t>Should be impeccable and adhere fully to APA style. </a:t>
            </a:r>
          </a:p>
          <a:p>
            <a:pPr lvl="1"/>
            <a:r>
              <a:rPr lang="en-GB" dirty="0"/>
              <a:t>Marks will be lost if there is any significant inconsistency to method of setting out of citations and references. </a:t>
            </a:r>
          </a:p>
          <a:p>
            <a:pPr lvl="1"/>
            <a:r>
              <a:rPr lang="en-GB" dirty="0"/>
              <a:t>As with marks deducted for weaknesses of spelling and grammar, such a loss can bring an assignment down an entire grade. </a:t>
            </a:r>
          </a:p>
          <a:p>
            <a:pPr lvl="1"/>
            <a:r>
              <a:rPr lang="en-GB" dirty="0"/>
              <a:t>It is essential that you acknowledge all of the sources that you have used in your dissertation as it: (a) proves that your work has a factual basis; (b) allows the reader to identify and retrieve the sources for their own use; (c) shows the research you have undertaken to reach your conclusions.</a:t>
            </a:r>
          </a:p>
          <a:p>
            <a:pPr lvl="1"/>
            <a:endParaRPr lang="en-GB" sz="1100" dirty="0"/>
          </a:p>
          <a:p>
            <a:r>
              <a:rPr lang="en-GB" dirty="0"/>
              <a:t>Avoid plagiarism: use your own words and give credit where due.</a:t>
            </a:r>
          </a:p>
        </p:txBody>
      </p:sp>
    </p:spTree>
    <p:extLst>
      <p:ext uri="{BB962C8B-B14F-4D97-AF65-F5344CB8AC3E}">
        <p14:creationId xmlns:p14="http://schemas.microsoft.com/office/powerpoint/2010/main" val="1292845082"/>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randombar(horizontal)">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randombar(horizontal)">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randombar(horizontal)">
                                      <p:cBhvr>
                                        <p:cTn id="27" dur="5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32" dur="5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Effect transition="in" filter="randombar(horizontal)">
                                      <p:cBhvr>
                                        <p:cTn id="37" dur="500"/>
                                        <p:tgtEl>
                                          <p:spTgt spid="3">
                                            <p:txEl>
                                              <p:pRg st="7" end="7"/>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8" end="8"/>
                                            </p:txEl>
                                          </p:spTgt>
                                        </p:tgtEl>
                                        <p:attrNameLst>
                                          <p:attrName>style.visibility</p:attrName>
                                        </p:attrNameLst>
                                      </p:cBhvr>
                                      <p:to>
                                        <p:strVal val="visible"/>
                                      </p:to>
                                    </p:set>
                                    <p:animEffect transition="in" filter="randombar(horizontal)">
                                      <p:cBhvr>
                                        <p:cTn id="42" dur="500"/>
                                        <p:tgtEl>
                                          <p:spTgt spid="3">
                                            <p:txEl>
                                              <p:pRg st="8" end="8"/>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4" presetClass="entr" presetSubtype="1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animEffect transition="in" filter="randombar(horizontal)">
                                      <p:cBhvr>
                                        <p:cTn id="47" dur="500"/>
                                        <p:tgtEl>
                                          <p:spTgt spid="3">
                                            <p:txEl>
                                              <p:pRg st="9" end="9"/>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4" presetClass="entr" presetSubtype="10" fill="hold" nodeType="clickEffect">
                                  <p:stCondLst>
                                    <p:cond delay="0"/>
                                  </p:stCondLst>
                                  <p:childTnLst>
                                    <p:set>
                                      <p:cBhvr>
                                        <p:cTn id="51" dur="1" fill="hold">
                                          <p:stCondLst>
                                            <p:cond delay="0"/>
                                          </p:stCondLst>
                                        </p:cTn>
                                        <p:tgtEl>
                                          <p:spTgt spid="3">
                                            <p:txEl>
                                              <p:pRg st="11" end="11"/>
                                            </p:txEl>
                                          </p:spTgt>
                                        </p:tgtEl>
                                        <p:attrNameLst>
                                          <p:attrName>style.visibility</p:attrName>
                                        </p:attrNameLst>
                                      </p:cBhvr>
                                      <p:to>
                                        <p:strVal val="visible"/>
                                      </p:to>
                                    </p:set>
                                    <p:animEffect transition="in" filter="randombar(horizontal)">
                                      <p:cBhvr>
                                        <p:cTn id="52"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1" name="Content Placeholder 3"/>
          <p:cNvSpPr>
            <a:spLocks noGrp="1"/>
          </p:cNvSpPr>
          <p:nvPr>
            <p:ph idx="1"/>
          </p:nvPr>
        </p:nvSpPr>
        <p:spPr>
          <a:xfrm>
            <a:off x="103909" y="827117"/>
            <a:ext cx="9040091" cy="5806439"/>
          </a:xfrm>
        </p:spPr>
        <p:txBody>
          <a:bodyPr/>
          <a:lstStyle/>
          <a:p>
            <a:pPr>
              <a:buFont typeface="Arial" panose="020B0604020202020204" pitchFamily="34" charset="0"/>
              <a:buNone/>
            </a:pPr>
            <a:r>
              <a:rPr lang="en-GB" altLang="en-US" sz="2000" b="1" u="sng" dirty="0"/>
              <a:t>Literature </a:t>
            </a:r>
            <a:r>
              <a:rPr lang="en-GB" altLang="en-US" sz="2000" b="1" dirty="0"/>
              <a:t>Review: </a:t>
            </a:r>
            <a:r>
              <a:rPr lang="en-GB" altLang="en-US" sz="2000" dirty="0"/>
              <a:t>To include evidence of breadth, currency and relevance of reading, theoretical models, evidence from empirical research, clear aims and hypotheses.</a:t>
            </a:r>
          </a:p>
          <a:p>
            <a:pPr marL="0" indent="0">
              <a:buNone/>
            </a:pPr>
            <a:endParaRPr lang="en-GB" altLang="en-US" sz="1200" dirty="0"/>
          </a:p>
          <a:p>
            <a:pPr>
              <a:buNone/>
            </a:pPr>
            <a:r>
              <a:rPr lang="en-GB" altLang="en-US" sz="2000" b="1" u="sng" dirty="0"/>
              <a:t>Method:</a:t>
            </a:r>
            <a:r>
              <a:rPr lang="en-GB" altLang="en-US" sz="2000" b="1" dirty="0"/>
              <a:t> </a:t>
            </a:r>
            <a:r>
              <a:rPr lang="en-GB" altLang="en-US" sz="2000" dirty="0"/>
              <a:t>To include choice, understanding and evaluation of primary research design, research tool, process, ethical considerations and how findings were to be analysed. Sub-headings of Participants, Design, Materials, and Procedure.</a:t>
            </a:r>
          </a:p>
          <a:p>
            <a:pPr marL="0" indent="0">
              <a:buNone/>
            </a:pPr>
            <a:endParaRPr lang="en-GB" altLang="en-US" sz="1200" dirty="0"/>
          </a:p>
          <a:p>
            <a:pPr>
              <a:buNone/>
            </a:pPr>
            <a:r>
              <a:rPr lang="en-GB" altLang="en-US" sz="2000" b="1" u="sng" dirty="0"/>
              <a:t>Results:</a:t>
            </a:r>
            <a:r>
              <a:rPr lang="en-GB" altLang="en-US" sz="2000" b="1" dirty="0"/>
              <a:t> </a:t>
            </a:r>
            <a:r>
              <a:rPr lang="en-GB" altLang="en-US" sz="2000" dirty="0"/>
              <a:t>To include clear identification and evaluation of relationship of findings to hypotheses, appropriate analytical methods and correct presentation of findings.</a:t>
            </a:r>
          </a:p>
          <a:p>
            <a:endParaRPr lang="en-GB" altLang="en-US" sz="1200" dirty="0"/>
          </a:p>
          <a:p>
            <a:pPr>
              <a:buNone/>
            </a:pPr>
            <a:r>
              <a:rPr lang="en-GB" altLang="en-US" sz="2000" b="1" u="sng" dirty="0"/>
              <a:t>Discussion:</a:t>
            </a:r>
            <a:r>
              <a:rPr lang="en-GB" altLang="en-US" sz="2000" b="1" dirty="0"/>
              <a:t> </a:t>
            </a:r>
            <a:r>
              <a:rPr lang="en-GB" altLang="en-US" sz="2000" dirty="0"/>
              <a:t>To include interpretation of findings, discussion of results in relation to previous literature, drawing dissertation together, critical and analytical aspect and limitations of research and relevant recommendations.</a:t>
            </a:r>
          </a:p>
          <a:p>
            <a:endParaRPr lang="en-GB" altLang="en-US" sz="1200" dirty="0"/>
          </a:p>
          <a:p>
            <a:pPr>
              <a:buNone/>
            </a:pPr>
            <a:r>
              <a:rPr lang="en-GB" altLang="en-US" sz="2000" b="1" u="sng" dirty="0"/>
              <a:t>Presentation:</a:t>
            </a:r>
            <a:r>
              <a:rPr lang="en-GB" altLang="en-US" sz="2000" b="1" dirty="0"/>
              <a:t> </a:t>
            </a:r>
            <a:r>
              <a:rPr lang="en-GB" altLang="en-US" sz="2000" dirty="0"/>
              <a:t>To include style, clarity, word limit, grammar, spelling, report writing conventions, referencing adhering to APA formatting.</a:t>
            </a:r>
          </a:p>
          <a:p>
            <a:pPr>
              <a:buNone/>
            </a:pPr>
            <a:endParaRPr lang="en-GB" altLang="en-US" sz="1200" b="1" u="sng" dirty="0"/>
          </a:p>
          <a:p>
            <a:pPr>
              <a:buNone/>
            </a:pPr>
            <a:r>
              <a:rPr lang="en-GB" altLang="en-US" sz="2000" b="1" u="sng" dirty="0"/>
              <a:t>Initiative:</a:t>
            </a:r>
            <a:r>
              <a:rPr lang="en-GB" altLang="en-US" sz="2000" b="1" dirty="0"/>
              <a:t> </a:t>
            </a:r>
            <a:r>
              <a:rPr lang="en-GB" altLang="en-US" sz="2000" dirty="0"/>
              <a:t>To include student engagement with supervision and draft submissions, initiative shown throughout project, and professional conduct as researcher</a:t>
            </a:r>
          </a:p>
          <a:p>
            <a:endParaRPr lang="en-GB" altLang="en-US" dirty="0"/>
          </a:p>
          <a:p>
            <a:endParaRPr lang="en-GB" altLang="en-US" dirty="0"/>
          </a:p>
          <a:p>
            <a:endParaRPr lang="en-GB" altLang="en-US" dirty="0"/>
          </a:p>
        </p:txBody>
      </p:sp>
      <p:sp>
        <p:nvSpPr>
          <p:cNvPr id="4" name="Title 1"/>
          <p:cNvSpPr>
            <a:spLocks noGrp="1"/>
          </p:cNvSpPr>
          <p:nvPr>
            <p:ph type="title"/>
          </p:nvPr>
        </p:nvSpPr>
        <p:spPr>
          <a:xfrm>
            <a:off x="457200" y="66820"/>
            <a:ext cx="8229600" cy="747827"/>
          </a:xfrm>
        </p:spPr>
        <p:txBody>
          <a:bodyPr/>
          <a:lstStyle/>
          <a:p>
            <a:r>
              <a:rPr lang="en-GB" sz="3600" b="1" dirty="0"/>
              <a:t>Assessment criteria (mark sheet)</a:t>
            </a:r>
          </a:p>
        </p:txBody>
      </p:sp>
    </p:spTree>
    <p:extLst>
      <p:ext uri="{BB962C8B-B14F-4D97-AF65-F5344CB8AC3E}">
        <p14:creationId xmlns:p14="http://schemas.microsoft.com/office/powerpoint/2010/main" val="721674848"/>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2771">
                                            <p:txEl>
                                              <p:pRg st="0" end="0"/>
                                            </p:txEl>
                                          </p:spTgt>
                                        </p:tgtEl>
                                        <p:attrNameLst>
                                          <p:attrName>style.visibility</p:attrName>
                                        </p:attrNameLst>
                                      </p:cBhvr>
                                      <p:to>
                                        <p:strVal val="visible"/>
                                      </p:to>
                                    </p:set>
                                    <p:animEffect transition="in" filter="randombar(horizontal)">
                                      <p:cBhvr>
                                        <p:cTn id="7" dur="500"/>
                                        <p:tgtEl>
                                          <p:spTgt spid="32771">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2771">
                                            <p:txEl>
                                              <p:pRg st="2" end="2"/>
                                            </p:txEl>
                                          </p:spTgt>
                                        </p:tgtEl>
                                        <p:attrNameLst>
                                          <p:attrName>style.visibility</p:attrName>
                                        </p:attrNameLst>
                                      </p:cBhvr>
                                      <p:to>
                                        <p:strVal val="visible"/>
                                      </p:to>
                                    </p:set>
                                    <p:animEffect transition="in" filter="randombar(horizontal)">
                                      <p:cBhvr>
                                        <p:cTn id="12" dur="500"/>
                                        <p:tgtEl>
                                          <p:spTgt spid="32771">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2771">
                                            <p:txEl>
                                              <p:pRg st="4" end="4"/>
                                            </p:txEl>
                                          </p:spTgt>
                                        </p:tgtEl>
                                        <p:attrNameLst>
                                          <p:attrName>style.visibility</p:attrName>
                                        </p:attrNameLst>
                                      </p:cBhvr>
                                      <p:to>
                                        <p:strVal val="visible"/>
                                      </p:to>
                                    </p:set>
                                    <p:animEffect transition="in" filter="randombar(horizontal)">
                                      <p:cBhvr>
                                        <p:cTn id="17" dur="500"/>
                                        <p:tgtEl>
                                          <p:spTgt spid="32771">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2771">
                                            <p:txEl>
                                              <p:pRg st="6" end="6"/>
                                            </p:txEl>
                                          </p:spTgt>
                                        </p:tgtEl>
                                        <p:attrNameLst>
                                          <p:attrName>style.visibility</p:attrName>
                                        </p:attrNameLst>
                                      </p:cBhvr>
                                      <p:to>
                                        <p:strVal val="visible"/>
                                      </p:to>
                                    </p:set>
                                    <p:animEffect transition="in" filter="randombar(horizontal)">
                                      <p:cBhvr>
                                        <p:cTn id="22" dur="500"/>
                                        <p:tgtEl>
                                          <p:spTgt spid="32771">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2771">
                                            <p:txEl>
                                              <p:pRg st="8" end="8"/>
                                            </p:txEl>
                                          </p:spTgt>
                                        </p:tgtEl>
                                        <p:attrNameLst>
                                          <p:attrName>style.visibility</p:attrName>
                                        </p:attrNameLst>
                                      </p:cBhvr>
                                      <p:to>
                                        <p:strVal val="visible"/>
                                      </p:to>
                                    </p:set>
                                    <p:animEffect transition="in" filter="randombar(horizontal)">
                                      <p:cBhvr>
                                        <p:cTn id="27" dur="500"/>
                                        <p:tgtEl>
                                          <p:spTgt spid="32771">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2771">
                                            <p:txEl>
                                              <p:pRg st="10" end="10"/>
                                            </p:txEl>
                                          </p:spTgt>
                                        </p:tgtEl>
                                        <p:attrNameLst>
                                          <p:attrName>style.visibility</p:attrName>
                                        </p:attrNameLst>
                                      </p:cBhvr>
                                      <p:to>
                                        <p:strVal val="visible"/>
                                      </p:to>
                                    </p:set>
                                    <p:animEffect transition="in" filter="randombar(horizontal)">
                                      <p:cBhvr>
                                        <p:cTn id="32" dur="500"/>
                                        <p:tgtEl>
                                          <p:spTgt spid="32771">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174567" y="141635"/>
            <a:ext cx="8778240" cy="1143000"/>
          </a:xfrm>
        </p:spPr>
        <p:txBody>
          <a:bodyPr>
            <a:noAutofit/>
          </a:bodyPr>
          <a:lstStyle/>
          <a:p>
            <a:pPr>
              <a:defRPr/>
            </a:pPr>
            <a:r>
              <a:rPr lang="en-GB" sz="4400" b="1" dirty="0"/>
              <a:t>Common mistakes – Introduction and Literature Review</a:t>
            </a:r>
          </a:p>
        </p:txBody>
      </p:sp>
      <p:sp>
        <p:nvSpPr>
          <p:cNvPr id="25603" name="Content Placeholder 2"/>
          <p:cNvSpPr>
            <a:spLocks noGrp="1"/>
          </p:cNvSpPr>
          <p:nvPr>
            <p:ph idx="1"/>
          </p:nvPr>
        </p:nvSpPr>
        <p:spPr>
          <a:xfrm>
            <a:off x="174567" y="1463584"/>
            <a:ext cx="8869680" cy="5327914"/>
          </a:xfrm>
        </p:spPr>
        <p:txBody>
          <a:bodyPr/>
          <a:lstStyle/>
          <a:p>
            <a:r>
              <a:rPr lang="en-GB" altLang="en-US" dirty="0"/>
              <a:t>Lack of psychological evidence (theory and studies) to support research question</a:t>
            </a:r>
          </a:p>
          <a:p>
            <a:endParaRPr lang="en-GB" altLang="en-US" sz="1200" dirty="0"/>
          </a:p>
          <a:p>
            <a:r>
              <a:rPr lang="en-GB" altLang="en-US" dirty="0"/>
              <a:t>Needs to be a critique of literature, not just a descriptive “this study found”….</a:t>
            </a:r>
          </a:p>
          <a:p>
            <a:endParaRPr lang="en-GB" altLang="en-US" sz="1200" dirty="0"/>
          </a:p>
          <a:p>
            <a:r>
              <a:rPr lang="en-GB" altLang="en-US" dirty="0"/>
              <a:t>Hypotheses that do not appear to be linked to your literature review in any way whatsoever</a:t>
            </a:r>
          </a:p>
          <a:p>
            <a:endParaRPr lang="en-GB" altLang="en-US" sz="1200" dirty="0"/>
          </a:p>
          <a:p>
            <a:r>
              <a:rPr lang="en-GB" altLang="en-US" dirty="0"/>
              <a:t>Poor referencing/citing of sources</a:t>
            </a:r>
          </a:p>
          <a:p>
            <a:endParaRPr lang="en-GB" altLang="en-US" sz="1200" dirty="0"/>
          </a:p>
          <a:p>
            <a:r>
              <a:rPr lang="en-GB" dirty="0"/>
              <a:t>Appalling referencing in text – know when and when not to put names in parenthesis</a:t>
            </a:r>
          </a:p>
          <a:p>
            <a:endParaRPr lang="en-GB" sz="1200" dirty="0"/>
          </a:p>
          <a:p>
            <a:r>
              <a:rPr lang="en-GB" dirty="0"/>
              <a:t>Poor signposting i.e., failing to link back to your actual study focus</a:t>
            </a:r>
          </a:p>
          <a:p>
            <a:endParaRPr lang="en-GB" altLang="en-US" dirty="0"/>
          </a:p>
        </p:txBody>
      </p:sp>
    </p:spTree>
    <p:extLst>
      <p:ext uri="{BB962C8B-B14F-4D97-AF65-F5344CB8AC3E}">
        <p14:creationId xmlns:p14="http://schemas.microsoft.com/office/powerpoint/2010/main" val="389217640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randombar(horizontal)">
                                      <p:cBhvr>
                                        <p:cTn id="7" dur="500"/>
                                        <p:tgtEl>
                                          <p:spTgt spid="2560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5603">
                                            <p:txEl>
                                              <p:pRg st="2" end="2"/>
                                            </p:txEl>
                                          </p:spTgt>
                                        </p:tgtEl>
                                        <p:attrNameLst>
                                          <p:attrName>style.visibility</p:attrName>
                                        </p:attrNameLst>
                                      </p:cBhvr>
                                      <p:to>
                                        <p:strVal val="visible"/>
                                      </p:to>
                                    </p:set>
                                    <p:animEffect transition="in" filter="randombar(horizontal)">
                                      <p:cBhvr>
                                        <p:cTn id="12" dur="500"/>
                                        <p:tgtEl>
                                          <p:spTgt spid="2560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5603">
                                            <p:txEl>
                                              <p:pRg st="4" end="4"/>
                                            </p:txEl>
                                          </p:spTgt>
                                        </p:tgtEl>
                                        <p:attrNameLst>
                                          <p:attrName>style.visibility</p:attrName>
                                        </p:attrNameLst>
                                      </p:cBhvr>
                                      <p:to>
                                        <p:strVal val="visible"/>
                                      </p:to>
                                    </p:set>
                                    <p:animEffect transition="in" filter="randombar(horizontal)">
                                      <p:cBhvr>
                                        <p:cTn id="17" dur="500"/>
                                        <p:tgtEl>
                                          <p:spTgt spid="2560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5603">
                                            <p:txEl>
                                              <p:pRg st="6" end="6"/>
                                            </p:txEl>
                                          </p:spTgt>
                                        </p:tgtEl>
                                        <p:attrNameLst>
                                          <p:attrName>style.visibility</p:attrName>
                                        </p:attrNameLst>
                                      </p:cBhvr>
                                      <p:to>
                                        <p:strVal val="visible"/>
                                      </p:to>
                                    </p:set>
                                    <p:animEffect transition="in" filter="randombar(horizontal)">
                                      <p:cBhvr>
                                        <p:cTn id="22" dur="500"/>
                                        <p:tgtEl>
                                          <p:spTgt spid="2560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5603">
                                            <p:txEl>
                                              <p:pRg st="8" end="8"/>
                                            </p:txEl>
                                          </p:spTgt>
                                        </p:tgtEl>
                                        <p:attrNameLst>
                                          <p:attrName>style.visibility</p:attrName>
                                        </p:attrNameLst>
                                      </p:cBhvr>
                                      <p:to>
                                        <p:strVal val="visible"/>
                                      </p:to>
                                    </p:set>
                                    <p:animEffect transition="in" filter="randombar(horizontal)">
                                      <p:cBhvr>
                                        <p:cTn id="27" dur="500"/>
                                        <p:tgtEl>
                                          <p:spTgt spid="2560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5603">
                                            <p:txEl>
                                              <p:pRg st="10" end="10"/>
                                            </p:txEl>
                                          </p:spTgt>
                                        </p:tgtEl>
                                        <p:attrNameLst>
                                          <p:attrName>style.visibility</p:attrName>
                                        </p:attrNameLst>
                                      </p:cBhvr>
                                      <p:to>
                                        <p:strVal val="visible"/>
                                      </p:to>
                                    </p:set>
                                    <p:animEffect transition="in" filter="randombar(horizontal)">
                                      <p:cBhvr>
                                        <p:cTn id="32" dur="500"/>
                                        <p:tgtEl>
                                          <p:spTgt spid="25603">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Title 1"/>
          <p:cNvSpPr>
            <a:spLocks noGrp="1"/>
          </p:cNvSpPr>
          <p:nvPr>
            <p:ph type="title"/>
          </p:nvPr>
        </p:nvSpPr>
        <p:spPr>
          <a:xfrm>
            <a:off x="444729" y="0"/>
            <a:ext cx="8229600" cy="989215"/>
          </a:xfrm>
        </p:spPr>
        <p:txBody>
          <a:bodyPr/>
          <a:lstStyle/>
          <a:p>
            <a:r>
              <a:rPr lang="en-GB" altLang="en-US" sz="4800" b="1" dirty="0"/>
              <a:t>Common Mistakes - Methods</a:t>
            </a:r>
          </a:p>
        </p:txBody>
      </p:sp>
      <p:sp>
        <p:nvSpPr>
          <p:cNvPr id="26627" name="Content Placeholder 2"/>
          <p:cNvSpPr>
            <a:spLocks noGrp="1"/>
          </p:cNvSpPr>
          <p:nvPr>
            <p:ph idx="1"/>
          </p:nvPr>
        </p:nvSpPr>
        <p:spPr>
          <a:xfrm>
            <a:off x="74813" y="989215"/>
            <a:ext cx="9069187" cy="5785658"/>
          </a:xfrm>
        </p:spPr>
        <p:txBody>
          <a:bodyPr/>
          <a:lstStyle/>
          <a:p>
            <a:r>
              <a:rPr lang="en-GB" altLang="en-US" sz="2800" dirty="0"/>
              <a:t>Too little detail</a:t>
            </a:r>
          </a:p>
          <a:p>
            <a:endParaRPr lang="en-GB" altLang="en-US" sz="1000" dirty="0"/>
          </a:p>
          <a:p>
            <a:r>
              <a:rPr lang="en-GB" altLang="en-US" sz="2800" dirty="0"/>
              <a:t>Too much detail</a:t>
            </a:r>
          </a:p>
          <a:p>
            <a:endParaRPr lang="en-GB" altLang="en-US" sz="1000" dirty="0"/>
          </a:p>
          <a:p>
            <a:r>
              <a:rPr lang="en-GB" altLang="en-US" sz="2800" dirty="0"/>
              <a:t>First person</a:t>
            </a:r>
          </a:p>
          <a:p>
            <a:endParaRPr lang="en-GB" altLang="en-US" sz="1000" dirty="0"/>
          </a:p>
          <a:p>
            <a:r>
              <a:rPr lang="en-GB" altLang="en-US" sz="2800" dirty="0"/>
              <a:t>Future tense! (i.e., cut and pasted from proposal!)</a:t>
            </a:r>
          </a:p>
          <a:p>
            <a:endParaRPr lang="en-GB" sz="1000" dirty="0"/>
          </a:p>
          <a:p>
            <a:r>
              <a:rPr lang="en-GB" sz="2800" dirty="0"/>
              <a:t>Design not actually describing design – just statistical test </a:t>
            </a:r>
          </a:p>
          <a:p>
            <a:endParaRPr lang="en-GB" sz="1000" dirty="0"/>
          </a:p>
          <a:p>
            <a:r>
              <a:rPr lang="en-GB" sz="2800" dirty="0"/>
              <a:t>Highly superficial discussion of ethical considerations </a:t>
            </a:r>
          </a:p>
          <a:p>
            <a:endParaRPr lang="en-GB" sz="1000" dirty="0"/>
          </a:p>
          <a:p>
            <a:r>
              <a:rPr lang="en-GB" sz="2800" dirty="0"/>
              <a:t>Failure to include or explain key research materials and/or cite appendices in text </a:t>
            </a:r>
          </a:p>
          <a:p>
            <a:endParaRPr lang="en-GB" altLang="en-US" sz="2800" dirty="0"/>
          </a:p>
        </p:txBody>
      </p:sp>
    </p:spTree>
    <p:extLst>
      <p:ext uri="{BB962C8B-B14F-4D97-AF65-F5344CB8AC3E}">
        <p14:creationId xmlns:p14="http://schemas.microsoft.com/office/powerpoint/2010/main" val="3519832199"/>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6627">
                                            <p:txEl>
                                              <p:pRg st="0" end="0"/>
                                            </p:txEl>
                                          </p:spTgt>
                                        </p:tgtEl>
                                        <p:attrNameLst>
                                          <p:attrName>style.visibility</p:attrName>
                                        </p:attrNameLst>
                                      </p:cBhvr>
                                      <p:to>
                                        <p:strVal val="visible"/>
                                      </p:to>
                                    </p:set>
                                    <p:animEffect transition="in" filter="randombar(horizontal)">
                                      <p:cBhvr>
                                        <p:cTn id="7" dur="500"/>
                                        <p:tgtEl>
                                          <p:spTgt spid="2662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6627">
                                            <p:txEl>
                                              <p:pRg st="2" end="2"/>
                                            </p:txEl>
                                          </p:spTgt>
                                        </p:tgtEl>
                                        <p:attrNameLst>
                                          <p:attrName>style.visibility</p:attrName>
                                        </p:attrNameLst>
                                      </p:cBhvr>
                                      <p:to>
                                        <p:strVal val="visible"/>
                                      </p:to>
                                    </p:set>
                                    <p:animEffect transition="in" filter="randombar(horizontal)">
                                      <p:cBhvr>
                                        <p:cTn id="12" dur="500"/>
                                        <p:tgtEl>
                                          <p:spTgt spid="2662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6627">
                                            <p:txEl>
                                              <p:pRg st="4" end="4"/>
                                            </p:txEl>
                                          </p:spTgt>
                                        </p:tgtEl>
                                        <p:attrNameLst>
                                          <p:attrName>style.visibility</p:attrName>
                                        </p:attrNameLst>
                                      </p:cBhvr>
                                      <p:to>
                                        <p:strVal val="visible"/>
                                      </p:to>
                                    </p:set>
                                    <p:animEffect transition="in" filter="randombar(horizontal)">
                                      <p:cBhvr>
                                        <p:cTn id="17" dur="500"/>
                                        <p:tgtEl>
                                          <p:spTgt spid="2662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6627">
                                            <p:txEl>
                                              <p:pRg st="6" end="6"/>
                                            </p:txEl>
                                          </p:spTgt>
                                        </p:tgtEl>
                                        <p:attrNameLst>
                                          <p:attrName>style.visibility</p:attrName>
                                        </p:attrNameLst>
                                      </p:cBhvr>
                                      <p:to>
                                        <p:strVal val="visible"/>
                                      </p:to>
                                    </p:set>
                                    <p:animEffect transition="in" filter="randombar(horizontal)">
                                      <p:cBhvr>
                                        <p:cTn id="22" dur="500"/>
                                        <p:tgtEl>
                                          <p:spTgt spid="26627">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6627">
                                            <p:txEl>
                                              <p:pRg st="8" end="8"/>
                                            </p:txEl>
                                          </p:spTgt>
                                        </p:tgtEl>
                                        <p:attrNameLst>
                                          <p:attrName>style.visibility</p:attrName>
                                        </p:attrNameLst>
                                      </p:cBhvr>
                                      <p:to>
                                        <p:strVal val="visible"/>
                                      </p:to>
                                    </p:set>
                                    <p:animEffect transition="in" filter="randombar(horizontal)">
                                      <p:cBhvr>
                                        <p:cTn id="27" dur="500"/>
                                        <p:tgtEl>
                                          <p:spTgt spid="26627">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26627">
                                            <p:txEl>
                                              <p:pRg st="10" end="10"/>
                                            </p:txEl>
                                          </p:spTgt>
                                        </p:tgtEl>
                                        <p:attrNameLst>
                                          <p:attrName>style.visibility</p:attrName>
                                        </p:attrNameLst>
                                      </p:cBhvr>
                                      <p:to>
                                        <p:strVal val="visible"/>
                                      </p:to>
                                    </p:set>
                                    <p:animEffect transition="in" filter="randombar(horizontal)">
                                      <p:cBhvr>
                                        <p:cTn id="32" dur="500"/>
                                        <p:tgtEl>
                                          <p:spTgt spid="26627">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26627">
                                            <p:txEl>
                                              <p:pRg st="12" end="12"/>
                                            </p:txEl>
                                          </p:spTgt>
                                        </p:tgtEl>
                                        <p:attrNameLst>
                                          <p:attrName>style.visibility</p:attrName>
                                        </p:attrNameLst>
                                      </p:cBhvr>
                                      <p:to>
                                        <p:strVal val="visible"/>
                                      </p:to>
                                    </p:set>
                                    <p:animEffect transition="in" filter="randombar(horizontal)">
                                      <p:cBhvr>
                                        <p:cTn id="37" dur="500"/>
                                        <p:tgtEl>
                                          <p:spTgt spid="26627">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7650" name="Title 1"/>
          <p:cNvSpPr>
            <a:spLocks noGrp="1"/>
          </p:cNvSpPr>
          <p:nvPr>
            <p:ph type="title"/>
          </p:nvPr>
        </p:nvSpPr>
        <p:spPr>
          <a:xfrm>
            <a:off x="457200" y="66820"/>
            <a:ext cx="8229600" cy="889144"/>
          </a:xfrm>
        </p:spPr>
        <p:txBody>
          <a:bodyPr/>
          <a:lstStyle/>
          <a:p>
            <a:r>
              <a:rPr lang="en-GB" altLang="en-US" sz="4800" b="1" dirty="0"/>
              <a:t>Common Mistakes - Results</a:t>
            </a:r>
          </a:p>
        </p:txBody>
      </p:sp>
      <p:sp>
        <p:nvSpPr>
          <p:cNvPr id="3" name="Content Placeholder 2"/>
          <p:cNvSpPr>
            <a:spLocks noGrp="1"/>
          </p:cNvSpPr>
          <p:nvPr>
            <p:ph idx="1"/>
          </p:nvPr>
        </p:nvSpPr>
        <p:spPr>
          <a:xfrm>
            <a:off x="99752" y="1018311"/>
            <a:ext cx="8927870" cy="5706685"/>
          </a:xfrm>
        </p:spPr>
        <p:txBody>
          <a:bodyPr>
            <a:normAutofit/>
          </a:bodyPr>
          <a:lstStyle/>
          <a:p>
            <a:pPr>
              <a:buFont typeface="Arial" charset="0"/>
              <a:buChar char="•"/>
              <a:defRPr/>
            </a:pPr>
            <a:r>
              <a:rPr lang="en-GB" dirty="0"/>
              <a:t>Stating your study is a between-subjects design when it is within-subjects – vice versa </a:t>
            </a:r>
          </a:p>
          <a:p>
            <a:pPr>
              <a:buFont typeface="Arial" charset="0"/>
              <a:buChar char="•"/>
              <a:defRPr/>
            </a:pPr>
            <a:endParaRPr lang="en-GB" sz="1100" dirty="0"/>
          </a:p>
          <a:p>
            <a:pPr>
              <a:buFont typeface="Arial" charset="0"/>
              <a:buChar char="•"/>
              <a:defRPr/>
            </a:pPr>
            <a:r>
              <a:rPr lang="en-GB" dirty="0"/>
              <a:t>Treating categorical data as continuous</a:t>
            </a:r>
          </a:p>
          <a:p>
            <a:pPr>
              <a:buFont typeface="Arial" charset="0"/>
              <a:buChar char="•"/>
              <a:defRPr/>
            </a:pPr>
            <a:endParaRPr lang="en-GB" sz="1100" dirty="0"/>
          </a:p>
          <a:p>
            <a:pPr>
              <a:buFont typeface="Arial" charset="0"/>
              <a:buChar char="•"/>
              <a:defRPr/>
            </a:pPr>
            <a:r>
              <a:rPr lang="en-GB" i="1" dirty="0"/>
              <a:t>The appropriate statistical test depends on getting the above right</a:t>
            </a:r>
          </a:p>
          <a:p>
            <a:pPr>
              <a:buFont typeface="Arial" charset="0"/>
              <a:buChar char="•"/>
              <a:defRPr/>
            </a:pPr>
            <a:endParaRPr lang="en-GB" sz="1100" dirty="0"/>
          </a:p>
          <a:p>
            <a:pPr>
              <a:buFont typeface="Arial" charset="0"/>
              <a:buChar char="•"/>
              <a:defRPr/>
            </a:pPr>
            <a:r>
              <a:rPr lang="en-GB" dirty="0"/>
              <a:t>Multiple graphs/tables reporting the same thing</a:t>
            </a:r>
          </a:p>
          <a:p>
            <a:pPr>
              <a:buFont typeface="Arial" charset="0"/>
              <a:buChar char="•"/>
              <a:defRPr/>
            </a:pPr>
            <a:endParaRPr lang="en-GB" sz="1100" dirty="0"/>
          </a:p>
          <a:p>
            <a:r>
              <a:rPr lang="en-GB" dirty="0"/>
              <a:t>Not reporting </a:t>
            </a:r>
            <a:r>
              <a:rPr lang="en-GB" dirty="0" err="1"/>
              <a:t>descriptives</a:t>
            </a:r>
            <a:r>
              <a:rPr lang="en-GB" dirty="0"/>
              <a:t>/not describing your actual data</a:t>
            </a:r>
          </a:p>
          <a:p>
            <a:endParaRPr lang="en-GB" sz="1100" dirty="0"/>
          </a:p>
          <a:p>
            <a:r>
              <a:rPr lang="en-GB" dirty="0"/>
              <a:t>Not introducing each analysis by which hypothesis is being tested</a:t>
            </a:r>
          </a:p>
          <a:p>
            <a:endParaRPr lang="en-GB" sz="1100" dirty="0"/>
          </a:p>
          <a:p>
            <a:r>
              <a:rPr lang="en-GB" dirty="0"/>
              <a:t>Not confirming if hypothesis has been accepted/rejected </a:t>
            </a:r>
          </a:p>
          <a:p>
            <a:endParaRPr lang="en-GB" sz="1100" dirty="0"/>
          </a:p>
          <a:p>
            <a:r>
              <a:rPr lang="en-GB" dirty="0"/>
              <a:t>Not interpreting briefly what results “actually mean”</a:t>
            </a:r>
          </a:p>
          <a:p>
            <a:pPr>
              <a:buFont typeface="Arial" charset="0"/>
              <a:buChar char="•"/>
              <a:defRPr/>
            </a:pPr>
            <a:endParaRPr lang="en-GB" dirty="0"/>
          </a:p>
          <a:p>
            <a:pPr>
              <a:buFont typeface="Arial" charset="0"/>
              <a:buChar char="•"/>
              <a:defRPr/>
            </a:pPr>
            <a:endParaRPr lang="en-GB" dirty="0"/>
          </a:p>
        </p:txBody>
      </p:sp>
    </p:spTree>
    <p:extLst>
      <p:ext uri="{BB962C8B-B14F-4D97-AF65-F5344CB8AC3E}">
        <p14:creationId xmlns:p14="http://schemas.microsoft.com/office/powerpoint/2010/main" val="480252351"/>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32" dur="500"/>
                                        <p:tgtEl>
                                          <p:spTgt spid="3">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37" dur="500"/>
                                        <p:tgtEl>
                                          <p:spTgt spid="3">
                                            <p:txEl>
                                              <p:pRg st="12" end="1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4" presetClass="entr" presetSubtype="10" fill="hold" nodeType="clickEffect">
                                  <p:stCondLst>
                                    <p:cond delay="0"/>
                                  </p:stCondLst>
                                  <p:childTnLst>
                                    <p:set>
                                      <p:cBhvr>
                                        <p:cTn id="41" dur="1" fill="hold">
                                          <p:stCondLst>
                                            <p:cond delay="0"/>
                                          </p:stCondLst>
                                        </p:cTn>
                                        <p:tgtEl>
                                          <p:spTgt spid="3">
                                            <p:txEl>
                                              <p:pRg st="14" end="14"/>
                                            </p:txEl>
                                          </p:spTgt>
                                        </p:tgtEl>
                                        <p:attrNameLst>
                                          <p:attrName>style.visibility</p:attrName>
                                        </p:attrNameLst>
                                      </p:cBhvr>
                                      <p:to>
                                        <p:strVal val="visible"/>
                                      </p:to>
                                    </p:set>
                                    <p:animEffect transition="in" filter="randombar(horizontal)">
                                      <p:cBhvr>
                                        <p:cTn id="42" dur="500"/>
                                        <p:tgtEl>
                                          <p:spTgt spid="3">
                                            <p:txEl>
                                              <p:pRg st="14" end="1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Title 1"/>
          <p:cNvSpPr>
            <a:spLocks noGrp="1"/>
          </p:cNvSpPr>
          <p:nvPr>
            <p:ph type="title"/>
          </p:nvPr>
        </p:nvSpPr>
        <p:spPr>
          <a:xfrm>
            <a:off x="199505" y="109473"/>
            <a:ext cx="8744989" cy="857250"/>
          </a:xfrm>
        </p:spPr>
        <p:txBody>
          <a:bodyPr/>
          <a:lstStyle/>
          <a:p>
            <a:r>
              <a:rPr lang="en-GB" altLang="en-US" sz="4800" b="1" dirty="0"/>
              <a:t>Common Mistakes - Discussion</a:t>
            </a:r>
          </a:p>
        </p:txBody>
      </p:sp>
      <p:sp>
        <p:nvSpPr>
          <p:cNvPr id="3" name="Content Placeholder 2"/>
          <p:cNvSpPr>
            <a:spLocks noGrp="1"/>
          </p:cNvSpPr>
          <p:nvPr>
            <p:ph idx="1"/>
          </p:nvPr>
        </p:nvSpPr>
        <p:spPr>
          <a:xfrm>
            <a:off x="141315" y="966723"/>
            <a:ext cx="8919558" cy="5716710"/>
          </a:xfrm>
        </p:spPr>
        <p:txBody>
          <a:bodyPr>
            <a:normAutofit lnSpcReduction="10000"/>
          </a:bodyPr>
          <a:lstStyle/>
          <a:p>
            <a:pPr>
              <a:buFont typeface="Arial" charset="0"/>
              <a:buChar char="•"/>
              <a:defRPr/>
            </a:pPr>
            <a:r>
              <a:rPr lang="en-GB" sz="2800" dirty="0"/>
              <a:t>Re-reporting statistics</a:t>
            </a:r>
          </a:p>
          <a:p>
            <a:pPr>
              <a:buFont typeface="Arial" charset="0"/>
              <a:buChar char="•"/>
              <a:defRPr/>
            </a:pPr>
            <a:endParaRPr lang="en-GB" sz="1700" dirty="0"/>
          </a:p>
          <a:p>
            <a:pPr>
              <a:buFont typeface="Arial" charset="0"/>
              <a:buChar char="•"/>
              <a:defRPr/>
            </a:pPr>
            <a:r>
              <a:rPr lang="en-GB" sz="2800" dirty="0"/>
              <a:t>No attempt to link study findings back to the literature – or hypotheses</a:t>
            </a:r>
          </a:p>
          <a:p>
            <a:pPr>
              <a:buFont typeface="Arial" charset="0"/>
              <a:buChar char="•"/>
              <a:defRPr/>
            </a:pPr>
            <a:endParaRPr lang="en-GB" sz="1700" dirty="0"/>
          </a:p>
          <a:p>
            <a:pPr>
              <a:buFont typeface="Arial" charset="0"/>
              <a:buChar char="•"/>
              <a:defRPr/>
            </a:pPr>
            <a:r>
              <a:rPr lang="en-GB" sz="2800" dirty="0"/>
              <a:t>Too short because you ran out of time</a:t>
            </a:r>
          </a:p>
          <a:p>
            <a:pPr>
              <a:buFont typeface="Arial" charset="0"/>
              <a:buChar char="•"/>
              <a:defRPr/>
            </a:pPr>
            <a:endParaRPr lang="en-GB" sz="1700" dirty="0"/>
          </a:p>
          <a:p>
            <a:pPr>
              <a:buFont typeface="Arial" charset="0"/>
              <a:buChar char="•"/>
              <a:defRPr/>
            </a:pPr>
            <a:r>
              <a:rPr lang="en-GB" sz="2800" dirty="0"/>
              <a:t>Poorly structured because you ran out of time</a:t>
            </a:r>
          </a:p>
          <a:p>
            <a:pPr>
              <a:buFont typeface="Arial" charset="0"/>
              <a:buChar char="•"/>
              <a:defRPr/>
            </a:pPr>
            <a:endParaRPr lang="en-GB" sz="1700" dirty="0"/>
          </a:p>
          <a:p>
            <a:pPr>
              <a:buFont typeface="Arial" charset="0"/>
              <a:buChar char="•"/>
              <a:defRPr/>
            </a:pPr>
            <a:r>
              <a:rPr lang="en-GB" sz="2800" dirty="0"/>
              <a:t>Lacking flow/coherence because you ran out of time</a:t>
            </a:r>
          </a:p>
          <a:p>
            <a:pPr>
              <a:buFont typeface="Arial" charset="0"/>
              <a:buChar char="•"/>
              <a:defRPr/>
            </a:pPr>
            <a:endParaRPr lang="en-GB" sz="1700" dirty="0"/>
          </a:p>
          <a:p>
            <a:pPr>
              <a:buFont typeface="Arial" charset="0"/>
              <a:buChar char="•"/>
              <a:defRPr/>
            </a:pPr>
            <a:r>
              <a:rPr lang="en-GB" sz="2800" dirty="0"/>
              <a:t>No references</a:t>
            </a:r>
          </a:p>
          <a:p>
            <a:pPr>
              <a:buFont typeface="Arial" charset="0"/>
              <a:buChar char="•"/>
              <a:defRPr/>
            </a:pPr>
            <a:endParaRPr lang="en-GB" sz="1700" dirty="0"/>
          </a:p>
          <a:p>
            <a:pPr>
              <a:buFont typeface="Arial" charset="0"/>
              <a:buChar char="•"/>
              <a:defRPr/>
            </a:pPr>
            <a:r>
              <a:rPr lang="en-GB" sz="2800" dirty="0"/>
              <a:t>Poor referencing/citing</a:t>
            </a:r>
          </a:p>
          <a:p>
            <a:pPr>
              <a:buFont typeface="Arial" charset="0"/>
              <a:buChar char="•"/>
              <a:defRPr/>
            </a:pPr>
            <a:endParaRPr lang="en-GB" dirty="0"/>
          </a:p>
        </p:txBody>
      </p:sp>
    </p:spTree>
    <p:extLst>
      <p:ext uri="{BB962C8B-B14F-4D97-AF65-F5344CB8AC3E}">
        <p14:creationId xmlns:p14="http://schemas.microsoft.com/office/powerpoint/2010/main" val="120108730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randombar(horizontal)">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randombar(horizontal)">
                                      <p:cBhvr>
                                        <p:cTn id="12" dur="500"/>
                                        <p:tgtEl>
                                          <p:spTgt spid="3">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animEffect transition="in" filter="randombar(horizontal)">
                                      <p:cBhvr>
                                        <p:cTn id="17" dur="500"/>
                                        <p:tgtEl>
                                          <p:spTgt spid="3">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
                                            <p:txEl>
                                              <p:pRg st="6" end="6"/>
                                            </p:txEl>
                                          </p:spTgt>
                                        </p:tgtEl>
                                        <p:attrNameLst>
                                          <p:attrName>style.visibility</p:attrName>
                                        </p:attrNameLst>
                                      </p:cBhvr>
                                      <p:to>
                                        <p:strVal val="visible"/>
                                      </p:to>
                                    </p:set>
                                    <p:animEffect transition="in" filter="randombar(horizontal)">
                                      <p:cBhvr>
                                        <p:cTn id="22" dur="500"/>
                                        <p:tgtEl>
                                          <p:spTgt spid="3">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
                                            <p:txEl>
                                              <p:pRg st="8" end="8"/>
                                            </p:txEl>
                                          </p:spTgt>
                                        </p:tgtEl>
                                        <p:attrNameLst>
                                          <p:attrName>style.visibility</p:attrName>
                                        </p:attrNameLst>
                                      </p:cBhvr>
                                      <p:to>
                                        <p:strVal val="visible"/>
                                      </p:to>
                                    </p:set>
                                    <p:animEffect transition="in" filter="randombar(horizontal)">
                                      <p:cBhvr>
                                        <p:cTn id="27" dur="500"/>
                                        <p:tgtEl>
                                          <p:spTgt spid="3">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4" presetClass="entr" presetSubtype="10" fill="hold" nodeType="clickEffect">
                                  <p:stCondLst>
                                    <p:cond delay="0"/>
                                  </p:stCondLst>
                                  <p:childTnLst>
                                    <p:set>
                                      <p:cBhvr>
                                        <p:cTn id="31" dur="1" fill="hold">
                                          <p:stCondLst>
                                            <p:cond delay="0"/>
                                          </p:stCondLst>
                                        </p:cTn>
                                        <p:tgtEl>
                                          <p:spTgt spid="3">
                                            <p:txEl>
                                              <p:pRg st="10" end="10"/>
                                            </p:txEl>
                                          </p:spTgt>
                                        </p:tgtEl>
                                        <p:attrNameLst>
                                          <p:attrName>style.visibility</p:attrName>
                                        </p:attrNameLst>
                                      </p:cBhvr>
                                      <p:to>
                                        <p:strVal val="visible"/>
                                      </p:to>
                                    </p:set>
                                    <p:animEffect transition="in" filter="randombar(horizontal)">
                                      <p:cBhvr>
                                        <p:cTn id="32" dur="500"/>
                                        <p:tgtEl>
                                          <p:spTgt spid="3">
                                            <p:txEl>
                                              <p:pRg st="10" end="1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4" presetClass="entr" presetSubtype="10" fill="hold" nodeType="clickEffect">
                                  <p:stCondLst>
                                    <p:cond delay="0"/>
                                  </p:stCondLst>
                                  <p:childTnLst>
                                    <p:set>
                                      <p:cBhvr>
                                        <p:cTn id="36" dur="1" fill="hold">
                                          <p:stCondLst>
                                            <p:cond delay="0"/>
                                          </p:stCondLst>
                                        </p:cTn>
                                        <p:tgtEl>
                                          <p:spTgt spid="3">
                                            <p:txEl>
                                              <p:pRg st="12" end="12"/>
                                            </p:txEl>
                                          </p:spTgt>
                                        </p:tgtEl>
                                        <p:attrNameLst>
                                          <p:attrName>style.visibility</p:attrName>
                                        </p:attrNameLst>
                                      </p:cBhvr>
                                      <p:to>
                                        <p:strVal val="visible"/>
                                      </p:to>
                                    </p:set>
                                    <p:animEffect transition="in" filter="randombar(horizontal)">
                                      <p:cBhvr>
                                        <p:cTn id="37" dur="500"/>
                                        <p:tgtEl>
                                          <p:spTgt spid="3">
                                            <p:txEl>
                                              <p:pRg st="12" end="1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9698" name="Title 1"/>
          <p:cNvSpPr>
            <a:spLocks noGrp="1"/>
          </p:cNvSpPr>
          <p:nvPr>
            <p:ph type="title"/>
          </p:nvPr>
        </p:nvSpPr>
        <p:spPr>
          <a:xfrm>
            <a:off x="748145" y="166094"/>
            <a:ext cx="7362566" cy="857250"/>
          </a:xfrm>
        </p:spPr>
        <p:txBody>
          <a:bodyPr/>
          <a:lstStyle/>
          <a:p>
            <a:r>
              <a:rPr lang="en-GB" altLang="en-US" sz="4800" b="1" dirty="0"/>
              <a:t>Common mistakes - General</a:t>
            </a:r>
          </a:p>
        </p:txBody>
      </p:sp>
      <p:sp>
        <p:nvSpPr>
          <p:cNvPr id="29699" name="Content Placeholder 2"/>
          <p:cNvSpPr>
            <a:spLocks noGrp="1"/>
          </p:cNvSpPr>
          <p:nvPr>
            <p:ph idx="1"/>
          </p:nvPr>
        </p:nvSpPr>
        <p:spPr>
          <a:xfrm>
            <a:off x="200869" y="1190625"/>
            <a:ext cx="8635559" cy="3771900"/>
          </a:xfrm>
        </p:spPr>
        <p:txBody>
          <a:bodyPr/>
          <a:lstStyle/>
          <a:p>
            <a:r>
              <a:rPr lang="en-GB" altLang="en-US" sz="2800" dirty="0"/>
              <a:t>Poor formatting/presentation of work leading to an untidy hard to read dissertation </a:t>
            </a:r>
          </a:p>
          <a:p>
            <a:endParaRPr lang="en-GB" altLang="en-US" dirty="0"/>
          </a:p>
          <a:p>
            <a:r>
              <a:rPr lang="en-GB" altLang="en-US" sz="2800" dirty="0"/>
              <a:t>No clear logical progression from chapter to chapter </a:t>
            </a:r>
          </a:p>
          <a:p>
            <a:endParaRPr lang="en-GB" altLang="en-US" dirty="0"/>
          </a:p>
          <a:p>
            <a:r>
              <a:rPr lang="en-GB" altLang="en-US" sz="2800" dirty="0"/>
              <a:t>Poor referencing/reference list </a:t>
            </a:r>
          </a:p>
          <a:p>
            <a:endParaRPr lang="en-GB" altLang="en-US" sz="2800" dirty="0"/>
          </a:p>
          <a:p>
            <a:r>
              <a:rPr lang="en-GB" altLang="en-US" sz="2800" dirty="0"/>
              <a:t>Key sections or key information missing</a:t>
            </a:r>
          </a:p>
          <a:p>
            <a:endParaRPr lang="en-GB" altLang="en-US" sz="2800" dirty="0"/>
          </a:p>
          <a:p>
            <a:r>
              <a:rPr lang="en-GB" altLang="en-US" sz="2800" dirty="0"/>
              <a:t>No clear flow or story</a:t>
            </a:r>
          </a:p>
          <a:p>
            <a:endParaRPr lang="en-GB" altLang="en-US" dirty="0"/>
          </a:p>
          <a:p>
            <a:endParaRPr lang="en-GB" altLang="en-US" dirty="0"/>
          </a:p>
        </p:txBody>
      </p:sp>
    </p:spTree>
    <p:extLst>
      <p:ext uri="{BB962C8B-B14F-4D97-AF65-F5344CB8AC3E}">
        <p14:creationId xmlns:p14="http://schemas.microsoft.com/office/powerpoint/2010/main" val="816407910"/>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randombar(horizontal)">
                                      <p:cBhvr>
                                        <p:cTn id="7" dur="500"/>
                                        <p:tgtEl>
                                          <p:spTgt spid="2969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29699">
                                            <p:txEl>
                                              <p:pRg st="2" end="2"/>
                                            </p:txEl>
                                          </p:spTgt>
                                        </p:tgtEl>
                                        <p:attrNameLst>
                                          <p:attrName>style.visibility</p:attrName>
                                        </p:attrNameLst>
                                      </p:cBhvr>
                                      <p:to>
                                        <p:strVal val="visible"/>
                                      </p:to>
                                    </p:set>
                                    <p:animEffect transition="in" filter="randombar(horizontal)">
                                      <p:cBhvr>
                                        <p:cTn id="12" dur="500"/>
                                        <p:tgtEl>
                                          <p:spTgt spid="29699">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29699">
                                            <p:txEl>
                                              <p:pRg st="4" end="4"/>
                                            </p:txEl>
                                          </p:spTgt>
                                        </p:tgtEl>
                                        <p:attrNameLst>
                                          <p:attrName>style.visibility</p:attrName>
                                        </p:attrNameLst>
                                      </p:cBhvr>
                                      <p:to>
                                        <p:strVal val="visible"/>
                                      </p:to>
                                    </p:set>
                                    <p:animEffect transition="in" filter="randombar(horizontal)">
                                      <p:cBhvr>
                                        <p:cTn id="17" dur="500"/>
                                        <p:tgtEl>
                                          <p:spTgt spid="29699">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29699">
                                            <p:txEl>
                                              <p:pRg st="6" end="6"/>
                                            </p:txEl>
                                          </p:spTgt>
                                        </p:tgtEl>
                                        <p:attrNameLst>
                                          <p:attrName>style.visibility</p:attrName>
                                        </p:attrNameLst>
                                      </p:cBhvr>
                                      <p:to>
                                        <p:strVal val="visible"/>
                                      </p:to>
                                    </p:set>
                                    <p:animEffect transition="in" filter="randombar(horizontal)">
                                      <p:cBhvr>
                                        <p:cTn id="22" dur="500"/>
                                        <p:tgtEl>
                                          <p:spTgt spid="29699">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29699">
                                            <p:txEl>
                                              <p:pRg st="8" end="8"/>
                                            </p:txEl>
                                          </p:spTgt>
                                        </p:tgtEl>
                                        <p:attrNameLst>
                                          <p:attrName>style.visibility</p:attrName>
                                        </p:attrNameLst>
                                      </p:cBhvr>
                                      <p:to>
                                        <p:strVal val="visible"/>
                                      </p:to>
                                    </p:set>
                                    <p:animEffect transition="in" filter="randombar(horizontal)">
                                      <p:cBhvr>
                                        <p:cTn id="27" dur="500"/>
                                        <p:tgtEl>
                                          <p:spTgt spid="296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22" name="Title 1"/>
          <p:cNvSpPr>
            <a:spLocks noGrp="1"/>
          </p:cNvSpPr>
          <p:nvPr>
            <p:ph type="title"/>
          </p:nvPr>
        </p:nvSpPr>
        <p:spPr>
          <a:xfrm>
            <a:off x="170411" y="183919"/>
            <a:ext cx="8803178" cy="857250"/>
          </a:xfrm>
        </p:spPr>
        <p:txBody>
          <a:bodyPr/>
          <a:lstStyle/>
          <a:p>
            <a:r>
              <a:rPr lang="en-GB" altLang="en-US" sz="5400" b="1" dirty="0"/>
              <a:t>Preparation for submission </a:t>
            </a:r>
          </a:p>
        </p:txBody>
      </p:sp>
      <p:sp>
        <p:nvSpPr>
          <p:cNvPr id="30723" name="Content Placeholder 2"/>
          <p:cNvSpPr>
            <a:spLocks noGrp="1"/>
          </p:cNvSpPr>
          <p:nvPr>
            <p:ph idx="1"/>
          </p:nvPr>
        </p:nvSpPr>
        <p:spPr>
          <a:xfrm>
            <a:off x="170411" y="1041169"/>
            <a:ext cx="8803178" cy="5722491"/>
          </a:xfrm>
        </p:spPr>
        <p:txBody>
          <a:bodyPr/>
          <a:lstStyle/>
          <a:p>
            <a:r>
              <a:rPr lang="en-GB" altLang="en-US" sz="3200" dirty="0"/>
              <a:t>Read through the module handbook one last time</a:t>
            </a:r>
          </a:p>
          <a:p>
            <a:pPr lvl="1"/>
            <a:r>
              <a:rPr lang="en-GB" altLang="en-US" sz="2800" dirty="0"/>
              <a:t>Have you left any sections out e.g., Table of contents, reference list, abstract etc.....</a:t>
            </a:r>
          </a:p>
          <a:p>
            <a:pPr lvl="1"/>
            <a:r>
              <a:rPr lang="en-GB" altLang="en-US" sz="2800" dirty="0"/>
              <a:t>Have you signed the declarations page?</a:t>
            </a:r>
          </a:p>
          <a:p>
            <a:pPr lvl="1"/>
            <a:r>
              <a:rPr lang="en-GB" altLang="en-US" sz="2800" dirty="0"/>
              <a:t>Do not put your name on the dissertation just your student p-number.</a:t>
            </a:r>
          </a:p>
          <a:p>
            <a:pPr lvl="1"/>
            <a:endParaRPr lang="en-GB" altLang="en-US" sz="1600" dirty="0"/>
          </a:p>
          <a:p>
            <a:r>
              <a:rPr lang="en-GB" altLang="en-US" sz="3200" dirty="0"/>
              <a:t>Go through the Completion checklist in the module handbook</a:t>
            </a:r>
          </a:p>
          <a:p>
            <a:pPr lvl="1"/>
            <a:endParaRPr lang="en-GB" altLang="en-US" sz="2000" dirty="0"/>
          </a:p>
          <a:p>
            <a:endParaRPr lang="en-GB" altLang="en-US" sz="1400" dirty="0"/>
          </a:p>
          <a:p>
            <a:pPr marL="0" indent="0">
              <a:buNone/>
            </a:pPr>
            <a:endParaRPr lang="en-GB" altLang="en-US" sz="2800" dirty="0"/>
          </a:p>
        </p:txBody>
      </p:sp>
    </p:spTree>
    <p:extLst>
      <p:ext uri="{BB962C8B-B14F-4D97-AF65-F5344CB8AC3E}">
        <p14:creationId xmlns:p14="http://schemas.microsoft.com/office/powerpoint/2010/main" val="2622932766"/>
      </p:ext>
    </p:extLst>
  </p:cSld>
  <p:clrMapOvr>
    <a:masterClrMapping/>
  </p:clrMapOvr>
  <p:transition>
    <p:dissolve/>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30723">
                                            <p:txEl>
                                              <p:pRg st="0" end="0"/>
                                            </p:txEl>
                                          </p:spTgt>
                                        </p:tgtEl>
                                        <p:attrNameLst>
                                          <p:attrName>style.visibility</p:attrName>
                                        </p:attrNameLst>
                                      </p:cBhvr>
                                      <p:to>
                                        <p:strVal val="visible"/>
                                      </p:to>
                                    </p:set>
                                    <p:animEffect transition="in" filter="randombar(horizontal)">
                                      <p:cBhvr>
                                        <p:cTn id="7" dur="500"/>
                                        <p:tgtEl>
                                          <p:spTgt spid="3072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0723">
                                            <p:txEl>
                                              <p:pRg st="1" end="1"/>
                                            </p:txEl>
                                          </p:spTgt>
                                        </p:tgtEl>
                                        <p:attrNameLst>
                                          <p:attrName>style.visibility</p:attrName>
                                        </p:attrNameLst>
                                      </p:cBhvr>
                                      <p:to>
                                        <p:strVal val="visible"/>
                                      </p:to>
                                    </p:set>
                                    <p:animEffect transition="in" filter="randombar(horizontal)">
                                      <p:cBhvr>
                                        <p:cTn id="12" dur="500"/>
                                        <p:tgtEl>
                                          <p:spTgt spid="3072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4" presetClass="entr" presetSubtype="10" fill="hold" nodeType="clickEffect">
                                  <p:stCondLst>
                                    <p:cond delay="0"/>
                                  </p:stCondLst>
                                  <p:childTnLst>
                                    <p:set>
                                      <p:cBhvr>
                                        <p:cTn id="16" dur="1" fill="hold">
                                          <p:stCondLst>
                                            <p:cond delay="0"/>
                                          </p:stCondLst>
                                        </p:cTn>
                                        <p:tgtEl>
                                          <p:spTgt spid="30723">
                                            <p:txEl>
                                              <p:pRg st="2" end="2"/>
                                            </p:txEl>
                                          </p:spTgt>
                                        </p:tgtEl>
                                        <p:attrNameLst>
                                          <p:attrName>style.visibility</p:attrName>
                                        </p:attrNameLst>
                                      </p:cBhvr>
                                      <p:to>
                                        <p:strVal val="visible"/>
                                      </p:to>
                                    </p:set>
                                    <p:animEffect transition="in" filter="randombar(horizontal)">
                                      <p:cBhvr>
                                        <p:cTn id="17" dur="500"/>
                                        <p:tgtEl>
                                          <p:spTgt spid="3072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4" presetClass="entr" presetSubtype="10" fill="hold" nodeType="clickEffect">
                                  <p:stCondLst>
                                    <p:cond delay="0"/>
                                  </p:stCondLst>
                                  <p:childTnLst>
                                    <p:set>
                                      <p:cBhvr>
                                        <p:cTn id="21" dur="1" fill="hold">
                                          <p:stCondLst>
                                            <p:cond delay="0"/>
                                          </p:stCondLst>
                                        </p:cTn>
                                        <p:tgtEl>
                                          <p:spTgt spid="30723">
                                            <p:txEl>
                                              <p:pRg st="3" end="3"/>
                                            </p:txEl>
                                          </p:spTgt>
                                        </p:tgtEl>
                                        <p:attrNameLst>
                                          <p:attrName>style.visibility</p:attrName>
                                        </p:attrNameLst>
                                      </p:cBhvr>
                                      <p:to>
                                        <p:strVal val="visible"/>
                                      </p:to>
                                    </p:set>
                                    <p:animEffect transition="in" filter="randombar(horizontal)">
                                      <p:cBhvr>
                                        <p:cTn id="22" dur="500"/>
                                        <p:tgtEl>
                                          <p:spTgt spid="3072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4" presetClass="entr" presetSubtype="10" fill="hold" nodeType="clickEffect">
                                  <p:stCondLst>
                                    <p:cond delay="0"/>
                                  </p:stCondLst>
                                  <p:childTnLst>
                                    <p:set>
                                      <p:cBhvr>
                                        <p:cTn id="26" dur="1" fill="hold">
                                          <p:stCondLst>
                                            <p:cond delay="0"/>
                                          </p:stCondLst>
                                        </p:cTn>
                                        <p:tgtEl>
                                          <p:spTgt spid="30723">
                                            <p:txEl>
                                              <p:pRg st="5" end="5"/>
                                            </p:txEl>
                                          </p:spTgt>
                                        </p:tgtEl>
                                        <p:attrNameLst>
                                          <p:attrName>style.visibility</p:attrName>
                                        </p:attrNameLst>
                                      </p:cBhvr>
                                      <p:to>
                                        <p:strVal val="visible"/>
                                      </p:to>
                                    </p:set>
                                    <p:animEffect transition="in" filter="randombar(horizontal)">
                                      <p:cBhvr>
                                        <p:cTn id="27" dur="500"/>
                                        <p:tgtEl>
                                          <p:spTgt spid="30723">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6000" b="1" dirty="0"/>
              <a:t>And finally</a:t>
            </a:r>
          </a:p>
        </p:txBody>
      </p:sp>
      <p:sp>
        <p:nvSpPr>
          <p:cNvPr id="3" name="Content Placeholder 2"/>
          <p:cNvSpPr>
            <a:spLocks noGrp="1"/>
          </p:cNvSpPr>
          <p:nvPr>
            <p:ph idx="1"/>
          </p:nvPr>
        </p:nvSpPr>
        <p:spPr>
          <a:xfrm>
            <a:off x="332509" y="1808020"/>
            <a:ext cx="8478982" cy="4525963"/>
          </a:xfrm>
        </p:spPr>
        <p:txBody>
          <a:bodyPr/>
          <a:lstStyle/>
          <a:p>
            <a:pPr marL="0" indent="0" algn="ctr">
              <a:buNone/>
            </a:pPr>
            <a:r>
              <a:rPr lang="en-GB" sz="4000" dirty="0"/>
              <a:t>All the very best with your submissions!</a:t>
            </a:r>
          </a:p>
        </p:txBody>
      </p:sp>
      <p:pic>
        <p:nvPicPr>
          <p:cNvPr id="5" name="Picture 4" descr="A picture containing clipart&#10;&#10;Description automatically generated">
            <a:extLst>
              <a:ext uri="{FF2B5EF4-FFF2-40B4-BE49-F238E27FC236}">
                <a16:creationId xmlns:a16="http://schemas.microsoft.com/office/drawing/2014/main" id="{75C00005-F407-42E5-B934-B474FBDDD37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69363" y="3032412"/>
            <a:ext cx="4269549" cy="2983923"/>
          </a:xfrm>
          <a:prstGeom prst="rect">
            <a:avLst/>
          </a:prstGeom>
        </p:spPr>
      </p:pic>
    </p:spTree>
    <p:extLst>
      <p:ext uri="{BB962C8B-B14F-4D97-AF65-F5344CB8AC3E}">
        <p14:creationId xmlns:p14="http://schemas.microsoft.com/office/powerpoint/2010/main" val="3513982030"/>
      </p:ext>
    </p:extLst>
  </p:cSld>
  <p:clrMapOvr>
    <a:masterClrMapping/>
  </p:clrMapOvr>
  <p:transition>
    <p:dissolve/>
  </p:transition>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1262</TotalTime>
  <Words>3794</Words>
  <Application>Microsoft Office PowerPoint</Application>
  <PresentationFormat>On-screen Show (4:3)</PresentationFormat>
  <Paragraphs>410</Paragraphs>
  <Slides>40</Slides>
  <Notes>2</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40</vt:i4>
      </vt:variant>
    </vt:vector>
  </HeadingPairs>
  <TitlesOfParts>
    <vt:vector size="44" baseType="lpstr">
      <vt:lpstr>Calibri</vt:lpstr>
      <vt:lpstr>Arial</vt:lpstr>
      <vt:lpstr>Times New Roman</vt:lpstr>
      <vt:lpstr>1_Office Theme</vt:lpstr>
      <vt:lpstr> ECPS6001: Psychology Empirical Project</vt:lpstr>
      <vt:lpstr>Submission Details</vt:lpstr>
      <vt:lpstr>Submission Details</vt:lpstr>
      <vt:lpstr>Dissertation Submission </vt:lpstr>
      <vt:lpstr>Dissertation Submission </vt:lpstr>
      <vt:lpstr>Preparation for submission </vt:lpstr>
      <vt:lpstr>Submission Details</vt:lpstr>
      <vt:lpstr>CONSULT THE HANDBOOK</vt:lpstr>
      <vt:lpstr>The Psychology Empirical Project</vt:lpstr>
      <vt:lpstr>Module Aims </vt:lpstr>
      <vt:lpstr>Learning Outcomes</vt:lpstr>
      <vt:lpstr>PowerPoint Presentation</vt:lpstr>
      <vt:lpstr>Preparing your thesis</vt:lpstr>
      <vt:lpstr>Preparing your thesis continued....</vt:lpstr>
      <vt:lpstr>Title Page</vt:lpstr>
      <vt:lpstr>Title Page – Example </vt:lpstr>
      <vt:lpstr>Declarations Page</vt:lpstr>
      <vt:lpstr>Acknowledgements Page</vt:lpstr>
      <vt:lpstr>Table of contents</vt:lpstr>
      <vt:lpstr>Abstract</vt:lpstr>
      <vt:lpstr>Chapter 1 – Introduction/ Review of Literature  </vt:lpstr>
      <vt:lpstr>PowerPoint Presentation</vt:lpstr>
      <vt:lpstr>Materials </vt:lpstr>
      <vt:lpstr> Procedure</vt:lpstr>
      <vt:lpstr>Chapter 3– Results</vt:lpstr>
      <vt:lpstr>Chapter 4 – Discussion  </vt:lpstr>
      <vt:lpstr>Reference List</vt:lpstr>
      <vt:lpstr>Appendices </vt:lpstr>
      <vt:lpstr>Dissertation Layout</vt:lpstr>
      <vt:lpstr>Dissertation Layout</vt:lpstr>
      <vt:lpstr>Dissertation Layout</vt:lpstr>
      <vt:lpstr>Dissertation Layout</vt:lpstr>
      <vt:lpstr>Assessment criteria (mark sheet)</vt:lpstr>
      <vt:lpstr>Common mistakes – Introduction and Literature Review</vt:lpstr>
      <vt:lpstr>Common Mistakes - Methods</vt:lpstr>
      <vt:lpstr>Common Mistakes - Results</vt:lpstr>
      <vt:lpstr>Common Mistakes - Discussion</vt:lpstr>
      <vt:lpstr>Common mistakes - General</vt:lpstr>
      <vt:lpstr>Preparation for submission </vt:lpstr>
      <vt:lpstr>And finally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Ceri Phelps</dc:creator>
  <cp:lastModifiedBy>Kate Williams</cp:lastModifiedBy>
  <cp:revision>91</cp:revision>
  <dcterms:created xsi:type="dcterms:W3CDTF">2016-03-07T10:24:52Z</dcterms:created>
  <dcterms:modified xsi:type="dcterms:W3CDTF">2022-02-25T15:35:12Z</dcterms:modified>
</cp:coreProperties>
</file>