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1.xml" ContentType="application/vnd.openxmlformats-officedocument.drawingml.chart+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8" r:id="rId2"/>
  </p:sldMasterIdLst>
  <p:notesMasterIdLst>
    <p:notesMasterId r:id="rId25"/>
  </p:notesMasterIdLst>
  <p:sldIdLst>
    <p:sldId id="294" r:id="rId3"/>
    <p:sldId id="265" r:id="rId4"/>
    <p:sldId id="295" r:id="rId5"/>
    <p:sldId id="266" r:id="rId6"/>
    <p:sldId id="276" r:id="rId7"/>
    <p:sldId id="275" r:id="rId8"/>
    <p:sldId id="268" r:id="rId9"/>
    <p:sldId id="280" r:id="rId10"/>
    <p:sldId id="269" r:id="rId11"/>
    <p:sldId id="282" r:id="rId12"/>
    <p:sldId id="279" r:id="rId13"/>
    <p:sldId id="287" r:id="rId14"/>
    <p:sldId id="283" r:id="rId15"/>
    <p:sldId id="284" r:id="rId16"/>
    <p:sldId id="286" r:id="rId17"/>
    <p:sldId id="270" r:id="rId18"/>
    <p:sldId id="285" r:id="rId19"/>
    <p:sldId id="288" r:id="rId20"/>
    <p:sldId id="289" r:id="rId21"/>
    <p:sldId id="277" r:id="rId22"/>
    <p:sldId id="271" r:id="rId23"/>
    <p:sldId id="28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77020" autoAdjust="0"/>
  </p:normalViewPr>
  <p:slideViewPr>
    <p:cSldViewPr snapToGrid="0">
      <p:cViewPr varScale="1">
        <p:scale>
          <a:sx n="84" d="100"/>
          <a:sy n="84" d="100"/>
        </p:scale>
        <p:origin x="1404"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186862058909304"/>
          <c:y val="8.7976194237557828E-2"/>
          <c:w val="0.76872922134733179"/>
          <c:h val="0.68227513128145334"/>
        </c:manualLayout>
      </c:layout>
      <c:barChart>
        <c:barDir val="col"/>
        <c:grouping val="clustered"/>
        <c:varyColors val="0"/>
        <c:ser>
          <c:idx val="0"/>
          <c:order val="0"/>
          <c:tx>
            <c:strRef>
              <c:f>Sheet1!$B$1</c:f>
              <c:strCache>
                <c:ptCount val="1"/>
                <c:pt idx="0">
                  <c:v>FPI/CSI 2012</c:v>
                </c:pt>
              </c:strCache>
            </c:strRef>
          </c:tx>
          <c:invertIfNegative val="0"/>
          <c:cat>
            <c:strRef>
              <c:f>Sheet1!$A$2:$A$5</c:f>
              <c:strCache>
                <c:ptCount val="4"/>
                <c:pt idx="0">
                  <c:v>Foundaton phase</c:v>
                </c:pt>
                <c:pt idx="1">
                  <c:v>Key stage 2</c:v>
                </c:pt>
                <c:pt idx="2">
                  <c:v>Key stage 3</c:v>
                </c:pt>
                <c:pt idx="3">
                  <c:v>Key stage 4</c:v>
                </c:pt>
              </c:strCache>
            </c:strRef>
          </c:cat>
          <c:val>
            <c:numRef>
              <c:f>Sheet1!$B$2:$B$5</c:f>
              <c:numCache>
                <c:formatCode>General</c:formatCode>
                <c:ptCount val="4"/>
                <c:pt idx="0">
                  <c:v>18.3</c:v>
                </c:pt>
                <c:pt idx="1">
                  <c:v>20</c:v>
                </c:pt>
                <c:pt idx="2">
                  <c:v>29.6</c:v>
                </c:pt>
                <c:pt idx="3">
                  <c:v>32.800000000000011</c:v>
                </c:pt>
              </c:numCache>
            </c:numRef>
          </c:val>
          <c:extLst>
            <c:ext xmlns:c16="http://schemas.microsoft.com/office/drawing/2014/chart" uri="{C3380CC4-5D6E-409C-BE32-E72D297353CC}">
              <c16:uniqueId val="{00000000-787E-4A27-9D66-2BD0CBE1F7C5}"/>
            </c:ext>
          </c:extLst>
        </c:ser>
        <c:dLbls>
          <c:showLegendKey val="0"/>
          <c:showVal val="0"/>
          <c:showCatName val="0"/>
          <c:showSerName val="0"/>
          <c:showPercent val="0"/>
          <c:showBubbleSize val="0"/>
        </c:dLbls>
        <c:gapWidth val="150"/>
        <c:axId val="150402176"/>
        <c:axId val="150403712"/>
      </c:barChart>
      <c:catAx>
        <c:axId val="150402176"/>
        <c:scaling>
          <c:orientation val="minMax"/>
        </c:scaling>
        <c:delete val="0"/>
        <c:axPos val="b"/>
        <c:numFmt formatCode="General" sourceLinked="0"/>
        <c:majorTickMark val="out"/>
        <c:minorTickMark val="none"/>
        <c:tickLblPos val="nextTo"/>
        <c:txPr>
          <a:bodyPr/>
          <a:lstStyle/>
          <a:p>
            <a:pPr>
              <a:defRPr lang="en-US"/>
            </a:pPr>
            <a:endParaRPr lang="en-US"/>
          </a:p>
        </c:txPr>
        <c:crossAx val="150403712"/>
        <c:crosses val="autoZero"/>
        <c:auto val="1"/>
        <c:lblAlgn val="ctr"/>
        <c:lblOffset val="100"/>
        <c:noMultiLvlLbl val="0"/>
      </c:catAx>
      <c:valAx>
        <c:axId val="150403712"/>
        <c:scaling>
          <c:orientation val="minMax"/>
        </c:scaling>
        <c:delete val="0"/>
        <c:axPos val="l"/>
        <c:majorGridlines/>
        <c:numFmt formatCode="General" sourceLinked="1"/>
        <c:majorTickMark val="out"/>
        <c:minorTickMark val="none"/>
        <c:tickLblPos val="nextTo"/>
        <c:txPr>
          <a:bodyPr/>
          <a:lstStyle/>
          <a:p>
            <a:pPr>
              <a:defRPr lang="en-US"/>
            </a:pPr>
            <a:endParaRPr lang="en-US"/>
          </a:p>
        </c:txPr>
        <c:crossAx val="150402176"/>
        <c:crosses val="autoZero"/>
        <c:crossBetween val="between"/>
      </c:valAx>
    </c:plotArea>
    <c:plotVisOnly val="1"/>
    <c:dispBlanksAs val="gap"/>
    <c:showDLblsOverMax val="0"/>
  </c:chart>
  <c:txPr>
    <a:bodyPr/>
    <a:lstStyle/>
    <a:p>
      <a:pPr>
        <a:defRPr sz="1800"/>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429812-6600-45DF-8777-805708B4D340}" type="datetimeFigureOut">
              <a:rPr lang="en-GB" smtClean="0"/>
              <a:pPr/>
              <a:t>11/07/2019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4FCB4B-9D0A-475D-836E-80EFF28B948D}" type="slidenum">
              <a:rPr lang="en-GB" smtClean="0"/>
              <a:pPr/>
              <a:t>‹#›</a:t>
            </a:fld>
            <a:endParaRPr lang="en-GB"/>
          </a:p>
        </p:txBody>
      </p:sp>
    </p:spTree>
    <p:extLst>
      <p:ext uri="{BB962C8B-B14F-4D97-AF65-F5344CB8AC3E}">
        <p14:creationId xmlns:p14="http://schemas.microsoft.com/office/powerpoint/2010/main" val="1439756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3</a:t>
            </a:fld>
            <a:endParaRPr lang="en-GB"/>
          </a:p>
        </p:txBody>
      </p:sp>
    </p:spTree>
    <p:extLst>
      <p:ext uri="{BB962C8B-B14F-4D97-AF65-F5344CB8AC3E}">
        <p14:creationId xmlns:p14="http://schemas.microsoft.com/office/powerpoint/2010/main" val="2458029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60637410-76F3-4D0C-8883-CD57C9C07755}" type="slidenum">
              <a:rPr lang="en-GB" smtClean="0"/>
              <a:pPr/>
              <a:t>4</a:t>
            </a:fld>
            <a:endParaRPr lang="en-GB"/>
          </a:p>
        </p:txBody>
      </p:sp>
    </p:spTree>
    <p:extLst>
      <p:ext uri="{BB962C8B-B14F-4D97-AF65-F5344CB8AC3E}">
        <p14:creationId xmlns:p14="http://schemas.microsoft.com/office/powerpoint/2010/main" val="706263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EC4FCB4B-9D0A-475D-836E-80EFF28B948D}" type="slidenum">
              <a:rPr lang="en-GB" smtClean="0"/>
              <a:pPr/>
              <a:t>5</a:t>
            </a:fld>
            <a:endParaRPr lang="en-GB"/>
          </a:p>
        </p:txBody>
      </p:sp>
    </p:spTree>
    <p:extLst>
      <p:ext uri="{BB962C8B-B14F-4D97-AF65-F5344CB8AC3E}">
        <p14:creationId xmlns:p14="http://schemas.microsoft.com/office/powerpoint/2010/main" val="23853551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4FCB4B-9D0A-475D-836E-80EFF28B948D}" type="slidenum">
              <a:rPr lang="en-GB" smtClean="0"/>
              <a:pPr/>
              <a:t>6</a:t>
            </a:fld>
            <a:endParaRPr lang="en-GB"/>
          </a:p>
        </p:txBody>
      </p:sp>
    </p:spTree>
    <p:extLst>
      <p:ext uri="{BB962C8B-B14F-4D97-AF65-F5344CB8AC3E}">
        <p14:creationId xmlns:p14="http://schemas.microsoft.com/office/powerpoint/2010/main" val="28702609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4FCB4B-9D0A-475D-836E-80EFF28B948D}" type="slidenum">
              <a:rPr lang="en-GB" smtClean="0"/>
              <a:pPr/>
              <a:t>7</a:t>
            </a:fld>
            <a:endParaRPr lang="en-GB"/>
          </a:p>
        </p:txBody>
      </p:sp>
    </p:spTree>
    <p:extLst>
      <p:ext uri="{BB962C8B-B14F-4D97-AF65-F5344CB8AC3E}">
        <p14:creationId xmlns:p14="http://schemas.microsoft.com/office/powerpoint/2010/main" val="10608015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EC4FCB4B-9D0A-475D-836E-80EFF28B948D}" type="slidenum">
              <a:rPr lang="en-GB" smtClean="0"/>
              <a:pPr/>
              <a:t>8</a:t>
            </a:fld>
            <a:endParaRPr lang="en-GB"/>
          </a:p>
        </p:txBody>
      </p:sp>
    </p:spTree>
    <p:extLst>
      <p:ext uri="{BB962C8B-B14F-4D97-AF65-F5344CB8AC3E}">
        <p14:creationId xmlns:p14="http://schemas.microsoft.com/office/powerpoint/2010/main" val="35319926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4FCB4B-9D0A-475D-836E-80EFF28B948D}" type="slidenum">
              <a:rPr lang="en-GB" smtClean="0"/>
              <a:pPr/>
              <a:t>9</a:t>
            </a:fld>
            <a:endParaRPr lang="en-GB"/>
          </a:p>
        </p:txBody>
      </p:sp>
    </p:spTree>
    <p:extLst>
      <p:ext uri="{BB962C8B-B14F-4D97-AF65-F5344CB8AC3E}">
        <p14:creationId xmlns:p14="http://schemas.microsoft.com/office/powerpoint/2010/main" val="14226737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4FCB4B-9D0A-475D-836E-80EFF28B948D}" type="slidenum">
              <a:rPr lang="en-GB" smtClean="0"/>
              <a:pPr/>
              <a:t>10</a:t>
            </a:fld>
            <a:endParaRPr lang="en-GB"/>
          </a:p>
        </p:txBody>
      </p:sp>
    </p:spTree>
    <p:extLst>
      <p:ext uri="{BB962C8B-B14F-4D97-AF65-F5344CB8AC3E}">
        <p14:creationId xmlns:p14="http://schemas.microsoft.com/office/powerpoint/2010/main" val="10001702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4FCB4B-9D0A-475D-836E-80EFF28B948D}" type="slidenum">
              <a:rPr lang="en-GB" smtClean="0"/>
              <a:pPr/>
              <a:t>11</a:t>
            </a:fld>
            <a:endParaRPr lang="en-GB"/>
          </a:p>
        </p:txBody>
      </p:sp>
    </p:spTree>
    <p:extLst>
      <p:ext uri="{BB962C8B-B14F-4D97-AF65-F5344CB8AC3E}">
        <p14:creationId xmlns:p14="http://schemas.microsoft.com/office/powerpoint/2010/main" val="2230927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4FCB4B-9D0A-475D-836E-80EFF28B948D}" type="slidenum">
              <a:rPr lang="en-GB" smtClean="0"/>
              <a:pPr/>
              <a:t>12</a:t>
            </a:fld>
            <a:endParaRPr lang="en-GB"/>
          </a:p>
        </p:txBody>
      </p:sp>
    </p:spTree>
    <p:extLst>
      <p:ext uri="{BB962C8B-B14F-4D97-AF65-F5344CB8AC3E}">
        <p14:creationId xmlns:p14="http://schemas.microsoft.com/office/powerpoint/2010/main" val="4015834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4FCB4B-9D0A-475D-836E-80EFF28B948D}" type="slidenum">
              <a:rPr lang="en-GB" smtClean="0"/>
              <a:pPr/>
              <a:t>13</a:t>
            </a:fld>
            <a:endParaRPr lang="en-GB"/>
          </a:p>
        </p:txBody>
      </p:sp>
    </p:spTree>
    <p:extLst>
      <p:ext uri="{BB962C8B-B14F-4D97-AF65-F5344CB8AC3E}">
        <p14:creationId xmlns:p14="http://schemas.microsoft.com/office/powerpoint/2010/main" val="20895580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4FCB4B-9D0A-475D-836E-80EFF28B948D}" type="slidenum">
              <a:rPr lang="en-GB" smtClean="0"/>
              <a:pPr/>
              <a:t>14</a:t>
            </a:fld>
            <a:endParaRPr lang="en-GB"/>
          </a:p>
        </p:txBody>
      </p:sp>
    </p:spTree>
    <p:extLst>
      <p:ext uri="{BB962C8B-B14F-4D97-AF65-F5344CB8AC3E}">
        <p14:creationId xmlns:p14="http://schemas.microsoft.com/office/powerpoint/2010/main" val="24083326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D8D748-20C7-4DBF-AF87-C9F44525F163}"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12430960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4FCB4B-9D0A-475D-836E-80EFF28B948D}" type="slidenum">
              <a:rPr lang="en-GB" smtClean="0"/>
              <a:pPr/>
              <a:t>16</a:t>
            </a:fld>
            <a:endParaRPr lang="en-GB"/>
          </a:p>
        </p:txBody>
      </p:sp>
    </p:spTree>
    <p:extLst>
      <p:ext uri="{BB962C8B-B14F-4D97-AF65-F5344CB8AC3E}">
        <p14:creationId xmlns:p14="http://schemas.microsoft.com/office/powerpoint/2010/main" val="12308401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4FCB4B-9D0A-475D-836E-80EFF28B948D}" type="slidenum">
              <a:rPr lang="en-GB" smtClean="0"/>
              <a:pPr/>
              <a:t>18</a:t>
            </a:fld>
            <a:endParaRPr lang="en-GB"/>
          </a:p>
        </p:txBody>
      </p:sp>
    </p:spTree>
    <p:extLst>
      <p:ext uri="{BB962C8B-B14F-4D97-AF65-F5344CB8AC3E}">
        <p14:creationId xmlns:p14="http://schemas.microsoft.com/office/powerpoint/2010/main" val="17588575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EC4FCB4B-9D0A-475D-836E-80EFF28B948D}" type="slidenum">
              <a:rPr lang="en-GB" smtClean="0"/>
              <a:pPr/>
              <a:t>19</a:t>
            </a:fld>
            <a:endParaRPr lang="en-GB"/>
          </a:p>
        </p:txBody>
      </p:sp>
    </p:spTree>
    <p:extLst>
      <p:ext uri="{BB962C8B-B14F-4D97-AF65-F5344CB8AC3E}">
        <p14:creationId xmlns:p14="http://schemas.microsoft.com/office/powerpoint/2010/main" val="39899478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4FCB4B-9D0A-475D-836E-80EFF28B948D}" type="slidenum">
              <a:rPr lang="en-GB" smtClean="0"/>
              <a:pPr/>
              <a:t>20</a:t>
            </a:fld>
            <a:endParaRPr lang="en-GB"/>
          </a:p>
        </p:txBody>
      </p:sp>
    </p:spTree>
    <p:extLst>
      <p:ext uri="{BB962C8B-B14F-4D97-AF65-F5344CB8AC3E}">
        <p14:creationId xmlns:p14="http://schemas.microsoft.com/office/powerpoint/2010/main" val="42589760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4FCB4B-9D0A-475D-836E-80EFF28B948D}" type="slidenum">
              <a:rPr lang="en-GB" smtClean="0"/>
              <a:pPr/>
              <a:t>22</a:t>
            </a:fld>
            <a:endParaRPr lang="en-GB"/>
          </a:p>
        </p:txBody>
      </p:sp>
    </p:spTree>
    <p:extLst>
      <p:ext uri="{BB962C8B-B14F-4D97-AF65-F5344CB8AC3E}">
        <p14:creationId xmlns:p14="http://schemas.microsoft.com/office/powerpoint/2010/main" val="39863650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rtlCol="0"/>
          <a:lstStyle/>
          <a:p>
            <a:r>
              <a:rPr lang="en-US" smtClean="0"/>
              <a:t>Click to edit Master title style</a:t>
            </a:r>
            <a:endParaRPr lang="en-US"/>
          </a:p>
        </p:txBody>
      </p:sp>
      <p:sp>
        <p:nvSpPr>
          <p:cNvPr id="4"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fld id="{85B4E053-005D-4F87-98F6-B85F11E047D6}" type="slidenum">
              <a:rPr lang="en-GB" altLang="en-US">
                <a:solidFill>
                  <a:prstClr val="black"/>
                </a:solidFill>
              </a:rPr>
              <a:pPr/>
              <a:t>‹#›</a:t>
            </a:fld>
            <a:endParaRPr lang="en-GB" altLang="en-US">
              <a:solidFill>
                <a:prstClr val="black"/>
              </a:solidFill>
            </a:endParaRPr>
          </a:p>
        </p:txBody>
      </p:sp>
    </p:spTree>
    <p:extLst>
      <p:ext uri="{BB962C8B-B14F-4D97-AF65-F5344CB8AC3E}">
        <p14:creationId xmlns:p14="http://schemas.microsoft.com/office/powerpoint/2010/main" val="1183407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pPr>
              <a:defRPr/>
            </a:pPr>
            <a:endParaRPr lang="en-GB">
              <a:solidFill>
                <a:prstClr val="black"/>
              </a:solidFill>
            </a:endParaRPr>
          </a:p>
        </p:txBody>
      </p:sp>
      <p:sp>
        <p:nvSpPr>
          <p:cNvPr id="8" name="Footer Placeholder 7"/>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9" name="Slide Number Placeholder 8"/>
          <p:cNvSpPr>
            <a:spLocks noGrp="1"/>
          </p:cNvSpPr>
          <p:nvPr>
            <p:ph type="sldNum" sz="quarter" idx="12"/>
          </p:nvPr>
        </p:nvSpPr>
        <p:spPr/>
        <p:txBody>
          <a:bodyPr/>
          <a:lstStyle>
            <a:lvl1pPr>
              <a:defRPr/>
            </a:lvl1pPr>
          </a:lstStyle>
          <a:p>
            <a:fld id="{0F781A50-8B0B-4196-8A03-05915576C764}" type="slidenum">
              <a:rPr lang="en-GB" altLang="en-US">
                <a:solidFill>
                  <a:prstClr val="black"/>
                </a:solidFill>
              </a:rPr>
              <a:pPr/>
              <a:t>‹#›</a:t>
            </a:fld>
            <a:endParaRPr lang="en-GB" altLang="en-US">
              <a:solidFill>
                <a:prstClr val="black"/>
              </a:solidFill>
            </a:endParaRPr>
          </a:p>
        </p:txBody>
      </p:sp>
    </p:spTree>
    <p:extLst>
      <p:ext uri="{BB962C8B-B14F-4D97-AF65-F5344CB8AC3E}">
        <p14:creationId xmlns:p14="http://schemas.microsoft.com/office/powerpoint/2010/main" val="1191252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smtClean="0"/>
              <a:t>Click to edit Master title style</a:t>
            </a:r>
            <a:endParaRPr lang="en-US"/>
          </a:p>
        </p:txBody>
      </p:sp>
      <p:sp>
        <p:nvSpPr>
          <p:cNvPr id="3"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4"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5" name="Slide Number Placeholder 17"/>
          <p:cNvSpPr>
            <a:spLocks noGrp="1"/>
          </p:cNvSpPr>
          <p:nvPr>
            <p:ph type="sldNum" sz="quarter" idx="12"/>
          </p:nvPr>
        </p:nvSpPr>
        <p:spPr/>
        <p:txBody>
          <a:bodyPr/>
          <a:lstStyle>
            <a:lvl1pPr>
              <a:defRPr/>
            </a:lvl1pPr>
          </a:lstStyle>
          <a:p>
            <a:fld id="{BB2FFC20-84F0-413A-9EAB-43ECE5AC4430}" type="slidenum">
              <a:rPr lang="en-GB" altLang="en-US">
                <a:solidFill>
                  <a:prstClr val="black"/>
                </a:solidFill>
              </a:rPr>
              <a:pPr/>
              <a:t>‹#›</a:t>
            </a:fld>
            <a:endParaRPr lang="en-GB" altLang="en-US">
              <a:solidFill>
                <a:prstClr val="black"/>
              </a:solidFill>
            </a:endParaRPr>
          </a:p>
        </p:txBody>
      </p:sp>
    </p:spTree>
    <p:extLst>
      <p:ext uri="{BB962C8B-B14F-4D97-AF65-F5344CB8AC3E}">
        <p14:creationId xmlns:p14="http://schemas.microsoft.com/office/powerpoint/2010/main" val="345773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3"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4" name="Slide Number Placeholder 17"/>
          <p:cNvSpPr>
            <a:spLocks noGrp="1"/>
          </p:cNvSpPr>
          <p:nvPr>
            <p:ph type="sldNum" sz="quarter" idx="12"/>
          </p:nvPr>
        </p:nvSpPr>
        <p:spPr/>
        <p:txBody>
          <a:bodyPr/>
          <a:lstStyle>
            <a:lvl1pPr>
              <a:defRPr/>
            </a:lvl1pPr>
          </a:lstStyle>
          <a:p>
            <a:fld id="{92659636-89F2-4CF4-A446-D573ED1735AB}" type="slidenum">
              <a:rPr lang="en-GB" altLang="en-US">
                <a:solidFill>
                  <a:prstClr val="black"/>
                </a:solidFill>
              </a:rPr>
              <a:pPr/>
              <a:t>‹#›</a:t>
            </a:fld>
            <a:endParaRPr lang="en-GB" altLang="en-US">
              <a:solidFill>
                <a:prstClr val="black"/>
              </a:solidFill>
            </a:endParaRPr>
          </a:p>
        </p:txBody>
      </p:sp>
    </p:spTree>
    <p:extLst>
      <p:ext uri="{BB962C8B-B14F-4D97-AF65-F5344CB8AC3E}">
        <p14:creationId xmlns:p14="http://schemas.microsoft.com/office/powerpoint/2010/main" val="2894016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Freeform 4"/>
          <p:cNvSpPr>
            <a:spLocks/>
          </p:cNvSpPr>
          <p:nvPr/>
        </p:nvSpPr>
        <p:spPr bwMode="auto">
          <a:xfrm>
            <a:off x="666751" y="5945188"/>
            <a:ext cx="6587067"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base">
              <a:spcBef>
                <a:spcPct val="0"/>
              </a:spcBef>
              <a:spcAft>
                <a:spcPct val="0"/>
              </a:spcAft>
              <a:defRPr/>
            </a:pPr>
            <a:endParaRPr lang="en-US" sz="1800">
              <a:solidFill>
                <a:prstClr val="black"/>
              </a:solidFill>
              <a:latin typeface="Arial" charset="0"/>
              <a:ea typeface="ＭＳ Ｐゴシック" panose="020B0600070205080204" pitchFamily="34" charset="-128"/>
            </a:endParaRPr>
          </a:p>
        </p:txBody>
      </p:sp>
      <p:sp>
        <p:nvSpPr>
          <p:cNvPr id="6" name="Freeform 15"/>
          <p:cNvSpPr>
            <a:spLocks/>
          </p:cNvSpPr>
          <p:nvPr/>
        </p:nvSpPr>
        <p:spPr bwMode="auto">
          <a:xfrm>
            <a:off x="647700" y="5938838"/>
            <a:ext cx="4921251" cy="933450"/>
          </a:xfrm>
          <a:custGeom>
            <a:avLst/>
            <a:gdLst>
              <a:gd name="T0" fmla="*/ 0 w 5591"/>
              <a:gd name="T1" fmla="*/ 0 h 588"/>
              <a:gd name="T2" fmla="*/ 2147483647 w 5591"/>
              <a:gd name="T3" fmla="*/ 0 h 588"/>
              <a:gd name="T4" fmla="*/ 2147483647 w 5591"/>
              <a:gd name="T5" fmla="*/ 2147483647 h 588"/>
              <a:gd name="T6" fmla="*/ 2147483647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eaLnBrk="0" fontAlgn="base" hangingPunct="0">
              <a:spcBef>
                <a:spcPct val="0"/>
              </a:spcBef>
              <a:spcAft>
                <a:spcPct val="0"/>
              </a:spcAft>
            </a:pPr>
            <a:endParaRPr lang="en-GB" sz="1800">
              <a:solidFill>
                <a:prstClr val="black"/>
              </a:solidFill>
              <a:latin typeface="Arial" panose="020B0604020202020204" pitchFamily="34" charset="0"/>
              <a:ea typeface="ＭＳ Ｐゴシック" panose="020B0600070205080204" pitchFamily="34" charset="-128"/>
            </a:endParaRPr>
          </a:p>
        </p:txBody>
      </p:sp>
      <p:sp>
        <p:nvSpPr>
          <p:cNvPr id="7" name="Right Triangle 6"/>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sz="1800">
              <a:solidFill>
                <a:prstClr val="white"/>
              </a:solidFill>
            </a:endParaRPr>
          </a:p>
        </p:txBody>
      </p:sp>
      <p:cxnSp>
        <p:nvCxnSpPr>
          <p:cNvPr id="8" name="Straight Connector 7"/>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a:spLocks noChangeArrowheads="1"/>
          </p:cNvSpPr>
          <p:nvPr/>
        </p:nvSpPr>
        <p:spPr bwMode="auto">
          <a:xfrm>
            <a:off x="11552768" y="4987925"/>
            <a:ext cx="243417" cy="228600"/>
          </a:xfrm>
          <a:prstGeom prst="chevron">
            <a:avLst>
              <a:gd name="adj" fmla="val 50000"/>
            </a:avLst>
          </a:prstGeom>
          <a:gradFill rotWithShape="1">
            <a:gsLst>
              <a:gs pos="0">
                <a:srgbClr val="3265A1"/>
              </a:gs>
              <a:gs pos="72000">
                <a:srgbClr val="6391D5"/>
              </a:gs>
              <a:gs pos="100000">
                <a:srgbClr val="8AA8DA"/>
              </a:gs>
            </a:gsLst>
            <a:lin ang="16200000"/>
          </a:gradFill>
          <a:ln w="3175" cap="rnd">
            <a:solidFill>
              <a:srgbClr val="385D8A"/>
            </a:solidFill>
            <a:miter lim="800000"/>
            <a:headEnd/>
            <a:tailEnd/>
          </a:ln>
          <a:effectLst>
            <a:outerShdw blurRad="63500" dist="26940" dir="5400000" rotWithShape="0">
              <a:srgbClr val="000000">
                <a:alpha val="45999"/>
              </a:srgbClr>
            </a:outerShdw>
          </a:effectLst>
        </p:spPr>
        <p:txBody>
          <a:bodyPr anchor="ctr"/>
          <a:lstStyle/>
          <a:p>
            <a:pPr fontAlgn="base">
              <a:spcBef>
                <a:spcPct val="0"/>
              </a:spcBef>
              <a:spcAft>
                <a:spcPct val="0"/>
              </a:spcAft>
              <a:defRPr/>
            </a:pPr>
            <a:endParaRPr lang="en-US" sz="1800">
              <a:solidFill>
                <a:prstClr val="white"/>
              </a:solidFill>
              <a:ea typeface="ＭＳ Ｐゴシック" panose="020B0600070205080204" pitchFamily="34" charset="-128"/>
            </a:endParaRPr>
          </a:p>
        </p:txBody>
      </p:sp>
      <p:sp>
        <p:nvSpPr>
          <p:cNvPr id="10" name="Chevron 9"/>
          <p:cNvSpPr>
            <a:spLocks noChangeArrowheads="1"/>
          </p:cNvSpPr>
          <p:nvPr/>
        </p:nvSpPr>
        <p:spPr bwMode="auto">
          <a:xfrm>
            <a:off x="11303001" y="4987925"/>
            <a:ext cx="243417" cy="228600"/>
          </a:xfrm>
          <a:prstGeom prst="chevron">
            <a:avLst>
              <a:gd name="adj" fmla="val 50000"/>
            </a:avLst>
          </a:prstGeom>
          <a:gradFill rotWithShape="1">
            <a:gsLst>
              <a:gs pos="0">
                <a:srgbClr val="3265A1"/>
              </a:gs>
              <a:gs pos="72000">
                <a:srgbClr val="6391D5"/>
              </a:gs>
              <a:gs pos="100000">
                <a:srgbClr val="8AA8DA"/>
              </a:gs>
            </a:gsLst>
            <a:lin ang="16200000"/>
          </a:gradFill>
          <a:ln w="3175" cap="rnd">
            <a:solidFill>
              <a:srgbClr val="385D8A"/>
            </a:solidFill>
            <a:miter lim="800000"/>
            <a:headEnd/>
            <a:tailEnd/>
          </a:ln>
          <a:effectLst>
            <a:outerShdw blurRad="63500" dist="26940" dir="5400000" rotWithShape="0">
              <a:srgbClr val="000000">
                <a:alpha val="45999"/>
              </a:srgbClr>
            </a:outerShdw>
          </a:effectLst>
        </p:spPr>
        <p:txBody>
          <a:bodyPr anchor="ctr"/>
          <a:lstStyle/>
          <a:p>
            <a:pPr fontAlgn="base">
              <a:spcBef>
                <a:spcPct val="0"/>
              </a:spcBef>
              <a:spcAft>
                <a:spcPct val="0"/>
              </a:spcAft>
              <a:defRPr/>
            </a:pPr>
            <a:endParaRPr lang="en-US" sz="1800">
              <a:solidFill>
                <a:prstClr val="white"/>
              </a:solidFill>
              <a:ea typeface="ＭＳ Ｐゴシック" panose="020B0600070205080204" pitchFamily="34" charset="-128"/>
            </a:endParaRPr>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lstStyle>
          <a:p>
            <a:pPr lvl="0"/>
            <a:r>
              <a:rPr lang="en-US" noProof="0" smtClean="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lang="en-US" smtClean="0"/>
              <a:t>Click to edit Master title style</a:t>
            </a:r>
            <a:endParaRPr lang="en-US"/>
          </a:p>
        </p:txBody>
      </p:sp>
      <p:sp>
        <p:nvSpPr>
          <p:cNvPr id="11" name="Date Placeholder 4"/>
          <p:cNvSpPr>
            <a:spLocks noGrp="1"/>
          </p:cNvSpPr>
          <p:nvPr>
            <p:ph type="dt" sz="half" idx="10"/>
          </p:nvPr>
        </p:nvSpPr>
        <p:spPr/>
        <p:txBody>
          <a:bodyPr/>
          <a:lstStyle>
            <a:lvl1pPr>
              <a:defRPr>
                <a:solidFill>
                  <a:schemeClr val="tx1"/>
                </a:solidFill>
              </a:defRPr>
            </a:lvl1pPr>
          </a:lstStyle>
          <a:p>
            <a:pPr>
              <a:defRPr/>
            </a:pPr>
            <a:endParaRPr lang="en-GB">
              <a:solidFill>
                <a:prstClr val="black"/>
              </a:solidFill>
            </a:endParaRPr>
          </a:p>
        </p:txBody>
      </p:sp>
      <p:sp>
        <p:nvSpPr>
          <p:cNvPr id="12" name="Footer Placeholder 5"/>
          <p:cNvSpPr>
            <a:spLocks noGrp="1"/>
          </p:cNvSpPr>
          <p:nvPr>
            <p:ph type="ftr" sz="quarter" idx="11"/>
          </p:nvPr>
        </p:nvSpPr>
        <p:spPr/>
        <p:txBody>
          <a:bodyPr/>
          <a:lstStyle>
            <a:lvl1pPr>
              <a:defRPr>
                <a:solidFill>
                  <a:schemeClr val="tx1"/>
                </a:solidFill>
              </a:defRPr>
            </a:lvl1pPr>
          </a:lstStyle>
          <a:p>
            <a:pPr>
              <a:defRPr/>
            </a:pPr>
            <a:endParaRPr lang="en-GB">
              <a:solidFill>
                <a:prstClr val="black"/>
              </a:solidFill>
            </a:endParaRPr>
          </a:p>
        </p:txBody>
      </p:sp>
      <p:sp>
        <p:nvSpPr>
          <p:cNvPr id="13" name="Slide Number Placeholder 6"/>
          <p:cNvSpPr>
            <a:spLocks noGrp="1"/>
          </p:cNvSpPr>
          <p:nvPr>
            <p:ph type="sldNum" sz="quarter" idx="12"/>
          </p:nvPr>
        </p:nvSpPr>
        <p:spPr/>
        <p:txBody>
          <a:bodyPr/>
          <a:lstStyle>
            <a:lvl1pPr>
              <a:defRPr/>
            </a:lvl1pPr>
          </a:lstStyle>
          <a:p>
            <a:fld id="{2946F3CB-B102-4346-A81E-564B7FA868E0}" type="slidenum">
              <a:rPr lang="en-GB" altLang="en-US">
                <a:solidFill>
                  <a:prstClr val="black"/>
                </a:solidFill>
              </a:rPr>
              <a:pPr/>
              <a:t>‹#›</a:t>
            </a:fld>
            <a:endParaRPr lang="en-GB" altLang="en-US">
              <a:solidFill>
                <a:prstClr val="black"/>
              </a:solidFill>
            </a:endParaRPr>
          </a:p>
        </p:txBody>
      </p:sp>
    </p:spTree>
    <p:extLst>
      <p:ext uri="{BB962C8B-B14F-4D97-AF65-F5344CB8AC3E}">
        <p14:creationId xmlns:p14="http://schemas.microsoft.com/office/powerpoint/2010/main" val="2781525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fld id="{3FBCA878-B992-4860-9956-DC619FC6F169}" type="slidenum">
              <a:rPr lang="en-GB" altLang="en-US">
                <a:solidFill>
                  <a:prstClr val="black"/>
                </a:solidFill>
              </a:rPr>
              <a:pPr/>
              <a:t>‹#›</a:t>
            </a:fld>
            <a:endParaRPr lang="en-GB" altLang="en-US">
              <a:solidFill>
                <a:prstClr val="black"/>
              </a:solidFill>
            </a:endParaRPr>
          </a:p>
        </p:txBody>
      </p:sp>
    </p:spTree>
    <p:extLst>
      <p:ext uri="{BB962C8B-B14F-4D97-AF65-F5344CB8AC3E}">
        <p14:creationId xmlns:p14="http://schemas.microsoft.com/office/powerpoint/2010/main" val="1891941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fld id="{46C6B923-797D-4AD7-A511-2C7B7E6061C7}" type="slidenum">
              <a:rPr lang="en-GB" altLang="en-US">
                <a:solidFill>
                  <a:prstClr val="black"/>
                </a:solidFill>
              </a:rPr>
              <a:pPr/>
              <a:t>‹#›</a:t>
            </a:fld>
            <a:endParaRPr lang="en-GB" altLang="en-US">
              <a:solidFill>
                <a:prstClr val="black"/>
              </a:solidFill>
            </a:endParaRPr>
          </a:p>
        </p:txBody>
      </p:sp>
    </p:spTree>
    <p:extLst>
      <p:ext uri="{BB962C8B-B14F-4D97-AF65-F5344CB8AC3E}">
        <p14:creationId xmlns:p14="http://schemas.microsoft.com/office/powerpoint/2010/main" val="4167047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rtlCol="0"/>
          <a:lstStyle/>
          <a:p>
            <a:r>
              <a:rPr lang="en-US" smtClean="0"/>
              <a:t>Click to edit Master title style</a:t>
            </a:r>
            <a:endParaRPr lang="en-US"/>
          </a:p>
        </p:txBody>
      </p:sp>
      <p:sp>
        <p:nvSpPr>
          <p:cNvPr id="4"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AD639078-076C-4865-92F3-29812333B3A4}" type="slidenum">
              <a:rPr lang="en-GB" altLang="en-US">
                <a:solidFill>
                  <a:prstClr val="black"/>
                </a:solidFill>
              </a:rPr>
              <a:pPr>
                <a:defRPr/>
              </a:pPr>
              <a:t>‹#›</a:t>
            </a:fld>
            <a:endParaRPr lang="en-GB" altLang="en-US">
              <a:solidFill>
                <a:prstClr val="black"/>
              </a:solidFill>
            </a:endParaRPr>
          </a:p>
        </p:txBody>
      </p:sp>
    </p:spTree>
    <p:extLst>
      <p:ext uri="{BB962C8B-B14F-4D97-AF65-F5344CB8AC3E}">
        <p14:creationId xmlns:p14="http://schemas.microsoft.com/office/powerpoint/2010/main" val="2420455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pPr>
              <a:defRPr/>
            </a:pPr>
            <a:endParaRPr lang="en-GB">
              <a:solidFill>
                <a:prstClr val="black"/>
              </a:solidFill>
            </a:endParaRPr>
          </a:p>
        </p:txBody>
      </p:sp>
      <p:sp>
        <p:nvSpPr>
          <p:cNvPr id="8" name="Footer Placeholder 7"/>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9" name="Slide Number Placeholder 8"/>
          <p:cNvSpPr>
            <a:spLocks noGrp="1"/>
          </p:cNvSpPr>
          <p:nvPr>
            <p:ph type="sldNum" sz="quarter" idx="12"/>
          </p:nvPr>
        </p:nvSpPr>
        <p:spPr/>
        <p:txBody>
          <a:bodyPr/>
          <a:lstStyle>
            <a:lvl1pPr>
              <a:defRPr smtClean="0"/>
            </a:lvl1pPr>
          </a:lstStyle>
          <a:p>
            <a:pPr>
              <a:defRPr/>
            </a:pPr>
            <a:fld id="{A2F25130-8300-4D65-A313-9128112D94A0}" type="slidenum">
              <a:rPr lang="en-GB" altLang="en-US">
                <a:solidFill>
                  <a:prstClr val="black"/>
                </a:solidFill>
              </a:rPr>
              <a:pPr>
                <a:defRPr/>
              </a:pPr>
              <a:t>‹#›</a:t>
            </a:fld>
            <a:endParaRPr lang="en-GB" altLang="en-US">
              <a:solidFill>
                <a:prstClr val="black"/>
              </a:solidFill>
            </a:endParaRPr>
          </a:p>
        </p:txBody>
      </p:sp>
    </p:spTree>
    <p:extLst>
      <p:ext uri="{BB962C8B-B14F-4D97-AF65-F5344CB8AC3E}">
        <p14:creationId xmlns:p14="http://schemas.microsoft.com/office/powerpoint/2010/main" val="4193579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smtClean="0"/>
              <a:t>Click to edit Master title style</a:t>
            </a:r>
            <a:endParaRPr lang="en-US"/>
          </a:p>
        </p:txBody>
      </p:sp>
      <p:sp>
        <p:nvSpPr>
          <p:cNvPr id="3"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4"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5" name="Slide Number Placeholder 17"/>
          <p:cNvSpPr>
            <a:spLocks noGrp="1"/>
          </p:cNvSpPr>
          <p:nvPr>
            <p:ph type="sldNum" sz="quarter" idx="12"/>
          </p:nvPr>
        </p:nvSpPr>
        <p:spPr/>
        <p:txBody>
          <a:bodyPr/>
          <a:lstStyle>
            <a:lvl1pPr>
              <a:defRPr/>
            </a:lvl1pPr>
          </a:lstStyle>
          <a:p>
            <a:pPr>
              <a:defRPr/>
            </a:pPr>
            <a:fld id="{74D7482D-8A7D-4E41-BD61-A1EF05E38078}" type="slidenum">
              <a:rPr lang="en-GB" altLang="en-US">
                <a:solidFill>
                  <a:prstClr val="black"/>
                </a:solidFill>
              </a:rPr>
              <a:pPr>
                <a:defRPr/>
              </a:pPr>
              <a:t>‹#›</a:t>
            </a:fld>
            <a:endParaRPr lang="en-GB" altLang="en-US">
              <a:solidFill>
                <a:prstClr val="black"/>
              </a:solidFill>
            </a:endParaRPr>
          </a:p>
        </p:txBody>
      </p:sp>
    </p:spTree>
    <p:extLst>
      <p:ext uri="{BB962C8B-B14F-4D97-AF65-F5344CB8AC3E}">
        <p14:creationId xmlns:p14="http://schemas.microsoft.com/office/powerpoint/2010/main" val="1823498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3"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4" name="Slide Number Placeholder 17"/>
          <p:cNvSpPr>
            <a:spLocks noGrp="1"/>
          </p:cNvSpPr>
          <p:nvPr>
            <p:ph type="sldNum" sz="quarter" idx="12"/>
          </p:nvPr>
        </p:nvSpPr>
        <p:spPr/>
        <p:txBody>
          <a:bodyPr/>
          <a:lstStyle>
            <a:lvl1pPr>
              <a:defRPr/>
            </a:lvl1pPr>
          </a:lstStyle>
          <a:p>
            <a:pPr>
              <a:defRPr/>
            </a:pPr>
            <a:fld id="{E42D4D42-BA2D-4197-9BA8-F8ECDC87D7C3}" type="slidenum">
              <a:rPr lang="en-GB" altLang="en-US">
                <a:solidFill>
                  <a:prstClr val="black"/>
                </a:solidFill>
              </a:rPr>
              <a:pPr>
                <a:defRPr/>
              </a:pPr>
              <a:t>‹#›</a:t>
            </a:fld>
            <a:endParaRPr lang="en-GB" altLang="en-US">
              <a:solidFill>
                <a:prstClr val="black"/>
              </a:solidFill>
            </a:endParaRPr>
          </a:p>
        </p:txBody>
      </p:sp>
    </p:spTree>
    <p:extLst>
      <p:ext uri="{BB962C8B-B14F-4D97-AF65-F5344CB8AC3E}">
        <p14:creationId xmlns:p14="http://schemas.microsoft.com/office/powerpoint/2010/main" val="14232645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Freeform 4"/>
          <p:cNvSpPr>
            <a:spLocks/>
          </p:cNvSpPr>
          <p:nvPr/>
        </p:nvSpPr>
        <p:spPr bwMode="auto">
          <a:xfrm>
            <a:off x="666751" y="5945188"/>
            <a:ext cx="6587067"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base">
              <a:spcBef>
                <a:spcPct val="0"/>
              </a:spcBef>
              <a:spcAft>
                <a:spcPct val="0"/>
              </a:spcAft>
              <a:defRPr/>
            </a:pPr>
            <a:endParaRPr lang="en-US" sz="1800">
              <a:solidFill>
                <a:prstClr val="black"/>
              </a:solidFill>
              <a:latin typeface="Arial" charset="0"/>
              <a:ea typeface="ＭＳ Ｐゴシック" panose="020B0600070205080204" pitchFamily="34" charset="-128"/>
            </a:endParaRPr>
          </a:p>
        </p:txBody>
      </p:sp>
      <p:sp>
        <p:nvSpPr>
          <p:cNvPr id="6" name="Freeform 15"/>
          <p:cNvSpPr>
            <a:spLocks/>
          </p:cNvSpPr>
          <p:nvPr/>
        </p:nvSpPr>
        <p:spPr bwMode="auto">
          <a:xfrm>
            <a:off x="647700" y="5938838"/>
            <a:ext cx="4921251"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eaLnBrk="0" fontAlgn="base" hangingPunct="0">
              <a:spcBef>
                <a:spcPct val="0"/>
              </a:spcBef>
              <a:spcAft>
                <a:spcPct val="0"/>
              </a:spcAft>
            </a:pPr>
            <a:endParaRPr lang="en-GB" sz="1800">
              <a:solidFill>
                <a:prstClr val="black"/>
              </a:solidFill>
              <a:latin typeface="Arial" panose="020B0604020202020204" pitchFamily="34" charset="0"/>
              <a:ea typeface="ＭＳ Ｐゴシック" panose="020B0600070205080204" pitchFamily="34" charset="-128"/>
            </a:endParaRPr>
          </a:p>
        </p:txBody>
      </p:sp>
      <p:sp>
        <p:nvSpPr>
          <p:cNvPr id="7" name="Right Triangle 6"/>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sz="1800">
              <a:solidFill>
                <a:prstClr val="white"/>
              </a:solidFill>
            </a:endParaRPr>
          </a:p>
        </p:txBody>
      </p:sp>
      <p:cxnSp>
        <p:nvCxnSpPr>
          <p:cNvPr id="8" name="Straight Connector 7"/>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a:spLocks noChangeArrowheads="1"/>
          </p:cNvSpPr>
          <p:nvPr/>
        </p:nvSpPr>
        <p:spPr bwMode="auto">
          <a:xfrm>
            <a:off x="11552768" y="4987925"/>
            <a:ext cx="243417" cy="228600"/>
          </a:xfrm>
          <a:prstGeom prst="chevron">
            <a:avLst>
              <a:gd name="adj" fmla="val 50000"/>
            </a:avLst>
          </a:prstGeom>
          <a:gradFill rotWithShape="1">
            <a:gsLst>
              <a:gs pos="0">
                <a:srgbClr val="3265A1"/>
              </a:gs>
              <a:gs pos="72000">
                <a:srgbClr val="6391D5"/>
              </a:gs>
              <a:gs pos="100000">
                <a:srgbClr val="8AA8DA"/>
              </a:gs>
            </a:gsLst>
            <a:lin ang="16200000"/>
          </a:gradFill>
          <a:ln w="3175" cap="rnd">
            <a:solidFill>
              <a:srgbClr val="385D8A"/>
            </a:solidFill>
            <a:miter lim="800000"/>
            <a:headEnd/>
            <a:tailEnd/>
          </a:ln>
          <a:effectLst>
            <a:outerShdw blurRad="63500" dist="26940" dir="5400000" rotWithShape="0">
              <a:srgbClr val="000000">
                <a:alpha val="45999"/>
              </a:srgbClr>
            </a:outerShdw>
          </a:effectLst>
        </p:spPr>
        <p:txBody>
          <a:bodyPr anchor="ctr"/>
          <a:lstStyle/>
          <a:p>
            <a:pPr fontAlgn="base">
              <a:spcBef>
                <a:spcPct val="0"/>
              </a:spcBef>
              <a:spcAft>
                <a:spcPct val="0"/>
              </a:spcAft>
              <a:defRPr/>
            </a:pPr>
            <a:endParaRPr lang="en-US" sz="1800">
              <a:solidFill>
                <a:prstClr val="white"/>
              </a:solidFill>
              <a:ea typeface="ＭＳ Ｐゴシック" panose="020B0600070205080204" pitchFamily="34" charset="-128"/>
            </a:endParaRPr>
          </a:p>
        </p:txBody>
      </p:sp>
      <p:sp>
        <p:nvSpPr>
          <p:cNvPr id="10" name="Chevron 9"/>
          <p:cNvSpPr>
            <a:spLocks noChangeArrowheads="1"/>
          </p:cNvSpPr>
          <p:nvPr/>
        </p:nvSpPr>
        <p:spPr bwMode="auto">
          <a:xfrm>
            <a:off x="11303001" y="4987925"/>
            <a:ext cx="243417" cy="228600"/>
          </a:xfrm>
          <a:prstGeom prst="chevron">
            <a:avLst>
              <a:gd name="adj" fmla="val 50000"/>
            </a:avLst>
          </a:prstGeom>
          <a:gradFill rotWithShape="1">
            <a:gsLst>
              <a:gs pos="0">
                <a:srgbClr val="3265A1"/>
              </a:gs>
              <a:gs pos="72000">
                <a:srgbClr val="6391D5"/>
              </a:gs>
              <a:gs pos="100000">
                <a:srgbClr val="8AA8DA"/>
              </a:gs>
            </a:gsLst>
            <a:lin ang="16200000"/>
          </a:gradFill>
          <a:ln w="3175" cap="rnd">
            <a:solidFill>
              <a:srgbClr val="385D8A"/>
            </a:solidFill>
            <a:miter lim="800000"/>
            <a:headEnd/>
            <a:tailEnd/>
          </a:ln>
          <a:effectLst>
            <a:outerShdw blurRad="63500" dist="26940" dir="5400000" rotWithShape="0">
              <a:srgbClr val="000000">
                <a:alpha val="45999"/>
              </a:srgbClr>
            </a:outerShdw>
          </a:effectLst>
        </p:spPr>
        <p:txBody>
          <a:bodyPr anchor="ctr"/>
          <a:lstStyle/>
          <a:p>
            <a:pPr fontAlgn="base">
              <a:spcBef>
                <a:spcPct val="0"/>
              </a:spcBef>
              <a:spcAft>
                <a:spcPct val="0"/>
              </a:spcAft>
              <a:defRPr/>
            </a:pPr>
            <a:endParaRPr lang="en-US" sz="1800">
              <a:solidFill>
                <a:prstClr val="white"/>
              </a:solidFill>
              <a:ea typeface="ＭＳ Ｐゴシック" panose="020B0600070205080204" pitchFamily="34" charset="-128"/>
            </a:endParaRPr>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lstStyle>
          <a:p>
            <a:pPr lvl="0"/>
            <a:r>
              <a:rPr lang="en-US" noProof="0" smtClean="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lang="en-US" smtClean="0"/>
              <a:t>Click to edit Master title style</a:t>
            </a:r>
            <a:endParaRPr lang="en-US"/>
          </a:p>
        </p:txBody>
      </p:sp>
      <p:sp>
        <p:nvSpPr>
          <p:cNvPr id="11" name="Date Placeholder 4"/>
          <p:cNvSpPr>
            <a:spLocks noGrp="1"/>
          </p:cNvSpPr>
          <p:nvPr>
            <p:ph type="dt" sz="half" idx="10"/>
          </p:nvPr>
        </p:nvSpPr>
        <p:spPr/>
        <p:txBody>
          <a:bodyPr/>
          <a:lstStyle>
            <a:lvl1pPr>
              <a:defRPr>
                <a:solidFill>
                  <a:schemeClr val="tx1"/>
                </a:solidFill>
              </a:defRPr>
            </a:lvl1pPr>
          </a:lstStyle>
          <a:p>
            <a:pPr>
              <a:defRPr/>
            </a:pPr>
            <a:endParaRPr lang="en-GB">
              <a:solidFill>
                <a:prstClr val="black"/>
              </a:solidFill>
            </a:endParaRPr>
          </a:p>
        </p:txBody>
      </p:sp>
      <p:sp>
        <p:nvSpPr>
          <p:cNvPr id="12" name="Footer Placeholder 5"/>
          <p:cNvSpPr>
            <a:spLocks noGrp="1"/>
          </p:cNvSpPr>
          <p:nvPr>
            <p:ph type="ftr" sz="quarter" idx="11"/>
          </p:nvPr>
        </p:nvSpPr>
        <p:spPr/>
        <p:txBody>
          <a:bodyPr/>
          <a:lstStyle>
            <a:lvl1pPr>
              <a:defRPr>
                <a:solidFill>
                  <a:schemeClr val="tx1"/>
                </a:solidFill>
              </a:defRPr>
            </a:lvl1pPr>
          </a:lstStyle>
          <a:p>
            <a:pPr>
              <a:defRPr/>
            </a:pPr>
            <a:endParaRPr lang="en-GB">
              <a:solidFill>
                <a:prstClr val="black"/>
              </a:solidFill>
            </a:endParaRPr>
          </a:p>
        </p:txBody>
      </p:sp>
      <p:sp>
        <p:nvSpPr>
          <p:cNvPr id="13" name="Slide Number Placeholder 6"/>
          <p:cNvSpPr>
            <a:spLocks noGrp="1"/>
          </p:cNvSpPr>
          <p:nvPr>
            <p:ph type="sldNum" sz="quarter" idx="12"/>
          </p:nvPr>
        </p:nvSpPr>
        <p:spPr/>
        <p:txBody>
          <a:bodyPr/>
          <a:lstStyle>
            <a:lvl1pPr>
              <a:defRPr smtClean="0"/>
            </a:lvl1pPr>
          </a:lstStyle>
          <a:p>
            <a:pPr>
              <a:defRPr/>
            </a:pPr>
            <a:fld id="{3F4BE6F9-BA3E-47C3-8B7B-DB2694C4D5FA}" type="slidenum">
              <a:rPr lang="en-GB" altLang="en-US">
                <a:solidFill>
                  <a:prstClr val="black"/>
                </a:solidFill>
              </a:rPr>
              <a:pPr>
                <a:defRPr/>
              </a:pPr>
              <a:t>‹#›</a:t>
            </a:fld>
            <a:endParaRPr lang="en-GB" altLang="en-US">
              <a:solidFill>
                <a:prstClr val="black"/>
              </a:solidFill>
            </a:endParaRPr>
          </a:p>
        </p:txBody>
      </p:sp>
    </p:spTree>
    <p:extLst>
      <p:ext uri="{BB962C8B-B14F-4D97-AF65-F5344CB8AC3E}">
        <p14:creationId xmlns:p14="http://schemas.microsoft.com/office/powerpoint/2010/main" val="19885960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27511A3C-09C2-41DD-AC79-5FED5C00168E}" type="slidenum">
              <a:rPr lang="en-GB" altLang="en-US">
                <a:solidFill>
                  <a:prstClr val="black"/>
                </a:solidFill>
              </a:rPr>
              <a:pPr>
                <a:defRPr/>
              </a:pPr>
              <a:t>‹#›</a:t>
            </a:fld>
            <a:endParaRPr lang="en-GB" altLang="en-US">
              <a:solidFill>
                <a:prstClr val="black"/>
              </a:solidFill>
            </a:endParaRPr>
          </a:p>
        </p:txBody>
      </p:sp>
    </p:spTree>
    <p:extLst>
      <p:ext uri="{BB962C8B-B14F-4D97-AF65-F5344CB8AC3E}">
        <p14:creationId xmlns:p14="http://schemas.microsoft.com/office/powerpoint/2010/main" val="2825740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9D4AAC4F-C29B-4D41-A3F8-17DC152DA006}" type="slidenum">
              <a:rPr lang="en-GB" altLang="en-US">
                <a:solidFill>
                  <a:prstClr val="black"/>
                </a:solidFill>
              </a:rPr>
              <a:pPr>
                <a:defRPr/>
              </a:pPr>
              <a:t>‹#›</a:t>
            </a:fld>
            <a:endParaRPr lang="en-GB" altLang="en-US">
              <a:solidFill>
                <a:prstClr val="black"/>
              </a:solidFill>
            </a:endParaRPr>
          </a:p>
        </p:txBody>
      </p:sp>
    </p:spTree>
    <p:extLst>
      <p:ext uri="{BB962C8B-B14F-4D97-AF65-F5344CB8AC3E}">
        <p14:creationId xmlns:p14="http://schemas.microsoft.com/office/powerpoint/2010/main" val="8208731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7A2D791-CC8F-4DFF-9C61-B100C55EE8C1}" type="datetimeFigureOut">
              <a:rPr lang="en-GB" smtClean="0"/>
              <a:pPr/>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6956754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590304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image" Target="../media/image1.jpeg"/><Relationship Id="rId5" Type="http://schemas.openxmlformats.org/officeDocument/2006/relationships/slideLayout" Target="../slideLayouts/slideLayout12.xml"/><Relationship Id="rId10" Type="http://schemas.openxmlformats.org/officeDocument/2006/relationships/theme" Target="../theme/theme2.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666751" y="5945188"/>
            <a:ext cx="6587067"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base">
              <a:spcBef>
                <a:spcPct val="0"/>
              </a:spcBef>
              <a:spcAft>
                <a:spcPct val="0"/>
              </a:spcAft>
              <a:defRPr/>
            </a:pPr>
            <a:endParaRPr lang="en-US" sz="1800">
              <a:solidFill>
                <a:prstClr val="black"/>
              </a:solidFill>
              <a:latin typeface="Arial" charset="0"/>
              <a:ea typeface="ＭＳ Ｐゴシック" panose="020B0600070205080204" pitchFamily="34" charset="-128"/>
            </a:endParaRPr>
          </a:p>
        </p:txBody>
      </p:sp>
      <p:sp>
        <p:nvSpPr>
          <p:cNvPr id="1027" name="Freeform 11"/>
          <p:cNvSpPr>
            <a:spLocks/>
          </p:cNvSpPr>
          <p:nvPr/>
        </p:nvSpPr>
        <p:spPr bwMode="auto">
          <a:xfrm>
            <a:off x="647700" y="5938838"/>
            <a:ext cx="4921251" cy="933450"/>
          </a:xfrm>
          <a:custGeom>
            <a:avLst/>
            <a:gdLst>
              <a:gd name="T0" fmla="*/ 0 w 5591"/>
              <a:gd name="T1" fmla="*/ 0 h 588"/>
              <a:gd name="T2" fmla="*/ 2147483647 w 5591"/>
              <a:gd name="T3" fmla="*/ 0 h 588"/>
              <a:gd name="T4" fmla="*/ 2147483647 w 5591"/>
              <a:gd name="T5" fmla="*/ 2147483647 h 588"/>
              <a:gd name="T6" fmla="*/ 2147483647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eaLnBrk="0" fontAlgn="base" hangingPunct="0">
              <a:spcBef>
                <a:spcPct val="0"/>
              </a:spcBef>
              <a:spcAft>
                <a:spcPct val="0"/>
              </a:spcAft>
            </a:pPr>
            <a:endParaRPr lang="en-GB" sz="1800">
              <a:solidFill>
                <a:prstClr val="black"/>
              </a:solidFill>
              <a:latin typeface="Arial" panose="020B0604020202020204" pitchFamily="34" charset="0"/>
              <a:ea typeface="ＭＳ Ｐゴシック" panose="020B0600070205080204" pitchFamily="34" charset="-128"/>
            </a:endParaRPr>
          </a:p>
        </p:txBody>
      </p:sp>
      <p:sp>
        <p:nvSpPr>
          <p:cNvPr id="14" name="Right Triangle 13"/>
          <p:cNvSpPr>
            <a:spLocks/>
          </p:cNvSpPr>
          <p:nvPr/>
        </p:nvSpPr>
        <p:spPr bwMode="auto">
          <a:xfrm>
            <a:off x="-8056" y="5791253"/>
            <a:ext cx="4536419" cy="1080868"/>
          </a:xfrm>
          <a:prstGeom prst="rtTriangle">
            <a:avLst/>
          </a:prstGeom>
          <a:blipFill>
            <a:blip r:embed="rId9"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sz="1800">
              <a:solidFill>
                <a:prstClr val="white"/>
              </a:solidFill>
            </a:endParaRPr>
          </a:p>
        </p:txBody>
      </p:sp>
      <p:cxnSp>
        <p:nvCxnSpPr>
          <p:cNvPr id="15" name="Straight Connector 14"/>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smtClean="0"/>
              <a:t>Click to edit Master title style</a:t>
            </a:r>
            <a:endParaRPr lang="en-US"/>
          </a:p>
        </p:txBody>
      </p:sp>
      <p:sp>
        <p:nvSpPr>
          <p:cNvPr id="1033" name="Text Placeholder 29"/>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 name="Date Placeholder 9"/>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ea typeface="+mn-ea"/>
              </a:defRPr>
            </a:lvl1pPr>
          </a:lstStyle>
          <a:p>
            <a:pPr fontAlgn="base">
              <a:spcBef>
                <a:spcPct val="0"/>
              </a:spcBef>
              <a:spcAft>
                <a:spcPct val="0"/>
              </a:spcAft>
              <a:defRPr/>
            </a:pPr>
            <a:endParaRPr lang="en-GB">
              <a:solidFill>
                <a:prstClr val="black"/>
              </a:solidFill>
            </a:endParaRPr>
          </a:p>
        </p:txBody>
      </p:sp>
      <p:sp>
        <p:nvSpPr>
          <p:cNvPr id="22" name="Footer Placeholder 21"/>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ea typeface="+mn-ea"/>
              </a:defRPr>
            </a:lvl1pPr>
          </a:lstStyle>
          <a:p>
            <a:pPr fontAlgn="base">
              <a:spcBef>
                <a:spcPct val="0"/>
              </a:spcBef>
              <a:spcAft>
                <a:spcPct val="0"/>
              </a:spcAft>
              <a:defRPr/>
            </a:pPr>
            <a:endParaRPr lang="en-GB">
              <a:solidFill>
                <a:prstClr val="black"/>
              </a:solidFill>
            </a:endParaRPr>
          </a:p>
        </p:txBody>
      </p:sp>
      <p:sp>
        <p:nvSpPr>
          <p:cNvPr id="18" name="Slide Number Placeholder 17"/>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fontAlgn="base">
              <a:spcBef>
                <a:spcPct val="0"/>
              </a:spcBef>
              <a:spcAft>
                <a:spcPct val="0"/>
              </a:spcAft>
            </a:pPr>
            <a:fld id="{7B678963-AD30-4528-9443-1EA137FEC0D9}" type="slidenum">
              <a:rPr lang="en-GB" altLang="en-US">
                <a:solidFill>
                  <a:prstClr val="black"/>
                </a:solidFill>
                <a:latin typeface="Arial" panose="020B0604020202020204" pitchFamily="34" charset="0"/>
                <a:ea typeface="ＭＳ Ｐゴシック" panose="020B0600070205080204" pitchFamily="34" charset="-128"/>
              </a:rPr>
              <a:pPr fontAlgn="base">
                <a:spcBef>
                  <a:spcPct val="0"/>
                </a:spcBef>
                <a:spcAft>
                  <a:spcPct val="0"/>
                </a:spcAft>
              </a:pPr>
              <a:t>‹#›</a:t>
            </a:fld>
            <a:endParaRPr lang="en-GB" altLang="en-US">
              <a:solidFill>
                <a:prstClr val="black"/>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9027786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Lst>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ＭＳ Ｐゴシック" charset="-128"/>
          <a:cs typeface="ＭＳ Ｐゴシック" charset="-128"/>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ＭＳ Ｐゴシック" charset="-128"/>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ＭＳ Ｐゴシック" charset="-128"/>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ＭＳ Ｐゴシック" charset="-128"/>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ＭＳ Ｐゴシック"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666751" y="5945188"/>
            <a:ext cx="6587067"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base">
              <a:spcBef>
                <a:spcPct val="0"/>
              </a:spcBef>
              <a:spcAft>
                <a:spcPct val="0"/>
              </a:spcAft>
              <a:defRPr/>
            </a:pPr>
            <a:endParaRPr lang="en-US" sz="1800">
              <a:solidFill>
                <a:prstClr val="black"/>
              </a:solidFill>
              <a:latin typeface="Arial" charset="0"/>
              <a:ea typeface="ＭＳ Ｐゴシック" panose="020B0600070205080204" pitchFamily="34" charset="-128"/>
            </a:endParaRPr>
          </a:p>
        </p:txBody>
      </p:sp>
      <p:sp>
        <p:nvSpPr>
          <p:cNvPr id="1027" name="Freeform 11"/>
          <p:cNvSpPr>
            <a:spLocks/>
          </p:cNvSpPr>
          <p:nvPr/>
        </p:nvSpPr>
        <p:spPr bwMode="auto">
          <a:xfrm>
            <a:off x="647700" y="5938838"/>
            <a:ext cx="4921251"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eaLnBrk="0" fontAlgn="base" hangingPunct="0">
              <a:spcBef>
                <a:spcPct val="0"/>
              </a:spcBef>
              <a:spcAft>
                <a:spcPct val="0"/>
              </a:spcAft>
            </a:pPr>
            <a:endParaRPr lang="en-GB" sz="1800">
              <a:solidFill>
                <a:prstClr val="black"/>
              </a:solidFill>
              <a:latin typeface="Arial" panose="020B0604020202020204" pitchFamily="34" charset="0"/>
              <a:ea typeface="ＭＳ Ｐゴシック" panose="020B0600070205080204" pitchFamily="34" charset="-128"/>
            </a:endParaRPr>
          </a:p>
        </p:txBody>
      </p:sp>
      <p:sp>
        <p:nvSpPr>
          <p:cNvPr id="14" name="Right Triangle 13"/>
          <p:cNvSpPr>
            <a:spLocks/>
          </p:cNvSpPr>
          <p:nvPr/>
        </p:nvSpPr>
        <p:spPr bwMode="auto">
          <a:xfrm>
            <a:off x="-8056" y="5791253"/>
            <a:ext cx="4536419" cy="1080868"/>
          </a:xfrm>
          <a:prstGeom prst="rtTriangle">
            <a:avLst/>
          </a:prstGeom>
          <a:blipFill>
            <a:blip r:embed="rId11"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sz="1800">
              <a:solidFill>
                <a:prstClr val="white"/>
              </a:solidFill>
            </a:endParaRPr>
          </a:p>
        </p:txBody>
      </p:sp>
      <p:cxnSp>
        <p:nvCxnSpPr>
          <p:cNvPr id="15" name="Straight Connector 14"/>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smtClean="0"/>
              <a:t>Click to edit Master title style</a:t>
            </a:r>
            <a:endParaRPr lang="en-US"/>
          </a:p>
        </p:txBody>
      </p:sp>
      <p:sp>
        <p:nvSpPr>
          <p:cNvPr id="1033" name="Text Placeholder 29"/>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 name="Date Placeholder 9"/>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ea typeface="+mn-ea"/>
              </a:defRPr>
            </a:lvl1pPr>
          </a:lstStyle>
          <a:p>
            <a:pPr fontAlgn="base">
              <a:spcBef>
                <a:spcPct val="0"/>
              </a:spcBef>
              <a:spcAft>
                <a:spcPct val="0"/>
              </a:spcAft>
              <a:defRPr/>
            </a:pPr>
            <a:endParaRPr lang="en-GB">
              <a:solidFill>
                <a:prstClr val="black"/>
              </a:solidFill>
            </a:endParaRPr>
          </a:p>
        </p:txBody>
      </p:sp>
      <p:sp>
        <p:nvSpPr>
          <p:cNvPr id="22" name="Footer Placeholder 21"/>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ea typeface="+mn-ea"/>
              </a:defRPr>
            </a:lvl1pPr>
          </a:lstStyle>
          <a:p>
            <a:pPr fontAlgn="base">
              <a:spcBef>
                <a:spcPct val="0"/>
              </a:spcBef>
              <a:spcAft>
                <a:spcPct val="0"/>
              </a:spcAft>
              <a:defRPr/>
            </a:pPr>
            <a:endParaRPr lang="en-GB">
              <a:solidFill>
                <a:prstClr val="black"/>
              </a:solidFill>
            </a:endParaRPr>
          </a:p>
        </p:txBody>
      </p:sp>
      <p:sp>
        <p:nvSpPr>
          <p:cNvPr id="18" name="Slide Number Placeholder 17"/>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smtClean="0"/>
            </a:lvl1pPr>
          </a:lstStyle>
          <a:p>
            <a:pPr fontAlgn="base">
              <a:spcBef>
                <a:spcPct val="0"/>
              </a:spcBef>
              <a:spcAft>
                <a:spcPct val="0"/>
              </a:spcAft>
              <a:defRPr/>
            </a:pPr>
            <a:fld id="{452C9D92-B4E3-4E10-B638-4F160ADEAFE2}" type="slidenum">
              <a:rPr lang="en-GB" altLang="en-US">
                <a:solidFill>
                  <a:prstClr val="black"/>
                </a:solidFill>
                <a:latin typeface="Arial" panose="020B0604020202020204" pitchFamily="34" charset="0"/>
                <a:ea typeface="ＭＳ Ｐゴシック" panose="020B0600070205080204" pitchFamily="34" charset="-128"/>
              </a:rPr>
              <a:pPr fontAlgn="base">
                <a:spcBef>
                  <a:spcPct val="0"/>
                </a:spcBef>
                <a:spcAft>
                  <a:spcPct val="0"/>
                </a:spcAft>
                <a:defRPr/>
              </a:pPr>
              <a:t>‹#›</a:t>
            </a:fld>
            <a:endParaRPr lang="en-GB" altLang="en-US">
              <a:solidFill>
                <a:prstClr val="black"/>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037356566"/>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Lst>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ＭＳ Ｐゴシック" charset="-128"/>
          <a:cs typeface="ＭＳ Ｐゴシック" charset="-128"/>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ＭＳ Ｐゴシック" charset="-128"/>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ＭＳ Ｐゴシック" charset="-128"/>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ＭＳ Ｐゴシック" charset="-128"/>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ＭＳ Ｐゴシック"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gov.wales/docs/dcells/publications/150610-school-uniform-grant-cy.pdf" TargetMode="External"/><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hyperlink" Target="http://gov.wales/docs/caecd/research/100929-school-uniform-other-costs-schooling-summary-en.pdf"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hyperlink" Target="http://learning.gov.wales/?lang=en" TargetMode="External"/><Relationship Id="rId2" Type="http://schemas.openxmlformats.org/officeDocument/2006/relationships/notesSlide" Target="../notesSlides/notesSlide14.xml"/><Relationship Id="rId1" Type="http://schemas.openxmlformats.org/officeDocument/2006/relationships/slideLayout" Target="../slideLayouts/slideLayout9.xml"/><Relationship Id="rId5" Type="http://schemas.openxmlformats.org/officeDocument/2006/relationships/hyperlink" Target="https://www.youtube.com/watch?v=B1sD3addPjg" TargetMode="External"/><Relationship Id="rId4" Type="http://schemas.openxmlformats.org/officeDocument/2006/relationships/hyperlink" Target="https://www.youtube.com/watch?v=Arc88Dzy11c"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11.xml"/><Relationship Id="rId4" Type="http://schemas.openxmlformats.org/officeDocument/2006/relationships/hyperlink" Target="http://www.estyn.gov.wales/best-practice/tackling-poverty-though-improving-attendance"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hyperlink" Target="http://www.bevanfoundation.org/wp-content/uploads/2011/10/Paying-the-Orice-of-Being-Poor.pdf"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hyperlink" Target="http://gov.wales/docs/dcells/publications/140616-rewriting-the-future-raising-ambition-and-attainment-in-welsh-schools-en.pdf" TargetMode="External"/><Relationship Id="rId5" Type="http://schemas.openxmlformats.org/officeDocument/2006/relationships/hyperlink" Target="https://www.jrf.org.uk/report/experiences-poverty-and-educational-disadvantage" TargetMode="External"/><Relationship Id="rId4" Type="http://schemas.openxmlformats.org/officeDocument/2006/relationships/hyperlink" Target="http://www.estyn.gov.wales/sites/default/files/documents/Effective_practice_in_improving_attendance_in_primary_schools_-_June_201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1424" y="332656"/>
            <a:ext cx="10363200" cy="1470025"/>
          </a:xfrm>
        </p:spPr>
        <p:txBody>
          <a:bodyPr/>
          <a:lstStyle/>
          <a:p>
            <a:pPr algn="ctr"/>
            <a:r>
              <a:rPr lang="en-GB" dirty="0" smtClean="0"/>
              <a:t>ECES4003/C </a:t>
            </a:r>
            <a:endParaRPr lang="en-GB" dirty="0"/>
          </a:p>
        </p:txBody>
      </p:sp>
      <p:sp>
        <p:nvSpPr>
          <p:cNvPr id="3" name="Subtitle 2"/>
          <p:cNvSpPr>
            <a:spLocks noGrp="1"/>
          </p:cNvSpPr>
          <p:nvPr>
            <p:ph type="subTitle" idx="1"/>
          </p:nvPr>
        </p:nvSpPr>
        <p:spPr>
          <a:xfrm>
            <a:off x="1679509" y="4581128"/>
            <a:ext cx="9451776" cy="1752600"/>
          </a:xfrm>
        </p:spPr>
        <p:txBody>
          <a:bodyPr/>
          <a:lstStyle/>
          <a:p>
            <a:r>
              <a:rPr lang="en-GB" dirty="0" smtClean="0"/>
              <a:t>Social Inclusion and Equality</a:t>
            </a:r>
          </a:p>
          <a:p>
            <a:r>
              <a:rPr lang="en-GB" sz="2800" i="1" dirty="0" err="1"/>
              <a:t>Cynhwysiant</a:t>
            </a:r>
            <a:r>
              <a:rPr lang="en-GB" sz="2800" i="1" dirty="0"/>
              <a:t> </a:t>
            </a:r>
            <a:r>
              <a:rPr lang="en-GB" sz="2800" i="1" dirty="0" err="1"/>
              <a:t>Cymdeithasol</a:t>
            </a:r>
            <a:r>
              <a:rPr lang="en-GB" sz="2800" i="1" dirty="0"/>
              <a:t> a </a:t>
            </a:r>
            <a:r>
              <a:rPr lang="en-GB" sz="2800" i="1" dirty="0" err="1"/>
              <a:t>Chydraddoldeb</a:t>
            </a:r>
            <a:r>
              <a:rPr lang="en-GB" sz="2800" i="1" dirty="0" smtClean="0"/>
              <a:t> </a:t>
            </a:r>
          </a:p>
          <a:p>
            <a:r>
              <a:rPr lang="en-GB" sz="2800" i="1" dirty="0" err="1" smtClean="0"/>
              <a:t>Sesiwn</a:t>
            </a:r>
            <a:r>
              <a:rPr lang="en-GB" sz="2800" i="1" dirty="0" smtClean="0"/>
              <a:t> 6 / Session 6 </a:t>
            </a:r>
            <a:endParaRPr lang="en-GB" sz="2800" i="1"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9723" y="1772817"/>
            <a:ext cx="5275968"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1974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
            <a:ext cx="5386917" cy="1420153"/>
          </a:xfrm>
        </p:spPr>
        <p:txBody>
          <a:bodyPr>
            <a:normAutofit fontScale="90000"/>
          </a:bodyPr>
          <a:lstStyle/>
          <a:p>
            <a:pPr algn="ctr"/>
            <a:r>
              <a:rPr lang="en-GB" dirty="0" smtClean="0"/>
              <a:t/>
            </a:r>
            <a:br>
              <a:rPr lang="en-GB" dirty="0" smtClean="0"/>
            </a:br>
            <a:r>
              <a:rPr lang="en-GB" sz="3600" dirty="0" err="1" smtClean="0"/>
              <a:t>Cynhwysiant</a:t>
            </a:r>
            <a:r>
              <a:rPr lang="en-GB" sz="3600" dirty="0" smtClean="0"/>
              <a:t> </a:t>
            </a:r>
            <a:r>
              <a:rPr lang="en-GB" sz="3600" dirty="0" err="1" smtClean="0"/>
              <a:t>Cymdeithasol</a:t>
            </a:r>
            <a:r>
              <a:rPr lang="en-GB" sz="3600" dirty="0" smtClean="0"/>
              <a:t> a </a:t>
            </a:r>
            <a:r>
              <a:rPr lang="en-GB" sz="3600" dirty="0" err="1" smtClean="0"/>
              <a:t>Pholisi</a:t>
            </a:r>
            <a:r>
              <a:rPr lang="en-GB" sz="4400" dirty="0" smtClean="0"/>
              <a:t>				</a:t>
            </a:r>
            <a:r>
              <a:rPr lang="en-GB" dirty="0" smtClean="0"/>
              <a:t>		</a:t>
            </a:r>
            <a:endParaRPr lang="en-GB" dirty="0"/>
          </a:p>
        </p:txBody>
      </p:sp>
      <p:sp>
        <p:nvSpPr>
          <p:cNvPr id="5" name="Text Placeholder 4"/>
          <p:cNvSpPr>
            <a:spLocks noGrp="1"/>
          </p:cNvSpPr>
          <p:nvPr>
            <p:ph type="body" idx="1"/>
          </p:nvPr>
        </p:nvSpPr>
        <p:spPr>
          <a:xfrm>
            <a:off x="609600" y="6062132"/>
            <a:ext cx="5386917" cy="618067"/>
          </a:xfrm>
        </p:spPr>
        <p:txBody>
          <a:bodyPr/>
          <a:lstStyle/>
          <a:p>
            <a:endParaRPr lang="en-GB" dirty="0"/>
          </a:p>
        </p:txBody>
      </p:sp>
      <p:sp>
        <p:nvSpPr>
          <p:cNvPr id="7" name="Text Placeholder 6"/>
          <p:cNvSpPr>
            <a:spLocks noGrp="1"/>
          </p:cNvSpPr>
          <p:nvPr>
            <p:ph type="body" sz="half" idx="3"/>
          </p:nvPr>
        </p:nvSpPr>
        <p:spPr>
          <a:xfrm>
            <a:off x="6193368" y="6045197"/>
            <a:ext cx="5389033" cy="592670"/>
          </a:xfrm>
        </p:spPr>
        <p:txBody>
          <a:bodyPr/>
          <a:lstStyle/>
          <a:p>
            <a:endParaRPr lang="en-GB" dirty="0"/>
          </a:p>
        </p:txBody>
      </p:sp>
      <p:sp>
        <p:nvSpPr>
          <p:cNvPr id="6" name="Content Placeholder 5"/>
          <p:cNvSpPr>
            <a:spLocks noGrp="1"/>
          </p:cNvSpPr>
          <p:nvPr>
            <p:ph sz="quarter" idx="2"/>
          </p:nvPr>
        </p:nvSpPr>
        <p:spPr>
          <a:xfrm>
            <a:off x="609600" y="1444295"/>
            <a:ext cx="5386917" cy="4380771"/>
          </a:xfrm>
        </p:spPr>
        <p:style>
          <a:lnRef idx="2">
            <a:schemeClr val="accent1"/>
          </a:lnRef>
          <a:fillRef idx="1">
            <a:schemeClr val="lt1"/>
          </a:fillRef>
          <a:effectRef idx="0">
            <a:schemeClr val="accent1"/>
          </a:effectRef>
          <a:fontRef idx="minor">
            <a:schemeClr val="dk1"/>
          </a:fontRef>
        </p:style>
        <p:txBody>
          <a:bodyPr/>
          <a:lstStyle/>
          <a:p>
            <a:pPr lvl="1">
              <a:buFont typeface="Wingdings" panose="05000000000000000000" pitchFamily="2" charset="2"/>
              <a:buChar char="Ø"/>
            </a:pPr>
            <a:r>
              <a:rPr lang="en-GB" sz="2600" dirty="0" err="1" smtClean="0"/>
              <a:t>Adlewyrchwch</a:t>
            </a:r>
            <a:r>
              <a:rPr lang="en-GB" sz="2600" dirty="0" smtClean="0"/>
              <a:t> </a:t>
            </a:r>
            <a:r>
              <a:rPr lang="en-GB" sz="2600" dirty="0" err="1" smtClean="0"/>
              <a:t>ar</a:t>
            </a:r>
            <a:r>
              <a:rPr lang="en-GB" sz="2600" dirty="0" smtClean="0"/>
              <a:t> y </a:t>
            </a:r>
            <a:r>
              <a:rPr lang="en-GB" sz="2600" dirty="0" err="1" smtClean="0"/>
              <a:t>darlithoedd</a:t>
            </a:r>
            <a:r>
              <a:rPr lang="en-GB" sz="2600" dirty="0" smtClean="0"/>
              <a:t> </a:t>
            </a:r>
            <a:r>
              <a:rPr lang="en-GB" sz="2600" dirty="0" err="1" smtClean="0"/>
              <a:t>mor</a:t>
            </a:r>
            <a:r>
              <a:rPr lang="en-GB" sz="2600" dirty="0" smtClean="0"/>
              <a:t> belled: </a:t>
            </a:r>
          </a:p>
          <a:p>
            <a:pPr lvl="2">
              <a:buFont typeface="Arial" panose="020B0604020202020204" pitchFamily="34" charset="0"/>
              <a:buChar char="•"/>
            </a:pPr>
            <a:r>
              <a:rPr lang="en-GB" sz="2400" dirty="0" smtClean="0"/>
              <a:t>Beth </a:t>
            </a:r>
            <a:r>
              <a:rPr lang="en-GB" sz="2400" dirty="0" err="1" smtClean="0"/>
              <a:t>yw’r</a:t>
            </a:r>
            <a:r>
              <a:rPr lang="en-GB" sz="2400" dirty="0" smtClean="0"/>
              <a:t> </a:t>
            </a:r>
            <a:r>
              <a:rPr lang="en-GB" sz="2400" dirty="0" err="1" smtClean="0"/>
              <a:t>cysylltiadau</a:t>
            </a:r>
            <a:r>
              <a:rPr lang="en-GB" sz="2400" dirty="0" smtClean="0"/>
              <a:t> </a:t>
            </a:r>
            <a:r>
              <a:rPr lang="en-GB" sz="2400" dirty="0" err="1" smtClean="0"/>
              <a:t>rhwng</a:t>
            </a:r>
            <a:r>
              <a:rPr lang="en-GB" sz="2400" dirty="0" smtClean="0"/>
              <a:t> </a:t>
            </a:r>
            <a:r>
              <a:rPr lang="en-GB" sz="2400" dirty="0" err="1" smtClean="0"/>
              <a:t>eithrio</a:t>
            </a:r>
            <a:r>
              <a:rPr lang="en-GB" sz="2400" dirty="0" smtClean="0"/>
              <a:t> </a:t>
            </a:r>
            <a:r>
              <a:rPr lang="en-GB" sz="2400" dirty="0" err="1" smtClean="0"/>
              <a:t>cymdeithasol</a:t>
            </a:r>
            <a:r>
              <a:rPr lang="en-GB" sz="2400" dirty="0" smtClean="0"/>
              <a:t> a </a:t>
            </a:r>
            <a:r>
              <a:rPr lang="en-GB" sz="2400" dirty="0" err="1" smtClean="0"/>
              <a:t>thlodi</a:t>
            </a:r>
            <a:r>
              <a:rPr lang="en-GB" sz="2400" dirty="0" smtClean="0"/>
              <a:t>? </a:t>
            </a:r>
          </a:p>
          <a:p>
            <a:pPr lvl="2">
              <a:buFont typeface="Arial" panose="020B0604020202020204" pitchFamily="34" charset="0"/>
              <a:buChar char="•"/>
            </a:pPr>
            <a:r>
              <a:rPr lang="en-GB" sz="2400" dirty="0" smtClean="0"/>
              <a:t>Beth </a:t>
            </a:r>
            <a:r>
              <a:rPr lang="en-GB" sz="2400" dirty="0" err="1" smtClean="0"/>
              <a:t>yw</a:t>
            </a:r>
            <a:r>
              <a:rPr lang="en-GB" sz="2400" dirty="0" smtClean="0"/>
              <a:t> </a:t>
            </a:r>
            <a:r>
              <a:rPr lang="en-GB" sz="2400" dirty="0" err="1" smtClean="0"/>
              <a:t>goblygiadau</a:t>
            </a:r>
            <a:r>
              <a:rPr lang="en-GB" sz="2400" dirty="0" smtClean="0"/>
              <a:t> </a:t>
            </a:r>
            <a:r>
              <a:rPr lang="en-GB" sz="2400" dirty="0" err="1" smtClean="0"/>
              <a:t>hyn</a:t>
            </a:r>
            <a:r>
              <a:rPr lang="en-GB" sz="2400" dirty="0" smtClean="0"/>
              <a:t> </a:t>
            </a:r>
            <a:r>
              <a:rPr lang="en-GB" sz="2400" dirty="0" err="1" smtClean="0"/>
              <a:t>ar</a:t>
            </a:r>
            <a:r>
              <a:rPr lang="en-GB" sz="2400" dirty="0" smtClean="0"/>
              <a:t> </a:t>
            </a:r>
            <a:r>
              <a:rPr lang="en-GB" sz="2400" dirty="0" err="1" smtClean="0"/>
              <a:t>gyfer</a:t>
            </a:r>
            <a:r>
              <a:rPr lang="en-GB" sz="2400" dirty="0" smtClean="0"/>
              <a:t> </a:t>
            </a:r>
            <a:r>
              <a:rPr lang="en-GB" sz="2400" dirty="0" err="1"/>
              <a:t>c</a:t>
            </a:r>
            <a:r>
              <a:rPr lang="en-GB" sz="2400" dirty="0" err="1" smtClean="0"/>
              <a:t>ynhwysiant</a:t>
            </a:r>
            <a:r>
              <a:rPr lang="en-GB" sz="2400" dirty="0" smtClean="0"/>
              <a:t> </a:t>
            </a:r>
            <a:r>
              <a:rPr lang="en-GB" sz="2400" dirty="0" err="1" smtClean="0"/>
              <a:t>cymdeithasol</a:t>
            </a:r>
            <a:r>
              <a:rPr lang="en-GB" sz="2400" dirty="0" smtClean="0"/>
              <a:t>? </a:t>
            </a:r>
          </a:p>
          <a:p>
            <a:pPr lvl="2">
              <a:buFont typeface="Arial" panose="020B0604020202020204" pitchFamily="34" charset="0"/>
              <a:buChar char="•"/>
            </a:pPr>
            <a:r>
              <a:rPr lang="en-GB" sz="2400" dirty="0" err="1" smtClean="0"/>
              <a:t>Sut</a:t>
            </a:r>
            <a:r>
              <a:rPr lang="en-GB" sz="2400" dirty="0" smtClean="0"/>
              <a:t> </a:t>
            </a:r>
            <a:r>
              <a:rPr lang="en-GB" sz="2400" dirty="0" err="1" smtClean="0"/>
              <a:t>allai</a:t>
            </a:r>
            <a:r>
              <a:rPr lang="en-GB" sz="2400" dirty="0" smtClean="0"/>
              <a:t> </a:t>
            </a:r>
            <a:r>
              <a:rPr lang="en-GB" sz="2400" dirty="0" err="1" smtClean="0"/>
              <a:t>hwn</a:t>
            </a:r>
            <a:r>
              <a:rPr lang="en-GB" sz="2400" dirty="0" smtClean="0"/>
              <a:t> </a:t>
            </a:r>
            <a:r>
              <a:rPr lang="en-GB" sz="2400" dirty="0" err="1" smtClean="0"/>
              <a:t>fod</a:t>
            </a:r>
            <a:r>
              <a:rPr lang="en-GB" sz="2400" dirty="0" smtClean="0"/>
              <a:t> </a:t>
            </a:r>
            <a:r>
              <a:rPr lang="en-GB" sz="2400" dirty="0" err="1" smtClean="0"/>
              <a:t>yn</a:t>
            </a:r>
            <a:r>
              <a:rPr lang="en-GB" sz="2400" dirty="0" smtClean="0"/>
              <a:t> </a:t>
            </a:r>
            <a:r>
              <a:rPr lang="en-GB" sz="2400" dirty="0" err="1" smtClean="0"/>
              <a:t>gymwys</a:t>
            </a:r>
            <a:r>
              <a:rPr lang="en-GB" sz="2400" dirty="0" smtClean="0"/>
              <a:t>/</a:t>
            </a:r>
            <a:r>
              <a:rPr lang="en-GB" sz="2400" dirty="0" err="1" smtClean="0"/>
              <a:t>perthnasol</a:t>
            </a:r>
            <a:r>
              <a:rPr lang="en-GB" sz="2400" dirty="0" smtClean="0"/>
              <a:t> </a:t>
            </a:r>
            <a:r>
              <a:rPr lang="en-GB" sz="2400" dirty="0" err="1" smtClean="0"/>
              <a:t>i</a:t>
            </a:r>
            <a:r>
              <a:rPr lang="en-GB" sz="2400" dirty="0" smtClean="0"/>
              <a:t> </a:t>
            </a:r>
            <a:r>
              <a:rPr lang="en-GB" sz="2400" dirty="0" err="1" smtClean="0"/>
              <a:t>leoliad</a:t>
            </a:r>
            <a:r>
              <a:rPr lang="en-GB" sz="2400" dirty="0" smtClean="0"/>
              <a:t> </a:t>
            </a:r>
            <a:r>
              <a:rPr lang="en-GB" sz="2400" dirty="0" err="1" smtClean="0"/>
              <a:t>ysgol</a:t>
            </a:r>
            <a:r>
              <a:rPr lang="en-GB" sz="2400" dirty="0" smtClean="0"/>
              <a:t>? </a:t>
            </a:r>
            <a:r>
              <a:rPr lang="en-GB" sz="2400" dirty="0" err="1" smtClean="0"/>
              <a:t>Rhowch</a:t>
            </a:r>
            <a:r>
              <a:rPr lang="en-GB" sz="2400" dirty="0" smtClean="0"/>
              <a:t> </a:t>
            </a:r>
            <a:r>
              <a:rPr lang="en-GB" sz="2400" dirty="0" err="1" smtClean="0"/>
              <a:t>esiamplau</a:t>
            </a:r>
            <a:r>
              <a:rPr lang="en-GB" sz="2400" dirty="0" smtClean="0"/>
              <a:t>. </a:t>
            </a:r>
          </a:p>
        </p:txBody>
      </p:sp>
      <p:sp>
        <p:nvSpPr>
          <p:cNvPr id="8" name="Content Placeholder 7"/>
          <p:cNvSpPr>
            <a:spLocks noGrp="1"/>
          </p:cNvSpPr>
          <p:nvPr>
            <p:ph sz="quarter" idx="4"/>
          </p:nvPr>
        </p:nvSpPr>
        <p:spPr>
          <a:xfrm>
            <a:off x="6193368" y="1444295"/>
            <a:ext cx="5389033" cy="4380771"/>
          </a:xfrm>
        </p:spPr>
        <p:style>
          <a:lnRef idx="2">
            <a:schemeClr val="accent5"/>
          </a:lnRef>
          <a:fillRef idx="1">
            <a:schemeClr val="lt1"/>
          </a:fillRef>
          <a:effectRef idx="0">
            <a:schemeClr val="accent5"/>
          </a:effectRef>
          <a:fontRef idx="minor">
            <a:schemeClr val="dk1"/>
          </a:fontRef>
        </p:style>
        <p:txBody>
          <a:bodyPr/>
          <a:lstStyle/>
          <a:p>
            <a:r>
              <a:rPr lang="en-GB" sz="2800" i="1" dirty="0" smtClean="0"/>
              <a:t>Reflect on lectures so far:</a:t>
            </a:r>
          </a:p>
          <a:p>
            <a:pPr lvl="1"/>
            <a:r>
              <a:rPr lang="en-GB" sz="2400" i="1" dirty="0" smtClean="0"/>
              <a:t>What are the links between social exclusion and poverty?</a:t>
            </a:r>
          </a:p>
          <a:p>
            <a:pPr marL="392113" lvl="1" indent="0">
              <a:buNone/>
            </a:pPr>
            <a:endParaRPr lang="en-GB" sz="2400" i="1" dirty="0" smtClean="0"/>
          </a:p>
          <a:p>
            <a:pPr lvl="1"/>
            <a:r>
              <a:rPr lang="en-GB" sz="2400" i="1" dirty="0" smtClean="0"/>
              <a:t>What implications does this have for social inclusion?</a:t>
            </a:r>
          </a:p>
          <a:p>
            <a:pPr marL="392113" lvl="1" indent="0">
              <a:buNone/>
            </a:pPr>
            <a:endParaRPr lang="en-GB" sz="2400" i="1" dirty="0" smtClean="0"/>
          </a:p>
          <a:p>
            <a:pPr lvl="1"/>
            <a:r>
              <a:rPr lang="en-GB" sz="2400" i="1" dirty="0" smtClean="0"/>
              <a:t>How might this apply/be relevant in a school setting? Give examples</a:t>
            </a:r>
            <a:r>
              <a:rPr lang="en-GB" i="1" dirty="0" smtClean="0"/>
              <a:t>. </a:t>
            </a:r>
            <a:endParaRPr lang="en-GB" i="1" dirty="0"/>
          </a:p>
        </p:txBody>
      </p:sp>
      <p:sp>
        <p:nvSpPr>
          <p:cNvPr id="9" name="Title 3"/>
          <p:cNvSpPr txBox="1">
            <a:spLocks/>
          </p:cNvSpPr>
          <p:nvPr/>
        </p:nvSpPr>
        <p:spPr>
          <a:xfrm>
            <a:off x="6195484" y="-2"/>
            <a:ext cx="5386917" cy="1420153"/>
          </a:xfrm>
          <a:prstGeom prst="rect">
            <a:avLst/>
          </a:prstGeom>
        </p:spPr>
        <p:txBody>
          <a:bodyPr vert="horz" anchor="ctr">
            <a:normAutofit fontScale="82500" lnSpcReduction="2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algn="ctr"/>
            <a:r>
              <a:rPr lang="en-GB" dirty="0" smtClean="0"/>
              <a:t/>
            </a:r>
            <a:br>
              <a:rPr lang="en-GB" dirty="0" smtClean="0"/>
            </a:br>
            <a:r>
              <a:rPr lang="en-GB" dirty="0" smtClean="0"/>
              <a:t>Social Inclusion and Policy 	</a:t>
            </a:r>
            <a:endParaRPr lang="en-GB" dirty="0"/>
          </a:p>
        </p:txBody>
      </p:sp>
    </p:spTree>
    <p:extLst>
      <p:ext uri="{BB962C8B-B14F-4D97-AF65-F5344CB8AC3E}">
        <p14:creationId xmlns:p14="http://schemas.microsoft.com/office/powerpoint/2010/main" val="2605227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a:solidFill>
                  <a:schemeClr val="accent4">
                    <a:lumMod val="75000"/>
                  </a:schemeClr>
                </a:solidFill>
              </a:rPr>
              <a:t>Asesiadau</a:t>
            </a:r>
            <a:r>
              <a:rPr lang="en-GB" i="1" dirty="0">
                <a:solidFill>
                  <a:schemeClr val="accent4">
                    <a:lumMod val="75000"/>
                  </a:schemeClr>
                </a:solidFill>
              </a:rPr>
              <a:t> </a:t>
            </a:r>
            <a:r>
              <a:rPr lang="en-GB" dirty="0">
                <a:solidFill>
                  <a:schemeClr val="accent4">
                    <a:lumMod val="75000"/>
                  </a:schemeClr>
                </a:solidFill>
              </a:rPr>
              <a:t/>
            </a:r>
            <a:br>
              <a:rPr lang="en-GB" dirty="0">
                <a:solidFill>
                  <a:schemeClr val="accent4">
                    <a:lumMod val="75000"/>
                  </a:schemeClr>
                </a:solidFill>
              </a:rPr>
            </a:br>
            <a:r>
              <a:rPr lang="en-GB" dirty="0">
                <a:solidFill>
                  <a:schemeClr val="accent5"/>
                </a:solidFill>
              </a:rPr>
              <a:t>Assessment</a:t>
            </a:r>
            <a:r>
              <a:rPr lang="en-GB"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a:bodyPr>
          <a:lstStyle/>
          <a:p>
            <a:r>
              <a:rPr lang="en-GB" dirty="0" err="1"/>
              <a:t>Asesiad</a:t>
            </a:r>
            <a:r>
              <a:rPr lang="en-GB" dirty="0"/>
              <a:t> 1</a:t>
            </a:r>
          </a:p>
          <a:p>
            <a:r>
              <a:rPr lang="en-GB" dirty="0" err="1"/>
              <a:t>Pwyso</a:t>
            </a:r>
            <a:r>
              <a:rPr lang="en-GB" dirty="0"/>
              <a:t>: </a:t>
            </a:r>
            <a:r>
              <a:rPr lang="en-GB" dirty="0" smtClean="0"/>
              <a:t>100</a:t>
            </a:r>
            <a:r>
              <a:rPr lang="en-GB" dirty="0" smtClean="0"/>
              <a:t>%</a:t>
            </a:r>
            <a:endParaRPr lang="en-GB" dirty="0"/>
          </a:p>
          <a:p>
            <a:r>
              <a:rPr lang="en-GB" dirty="0"/>
              <a:t>Math: </a:t>
            </a:r>
            <a:r>
              <a:rPr lang="en-GB" dirty="0" err="1"/>
              <a:t>Traethawd</a:t>
            </a:r>
            <a:endParaRPr lang="en-GB" dirty="0"/>
          </a:p>
          <a:p>
            <a:r>
              <a:rPr lang="en-GB" dirty="0" err="1"/>
              <a:t>Geiriau</a:t>
            </a:r>
            <a:r>
              <a:rPr lang="en-GB" dirty="0"/>
              <a:t>: </a:t>
            </a:r>
            <a:r>
              <a:rPr lang="en-GB" dirty="0" smtClean="0"/>
              <a:t>3000</a:t>
            </a:r>
            <a:endParaRPr lang="en-GB" dirty="0"/>
          </a:p>
          <a:p>
            <a:r>
              <a:rPr lang="en-GB" dirty="0" err="1"/>
              <a:t>Pryd</a:t>
            </a:r>
            <a:r>
              <a:rPr lang="en-GB" dirty="0" smtClean="0"/>
              <a:t>?</a:t>
            </a:r>
          </a:p>
          <a:p>
            <a:r>
              <a:rPr lang="cy-GB" dirty="0"/>
              <a:t>Beth yw’r elfennau cymdeithasol allweddol sy’n effeithio ar allu disgybl i gael mynediad at addysg?</a:t>
            </a:r>
            <a:endParaRPr lang="en-GB" dirty="0"/>
          </a:p>
          <a:p>
            <a:pPr marL="0" indent="0">
              <a:buNone/>
            </a:pPr>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a:bodyPr>
          <a:lstStyle/>
          <a:p>
            <a:r>
              <a:rPr lang="en-GB" i="1" dirty="0"/>
              <a:t>Assessment 1</a:t>
            </a:r>
          </a:p>
          <a:p>
            <a:r>
              <a:rPr lang="en-GB" i="1" dirty="0"/>
              <a:t>Module weighting: </a:t>
            </a:r>
            <a:r>
              <a:rPr lang="en-GB" i="1" dirty="0" smtClean="0"/>
              <a:t>100</a:t>
            </a:r>
            <a:r>
              <a:rPr lang="en-GB" i="1" dirty="0" smtClean="0"/>
              <a:t>% </a:t>
            </a:r>
            <a:endParaRPr lang="en-GB" i="1" dirty="0"/>
          </a:p>
          <a:p>
            <a:r>
              <a:rPr lang="en-GB" i="1" dirty="0"/>
              <a:t>Type: Essay</a:t>
            </a:r>
          </a:p>
          <a:p>
            <a:r>
              <a:rPr lang="en-GB" i="1" dirty="0"/>
              <a:t>Word count: </a:t>
            </a:r>
            <a:r>
              <a:rPr lang="en-GB" i="1" dirty="0" smtClean="0"/>
              <a:t>3000 </a:t>
            </a:r>
            <a:endParaRPr lang="en-GB" i="1" dirty="0"/>
          </a:p>
          <a:p>
            <a:r>
              <a:rPr lang="en-GB" i="1" dirty="0"/>
              <a:t>When? </a:t>
            </a:r>
          </a:p>
          <a:p>
            <a:r>
              <a:rPr lang="en-GB" i="1" dirty="0"/>
              <a:t>What are the key social elements that affect a pupil’s ability to access education?</a:t>
            </a:r>
            <a:endParaRPr lang="en-GB" i="1" dirty="0"/>
          </a:p>
        </p:txBody>
      </p:sp>
    </p:spTree>
    <p:extLst>
      <p:ext uri="{BB962C8B-B14F-4D97-AF65-F5344CB8AC3E}">
        <p14:creationId xmlns:p14="http://schemas.microsoft.com/office/powerpoint/2010/main" val="604608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733386"/>
            <a:ext cx="10972800" cy="4525962"/>
          </a:xfrm>
        </p:spPr>
        <p:txBody>
          <a:bodyPr>
            <a:normAutofit fontScale="92500"/>
          </a:bodyPr>
          <a:lstStyle/>
          <a:p>
            <a:pPr marL="0" indent="0">
              <a:buNone/>
            </a:pPr>
            <a:r>
              <a:rPr lang="en-GB" dirty="0" smtClean="0"/>
              <a:t>“For many people it is self-evident that the implementation of equal opportunities policies is a reflection of basic human rights, but how does the notion…relate to a teacher’s response…? Should the same curriculum, teaching styles etc. be used consistently, or does such ‘equality’ in fact perpetuate inequality? </a:t>
            </a:r>
          </a:p>
          <a:p>
            <a:pPr marL="0" indent="0">
              <a:buNone/>
            </a:pPr>
            <a:endParaRPr lang="en-GB" dirty="0"/>
          </a:p>
          <a:p>
            <a:pPr marL="0" indent="0">
              <a:buNone/>
            </a:pPr>
            <a:r>
              <a:rPr lang="en-GB" dirty="0" smtClean="0"/>
              <a:t>…if you assume that all pupils come to school equally prepared, and treat them accordingly, then in reality you advantage those who have been better prepared in their social milieu to succeed at school.” </a:t>
            </a:r>
          </a:p>
          <a:p>
            <a:pPr marL="0" indent="0" algn="r">
              <a:buNone/>
            </a:pPr>
            <a:r>
              <a:rPr lang="en-GB" dirty="0"/>
              <a:t>	</a:t>
            </a:r>
            <a:r>
              <a:rPr lang="en-GB" dirty="0" smtClean="0"/>
              <a:t>				(</a:t>
            </a:r>
            <a:r>
              <a:rPr lang="en-GB" dirty="0" err="1" smtClean="0"/>
              <a:t>Capel</a:t>
            </a:r>
            <a:r>
              <a:rPr lang="en-GB" dirty="0" smtClean="0"/>
              <a:t> et al, 2009) </a:t>
            </a:r>
            <a:endParaRPr lang="en-GB" dirty="0"/>
          </a:p>
        </p:txBody>
      </p:sp>
      <p:sp>
        <p:nvSpPr>
          <p:cNvPr id="4" name="Title 3"/>
          <p:cNvSpPr>
            <a:spLocks noGrp="1"/>
          </p:cNvSpPr>
          <p:nvPr>
            <p:ph type="title"/>
          </p:nvPr>
        </p:nvSpPr>
        <p:spPr/>
        <p:txBody>
          <a:bodyPr/>
          <a:lstStyle/>
          <a:p>
            <a:r>
              <a:rPr lang="en-GB" dirty="0" err="1" smtClean="0"/>
              <a:t>Ymarfer</a:t>
            </a:r>
            <a:r>
              <a:rPr lang="en-GB" dirty="0" smtClean="0"/>
              <a:t> </a:t>
            </a:r>
            <a:r>
              <a:rPr lang="en-GB" dirty="0" err="1" smtClean="0"/>
              <a:t>Cynhwysol</a:t>
            </a:r>
            <a:r>
              <a:rPr lang="en-GB" dirty="0" smtClean="0"/>
              <a:t>		Inclusive Practice</a:t>
            </a:r>
            <a:endParaRPr lang="en-GB" dirty="0"/>
          </a:p>
        </p:txBody>
      </p:sp>
    </p:spTree>
    <p:extLst>
      <p:ext uri="{BB962C8B-B14F-4D97-AF65-F5344CB8AC3E}">
        <p14:creationId xmlns:p14="http://schemas.microsoft.com/office/powerpoint/2010/main" val="1311157364"/>
      </p:ext>
    </p:extLst>
  </p:cSld>
  <p:clrMapOvr>
    <a:masterClrMapping/>
  </p:clrMapOvr>
  <p:transition spd="slow">
    <p:push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GB" dirty="0" smtClean="0"/>
              <a:t>“The </a:t>
            </a:r>
            <a:r>
              <a:rPr lang="en-GB" dirty="0"/>
              <a:t>‘hidden’ additional cost of education and schooling affects poor children and families by using a proportionately higher percentage of their incomes to supplement their attendance at school. Examples of these costs which disproportionately affect low income families are</a:t>
            </a:r>
            <a:r>
              <a:rPr lang="en-GB" dirty="0" smtClean="0"/>
              <a:t>:</a:t>
            </a:r>
          </a:p>
          <a:p>
            <a:pPr lvl="1"/>
            <a:r>
              <a:rPr lang="en-GB" dirty="0" smtClean="0"/>
              <a:t>purchase </a:t>
            </a:r>
            <a:r>
              <a:rPr lang="en-GB" dirty="0"/>
              <a:t>of </a:t>
            </a:r>
            <a:r>
              <a:rPr lang="en-GB" dirty="0">
                <a:hlinkClick r:id="rId3"/>
              </a:rPr>
              <a:t>school uniforms </a:t>
            </a:r>
            <a:r>
              <a:rPr lang="en-GB" dirty="0"/>
              <a:t>and sports kits </a:t>
            </a:r>
          </a:p>
          <a:p>
            <a:pPr lvl="1"/>
            <a:r>
              <a:rPr lang="en-GB" dirty="0" smtClean="0"/>
              <a:t>costs </a:t>
            </a:r>
            <a:r>
              <a:rPr lang="en-GB" dirty="0"/>
              <a:t>of classroom materials for activities such as cookery, IT and music </a:t>
            </a:r>
            <a:r>
              <a:rPr lang="en-GB" dirty="0" smtClean="0"/>
              <a:t>lessons</a:t>
            </a:r>
          </a:p>
          <a:p>
            <a:pPr lvl="1"/>
            <a:r>
              <a:rPr lang="en-GB" dirty="0" smtClean="0"/>
              <a:t>costs </a:t>
            </a:r>
            <a:r>
              <a:rPr lang="en-GB" dirty="0"/>
              <a:t>of </a:t>
            </a:r>
            <a:r>
              <a:rPr lang="en-GB" dirty="0">
                <a:hlinkClick r:id="rId4"/>
              </a:rPr>
              <a:t>curriculum related activities and school trips </a:t>
            </a:r>
            <a:endParaRPr lang="en-GB" dirty="0"/>
          </a:p>
          <a:p>
            <a:pPr lvl="1"/>
            <a:r>
              <a:rPr lang="en-GB" dirty="0" smtClean="0"/>
              <a:t>costs </a:t>
            </a:r>
            <a:r>
              <a:rPr lang="en-GB" dirty="0"/>
              <a:t>of activities such as charity events and school photos</a:t>
            </a:r>
            <a:r>
              <a:rPr lang="en-GB" dirty="0" smtClean="0"/>
              <a:t>.” </a:t>
            </a:r>
          </a:p>
          <a:p>
            <a:pPr marL="392113" lvl="1" indent="0" algn="r">
              <a:buNone/>
            </a:pPr>
            <a:r>
              <a:rPr lang="en-GB" dirty="0" smtClean="0"/>
              <a:t>Bevan Foundation, 2011 </a:t>
            </a:r>
          </a:p>
          <a:p>
            <a:endParaRPr lang="en-GB" dirty="0"/>
          </a:p>
        </p:txBody>
      </p:sp>
      <p:sp>
        <p:nvSpPr>
          <p:cNvPr id="7" name="Title 6"/>
          <p:cNvSpPr>
            <a:spLocks noGrp="1"/>
          </p:cNvSpPr>
          <p:nvPr>
            <p:ph type="title"/>
          </p:nvPr>
        </p:nvSpPr>
        <p:spPr/>
        <p:txBody>
          <a:bodyPr>
            <a:normAutofit/>
          </a:bodyPr>
          <a:lstStyle/>
          <a:p>
            <a:r>
              <a:rPr lang="en-GB" dirty="0" err="1" smtClean="0"/>
              <a:t>Yr</a:t>
            </a:r>
            <a:r>
              <a:rPr lang="en-GB" dirty="0" smtClean="0"/>
              <a:t> </a:t>
            </a:r>
            <a:r>
              <a:rPr lang="en-GB" dirty="0" err="1" smtClean="0"/>
              <a:t>Ymarferol</a:t>
            </a:r>
            <a:r>
              <a:rPr lang="en-GB" dirty="0" smtClean="0"/>
              <a:t>				The Practicalities</a:t>
            </a:r>
            <a:endParaRPr lang="en-GB" dirty="0"/>
          </a:p>
        </p:txBody>
      </p:sp>
    </p:spTree>
    <p:extLst>
      <p:ext uri="{BB962C8B-B14F-4D97-AF65-F5344CB8AC3E}">
        <p14:creationId xmlns:p14="http://schemas.microsoft.com/office/powerpoint/2010/main" val="7773463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Crynodeb</a:t>
            </a:r>
            <a:r>
              <a:rPr lang="en-GB" dirty="0" smtClean="0"/>
              <a:t>					Summary </a:t>
            </a:r>
            <a:endParaRPr lang="en-GB" dirty="0"/>
          </a:p>
        </p:txBody>
      </p:sp>
      <p:sp>
        <p:nvSpPr>
          <p:cNvPr id="5" name="Content Placeholder 4"/>
          <p:cNvSpPr>
            <a:spLocks noGrp="1"/>
          </p:cNvSpPr>
          <p:nvPr>
            <p:ph sz="quarter" idx="2"/>
          </p:nvPr>
        </p:nvSpPr>
        <p:spPr>
          <a:xfrm>
            <a:off x="338667" y="1444294"/>
            <a:ext cx="5386917" cy="5198045"/>
          </a:xfrm>
        </p:spPr>
        <p:style>
          <a:lnRef idx="2">
            <a:schemeClr val="accent1"/>
          </a:lnRef>
          <a:fillRef idx="1">
            <a:schemeClr val="lt1"/>
          </a:fillRef>
          <a:effectRef idx="0">
            <a:schemeClr val="accent1"/>
          </a:effectRef>
          <a:fontRef idx="minor">
            <a:schemeClr val="dk1"/>
          </a:fontRef>
        </p:style>
        <p:txBody>
          <a:bodyPr/>
          <a:lstStyle/>
          <a:p>
            <a:pPr marL="109537" indent="0">
              <a:buNone/>
            </a:pPr>
            <a:r>
              <a:rPr lang="cy-GB" sz="2800" b="1" dirty="0"/>
              <a:t>Rydym yn </a:t>
            </a:r>
            <a:r>
              <a:rPr lang="cy-GB" sz="2800" b="1" dirty="0" smtClean="0"/>
              <a:t>gwybod: </a:t>
            </a:r>
          </a:p>
          <a:p>
            <a:r>
              <a:rPr lang="cy-GB" sz="2000" dirty="0" smtClean="0"/>
              <a:t>Bod </a:t>
            </a:r>
            <a:r>
              <a:rPr lang="cy-GB" sz="2000" dirty="0"/>
              <a:t>incwm isel yn ddaroganwr cryf o gyrhaeddiad academaidd isel;</a:t>
            </a:r>
          </a:p>
          <a:p>
            <a:r>
              <a:rPr lang="cy-GB" sz="2000" dirty="0" smtClean="0"/>
              <a:t>Bod </a:t>
            </a:r>
            <a:r>
              <a:rPr lang="cy-GB" sz="2000" dirty="0"/>
              <a:t>tlodi yn gallu effeithio ar agweddau rhieni ynglŷn </a:t>
            </a:r>
            <a:r>
              <a:rPr lang="cy-GB" sz="2000" dirty="0" smtClean="0"/>
              <a:t>ag, ac ymddygiad tuag at ysgol </a:t>
            </a:r>
            <a:r>
              <a:rPr lang="cy-GB" sz="2000" dirty="0"/>
              <a:t>ac addysg – mae hwn yn cael effaith </a:t>
            </a:r>
            <a:r>
              <a:rPr lang="cy-GB" sz="2000" dirty="0" smtClean="0"/>
              <a:t>traws- genedlaethol;</a:t>
            </a:r>
            <a:endParaRPr lang="cy-GB" sz="2000" dirty="0"/>
          </a:p>
          <a:p>
            <a:r>
              <a:rPr lang="cy-GB" sz="2000" dirty="0" smtClean="0"/>
              <a:t>Bod </a:t>
            </a:r>
            <a:r>
              <a:rPr lang="cy-GB" sz="2000" dirty="0"/>
              <a:t>plant o </a:t>
            </a:r>
            <a:r>
              <a:rPr lang="cy-GB" sz="2000" dirty="0" smtClean="0"/>
              <a:t>gefndir </a:t>
            </a:r>
            <a:r>
              <a:rPr lang="cy-GB" sz="2000" dirty="0"/>
              <a:t>o anfantais yn fwy tebygol o deimlo diffyg rheolaeth dros eu dysgu ac i deimlo’n ofidus neu yn llai hyderus ynglŷn ag ysgol;</a:t>
            </a:r>
          </a:p>
          <a:p>
            <a:r>
              <a:rPr lang="cy-GB" sz="2000" dirty="0" smtClean="0"/>
              <a:t>Bod yn </a:t>
            </a:r>
            <a:r>
              <a:rPr lang="cy-GB" sz="2000" dirty="0"/>
              <a:t>rhaid gweithio i wella nifer </a:t>
            </a:r>
            <a:r>
              <a:rPr lang="cy-GB" sz="2000" dirty="0" smtClean="0"/>
              <a:t>fawr o </a:t>
            </a:r>
            <a:r>
              <a:rPr lang="cy-GB" sz="2000" dirty="0"/>
              <a:t>agweddau amddifadedd </a:t>
            </a:r>
            <a:r>
              <a:rPr lang="cy-GB" sz="2000" dirty="0" smtClean="0"/>
              <a:t>mewn </a:t>
            </a:r>
            <a:r>
              <a:rPr lang="cy-GB" sz="2000" dirty="0" smtClean="0"/>
              <a:t>bywydau </a:t>
            </a:r>
            <a:r>
              <a:rPr lang="cy-GB" sz="2000" dirty="0" smtClean="0"/>
              <a:t>plant er </a:t>
            </a:r>
            <a:r>
              <a:rPr lang="cy-GB" sz="2000" dirty="0"/>
              <a:t>mwyn cael cydraddoldeb cyfleodd addysgol. </a:t>
            </a:r>
          </a:p>
          <a:p>
            <a:endParaRPr lang="en-GB" sz="2000" dirty="0" smtClean="0"/>
          </a:p>
        </p:txBody>
      </p:sp>
      <p:sp>
        <p:nvSpPr>
          <p:cNvPr id="6" name="Content Placeholder 5"/>
          <p:cNvSpPr>
            <a:spLocks noGrp="1"/>
          </p:cNvSpPr>
          <p:nvPr>
            <p:ph sz="quarter" idx="4"/>
          </p:nvPr>
        </p:nvSpPr>
        <p:spPr>
          <a:xfrm>
            <a:off x="6193368" y="1444295"/>
            <a:ext cx="5389033" cy="5024238"/>
          </a:xfrm>
        </p:spPr>
        <p:style>
          <a:lnRef idx="2">
            <a:schemeClr val="accent5"/>
          </a:lnRef>
          <a:fillRef idx="1">
            <a:schemeClr val="lt1"/>
          </a:fillRef>
          <a:effectRef idx="0">
            <a:schemeClr val="accent5"/>
          </a:effectRef>
          <a:fontRef idx="minor">
            <a:schemeClr val="dk1"/>
          </a:fontRef>
        </p:style>
        <p:txBody>
          <a:bodyPr/>
          <a:lstStyle/>
          <a:p>
            <a:r>
              <a:rPr lang="en-GB" b="1" dirty="0" smtClean="0"/>
              <a:t>We know that:</a:t>
            </a:r>
          </a:p>
          <a:p>
            <a:pPr lvl="1"/>
            <a:r>
              <a:rPr lang="en-GB" i="1" dirty="0" smtClean="0"/>
              <a:t>Low income is a strong predictor of low educational performance;</a:t>
            </a:r>
          </a:p>
          <a:p>
            <a:pPr lvl="1"/>
            <a:r>
              <a:rPr lang="en-GB" i="1" dirty="0" smtClean="0"/>
              <a:t>Poverty can affect parents’ attitudes about and behaviour towards school and education – this has an intergenerational effect; </a:t>
            </a:r>
          </a:p>
          <a:p>
            <a:pPr lvl="1"/>
            <a:r>
              <a:rPr lang="en-GB" i="1" dirty="0" smtClean="0"/>
              <a:t>Children from disadvantaged backgrounds are more likely to feel a lack of control over their learning and to feel anxious and unconfident about school; </a:t>
            </a:r>
          </a:p>
          <a:p>
            <a:pPr lvl="1"/>
            <a:r>
              <a:rPr lang="en-GB" i="1" dirty="0" smtClean="0"/>
              <a:t>Equality of educational opportunity must address multiple aspects of disadvantage in children’s lives. </a:t>
            </a:r>
          </a:p>
        </p:txBody>
      </p:sp>
    </p:spTree>
    <p:extLst>
      <p:ext uri="{BB962C8B-B14F-4D97-AF65-F5344CB8AC3E}">
        <p14:creationId xmlns:p14="http://schemas.microsoft.com/office/powerpoint/2010/main" val="19050803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err="1"/>
              <a:t>Tlodi</a:t>
            </a:r>
            <a:r>
              <a:rPr lang="en-GB" dirty="0"/>
              <a:t> ac </a:t>
            </a:r>
            <a:r>
              <a:rPr lang="en-GB" dirty="0" err="1"/>
              <a:t>Anfantais</a:t>
            </a:r>
            <a:r>
              <a:rPr lang="en-GB" dirty="0"/>
              <a:t> </a:t>
            </a:r>
            <a:r>
              <a:rPr lang="en-GB" dirty="0" err="1"/>
              <a:t>Addysgol</a:t>
            </a:r>
            <a:r>
              <a:rPr lang="en-GB" dirty="0"/>
              <a:t> </a:t>
            </a:r>
            <a:br>
              <a:rPr lang="en-GB" dirty="0"/>
            </a:br>
            <a:r>
              <a:rPr lang="en-GB" dirty="0"/>
              <a:t>Poverty </a:t>
            </a:r>
            <a:r>
              <a:rPr lang="en-GB" dirty="0" smtClean="0"/>
              <a:t>and Educational Disadvantage </a:t>
            </a:r>
            <a:endParaRPr lang="en-GB" dirty="0"/>
          </a:p>
        </p:txBody>
      </p:sp>
      <p:sp>
        <p:nvSpPr>
          <p:cNvPr id="5" name="Content Placeholder 4"/>
          <p:cNvSpPr>
            <a:spLocks noGrp="1"/>
          </p:cNvSpPr>
          <p:nvPr>
            <p:ph sz="quarter" idx="2"/>
          </p:nvPr>
        </p:nvSpPr>
        <p:spPr>
          <a:xfrm>
            <a:off x="609600" y="1444295"/>
            <a:ext cx="5386917" cy="5244372"/>
          </a:xfrm>
        </p:spPr>
        <p:style>
          <a:lnRef idx="2">
            <a:schemeClr val="accent1"/>
          </a:lnRef>
          <a:fillRef idx="1">
            <a:schemeClr val="lt1"/>
          </a:fillRef>
          <a:effectRef idx="0">
            <a:schemeClr val="accent1"/>
          </a:effectRef>
          <a:fontRef idx="minor">
            <a:schemeClr val="dk1"/>
          </a:fontRef>
        </p:style>
        <p:txBody>
          <a:bodyPr/>
          <a:lstStyle/>
          <a:p>
            <a:r>
              <a:rPr lang="en-GB" sz="2100" dirty="0"/>
              <a:t>Mae </a:t>
            </a:r>
            <a:r>
              <a:rPr lang="en-GB" sz="2100" dirty="0" err="1"/>
              <a:t>eich</a:t>
            </a:r>
            <a:r>
              <a:rPr lang="en-GB" sz="2100" dirty="0"/>
              <a:t> </a:t>
            </a:r>
            <a:r>
              <a:rPr lang="en-GB" sz="2100" dirty="0" err="1" smtClean="0"/>
              <a:t>cefndir</a:t>
            </a:r>
            <a:r>
              <a:rPr lang="en-GB" sz="2100" dirty="0" smtClean="0"/>
              <a:t> </a:t>
            </a:r>
            <a:r>
              <a:rPr lang="en-GB" sz="2100" dirty="0" err="1"/>
              <a:t>yn</a:t>
            </a:r>
            <a:r>
              <a:rPr lang="en-GB" sz="2100" dirty="0"/>
              <a:t> </a:t>
            </a:r>
            <a:r>
              <a:rPr lang="en-GB" sz="2100" dirty="0" err="1"/>
              <a:t>gwneud</a:t>
            </a:r>
            <a:r>
              <a:rPr lang="en-GB" sz="2100" dirty="0"/>
              <a:t> </a:t>
            </a:r>
            <a:r>
              <a:rPr lang="en-GB" sz="2100" dirty="0" err="1"/>
              <a:t>gwahaniaeth</a:t>
            </a:r>
            <a:r>
              <a:rPr lang="en-GB" sz="2100" dirty="0"/>
              <a:t> </a:t>
            </a:r>
            <a:r>
              <a:rPr lang="en-GB" sz="2100" dirty="0" err="1"/>
              <a:t>mewn</a:t>
            </a:r>
            <a:r>
              <a:rPr lang="en-GB" sz="2100" dirty="0"/>
              <a:t> </a:t>
            </a:r>
            <a:r>
              <a:rPr lang="en-GB" sz="2100" dirty="0" err="1"/>
              <a:t>mwy</a:t>
            </a:r>
            <a:r>
              <a:rPr lang="en-GB" sz="2100" dirty="0"/>
              <a:t> nag un </a:t>
            </a:r>
            <a:r>
              <a:rPr lang="en-GB" sz="2100" dirty="0" err="1"/>
              <a:t>ffordd</a:t>
            </a:r>
            <a:r>
              <a:rPr lang="en-GB" sz="2100" dirty="0"/>
              <a:t> – </a:t>
            </a:r>
            <a:r>
              <a:rPr lang="en-GB" sz="2100" dirty="0" err="1"/>
              <a:t>mae</a:t>
            </a:r>
            <a:r>
              <a:rPr lang="en-GB" sz="2100" dirty="0"/>
              <a:t> </a:t>
            </a:r>
            <a:r>
              <a:rPr lang="en-GB" sz="2100" dirty="0" err="1"/>
              <a:t>amddifadedd</a:t>
            </a:r>
            <a:r>
              <a:rPr lang="en-GB" sz="2100" dirty="0"/>
              <a:t> </a:t>
            </a:r>
            <a:r>
              <a:rPr lang="en-GB" sz="2100" dirty="0" err="1"/>
              <a:t>yn</a:t>
            </a:r>
            <a:r>
              <a:rPr lang="en-GB" sz="2100" dirty="0"/>
              <a:t> </a:t>
            </a:r>
            <a:r>
              <a:rPr lang="en-GB" sz="2100" dirty="0" err="1"/>
              <a:t>fwy</a:t>
            </a:r>
            <a:r>
              <a:rPr lang="en-GB" sz="2100" dirty="0"/>
              <a:t> </a:t>
            </a:r>
            <a:r>
              <a:rPr lang="en-GB" sz="2100" dirty="0" err="1"/>
              <a:t>eang</a:t>
            </a:r>
            <a:r>
              <a:rPr lang="en-GB" sz="2100" dirty="0"/>
              <a:t> </a:t>
            </a:r>
            <a:r>
              <a:rPr lang="en-GB" sz="2100" dirty="0" err="1" smtClean="0"/>
              <a:t>na</a:t>
            </a:r>
            <a:r>
              <a:rPr lang="en-GB" sz="2100" dirty="0" smtClean="0"/>
              <a:t> </a:t>
            </a:r>
            <a:r>
              <a:rPr lang="en-GB" sz="2100" dirty="0" err="1" smtClean="0"/>
              <a:t>diffyg</a:t>
            </a:r>
            <a:r>
              <a:rPr lang="en-GB" sz="2100" dirty="0" smtClean="0"/>
              <a:t> </a:t>
            </a:r>
            <a:r>
              <a:rPr lang="en-GB" sz="2100" dirty="0" err="1"/>
              <a:t>arian</a:t>
            </a:r>
            <a:r>
              <a:rPr lang="en-GB" sz="2100" dirty="0"/>
              <a:t>. </a:t>
            </a:r>
          </a:p>
          <a:p>
            <a:r>
              <a:rPr lang="en-GB" sz="2100" dirty="0"/>
              <a:t>Mae </a:t>
            </a:r>
            <a:r>
              <a:rPr lang="en-GB" sz="2100" dirty="0" err="1" smtClean="0"/>
              <a:t>rhyw</a:t>
            </a:r>
            <a:r>
              <a:rPr lang="en-GB" sz="2100" dirty="0" smtClean="0"/>
              <a:t> </a:t>
            </a:r>
            <a:r>
              <a:rPr lang="en-GB" sz="2100" dirty="0"/>
              <a:t>ac </a:t>
            </a:r>
            <a:r>
              <a:rPr lang="en-GB" sz="2100" dirty="0" err="1"/>
              <a:t>ethnigrwydd</a:t>
            </a:r>
            <a:r>
              <a:rPr lang="en-GB" sz="2100" dirty="0"/>
              <a:t> </a:t>
            </a:r>
            <a:r>
              <a:rPr lang="en-GB" sz="2100" dirty="0" err="1"/>
              <a:t>yn</a:t>
            </a:r>
            <a:r>
              <a:rPr lang="en-GB" sz="2100" dirty="0"/>
              <a:t> </a:t>
            </a:r>
            <a:r>
              <a:rPr lang="en-GB" sz="2100" dirty="0" err="1"/>
              <a:t>gallu</a:t>
            </a:r>
            <a:r>
              <a:rPr lang="en-GB" sz="2100" dirty="0"/>
              <a:t> </a:t>
            </a:r>
            <a:r>
              <a:rPr lang="en-GB" sz="2100" dirty="0" err="1"/>
              <a:t>chwarae</a:t>
            </a:r>
            <a:r>
              <a:rPr lang="en-GB" sz="2100" dirty="0"/>
              <a:t> </a:t>
            </a:r>
            <a:r>
              <a:rPr lang="en-GB" sz="2100" dirty="0" err="1"/>
              <a:t>rôl</a:t>
            </a:r>
            <a:r>
              <a:rPr lang="en-GB" sz="2100" dirty="0"/>
              <a:t> </a:t>
            </a:r>
            <a:r>
              <a:rPr lang="en-GB" sz="2100" dirty="0" err="1"/>
              <a:t>mewn</a:t>
            </a:r>
            <a:r>
              <a:rPr lang="en-GB" sz="2100" dirty="0"/>
              <a:t> </a:t>
            </a:r>
            <a:r>
              <a:rPr lang="en-GB" sz="2100" dirty="0" err="1"/>
              <a:t>tangyflawni</a:t>
            </a:r>
            <a:r>
              <a:rPr lang="en-GB" sz="2100" dirty="0"/>
              <a:t>, </a:t>
            </a:r>
            <a:r>
              <a:rPr lang="en-GB" sz="2100" dirty="0" err="1"/>
              <a:t>yn</a:t>
            </a:r>
            <a:r>
              <a:rPr lang="en-GB" sz="2100" dirty="0"/>
              <a:t> </a:t>
            </a:r>
            <a:r>
              <a:rPr lang="en-GB" sz="2100" dirty="0" err="1"/>
              <a:t>enwedig</a:t>
            </a:r>
            <a:r>
              <a:rPr lang="en-GB" sz="2100" dirty="0"/>
              <a:t> </a:t>
            </a:r>
            <a:r>
              <a:rPr lang="en-GB" sz="2100" dirty="0" err="1"/>
              <a:t>ar</a:t>
            </a:r>
            <a:r>
              <a:rPr lang="en-GB" sz="2100" dirty="0"/>
              <a:t> </a:t>
            </a:r>
            <a:r>
              <a:rPr lang="en-GB" sz="2100" dirty="0" err="1"/>
              <a:t>gyfer</a:t>
            </a:r>
            <a:r>
              <a:rPr lang="en-GB" sz="2100" dirty="0"/>
              <a:t> </a:t>
            </a:r>
            <a:r>
              <a:rPr lang="en-GB" sz="2100" dirty="0" err="1"/>
              <a:t>disgyblion</a:t>
            </a:r>
            <a:r>
              <a:rPr lang="en-GB" sz="2100" dirty="0"/>
              <a:t> </a:t>
            </a:r>
            <a:r>
              <a:rPr lang="en-GB" sz="2100" dirty="0" err="1"/>
              <a:t>sydd</a:t>
            </a:r>
            <a:r>
              <a:rPr lang="en-GB" sz="2100" dirty="0"/>
              <a:t> </a:t>
            </a:r>
            <a:r>
              <a:rPr lang="en-GB" sz="2100" dirty="0" err="1"/>
              <a:t>hefyd</a:t>
            </a:r>
            <a:r>
              <a:rPr lang="en-GB" sz="2100" dirty="0"/>
              <a:t> </a:t>
            </a:r>
            <a:r>
              <a:rPr lang="en-GB" sz="2100" dirty="0" err="1"/>
              <a:t>yn</a:t>
            </a:r>
            <a:r>
              <a:rPr lang="en-GB" sz="2100" dirty="0"/>
              <a:t> </a:t>
            </a:r>
            <a:r>
              <a:rPr lang="en-GB" sz="2100" dirty="0" err="1"/>
              <a:t>derbyn</a:t>
            </a:r>
            <a:r>
              <a:rPr lang="en-GB" sz="2100" dirty="0"/>
              <a:t> </a:t>
            </a:r>
            <a:r>
              <a:rPr lang="en-GB" sz="2100" dirty="0" err="1" smtClean="0"/>
              <a:t>PYDd</a:t>
            </a:r>
            <a:r>
              <a:rPr lang="en-GB" sz="2100" dirty="0" smtClean="0"/>
              <a:t>.</a:t>
            </a:r>
            <a:endParaRPr lang="en-GB" sz="2100" dirty="0"/>
          </a:p>
          <a:p>
            <a:r>
              <a:rPr lang="en-GB" sz="2100" dirty="0" err="1"/>
              <a:t>Ymhlith</a:t>
            </a:r>
            <a:r>
              <a:rPr lang="en-GB" sz="2100" dirty="0"/>
              <a:t> </a:t>
            </a:r>
            <a:r>
              <a:rPr lang="en-GB" sz="2100" dirty="0" err="1"/>
              <a:t>cyflawnwyr</a:t>
            </a:r>
            <a:r>
              <a:rPr lang="en-GB" sz="2100" dirty="0"/>
              <a:t> </a:t>
            </a:r>
            <a:r>
              <a:rPr lang="en-GB" sz="2100" dirty="0" err="1"/>
              <a:t>isel</a:t>
            </a:r>
            <a:r>
              <a:rPr lang="en-GB" sz="2100" dirty="0"/>
              <a:t>, </a:t>
            </a:r>
            <a:r>
              <a:rPr lang="en-GB" sz="2100" dirty="0" err="1"/>
              <a:t>mae</a:t>
            </a:r>
            <a:r>
              <a:rPr lang="en-GB" sz="2100" dirty="0"/>
              <a:t> </a:t>
            </a:r>
            <a:r>
              <a:rPr lang="en-GB" sz="2100" dirty="0" err="1"/>
              <a:t>mwy</a:t>
            </a:r>
            <a:r>
              <a:rPr lang="en-GB" sz="2100" dirty="0"/>
              <a:t> o </a:t>
            </a:r>
            <a:r>
              <a:rPr lang="en-GB" sz="2100" dirty="0" err="1"/>
              <a:t>fechgyn</a:t>
            </a:r>
            <a:r>
              <a:rPr lang="en-GB" sz="2100" dirty="0"/>
              <a:t> </a:t>
            </a:r>
            <a:r>
              <a:rPr lang="en-GB" sz="2100" dirty="0" err="1" smtClean="0"/>
              <a:t>na</a:t>
            </a:r>
            <a:r>
              <a:rPr lang="en-GB" sz="2100" dirty="0" smtClean="0"/>
              <a:t> </a:t>
            </a:r>
            <a:r>
              <a:rPr lang="en-GB" sz="2100" dirty="0" err="1" smtClean="0"/>
              <a:t>merched</a:t>
            </a:r>
            <a:r>
              <a:rPr lang="en-GB" sz="2100" dirty="0"/>
              <a:t>, </a:t>
            </a:r>
            <a:r>
              <a:rPr lang="en-GB" sz="2100" dirty="0" err="1"/>
              <a:t>gyda</a:t>
            </a:r>
            <a:r>
              <a:rPr lang="en-GB" sz="2100" dirty="0"/>
              <a:t> </a:t>
            </a:r>
            <a:r>
              <a:rPr lang="en-GB" sz="2100" dirty="0" err="1"/>
              <a:t>bechgyn</a:t>
            </a:r>
            <a:r>
              <a:rPr lang="en-GB" sz="2100" dirty="0"/>
              <a:t> o </a:t>
            </a:r>
            <a:r>
              <a:rPr lang="en-GB" sz="2100" dirty="0" err="1" smtClean="0"/>
              <a:t>gefndiroedd</a:t>
            </a:r>
            <a:r>
              <a:rPr lang="en-GB" sz="2100" dirty="0" smtClean="0"/>
              <a:t> </a:t>
            </a:r>
            <a:r>
              <a:rPr lang="en-GB" sz="2100" dirty="0" err="1" smtClean="0"/>
              <a:t>Affro-Caribiaidd</a:t>
            </a:r>
            <a:r>
              <a:rPr lang="en-GB" sz="2100" dirty="0" smtClean="0"/>
              <a:t> </a:t>
            </a:r>
            <a:r>
              <a:rPr lang="en-GB" sz="2100" dirty="0" err="1"/>
              <a:t>wedi’u</a:t>
            </a:r>
            <a:r>
              <a:rPr lang="en-GB" sz="2100" dirty="0"/>
              <a:t> </a:t>
            </a:r>
            <a:r>
              <a:rPr lang="en-GB" sz="2100" dirty="0" err="1" smtClean="0"/>
              <a:t>heffeithio</a:t>
            </a:r>
            <a:r>
              <a:rPr lang="en-GB" sz="2100" dirty="0" smtClean="0"/>
              <a:t> </a:t>
            </a:r>
            <a:r>
              <a:rPr lang="en-GB" sz="2100" dirty="0" err="1" smtClean="0"/>
              <a:t>fwyaf</a:t>
            </a:r>
            <a:r>
              <a:rPr lang="en-GB" sz="2100" dirty="0"/>
              <a:t>.  </a:t>
            </a:r>
          </a:p>
          <a:p>
            <a:r>
              <a:rPr lang="en-GB" sz="2100" dirty="0"/>
              <a:t>O ran </a:t>
            </a:r>
            <a:r>
              <a:rPr lang="en-GB" sz="2100" dirty="0" err="1"/>
              <a:t>rhif</a:t>
            </a:r>
            <a:r>
              <a:rPr lang="en-GB" sz="2100" dirty="0"/>
              <a:t>, </a:t>
            </a:r>
            <a:r>
              <a:rPr lang="en-GB" sz="2100" dirty="0" err="1"/>
              <a:t>bechgyn</a:t>
            </a:r>
            <a:r>
              <a:rPr lang="en-GB" sz="2100" dirty="0"/>
              <a:t> </a:t>
            </a:r>
            <a:r>
              <a:rPr lang="en-GB" sz="2100" dirty="0" err="1"/>
              <a:t>gwyn</a:t>
            </a:r>
            <a:r>
              <a:rPr lang="en-GB" sz="2100" dirty="0"/>
              <a:t> (</a:t>
            </a:r>
            <a:r>
              <a:rPr lang="en-GB" sz="2100" dirty="0" err="1"/>
              <a:t>dosbarth</a:t>
            </a:r>
            <a:r>
              <a:rPr lang="en-GB" sz="2100" dirty="0"/>
              <a:t> </a:t>
            </a:r>
            <a:r>
              <a:rPr lang="en-GB" sz="2100" dirty="0" err="1"/>
              <a:t>gweithiol</a:t>
            </a:r>
            <a:r>
              <a:rPr lang="en-GB" sz="2100" dirty="0"/>
              <a:t>) </a:t>
            </a:r>
            <a:r>
              <a:rPr lang="en-GB" sz="2100" dirty="0" err="1"/>
              <a:t>sy’n</a:t>
            </a:r>
            <a:r>
              <a:rPr lang="en-GB" sz="2100" dirty="0"/>
              <a:t> </a:t>
            </a:r>
            <a:r>
              <a:rPr lang="en-GB" sz="2100" dirty="0" err="1" smtClean="0"/>
              <a:t>tangyflawni</a:t>
            </a:r>
            <a:r>
              <a:rPr lang="en-GB" sz="2100" dirty="0" smtClean="0"/>
              <a:t> </a:t>
            </a:r>
            <a:r>
              <a:rPr lang="en-GB" sz="2100" dirty="0" err="1"/>
              <a:t>f</a:t>
            </a:r>
            <a:r>
              <a:rPr lang="en-GB" sz="2100" dirty="0" err="1" smtClean="0"/>
              <a:t>wyaf</a:t>
            </a:r>
            <a:r>
              <a:rPr lang="en-GB" sz="2100" dirty="0"/>
              <a:t>. </a:t>
            </a:r>
          </a:p>
          <a:p>
            <a:endParaRPr lang="en-GB" sz="2200" dirty="0"/>
          </a:p>
        </p:txBody>
      </p:sp>
      <p:sp>
        <p:nvSpPr>
          <p:cNvPr id="6" name="Content Placeholder 5"/>
          <p:cNvSpPr>
            <a:spLocks noGrp="1"/>
          </p:cNvSpPr>
          <p:nvPr>
            <p:ph sz="quarter" idx="4"/>
          </p:nvPr>
        </p:nvSpPr>
        <p:spPr>
          <a:xfrm>
            <a:off x="6210621" y="1444296"/>
            <a:ext cx="5389033" cy="5180792"/>
          </a:xfrm>
        </p:spPr>
        <p:style>
          <a:lnRef idx="2">
            <a:schemeClr val="accent5"/>
          </a:lnRef>
          <a:fillRef idx="1">
            <a:schemeClr val="lt1"/>
          </a:fillRef>
          <a:effectRef idx="0">
            <a:schemeClr val="accent5"/>
          </a:effectRef>
          <a:fontRef idx="minor">
            <a:schemeClr val="dk1"/>
          </a:fontRef>
        </p:style>
        <p:txBody>
          <a:bodyPr/>
          <a:lstStyle/>
          <a:p>
            <a:r>
              <a:rPr lang="en-GB" sz="2100" i="1" dirty="0" smtClean="0"/>
              <a:t>Your background matters in more way than one – disadvantage/deprivation is wider than lack of money; </a:t>
            </a:r>
          </a:p>
          <a:p>
            <a:r>
              <a:rPr lang="en-GB" sz="2100" i="1" dirty="0" smtClean="0"/>
              <a:t>Gender and ethnicity can also play a role in underachievement, especially for those pupils who are also in receipt of FSM. </a:t>
            </a:r>
          </a:p>
          <a:p>
            <a:r>
              <a:rPr lang="en-GB" sz="2100" i="1" dirty="0" smtClean="0"/>
              <a:t>Amongst low achievers, boys tend to outnumber girls, with boys from Afro-Caribbean backgrounds most affected.</a:t>
            </a:r>
          </a:p>
          <a:p>
            <a:r>
              <a:rPr lang="en-GB" sz="2100" i="1" dirty="0" smtClean="0"/>
              <a:t>Numerically the greatest majority of underachievers are white boys (often described as from working class backgrounds). </a:t>
            </a:r>
          </a:p>
          <a:p>
            <a:endParaRPr lang="en-GB" sz="2000" dirty="0" smtClean="0"/>
          </a:p>
          <a:p>
            <a:endParaRPr lang="en-GB" sz="2000" dirty="0"/>
          </a:p>
        </p:txBody>
      </p:sp>
    </p:spTree>
    <p:extLst>
      <p:ext uri="{BB962C8B-B14F-4D97-AF65-F5344CB8AC3E}">
        <p14:creationId xmlns:p14="http://schemas.microsoft.com/office/powerpoint/2010/main" val="38401793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lstStyle/>
          <a:p>
            <a:endParaRPr lang="en-GB"/>
          </a:p>
        </p:txBody>
      </p:sp>
      <p:sp>
        <p:nvSpPr>
          <p:cNvPr id="4" name="Text Placeholder 3"/>
          <p:cNvSpPr>
            <a:spLocks noGrp="1"/>
          </p:cNvSpPr>
          <p:nvPr>
            <p:ph type="body" sz="half" idx="3"/>
          </p:nvPr>
        </p:nvSpPr>
        <p:spPr/>
        <p:txBody>
          <a:bodyPr/>
          <a:lstStyle/>
          <a:p>
            <a:endParaRPr lang="en-GB"/>
          </a:p>
        </p:txBody>
      </p:sp>
      <p:sp>
        <p:nvSpPr>
          <p:cNvPr id="5" name="Content Placeholder 4"/>
          <p:cNvSpPr>
            <a:spLocks noGrp="1"/>
          </p:cNvSpPr>
          <p:nvPr>
            <p:ph sz="quarter" idx="2"/>
          </p:nvPr>
        </p:nvSpPr>
        <p:spPr>
          <a:xfrm>
            <a:off x="609600" y="902429"/>
            <a:ext cx="5386917" cy="4256167"/>
          </a:xfrm>
        </p:spPr>
        <p:style>
          <a:lnRef idx="2">
            <a:schemeClr val="accent1"/>
          </a:lnRef>
          <a:fillRef idx="1">
            <a:schemeClr val="lt1"/>
          </a:fillRef>
          <a:effectRef idx="0">
            <a:schemeClr val="accent1"/>
          </a:effectRef>
          <a:fontRef idx="minor">
            <a:schemeClr val="dk1"/>
          </a:fontRef>
        </p:style>
        <p:txBody>
          <a:bodyPr/>
          <a:lstStyle/>
          <a:p>
            <a:r>
              <a:rPr lang="en-GB" dirty="0"/>
              <a:t>Mae </a:t>
            </a:r>
            <a:r>
              <a:rPr lang="en-GB" dirty="0" err="1"/>
              <a:t>derbyn</a:t>
            </a:r>
            <a:r>
              <a:rPr lang="en-GB" dirty="0"/>
              <a:t> </a:t>
            </a:r>
            <a:r>
              <a:rPr lang="en-GB" dirty="0" err="1" smtClean="0"/>
              <a:t>PYDd</a:t>
            </a:r>
            <a:r>
              <a:rPr lang="en-GB" dirty="0" smtClean="0"/>
              <a:t> </a:t>
            </a:r>
            <a:r>
              <a:rPr lang="en-GB" dirty="0" err="1"/>
              <a:t>yn</a:t>
            </a:r>
            <a:r>
              <a:rPr lang="en-GB" dirty="0"/>
              <a:t> </a:t>
            </a:r>
            <a:r>
              <a:rPr lang="en-GB" dirty="0" err="1"/>
              <a:t>ddaroganwr</a:t>
            </a:r>
            <a:r>
              <a:rPr lang="en-GB" dirty="0"/>
              <a:t> </a:t>
            </a:r>
            <a:r>
              <a:rPr lang="en-GB" dirty="0" err="1" smtClean="0"/>
              <a:t>cryfach</a:t>
            </a:r>
            <a:r>
              <a:rPr lang="en-GB" dirty="0" smtClean="0"/>
              <a:t> </a:t>
            </a:r>
            <a:r>
              <a:rPr lang="en-GB" dirty="0"/>
              <a:t>o </a:t>
            </a:r>
            <a:r>
              <a:rPr lang="en-GB" dirty="0" err="1" smtClean="0"/>
              <a:t>gyrhaeddiad</a:t>
            </a:r>
            <a:r>
              <a:rPr lang="en-GB" dirty="0" smtClean="0"/>
              <a:t> </a:t>
            </a:r>
            <a:r>
              <a:rPr lang="en-GB" dirty="0" err="1" smtClean="0"/>
              <a:t>isel</a:t>
            </a:r>
            <a:r>
              <a:rPr lang="en-GB" dirty="0" smtClean="0"/>
              <a:t> </a:t>
            </a:r>
            <a:r>
              <a:rPr lang="en-GB" dirty="0" err="1" smtClean="0"/>
              <a:t>parhaol</a:t>
            </a:r>
            <a:r>
              <a:rPr lang="en-GB" dirty="0" smtClean="0"/>
              <a:t> </a:t>
            </a:r>
            <a:r>
              <a:rPr lang="en-GB" dirty="0" err="1"/>
              <a:t>bechgyn</a:t>
            </a:r>
            <a:r>
              <a:rPr lang="en-GB" dirty="0"/>
              <a:t> </a:t>
            </a:r>
            <a:r>
              <a:rPr lang="en-GB" dirty="0" err="1"/>
              <a:t>gwyn</a:t>
            </a:r>
            <a:r>
              <a:rPr lang="en-GB" dirty="0"/>
              <a:t> nag </a:t>
            </a:r>
            <a:r>
              <a:rPr lang="en-GB" dirty="0" err="1"/>
              <a:t>unrhyw</a:t>
            </a:r>
            <a:r>
              <a:rPr lang="en-GB" dirty="0"/>
              <a:t> </a:t>
            </a:r>
            <a:r>
              <a:rPr lang="en-GB" dirty="0" err="1"/>
              <a:t>grŵp</a:t>
            </a:r>
            <a:r>
              <a:rPr lang="en-GB" dirty="0"/>
              <a:t> </a:t>
            </a:r>
            <a:r>
              <a:rPr lang="en-GB" dirty="0" err="1"/>
              <a:t>ethnig</a:t>
            </a:r>
            <a:r>
              <a:rPr lang="en-GB" dirty="0"/>
              <a:t> </a:t>
            </a:r>
            <a:r>
              <a:rPr lang="en-GB" dirty="0" err="1"/>
              <a:t>arall</a:t>
            </a:r>
            <a:r>
              <a:rPr lang="en-GB" dirty="0"/>
              <a:t>. </a:t>
            </a:r>
          </a:p>
          <a:p>
            <a:r>
              <a:rPr lang="en-GB" dirty="0"/>
              <a:t>Mae </a:t>
            </a:r>
            <a:r>
              <a:rPr lang="en-GB" dirty="0" err="1"/>
              <a:t>gwahaniaethau</a:t>
            </a:r>
            <a:r>
              <a:rPr lang="en-GB" dirty="0"/>
              <a:t> </a:t>
            </a:r>
            <a:r>
              <a:rPr lang="en-GB" dirty="0" err="1"/>
              <a:t>rhwng</a:t>
            </a:r>
            <a:r>
              <a:rPr lang="en-GB" dirty="0"/>
              <a:t> </a:t>
            </a:r>
            <a:r>
              <a:rPr lang="en-GB" dirty="0" err="1"/>
              <a:t>grwpiau</a:t>
            </a:r>
            <a:r>
              <a:rPr lang="en-GB" dirty="0"/>
              <a:t> </a:t>
            </a:r>
            <a:r>
              <a:rPr lang="en-GB" dirty="0" err="1"/>
              <a:t>ethnig</a:t>
            </a:r>
            <a:r>
              <a:rPr lang="en-GB" dirty="0"/>
              <a:t> </a:t>
            </a:r>
            <a:r>
              <a:rPr lang="en-GB" dirty="0" err="1"/>
              <a:t>eraill</a:t>
            </a:r>
            <a:r>
              <a:rPr lang="en-GB" dirty="0"/>
              <a:t> </a:t>
            </a:r>
            <a:r>
              <a:rPr lang="en-GB" dirty="0" err="1"/>
              <a:t>hefyd</a:t>
            </a:r>
            <a:r>
              <a:rPr lang="en-GB" dirty="0"/>
              <a:t> </a:t>
            </a:r>
            <a:r>
              <a:rPr lang="en-GB" dirty="0" err="1"/>
              <a:t>yn</a:t>
            </a:r>
            <a:r>
              <a:rPr lang="en-GB" dirty="0"/>
              <a:t> </a:t>
            </a:r>
            <a:r>
              <a:rPr lang="en-GB" dirty="0" err="1"/>
              <a:t>amlwg</a:t>
            </a:r>
            <a:r>
              <a:rPr lang="en-GB" dirty="0"/>
              <a:t> </a:t>
            </a:r>
            <a:r>
              <a:rPr lang="en-GB" dirty="0" err="1"/>
              <a:t>wrth</a:t>
            </a:r>
            <a:r>
              <a:rPr lang="en-GB" dirty="0"/>
              <a:t> </a:t>
            </a:r>
            <a:r>
              <a:rPr lang="en-GB" dirty="0" err="1"/>
              <a:t>gymharu</a:t>
            </a:r>
            <a:r>
              <a:rPr lang="en-GB" dirty="0"/>
              <a:t> </a:t>
            </a:r>
            <a:r>
              <a:rPr lang="en-GB" dirty="0" err="1"/>
              <a:t>merched</a:t>
            </a:r>
            <a:r>
              <a:rPr lang="en-GB" dirty="0"/>
              <a:t> a </a:t>
            </a:r>
            <a:r>
              <a:rPr lang="en-GB" dirty="0" err="1" smtClean="0"/>
              <a:t>bechgyn</a:t>
            </a:r>
            <a:r>
              <a:rPr lang="en-GB" dirty="0" smtClean="0"/>
              <a:t> – o Bangladesh, Pakistan a </a:t>
            </a:r>
            <a:r>
              <a:rPr lang="en-GB" dirty="0" err="1" smtClean="0"/>
              <a:t>phlant</a:t>
            </a:r>
            <a:r>
              <a:rPr lang="en-GB" dirty="0" smtClean="0"/>
              <a:t> du o </a:t>
            </a:r>
            <a:r>
              <a:rPr lang="en-GB" dirty="0" err="1" smtClean="0"/>
              <a:t>Affrica</a:t>
            </a:r>
            <a:r>
              <a:rPr lang="en-GB" dirty="0" smtClean="0"/>
              <a:t>.</a:t>
            </a:r>
          </a:p>
          <a:p>
            <a:pPr marL="392113" lvl="1" indent="0" algn="r">
              <a:buNone/>
            </a:pPr>
            <a:r>
              <a:rPr lang="en-GB" dirty="0" smtClean="0"/>
              <a:t>(Hirsh, 2007)</a:t>
            </a:r>
            <a:endParaRPr lang="en-GB" dirty="0"/>
          </a:p>
        </p:txBody>
      </p:sp>
      <p:sp>
        <p:nvSpPr>
          <p:cNvPr id="6" name="Content Placeholder 5"/>
          <p:cNvSpPr>
            <a:spLocks noGrp="1"/>
          </p:cNvSpPr>
          <p:nvPr>
            <p:ph sz="quarter" idx="4"/>
          </p:nvPr>
        </p:nvSpPr>
        <p:spPr>
          <a:xfrm>
            <a:off x="6193369" y="902429"/>
            <a:ext cx="5389033" cy="4238914"/>
          </a:xfrm>
        </p:spPr>
        <p:style>
          <a:lnRef idx="2">
            <a:schemeClr val="accent5"/>
          </a:lnRef>
          <a:fillRef idx="1">
            <a:schemeClr val="lt1"/>
          </a:fillRef>
          <a:effectRef idx="0">
            <a:schemeClr val="accent5"/>
          </a:effectRef>
          <a:fontRef idx="minor">
            <a:schemeClr val="dk1"/>
          </a:fontRef>
        </p:style>
        <p:txBody>
          <a:bodyPr/>
          <a:lstStyle/>
          <a:p>
            <a:r>
              <a:rPr lang="en-GB" i="1" dirty="0" smtClean="0"/>
              <a:t>Being in receipt of FSM is a stronger predictor of persistent low achievement for white boys than other ethnic groups. </a:t>
            </a:r>
          </a:p>
          <a:p>
            <a:r>
              <a:rPr lang="en-GB" i="1" dirty="0" smtClean="0"/>
              <a:t>Gender differences are also particularly marked among other ethnic groups – Bangladeshi, Pakistani and black African children.  </a:t>
            </a:r>
          </a:p>
          <a:p>
            <a:pPr marL="109537" indent="0" algn="r">
              <a:buNone/>
            </a:pPr>
            <a:r>
              <a:rPr lang="en-GB" dirty="0" smtClean="0"/>
              <a:t>(Hirsh, 2007)</a:t>
            </a:r>
            <a:endParaRPr lang="en-GB" dirty="0"/>
          </a:p>
        </p:txBody>
      </p:sp>
    </p:spTree>
    <p:extLst>
      <p:ext uri="{BB962C8B-B14F-4D97-AF65-F5344CB8AC3E}">
        <p14:creationId xmlns:p14="http://schemas.microsoft.com/office/powerpoint/2010/main" val="289370289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65828"/>
            <a:ext cx="10972800" cy="1143000"/>
          </a:xfrm>
        </p:spPr>
        <p:txBody>
          <a:bodyPr>
            <a:normAutofit fontScale="90000"/>
          </a:bodyPr>
          <a:lstStyle/>
          <a:p>
            <a:pPr algn="ctr"/>
            <a:r>
              <a:rPr lang="en-GB" dirty="0" err="1"/>
              <a:t>Profiadau</a:t>
            </a:r>
            <a:r>
              <a:rPr lang="en-GB" dirty="0"/>
              <a:t> Plant</a:t>
            </a:r>
            <a:br>
              <a:rPr lang="en-GB" dirty="0"/>
            </a:br>
            <a:r>
              <a:rPr lang="en-GB" dirty="0"/>
              <a:t>Children’s E</a:t>
            </a:r>
            <a:r>
              <a:rPr lang="en-GB" dirty="0" smtClean="0"/>
              <a:t>xperiences</a:t>
            </a:r>
            <a:endParaRPr lang="en-GB" dirty="0"/>
          </a:p>
        </p:txBody>
      </p:sp>
      <p:sp>
        <p:nvSpPr>
          <p:cNvPr id="5" name="Content Placeholder 4"/>
          <p:cNvSpPr>
            <a:spLocks noGrp="1"/>
          </p:cNvSpPr>
          <p:nvPr>
            <p:ph sz="quarter" idx="2"/>
          </p:nvPr>
        </p:nvSpPr>
        <p:spPr>
          <a:xfrm>
            <a:off x="609600" y="1444295"/>
            <a:ext cx="5386917" cy="5159705"/>
          </a:xfrm>
        </p:spPr>
        <p:style>
          <a:lnRef idx="2">
            <a:schemeClr val="accent1"/>
          </a:lnRef>
          <a:fillRef idx="1">
            <a:schemeClr val="lt1"/>
          </a:fillRef>
          <a:effectRef idx="0">
            <a:schemeClr val="accent1"/>
          </a:effectRef>
          <a:fontRef idx="minor">
            <a:schemeClr val="dk1"/>
          </a:fontRef>
        </p:style>
        <p:txBody>
          <a:bodyPr/>
          <a:lstStyle/>
          <a:p>
            <a:r>
              <a:rPr lang="en-GB" sz="2000" dirty="0"/>
              <a:t>Mae </a:t>
            </a:r>
            <a:r>
              <a:rPr lang="en-GB" sz="2000" dirty="0" err="1"/>
              <a:t>bechgyn</a:t>
            </a:r>
            <a:r>
              <a:rPr lang="en-GB" sz="2000" dirty="0"/>
              <a:t> </a:t>
            </a:r>
            <a:r>
              <a:rPr lang="en-GB" sz="2000" dirty="0" err="1"/>
              <a:t>mor</a:t>
            </a:r>
            <a:r>
              <a:rPr lang="en-GB" sz="2000" dirty="0"/>
              <a:t> </a:t>
            </a:r>
            <a:r>
              <a:rPr lang="en-GB" sz="2000" dirty="0" err="1"/>
              <a:t>ifanc</a:t>
            </a:r>
            <a:r>
              <a:rPr lang="en-GB" sz="2000" dirty="0"/>
              <a:t> â </a:t>
            </a:r>
            <a:r>
              <a:rPr lang="en-GB" sz="2000" dirty="0" err="1"/>
              <a:t>naw</a:t>
            </a:r>
            <a:r>
              <a:rPr lang="en-GB" sz="2000" dirty="0"/>
              <a:t> </a:t>
            </a:r>
            <a:r>
              <a:rPr lang="en-GB" sz="2000" dirty="0" err="1"/>
              <a:t>neu</a:t>
            </a:r>
            <a:r>
              <a:rPr lang="en-GB" sz="2000" dirty="0"/>
              <a:t> </a:t>
            </a:r>
            <a:r>
              <a:rPr lang="en-GB" sz="2000" dirty="0" err="1" smtClean="0"/>
              <a:t>ddeg</a:t>
            </a:r>
            <a:r>
              <a:rPr lang="en-GB" sz="2000" dirty="0" smtClean="0"/>
              <a:t> </a:t>
            </a:r>
            <a:r>
              <a:rPr lang="en-GB" sz="2000" dirty="0" err="1"/>
              <a:t>wedi</a:t>
            </a:r>
            <a:r>
              <a:rPr lang="en-GB" sz="2000" dirty="0"/>
              <a:t> </a:t>
            </a:r>
            <a:r>
              <a:rPr lang="en-GB" sz="2000" dirty="0" err="1"/>
              <a:t>eu</a:t>
            </a:r>
            <a:r>
              <a:rPr lang="en-GB" sz="2000" dirty="0"/>
              <a:t> </a:t>
            </a:r>
            <a:r>
              <a:rPr lang="en-GB" sz="2000" dirty="0" err="1"/>
              <a:t>dadrithio</a:t>
            </a:r>
            <a:r>
              <a:rPr lang="en-GB" sz="2000" dirty="0"/>
              <a:t> </a:t>
            </a:r>
            <a:r>
              <a:rPr lang="en-GB" sz="2000" dirty="0" err="1"/>
              <a:t>gydag</a:t>
            </a:r>
            <a:r>
              <a:rPr lang="en-GB" sz="2000" dirty="0"/>
              <a:t> </a:t>
            </a:r>
            <a:r>
              <a:rPr lang="en-GB" sz="2000" dirty="0" err="1"/>
              <a:t>ysgol</a:t>
            </a:r>
            <a:r>
              <a:rPr lang="en-GB" sz="2000" dirty="0"/>
              <a:t> ac </a:t>
            </a:r>
            <a:r>
              <a:rPr lang="en-GB" sz="2000" dirty="0" err="1"/>
              <a:t>yn</a:t>
            </a:r>
            <a:r>
              <a:rPr lang="en-GB" sz="2000" dirty="0"/>
              <a:t> </a:t>
            </a:r>
            <a:r>
              <a:rPr lang="en-GB" sz="2000" dirty="0" err="1"/>
              <a:t>dechrau</a:t>
            </a:r>
            <a:r>
              <a:rPr lang="en-GB" sz="2000" dirty="0"/>
              <a:t> </a:t>
            </a:r>
            <a:r>
              <a:rPr lang="en-GB" sz="2000" dirty="0" err="1"/>
              <a:t>ymdynnu</a:t>
            </a:r>
            <a:r>
              <a:rPr lang="en-GB" sz="2000" dirty="0"/>
              <a:t>.</a:t>
            </a:r>
          </a:p>
          <a:p>
            <a:r>
              <a:rPr lang="en-GB" sz="2000" dirty="0"/>
              <a:t>Mae </a:t>
            </a:r>
            <a:r>
              <a:rPr lang="en-GB" sz="2000" dirty="0" err="1"/>
              <a:t>heriau</a:t>
            </a:r>
            <a:r>
              <a:rPr lang="en-GB" sz="2000" dirty="0"/>
              <a:t> a </a:t>
            </a:r>
            <a:r>
              <a:rPr lang="en-GB" sz="2000" dirty="0" err="1"/>
              <a:t>wynebir</a:t>
            </a:r>
            <a:r>
              <a:rPr lang="en-GB" sz="2000" dirty="0"/>
              <a:t> </a:t>
            </a:r>
            <a:r>
              <a:rPr lang="en-GB" sz="2000" dirty="0" err="1"/>
              <a:t>gan</a:t>
            </a:r>
            <a:r>
              <a:rPr lang="en-GB" sz="2000" dirty="0"/>
              <a:t> </a:t>
            </a:r>
            <a:r>
              <a:rPr lang="en-GB" sz="2000" dirty="0" err="1"/>
              <a:t>athrawon</a:t>
            </a:r>
            <a:r>
              <a:rPr lang="en-GB" sz="2000" dirty="0"/>
              <a:t> </a:t>
            </a:r>
            <a:r>
              <a:rPr lang="en-GB" sz="2000" dirty="0" err="1"/>
              <a:t>mewn</a:t>
            </a:r>
            <a:r>
              <a:rPr lang="en-GB" sz="2000" dirty="0"/>
              <a:t> </a:t>
            </a:r>
            <a:r>
              <a:rPr lang="en-GB" sz="2000" dirty="0" err="1"/>
              <a:t>ysgolion</a:t>
            </a:r>
            <a:r>
              <a:rPr lang="en-GB" sz="2000" dirty="0"/>
              <a:t> </a:t>
            </a:r>
            <a:r>
              <a:rPr lang="en-GB" sz="2000" dirty="0" err="1"/>
              <a:t>difreintiedig</a:t>
            </a:r>
            <a:r>
              <a:rPr lang="en-GB" sz="2000" dirty="0"/>
              <a:t> </a:t>
            </a:r>
            <a:r>
              <a:rPr lang="en-GB" sz="2000" dirty="0" err="1"/>
              <a:t>yn</a:t>
            </a:r>
            <a:r>
              <a:rPr lang="en-GB" sz="2000" dirty="0"/>
              <a:t> </a:t>
            </a:r>
            <a:r>
              <a:rPr lang="en-GB" sz="2000" dirty="0" err="1"/>
              <a:t>gallu</a:t>
            </a:r>
            <a:r>
              <a:rPr lang="en-GB" sz="2000" dirty="0"/>
              <a:t> </a:t>
            </a:r>
            <a:r>
              <a:rPr lang="en-GB" sz="2000" dirty="0" err="1"/>
              <a:t>effeithio</a:t>
            </a:r>
            <a:r>
              <a:rPr lang="en-GB" sz="2000" dirty="0"/>
              <a:t> </a:t>
            </a:r>
            <a:r>
              <a:rPr lang="en-GB" sz="2000" dirty="0" err="1"/>
              <a:t>ar</a:t>
            </a:r>
            <a:r>
              <a:rPr lang="en-GB" sz="2000" dirty="0"/>
              <a:t> y </a:t>
            </a:r>
            <a:r>
              <a:rPr lang="en-GB" sz="2000" dirty="0" err="1"/>
              <a:t>ffordd</a:t>
            </a:r>
            <a:r>
              <a:rPr lang="en-GB" sz="2000" dirty="0"/>
              <a:t> </a:t>
            </a:r>
            <a:r>
              <a:rPr lang="en-GB" sz="2000" dirty="0" err="1"/>
              <a:t>maent</a:t>
            </a:r>
            <a:r>
              <a:rPr lang="en-GB" sz="2000" dirty="0"/>
              <a:t> </a:t>
            </a:r>
            <a:r>
              <a:rPr lang="en-GB" sz="2000" dirty="0" err="1"/>
              <a:t>yn</a:t>
            </a:r>
            <a:r>
              <a:rPr lang="en-GB" sz="2000" dirty="0"/>
              <a:t> </a:t>
            </a:r>
            <a:r>
              <a:rPr lang="en-GB" sz="2000" dirty="0" err="1"/>
              <a:t>ymdrin</a:t>
            </a:r>
            <a:r>
              <a:rPr lang="en-GB" sz="2000" dirty="0"/>
              <a:t> â </a:t>
            </a:r>
            <a:r>
              <a:rPr lang="en-GB" sz="2000" dirty="0" err="1" smtClean="0"/>
              <a:t>disgyblion</a:t>
            </a:r>
            <a:r>
              <a:rPr lang="en-GB" sz="2000" dirty="0" smtClean="0"/>
              <a:t> – </a:t>
            </a:r>
            <a:r>
              <a:rPr lang="en-GB" sz="2000" dirty="0" err="1" smtClean="0"/>
              <a:t>canfyddiadau’r</a:t>
            </a:r>
            <a:r>
              <a:rPr lang="en-GB" sz="2000" dirty="0" smtClean="0"/>
              <a:t> </a:t>
            </a:r>
            <a:r>
              <a:rPr lang="en-GB" sz="2000" dirty="0" err="1"/>
              <a:t>disgyblion</a:t>
            </a:r>
            <a:r>
              <a:rPr lang="en-GB" sz="2000" dirty="0"/>
              <a:t> </a:t>
            </a:r>
            <a:r>
              <a:rPr lang="en-GB" sz="2000" dirty="0" smtClean="0"/>
              <a:t>o </a:t>
            </a:r>
            <a:r>
              <a:rPr lang="en-GB" sz="2000" dirty="0" err="1" smtClean="0"/>
              <a:t>ymddygiad</a:t>
            </a:r>
            <a:r>
              <a:rPr lang="en-GB" sz="2000" dirty="0" smtClean="0"/>
              <a:t> </a:t>
            </a:r>
            <a:r>
              <a:rPr lang="en-GB" sz="2000" dirty="0" err="1" smtClean="0"/>
              <a:t>athrawon</a:t>
            </a:r>
            <a:r>
              <a:rPr lang="en-GB" sz="2000" dirty="0" smtClean="0"/>
              <a:t> </a:t>
            </a:r>
            <a:r>
              <a:rPr lang="en-GB" sz="2000" dirty="0" err="1" smtClean="0"/>
              <a:t>yn</a:t>
            </a:r>
            <a:r>
              <a:rPr lang="en-GB" sz="2000" dirty="0" smtClean="0"/>
              <a:t> </a:t>
            </a:r>
            <a:r>
              <a:rPr lang="en-GB" sz="2000" dirty="0" err="1"/>
              <a:t>newid</a:t>
            </a:r>
            <a:r>
              <a:rPr lang="en-GB" sz="2000" dirty="0"/>
              <a:t> </a:t>
            </a:r>
            <a:r>
              <a:rPr lang="en-GB" sz="2000" dirty="0" err="1"/>
              <a:t>yn</a:t>
            </a:r>
            <a:r>
              <a:rPr lang="en-GB" sz="2000" dirty="0"/>
              <a:t> </a:t>
            </a:r>
            <a:r>
              <a:rPr lang="en-GB" sz="2000" dirty="0" err="1"/>
              <a:t>ôl</a:t>
            </a:r>
            <a:r>
              <a:rPr lang="en-GB" sz="2000" dirty="0"/>
              <a:t> </a:t>
            </a:r>
            <a:r>
              <a:rPr lang="en-GB" sz="2000" dirty="0" err="1" smtClean="0"/>
              <a:t>cefndir</a:t>
            </a:r>
            <a:r>
              <a:rPr lang="en-GB" sz="2000" dirty="0"/>
              <a:t>. </a:t>
            </a:r>
          </a:p>
          <a:p>
            <a:r>
              <a:rPr lang="en-GB" sz="2000" dirty="0" smtClean="0"/>
              <a:t>“</a:t>
            </a:r>
            <a:r>
              <a:rPr lang="en-GB" sz="2000" dirty="0"/>
              <a:t>Children in disadvantaged schools complained they were shouted at by their teachers, whereas in more advantaged schools they did not mention this.” (</a:t>
            </a:r>
            <a:r>
              <a:rPr lang="en-GB" sz="2000" dirty="0" err="1"/>
              <a:t>Horgan</a:t>
            </a:r>
            <a:r>
              <a:rPr lang="en-GB" sz="2000" dirty="0"/>
              <a:t>, 2007 in Hirsh, 2007) </a:t>
            </a:r>
          </a:p>
          <a:p>
            <a:endParaRPr lang="en-GB" dirty="0" smtClean="0"/>
          </a:p>
          <a:p>
            <a:endParaRPr lang="en-GB" dirty="0"/>
          </a:p>
        </p:txBody>
      </p:sp>
      <p:sp>
        <p:nvSpPr>
          <p:cNvPr id="6" name="Content Placeholder 5"/>
          <p:cNvSpPr>
            <a:spLocks noGrp="1"/>
          </p:cNvSpPr>
          <p:nvPr>
            <p:ph sz="quarter" idx="4"/>
          </p:nvPr>
        </p:nvSpPr>
        <p:spPr>
          <a:xfrm>
            <a:off x="6193368" y="1444295"/>
            <a:ext cx="5389033" cy="5159705"/>
          </a:xfrm>
        </p:spPr>
        <p:style>
          <a:lnRef idx="2">
            <a:schemeClr val="accent5"/>
          </a:lnRef>
          <a:fillRef idx="1">
            <a:schemeClr val="lt1"/>
          </a:fillRef>
          <a:effectRef idx="0">
            <a:schemeClr val="accent5"/>
          </a:effectRef>
          <a:fontRef idx="minor">
            <a:schemeClr val="dk1"/>
          </a:fontRef>
        </p:style>
        <p:txBody>
          <a:bodyPr/>
          <a:lstStyle/>
          <a:p>
            <a:r>
              <a:rPr lang="en-GB" sz="2200" i="1" dirty="0" smtClean="0"/>
              <a:t>Boys as young as nine or ten become disenchanted with school and begin to disengage.</a:t>
            </a:r>
          </a:p>
          <a:p>
            <a:r>
              <a:rPr lang="en-GB" sz="2200" i="1" dirty="0" smtClean="0"/>
              <a:t>Difficulties faced by teachers in disadvantaged schools can impact on the way teachers treat the children – perceptions of teacher behaviour varied by student background. </a:t>
            </a:r>
          </a:p>
          <a:p>
            <a:r>
              <a:rPr lang="en-GB" sz="2200" i="1" dirty="0" smtClean="0"/>
              <a:t>“Children in disadvantaged schools complained they were shouted at by their teachers, whereas in more advantaged schools they did not mention this.” (</a:t>
            </a:r>
            <a:r>
              <a:rPr lang="en-GB" sz="2200" i="1" dirty="0" err="1" smtClean="0"/>
              <a:t>Horgan</a:t>
            </a:r>
            <a:r>
              <a:rPr lang="en-GB" sz="2200" i="1" dirty="0" smtClean="0"/>
              <a:t>, 2007 in Hirsh, 2007) </a:t>
            </a:r>
            <a:endParaRPr lang="en-GB" sz="2200" i="1" dirty="0"/>
          </a:p>
        </p:txBody>
      </p:sp>
    </p:spTree>
    <p:extLst>
      <p:ext uri="{BB962C8B-B14F-4D97-AF65-F5344CB8AC3E}">
        <p14:creationId xmlns:p14="http://schemas.microsoft.com/office/powerpoint/2010/main" val="3423125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3"/>
          <a:srcRect l="19098" t="27432" r="14583" b="26504"/>
          <a:stretch/>
        </p:blipFill>
        <p:spPr>
          <a:xfrm>
            <a:off x="1540933" y="778933"/>
            <a:ext cx="9296486" cy="4842933"/>
          </a:xfrm>
          <a:prstGeom prst="rect">
            <a:avLst/>
          </a:prstGeom>
        </p:spPr>
      </p:pic>
      <p:sp>
        <p:nvSpPr>
          <p:cNvPr id="2" name="TextBox 1"/>
          <p:cNvSpPr txBox="1"/>
          <p:nvPr/>
        </p:nvSpPr>
        <p:spPr>
          <a:xfrm>
            <a:off x="8144932" y="5774267"/>
            <a:ext cx="3826933" cy="369332"/>
          </a:xfrm>
          <a:prstGeom prst="rect">
            <a:avLst/>
          </a:prstGeom>
          <a:noFill/>
        </p:spPr>
        <p:txBody>
          <a:bodyPr wrap="square" rtlCol="0">
            <a:spAutoFit/>
          </a:bodyPr>
          <a:lstStyle/>
          <a:p>
            <a:r>
              <a:rPr lang="en-GB" dirty="0" err="1" smtClean="0"/>
              <a:t>Horgan</a:t>
            </a:r>
            <a:r>
              <a:rPr lang="en-GB" dirty="0" smtClean="0"/>
              <a:t>, 2007 in Hirsch, 2007</a:t>
            </a:r>
            <a:endParaRPr lang="en-GB" dirty="0"/>
          </a:p>
        </p:txBody>
      </p:sp>
    </p:spTree>
    <p:extLst>
      <p:ext uri="{BB962C8B-B14F-4D97-AF65-F5344CB8AC3E}">
        <p14:creationId xmlns:p14="http://schemas.microsoft.com/office/powerpoint/2010/main" val="11231457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8533"/>
            <a:ext cx="10972800" cy="1032935"/>
          </a:xfrm>
        </p:spPr>
        <p:txBody>
          <a:bodyPr>
            <a:noAutofit/>
          </a:bodyPr>
          <a:lstStyle/>
          <a:p>
            <a:pPr algn="ctr"/>
            <a:r>
              <a:rPr lang="en-GB" sz="3200" dirty="0" err="1" smtClean="0"/>
              <a:t>Eich</a:t>
            </a:r>
            <a:r>
              <a:rPr lang="en-GB" sz="3200" dirty="0" smtClean="0"/>
              <a:t> </a:t>
            </a:r>
            <a:r>
              <a:rPr lang="en-GB" sz="3200" dirty="0" err="1" smtClean="0"/>
              <a:t>lle</a:t>
            </a:r>
            <a:r>
              <a:rPr lang="en-GB" sz="3200" dirty="0" smtClean="0"/>
              <a:t/>
            </a:r>
            <a:br>
              <a:rPr lang="en-GB" sz="3200" dirty="0" smtClean="0"/>
            </a:br>
            <a:r>
              <a:rPr lang="en-GB" sz="3200" dirty="0" smtClean="0"/>
              <a:t>Your Place </a:t>
            </a:r>
            <a:endParaRPr lang="en-GB" sz="3200" dirty="0"/>
          </a:p>
        </p:txBody>
      </p:sp>
      <p:sp>
        <p:nvSpPr>
          <p:cNvPr id="5" name="Content Placeholder 4"/>
          <p:cNvSpPr>
            <a:spLocks noGrp="1"/>
          </p:cNvSpPr>
          <p:nvPr>
            <p:ph sz="quarter" idx="2"/>
          </p:nvPr>
        </p:nvSpPr>
        <p:spPr>
          <a:xfrm>
            <a:off x="609600" y="1444295"/>
            <a:ext cx="5386917" cy="2611319"/>
          </a:xfrm>
        </p:spPr>
        <p:style>
          <a:lnRef idx="2">
            <a:schemeClr val="accent1"/>
          </a:lnRef>
          <a:fillRef idx="1">
            <a:schemeClr val="lt1"/>
          </a:fillRef>
          <a:effectRef idx="0">
            <a:schemeClr val="accent1"/>
          </a:effectRef>
          <a:fontRef idx="minor">
            <a:schemeClr val="dk1"/>
          </a:fontRef>
        </p:style>
        <p:txBody>
          <a:bodyPr/>
          <a:lstStyle/>
          <a:p>
            <a:r>
              <a:rPr lang="en-GB" dirty="0" err="1" smtClean="0"/>
              <a:t>Roedd</a:t>
            </a:r>
            <a:r>
              <a:rPr lang="en-GB" dirty="0" smtClean="0"/>
              <a:t> </a:t>
            </a:r>
            <a:r>
              <a:rPr lang="en-GB" dirty="0"/>
              <a:t>plant </a:t>
            </a:r>
            <a:r>
              <a:rPr lang="en-GB" dirty="0" err="1"/>
              <a:t>yn</a:t>
            </a:r>
            <a:r>
              <a:rPr lang="en-GB" dirty="0"/>
              <a:t> </a:t>
            </a:r>
            <a:r>
              <a:rPr lang="en-GB" dirty="0" err="1"/>
              <a:t>ymwybodol</a:t>
            </a:r>
            <a:r>
              <a:rPr lang="en-GB" dirty="0"/>
              <a:t> </a:t>
            </a:r>
            <a:r>
              <a:rPr lang="en-GB" dirty="0" err="1"/>
              <a:t>iawn</a:t>
            </a:r>
            <a:r>
              <a:rPr lang="en-GB" dirty="0"/>
              <a:t> </a:t>
            </a:r>
            <a:r>
              <a:rPr lang="en-GB" dirty="0" err="1" smtClean="0"/>
              <a:t>o’u</a:t>
            </a:r>
            <a:r>
              <a:rPr lang="en-GB" dirty="0" smtClean="0"/>
              <a:t> </a:t>
            </a:r>
            <a:r>
              <a:rPr lang="en-GB" dirty="0" err="1"/>
              <a:t>statws</a:t>
            </a:r>
            <a:r>
              <a:rPr lang="en-GB" dirty="0"/>
              <a:t> </a:t>
            </a:r>
            <a:r>
              <a:rPr lang="en-GB" dirty="0" err="1"/>
              <a:t>cymdeithasol</a:t>
            </a:r>
            <a:r>
              <a:rPr lang="en-GB" dirty="0"/>
              <a:t> </a:t>
            </a:r>
            <a:r>
              <a:rPr lang="en-GB" dirty="0" err="1"/>
              <a:t>eu</a:t>
            </a:r>
            <a:r>
              <a:rPr lang="en-GB" dirty="0"/>
              <a:t> </a:t>
            </a:r>
            <a:r>
              <a:rPr lang="en-GB" dirty="0" err="1"/>
              <a:t>hunain</a:t>
            </a:r>
            <a:r>
              <a:rPr lang="en-GB" dirty="0"/>
              <a:t> </a:t>
            </a:r>
            <a:r>
              <a:rPr lang="en-GB" dirty="0" err="1" smtClean="0"/>
              <a:t>a’r</a:t>
            </a:r>
            <a:r>
              <a:rPr lang="en-GB" dirty="0" smtClean="0"/>
              <a:t> </a:t>
            </a:r>
            <a:r>
              <a:rPr lang="en-GB" dirty="0" err="1"/>
              <a:t>effaith</a:t>
            </a:r>
            <a:r>
              <a:rPr lang="en-GB" dirty="0"/>
              <a:t> </a:t>
            </a:r>
            <a:r>
              <a:rPr lang="en-GB" dirty="0" err="1" smtClean="0"/>
              <a:t>allai</a:t>
            </a:r>
            <a:r>
              <a:rPr lang="en-GB" dirty="0" smtClean="0"/>
              <a:t> </a:t>
            </a:r>
            <a:r>
              <a:rPr lang="en-GB" dirty="0" err="1"/>
              <a:t>hwn</a:t>
            </a:r>
            <a:r>
              <a:rPr lang="en-GB" dirty="0"/>
              <a:t> </a:t>
            </a:r>
            <a:r>
              <a:rPr lang="en-GB" dirty="0" err="1" smtClean="0"/>
              <a:t>gael</a:t>
            </a:r>
            <a:r>
              <a:rPr lang="en-GB" dirty="0" smtClean="0"/>
              <a:t> </a:t>
            </a:r>
            <a:r>
              <a:rPr lang="en-GB" dirty="0" err="1" smtClean="0"/>
              <a:t>arnynt</a:t>
            </a:r>
            <a:r>
              <a:rPr lang="en-GB" dirty="0" smtClean="0"/>
              <a:t>. </a:t>
            </a:r>
            <a:endParaRPr lang="en-GB" dirty="0"/>
          </a:p>
          <a:p>
            <a:r>
              <a:rPr lang="en-GB" dirty="0" err="1"/>
              <a:t>Ystrydebau</a:t>
            </a:r>
            <a:r>
              <a:rPr lang="en-GB" dirty="0"/>
              <a:t> – ‘chav’, ‘posh’ (</a:t>
            </a:r>
            <a:r>
              <a:rPr lang="en-GB" dirty="0" err="1"/>
              <a:t>dangos</a:t>
            </a:r>
            <a:r>
              <a:rPr lang="en-GB" dirty="0"/>
              <a:t> </a:t>
            </a:r>
            <a:r>
              <a:rPr lang="en-GB" dirty="0" err="1"/>
              <a:t>ymwybyddiaeth</a:t>
            </a:r>
            <a:r>
              <a:rPr lang="en-GB" dirty="0"/>
              <a:t> </a:t>
            </a:r>
            <a:r>
              <a:rPr lang="en-GB" dirty="0" err="1"/>
              <a:t>gynnar</a:t>
            </a:r>
            <a:r>
              <a:rPr lang="en-GB" dirty="0"/>
              <a:t> o </a:t>
            </a:r>
            <a:r>
              <a:rPr lang="en-GB" dirty="0" err="1"/>
              <a:t>wahaniaeth</a:t>
            </a:r>
            <a:r>
              <a:rPr lang="en-GB" dirty="0"/>
              <a:t> </a:t>
            </a:r>
            <a:r>
              <a:rPr lang="en-GB" dirty="0" err="1"/>
              <a:t>cymdeithasol</a:t>
            </a:r>
            <a:r>
              <a:rPr lang="en-GB" dirty="0"/>
              <a:t>). </a:t>
            </a:r>
          </a:p>
          <a:p>
            <a:endParaRPr lang="en-GB" dirty="0"/>
          </a:p>
        </p:txBody>
      </p:sp>
      <p:sp>
        <p:nvSpPr>
          <p:cNvPr id="6" name="Content Placeholder 5"/>
          <p:cNvSpPr>
            <a:spLocks noGrp="1"/>
          </p:cNvSpPr>
          <p:nvPr>
            <p:ph sz="quarter" idx="4"/>
          </p:nvPr>
        </p:nvSpPr>
        <p:spPr>
          <a:xfrm>
            <a:off x="6193368" y="1444296"/>
            <a:ext cx="5389033" cy="2611318"/>
          </a:xfrm>
        </p:spPr>
        <p:style>
          <a:lnRef idx="2">
            <a:schemeClr val="accent5"/>
          </a:lnRef>
          <a:fillRef idx="1">
            <a:schemeClr val="lt1"/>
          </a:fillRef>
          <a:effectRef idx="0">
            <a:schemeClr val="accent5"/>
          </a:effectRef>
          <a:fontRef idx="minor">
            <a:schemeClr val="dk1"/>
          </a:fontRef>
        </p:style>
        <p:txBody>
          <a:bodyPr/>
          <a:lstStyle/>
          <a:p>
            <a:r>
              <a:rPr lang="en-GB" sz="2200" i="1" dirty="0" smtClean="0"/>
              <a:t>Children were highly aware of social status and had clear ideas about their own social position and what this means for them. </a:t>
            </a:r>
          </a:p>
          <a:p>
            <a:r>
              <a:rPr lang="en-GB" sz="2200" i="1" dirty="0" smtClean="0"/>
              <a:t>Stereotypes – ‘chav’, ‘posh’ (demonstrates early awareness of social difference). </a:t>
            </a:r>
            <a:endParaRPr lang="en-GB" sz="2200" i="1" dirty="0"/>
          </a:p>
        </p:txBody>
      </p:sp>
      <p:pic>
        <p:nvPicPr>
          <p:cNvPr id="7" name="Picture 6"/>
          <p:cNvPicPr>
            <a:picLocks noChangeAspect="1"/>
          </p:cNvPicPr>
          <p:nvPr/>
        </p:nvPicPr>
        <p:blipFill rotWithShape="1">
          <a:blip r:embed="rId3"/>
          <a:srcRect l="48785" t="35301" r="13715" b="35739"/>
          <a:stretch/>
        </p:blipFill>
        <p:spPr>
          <a:xfrm>
            <a:off x="6839113" y="4196612"/>
            <a:ext cx="4466491" cy="2586963"/>
          </a:xfrm>
          <a:prstGeom prst="rect">
            <a:avLst/>
          </a:prstGeom>
        </p:spPr>
      </p:pic>
      <p:pic>
        <p:nvPicPr>
          <p:cNvPr id="8" name="Picture 7"/>
          <p:cNvPicPr>
            <a:picLocks noChangeAspect="1"/>
          </p:cNvPicPr>
          <p:nvPr/>
        </p:nvPicPr>
        <p:blipFill rotWithShape="1">
          <a:blip r:embed="rId3"/>
          <a:srcRect l="48785" t="35301" r="13715" b="35739"/>
          <a:stretch/>
        </p:blipFill>
        <p:spPr>
          <a:xfrm>
            <a:off x="1069812" y="4196613"/>
            <a:ext cx="4466491" cy="2586963"/>
          </a:xfrm>
          <a:prstGeom prst="rect">
            <a:avLst/>
          </a:prstGeom>
        </p:spPr>
      </p:pic>
    </p:spTree>
    <p:extLst>
      <p:ext uri="{BB962C8B-B14F-4D97-AF65-F5344CB8AC3E}">
        <p14:creationId xmlns:p14="http://schemas.microsoft.com/office/powerpoint/2010/main" val="3280799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err="1" smtClean="0"/>
              <a:t>Tasg</a:t>
            </a:r>
            <a:r>
              <a:rPr lang="en-GB" dirty="0" smtClean="0"/>
              <a:t/>
            </a:r>
            <a:br>
              <a:rPr lang="en-GB" dirty="0" smtClean="0"/>
            </a:br>
            <a:r>
              <a:rPr lang="en-GB" dirty="0" smtClean="0"/>
              <a:t>Task</a:t>
            </a:r>
            <a:endParaRPr lang="en-GB" dirty="0"/>
          </a:p>
        </p:txBody>
      </p:sp>
      <p:sp>
        <p:nvSpPr>
          <p:cNvPr id="3" name="Text Placeholder 2"/>
          <p:cNvSpPr>
            <a:spLocks noGrp="1"/>
          </p:cNvSpPr>
          <p:nvPr>
            <p:ph type="body" idx="1"/>
          </p:nvPr>
        </p:nvSpPr>
        <p:spPr>
          <a:xfrm>
            <a:off x="609600" y="5791200"/>
            <a:ext cx="5386917" cy="762000"/>
          </a:xfrm>
        </p:spPr>
        <p:txBody>
          <a:bodyPr/>
          <a:lstStyle/>
          <a:p>
            <a:endParaRPr lang="en-GB" dirty="0"/>
          </a:p>
        </p:txBody>
      </p:sp>
      <p:sp>
        <p:nvSpPr>
          <p:cNvPr id="4" name="Text Placeholder 3"/>
          <p:cNvSpPr>
            <a:spLocks noGrp="1"/>
          </p:cNvSpPr>
          <p:nvPr>
            <p:ph type="body" sz="half" idx="3"/>
          </p:nvPr>
        </p:nvSpPr>
        <p:spPr>
          <a:xfrm>
            <a:off x="6464302" y="5791200"/>
            <a:ext cx="5389033" cy="762000"/>
          </a:xfrm>
        </p:spPr>
        <p:txBody>
          <a:bodyPr/>
          <a:lstStyle/>
          <a:p>
            <a:endParaRPr lang="en-GB" dirty="0"/>
          </a:p>
        </p:txBody>
      </p:sp>
      <p:sp>
        <p:nvSpPr>
          <p:cNvPr id="5" name="Content Placeholder 4"/>
          <p:cNvSpPr>
            <a:spLocks noGrp="1"/>
          </p:cNvSpPr>
          <p:nvPr>
            <p:ph sz="quarter" idx="2"/>
          </p:nvPr>
        </p:nvSpPr>
        <p:spPr>
          <a:xfrm>
            <a:off x="609600" y="1444295"/>
            <a:ext cx="5386917" cy="4438920"/>
          </a:xfrm>
        </p:spPr>
        <p:style>
          <a:lnRef idx="2">
            <a:schemeClr val="accent1"/>
          </a:lnRef>
          <a:fillRef idx="1">
            <a:schemeClr val="lt1"/>
          </a:fillRef>
          <a:effectRef idx="0">
            <a:schemeClr val="accent1"/>
          </a:effectRef>
          <a:fontRef idx="minor">
            <a:schemeClr val="dk1"/>
          </a:fontRef>
        </p:style>
        <p:txBody>
          <a:bodyPr/>
          <a:lstStyle/>
          <a:p>
            <a:pPr marL="109537" indent="0">
              <a:buNone/>
            </a:pPr>
            <a:r>
              <a:rPr lang="en-GB" dirty="0" err="1"/>
              <a:t>Edrychwch</a:t>
            </a:r>
            <a:r>
              <a:rPr lang="en-GB" dirty="0"/>
              <a:t> </a:t>
            </a:r>
            <a:r>
              <a:rPr lang="en-GB" dirty="0" err="1"/>
              <a:t>ar</a:t>
            </a:r>
            <a:r>
              <a:rPr lang="en-GB" dirty="0"/>
              <a:t> y </a:t>
            </a:r>
            <a:r>
              <a:rPr lang="en-GB" dirty="0" err="1"/>
              <a:t>dogfennau</a:t>
            </a:r>
            <a:r>
              <a:rPr lang="en-GB" dirty="0"/>
              <a:t> </a:t>
            </a:r>
            <a:r>
              <a:rPr lang="en-GB" dirty="0" err="1"/>
              <a:t>ar</a:t>
            </a:r>
            <a:r>
              <a:rPr lang="en-GB" dirty="0"/>
              <a:t> Moodle. </a:t>
            </a:r>
            <a:r>
              <a:rPr lang="en-GB" dirty="0" err="1"/>
              <a:t>Ymchwiliwch</a:t>
            </a:r>
            <a:r>
              <a:rPr lang="en-GB" dirty="0"/>
              <a:t>: </a:t>
            </a:r>
          </a:p>
          <a:p>
            <a:r>
              <a:rPr lang="en-GB" sz="2000" dirty="0"/>
              <a:t>Beth </a:t>
            </a:r>
            <a:r>
              <a:rPr lang="en-GB" sz="2000" dirty="0" err="1"/>
              <a:t>yw</a:t>
            </a:r>
            <a:r>
              <a:rPr lang="en-GB" sz="2000" dirty="0"/>
              <a:t> </a:t>
            </a:r>
            <a:r>
              <a:rPr lang="en-GB" sz="2000" dirty="0" err="1"/>
              <a:t>agweddau</a:t>
            </a:r>
            <a:r>
              <a:rPr lang="en-GB" sz="2000" dirty="0"/>
              <a:t> plant </a:t>
            </a:r>
            <a:r>
              <a:rPr lang="en-GB" sz="2000" dirty="0" err="1"/>
              <a:t>tuag</a:t>
            </a:r>
            <a:r>
              <a:rPr lang="en-GB" sz="2000" dirty="0"/>
              <a:t> </a:t>
            </a:r>
            <a:r>
              <a:rPr lang="en-GB" sz="2000" dirty="0" smtClean="0"/>
              <a:t>at </a:t>
            </a:r>
            <a:r>
              <a:rPr lang="en-GB" sz="2000" dirty="0" err="1" smtClean="0"/>
              <a:t>ysgol</a:t>
            </a:r>
            <a:r>
              <a:rPr lang="en-GB" sz="2000" dirty="0" smtClean="0"/>
              <a:t> </a:t>
            </a:r>
            <a:r>
              <a:rPr lang="en-GB" sz="2000" dirty="0" err="1"/>
              <a:t>wrth</a:t>
            </a:r>
            <a:r>
              <a:rPr lang="en-GB" sz="2000" dirty="0"/>
              <a:t> </a:t>
            </a:r>
            <a:r>
              <a:rPr lang="en-GB" sz="2000" dirty="0" err="1"/>
              <a:t>fyw</a:t>
            </a:r>
            <a:r>
              <a:rPr lang="en-GB" sz="2000" dirty="0"/>
              <a:t> </a:t>
            </a:r>
            <a:r>
              <a:rPr lang="en-GB" sz="2000" dirty="0" err="1"/>
              <a:t>mewn</a:t>
            </a:r>
            <a:r>
              <a:rPr lang="en-GB" sz="2000" dirty="0"/>
              <a:t> </a:t>
            </a:r>
            <a:r>
              <a:rPr lang="en-GB" sz="2000" dirty="0" err="1"/>
              <a:t>tlodi</a:t>
            </a:r>
            <a:r>
              <a:rPr lang="en-GB" sz="2000" dirty="0"/>
              <a:t>;</a:t>
            </a:r>
          </a:p>
          <a:p>
            <a:r>
              <a:rPr lang="en-GB" sz="2000" dirty="0" err="1"/>
              <a:t>Sut</a:t>
            </a:r>
            <a:r>
              <a:rPr lang="en-GB" sz="2000" dirty="0"/>
              <a:t> </a:t>
            </a:r>
            <a:r>
              <a:rPr lang="en-GB" sz="2000" dirty="0" err="1"/>
              <a:t>maent</a:t>
            </a:r>
            <a:r>
              <a:rPr lang="en-GB" sz="2000" dirty="0"/>
              <a:t> </a:t>
            </a:r>
            <a:r>
              <a:rPr lang="en-GB" sz="2000" dirty="0" err="1"/>
              <a:t>yn</a:t>
            </a:r>
            <a:r>
              <a:rPr lang="en-GB" sz="2000" dirty="0"/>
              <a:t> </a:t>
            </a:r>
            <a:r>
              <a:rPr lang="en-GB" sz="2000" dirty="0" err="1"/>
              <a:t>treulio</a:t>
            </a:r>
            <a:r>
              <a:rPr lang="en-GB" sz="2000" dirty="0"/>
              <a:t> </a:t>
            </a:r>
            <a:r>
              <a:rPr lang="en-GB" sz="2000" dirty="0" err="1"/>
              <a:t>eu</a:t>
            </a:r>
            <a:r>
              <a:rPr lang="en-GB" sz="2000" dirty="0"/>
              <a:t> </a:t>
            </a:r>
            <a:r>
              <a:rPr lang="en-GB" sz="2000" dirty="0" err="1"/>
              <a:t>hamser</a:t>
            </a:r>
            <a:r>
              <a:rPr lang="en-GB" sz="2000" dirty="0"/>
              <a:t> </a:t>
            </a:r>
            <a:r>
              <a:rPr lang="en-GB" sz="2000" dirty="0" err="1" smtClean="0"/>
              <a:t>yn</a:t>
            </a:r>
            <a:r>
              <a:rPr lang="en-GB" sz="2000" dirty="0" smtClean="0"/>
              <a:t> </a:t>
            </a:r>
            <a:r>
              <a:rPr lang="en-GB" sz="2000" dirty="0" err="1" smtClean="0"/>
              <a:t>yr</a:t>
            </a:r>
            <a:r>
              <a:rPr lang="en-GB" sz="2000" dirty="0" smtClean="0"/>
              <a:t> </a:t>
            </a:r>
            <a:r>
              <a:rPr lang="en-GB" sz="2000" dirty="0" err="1" smtClean="0"/>
              <a:t>ysgol</a:t>
            </a:r>
            <a:r>
              <a:rPr lang="en-GB" sz="2000" dirty="0" smtClean="0"/>
              <a:t> / y </a:t>
            </a:r>
            <a:r>
              <a:rPr lang="en-GB" sz="2000" dirty="0" err="1" smtClean="0"/>
              <a:t>tu</a:t>
            </a:r>
            <a:r>
              <a:rPr lang="en-GB" sz="2000" dirty="0" smtClean="0"/>
              <a:t> </a:t>
            </a:r>
            <a:r>
              <a:rPr lang="en-GB" sz="2000" dirty="0" err="1" smtClean="0"/>
              <a:t>allan</a:t>
            </a:r>
            <a:r>
              <a:rPr lang="en-GB" sz="2000" dirty="0" smtClean="0"/>
              <a:t> </a:t>
            </a:r>
            <a:r>
              <a:rPr lang="en-GB" sz="2000" dirty="0" err="1"/>
              <a:t>i</a:t>
            </a:r>
            <a:r>
              <a:rPr lang="en-GB" sz="2000" dirty="0" err="1" smtClean="0"/>
              <a:t>’r</a:t>
            </a:r>
            <a:r>
              <a:rPr lang="en-GB" sz="2000" dirty="0" smtClean="0"/>
              <a:t> </a:t>
            </a:r>
            <a:r>
              <a:rPr lang="en-GB" sz="2000" dirty="0" err="1"/>
              <a:t>ysgol</a:t>
            </a:r>
            <a:r>
              <a:rPr lang="en-GB" sz="2000" dirty="0"/>
              <a:t>;</a:t>
            </a:r>
          </a:p>
          <a:p>
            <a:r>
              <a:rPr lang="en-GB" sz="2000" dirty="0" err="1"/>
              <a:t>Sut</a:t>
            </a:r>
            <a:r>
              <a:rPr lang="en-GB" sz="2000" dirty="0"/>
              <a:t> </a:t>
            </a:r>
            <a:r>
              <a:rPr lang="en-GB" sz="2000" dirty="0" err="1"/>
              <a:t>mae</a:t>
            </a:r>
            <a:r>
              <a:rPr lang="en-GB" sz="2000" dirty="0"/>
              <a:t> plant </a:t>
            </a:r>
            <a:r>
              <a:rPr lang="en-GB" sz="2000" dirty="0" err="1"/>
              <a:t>yn</a:t>
            </a:r>
            <a:r>
              <a:rPr lang="en-GB" sz="2000" dirty="0"/>
              <a:t> </a:t>
            </a:r>
            <a:r>
              <a:rPr lang="en-GB" sz="2000" dirty="0" err="1"/>
              <a:t>teimlo</a:t>
            </a:r>
            <a:r>
              <a:rPr lang="en-GB" sz="2000" dirty="0"/>
              <a:t> am </a:t>
            </a:r>
            <a:r>
              <a:rPr lang="en-GB" sz="2000" dirty="0" err="1" smtClean="0"/>
              <a:t>eu</a:t>
            </a:r>
            <a:r>
              <a:rPr lang="en-GB" sz="2000" dirty="0" smtClean="0"/>
              <a:t> </a:t>
            </a:r>
            <a:r>
              <a:rPr lang="en-GB" sz="2000" dirty="0" err="1"/>
              <a:t>hunain</a:t>
            </a:r>
            <a:r>
              <a:rPr lang="en-GB" sz="2000" dirty="0"/>
              <a:t> ac am </a:t>
            </a:r>
            <a:r>
              <a:rPr lang="en-GB" sz="2000" dirty="0" err="1"/>
              <a:t>eu</a:t>
            </a:r>
            <a:r>
              <a:rPr lang="en-GB" sz="2000" dirty="0"/>
              <a:t> </a:t>
            </a:r>
            <a:r>
              <a:rPr lang="en-GB" sz="2000" dirty="0" err="1"/>
              <a:t>bywydau</a:t>
            </a:r>
            <a:r>
              <a:rPr lang="en-GB" sz="2000" dirty="0"/>
              <a:t>;</a:t>
            </a:r>
          </a:p>
          <a:p>
            <a:r>
              <a:rPr lang="en-GB" sz="2000" dirty="0" err="1"/>
              <a:t>Sut</a:t>
            </a:r>
            <a:r>
              <a:rPr lang="en-GB" sz="2000" dirty="0"/>
              <a:t> </a:t>
            </a:r>
            <a:r>
              <a:rPr lang="en-GB" sz="2000" dirty="0" err="1"/>
              <a:t>mae</a:t>
            </a:r>
            <a:r>
              <a:rPr lang="en-GB" sz="2000" dirty="0"/>
              <a:t> plant </a:t>
            </a:r>
            <a:r>
              <a:rPr lang="en-GB" sz="2000" dirty="0" err="1"/>
              <a:t>yn</a:t>
            </a:r>
            <a:r>
              <a:rPr lang="en-GB" sz="2000" dirty="0"/>
              <a:t> </a:t>
            </a:r>
            <a:r>
              <a:rPr lang="en-GB" sz="2000" dirty="0" err="1"/>
              <a:t>teimlo</a:t>
            </a:r>
            <a:r>
              <a:rPr lang="en-GB" sz="2000" dirty="0"/>
              <a:t> </a:t>
            </a:r>
            <a:r>
              <a:rPr lang="en-GB" sz="2000" dirty="0" err="1"/>
              <a:t>eu</a:t>
            </a:r>
            <a:r>
              <a:rPr lang="en-GB" sz="2000" dirty="0"/>
              <a:t> bod </a:t>
            </a:r>
            <a:r>
              <a:rPr lang="en-GB" sz="2000" dirty="0" err="1"/>
              <a:t>yn</a:t>
            </a:r>
            <a:r>
              <a:rPr lang="en-GB" sz="2000" dirty="0"/>
              <a:t> </a:t>
            </a:r>
            <a:r>
              <a:rPr lang="en-GB" sz="2000" dirty="0" err="1"/>
              <a:t>cael</a:t>
            </a:r>
            <a:r>
              <a:rPr lang="en-GB" sz="2000" dirty="0"/>
              <a:t> </a:t>
            </a:r>
            <a:r>
              <a:rPr lang="en-GB" sz="2000" dirty="0" err="1"/>
              <a:t>eu</a:t>
            </a:r>
            <a:r>
              <a:rPr lang="en-GB" sz="2000" dirty="0"/>
              <a:t> </a:t>
            </a:r>
            <a:r>
              <a:rPr lang="en-GB" sz="2000" dirty="0" err="1"/>
              <a:t>trin</a:t>
            </a:r>
            <a:r>
              <a:rPr lang="en-GB" sz="2000" dirty="0"/>
              <a:t> </a:t>
            </a:r>
            <a:r>
              <a:rPr lang="en-GB" sz="2000" dirty="0" err="1"/>
              <a:t>gan</a:t>
            </a:r>
            <a:r>
              <a:rPr lang="en-GB" sz="2000" dirty="0"/>
              <a:t> </a:t>
            </a:r>
            <a:r>
              <a:rPr lang="en-GB" sz="2000" dirty="0" err="1" smtClean="0"/>
              <a:t>eraill</a:t>
            </a:r>
            <a:r>
              <a:rPr lang="en-GB" sz="2000" dirty="0" smtClean="0"/>
              <a:t> </a:t>
            </a:r>
            <a:r>
              <a:rPr lang="en-GB" sz="2000" dirty="0" err="1" smtClean="0"/>
              <a:t>oherwydd</a:t>
            </a:r>
            <a:r>
              <a:rPr lang="en-GB" sz="2000" dirty="0" smtClean="0"/>
              <a:t> </a:t>
            </a:r>
            <a:r>
              <a:rPr lang="en-GB" sz="2000" dirty="0" err="1" smtClean="0"/>
              <a:t>eu</a:t>
            </a:r>
            <a:r>
              <a:rPr lang="en-GB" sz="2000" dirty="0" smtClean="0"/>
              <a:t> </a:t>
            </a:r>
            <a:r>
              <a:rPr lang="en-GB" sz="2000" dirty="0" err="1" smtClean="0"/>
              <a:t>bod</a:t>
            </a:r>
            <a:r>
              <a:rPr lang="en-GB" sz="2000" dirty="0" smtClean="0"/>
              <a:t> </a:t>
            </a:r>
            <a:r>
              <a:rPr lang="en-GB" sz="2000" dirty="0" err="1" smtClean="0"/>
              <a:t>yn</a:t>
            </a:r>
            <a:r>
              <a:rPr lang="en-GB" sz="2000" dirty="0" smtClean="0"/>
              <a:t> </a:t>
            </a:r>
            <a:r>
              <a:rPr lang="en-GB" sz="2000" dirty="0" err="1" smtClean="0"/>
              <a:t>byw</a:t>
            </a:r>
            <a:r>
              <a:rPr lang="en-GB" sz="2000" dirty="0" smtClean="0"/>
              <a:t> </a:t>
            </a:r>
            <a:r>
              <a:rPr lang="en-GB" sz="2000" dirty="0" err="1" smtClean="0"/>
              <a:t>mewn</a:t>
            </a:r>
            <a:r>
              <a:rPr lang="en-GB" sz="2000" dirty="0" smtClean="0"/>
              <a:t> </a:t>
            </a:r>
            <a:r>
              <a:rPr lang="en-GB" sz="2000" dirty="0" err="1" smtClean="0"/>
              <a:t>tlodi</a:t>
            </a:r>
            <a:r>
              <a:rPr lang="en-GB" sz="2000" dirty="0" smtClean="0"/>
              <a:t>;</a:t>
            </a:r>
            <a:endParaRPr lang="en-GB" sz="2000" dirty="0"/>
          </a:p>
          <a:p>
            <a:r>
              <a:rPr lang="en-GB" sz="2000" dirty="0" err="1"/>
              <a:t>Unrhyw</a:t>
            </a:r>
            <a:r>
              <a:rPr lang="en-GB" sz="2000" dirty="0"/>
              <a:t> </a:t>
            </a:r>
            <a:r>
              <a:rPr lang="en-GB" sz="2000" dirty="0" err="1"/>
              <a:t>elfen</a:t>
            </a:r>
            <a:r>
              <a:rPr lang="en-GB" sz="2000" dirty="0"/>
              <a:t> </a:t>
            </a:r>
            <a:r>
              <a:rPr lang="en-GB" sz="2000" dirty="0" err="1"/>
              <a:t>bwysig</a:t>
            </a:r>
            <a:r>
              <a:rPr lang="en-GB" sz="2000" dirty="0"/>
              <a:t> </a:t>
            </a:r>
            <a:r>
              <a:rPr lang="en-GB" sz="2000" dirty="0" err="1"/>
              <a:t>arall</a:t>
            </a:r>
            <a:r>
              <a:rPr lang="en-GB" sz="2000" dirty="0"/>
              <a:t> o </a:t>
            </a:r>
            <a:r>
              <a:rPr lang="en-GB" sz="2000" dirty="0" err="1"/>
              <a:t>brofiadau</a:t>
            </a:r>
            <a:r>
              <a:rPr lang="en-GB" sz="2000" dirty="0"/>
              <a:t> plant. </a:t>
            </a:r>
          </a:p>
          <a:p>
            <a:endParaRPr lang="en-GB" dirty="0"/>
          </a:p>
        </p:txBody>
      </p:sp>
      <p:sp>
        <p:nvSpPr>
          <p:cNvPr id="6" name="Content Placeholder 5"/>
          <p:cNvSpPr>
            <a:spLocks noGrp="1"/>
          </p:cNvSpPr>
          <p:nvPr>
            <p:ph sz="quarter" idx="4"/>
          </p:nvPr>
        </p:nvSpPr>
        <p:spPr>
          <a:xfrm>
            <a:off x="6193368" y="1444295"/>
            <a:ext cx="5389033" cy="4387162"/>
          </a:xfrm>
        </p:spPr>
        <p:style>
          <a:lnRef idx="2">
            <a:schemeClr val="accent5"/>
          </a:lnRef>
          <a:fillRef idx="1">
            <a:schemeClr val="lt1"/>
          </a:fillRef>
          <a:effectRef idx="0">
            <a:schemeClr val="accent5"/>
          </a:effectRef>
          <a:fontRef idx="minor">
            <a:schemeClr val="dk1"/>
          </a:fontRef>
        </p:style>
        <p:txBody>
          <a:bodyPr/>
          <a:lstStyle/>
          <a:p>
            <a:r>
              <a:rPr lang="en-GB" i="1" dirty="0" smtClean="0"/>
              <a:t>Look at the research reports on Moodle. Research:</a:t>
            </a:r>
          </a:p>
          <a:p>
            <a:pPr lvl="1"/>
            <a:r>
              <a:rPr lang="en-GB" i="1" dirty="0" smtClean="0"/>
              <a:t>What children’s attitudes are to their schooling when living in poverty; </a:t>
            </a:r>
          </a:p>
          <a:p>
            <a:pPr lvl="1"/>
            <a:r>
              <a:rPr lang="en-GB" i="1" dirty="0" smtClean="0"/>
              <a:t>How they may spend their time in/outside of school; </a:t>
            </a:r>
          </a:p>
          <a:p>
            <a:pPr lvl="1"/>
            <a:r>
              <a:rPr lang="en-GB" i="1" dirty="0" smtClean="0"/>
              <a:t>How children feel about themselves and their lives;</a:t>
            </a:r>
          </a:p>
          <a:p>
            <a:pPr lvl="1"/>
            <a:r>
              <a:rPr lang="en-GB" i="1" dirty="0" smtClean="0"/>
              <a:t>How children feel they are treated by others because they live in poverty; </a:t>
            </a:r>
          </a:p>
          <a:p>
            <a:pPr lvl="1"/>
            <a:r>
              <a:rPr lang="en-GB" i="1" dirty="0" smtClean="0"/>
              <a:t>Any other important aspect of children’s experiences. </a:t>
            </a:r>
            <a:endParaRPr lang="en-GB" i="1" dirty="0"/>
          </a:p>
        </p:txBody>
      </p:sp>
    </p:spTree>
    <p:extLst>
      <p:ext uri="{BB962C8B-B14F-4D97-AF65-F5344CB8AC3E}">
        <p14:creationId xmlns:p14="http://schemas.microsoft.com/office/powerpoint/2010/main" val="7331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86654"/>
            <a:ext cx="10972800" cy="1143000"/>
          </a:xfrm>
        </p:spPr>
        <p:txBody>
          <a:bodyPr>
            <a:normAutofit fontScale="90000"/>
          </a:bodyPr>
          <a:lstStyle/>
          <a:p>
            <a:pPr algn="ctr"/>
            <a:r>
              <a:rPr lang="en-GB" dirty="0" err="1"/>
              <a:t>Agweddau</a:t>
            </a:r>
            <a:r>
              <a:rPr lang="en-GB" dirty="0"/>
              <a:t> </a:t>
            </a:r>
            <a:r>
              <a:rPr lang="en-GB" dirty="0" err="1"/>
              <a:t>Pwysig</a:t>
            </a:r>
            <a:r>
              <a:rPr lang="en-GB" dirty="0"/>
              <a:t> am </a:t>
            </a:r>
            <a:r>
              <a:rPr lang="en-GB" dirty="0" err="1"/>
              <a:t>Ysgol</a:t>
            </a:r>
            <a:r>
              <a:rPr lang="en-GB" dirty="0"/>
              <a:t/>
            </a:r>
            <a:br>
              <a:rPr lang="en-GB" dirty="0"/>
            </a:br>
            <a:r>
              <a:rPr lang="en-GB" dirty="0"/>
              <a:t>Important A</a:t>
            </a:r>
            <a:r>
              <a:rPr lang="en-GB" dirty="0" smtClean="0"/>
              <a:t>ttitudes to School </a:t>
            </a:r>
            <a:endParaRPr lang="en-GB" dirty="0"/>
          </a:p>
        </p:txBody>
      </p:sp>
      <p:sp>
        <p:nvSpPr>
          <p:cNvPr id="3" name="Text Placeholder 2"/>
          <p:cNvSpPr>
            <a:spLocks noGrp="1"/>
          </p:cNvSpPr>
          <p:nvPr>
            <p:ph type="body" idx="1"/>
          </p:nvPr>
        </p:nvSpPr>
        <p:spPr>
          <a:xfrm>
            <a:off x="609600" y="6172198"/>
            <a:ext cx="5386917" cy="545123"/>
          </a:xfrm>
        </p:spPr>
        <p:txBody>
          <a:bodyPr/>
          <a:lstStyle/>
          <a:p>
            <a:endParaRPr lang="en-GB" dirty="0"/>
          </a:p>
        </p:txBody>
      </p:sp>
      <p:sp>
        <p:nvSpPr>
          <p:cNvPr id="4" name="Text Placeholder 3"/>
          <p:cNvSpPr>
            <a:spLocks noGrp="1"/>
          </p:cNvSpPr>
          <p:nvPr>
            <p:ph type="body" sz="half" idx="3"/>
          </p:nvPr>
        </p:nvSpPr>
        <p:spPr>
          <a:xfrm>
            <a:off x="6316461" y="6172199"/>
            <a:ext cx="5389033" cy="545123"/>
          </a:xfrm>
        </p:spPr>
        <p:txBody>
          <a:bodyPr/>
          <a:lstStyle/>
          <a:p>
            <a:endParaRPr lang="en-GB" dirty="0"/>
          </a:p>
        </p:txBody>
      </p:sp>
      <p:sp>
        <p:nvSpPr>
          <p:cNvPr id="5" name="Content Placeholder 4"/>
          <p:cNvSpPr>
            <a:spLocks noGrp="1"/>
          </p:cNvSpPr>
          <p:nvPr>
            <p:ph sz="quarter" idx="2"/>
          </p:nvPr>
        </p:nvSpPr>
        <p:spPr/>
        <p:txBody>
          <a:bodyPr/>
          <a:lstStyle/>
          <a:p>
            <a:r>
              <a:rPr lang="en-GB" dirty="0" err="1"/>
              <a:t>Themâu</a:t>
            </a:r>
            <a:r>
              <a:rPr lang="en-GB" dirty="0"/>
              <a:t> </a:t>
            </a:r>
            <a:r>
              <a:rPr lang="en-GB" dirty="0" err="1"/>
              <a:t>sy’n</a:t>
            </a:r>
            <a:r>
              <a:rPr lang="en-GB" dirty="0"/>
              <a:t> ail-</a:t>
            </a:r>
            <a:r>
              <a:rPr lang="en-GB" dirty="0" err="1"/>
              <a:t>adrodd</a:t>
            </a:r>
            <a:r>
              <a:rPr lang="en-GB" dirty="0"/>
              <a:t> </a:t>
            </a:r>
            <a:r>
              <a:rPr lang="en-GB" dirty="0" err="1"/>
              <a:t>yw</a:t>
            </a:r>
            <a:r>
              <a:rPr lang="en-GB" dirty="0"/>
              <a:t> </a:t>
            </a:r>
            <a:r>
              <a:rPr lang="en-GB" dirty="0" err="1"/>
              <a:t>teimladau</a:t>
            </a:r>
            <a:r>
              <a:rPr lang="en-GB" dirty="0"/>
              <a:t> </a:t>
            </a:r>
            <a:r>
              <a:rPr lang="en-GB" dirty="0" smtClean="0"/>
              <a:t>o </a:t>
            </a:r>
            <a:r>
              <a:rPr lang="en-GB" dirty="0" err="1" smtClean="0"/>
              <a:t>ddiffyg</a:t>
            </a:r>
            <a:r>
              <a:rPr lang="en-GB" dirty="0" smtClean="0"/>
              <a:t> </a:t>
            </a:r>
            <a:r>
              <a:rPr lang="en-GB" dirty="0" err="1"/>
              <a:t>rheolaeth</a:t>
            </a:r>
            <a:r>
              <a:rPr lang="en-GB" dirty="0"/>
              <a:t> plant o </a:t>
            </a:r>
            <a:r>
              <a:rPr lang="en-GB" dirty="0" err="1" smtClean="0"/>
              <a:t>gefndirordd</a:t>
            </a:r>
            <a:r>
              <a:rPr lang="en-GB" dirty="0" smtClean="0"/>
              <a:t> </a:t>
            </a:r>
            <a:r>
              <a:rPr lang="en-GB" dirty="0" err="1" smtClean="0"/>
              <a:t>tlawd</a:t>
            </a:r>
            <a:r>
              <a:rPr lang="en-GB" dirty="0" smtClean="0"/>
              <a:t> - </a:t>
            </a:r>
            <a:r>
              <a:rPr lang="en-GB" dirty="0" err="1" smtClean="0"/>
              <a:t>teimlo</a:t>
            </a:r>
            <a:r>
              <a:rPr lang="en-GB" dirty="0" smtClean="0"/>
              <a:t> </a:t>
            </a:r>
            <a:r>
              <a:rPr lang="en-GB" dirty="0" err="1"/>
              <a:t>pwysau</a:t>
            </a:r>
            <a:r>
              <a:rPr lang="en-GB" dirty="0"/>
              <a:t> </a:t>
            </a:r>
            <a:r>
              <a:rPr lang="en-GB" dirty="0" err="1"/>
              <a:t>i</a:t>
            </a:r>
            <a:r>
              <a:rPr lang="en-GB" dirty="0"/>
              <a:t> </a:t>
            </a:r>
            <a:r>
              <a:rPr lang="en-GB" dirty="0" err="1"/>
              <a:t>gwblhau</a:t>
            </a:r>
            <a:r>
              <a:rPr lang="en-GB" dirty="0"/>
              <a:t> </a:t>
            </a:r>
            <a:r>
              <a:rPr lang="en-GB" dirty="0" err="1"/>
              <a:t>gwaith</a:t>
            </a:r>
            <a:r>
              <a:rPr lang="en-GB" dirty="0"/>
              <a:t> </a:t>
            </a:r>
            <a:r>
              <a:rPr lang="en-GB" dirty="0" err="1"/>
              <a:t>nad</a:t>
            </a:r>
            <a:r>
              <a:rPr lang="en-GB" dirty="0"/>
              <a:t> </a:t>
            </a:r>
            <a:r>
              <a:rPr lang="en-GB" dirty="0" err="1"/>
              <a:t>ydynt</a:t>
            </a:r>
            <a:r>
              <a:rPr lang="en-GB" dirty="0"/>
              <a:t> </a:t>
            </a:r>
            <a:r>
              <a:rPr lang="en-GB" dirty="0" err="1"/>
              <a:t>yn</a:t>
            </a:r>
            <a:r>
              <a:rPr lang="en-GB" dirty="0"/>
              <a:t> </a:t>
            </a:r>
            <a:r>
              <a:rPr lang="en-GB" dirty="0" err="1"/>
              <a:t>hyderus</a:t>
            </a:r>
            <a:r>
              <a:rPr lang="en-GB" dirty="0"/>
              <a:t> </a:t>
            </a:r>
            <a:r>
              <a:rPr lang="en-GB" dirty="0" err="1"/>
              <a:t>gyda</a:t>
            </a:r>
            <a:r>
              <a:rPr lang="en-GB" dirty="0"/>
              <a:t>.</a:t>
            </a:r>
          </a:p>
          <a:p>
            <a:r>
              <a:rPr lang="en-GB" dirty="0"/>
              <a:t>Mae plant o </a:t>
            </a:r>
            <a:r>
              <a:rPr lang="en-GB" dirty="0" err="1" smtClean="0"/>
              <a:t>gefndir</a:t>
            </a:r>
            <a:r>
              <a:rPr lang="en-GB" dirty="0" smtClean="0"/>
              <a:t> </a:t>
            </a:r>
            <a:r>
              <a:rPr lang="en-GB" dirty="0" err="1"/>
              <a:t>tlawd</a:t>
            </a:r>
            <a:r>
              <a:rPr lang="en-GB" dirty="0"/>
              <a:t> </a:t>
            </a:r>
            <a:r>
              <a:rPr lang="en-GB" dirty="0" err="1"/>
              <a:t>yn</a:t>
            </a:r>
            <a:r>
              <a:rPr lang="en-GB" dirty="0"/>
              <a:t> </a:t>
            </a:r>
            <a:r>
              <a:rPr lang="en-GB" dirty="0" err="1"/>
              <a:t>gweld</a:t>
            </a:r>
            <a:r>
              <a:rPr lang="en-GB" dirty="0"/>
              <a:t> </a:t>
            </a:r>
            <a:r>
              <a:rPr lang="en-GB" dirty="0" err="1"/>
              <a:t>ysgol</a:t>
            </a:r>
            <a:r>
              <a:rPr lang="en-GB" dirty="0"/>
              <a:t> </a:t>
            </a:r>
            <a:r>
              <a:rPr lang="en-GB" dirty="0" err="1"/>
              <a:t>fel</a:t>
            </a:r>
            <a:r>
              <a:rPr lang="en-GB" dirty="0"/>
              <a:t> </a:t>
            </a:r>
            <a:r>
              <a:rPr lang="en-GB" dirty="0" err="1"/>
              <a:t>lle</a:t>
            </a:r>
            <a:r>
              <a:rPr lang="en-GB" dirty="0"/>
              <a:t> </a:t>
            </a:r>
            <a:r>
              <a:rPr lang="en-GB" dirty="0" err="1"/>
              <a:t>sy’n</a:t>
            </a:r>
            <a:r>
              <a:rPr lang="en-GB" dirty="0"/>
              <a:t> </a:t>
            </a:r>
            <a:r>
              <a:rPr lang="en-GB" dirty="0" err="1"/>
              <a:t>ceisio</a:t>
            </a:r>
            <a:r>
              <a:rPr lang="en-GB" dirty="0"/>
              <a:t> </a:t>
            </a:r>
            <a:r>
              <a:rPr lang="en-GB" dirty="0" err="1" smtClean="0"/>
              <a:t>eu</a:t>
            </a:r>
            <a:r>
              <a:rPr lang="en-GB" dirty="0" smtClean="0"/>
              <a:t> </a:t>
            </a:r>
            <a:r>
              <a:rPr lang="en-GB" dirty="0" err="1" smtClean="0"/>
              <a:t>rheoli</a:t>
            </a:r>
            <a:r>
              <a:rPr lang="en-GB" dirty="0" smtClean="0"/>
              <a:t> </a:t>
            </a:r>
            <a:r>
              <a:rPr lang="en-GB" dirty="0" err="1"/>
              <a:t>neu</a:t>
            </a:r>
            <a:r>
              <a:rPr lang="en-GB" dirty="0"/>
              <a:t> </a:t>
            </a:r>
            <a:r>
              <a:rPr lang="en-GB" dirty="0" err="1" smtClean="0"/>
              <a:t>eu</a:t>
            </a:r>
            <a:r>
              <a:rPr lang="en-GB" dirty="0" smtClean="0"/>
              <a:t> </a:t>
            </a:r>
            <a:r>
              <a:rPr lang="en-GB" dirty="0" err="1" smtClean="0"/>
              <a:t>gorfodi</a:t>
            </a:r>
            <a:r>
              <a:rPr lang="en-GB" dirty="0" smtClean="0"/>
              <a:t> </a:t>
            </a:r>
            <a:r>
              <a:rPr lang="en-GB" dirty="0" err="1"/>
              <a:t>nhw</a:t>
            </a:r>
            <a:r>
              <a:rPr lang="en-GB" dirty="0"/>
              <a:t> – </a:t>
            </a:r>
            <a:r>
              <a:rPr lang="en-GB" dirty="0" err="1" smtClean="0"/>
              <a:t>er</a:t>
            </a:r>
            <a:r>
              <a:rPr lang="en-GB" dirty="0" smtClean="0"/>
              <a:t> </a:t>
            </a:r>
            <a:r>
              <a:rPr lang="en-GB" dirty="0" err="1" smtClean="0"/>
              <a:t>enghraifft</a:t>
            </a:r>
            <a:r>
              <a:rPr lang="en-GB" dirty="0" smtClean="0"/>
              <a:t> </a:t>
            </a:r>
            <a:r>
              <a:rPr lang="en-GB" dirty="0" err="1" smtClean="0"/>
              <a:t>tuedd</a:t>
            </a:r>
            <a:r>
              <a:rPr lang="en-GB" dirty="0" smtClean="0"/>
              <a:t> </a:t>
            </a:r>
            <a:r>
              <a:rPr lang="en-GB" dirty="0" err="1"/>
              <a:t>i</a:t>
            </a:r>
            <a:r>
              <a:rPr lang="en-GB" dirty="0"/>
              <a:t> </a:t>
            </a:r>
            <a:r>
              <a:rPr lang="en-GB" dirty="0" err="1"/>
              <a:t>ganolbwyntio</a:t>
            </a:r>
            <a:r>
              <a:rPr lang="en-GB" dirty="0"/>
              <a:t> </a:t>
            </a:r>
            <a:r>
              <a:rPr lang="en-GB" dirty="0" err="1"/>
              <a:t>ar</a:t>
            </a:r>
            <a:r>
              <a:rPr lang="en-GB" dirty="0"/>
              <a:t> </a:t>
            </a:r>
            <a:r>
              <a:rPr lang="en-GB" dirty="0" err="1"/>
              <a:t>ddisgyblaeth</a:t>
            </a:r>
            <a:r>
              <a:rPr lang="en-GB" dirty="0"/>
              <a:t> a </a:t>
            </a:r>
            <a:r>
              <a:rPr lang="en-GB" dirty="0" err="1"/>
              <a:t>chosbau</a:t>
            </a:r>
            <a:r>
              <a:rPr lang="en-GB" dirty="0"/>
              <a:t>. </a:t>
            </a:r>
          </a:p>
          <a:p>
            <a:endParaRPr lang="en-GB" dirty="0"/>
          </a:p>
        </p:txBody>
      </p:sp>
      <p:sp>
        <p:nvSpPr>
          <p:cNvPr id="6" name="Content Placeholder 5"/>
          <p:cNvSpPr>
            <a:spLocks noGrp="1"/>
          </p:cNvSpPr>
          <p:nvPr>
            <p:ph sz="quarter" idx="4"/>
          </p:nvPr>
        </p:nvSpPr>
        <p:spPr/>
        <p:txBody>
          <a:bodyPr/>
          <a:lstStyle/>
          <a:p>
            <a:r>
              <a:rPr lang="en-GB" i="1" dirty="0" smtClean="0"/>
              <a:t>Recurring themes include children from less advantaged backgrounds feeling a lack of control – asked to complete tasks under pressure, which they lack confidence with. </a:t>
            </a:r>
          </a:p>
          <a:p>
            <a:r>
              <a:rPr lang="en-GB" i="1" dirty="0" smtClean="0"/>
              <a:t>Children from disadvantaged backgrounds expressed views about school as controlling and coercive – for example,  focussing on discipline and detentions.</a:t>
            </a:r>
            <a:endParaRPr lang="en-GB" i="1" dirty="0"/>
          </a:p>
        </p:txBody>
      </p:sp>
    </p:spTree>
    <p:extLst>
      <p:ext uri="{BB962C8B-B14F-4D97-AF65-F5344CB8AC3E}">
        <p14:creationId xmlns:p14="http://schemas.microsoft.com/office/powerpoint/2010/main" val="2147800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609600" y="1481138"/>
            <a:ext cx="10972800" cy="4970462"/>
          </a:xfrm>
        </p:spPr>
        <p:style>
          <a:lnRef idx="2">
            <a:schemeClr val="accent5"/>
          </a:lnRef>
          <a:fillRef idx="1">
            <a:schemeClr val="lt1"/>
          </a:fillRef>
          <a:effectRef idx="0">
            <a:schemeClr val="accent5"/>
          </a:effectRef>
          <a:fontRef idx="minor">
            <a:schemeClr val="dk1"/>
          </a:fontRef>
        </p:style>
        <p:txBody>
          <a:bodyPr/>
          <a:lstStyle/>
          <a:p>
            <a:r>
              <a:rPr lang="en-GB" sz="2400" dirty="0" smtClean="0"/>
              <a:t>“Both studies asking children directly about their attitudes to school (Sutton et al and </a:t>
            </a:r>
            <a:r>
              <a:rPr lang="en-GB" sz="2400" dirty="0" err="1" smtClean="0"/>
              <a:t>Horgan</a:t>
            </a:r>
            <a:r>
              <a:rPr lang="en-GB" sz="2400" dirty="0" smtClean="0"/>
              <a:t>) found that belief in the importance of education was strong among students from advantaged </a:t>
            </a:r>
            <a:r>
              <a:rPr lang="en-GB" sz="2400" i="1" dirty="0" smtClean="0"/>
              <a:t>and </a:t>
            </a:r>
            <a:r>
              <a:rPr lang="en-GB" sz="2400" dirty="0" smtClean="0"/>
              <a:t>from disadvantaged backgrounds. Thus, negative attitudes were not based on children feeling that education does not matter, but rather lack of confidence in their own ability to thrive within the system.” (Hirsch, 2007).</a:t>
            </a:r>
          </a:p>
          <a:p>
            <a:pPr marL="109537" indent="0">
              <a:buNone/>
            </a:pPr>
            <a:r>
              <a:rPr lang="en-GB" sz="2400" dirty="0" smtClean="0"/>
              <a:t> </a:t>
            </a:r>
          </a:p>
          <a:p>
            <a:r>
              <a:rPr lang="en-GB" sz="2400" dirty="0" smtClean="0"/>
              <a:t>“This </a:t>
            </a:r>
            <a:r>
              <a:rPr lang="en-GB" sz="2400" dirty="0"/>
              <a:t>study and other research for the JRF23 challenged the assumption that poorer children and their parents/carers have low aspirations. A study found that most of the millennium cohort children, who were all born in 2000 or 2001, were very ambitious at age seven</a:t>
            </a:r>
            <a:r>
              <a:rPr lang="en-GB" sz="2400" dirty="0" smtClean="0"/>
              <a:t>.” WAG, 2015</a:t>
            </a:r>
          </a:p>
          <a:p>
            <a:endParaRPr lang="en-GB" sz="2400" dirty="0"/>
          </a:p>
        </p:txBody>
      </p:sp>
      <p:sp>
        <p:nvSpPr>
          <p:cNvPr id="2" name="Title 1"/>
          <p:cNvSpPr>
            <a:spLocks noGrp="1"/>
          </p:cNvSpPr>
          <p:nvPr>
            <p:ph type="title"/>
          </p:nvPr>
        </p:nvSpPr>
        <p:spPr/>
        <p:txBody>
          <a:bodyPr>
            <a:normAutofit fontScale="90000"/>
          </a:bodyPr>
          <a:lstStyle/>
          <a:p>
            <a:pPr algn="ctr"/>
            <a:r>
              <a:rPr lang="en-GB" dirty="0" err="1" smtClean="0"/>
              <a:t>Diffyg</a:t>
            </a:r>
            <a:r>
              <a:rPr lang="en-GB" dirty="0" smtClean="0"/>
              <a:t> </a:t>
            </a:r>
            <a:r>
              <a:rPr lang="en-GB" dirty="0" err="1" smtClean="0"/>
              <a:t>Dyheadau</a:t>
            </a:r>
            <a:r>
              <a:rPr lang="en-GB" dirty="0" smtClean="0"/>
              <a:t>? </a:t>
            </a:r>
            <a:r>
              <a:rPr lang="en-GB" dirty="0" err="1" smtClean="0"/>
              <a:t>Chwedl</a:t>
            </a:r>
            <a:r>
              <a:rPr lang="en-GB" dirty="0" smtClean="0"/>
              <a:t>? </a:t>
            </a:r>
            <a:br>
              <a:rPr lang="en-GB" dirty="0" smtClean="0"/>
            </a:br>
            <a:r>
              <a:rPr lang="en-GB" dirty="0" smtClean="0"/>
              <a:t>Lacking Aspirations? Myth? </a:t>
            </a:r>
            <a:endParaRPr lang="en-GB" dirty="0"/>
          </a:p>
        </p:txBody>
      </p:sp>
    </p:spTree>
    <p:extLst>
      <p:ext uri="{BB962C8B-B14F-4D97-AF65-F5344CB8AC3E}">
        <p14:creationId xmlns:p14="http://schemas.microsoft.com/office/powerpoint/2010/main" val="24961055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784" y="139171"/>
            <a:ext cx="10972800" cy="1143000"/>
          </a:xfrm>
        </p:spPr>
        <p:txBody>
          <a:bodyPr/>
          <a:lstStyle/>
          <a:p>
            <a:pPr algn="r"/>
            <a:r>
              <a:rPr lang="en-GB" sz="2800" dirty="0"/>
              <a:t/>
            </a:r>
            <a:br>
              <a:rPr lang="en-GB" sz="2800" dirty="0"/>
            </a:br>
            <a:r>
              <a:rPr lang="en-GB" sz="2000" dirty="0"/>
              <a:t>The Impact of Poverty on Educational Achievement: A Growing Gap</a:t>
            </a:r>
            <a:endParaRPr lang="en-GB" sz="2000" dirty="0">
              <a:solidFill>
                <a:schemeClr val="accent1">
                  <a:lumMod val="75000"/>
                </a:schemeClr>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68557337"/>
              </p:ext>
            </p:extLst>
          </p:nvPr>
        </p:nvGraphicFramePr>
        <p:xfrm>
          <a:off x="2570672" y="2072133"/>
          <a:ext cx="8229600" cy="4525963"/>
        </p:xfrm>
        <a:graphic>
          <a:graphicData uri="http://schemas.openxmlformats.org/drawingml/2006/chart">
            <c:chart xmlns:c="http://schemas.openxmlformats.org/drawingml/2006/chart" xmlns:r="http://schemas.openxmlformats.org/officeDocument/2006/relationships" r:id="rId3"/>
          </a:graphicData>
        </a:graphic>
      </p:graphicFrame>
      <p:sp>
        <p:nvSpPr>
          <p:cNvPr id="3" name="Rectangle 2"/>
          <p:cNvSpPr/>
          <p:nvPr/>
        </p:nvSpPr>
        <p:spPr>
          <a:xfrm>
            <a:off x="6814868" y="1298587"/>
            <a:ext cx="5170098" cy="757130"/>
          </a:xfrm>
          <a:prstGeom prst="rect">
            <a:avLst/>
          </a:prstGeom>
        </p:spPr>
        <p:txBody>
          <a:bodyPr wrap="square">
            <a:spAutoFit/>
          </a:bodyPr>
          <a:lstStyle/>
          <a:p>
            <a:pPr algn="ctr">
              <a:defRPr sz="2160" b="1" i="0" u="none" strike="noStrike" kern="1200" baseline="0">
                <a:solidFill>
                  <a:prstClr val="black"/>
                </a:solidFill>
                <a:latin typeface="+mn-lt"/>
                <a:ea typeface="+mn-ea"/>
                <a:cs typeface="+mn-cs"/>
              </a:defRPr>
            </a:pPr>
            <a:r>
              <a:rPr lang="en-GB" sz="2160" i="1" dirty="0">
                <a:solidFill>
                  <a:schemeClr val="tx2">
                    <a:lumMod val="75000"/>
                  </a:schemeClr>
                </a:solidFill>
              </a:rPr>
              <a:t>Gap between FSM and non FSM pupils at each key stage 2013</a:t>
            </a:r>
            <a:endParaRPr lang="en-US" sz="2160" i="1" dirty="0">
              <a:solidFill>
                <a:schemeClr val="tx2">
                  <a:lumMod val="75000"/>
                </a:schemeClr>
              </a:solidFill>
            </a:endParaRPr>
          </a:p>
        </p:txBody>
      </p:sp>
      <p:sp>
        <p:nvSpPr>
          <p:cNvPr id="5" name="TextBox 4"/>
          <p:cNvSpPr txBox="1"/>
          <p:nvPr/>
        </p:nvSpPr>
        <p:spPr>
          <a:xfrm>
            <a:off x="2570672" y="241539"/>
            <a:ext cx="9264769" cy="430887"/>
          </a:xfrm>
          <a:prstGeom prst="rect">
            <a:avLst/>
          </a:prstGeom>
          <a:noFill/>
        </p:spPr>
        <p:txBody>
          <a:bodyPr wrap="square" rtlCol="0">
            <a:spAutoFit/>
          </a:bodyPr>
          <a:lstStyle/>
          <a:p>
            <a:r>
              <a:rPr lang="en-GB" sz="2200" dirty="0" err="1" smtClean="0"/>
              <a:t>Effaith</a:t>
            </a:r>
            <a:r>
              <a:rPr lang="en-GB" sz="2200" dirty="0" smtClean="0"/>
              <a:t> </a:t>
            </a:r>
            <a:r>
              <a:rPr lang="en-GB" sz="2200" dirty="0" err="1" smtClean="0"/>
              <a:t>Tlodi</a:t>
            </a:r>
            <a:r>
              <a:rPr lang="en-GB" sz="2200" dirty="0" smtClean="0"/>
              <a:t> </a:t>
            </a:r>
            <a:r>
              <a:rPr lang="en-GB" sz="2200" dirty="0" err="1" smtClean="0"/>
              <a:t>ar</a:t>
            </a:r>
            <a:r>
              <a:rPr lang="en-GB" sz="2200" dirty="0" smtClean="0"/>
              <a:t> </a:t>
            </a:r>
            <a:r>
              <a:rPr lang="en-GB" sz="2200" dirty="0" err="1" smtClean="0"/>
              <a:t>Gyrhaeddiad</a:t>
            </a:r>
            <a:r>
              <a:rPr lang="en-GB" sz="2200" dirty="0" smtClean="0"/>
              <a:t> </a:t>
            </a:r>
            <a:r>
              <a:rPr lang="en-GB" sz="2200" dirty="0" err="1" smtClean="0"/>
              <a:t>Addysgol</a:t>
            </a:r>
            <a:r>
              <a:rPr lang="en-GB" sz="2200" dirty="0" smtClean="0"/>
              <a:t>: </a:t>
            </a:r>
            <a:r>
              <a:rPr lang="en-GB" sz="2200" dirty="0" err="1" smtClean="0"/>
              <a:t>Bwlch</a:t>
            </a:r>
            <a:r>
              <a:rPr lang="en-GB" sz="2200" dirty="0" smtClean="0"/>
              <a:t> </a:t>
            </a:r>
            <a:r>
              <a:rPr lang="en-GB" sz="2200" dirty="0" err="1" smtClean="0"/>
              <a:t>sy’n</a:t>
            </a:r>
            <a:r>
              <a:rPr lang="en-GB" sz="2200" dirty="0" smtClean="0"/>
              <a:t> </a:t>
            </a:r>
            <a:r>
              <a:rPr lang="en-GB" sz="2200" dirty="0" err="1" smtClean="0"/>
              <a:t>Tyfu</a:t>
            </a:r>
            <a:endParaRPr lang="en-GB" sz="2200" dirty="0"/>
          </a:p>
        </p:txBody>
      </p:sp>
      <p:sp>
        <p:nvSpPr>
          <p:cNvPr id="6" name="Rectangle 5"/>
          <p:cNvSpPr/>
          <p:nvPr/>
        </p:nvSpPr>
        <p:spPr>
          <a:xfrm>
            <a:off x="500331" y="1278459"/>
            <a:ext cx="4710023" cy="757130"/>
          </a:xfrm>
          <a:prstGeom prst="rect">
            <a:avLst/>
          </a:prstGeom>
        </p:spPr>
        <p:txBody>
          <a:bodyPr wrap="square">
            <a:spAutoFit/>
          </a:bodyPr>
          <a:lstStyle/>
          <a:p>
            <a:pPr algn="ctr">
              <a:defRPr sz="2160" b="1" i="0" u="none" strike="noStrike" kern="1200" baseline="0">
                <a:solidFill>
                  <a:prstClr val="black"/>
                </a:solidFill>
                <a:latin typeface="+mn-lt"/>
                <a:ea typeface="+mn-ea"/>
                <a:cs typeface="+mn-cs"/>
              </a:defRPr>
            </a:pPr>
            <a:r>
              <a:rPr lang="en-GB" sz="2160" i="1" dirty="0" smtClean="0">
                <a:solidFill>
                  <a:schemeClr val="tx2">
                    <a:lumMod val="75000"/>
                  </a:schemeClr>
                </a:solidFill>
              </a:rPr>
              <a:t>Y </a:t>
            </a:r>
            <a:r>
              <a:rPr lang="en-GB" sz="2160" i="1" dirty="0" err="1" smtClean="0">
                <a:solidFill>
                  <a:schemeClr val="tx2">
                    <a:lumMod val="75000"/>
                  </a:schemeClr>
                </a:solidFill>
              </a:rPr>
              <a:t>bwlch</a:t>
            </a:r>
            <a:r>
              <a:rPr lang="en-GB" sz="2160" i="1" dirty="0" smtClean="0">
                <a:solidFill>
                  <a:schemeClr val="tx2">
                    <a:lumMod val="75000"/>
                  </a:schemeClr>
                </a:solidFill>
              </a:rPr>
              <a:t> </a:t>
            </a:r>
            <a:r>
              <a:rPr lang="en-GB" sz="2160" i="1" dirty="0" err="1" smtClean="0">
                <a:solidFill>
                  <a:schemeClr val="tx2">
                    <a:lumMod val="75000"/>
                  </a:schemeClr>
                </a:solidFill>
              </a:rPr>
              <a:t>rhwng</a:t>
            </a:r>
            <a:r>
              <a:rPr lang="en-GB" sz="2160" i="1" dirty="0" smtClean="0">
                <a:solidFill>
                  <a:schemeClr val="tx2">
                    <a:lumMod val="75000"/>
                  </a:schemeClr>
                </a:solidFill>
              </a:rPr>
              <a:t> </a:t>
            </a:r>
            <a:r>
              <a:rPr lang="en-GB" sz="2160" i="1" dirty="0" err="1" smtClean="0">
                <a:solidFill>
                  <a:schemeClr val="tx2">
                    <a:lumMod val="75000"/>
                  </a:schemeClr>
                </a:solidFill>
              </a:rPr>
              <a:t>disgyblion</a:t>
            </a:r>
            <a:r>
              <a:rPr lang="en-GB" sz="2160" i="1" dirty="0" smtClean="0">
                <a:solidFill>
                  <a:schemeClr val="tx2">
                    <a:lumMod val="75000"/>
                  </a:schemeClr>
                </a:solidFill>
              </a:rPr>
              <a:t> </a:t>
            </a:r>
            <a:r>
              <a:rPr lang="en-GB" sz="2160" i="1" dirty="0" err="1" smtClean="0">
                <a:solidFill>
                  <a:schemeClr val="tx2">
                    <a:lumMod val="75000"/>
                  </a:schemeClr>
                </a:solidFill>
              </a:rPr>
              <a:t>PYDd</a:t>
            </a:r>
            <a:r>
              <a:rPr lang="en-GB" sz="2160" i="1" dirty="0" smtClean="0">
                <a:solidFill>
                  <a:schemeClr val="tx2">
                    <a:lumMod val="75000"/>
                  </a:schemeClr>
                </a:solidFill>
              </a:rPr>
              <a:t> </a:t>
            </a:r>
            <a:r>
              <a:rPr lang="en-GB" sz="2160" i="1" dirty="0" err="1" smtClean="0">
                <a:solidFill>
                  <a:schemeClr val="tx2">
                    <a:lumMod val="75000"/>
                  </a:schemeClr>
                </a:solidFill>
              </a:rPr>
              <a:t>ymhob</a:t>
            </a:r>
            <a:r>
              <a:rPr lang="en-GB" sz="2160" i="1" dirty="0" smtClean="0">
                <a:solidFill>
                  <a:schemeClr val="tx2">
                    <a:lumMod val="75000"/>
                  </a:schemeClr>
                </a:solidFill>
              </a:rPr>
              <a:t> </a:t>
            </a:r>
            <a:r>
              <a:rPr lang="en-GB" sz="2160" i="1" dirty="0" err="1" smtClean="0">
                <a:solidFill>
                  <a:schemeClr val="tx2">
                    <a:lumMod val="75000"/>
                  </a:schemeClr>
                </a:solidFill>
              </a:rPr>
              <a:t>cyfnod</a:t>
            </a:r>
            <a:r>
              <a:rPr lang="en-GB" sz="2160" i="1" dirty="0" smtClean="0">
                <a:solidFill>
                  <a:schemeClr val="tx2">
                    <a:lumMod val="75000"/>
                  </a:schemeClr>
                </a:solidFill>
              </a:rPr>
              <a:t> </a:t>
            </a:r>
            <a:r>
              <a:rPr lang="en-GB" sz="2160" i="1" dirty="0" err="1" smtClean="0">
                <a:solidFill>
                  <a:schemeClr val="tx2">
                    <a:lumMod val="75000"/>
                  </a:schemeClr>
                </a:solidFill>
              </a:rPr>
              <a:t>allweddol</a:t>
            </a:r>
            <a:r>
              <a:rPr lang="en-GB" sz="2160" i="1" dirty="0" smtClean="0">
                <a:solidFill>
                  <a:schemeClr val="tx2">
                    <a:lumMod val="75000"/>
                  </a:schemeClr>
                </a:solidFill>
              </a:rPr>
              <a:t> 2013</a:t>
            </a:r>
            <a:endParaRPr lang="en-US" sz="2160" i="1" dirty="0">
              <a:solidFill>
                <a:schemeClr val="tx2">
                  <a:lumMod val="75000"/>
                </a:schemeClr>
              </a:solidFill>
            </a:endParaRPr>
          </a:p>
        </p:txBody>
      </p:sp>
    </p:spTree>
    <p:extLst>
      <p:ext uri="{BB962C8B-B14F-4D97-AF65-F5344CB8AC3E}">
        <p14:creationId xmlns:p14="http://schemas.microsoft.com/office/powerpoint/2010/main" val="28908660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err="1" smtClean="0">
                <a:hlinkClick r:id="rId3"/>
              </a:rPr>
              <a:t>Tlodi</a:t>
            </a:r>
            <a:r>
              <a:rPr lang="en-GB" dirty="0" smtClean="0">
                <a:hlinkClick r:id="rId3"/>
              </a:rPr>
              <a:t> a </a:t>
            </a:r>
            <a:r>
              <a:rPr lang="en-GB" dirty="0" err="1" smtClean="0">
                <a:hlinkClick r:id="rId3"/>
              </a:rPr>
              <a:t>Llythrennedd</a:t>
            </a:r>
            <a:r>
              <a:rPr lang="en-GB" dirty="0" smtClean="0">
                <a:hlinkClick r:id="rId3"/>
              </a:rPr>
              <a:t> </a:t>
            </a:r>
            <a:br>
              <a:rPr lang="en-GB" dirty="0" smtClean="0">
                <a:hlinkClick r:id="rId3"/>
              </a:rPr>
            </a:br>
            <a:r>
              <a:rPr lang="en-GB" dirty="0" smtClean="0"/>
              <a:t>Poverty and Literacy </a:t>
            </a:r>
            <a:endParaRPr lang="en-GB" dirty="0"/>
          </a:p>
        </p:txBody>
      </p:sp>
      <p:sp>
        <p:nvSpPr>
          <p:cNvPr id="3" name="Text Placeholder 2"/>
          <p:cNvSpPr>
            <a:spLocks noGrp="1"/>
          </p:cNvSpPr>
          <p:nvPr>
            <p:ph type="body" idx="1"/>
          </p:nvPr>
        </p:nvSpPr>
        <p:spPr/>
        <p:txBody>
          <a:bodyPr/>
          <a:lstStyle/>
          <a:p>
            <a:endParaRPr lang="en-GB"/>
          </a:p>
        </p:txBody>
      </p:sp>
      <p:sp>
        <p:nvSpPr>
          <p:cNvPr id="4" name="Text Placeholder 3"/>
          <p:cNvSpPr>
            <a:spLocks noGrp="1"/>
          </p:cNvSpPr>
          <p:nvPr>
            <p:ph type="body" sz="half" idx="3"/>
          </p:nvPr>
        </p:nvSpPr>
        <p:spPr/>
        <p:txBody>
          <a:bodyPr/>
          <a:lstStyle/>
          <a:p>
            <a:endParaRPr lang="en-GB"/>
          </a:p>
        </p:txBody>
      </p:sp>
      <p:sp>
        <p:nvSpPr>
          <p:cNvPr id="5" name="Content Placeholder 4"/>
          <p:cNvSpPr>
            <a:spLocks noGrp="1"/>
          </p:cNvSpPr>
          <p:nvPr>
            <p:ph sz="quarter" idx="2"/>
          </p:nvPr>
        </p:nvSpPr>
        <p:spPr>
          <a:xfrm>
            <a:off x="609600" y="1444295"/>
            <a:ext cx="5601419" cy="3941763"/>
          </a:xfrm>
        </p:spPr>
        <p:txBody>
          <a:bodyPr/>
          <a:lstStyle/>
          <a:p>
            <a:r>
              <a:rPr lang="en-GB" dirty="0" smtClean="0"/>
              <a:t>Mae </a:t>
            </a:r>
            <a:r>
              <a:rPr lang="en-GB" dirty="0" err="1"/>
              <a:t>tlodi</a:t>
            </a:r>
            <a:r>
              <a:rPr lang="en-GB" dirty="0"/>
              <a:t> </a:t>
            </a:r>
            <a:r>
              <a:rPr lang="en-GB" dirty="0" err="1"/>
              <a:t>weithiau</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smtClean="0"/>
              <a:t>gysylltu</a:t>
            </a:r>
            <a:r>
              <a:rPr lang="en-GB" dirty="0" smtClean="0"/>
              <a:t> </a:t>
            </a:r>
            <a:r>
              <a:rPr lang="en-GB" dirty="0" err="1"/>
              <a:t>gyda</a:t>
            </a:r>
            <a:r>
              <a:rPr lang="en-GB" dirty="0"/>
              <a:t> </a:t>
            </a:r>
            <a:r>
              <a:rPr lang="en-GB" dirty="0" err="1"/>
              <a:t>lefelau</a:t>
            </a:r>
            <a:r>
              <a:rPr lang="en-GB" dirty="0"/>
              <a:t> </a:t>
            </a:r>
            <a:r>
              <a:rPr lang="en-GB" dirty="0" err="1"/>
              <a:t>llythrennedd</a:t>
            </a:r>
            <a:r>
              <a:rPr lang="en-GB" dirty="0"/>
              <a:t> </a:t>
            </a:r>
            <a:r>
              <a:rPr lang="en-GB" dirty="0" err="1"/>
              <a:t>isel</a:t>
            </a:r>
            <a:r>
              <a:rPr lang="en-GB" dirty="0"/>
              <a:t>.</a:t>
            </a:r>
          </a:p>
          <a:p>
            <a:r>
              <a:rPr lang="en-GB" dirty="0"/>
              <a:t>Mae </a:t>
            </a:r>
            <a:r>
              <a:rPr lang="en-GB" dirty="0" err="1"/>
              <a:t>hwn</a:t>
            </a:r>
            <a:r>
              <a:rPr lang="en-GB" dirty="0"/>
              <a:t> </a:t>
            </a:r>
            <a:r>
              <a:rPr lang="en-GB" dirty="0" err="1"/>
              <a:t>yn</a:t>
            </a:r>
            <a:r>
              <a:rPr lang="en-GB" dirty="0"/>
              <a:t> </a:t>
            </a:r>
            <a:r>
              <a:rPr lang="en-GB" dirty="0" err="1"/>
              <a:t>gallu</a:t>
            </a:r>
            <a:r>
              <a:rPr lang="en-GB" dirty="0"/>
              <a:t> bod </a:t>
            </a:r>
            <a:r>
              <a:rPr lang="en-GB" dirty="0" err="1"/>
              <a:t>yn</a:t>
            </a:r>
            <a:r>
              <a:rPr lang="en-GB" dirty="0"/>
              <a:t> </a:t>
            </a:r>
            <a:r>
              <a:rPr lang="en-GB" dirty="0" err="1"/>
              <a:t>rhan</a:t>
            </a:r>
            <a:r>
              <a:rPr lang="en-GB" dirty="0"/>
              <a:t> </a:t>
            </a:r>
            <a:r>
              <a:rPr lang="en-GB" dirty="0" err="1"/>
              <a:t>o’r</a:t>
            </a:r>
            <a:r>
              <a:rPr lang="en-GB" dirty="0"/>
              <a:t> </a:t>
            </a:r>
            <a:r>
              <a:rPr lang="en-GB" dirty="0" err="1"/>
              <a:t>darlun</a:t>
            </a:r>
            <a:r>
              <a:rPr lang="en-GB" dirty="0"/>
              <a:t> </a:t>
            </a:r>
            <a:r>
              <a:rPr lang="en-GB" dirty="0" smtClean="0"/>
              <a:t>‘</a:t>
            </a:r>
            <a:r>
              <a:rPr lang="en-GB" dirty="0" err="1" smtClean="0"/>
              <a:t>traws-genhedlaethol</a:t>
            </a:r>
            <a:r>
              <a:rPr lang="en-GB" dirty="0" smtClean="0"/>
              <a:t>’ </a:t>
            </a:r>
            <a:r>
              <a:rPr lang="en-GB" dirty="0"/>
              <a:t>– </a:t>
            </a:r>
            <a:r>
              <a:rPr lang="en-GB" dirty="0" err="1"/>
              <a:t>mae</a:t>
            </a:r>
            <a:r>
              <a:rPr lang="en-GB" dirty="0"/>
              <a:t> </a:t>
            </a:r>
            <a:r>
              <a:rPr lang="en-GB" dirty="0" err="1"/>
              <a:t>gan</a:t>
            </a:r>
            <a:r>
              <a:rPr lang="en-GB" dirty="0"/>
              <a:t> </a:t>
            </a:r>
            <a:r>
              <a:rPr lang="en-GB" dirty="0" err="1"/>
              <a:t>Gymru</a:t>
            </a:r>
            <a:r>
              <a:rPr lang="en-GB" dirty="0"/>
              <a:t> </a:t>
            </a:r>
            <a:r>
              <a:rPr lang="en-GB" dirty="0" err="1"/>
              <a:t>lefelau</a:t>
            </a:r>
            <a:r>
              <a:rPr lang="en-GB" dirty="0"/>
              <a:t> </a:t>
            </a:r>
            <a:r>
              <a:rPr lang="en-GB" dirty="0" err="1"/>
              <a:t>isel</a:t>
            </a:r>
            <a:r>
              <a:rPr lang="en-GB" dirty="0"/>
              <a:t> o </a:t>
            </a:r>
            <a:r>
              <a:rPr lang="en-GB" dirty="0" err="1"/>
              <a:t>lythrennedd</a:t>
            </a:r>
            <a:r>
              <a:rPr lang="en-GB" dirty="0"/>
              <a:t> </a:t>
            </a:r>
            <a:r>
              <a:rPr lang="en-GB" dirty="0" err="1"/>
              <a:t>ymhlith</a:t>
            </a:r>
            <a:r>
              <a:rPr lang="en-GB" dirty="0"/>
              <a:t> </a:t>
            </a:r>
            <a:r>
              <a:rPr lang="en-GB" dirty="0" err="1"/>
              <a:t>oedolion</a:t>
            </a:r>
            <a:r>
              <a:rPr lang="en-GB" dirty="0"/>
              <a:t> </a:t>
            </a:r>
            <a:r>
              <a:rPr lang="en-GB" dirty="0" err="1"/>
              <a:t>hefyd</a:t>
            </a:r>
            <a:r>
              <a:rPr lang="en-GB" dirty="0"/>
              <a:t>. </a:t>
            </a:r>
          </a:p>
          <a:p>
            <a:r>
              <a:rPr lang="en-GB" dirty="0">
                <a:hlinkClick r:id="rId4"/>
              </a:rPr>
              <a:t>https://www.youtube.com/watch?v=Arc88Dzy11c</a:t>
            </a:r>
            <a:r>
              <a:rPr lang="en-GB" dirty="0"/>
              <a:t> </a:t>
            </a:r>
          </a:p>
          <a:p>
            <a:endParaRPr lang="en-GB" dirty="0"/>
          </a:p>
        </p:txBody>
      </p:sp>
      <p:sp>
        <p:nvSpPr>
          <p:cNvPr id="6" name="Content Placeholder 5"/>
          <p:cNvSpPr>
            <a:spLocks noGrp="1"/>
          </p:cNvSpPr>
          <p:nvPr>
            <p:ph sz="quarter" idx="4"/>
          </p:nvPr>
        </p:nvSpPr>
        <p:spPr/>
        <p:txBody>
          <a:bodyPr/>
          <a:lstStyle/>
          <a:p>
            <a:r>
              <a:rPr lang="en-GB" i="1" dirty="0" smtClean="0"/>
              <a:t>Being in poverty can be associated with low levels of literacy. </a:t>
            </a:r>
          </a:p>
          <a:p>
            <a:r>
              <a:rPr lang="en-GB" i="1" dirty="0" smtClean="0"/>
              <a:t>This can be part of the ‘intergenerational’ picture – Wales has low levels of adult literacy too. </a:t>
            </a:r>
          </a:p>
          <a:p>
            <a:endParaRPr lang="en-GB" dirty="0"/>
          </a:p>
          <a:p>
            <a:r>
              <a:rPr lang="en-GB" dirty="0">
                <a:hlinkClick r:id="rId5"/>
              </a:rPr>
              <a:t>https://www.youtube.com/watch?v=B1sD3addPjg</a:t>
            </a:r>
            <a:r>
              <a:rPr lang="en-GB" dirty="0"/>
              <a:t> </a:t>
            </a:r>
          </a:p>
          <a:p>
            <a:endParaRPr lang="en-GB" dirty="0"/>
          </a:p>
        </p:txBody>
      </p:sp>
    </p:spTree>
    <p:extLst>
      <p:ext uri="{BB962C8B-B14F-4D97-AF65-F5344CB8AC3E}">
        <p14:creationId xmlns:p14="http://schemas.microsoft.com/office/powerpoint/2010/main" val="37556744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srcRect l="5382" t="15393" r="37500" b="6366"/>
          <a:stretch/>
        </p:blipFill>
        <p:spPr>
          <a:xfrm>
            <a:off x="1659467" y="338666"/>
            <a:ext cx="8839199" cy="5723466"/>
          </a:xfrm>
          <a:prstGeom prst="rect">
            <a:avLst/>
          </a:prstGeom>
        </p:spPr>
      </p:pic>
      <p:sp>
        <p:nvSpPr>
          <p:cNvPr id="8" name="TextBox 7"/>
          <p:cNvSpPr txBox="1"/>
          <p:nvPr/>
        </p:nvSpPr>
        <p:spPr>
          <a:xfrm>
            <a:off x="8060267" y="6062132"/>
            <a:ext cx="4131733" cy="646331"/>
          </a:xfrm>
          <a:prstGeom prst="rect">
            <a:avLst/>
          </a:prstGeom>
          <a:noFill/>
        </p:spPr>
        <p:txBody>
          <a:bodyPr wrap="square" rtlCol="0">
            <a:spAutoFit/>
          </a:bodyPr>
          <a:lstStyle/>
          <a:p>
            <a:r>
              <a:rPr lang="en-GB" dirty="0" smtClean="0"/>
              <a:t>National Literacy Trust</a:t>
            </a:r>
          </a:p>
          <a:p>
            <a:r>
              <a:rPr lang="en-GB" dirty="0" smtClean="0"/>
              <a:t>Learning Wales </a:t>
            </a:r>
            <a:endParaRPr lang="en-GB" dirty="0"/>
          </a:p>
        </p:txBody>
      </p:sp>
    </p:spTree>
    <p:extLst>
      <p:ext uri="{BB962C8B-B14F-4D97-AF65-F5344CB8AC3E}">
        <p14:creationId xmlns:p14="http://schemas.microsoft.com/office/powerpoint/2010/main" val="227550652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pPr algn="ctr"/>
            <a:r>
              <a:rPr lang="en-GB" dirty="0" err="1" smtClean="0"/>
              <a:t>Presenoldeb</a:t>
            </a:r>
            <a:r>
              <a:rPr lang="en-GB" dirty="0" smtClean="0"/>
              <a:t> (</a:t>
            </a:r>
            <a:r>
              <a:rPr lang="en-GB" dirty="0" err="1" smtClean="0"/>
              <a:t>Ysgol</a:t>
            </a:r>
            <a:r>
              <a:rPr lang="en-GB" dirty="0" smtClean="0"/>
              <a:t> </a:t>
            </a:r>
            <a:r>
              <a:rPr lang="en-GB" dirty="0" err="1" smtClean="0"/>
              <a:t>Gynradd</a:t>
            </a:r>
            <a:r>
              <a:rPr lang="en-GB" dirty="0" smtClean="0"/>
              <a:t>) </a:t>
            </a:r>
            <a:br>
              <a:rPr lang="en-GB" dirty="0" smtClean="0"/>
            </a:br>
            <a:r>
              <a:rPr lang="en-GB" dirty="0" smtClean="0"/>
              <a:t>Attendance (Primary School) </a:t>
            </a:r>
            <a:endParaRPr lang="en-GB" dirty="0"/>
          </a:p>
        </p:txBody>
      </p:sp>
      <p:pic>
        <p:nvPicPr>
          <p:cNvPr id="9" name="Picture 8"/>
          <p:cNvPicPr>
            <a:picLocks noChangeAspect="1"/>
          </p:cNvPicPr>
          <p:nvPr/>
        </p:nvPicPr>
        <p:blipFill rotWithShape="1">
          <a:blip r:embed="rId3"/>
          <a:srcRect l="15104" t="29514" r="18228" b="26968"/>
          <a:stretch/>
        </p:blipFill>
        <p:spPr>
          <a:xfrm>
            <a:off x="1824477" y="1642533"/>
            <a:ext cx="8543045" cy="4182533"/>
          </a:xfrm>
          <a:prstGeom prst="rect">
            <a:avLst/>
          </a:prstGeom>
        </p:spPr>
      </p:pic>
      <p:sp>
        <p:nvSpPr>
          <p:cNvPr id="10" name="TextBox 9"/>
          <p:cNvSpPr txBox="1"/>
          <p:nvPr/>
        </p:nvSpPr>
        <p:spPr>
          <a:xfrm>
            <a:off x="8178800" y="6197600"/>
            <a:ext cx="3200400" cy="369332"/>
          </a:xfrm>
          <a:prstGeom prst="rect">
            <a:avLst/>
          </a:prstGeom>
          <a:noFill/>
        </p:spPr>
        <p:txBody>
          <a:bodyPr wrap="square" rtlCol="0">
            <a:spAutoFit/>
          </a:bodyPr>
          <a:lstStyle/>
          <a:p>
            <a:r>
              <a:rPr lang="en-GB" dirty="0" err="1" smtClean="0"/>
              <a:t>Estyn</a:t>
            </a:r>
            <a:r>
              <a:rPr lang="en-GB" dirty="0" smtClean="0"/>
              <a:t>, 2015</a:t>
            </a:r>
            <a:endParaRPr lang="en-GB" dirty="0"/>
          </a:p>
        </p:txBody>
      </p:sp>
    </p:spTree>
    <p:extLst>
      <p:ext uri="{BB962C8B-B14F-4D97-AF65-F5344CB8AC3E}">
        <p14:creationId xmlns:p14="http://schemas.microsoft.com/office/powerpoint/2010/main" val="24553215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l="15625" t="34375" r="19792" b="10995"/>
          <a:stretch/>
        </p:blipFill>
        <p:spPr>
          <a:xfrm>
            <a:off x="1288209" y="818550"/>
            <a:ext cx="9381067" cy="5147734"/>
          </a:xfrm>
          <a:prstGeom prst="rect">
            <a:avLst/>
          </a:prstGeom>
        </p:spPr>
      </p:pic>
      <p:sp>
        <p:nvSpPr>
          <p:cNvPr id="4" name="TextBox 3"/>
          <p:cNvSpPr txBox="1"/>
          <p:nvPr/>
        </p:nvSpPr>
        <p:spPr>
          <a:xfrm>
            <a:off x="8856133" y="5949031"/>
            <a:ext cx="3335867" cy="369332"/>
          </a:xfrm>
          <a:prstGeom prst="rect">
            <a:avLst/>
          </a:prstGeom>
          <a:noFill/>
        </p:spPr>
        <p:txBody>
          <a:bodyPr wrap="square" rtlCol="0">
            <a:spAutoFit/>
          </a:bodyPr>
          <a:lstStyle/>
          <a:p>
            <a:r>
              <a:rPr lang="en-GB" dirty="0" err="1" smtClean="0"/>
              <a:t>Estyn</a:t>
            </a:r>
            <a:r>
              <a:rPr lang="en-GB" dirty="0" smtClean="0"/>
              <a:t>, 2015 </a:t>
            </a:r>
            <a:endParaRPr lang="en-GB" dirty="0"/>
          </a:p>
        </p:txBody>
      </p:sp>
      <p:sp>
        <p:nvSpPr>
          <p:cNvPr id="5" name="TextBox 4"/>
          <p:cNvSpPr txBox="1"/>
          <p:nvPr/>
        </p:nvSpPr>
        <p:spPr>
          <a:xfrm>
            <a:off x="1552755" y="224287"/>
            <a:ext cx="8936966" cy="646331"/>
          </a:xfrm>
          <a:prstGeom prst="rect">
            <a:avLst/>
          </a:prstGeom>
          <a:noFill/>
        </p:spPr>
        <p:txBody>
          <a:bodyPr wrap="square" rtlCol="0">
            <a:spAutoFit/>
          </a:bodyPr>
          <a:lstStyle/>
          <a:p>
            <a:r>
              <a:rPr lang="en-GB" dirty="0" err="1" smtClean="0"/>
              <a:t>Canran</a:t>
            </a:r>
            <a:r>
              <a:rPr lang="en-GB" dirty="0" smtClean="0"/>
              <a:t> y </a:t>
            </a:r>
            <a:r>
              <a:rPr lang="en-GB" dirty="0" err="1" smtClean="0"/>
              <a:t>disgyblion</a:t>
            </a:r>
            <a:r>
              <a:rPr lang="en-GB" dirty="0" smtClean="0"/>
              <a:t> </a:t>
            </a:r>
            <a:r>
              <a:rPr lang="en-GB" dirty="0" err="1" smtClean="0"/>
              <a:t>yn</a:t>
            </a:r>
            <a:r>
              <a:rPr lang="en-GB" dirty="0" smtClean="0"/>
              <a:t> </a:t>
            </a:r>
            <a:r>
              <a:rPr lang="en-GB" dirty="0" err="1" smtClean="0"/>
              <a:t>ennill</a:t>
            </a:r>
            <a:r>
              <a:rPr lang="en-GB" dirty="0" smtClean="0"/>
              <a:t> y </a:t>
            </a:r>
            <a:r>
              <a:rPr lang="en-GB" dirty="0" err="1" smtClean="0"/>
              <a:t>dangosydd</a:t>
            </a:r>
            <a:r>
              <a:rPr lang="en-GB" dirty="0" smtClean="0"/>
              <a:t> </a:t>
            </a:r>
            <a:r>
              <a:rPr lang="en-GB" dirty="0" err="1" smtClean="0"/>
              <a:t>pwnc</a:t>
            </a:r>
            <a:r>
              <a:rPr lang="en-GB" dirty="0" smtClean="0"/>
              <a:t> </a:t>
            </a:r>
            <a:r>
              <a:rPr lang="en-GB" dirty="0" err="1" smtClean="0"/>
              <a:t>craidd</a:t>
            </a:r>
            <a:r>
              <a:rPr lang="en-GB" dirty="0" smtClean="0"/>
              <a:t> (DPC) </a:t>
            </a:r>
            <a:r>
              <a:rPr lang="en-GB" dirty="0" err="1" smtClean="0"/>
              <a:t>yng</a:t>
            </a:r>
            <a:r>
              <a:rPr lang="en-GB" dirty="0" smtClean="0"/>
              <a:t> </a:t>
            </a:r>
            <a:r>
              <a:rPr lang="en-GB" dirty="0" err="1" smtClean="0"/>
              <a:t>nghyfnod</a:t>
            </a:r>
            <a:r>
              <a:rPr lang="en-GB" dirty="0" smtClean="0"/>
              <a:t> </a:t>
            </a:r>
            <a:r>
              <a:rPr lang="en-GB" dirty="0" err="1" smtClean="0"/>
              <a:t>allweddol</a:t>
            </a:r>
            <a:r>
              <a:rPr lang="en-GB" dirty="0" smtClean="0"/>
              <a:t> 2 </a:t>
            </a:r>
            <a:r>
              <a:rPr lang="en-GB" dirty="0" err="1" smtClean="0"/>
              <a:t>yn</a:t>
            </a:r>
            <a:r>
              <a:rPr lang="en-GB" dirty="0" smtClean="0"/>
              <a:t> </a:t>
            </a:r>
            <a:r>
              <a:rPr lang="en-GB" dirty="0" err="1" smtClean="0"/>
              <a:t>ol</a:t>
            </a:r>
            <a:r>
              <a:rPr lang="en-GB" dirty="0" smtClean="0"/>
              <a:t> </a:t>
            </a:r>
            <a:r>
              <a:rPr lang="en-GB" dirty="0" err="1" smtClean="0"/>
              <a:t>canrannau</a:t>
            </a:r>
            <a:r>
              <a:rPr lang="en-GB" dirty="0" smtClean="0"/>
              <a:t> </a:t>
            </a:r>
            <a:r>
              <a:rPr lang="en-GB" dirty="0" err="1" smtClean="0"/>
              <a:t>absenoldeb</a:t>
            </a:r>
            <a:r>
              <a:rPr lang="en-GB" dirty="0" smtClean="0"/>
              <a:t>, 2012-2014</a:t>
            </a:r>
            <a:endParaRPr lang="en-GB" dirty="0"/>
          </a:p>
        </p:txBody>
      </p:sp>
    </p:spTree>
    <p:extLst>
      <p:ext uri="{BB962C8B-B14F-4D97-AF65-F5344CB8AC3E}">
        <p14:creationId xmlns:p14="http://schemas.microsoft.com/office/powerpoint/2010/main" val="27435969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3"/>
          <a:srcRect l="17937" t="9253" r="19935" b="38798"/>
          <a:stretch/>
        </p:blipFill>
        <p:spPr>
          <a:xfrm>
            <a:off x="1676401" y="1146302"/>
            <a:ext cx="8594808" cy="5389965"/>
          </a:xfrm>
          <a:prstGeom prst="rect">
            <a:avLst/>
          </a:prstGeom>
        </p:spPr>
      </p:pic>
      <p:sp>
        <p:nvSpPr>
          <p:cNvPr id="2" name="TextBox 1"/>
          <p:cNvSpPr txBox="1"/>
          <p:nvPr/>
        </p:nvSpPr>
        <p:spPr>
          <a:xfrm>
            <a:off x="8738741" y="6351601"/>
            <a:ext cx="3572933" cy="369332"/>
          </a:xfrm>
          <a:prstGeom prst="rect">
            <a:avLst/>
          </a:prstGeom>
          <a:noFill/>
        </p:spPr>
        <p:txBody>
          <a:bodyPr wrap="square" rtlCol="0">
            <a:spAutoFit/>
          </a:bodyPr>
          <a:lstStyle/>
          <a:p>
            <a:r>
              <a:rPr lang="en-GB" dirty="0" err="1" smtClean="0"/>
              <a:t>Estyn</a:t>
            </a:r>
            <a:r>
              <a:rPr lang="en-GB" dirty="0" smtClean="0"/>
              <a:t>, 2015 </a:t>
            </a:r>
            <a:endParaRPr lang="en-GB" dirty="0"/>
          </a:p>
        </p:txBody>
      </p:sp>
      <p:sp>
        <p:nvSpPr>
          <p:cNvPr id="4" name="Title 1"/>
          <p:cNvSpPr txBox="1">
            <a:spLocks/>
          </p:cNvSpPr>
          <p:nvPr/>
        </p:nvSpPr>
        <p:spPr>
          <a:xfrm>
            <a:off x="609600" y="273050"/>
            <a:ext cx="10972800" cy="1143000"/>
          </a:xfrm>
          <a:prstGeom prst="rect">
            <a:avLst/>
          </a:prstGeom>
        </p:spPr>
        <p:txBody>
          <a:bodyPr>
            <a:normAutofit fontScale="90000" lnSpcReduction="10000"/>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algn="ctr"/>
            <a:r>
              <a:rPr lang="en-GB" dirty="0" err="1" smtClean="0">
                <a:hlinkClick r:id="rId4"/>
              </a:rPr>
              <a:t>Presenoldeb</a:t>
            </a:r>
            <a:r>
              <a:rPr lang="en-GB" dirty="0" smtClean="0">
                <a:hlinkClick r:id="rId4"/>
              </a:rPr>
              <a:t> </a:t>
            </a:r>
            <a:br>
              <a:rPr lang="en-GB" dirty="0" smtClean="0">
                <a:hlinkClick r:id="rId4"/>
              </a:rPr>
            </a:br>
            <a:r>
              <a:rPr lang="en-GB" dirty="0" smtClean="0"/>
              <a:t>Attendance </a:t>
            </a:r>
            <a:endParaRPr lang="en-GB" dirty="0"/>
          </a:p>
        </p:txBody>
      </p:sp>
    </p:spTree>
    <p:extLst>
      <p:ext uri="{BB962C8B-B14F-4D97-AF65-F5344CB8AC3E}">
        <p14:creationId xmlns:p14="http://schemas.microsoft.com/office/powerpoint/2010/main" val="40695114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599" y="6172200"/>
            <a:ext cx="5386917" cy="558800"/>
          </a:xfrm>
        </p:spPr>
        <p:txBody>
          <a:bodyPr/>
          <a:lstStyle/>
          <a:p>
            <a:endParaRPr lang="en-GB" dirty="0"/>
          </a:p>
        </p:txBody>
      </p:sp>
      <p:sp>
        <p:nvSpPr>
          <p:cNvPr id="4" name="Text Placeholder 3"/>
          <p:cNvSpPr>
            <a:spLocks noGrp="1"/>
          </p:cNvSpPr>
          <p:nvPr>
            <p:ph type="body" sz="half" idx="3"/>
          </p:nvPr>
        </p:nvSpPr>
        <p:spPr>
          <a:xfrm>
            <a:off x="6311903" y="6172200"/>
            <a:ext cx="5389033" cy="558800"/>
          </a:xfrm>
        </p:spPr>
        <p:txBody>
          <a:bodyPr/>
          <a:lstStyle/>
          <a:p>
            <a:endParaRPr lang="en-GB" dirty="0"/>
          </a:p>
        </p:txBody>
      </p:sp>
      <p:sp>
        <p:nvSpPr>
          <p:cNvPr id="5" name="Content Placeholder 4"/>
          <p:cNvSpPr>
            <a:spLocks noGrp="1"/>
          </p:cNvSpPr>
          <p:nvPr>
            <p:ph sz="quarter" idx="2"/>
          </p:nvPr>
        </p:nvSpPr>
        <p:spPr/>
        <p:txBody>
          <a:bodyPr/>
          <a:lstStyle/>
          <a:p>
            <a:r>
              <a:rPr lang="cy-GB" sz="2300" dirty="0"/>
              <a:t>Creu awyrgylch positif gyda </a:t>
            </a:r>
            <a:r>
              <a:rPr lang="cy-GB" sz="2300" dirty="0" smtClean="0"/>
              <a:t>chyfleoedd </a:t>
            </a:r>
            <a:r>
              <a:rPr lang="cy-GB" sz="2300" dirty="0"/>
              <a:t>diddorol;</a:t>
            </a:r>
          </a:p>
          <a:p>
            <a:r>
              <a:rPr lang="cy-GB" sz="2300" dirty="0"/>
              <a:t>Polisïau dealladwy a chlir;</a:t>
            </a:r>
          </a:p>
          <a:p>
            <a:r>
              <a:rPr lang="cy-GB" sz="2300" dirty="0"/>
              <a:t>Negeseuon cryf </a:t>
            </a:r>
            <a:r>
              <a:rPr lang="cy-GB" sz="2300" dirty="0" smtClean="0"/>
              <a:t>rheolaidd a </a:t>
            </a:r>
            <a:r>
              <a:rPr lang="cy-GB" sz="2300" dirty="0"/>
              <a:t>disgwyliadau uchel ynglŷn â phresenoldeb;</a:t>
            </a:r>
          </a:p>
          <a:p>
            <a:r>
              <a:rPr lang="cy-GB" sz="2300" dirty="0" smtClean="0"/>
              <a:t>Defnyddio gwobrau a chynlluniau penodol;</a:t>
            </a:r>
            <a:endParaRPr lang="cy-GB" sz="2300" dirty="0"/>
          </a:p>
          <a:p>
            <a:r>
              <a:rPr lang="cy-GB" sz="2300" dirty="0"/>
              <a:t>Staff sy’n gyfrifol am fonitro a dilyn </a:t>
            </a:r>
            <a:r>
              <a:rPr lang="cy-GB" sz="2300" dirty="0" smtClean="0"/>
              <a:t>i fyny; </a:t>
            </a:r>
            <a:endParaRPr lang="cy-GB" sz="2300" dirty="0"/>
          </a:p>
          <a:p>
            <a:r>
              <a:rPr lang="cy-GB" sz="2300" dirty="0"/>
              <a:t>Deall rhesymau am absenoldebau a chynnig her a chymorth i ddisgyblion a theuluoedd. </a:t>
            </a:r>
            <a:endParaRPr lang="cy-GB" sz="2300" dirty="0" smtClean="0"/>
          </a:p>
          <a:p>
            <a:r>
              <a:rPr lang="cy-GB" sz="2300" dirty="0" smtClean="0"/>
              <a:t>                                  Estyn, 2015</a:t>
            </a:r>
            <a:endParaRPr lang="cy-GB" sz="2300" dirty="0"/>
          </a:p>
          <a:p>
            <a:endParaRPr lang="en-GB" dirty="0"/>
          </a:p>
        </p:txBody>
      </p:sp>
      <p:sp>
        <p:nvSpPr>
          <p:cNvPr id="6" name="Content Placeholder 5"/>
          <p:cNvSpPr>
            <a:spLocks noGrp="1"/>
          </p:cNvSpPr>
          <p:nvPr>
            <p:ph sz="quarter" idx="4"/>
          </p:nvPr>
        </p:nvSpPr>
        <p:spPr>
          <a:xfrm>
            <a:off x="6193369" y="1407583"/>
            <a:ext cx="5389033" cy="3941763"/>
          </a:xfrm>
        </p:spPr>
        <p:txBody>
          <a:bodyPr/>
          <a:lstStyle/>
          <a:p>
            <a:r>
              <a:rPr lang="en-GB" i="1" dirty="0" smtClean="0"/>
              <a:t>Create a positive environment with interesting opportunities;</a:t>
            </a:r>
          </a:p>
          <a:p>
            <a:r>
              <a:rPr lang="en-GB" i="1" dirty="0" smtClean="0"/>
              <a:t>Clear, understandable policy; </a:t>
            </a:r>
          </a:p>
          <a:p>
            <a:r>
              <a:rPr lang="en-GB" i="1" dirty="0" smtClean="0"/>
              <a:t>High profile messaging around attendance and high expectations;</a:t>
            </a:r>
          </a:p>
          <a:p>
            <a:r>
              <a:rPr lang="en-GB" i="1" dirty="0" smtClean="0"/>
              <a:t>Use rewards and initiatives;</a:t>
            </a:r>
          </a:p>
          <a:p>
            <a:r>
              <a:rPr lang="en-GB" i="1" dirty="0" smtClean="0"/>
              <a:t>Staff who are responsible for monitoring and follow-up;</a:t>
            </a:r>
          </a:p>
          <a:p>
            <a:r>
              <a:rPr lang="en-GB" i="1" dirty="0" smtClean="0"/>
              <a:t>Understand reasons for absence and provide challenge and support for pupils and families.</a:t>
            </a:r>
          </a:p>
          <a:p>
            <a:pPr algn="r"/>
            <a:r>
              <a:rPr lang="en-GB" dirty="0" err="1" smtClean="0"/>
              <a:t>Estyn</a:t>
            </a:r>
            <a:r>
              <a:rPr lang="en-GB" dirty="0" smtClean="0"/>
              <a:t>, 2015 </a:t>
            </a:r>
            <a:endParaRPr lang="en-GB" dirty="0"/>
          </a:p>
        </p:txBody>
      </p:sp>
      <p:sp>
        <p:nvSpPr>
          <p:cNvPr id="7" name="Title 6"/>
          <p:cNvSpPr>
            <a:spLocks noGrp="1"/>
          </p:cNvSpPr>
          <p:nvPr>
            <p:ph type="title"/>
          </p:nvPr>
        </p:nvSpPr>
        <p:spPr/>
        <p:txBody>
          <a:bodyPr>
            <a:normAutofit fontScale="90000"/>
          </a:bodyPr>
          <a:lstStyle/>
          <a:p>
            <a:pPr algn="ctr"/>
            <a:r>
              <a:rPr lang="en-GB" sz="3600" dirty="0" smtClean="0"/>
              <a:t>Beth </a:t>
            </a:r>
            <a:r>
              <a:rPr lang="en-GB" sz="3600" dirty="0" err="1" smtClean="0"/>
              <a:t>mae</a:t>
            </a:r>
            <a:r>
              <a:rPr lang="en-GB" sz="3600" dirty="0" smtClean="0"/>
              <a:t> </a:t>
            </a:r>
            <a:r>
              <a:rPr lang="en-GB" sz="3600" dirty="0" err="1" smtClean="0"/>
              <a:t>ysgolion</a:t>
            </a:r>
            <a:r>
              <a:rPr lang="en-GB" sz="3600" dirty="0" smtClean="0"/>
              <a:t> </a:t>
            </a:r>
            <a:r>
              <a:rPr lang="en-GB" sz="3600" dirty="0" err="1" smtClean="0"/>
              <a:t>cynradd</a:t>
            </a:r>
            <a:r>
              <a:rPr lang="en-GB" sz="3600" dirty="0" smtClean="0"/>
              <a:t> </a:t>
            </a:r>
            <a:r>
              <a:rPr lang="en-GB" sz="3600" dirty="0" err="1" smtClean="0"/>
              <a:t>llwyddiannus</a:t>
            </a:r>
            <a:r>
              <a:rPr lang="en-GB" sz="3600" dirty="0" smtClean="0"/>
              <a:t> </a:t>
            </a:r>
            <a:r>
              <a:rPr lang="en-GB" sz="3600" dirty="0" err="1" smtClean="0"/>
              <a:t>yn</a:t>
            </a:r>
            <a:r>
              <a:rPr lang="en-GB" sz="3600" dirty="0" smtClean="0"/>
              <a:t> </a:t>
            </a:r>
            <a:r>
              <a:rPr lang="en-GB" sz="3600" dirty="0" err="1" smtClean="0"/>
              <a:t>gwneud</a:t>
            </a:r>
            <a:r>
              <a:rPr lang="en-GB" sz="3600" dirty="0" smtClean="0"/>
              <a:t>? </a:t>
            </a:r>
            <a:r>
              <a:rPr lang="en-GB" dirty="0" smtClean="0"/>
              <a:t/>
            </a:r>
            <a:br>
              <a:rPr lang="en-GB" dirty="0" smtClean="0"/>
            </a:br>
            <a:r>
              <a:rPr lang="en-GB" dirty="0" smtClean="0"/>
              <a:t>What do successful primary schools do? </a:t>
            </a:r>
            <a:endParaRPr lang="en-GB" dirty="0"/>
          </a:p>
        </p:txBody>
      </p:sp>
    </p:spTree>
    <p:extLst>
      <p:ext uri="{BB962C8B-B14F-4D97-AF65-F5344CB8AC3E}">
        <p14:creationId xmlns:p14="http://schemas.microsoft.com/office/powerpoint/2010/main" val="835248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pPr algn="ctr"/>
            <a:r>
              <a:rPr lang="en-GB" dirty="0" err="1" smtClean="0"/>
              <a:t>Llyfryddiaeth</a:t>
            </a:r>
            <a:r>
              <a:rPr lang="en-GB" dirty="0" smtClean="0"/>
              <a:t> </a:t>
            </a:r>
            <a:br>
              <a:rPr lang="en-GB" dirty="0" smtClean="0"/>
            </a:br>
            <a:r>
              <a:rPr lang="en-GB" dirty="0" smtClean="0"/>
              <a:t>Bibliography</a:t>
            </a:r>
            <a:endParaRPr lang="en-GB" dirty="0"/>
          </a:p>
        </p:txBody>
      </p:sp>
      <p:sp>
        <p:nvSpPr>
          <p:cNvPr id="2" name="Content Placeholder 1"/>
          <p:cNvSpPr>
            <a:spLocks noGrp="1"/>
          </p:cNvSpPr>
          <p:nvPr>
            <p:ph idx="1"/>
          </p:nvPr>
        </p:nvSpPr>
        <p:spPr/>
        <p:txBody>
          <a:bodyPr/>
          <a:lstStyle/>
          <a:p>
            <a:r>
              <a:rPr lang="en-GB" sz="1800" dirty="0"/>
              <a:t>Bevan Foundation (2011) </a:t>
            </a:r>
            <a:r>
              <a:rPr lang="en-GB" sz="1800" i="1" dirty="0"/>
              <a:t>Paying the Price of Being Poor. </a:t>
            </a:r>
            <a:r>
              <a:rPr lang="en-GB" sz="1800" dirty="0"/>
              <a:t>Ebbw Vale: The Bevan Foundation. Last Accessed at 18.2.16 at </a:t>
            </a:r>
            <a:r>
              <a:rPr lang="en-GB" sz="1800" dirty="0">
                <a:hlinkClick r:id="rId3"/>
              </a:rPr>
              <a:t>http://www.bevanfoundation.org/wp-content/uploads/2011/10/Paying-the-Orice-of-Being-Poor.pdf</a:t>
            </a:r>
            <a:r>
              <a:rPr lang="en-GB" sz="1800" dirty="0"/>
              <a:t> </a:t>
            </a:r>
          </a:p>
          <a:p>
            <a:r>
              <a:rPr lang="en-GB" sz="1800" dirty="0" err="1" smtClean="0"/>
              <a:t>Estyn</a:t>
            </a:r>
            <a:r>
              <a:rPr lang="en-GB" sz="1800" dirty="0" smtClean="0"/>
              <a:t> </a:t>
            </a:r>
            <a:r>
              <a:rPr lang="en-GB" sz="1800" dirty="0"/>
              <a:t>(2015) </a:t>
            </a:r>
            <a:r>
              <a:rPr lang="en-GB" sz="1800" i="1" dirty="0"/>
              <a:t>Effective Practice in Improving Attendance in Primary Schools. </a:t>
            </a:r>
            <a:r>
              <a:rPr lang="en-GB" sz="1800" dirty="0"/>
              <a:t>Cardiff: </a:t>
            </a:r>
            <a:r>
              <a:rPr lang="en-GB" sz="1800" dirty="0" err="1"/>
              <a:t>Estyn</a:t>
            </a:r>
            <a:r>
              <a:rPr lang="en-GB" sz="1800" dirty="0"/>
              <a:t>. Last Accessed 18.2.16 at </a:t>
            </a:r>
            <a:r>
              <a:rPr lang="en-GB" sz="1800" dirty="0">
                <a:hlinkClick r:id="rId4"/>
              </a:rPr>
              <a:t>http://www.estyn.gov.wales/sites/default/files/documents/Effective_practice_in_improving_attendance_in_primary_schools_-_June_2015.pdf</a:t>
            </a:r>
            <a:r>
              <a:rPr lang="en-GB" sz="1800" dirty="0"/>
              <a:t> </a:t>
            </a:r>
          </a:p>
          <a:p>
            <a:r>
              <a:rPr lang="en-GB" sz="1800" dirty="0" smtClean="0"/>
              <a:t>Hirsch, D. (2007) </a:t>
            </a:r>
            <a:r>
              <a:rPr lang="en-GB" sz="1800" i="1" dirty="0" smtClean="0"/>
              <a:t>Experiences of Poverty and Educational Disadvantage. </a:t>
            </a:r>
            <a:r>
              <a:rPr lang="en-GB" sz="1800" dirty="0" smtClean="0"/>
              <a:t>York: Joseph Rowntree Foundation. </a:t>
            </a:r>
            <a:r>
              <a:rPr lang="en-GB" sz="1800" dirty="0"/>
              <a:t>Last Accessed 18.2.16 at </a:t>
            </a:r>
            <a:r>
              <a:rPr lang="en-GB" sz="1800" dirty="0">
                <a:hlinkClick r:id="rId5"/>
              </a:rPr>
              <a:t>https://</a:t>
            </a:r>
            <a:r>
              <a:rPr lang="en-GB" sz="1800" dirty="0" smtClean="0">
                <a:hlinkClick r:id="rId5"/>
              </a:rPr>
              <a:t>www.jrf.org.uk/report/experiences-poverty-and-educational-disadvantage</a:t>
            </a:r>
            <a:r>
              <a:rPr lang="en-GB" sz="1800" dirty="0" smtClean="0"/>
              <a:t> </a:t>
            </a:r>
          </a:p>
          <a:p>
            <a:r>
              <a:rPr lang="en-GB" sz="1800" dirty="0" smtClean="0"/>
              <a:t>Wales: Welsh Assembly Government (2015) </a:t>
            </a:r>
            <a:r>
              <a:rPr lang="en-GB" sz="1800" i="1" dirty="0" smtClean="0"/>
              <a:t>Rewriting the Future: Raising Ambition and Attainment in Welsh Schools. </a:t>
            </a:r>
            <a:r>
              <a:rPr lang="en-GB" sz="1800" dirty="0" smtClean="0"/>
              <a:t>Cardiff: Welsh Assembly Government. </a:t>
            </a:r>
            <a:r>
              <a:rPr lang="en-GB" sz="1800" dirty="0"/>
              <a:t>Last Accessed at 18.2.16 at </a:t>
            </a:r>
            <a:r>
              <a:rPr lang="en-GB" sz="1800" dirty="0">
                <a:hlinkClick r:id="rId6"/>
              </a:rPr>
              <a:t>http://</a:t>
            </a:r>
            <a:r>
              <a:rPr lang="en-GB" sz="1800" dirty="0" smtClean="0">
                <a:hlinkClick r:id="rId6"/>
              </a:rPr>
              <a:t>gov.wales/docs/dcells/publications/140616-rewriting-the-future-raising-ambition-and-attainment-in-welsh-schools-en.pdf</a:t>
            </a:r>
            <a:r>
              <a:rPr lang="en-GB" sz="1800" dirty="0" smtClean="0"/>
              <a:t> </a:t>
            </a:r>
          </a:p>
        </p:txBody>
      </p:sp>
    </p:spTree>
    <p:extLst>
      <p:ext uri="{BB962C8B-B14F-4D97-AF65-F5344CB8AC3E}">
        <p14:creationId xmlns:p14="http://schemas.microsoft.com/office/powerpoint/2010/main" val="1217981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1_Concourse">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556</TotalTime>
  <Words>1776</Words>
  <Application>Microsoft Office PowerPoint</Application>
  <PresentationFormat>Widescreen</PresentationFormat>
  <Paragraphs>160</Paragraphs>
  <Slides>22</Slides>
  <Notes>18</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22</vt:i4>
      </vt:variant>
    </vt:vector>
  </HeadingPairs>
  <TitlesOfParts>
    <vt:vector size="32" baseType="lpstr">
      <vt:lpstr>ＭＳ Ｐゴシック</vt:lpstr>
      <vt:lpstr>Arial</vt:lpstr>
      <vt:lpstr>Calibri</vt:lpstr>
      <vt:lpstr>Lucida Sans Unicode</vt:lpstr>
      <vt:lpstr>Verdana</vt:lpstr>
      <vt:lpstr>Wingdings</vt:lpstr>
      <vt:lpstr>Wingdings 2</vt:lpstr>
      <vt:lpstr>Wingdings 3</vt:lpstr>
      <vt:lpstr>Concourse</vt:lpstr>
      <vt:lpstr>1_Concourse</vt:lpstr>
      <vt:lpstr>ECES4003/C </vt:lpstr>
      <vt:lpstr> Cynhwysiant Cymdeithasol a Pholisi      </vt:lpstr>
      <vt:lpstr>Asesiadau  Assessment </vt:lpstr>
      <vt:lpstr>Ymarfer Cynhwysol  Inclusive Practice</vt:lpstr>
      <vt:lpstr>Yr Ymarferol    The Practicalities</vt:lpstr>
      <vt:lpstr>Crynodeb     Summary </vt:lpstr>
      <vt:lpstr>Tlodi ac Anfantais Addysgol  Poverty and Educational Disadvantage </vt:lpstr>
      <vt:lpstr>PowerPoint Presentation</vt:lpstr>
      <vt:lpstr>Profiadau Plant Children’s Experiences</vt:lpstr>
      <vt:lpstr>PowerPoint Presentation</vt:lpstr>
      <vt:lpstr>Eich lle Your Place </vt:lpstr>
      <vt:lpstr>Tasg Task</vt:lpstr>
      <vt:lpstr>Agweddau Pwysig am Ysgol Important Attitudes to School </vt:lpstr>
      <vt:lpstr>Diffyg Dyheadau? Chwedl?  Lacking Aspirations? Myth? </vt:lpstr>
      <vt:lpstr> The Impact of Poverty on Educational Achievement: A Growing Gap</vt:lpstr>
      <vt:lpstr>Tlodi a Llythrennedd  Poverty and Literacy </vt:lpstr>
      <vt:lpstr>PowerPoint Presentation</vt:lpstr>
      <vt:lpstr>Presenoldeb (Ysgol Gynradd)  Attendance (Primary School) </vt:lpstr>
      <vt:lpstr>PowerPoint Presentation</vt:lpstr>
      <vt:lpstr>PowerPoint Presentation</vt:lpstr>
      <vt:lpstr>Beth mae ysgolion cynradd llwyddiannus yn gwneud?  What do successful primary schools do? </vt:lpstr>
      <vt:lpstr>Llyfryddiaeth  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SJPE4009/C   Living in a world of change Byw mewn Byd o Newid                  5</dc:title>
  <dc:creator>Sarah Stewart</dc:creator>
  <cp:lastModifiedBy>Lynwen Roberts</cp:lastModifiedBy>
  <cp:revision>38</cp:revision>
  <dcterms:created xsi:type="dcterms:W3CDTF">2016-02-15T15:59:11Z</dcterms:created>
  <dcterms:modified xsi:type="dcterms:W3CDTF">2019-07-11T09:20:01Z</dcterms:modified>
</cp:coreProperties>
</file>