
<file path=[Content_Types].xml><?xml version="1.0" encoding="utf-8"?>
<Types xmlns="http://schemas.openxmlformats.org/package/2006/content-types"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slides/slide34.xml" ContentType="application/vnd.openxmlformats-officedocument.presentationml.slide+xml"/>
  <Override PartName="/ppt/slides/slide35.xml" ContentType="application/vnd.openxmlformats-officedocument.presentationml.slide+xml"/>
  <Override PartName="/ppt/slides/slide36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notesMasterIdLst>
    <p:notesMasterId r:id="rId38"/>
  </p:notesMasterIdLst>
  <p:sldIdLst>
    <p:sldId id="260" r:id="rId2"/>
    <p:sldId id="450" r:id="rId3"/>
    <p:sldId id="445" r:id="rId4"/>
    <p:sldId id="541" r:id="rId5"/>
    <p:sldId id="542" r:id="rId6"/>
    <p:sldId id="554" r:id="rId7"/>
    <p:sldId id="555" r:id="rId8"/>
    <p:sldId id="556" r:id="rId9"/>
    <p:sldId id="564" r:id="rId10"/>
    <p:sldId id="566" r:id="rId11"/>
    <p:sldId id="543" r:id="rId12"/>
    <p:sldId id="493" r:id="rId13"/>
    <p:sldId id="567" r:id="rId14"/>
    <p:sldId id="568" r:id="rId15"/>
    <p:sldId id="502" r:id="rId16"/>
    <p:sldId id="503" r:id="rId17"/>
    <p:sldId id="545" r:id="rId18"/>
    <p:sldId id="547" r:id="rId19"/>
    <p:sldId id="548" r:id="rId20"/>
    <p:sldId id="557" r:id="rId21"/>
    <p:sldId id="549" r:id="rId22"/>
    <p:sldId id="560" r:id="rId23"/>
    <p:sldId id="501" r:id="rId24"/>
    <p:sldId id="558" r:id="rId25"/>
    <p:sldId id="561" r:id="rId26"/>
    <p:sldId id="562" r:id="rId27"/>
    <p:sldId id="563" r:id="rId28"/>
    <p:sldId id="565" r:id="rId29"/>
    <p:sldId id="505" r:id="rId30"/>
    <p:sldId id="570" r:id="rId31"/>
    <p:sldId id="551" r:id="rId32"/>
    <p:sldId id="569" r:id="rId33"/>
    <p:sldId id="552" r:id="rId34"/>
    <p:sldId id="539" r:id="rId35"/>
    <p:sldId id="540" r:id="rId36"/>
    <p:sldId id="550" r:id="rId37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6029" autoAdjust="0"/>
    <p:restoredTop sz="85000" autoAdjust="0"/>
  </p:normalViewPr>
  <p:slideViewPr>
    <p:cSldViewPr snapToGrid="0">
      <p:cViewPr varScale="1">
        <p:scale>
          <a:sx n="95" d="100"/>
          <a:sy n="95" d="100"/>
        </p:scale>
        <p:origin x="1134" y="7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9" Type="http://schemas.openxmlformats.org/officeDocument/2006/relationships/presProps" Target="presProps.xml"/><Relationship Id="rId21" Type="http://schemas.openxmlformats.org/officeDocument/2006/relationships/slide" Target="slides/slide20.xml"/><Relationship Id="rId34" Type="http://schemas.openxmlformats.org/officeDocument/2006/relationships/slide" Target="slides/slide33.xml"/><Relationship Id="rId42" Type="http://schemas.openxmlformats.org/officeDocument/2006/relationships/tableStyles" Target="tableStyles.xml"/><Relationship Id="rId7" Type="http://schemas.openxmlformats.org/officeDocument/2006/relationships/slide" Target="slides/slide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slide" Target="slides/slide28.xml"/><Relationship Id="rId41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slide" Target="slides/slide31.xml"/><Relationship Id="rId37" Type="http://schemas.openxmlformats.org/officeDocument/2006/relationships/slide" Target="slides/slide36.xml"/><Relationship Id="rId40" Type="http://schemas.openxmlformats.org/officeDocument/2006/relationships/viewProps" Target="viewProp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36" Type="http://schemas.openxmlformats.org/officeDocument/2006/relationships/slide" Target="slides/slide35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slide" Target="slides/slide30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slide" Target="slides/slide29.xml"/><Relationship Id="rId35" Type="http://schemas.openxmlformats.org/officeDocument/2006/relationships/slide" Target="slides/slide34.xml"/><Relationship Id="rId8" Type="http://schemas.openxmlformats.org/officeDocument/2006/relationships/slide" Target="slides/slide7.xml"/><Relationship Id="rId3" Type="http://schemas.openxmlformats.org/officeDocument/2006/relationships/slide" Target="slides/slide2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slide" Target="slides/slide32.xml"/><Relationship Id="rId38" Type="http://schemas.openxmlformats.org/officeDocument/2006/relationships/notesMaster" Target="notesMasters/notesMaster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0EC9090F-CE4C-4049-8F42-C28BDE0C4AC8}" type="datetimeFigureOut">
              <a:rPr lang="en-GB" smtClean="0"/>
              <a:t>08/07/2026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BFCECF5A-DED4-463E-AEFA-D2EF0B8A4B2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49174837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3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5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6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BFCECF5A-DED4-463E-AEFA-D2EF0B8A4B27}" type="slidenum">
              <a:rPr lang="en-GB" smtClean="0"/>
              <a:t>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23501199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BFCECF5A-DED4-463E-AEFA-D2EF0B8A4B27}" type="slidenum">
              <a:rPr lang="en-GB" smtClean="0"/>
              <a:t>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5608899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sz="1200" b="0" i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 </a:t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BFCECF5A-DED4-463E-AEFA-D2EF0B8A4B27}" type="slidenum">
              <a:rPr lang="en-GB" smtClean="0"/>
              <a:t>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3063743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BFCECF5A-DED4-463E-AEFA-D2EF0B8A4B27}" type="slidenum">
              <a:rPr lang="en-GB" smtClean="0"/>
              <a:t>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26332812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BFCECF5A-DED4-463E-AEFA-D2EF0B8A4B27}" type="slidenum">
              <a:rPr lang="en-GB" smtClean="0"/>
              <a:t>8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27057457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algn="l"/>
            <a:r>
              <a:rPr lang="en-US" b="0" i="0" dirty="0">
                <a:solidFill>
                  <a:srgbClr val="1F1F1F"/>
                </a:solidFill>
                <a:effectLst/>
                <a:latin typeface="Source Sans Pro" panose="020B0503030403020204" pitchFamily="34" charset="0"/>
              </a:rPr>
              <a:t>The quality improvement process starts with the identification of an issue </a:t>
            </a:r>
            <a:endParaRPr lang="en-US" b="0" i="0" dirty="0">
              <a:solidFill>
                <a:srgbClr val="333333"/>
              </a:solidFill>
              <a:effectLst/>
              <a:latin typeface="OpenSans"/>
            </a:endParaRPr>
          </a:p>
          <a:p>
            <a:pPr algn="l"/>
            <a:r>
              <a:rPr lang="en-US" b="0" i="0" dirty="0">
                <a:solidFill>
                  <a:srgbClr val="1F1F1F"/>
                </a:solidFill>
                <a:effectLst/>
                <a:latin typeface="Source Sans Pro" panose="020B0503030403020204" pitchFamily="34" charset="0"/>
              </a:rPr>
              <a:t>or problem. </a:t>
            </a:r>
            <a:endParaRPr lang="en-US" b="0" i="0" dirty="0">
              <a:solidFill>
                <a:srgbClr val="333333"/>
              </a:solidFill>
              <a:effectLst/>
              <a:latin typeface="OpenSans"/>
            </a:endParaRPr>
          </a:p>
          <a:p>
            <a:pPr algn="l"/>
            <a:r>
              <a:rPr lang="en-US" b="0" i="0" dirty="0">
                <a:solidFill>
                  <a:srgbClr val="1F1F1F"/>
                </a:solidFill>
                <a:effectLst/>
                <a:latin typeface="Source Sans Pro" panose="020B0503030403020204" pitchFamily="34" charset="0"/>
              </a:rPr>
              <a:t>Whatever the source, once we have concluded there is an issue we need to </a:t>
            </a:r>
            <a:endParaRPr lang="en-US" b="0" i="0" dirty="0">
              <a:solidFill>
                <a:srgbClr val="333333"/>
              </a:solidFill>
              <a:effectLst/>
              <a:latin typeface="OpenSans"/>
            </a:endParaRPr>
          </a:p>
          <a:p>
            <a:pPr algn="l"/>
            <a:r>
              <a:rPr lang="en-US" b="0" i="0" dirty="0">
                <a:solidFill>
                  <a:srgbClr val="1F1F1F"/>
                </a:solidFill>
                <a:effectLst/>
                <a:latin typeface="Source Sans Pro" panose="020B0503030403020204" pitchFamily="34" charset="0"/>
              </a:rPr>
              <a:t>address, we can then proceed to the question of how best to proceed. </a:t>
            </a:r>
            <a:endParaRPr lang="en-US" b="0" i="0" dirty="0">
              <a:solidFill>
                <a:srgbClr val="333333"/>
              </a:solidFill>
              <a:effectLst/>
              <a:latin typeface="OpenSans"/>
            </a:endParaRPr>
          </a:p>
          <a:p>
            <a:pPr algn="l"/>
            <a:r>
              <a:rPr lang="en-US" b="0" i="0" dirty="0">
                <a:solidFill>
                  <a:srgbClr val="1F1F1F"/>
                </a:solidFill>
                <a:effectLst/>
                <a:latin typeface="Source Sans Pro" panose="020B0503030403020204" pitchFamily="34" charset="0"/>
              </a:rPr>
              <a:t>We will be reviewing a number of different methods and </a:t>
            </a:r>
            <a:endParaRPr lang="en-US" b="0" i="0" dirty="0">
              <a:solidFill>
                <a:srgbClr val="333333"/>
              </a:solidFill>
              <a:effectLst/>
              <a:latin typeface="OpenSans"/>
            </a:endParaRPr>
          </a:p>
          <a:p>
            <a:pPr algn="l"/>
            <a:r>
              <a:rPr lang="en-US" b="0" i="0" dirty="0">
                <a:solidFill>
                  <a:srgbClr val="1F1F1F"/>
                </a:solidFill>
                <a:effectLst/>
                <a:latin typeface="Source Sans Pro" panose="020B0503030403020204" pitchFamily="34" charset="0"/>
              </a:rPr>
              <a:t>programs that have been developed to guide improvement work. </a:t>
            </a:r>
            <a:endParaRPr lang="en-US" b="0" i="0" dirty="0">
              <a:solidFill>
                <a:srgbClr val="333333"/>
              </a:solidFill>
              <a:effectLst/>
              <a:latin typeface="OpenSans"/>
            </a:endParaRPr>
          </a:p>
          <a:p>
            <a:pPr algn="l"/>
            <a:r>
              <a:rPr lang="en-US" b="0" i="0" dirty="0">
                <a:solidFill>
                  <a:srgbClr val="1F1F1F"/>
                </a:solidFill>
                <a:effectLst/>
                <a:latin typeface="Source Sans Pro" panose="020B0503030403020204" pitchFamily="34" charset="0"/>
              </a:rPr>
              <a:t>While each approach has a unique set of characteristics, </a:t>
            </a:r>
            <a:endParaRPr lang="en-US" b="0" i="0" dirty="0">
              <a:solidFill>
                <a:srgbClr val="333333"/>
              </a:solidFill>
              <a:effectLst/>
              <a:latin typeface="OpenSans"/>
            </a:endParaRPr>
          </a:p>
          <a:p>
            <a:pPr algn="l"/>
            <a:r>
              <a:rPr lang="en-US" b="0" i="0" dirty="0">
                <a:solidFill>
                  <a:srgbClr val="1F1F1F"/>
                </a:solidFill>
                <a:effectLst/>
                <a:latin typeface="Source Sans Pro" panose="020B0503030403020204" pitchFamily="34" charset="0"/>
              </a:rPr>
              <a:t>all involve some key components. </a:t>
            </a:r>
            <a:endParaRPr lang="en-US" b="0" i="0" dirty="0">
              <a:solidFill>
                <a:srgbClr val="333333"/>
              </a:solidFill>
              <a:effectLst/>
              <a:latin typeface="OpenSans"/>
            </a:endParaRPr>
          </a:p>
          <a:p>
            <a:pPr algn="l"/>
            <a:r>
              <a:rPr lang="en-US" b="0" i="0" dirty="0">
                <a:solidFill>
                  <a:srgbClr val="1F1F1F"/>
                </a:solidFill>
                <a:effectLst/>
                <a:latin typeface="Source Sans Pro" panose="020B0503030403020204" pitchFamily="34" charset="0"/>
              </a:rPr>
              <a:t>Systematic monitoring of data, comparing actual to desired levels of improvement </a:t>
            </a:r>
            <a:endParaRPr lang="en-US" b="0" i="0" dirty="0">
              <a:solidFill>
                <a:srgbClr val="333333"/>
              </a:solidFill>
              <a:effectLst/>
              <a:latin typeface="OpenSans"/>
            </a:endParaRPr>
          </a:p>
          <a:p>
            <a:pPr algn="l"/>
            <a:r>
              <a:rPr lang="en-US" b="0" i="0" dirty="0">
                <a:solidFill>
                  <a:srgbClr val="1F1F1F"/>
                </a:solidFill>
                <a:effectLst/>
                <a:latin typeface="Source Sans Pro" panose="020B0503030403020204" pitchFamily="34" charset="0"/>
              </a:rPr>
              <a:t>and performance, identifying deviations or problems, and identifying, </a:t>
            </a:r>
            <a:endParaRPr lang="en-US" b="0" i="0" dirty="0">
              <a:solidFill>
                <a:srgbClr val="333333"/>
              </a:solidFill>
              <a:effectLst/>
              <a:latin typeface="OpenSans"/>
            </a:endParaRPr>
          </a:p>
          <a:p>
            <a:pPr algn="l"/>
            <a:r>
              <a:rPr lang="en-US" b="0" i="0" dirty="0">
                <a:solidFill>
                  <a:srgbClr val="1F1F1F"/>
                </a:solidFill>
                <a:effectLst/>
                <a:latin typeface="Source Sans Pro" panose="020B0503030403020204" pitchFamily="34" charset="0"/>
              </a:rPr>
              <a:t>pilot testing, implementing and evaluating one or more changes to a process.</a:t>
            </a:r>
            <a:endParaRPr lang="en-US" b="0" i="0" dirty="0">
              <a:solidFill>
                <a:srgbClr val="333333"/>
              </a:solidFill>
              <a:effectLst/>
              <a:latin typeface="OpenSans"/>
            </a:endParaRPr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17EA8173-6EA7-483C-A1E0-CFB4950086E9}" type="slidenum">
              <a:rPr kumimoji="0" lang="en-GB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13</a:t>
            </a:fld>
            <a:endParaRPr kumimoji="0" lang="en-GB" sz="12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931958312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17EA8173-6EA7-483C-A1E0-CFB4950086E9}" type="slidenum">
              <a:rPr kumimoji="0" lang="en-GB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23</a:t>
            </a:fld>
            <a:endParaRPr kumimoji="0" lang="en-GB" sz="12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3350024738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8A9EDDDE-A765-4716-BA7C-56729EBBA962}" type="slidenum">
              <a:rPr kumimoji="0" lang="en-GB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35</a:t>
            </a:fld>
            <a:endParaRPr kumimoji="0" lang="en-GB" sz="12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1533088374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BFCECF5A-DED4-463E-AEFA-D2EF0B8A4B27}" type="slidenum">
              <a:rPr lang="en-GB" smtClean="0"/>
              <a:t>36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33344433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11424" y="1988841"/>
            <a:ext cx="103632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25824" y="3744615"/>
            <a:ext cx="85344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527382" y="6525344"/>
            <a:ext cx="1294837" cy="218522"/>
          </a:xfrm>
        </p:spPr>
        <p:txBody>
          <a:bodyPr/>
          <a:lstStyle/>
          <a:p>
            <a:fld id="{9C64F3F4-CE19-49F8-9EF4-FF4EE52031C2}" type="datetimeFigureOut">
              <a:rPr lang="en-GB" smtClean="0"/>
              <a:t>08/07/2026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519936" y="6381329"/>
            <a:ext cx="3860800" cy="365125"/>
          </a:xfrm>
          <a:prstGeom prst="rect">
            <a:avLst/>
          </a:prstGeo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4922467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08/07/2026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75787" y="6461781"/>
            <a:ext cx="3860800" cy="365125"/>
          </a:xfrm>
          <a:prstGeom prst="rect">
            <a:avLst/>
          </a:prstGeom>
        </p:spPr>
        <p:txBody>
          <a:bodyPr/>
          <a:lstStyle/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53220008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1424" y="3993084"/>
            <a:ext cx="103632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911424" y="2492897"/>
            <a:ext cx="103632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08/07/2026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50227161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09600" y="1600201"/>
            <a:ext cx="53848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97600" y="1600201"/>
            <a:ext cx="53848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08/07/2026</a:t>
            </a:fld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2205118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09600" y="1535113"/>
            <a:ext cx="5386917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09600" y="2174876"/>
            <a:ext cx="5386917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93368" y="1535113"/>
            <a:ext cx="5389033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93368" y="2174876"/>
            <a:ext cx="5389033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08/07/2026</a:t>
            </a:fld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87211361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08/07/2026</a:t>
            </a:fld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1321419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08/07/2026</a:t>
            </a:fld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88079592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1" y="273050"/>
            <a:ext cx="4011084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766733" y="273051"/>
            <a:ext cx="6815667" cy="517217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09601" y="1435101"/>
            <a:ext cx="4011084" cy="4029891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08/07/2026</a:t>
            </a:fld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77169963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389717" y="4509120"/>
            <a:ext cx="73152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2389717" y="612776"/>
            <a:ext cx="7315200" cy="3824337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389717" y="5157192"/>
            <a:ext cx="7315200" cy="43204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08/07/2026</a:t>
            </a:fld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49276112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08/07/2026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11357470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839200" y="274639"/>
            <a:ext cx="2743200" cy="5242594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09600" y="274639"/>
            <a:ext cx="8026400" cy="5242594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08/07/2026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55043909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13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09600" y="274638"/>
            <a:ext cx="109728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09600" y="1600201"/>
            <a:ext cx="10972800" cy="3917032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335360" y="6525344"/>
            <a:ext cx="1294837" cy="218522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05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C64F3F4-CE19-49F8-9EF4-FF4EE52031C2}" type="datetimeFigureOut">
              <a:rPr lang="en-GB" smtClean="0"/>
              <a:pPr/>
              <a:t>08/07/2026</a:t>
            </a:fld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608501" y="6380973"/>
            <a:ext cx="973899" cy="340503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C82685A-BD3A-4230-8D85-804689F67293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75149601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hyperlink" Target="https://www.hcpc-uk.org/concerns/case-studies/failure-to-maintain-adequate-records2/" TargetMode="External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2.xml"/></Relationships>
</file>

<file path=ppt/slides/_rels/slide2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8.xml.rels><?xml version="1.0" encoding="UTF-8" standalone="yes"?>
<Relationships xmlns="http://schemas.openxmlformats.org/package/2006/relationships"><Relationship Id="rId2" Type="http://schemas.openxmlformats.org/officeDocument/2006/relationships/hyperlink" Target="https://www.sbs.nhs.uk/app/uploads/Insight_Diagnostic_Case_Study-1.pdf" TargetMode="External"/><Relationship Id="rId1" Type="http://schemas.openxmlformats.org/officeDocument/2006/relationships/slideLayout" Target="../slideLayouts/slideLayout2.xml"/></Relationships>
</file>

<file path=ppt/slides/_rels/slide2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4.xml.rels><?xml version="1.0" encoding="UTF-8" standalone="yes"?>
<Relationships xmlns="http://schemas.openxmlformats.org/package/2006/relationships"><Relationship Id="rId3" Type="http://schemas.openxmlformats.org/officeDocument/2006/relationships/hyperlink" Target="https://quizgecko.com/learn/healthcare-quality-and-improvement-8t49a6" TargetMode="External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35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2.xml"/></Relationships>
</file>

<file path=ppt/slides/_rels/slide36.xml.rels><?xml version="1.0" encoding="UTF-8" standalone="yes"?>
<Relationships xmlns="http://schemas.openxmlformats.org/package/2006/relationships"><Relationship Id="rId8" Type="http://schemas.openxmlformats.org/officeDocument/2006/relationships/hyperlink" Target="http://www.rand.org/content/dam/rand/pubs/technical_reports/2010/RAND_TR738.pdf" TargetMode="External"/><Relationship Id="rId3" Type="http://schemas.openxmlformats.org/officeDocument/2006/relationships/hyperlink" Target="http://www.ncbi.nlm.nih.gov/pmc/articles/PMC3359088/" TargetMode="External"/><Relationship Id="rId7" Type="http://schemas.openxmlformats.org/officeDocument/2006/relationships/hyperlink" Target="https://goleansixsigma.com/what-is-lean-six-sigma/#:~:text=Lean%20focuses%20on%20removing%20wasteful,their%20goals%20and%20delight%20customers." TargetMode="External"/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2.xml"/><Relationship Id="rId6" Type="http://schemas.openxmlformats.org/officeDocument/2006/relationships/hyperlink" Target="https://www.youtube.com/watch?v=xzAp6ZV5ml4" TargetMode="External"/><Relationship Id="rId5" Type="http://schemas.openxmlformats.org/officeDocument/2006/relationships/hyperlink" Target="https://www.youtube.com/watch?v=I-DIXcoeaNQ" TargetMode="External"/><Relationship Id="rId4" Type="http://schemas.openxmlformats.org/officeDocument/2006/relationships/hyperlink" Target="https://www.youtube.com/watch?v=jq52ZjMzqyI" TargetMode="External"/><Relationship Id="rId9" Type="http://schemas.openxmlformats.org/officeDocument/2006/relationships/hyperlink" Target="https://www.youtube.com/watch?v=tsF-8u-V4j4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315844" y="1813869"/>
            <a:ext cx="10876156" cy="648073"/>
          </a:xfrm>
        </p:spPr>
        <p:txBody>
          <a:bodyPr>
            <a:noAutofit/>
          </a:bodyPr>
          <a:lstStyle/>
          <a:p>
            <a:pPr algn="l"/>
            <a:br>
              <a:rPr lang="en-GB" sz="3600" b="1" i="1" dirty="0">
                <a:solidFill>
                  <a:schemeClr val="bg1"/>
                </a:solidFill>
              </a:rPr>
            </a:br>
            <a:r>
              <a:rPr lang="en-GB" sz="3600" b="1" i="1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br>
              <a:rPr lang="en-GB" sz="3600" b="1" i="1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</a:br>
            <a:br>
              <a:rPr lang="en-GB" sz="3600" b="1" i="1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sz="3600" b="1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Quality Assurance and Service Improvements</a:t>
            </a:r>
            <a:br>
              <a:rPr lang="en-GB" sz="3600" b="1" i="1" dirty="0">
                <a:solidFill>
                  <a:schemeClr val="bg1"/>
                </a:solidFill>
              </a:rPr>
            </a:br>
            <a:br>
              <a:rPr lang="en-GB" sz="3600" b="1" i="1" dirty="0">
                <a:solidFill>
                  <a:schemeClr val="bg1"/>
                </a:solidFill>
              </a:rPr>
            </a:br>
            <a:br>
              <a:rPr lang="en-GB" sz="3600" b="1" dirty="0">
                <a:solidFill>
                  <a:schemeClr val="bg1"/>
                </a:solidFill>
              </a:rPr>
            </a:br>
            <a:br>
              <a:rPr lang="en-GB" sz="3600" b="1" dirty="0">
                <a:solidFill>
                  <a:schemeClr val="bg1"/>
                </a:solidFill>
              </a:rPr>
            </a:br>
            <a:br>
              <a:rPr lang="en-GB" sz="3200" b="1" i="1" dirty="0">
                <a:solidFill>
                  <a:prstClr val="white"/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</a:br>
            <a:endParaRPr lang="en-GB" sz="3200" b="1" i="1" dirty="0">
              <a:solidFill>
                <a:prstClr val="white"/>
              </a:solidFill>
              <a:latin typeface="Arial" panose="020B0604020202020204" pitchFamily="34" charset="0"/>
              <a:ea typeface="+mn-ea"/>
              <a:cs typeface="Arial" panose="020B0604020202020204" pitchFamily="34" charset="0"/>
            </a:endParaRPr>
          </a:p>
        </p:txBody>
      </p:sp>
      <p:sp>
        <p:nvSpPr>
          <p:cNvPr id="4" name="Rectangle 3">
            <a:extLst>
              <a:ext uri="{FF2B5EF4-FFF2-40B4-BE49-F238E27FC236}">
                <a16:creationId xmlns:a16="http://schemas.microsoft.com/office/drawing/2014/main" id="{63DE40DA-47CD-4349-9D54-BB22EFAEF32A}"/>
              </a:ext>
            </a:extLst>
          </p:cNvPr>
          <p:cNvSpPr/>
          <p:nvPr/>
        </p:nvSpPr>
        <p:spPr>
          <a:xfrm>
            <a:off x="1003610" y="3064605"/>
            <a:ext cx="10259122" cy="255454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lvl="0" algn="ctr">
              <a:defRPr/>
            </a:pPr>
            <a:r>
              <a:rPr lang="en-GB" sz="3200" b="1" i="1" dirty="0">
                <a:solidFill>
                  <a:prstClr val="white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Quality </a:t>
            </a:r>
            <a:r>
              <a:rPr kumimoji="0" lang="en-GB" sz="3200" b="1" i="1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Improvement</a:t>
            </a:r>
          </a:p>
          <a:p>
            <a:pPr lvl="0" algn="ctr">
              <a:defRPr/>
            </a:pPr>
            <a:r>
              <a:rPr lang="en-GB" sz="3200" b="1" i="1" dirty="0">
                <a:solidFill>
                  <a:prstClr val="white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&amp;</a:t>
            </a:r>
            <a:endParaRPr kumimoji="0" lang="en-GB" sz="3200" b="1" i="1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 panose="020B0604020202020204" pitchFamily="34" charset="0"/>
              <a:ea typeface="+mn-ea"/>
              <a:cs typeface="Arial" panose="020B0604020202020204" pitchFamily="34" charset="0"/>
            </a:endParaRPr>
          </a:p>
          <a:p>
            <a:pPr lvl="0" algn="ctr">
              <a:defRPr/>
            </a:pPr>
            <a:r>
              <a:rPr lang="en-GB" sz="3200" b="1" i="1" dirty="0">
                <a:solidFill>
                  <a:prstClr val="white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Benchmarking</a:t>
            </a:r>
          </a:p>
          <a:p>
            <a:pPr lvl="0" algn="ctr">
              <a:defRPr/>
            </a:pPr>
            <a:endParaRPr lang="en-GB" sz="3200" b="1" dirty="0">
              <a:solidFill>
                <a:prstClr val="white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lvl="0" algn="ctr">
              <a:defRPr/>
            </a:pPr>
            <a:r>
              <a:rPr lang="en-GB" sz="3200" b="1" dirty="0">
                <a:solidFill>
                  <a:prstClr val="white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WEEK 5</a:t>
            </a:r>
            <a:endParaRPr kumimoji="0" lang="en-GB" sz="3200" b="1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 panose="020B0604020202020204" pitchFamily="34" charset="0"/>
              <a:ea typeface="+mn-ea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395684286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17284CC-33D5-13DA-B2ED-25F00A71DB8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Learning outcomes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AD6F64A-255D-C778-4B76-31A5018CDC0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000250" y="1323976"/>
            <a:ext cx="8229600" cy="4337272"/>
          </a:xfrm>
        </p:spPr>
        <p:txBody>
          <a:bodyPr>
            <a:noAutofit/>
          </a:bodyPr>
          <a:lstStyle/>
          <a:p>
            <a:pPr marL="0" indent="0">
              <a:buNone/>
            </a:pP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Upon successful completion of this module, student should be able to: </a:t>
            </a:r>
          </a:p>
          <a:p>
            <a:pPr marL="0" indent="0">
              <a:buNone/>
            </a:pPr>
            <a:endParaRPr lang="en-GB" sz="20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lvl="0" algn="just" rtl="0">
              <a:lnSpc>
                <a:spcPct val="115000"/>
              </a:lnSpc>
              <a:buFont typeface="Wingdings" panose="05000000000000000000" pitchFamily="2" charset="2"/>
              <a:buChar char="§"/>
            </a:pPr>
            <a:r>
              <a:rPr lang="en-GB" sz="2000" dirty="0">
                <a:latin typeface="Arial" panose="020B0604020202020204" pitchFamily="34" charset="0"/>
                <a:ea typeface="Arial" panose="020B0604020202020204" pitchFamily="34" charset="0"/>
                <a:cs typeface="Arial" panose="020B0604020202020204" pitchFamily="34" charset="0"/>
              </a:rPr>
              <a:t></a:t>
            </a:r>
            <a:r>
              <a:rPr lang="en-GB" sz="2000" dirty="0">
                <a:solidFill>
                  <a:srgbClr val="000000"/>
                </a:solidFill>
                <a:latin typeface="Arial" panose="020B0604020202020204" pitchFamily="34" charset="0"/>
                <a:ea typeface="Arial" panose="020B0604020202020204" pitchFamily="34" charset="0"/>
                <a:cs typeface="Arial" panose="020B0604020202020204" pitchFamily="34" charset="0"/>
              </a:rPr>
              <a:t>Critically analyse theories and approaches to the management of quality and implementation of service improvement within health and social care. </a:t>
            </a:r>
            <a:endParaRPr lang="en-GB" sz="2000" dirty="0">
              <a:latin typeface="Arial" panose="020B0604020202020204" pitchFamily="34" charset="0"/>
              <a:ea typeface="Calibri" panose="020F0502020204030204" pitchFamily="34" charset="0"/>
              <a:cs typeface="Arial" panose="020B0604020202020204" pitchFamily="34" charset="0"/>
            </a:endParaRPr>
          </a:p>
          <a:p>
            <a:pPr lvl="0" algn="just">
              <a:lnSpc>
                <a:spcPct val="115000"/>
              </a:lnSpc>
              <a:buFont typeface="Wingdings" panose="05000000000000000000" pitchFamily="2" charset="2"/>
              <a:buChar char="§"/>
            </a:pPr>
            <a:r>
              <a:rPr lang="en-GB" sz="2000" dirty="0">
                <a:solidFill>
                  <a:srgbClr val="000000"/>
                </a:solidFill>
                <a:latin typeface="Arial" panose="020B0604020202020204" pitchFamily="34" charset="0"/>
                <a:ea typeface="Arial" panose="020B0604020202020204" pitchFamily="34" charset="0"/>
                <a:cs typeface="Arial" panose="020B0604020202020204" pitchFamily="34" charset="0"/>
              </a:rPr>
              <a:t>Critically explore health reforms, and national and local policy issues affecting the health and care sector by demonstrating the impact these have on service provision.</a:t>
            </a:r>
            <a:endParaRPr lang="en-GB" sz="2000" dirty="0">
              <a:latin typeface="Arial" panose="020B0604020202020204" pitchFamily="34" charset="0"/>
              <a:ea typeface="Calibri" panose="020F0502020204030204" pitchFamily="34" charset="0"/>
              <a:cs typeface="Arial" panose="020B0604020202020204" pitchFamily="34" charset="0"/>
            </a:endParaRPr>
          </a:p>
          <a:p>
            <a:pPr algn="just">
              <a:lnSpc>
                <a:spcPct val="115000"/>
              </a:lnSpc>
              <a:spcAft>
                <a:spcPts val="1000"/>
              </a:spcAft>
              <a:buFont typeface="Wingdings" panose="05000000000000000000" pitchFamily="2" charset="2"/>
              <a:buChar char="§"/>
            </a:pPr>
            <a:r>
              <a:rPr lang="en-GB" sz="2000" dirty="0">
                <a:solidFill>
                  <a:srgbClr val="000000"/>
                </a:solidFill>
                <a:latin typeface="Arial" panose="020B0604020202020204" pitchFamily="34" charset="0"/>
                <a:ea typeface="Arial" panose="020B0604020202020204" pitchFamily="34" charset="0"/>
                <a:cs typeface="Arial" panose="020B0604020202020204" pitchFamily="34" charset="0"/>
              </a:rPr>
              <a:t>Critically analyse the management of quality, service improvement and theories and tools to effectively design services for a sustainable future. </a:t>
            </a:r>
            <a:endParaRPr lang="en-GB" sz="2000" dirty="0">
              <a:latin typeface="Arial" panose="020B0604020202020204" pitchFamily="34" charset="0"/>
              <a:ea typeface="Calibri" panose="020F0502020204030204" pitchFamily="34" charset="0"/>
              <a:cs typeface="Arial" panose="020B0604020202020204" pitchFamily="34" charset="0"/>
            </a:endParaRPr>
          </a:p>
          <a:p>
            <a:pPr lvl="0" algn="just" rtl="0">
              <a:lnSpc>
                <a:spcPct val="115000"/>
              </a:lnSpc>
              <a:buFont typeface="Wingdings" panose="05000000000000000000" pitchFamily="2" charset="2"/>
              <a:buChar char="§"/>
            </a:pPr>
            <a:endParaRPr lang="en-GB" sz="1800" dirty="0">
              <a:latin typeface="Arial" panose="020B0604020202020204" pitchFamily="34" charset="0"/>
              <a:ea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endParaRPr lang="en-GB" sz="1800" dirty="0"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12796283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54C0C89-A654-9474-8EB9-AF58EB41BB1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Module Summary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B04E91D-47BD-D9CB-4F50-623E3026B562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>
              <a:buFont typeface="Wingdings" panose="05000000000000000000" pitchFamily="2" charset="2"/>
              <a:buChar char="§"/>
            </a:pPr>
            <a:r>
              <a:rPr lang="en-GB" sz="2600" dirty="0">
                <a:latin typeface="Arial" panose="020B0604020202020204" pitchFamily="34" charset="0"/>
                <a:cs typeface="Arial" panose="020B0604020202020204" pitchFamily="34" charset="0"/>
              </a:rPr>
              <a:t>The module aims overall to develop student to explore quality assurance theory and factors that influence the delivery of quality service user care and affect implementation of quality control measures.</a:t>
            </a:r>
          </a:p>
          <a:p>
            <a:pPr>
              <a:buFont typeface="Wingdings" panose="05000000000000000000" pitchFamily="2" charset="2"/>
              <a:buChar char="§"/>
            </a:pPr>
            <a:r>
              <a:rPr lang="en-GB" sz="2600" dirty="0">
                <a:latin typeface="Arial" panose="020B0604020202020204" pitchFamily="34" charset="0"/>
                <a:cs typeface="Arial" panose="020B0604020202020204" pitchFamily="34" charset="0"/>
              </a:rPr>
              <a:t>To develop the necessary service improvement knowledge and skills while being able to apply a critical perspective related to policy and change within their area of service delivery.</a:t>
            </a:r>
          </a:p>
        </p:txBody>
      </p:sp>
    </p:spTree>
    <p:extLst>
      <p:ext uri="{BB962C8B-B14F-4D97-AF65-F5344CB8AC3E}">
        <p14:creationId xmlns:p14="http://schemas.microsoft.com/office/powerpoint/2010/main" val="293363242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F07025B-F761-3CA4-E49E-5C04585F390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Aims of the Session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A3C20E9-36F1-5609-918E-863A9FA861BB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US" dirty="0"/>
              <a:t>We will discuss and try to understand benchmarking in the context of quality improvement</a:t>
            </a:r>
          </a:p>
          <a:p>
            <a:endParaRPr lang="en-US" dirty="0"/>
          </a:p>
          <a:p>
            <a:r>
              <a:rPr lang="en-US" dirty="0"/>
              <a:t>We will discuss assignment brief- </a:t>
            </a:r>
            <a:r>
              <a:rPr lang="en-US" i="1" dirty="0"/>
              <a:t>Introduction (500 words), Main Body (1800 words), Recommendation (400 words), and Conclusion (300 words)</a:t>
            </a:r>
            <a:endParaRPr lang="en-GB" i="1" dirty="0"/>
          </a:p>
        </p:txBody>
      </p:sp>
    </p:spTree>
    <p:extLst>
      <p:ext uri="{BB962C8B-B14F-4D97-AF65-F5344CB8AC3E}">
        <p14:creationId xmlns:p14="http://schemas.microsoft.com/office/powerpoint/2010/main" val="3794186018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C4A2919-298B-74A7-6D40-C22EB638D21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Recap…</a:t>
            </a:r>
            <a:r>
              <a:rPr lang="en-GB" sz="3600" b="1" dirty="0">
                <a:latin typeface="Arial" panose="020B0604020202020204" pitchFamily="34" charset="0"/>
                <a:cs typeface="Arial" panose="020B0604020202020204" pitchFamily="34" charset="0"/>
              </a:rPr>
              <a:t>1</a:t>
            </a:r>
            <a:endParaRPr lang="en-GB" b="1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54F2B7E-A6A5-0880-1E47-DA4452623BFB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>
              <a:spcBef>
                <a:spcPct val="0"/>
              </a:spcBef>
              <a:buNone/>
            </a:pPr>
            <a:r>
              <a:rPr lang="en-GB" sz="2400" b="1" dirty="0"/>
              <a:t>Quality Assurance</a:t>
            </a:r>
          </a:p>
          <a:p>
            <a:pPr marL="0" indent="0">
              <a:spcBef>
                <a:spcPct val="0"/>
              </a:spcBef>
              <a:buNone/>
            </a:pPr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-Maintaining a high quality of health care by constantly measuring the effectiveness of the </a:t>
            </a:r>
            <a:r>
              <a:rPr lang="en-US" sz="2400" dirty="0" err="1">
                <a:latin typeface="Arial" panose="020B0604020202020204" pitchFamily="34" charset="0"/>
                <a:cs typeface="Arial" panose="020B0604020202020204" pitchFamily="34" charset="0"/>
              </a:rPr>
              <a:t>organisations</a:t>
            </a:r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 that provide it</a:t>
            </a:r>
            <a:endParaRPr lang="en-GB" sz="2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spcBef>
                <a:spcPct val="0"/>
              </a:spcBef>
              <a:buNone/>
            </a:pPr>
            <a:endParaRPr lang="en-US" sz="2400" b="1" dirty="0"/>
          </a:p>
          <a:p>
            <a:pPr marL="0" indent="0">
              <a:spcBef>
                <a:spcPct val="0"/>
              </a:spcBef>
              <a:buNone/>
            </a:pPr>
            <a:r>
              <a:rPr lang="en-US" sz="2400" b="1" dirty="0"/>
              <a:t>Quality improvement</a:t>
            </a:r>
          </a:p>
          <a:p>
            <a:pPr marL="0" indent="0">
              <a:spcBef>
                <a:spcPct val="0"/>
              </a:spcBef>
              <a:buNone/>
            </a:pPr>
            <a:r>
              <a:rPr lang="en-US" sz="2400" dirty="0">
                <a:latin typeface="Arial" panose="020B0604020202020204" pitchFamily="34" charset="0"/>
                <a:ea typeface="+mj-ea"/>
                <a:cs typeface="Arial" panose="020B0604020202020204" pitchFamily="34" charset="0"/>
              </a:rPr>
              <a:t>-T</a:t>
            </a:r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he combined and unceasing efforts of everyone – healthcare professionals, patients and their families, researchers, payers, planners and educators – to make the changes that will lead to better patient outcomes (health), better system performance (care) and better professional development (learning)</a:t>
            </a:r>
          </a:p>
          <a:p>
            <a:pPr marL="0" indent="0">
              <a:spcBef>
                <a:spcPct val="0"/>
              </a:spcBef>
              <a:buNone/>
            </a:pPr>
            <a:endParaRPr lang="en-US" sz="24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405435127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C4A2919-298B-74A7-6D40-C22EB638D21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Recap…</a:t>
            </a:r>
            <a:r>
              <a:rPr lang="en-GB" sz="3600" b="1" dirty="0">
                <a:latin typeface="Arial" panose="020B0604020202020204" pitchFamily="34" charset="0"/>
                <a:cs typeface="Arial" panose="020B0604020202020204" pitchFamily="34" charset="0"/>
              </a:rPr>
              <a:t>2</a:t>
            </a:r>
            <a:endParaRPr lang="en-GB" b="1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54F2B7E-A6A5-0880-1E47-DA4452623BFB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pPr marL="0" indent="0">
              <a:spcBef>
                <a:spcPct val="0"/>
              </a:spcBef>
              <a:buNone/>
            </a:pPr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Quality</a:t>
            </a:r>
            <a:endParaRPr lang="en-US" b="1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spcBef>
                <a:spcPct val="0"/>
              </a:spcBef>
              <a:buNone/>
            </a:pP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-Quality is defined as “effective, safe, centered on the patients needs and given in a timely fashion</a:t>
            </a:r>
          </a:p>
          <a:p>
            <a:pPr marL="0" indent="0">
              <a:spcBef>
                <a:spcPct val="0"/>
              </a:spcBef>
              <a:buNone/>
            </a:pPr>
            <a:endParaRPr lang="en-US" sz="2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buFont typeface="Wingdings" panose="05000000000000000000" pitchFamily="2" charset="2"/>
              <a:buChar char="§"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Contributing factors to medical errors</a:t>
            </a:r>
          </a:p>
          <a:p>
            <a:pPr lvl="1">
              <a:buFont typeface="Courier New" panose="02070309020205020404" pitchFamily="49" charset="0"/>
              <a:buChar char="o"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Medication errors</a:t>
            </a:r>
          </a:p>
          <a:p>
            <a:pPr lvl="1">
              <a:buFont typeface="Courier New" panose="02070309020205020404" pitchFamily="49" charset="0"/>
              <a:buChar char="o"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Healthcare associated infections (HAI)</a:t>
            </a:r>
          </a:p>
          <a:p>
            <a:pPr lvl="1">
              <a:buFont typeface="Courier New" panose="02070309020205020404" pitchFamily="49" charset="0"/>
              <a:buChar char="o"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Patient falls</a:t>
            </a:r>
          </a:p>
          <a:p>
            <a:pPr lvl="1">
              <a:buFont typeface="Courier New" panose="02070309020205020404" pitchFamily="49" charset="0"/>
              <a:buChar char="o"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Unexplained readmissions</a:t>
            </a:r>
          </a:p>
          <a:p>
            <a:pPr marL="0" indent="0">
              <a:spcBef>
                <a:spcPct val="0"/>
              </a:spcBef>
              <a:buNone/>
            </a:pPr>
            <a:endParaRPr lang="en-US" sz="24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671620288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CB3BA4F-71EB-41BF-8489-5CB9453652B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Recap…</a:t>
            </a:r>
            <a:r>
              <a:rPr lang="en-GB" sz="3600" b="1" dirty="0">
                <a:latin typeface="Arial" panose="020B0604020202020204" pitchFamily="34" charset="0"/>
                <a:cs typeface="Arial" panose="020B0604020202020204" pitchFamily="34" charset="0"/>
              </a:rPr>
              <a:t>3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6A35FAD-B9FF-4147-87DB-664CAC8DD3E9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Systems Reengineering</a:t>
            </a:r>
          </a:p>
          <a:p>
            <a:pPr marL="0" indent="0">
              <a:buNone/>
            </a:pPr>
            <a:r>
              <a:rPr lang="en-US" sz="2400" dirty="0">
                <a:solidFill>
                  <a:srgbClr val="1F1F1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-Refers to the process of analyzing, designing and managing complex systems with the goals of optimizing efficiency, reliability and productivity.</a:t>
            </a:r>
          </a:p>
          <a:p>
            <a:pPr marL="0" indent="0">
              <a:buNone/>
            </a:pPr>
            <a:endParaRPr lang="en-GB" b="1" dirty="0">
              <a:solidFill>
                <a:srgbClr val="1F1F1F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b="1" dirty="0">
                <a:solidFill>
                  <a:srgbClr val="1F1F1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Swiss Cheese Model</a:t>
            </a:r>
          </a:p>
          <a:p>
            <a:pPr marL="0" indent="0">
              <a:buNone/>
            </a:pPr>
            <a:r>
              <a:rPr lang="en-US" sz="2400" dirty="0">
                <a:solidFill>
                  <a:srgbClr val="1F1F1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-It illustrates how errors occur when a number of potential areas that can fail within a system align in a way that allows the failure through an entire process</a:t>
            </a:r>
            <a:endParaRPr lang="en-GB" sz="2400" dirty="0">
              <a:solidFill>
                <a:srgbClr val="1F1F1F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50122729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CB3BA4F-71EB-41BF-8489-5CB9453652B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Recap…</a:t>
            </a:r>
            <a:r>
              <a:rPr lang="en-GB" sz="3600" b="1" dirty="0">
                <a:latin typeface="Arial" panose="020B0604020202020204" pitchFamily="34" charset="0"/>
                <a:cs typeface="Arial" panose="020B0604020202020204" pitchFamily="34" charset="0"/>
              </a:rPr>
              <a:t>4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6A35FAD-B9FF-4147-87DB-664CAC8DD3E9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US" b="1" dirty="0">
                <a:latin typeface="Arial" panose="020B0604020202020204" pitchFamily="34" charset="0"/>
                <a:cs typeface="Arial" panose="020B0604020202020204" pitchFamily="34" charset="0"/>
              </a:rPr>
              <a:t>Root Cause Analysis (RCA) </a:t>
            </a:r>
          </a:p>
          <a:p>
            <a:pPr marL="0" indent="0">
              <a:buNone/>
            </a:pPr>
            <a:r>
              <a:rPr lang="en-US" sz="2400" dirty="0">
                <a:solidFill>
                  <a:srgbClr val="1F1F1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-is a structured method used to analyze serious adverse events” in healthcare</a:t>
            </a:r>
          </a:p>
          <a:p>
            <a:pPr marL="0" indent="0">
              <a:buNone/>
            </a:pPr>
            <a:r>
              <a:rPr lang="en-US" sz="2400" dirty="0">
                <a:solidFill>
                  <a:srgbClr val="1F1F1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-includes </a:t>
            </a:r>
            <a:r>
              <a:rPr lang="en-GB" sz="2400" dirty="0">
                <a:solidFill>
                  <a:srgbClr val="1F1F1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F</a:t>
            </a: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ishbone analysis, 5 whys, Human Factor Analysis, SWOT 	Analysis, PESTLE </a:t>
            </a:r>
            <a:endParaRPr lang="en-US" sz="2400" dirty="0">
              <a:solidFill>
                <a:srgbClr val="1F1F1F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endParaRPr lang="en-US" dirty="0"/>
          </a:p>
          <a:p>
            <a:r>
              <a:rPr lang="en-US" b="1" dirty="0">
                <a:latin typeface="Arial" panose="020B0604020202020204" pitchFamily="34" charset="0"/>
                <a:cs typeface="Arial" panose="020B0604020202020204" pitchFamily="34" charset="0"/>
              </a:rPr>
              <a:t>Measures</a:t>
            </a:r>
          </a:p>
          <a:p>
            <a:pPr marL="0" indent="0">
              <a:buNone/>
            </a:pPr>
            <a:r>
              <a:rPr lang="en-GB" sz="2400" dirty="0">
                <a:solidFill>
                  <a:srgbClr val="1F1F1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-Scientific Soundness, Validity and reliability of measure, Understandable, Feasible</a:t>
            </a:r>
          </a:p>
          <a:p>
            <a:pPr lvl="1"/>
            <a:endParaRPr lang="en-US" b="1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30945117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4EE5B8C-1449-48E7-BE19-F4F7792281C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b="1" dirty="0">
                <a:latin typeface="Arial" panose="020B0604020202020204" pitchFamily="34" charset="0"/>
                <a:cs typeface="Arial" panose="020B0604020202020204" pitchFamily="34" charset="0"/>
              </a:rPr>
              <a:t>Activity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D6DEABB-8556-4100-8A87-6BCD6F989A17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For the next 10mins</a:t>
            </a:r>
          </a:p>
          <a:p>
            <a:endParaRPr lang="en-US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Read the case study below and :</a:t>
            </a:r>
          </a:p>
          <a:p>
            <a:pPr lvl="1"/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Use the Swiss Cheese Model to understand the problem</a:t>
            </a:r>
          </a:p>
          <a:p>
            <a:pPr lvl="1"/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Use any Root Cause Analysis of your choice to get to the root of the problem</a:t>
            </a:r>
          </a:p>
          <a:p>
            <a:pPr lvl="1"/>
            <a:r>
              <a:rPr lang="en-GB">
                <a:hlinkClick r:id="rId2"/>
              </a:rPr>
              <a:t>Failure to maintain adequate records | The HCPC</a:t>
            </a:r>
            <a:endParaRPr lang="en-US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US" dirty="0"/>
          </a:p>
          <a:p>
            <a:pPr marL="0" indent="0">
              <a:buNone/>
            </a:pP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555066442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C4A2919-298B-74A7-6D40-C22EB638D21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/>
              <a:t>What do you mean quality improvement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54F2B7E-A6A5-0880-1E47-DA4452623BFB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dirty="0"/>
              <a:t>Paul </a:t>
            </a:r>
            <a:r>
              <a:rPr lang="en-US" dirty="0" err="1"/>
              <a:t>Batalden</a:t>
            </a:r>
            <a:r>
              <a:rPr lang="en-US" dirty="0"/>
              <a:t> has defined quality improvement as: “the combined and unceasing efforts of everyone – healthcare professionals, patients and their families, researchers, payers, planners and educators – to make the changes that will lead to better patient outcomes (health), better system performance (care) and better professional development (learning)”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308072925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6707235-60E3-CDA5-8898-8EC10A42268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/>
              <a:t>Quality improvement 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3D1B6C5-840B-245B-EC93-2DDBE7D5A62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4305924"/>
          </a:xfrm>
        </p:spPr>
        <p:txBody>
          <a:bodyPr>
            <a:normAutofit fontScale="92500" lnSpcReduction="20000"/>
          </a:bodyPr>
          <a:lstStyle/>
          <a:p>
            <a:r>
              <a:rPr lang="en-US" dirty="0"/>
              <a:t>Quality improvement (QI) goes beyond traditional management, target setting and policy making. </a:t>
            </a:r>
          </a:p>
          <a:p>
            <a:r>
              <a:rPr lang="en-US" dirty="0"/>
              <a:t>QI methodology is best applied when tackling complex adaptive problems – where the problem isn’t completely understood and where the answer isn’t known </a:t>
            </a:r>
          </a:p>
          <a:p>
            <a:pPr lvl="1"/>
            <a:r>
              <a:rPr lang="en-US" sz="2700" dirty="0"/>
              <a:t>for example, how to reduce frequency of violence on inpatient mental health wards. </a:t>
            </a:r>
          </a:p>
          <a:p>
            <a:r>
              <a:rPr lang="en-US" dirty="0"/>
              <a:t>QI </a:t>
            </a:r>
            <a:r>
              <a:rPr lang="en-US" dirty="0" err="1"/>
              <a:t>utilises</a:t>
            </a:r>
            <a:r>
              <a:rPr lang="en-US" dirty="0"/>
              <a:t> the subject matter expertise of people closest to the issue – staff and service users – to identify potential solutions and test them.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031640639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6456357-A0AC-9C00-986B-7231FCAC67D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/>
              <a:t>Quality improvement </a:t>
            </a:r>
            <a:r>
              <a:rPr lang="en-GB" i="1" dirty="0" err="1"/>
              <a:t>ctd</a:t>
            </a:r>
            <a:r>
              <a:rPr lang="en-GB" b="1" dirty="0"/>
              <a:t>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2FD9AC4-2BD4-9842-4D80-93FA9E7AF7D1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algn="l"/>
            <a:r>
              <a:rPr lang="en-US" b="0" i="0" dirty="0">
                <a:solidFill>
                  <a:srgbClr val="1F1F1F"/>
                </a:solidFill>
                <a:effectLst/>
                <a:latin typeface="Source Sans Pro" panose="020B0503030403020204" pitchFamily="34" charset="0"/>
              </a:rPr>
              <a:t>This is the real heart of our module </a:t>
            </a:r>
          </a:p>
          <a:p>
            <a:pPr algn="l"/>
            <a:r>
              <a:rPr lang="en-US" b="0" i="0" dirty="0">
                <a:solidFill>
                  <a:srgbClr val="1F1F1F"/>
                </a:solidFill>
                <a:effectLst/>
                <a:latin typeface="Source Sans Pro" panose="020B0503030403020204" pitchFamily="34" charset="0"/>
              </a:rPr>
              <a:t>quality and safety and to</a:t>
            </a:r>
            <a:endParaRPr lang="en-US" b="0" i="0" dirty="0">
              <a:solidFill>
                <a:srgbClr val="333333"/>
              </a:solidFill>
              <a:effectLst/>
              <a:latin typeface="OpenSans"/>
            </a:endParaRPr>
          </a:p>
          <a:p>
            <a:pPr algn="l"/>
            <a:r>
              <a:rPr lang="en-US" b="0" i="0" dirty="0">
                <a:solidFill>
                  <a:srgbClr val="1F1F1F"/>
                </a:solidFill>
                <a:effectLst/>
                <a:latin typeface="Source Sans Pro" panose="020B0503030403020204" pitchFamily="34" charset="0"/>
              </a:rPr>
              <a:t>explore with some approaches to how we can actually improve the care that we provide to our patients.</a:t>
            </a:r>
            <a:endParaRPr lang="en-US" b="0" i="0" dirty="0">
              <a:solidFill>
                <a:srgbClr val="333333"/>
              </a:solidFill>
              <a:effectLst/>
              <a:latin typeface="OpenSans"/>
            </a:endParaRP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30876516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B247B5B-296E-DC2B-39A9-01ECB83B201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b="1" dirty="0"/>
              <a:t>Different approaches for improvement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44A7637-9330-EA1B-4D9E-49CF2F56054B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pPr marL="0" indent="0">
              <a:buNone/>
            </a:pPr>
            <a:r>
              <a:rPr lang="en-US" b="0" i="0" dirty="0">
                <a:solidFill>
                  <a:srgbClr val="1F1F1F"/>
                </a:solidFill>
                <a:effectLst/>
                <a:latin typeface="Source Sans Pro" panose="020B0503030403020204" pitchFamily="34" charset="0"/>
              </a:rPr>
              <a:t>Each approach has a unique set of characteristics, all involve some key components. </a:t>
            </a:r>
            <a:endParaRPr lang="en-US" b="0" i="0" dirty="0">
              <a:solidFill>
                <a:srgbClr val="333333"/>
              </a:solidFill>
              <a:effectLst/>
              <a:latin typeface="OpenSans"/>
            </a:endParaRPr>
          </a:p>
          <a:p>
            <a:pPr algn="l"/>
            <a:r>
              <a:rPr lang="en-US" b="0" i="0" dirty="0">
                <a:solidFill>
                  <a:srgbClr val="1F1F1F"/>
                </a:solidFill>
                <a:effectLst/>
                <a:latin typeface="Source Sans Pro" panose="020B0503030403020204" pitchFamily="34" charset="0"/>
              </a:rPr>
              <a:t>Systematic monitoring of data, comparing actual to desired levels of improvement </a:t>
            </a:r>
            <a:endParaRPr lang="en-US" b="0" i="0" dirty="0">
              <a:solidFill>
                <a:srgbClr val="333333"/>
              </a:solidFill>
              <a:effectLst/>
              <a:latin typeface="OpenSans"/>
            </a:endParaRPr>
          </a:p>
          <a:p>
            <a:pPr algn="l"/>
            <a:r>
              <a:rPr lang="en-US" b="0" i="0" dirty="0">
                <a:solidFill>
                  <a:srgbClr val="1F1F1F"/>
                </a:solidFill>
                <a:effectLst/>
                <a:latin typeface="Source Sans Pro" panose="020B0503030403020204" pitchFamily="34" charset="0"/>
              </a:rPr>
              <a:t>and performance, identifying deviations or problems, and identifying, </a:t>
            </a:r>
            <a:endParaRPr lang="en-US" b="0" i="0" dirty="0">
              <a:solidFill>
                <a:srgbClr val="333333"/>
              </a:solidFill>
              <a:effectLst/>
              <a:latin typeface="OpenSans"/>
            </a:endParaRPr>
          </a:p>
          <a:p>
            <a:pPr algn="l"/>
            <a:r>
              <a:rPr lang="en-US" b="0" i="0" dirty="0">
                <a:solidFill>
                  <a:srgbClr val="1F1F1F"/>
                </a:solidFill>
                <a:effectLst/>
                <a:latin typeface="Source Sans Pro" panose="020B0503030403020204" pitchFamily="34" charset="0"/>
              </a:rPr>
              <a:t>pilot testing, implementing and evaluating one or more changes to a process.</a:t>
            </a:r>
            <a:endParaRPr lang="en-US" b="0" i="0" dirty="0">
              <a:solidFill>
                <a:srgbClr val="333333"/>
              </a:solidFill>
              <a:effectLst/>
              <a:latin typeface="OpenSans"/>
            </a:endParaRP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649608258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7537B2B-E7CD-A755-2CCA-557EE104A6E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br>
              <a:rPr lang="en-GB" b="0" i="0" dirty="0">
                <a:solidFill>
                  <a:srgbClr val="1F1F1F"/>
                </a:solidFill>
                <a:effectLst/>
                <a:latin typeface="Source Sans Pro" panose="020B0503030403020204" pitchFamily="34" charset="0"/>
              </a:rPr>
            </a:br>
            <a:r>
              <a:rPr lang="en-GB" b="1" i="0" dirty="0">
                <a:solidFill>
                  <a:srgbClr val="1F1F1F"/>
                </a:solidFill>
                <a:effectLst/>
                <a:latin typeface="Source Sans Pro" panose="020B0503030403020204" pitchFamily="34" charset="0"/>
              </a:rPr>
              <a:t>Identifying the Problem &amp; Benchmarking</a:t>
            </a:r>
            <a:br>
              <a:rPr lang="en-GB" b="0" i="0" dirty="0">
                <a:solidFill>
                  <a:srgbClr val="1F1F1F"/>
                </a:solidFill>
                <a:effectLst/>
                <a:latin typeface="Source Sans Pro" panose="020B0503030403020204" pitchFamily="34" charset="0"/>
              </a:rPr>
            </a:b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42A4163-675E-9B45-166F-2661674523C9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85000" lnSpcReduction="20000"/>
          </a:bodyPr>
          <a:lstStyle/>
          <a:p>
            <a:pPr marL="0" indent="0">
              <a:buNone/>
            </a:pPr>
            <a:r>
              <a:rPr lang="en-US" dirty="0"/>
              <a:t>There are many ways in which problems or opportunities for improvement can come to our attention in healthcare. </a:t>
            </a:r>
          </a:p>
          <a:p>
            <a:pPr marL="0" indent="0">
              <a:buNone/>
            </a:pPr>
            <a:r>
              <a:rPr lang="en-US" dirty="0"/>
              <a:t>Sources might include </a:t>
            </a:r>
          </a:p>
          <a:p>
            <a:r>
              <a:rPr lang="en-US" dirty="0"/>
              <a:t>a review of results on performance measurements done internally or required by health plans or accrediting bodies.</a:t>
            </a:r>
          </a:p>
          <a:p>
            <a:r>
              <a:rPr lang="en-US" dirty="0"/>
              <a:t>Concerns identified by patients through complaints or other means.</a:t>
            </a:r>
          </a:p>
          <a:p>
            <a:r>
              <a:rPr lang="en-US" dirty="0"/>
              <a:t>An error that caused harm to a patient. Accreditation reports, malpractice actions, </a:t>
            </a:r>
          </a:p>
          <a:p>
            <a:r>
              <a:rPr lang="en-US" dirty="0"/>
              <a:t>or simply someone's observation of what appears to be a major problem.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47672913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7537B2B-E7CD-A755-2CCA-557EE104A6E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br>
              <a:rPr lang="en-GB" b="0" i="0" dirty="0">
                <a:solidFill>
                  <a:srgbClr val="1F1F1F"/>
                </a:solidFill>
                <a:effectLst/>
                <a:latin typeface="Source Sans Pro" panose="020B0503030403020204" pitchFamily="34" charset="0"/>
              </a:rPr>
            </a:br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Identifying the Problem</a:t>
            </a:r>
            <a:br>
              <a:rPr lang="en-GB" b="0" i="0" dirty="0">
                <a:solidFill>
                  <a:srgbClr val="1F1F1F"/>
                </a:solidFill>
                <a:effectLst/>
                <a:latin typeface="Source Sans Pro" panose="020B0503030403020204" pitchFamily="34" charset="0"/>
              </a:rPr>
            </a:b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42A4163-675E-9B45-166F-2661674523C9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US" sz="2400" dirty="0">
                <a:solidFill>
                  <a:srgbClr val="1F1F1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There are many ways in which problems or opportunities for improvement can come to the attention of healthcare leaders. </a:t>
            </a:r>
          </a:p>
          <a:p>
            <a:r>
              <a:rPr lang="en-US" sz="2400" dirty="0">
                <a:solidFill>
                  <a:srgbClr val="1F1F1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Sources might include </a:t>
            </a:r>
          </a:p>
          <a:p>
            <a:pPr lvl="1"/>
            <a:r>
              <a:rPr lang="en-US" sz="2400" dirty="0">
                <a:solidFill>
                  <a:srgbClr val="1F1F1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a review of results on performance measurements done internally or required by health plans or accrediting bodies.</a:t>
            </a:r>
          </a:p>
          <a:p>
            <a:pPr lvl="1"/>
            <a:r>
              <a:rPr lang="en-US" sz="2400" dirty="0">
                <a:solidFill>
                  <a:srgbClr val="1F1F1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Concerns identified by patients through complaints or other means.</a:t>
            </a:r>
          </a:p>
          <a:p>
            <a:pPr lvl="1"/>
            <a:r>
              <a:rPr lang="en-US" sz="2400" dirty="0">
                <a:solidFill>
                  <a:srgbClr val="1F1F1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An error that caused harm to a patient. Accreditation reports, malpractice actions, </a:t>
            </a:r>
          </a:p>
          <a:p>
            <a:pPr lvl="1"/>
            <a:r>
              <a:rPr lang="en-US" sz="2400" dirty="0">
                <a:solidFill>
                  <a:srgbClr val="1F1F1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Simply someone's observation of what appears to be a major problem.</a:t>
            </a:r>
            <a:endParaRPr lang="en-GB" sz="2400" dirty="0">
              <a:solidFill>
                <a:srgbClr val="1F1F1F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701121910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BE55DE4-2775-2720-F898-A5202C3D746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7A013BD-BF58-25B1-FB91-F80009D9BD1A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 algn="ctr">
              <a:buNone/>
            </a:pPr>
            <a:endParaRPr lang="en-GB" i="1" dirty="0"/>
          </a:p>
          <a:p>
            <a:pPr marL="0" indent="0" algn="ctr">
              <a:buNone/>
            </a:pPr>
            <a:endParaRPr lang="en-GB" i="1" dirty="0"/>
          </a:p>
          <a:p>
            <a:pPr marL="0" indent="0" algn="ctr">
              <a:buNone/>
            </a:pPr>
            <a:r>
              <a:rPr lang="en-GB" sz="3600" b="1" i="1" dirty="0">
                <a:latin typeface="Arial" panose="020B0604020202020204" pitchFamily="34" charset="0"/>
                <a:cs typeface="Arial" panose="020B0604020202020204" pitchFamily="34" charset="0"/>
              </a:rPr>
              <a:t>What do you know about benchmarking?</a:t>
            </a:r>
          </a:p>
        </p:txBody>
      </p:sp>
    </p:spTree>
    <p:extLst>
      <p:ext uri="{BB962C8B-B14F-4D97-AF65-F5344CB8AC3E}">
        <p14:creationId xmlns:p14="http://schemas.microsoft.com/office/powerpoint/2010/main" val="3521822685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272BFB8-672B-E0D1-1696-3C26A48A467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3600" b="1" dirty="0">
                <a:latin typeface="Arial" panose="020B0604020202020204" pitchFamily="34" charset="0"/>
                <a:cs typeface="Arial" panose="020B0604020202020204" pitchFamily="34" charset="0"/>
              </a:rPr>
              <a:t>Benchmarking…1</a:t>
            </a:r>
            <a:endParaRPr lang="en-GB" sz="3600" b="1" dirty="0">
              <a:latin typeface="Arial" panose="020B0604020202020204" pitchFamily="34" charset="0"/>
              <a:ea typeface="+mn-ea"/>
              <a:cs typeface="Arial" panose="020B0604020202020204" pitchFamily="34" charset="0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07AA2D3-4B23-C978-032E-613E20F1800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09600" y="1326995"/>
            <a:ext cx="10972800" cy="4190238"/>
          </a:xfrm>
        </p:spPr>
        <p:txBody>
          <a:bodyPr>
            <a:normAutofit fontScale="92500" lnSpcReduction="20000"/>
          </a:bodyPr>
          <a:lstStyle/>
          <a:p>
            <a:pPr marL="0" indent="0">
              <a:buNone/>
            </a:pPr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What do you mean by benchmarking?</a:t>
            </a:r>
            <a:endParaRPr lang="en-GB" dirty="0">
              <a:solidFill>
                <a:srgbClr val="1F1F1F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dirty="0">
                <a:solidFill>
                  <a:srgbClr val="1F1F1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Benchmarking is a process contributing to best practice in the delivery of services and the management of organisations.</a:t>
            </a:r>
          </a:p>
          <a:p>
            <a:endParaRPr lang="en-GB" dirty="0">
              <a:solidFill>
                <a:srgbClr val="1F1F1F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dirty="0">
                <a:solidFill>
                  <a:srgbClr val="1F1F1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It provides an opportunity, both inside and outside the health and care system, to review and compare practices against agreed performance criteria</a:t>
            </a:r>
          </a:p>
          <a:p>
            <a:pPr marL="0" indent="0">
              <a:buNone/>
            </a:pPr>
            <a:endParaRPr lang="en-GB" dirty="0">
              <a:solidFill>
                <a:srgbClr val="1F1F1F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dirty="0">
                <a:solidFill>
                  <a:srgbClr val="1F1F1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Dimensions typically measured </a:t>
            </a:r>
            <a:r>
              <a:rPr lang="en-US" dirty="0">
                <a:solidFill>
                  <a:srgbClr val="1F1F1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are quality, time and cost.</a:t>
            </a:r>
            <a:endParaRPr lang="en-GB" dirty="0">
              <a:solidFill>
                <a:srgbClr val="1F1F1F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509177605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8D940C6-D2CF-39C4-9BF1-3CDC3E38DBC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Benchmarking…2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33AD32C-17C6-59FA-55B7-FC92D9F251BB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US" dirty="0">
                <a:solidFill>
                  <a:srgbClr val="1F1F1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There is no single benchmarking process that has been universally adopted. </a:t>
            </a:r>
          </a:p>
          <a:p>
            <a:r>
              <a:rPr lang="en-US" dirty="0">
                <a:solidFill>
                  <a:srgbClr val="1F1F1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The wide appeal and acceptance of benchmarking has led to the emergence of benchmarking methodologies. </a:t>
            </a:r>
          </a:p>
          <a:p>
            <a:r>
              <a:rPr lang="en-US" dirty="0">
                <a:solidFill>
                  <a:srgbClr val="1F1F1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Robert Camp developed a 12-stage methodology to benchmarking.</a:t>
            </a:r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268717858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CCF9D14-0DFE-2E29-1116-3200241AD86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dirty="0">
                <a:solidFill>
                  <a:srgbClr val="1F1F1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12-stage methodology to benchmarking.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9AFE6C2-CEF0-CB7C-B763-0CFFC1F01A0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09600" y="1600201"/>
            <a:ext cx="5077522" cy="3917032"/>
          </a:xfrm>
        </p:spPr>
        <p:txBody>
          <a:bodyPr>
            <a:normAutofit fontScale="92500"/>
          </a:bodyPr>
          <a:lstStyle/>
          <a:p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Select subject</a:t>
            </a:r>
          </a:p>
          <a:p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Define the process</a:t>
            </a:r>
          </a:p>
          <a:p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Identify potential partners</a:t>
            </a:r>
          </a:p>
          <a:p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Identify data sources</a:t>
            </a:r>
          </a:p>
          <a:p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Collect data and select all partners</a:t>
            </a:r>
          </a:p>
          <a:p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Determine the gap</a:t>
            </a:r>
          </a:p>
        </p:txBody>
      </p:sp>
      <p:sp>
        <p:nvSpPr>
          <p:cNvPr id="4" name="Content Placeholder 2">
            <a:extLst>
              <a:ext uri="{FF2B5EF4-FFF2-40B4-BE49-F238E27FC236}">
                <a16:creationId xmlns:a16="http://schemas.microsoft.com/office/drawing/2014/main" id="{81A3D4F8-C024-46B3-8192-5B53899861BE}"/>
              </a:ext>
            </a:extLst>
          </p:cNvPr>
          <p:cNvSpPr txBox="1">
            <a:spLocks/>
          </p:cNvSpPr>
          <p:nvPr/>
        </p:nvSpPr>
        <p:spPr>
          <a:xfrm>
            <a:off x="6504880" y="1600201"/>
            <a:ext cx="5478964" cy="3917032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3000" dirty="0">
                <a:latin typeface="Arial" panose="020B0604020202020204" pitchFamily="34" charset="0"/>
                <a:cs typeface="Arial" panose="020B0604020202020204" pitchFamily="34" charset="0"/>
              </a:rPr>
              <a:t>Establish process differences</a:t>
            </a:r>
          </a:p>
          <a:p>
            <a:r>
              <a:rPr lang="en-US" sz="3000" dirty="0">
                <a:latin typeface="Arial" panose="020B0604020202020204" pitchFamily="34" charset="0"/>
                <a:cs typeface="Arial" panose="020B0604020202020204" pitchFamily="34" charset="0"/>
              </a:rPr>
              <a:t>Target future performance</a:t>
            </a:r>
          </a:p>
          <a:p>
            <a:r>
              <a:rPr lang="en-US" sz="3000" dirty="0">
                <a:latin typeface="Arial" panose="020B0604020202020204" pitchFamily="34" charset="0"/>
                <a:cs typeface="Arial" panose="020B0604020202020204" pitchFamily="34" charset="0"/>
              </a:rPr>
              <a:t>Communicate</a:t>
            </a:r>
          </a:p>
          <a:p>
            <a:r>
              <a:rPr lang="en-US" sz="3000" dirty="0">
                <a:latin typeface="Arial" panose="020B0604020202020204" pitchFamily="34" charset="0"/>
                <a:cs typeface="Arial" panose="020B0604020202020204" pitchFamily="34" charset="0"/>
              </a:rPr>
              <a:t>Adjust goal</a:t>
            </a:r>
          </a:p>
          <a:p>
            <a:r>
              <a:rPr lang="en-US" sz="3000" dirty="0">
                <a:latin typeface="Arial" panose="020B0604020202020204" pitchFamily="34" charset="0"/>
                <a:cs typeface="Arial" panose="020B0604020202020204" pitchFamily="34" charset="0"/>
              </a:rPr>
              <a:t>Implement</a:t>
            </a:r>
          </a:p>
          <a:p>
            <a:r>
              <a:rPr lang="en-US" sz="3000" dirty="0">
                <a:latin typeface="Arial" panose="020B0604020202020204" pitchFamily="34" charset="0"/>
                <a:cs typeface="Arial" panose="020B0604020202020204" pitchFamily="34" charset="0"/>
              </a:rPr>
              <a:t>Review and recalibrate</a:t>
            </a:r>
            <a:endParaRPr lang="en-GB" sz="30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746684193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B96DA38-61D3-48D2-967E-5946BB13F88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09600" y="178419"/>
            <a:ext cx="10972800" cy="826623"/>
          </a:xfrm>
        </p:spPr>
        <p:txBody>
          <a:bodyPr>
            <a:noAutofit/>
          </a:bodyPr>
          <a:lstStyle/>
          <a:p>
            <a:r>
              <a:rPr lang="en-US" sz="3600" b="1" dirty="0">
                <a:latin typeface="Arial" panose="020B0604020202020204" pitchFamily="34" charset="0"/>
                <a:cs typeface="Arial" panose="020B0604020202020204" pitchFamily="34" charset="0"/>
              </a:rPr>
              <a:t>Why is benchmarking important?</a:t>
            </a:r>
            <a:br>
              <a:rPr lang="en-US" sz="3600" b="1" dirty="0">
                <a:latin typeface="Arial" panose="020B0604020202020204" pitchFamily="34" charset="0"/>
                <a:cs typeface="Arial" panose="020B0604020202020204" pitchFamily="34" charset="0"/>
              </a:rPr>
            </a:br>
            <a:endParaRPr lang="en-US" sz="36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08C8B8A-3ABA-48C8-A0FC-03A91FE9C12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09600" y="1115122"/>
            <a:ext cx="10972800" cy="4402111"/>
          </a:xfrm>
        </p:spPr>
        <p:txBody>
          <a:bodyPr>
            <a:normAutofit fontScale="85000" lnSpcReduction="20000"/>
          </a:bodyPr>
          <a:lstStyle/>
          <a:p>
            <a:r>
              <a:rPr lang="en-US" sz="2800" dirty="0">
                <a:latin typeface="Arial" panose="020B0604020202020204" pitchFamily="34" charset="0"/>
                <a:cs typeface="Arial" panose="020B0604020202020204" pitchFamily="34" charset="0"/>
              </a:rPr>
              <a:t>The goal of healthcare </a:t>
            </a:r>
            <a:r>
              <a:rPr lang="en-US" sz="2800" dirty="0" err="1">
                <a:latin typeface="Arial" panose="020B0604020202020204" pitchFamily="34" charset="0"/>
                <a:cs typeface="Arial" panose="020B0604020202020204" pitchFamily="34" charset="0"/>
              </a:rPr>
              <a:t>organisations</a:t>
            </a:r>
            <a:r>
              <a:rPr lang="en-US" sz="2800" dirty="0">
                <a:latin typeface="Arial" panose="020B0604020202020204" pitchFamily="34" charset="0"/>
                <a:cs typeface="Arial" panose="020B0604020202020204" pitchFamily="34" charset="0"/>
              </a:rPr>
              <a:t> should be to grow, improve processes, increase quality and decrease costs. </a:t>
            </a:r>
          </a:p>
          <a:p>
            <a:pPr marL="0" indent="0">
              <a:buNone/>
            </a:pPr>
            <a:endParaRPr lang="en-US" sz="28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US" sz="2800" dirty="0">
                <a:latin typeface="Arial" panose="020B0604020202020204" pitchFamily="34" charset="0"/>
                <a:cs typeface="Arial" panose="020B0604020202020204" pitchFamily="34" charset="0"/>
              </a:rPr>
              <a:t>Benchmarking is one of many tools that can be used as part of any improvement model used within </a:t>
            </a:r>
            <a:r>
              <a:rPr lang="en-US" sz="2800" dirty="0" err="1">
                <a:latin typeface="Arial" panose="020B0604020202020204" pitchFamily="34" charset="0"/>
                <a:cs typeface="Arial" panose="020B0604020202020204" pitchFamily="34" charset="0"/>
              </a:rPr>
              <a:t>organisations</a:t>
            </a:r>
            <a:r>
              <a:rPr lang="en-US" sz="2800" dirty="0">
                <a:latin typeface="Arial" panose="020B0604020202020204" pitchFamily="34" charset="0"/>
                <a:cs typeface="Arial" panose="020B0604020202020204" pitchFamily="34" charset="0"/>
              </a:rPr>
              <a:t>.</a:t>
            </a:r>
          </a:p>
          <a:p>
            <a:pPr marL="0" indent="0">
              <a:buNone/>
            </a:pPr>
            <a:endParaRPr lang="en-US" sz="28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US" sz="2800" dirty="0">
                <a:latin typeface="Arial" panose="020B0604020202020204" pitchFamily="34" charset="0"/>
                <a:cs typeface="Arial" panose="020B0604020202020204" pitchFamily="34" charset="0"/>
              </a:rPr>
              <a:t>Benchmarking can help to:</a:t>
            </a:r>
          </a:p>
          <a:p>
            <a:pPr lvl="1"/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Improve processes and procedures.</a:t>
            </a:r>
          </a:p>
          <a:p>
            <a:pPr lvl="1"/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Gauge the effectiveness of past performance.</a:t>
            </a:r>
          </a:p>
          <a:p>
            <a:pPr lvl="1"/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Help to identify best practices to increase performance.</a:t>
            </a:r>
          </a:p>
          <a:p>
            <a:pPr lvl="1"/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Increase efficiency and lower costs.</a:t>
            </a:r>
          </a:p>
          <a:p>
            <a:pPr lvl="1"/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Improve quality and patient satisfaction.</a:t>
            </a:r>
          </a:p>
        </p:txBody>
      </p:sp>
    </p:spTree>
    <p:extLst>
      <p:ext uri="{BB962C8B-B14F-4D97-AF65-F5344CB8AC3E}">
        <p14:creationId xmlns:p14="http://schemas.microsoft.com/office/powerpoint/2010/main" val="1825311670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D5143FF-4A50-3C60-61E0-C92FA2F9831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4000" b="1" dirty="0">
                <a:latin typeface="Arial" panose="020B0604020202020204" pitchFamily="34" charset="0"/>
                <a:cs typeface="Arial" panose="020B0604020202020204" pitchFamily="34" charset="0"/>
              </a:rPr>
              <a:t>Types of Benchmarking…</a:t>
            </a:r>
            <a:r>
              <a:rPr lang="en-GB" sz="2800" b="1" dirty="0">
                <a:latin typeface="Arial" panose="020B0604020202020204" pitchFamily="34" charset="0"/>
                <a:cs typeface="Arial" panose="020B0604020202020204" pitchFamily="34" charset="0"/>
              </a:rPr>
              <a:t>1</a:t>
            </a:r>
            <a:endParaRPr lang="en-GB" sz="4000" b="1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C466F11-4AEB-A2C2-096B-CE77A134B90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09600" y="1417638"/>
            <a:ext cx="10972800" cy="4099595"/>
          </a:xfrm>
        </p:spPr>
        <p:txBody>
          <a:bodyPr>
            <a:normAutofit fontScale="77500" lnSpcReduction="20000"/>
          </a:bodyPr>
          <a:lstStyle/>
          <a:p>
            <a:r>
              <a:rPr lang="en-GB" b="1" i="0" dirty="0">
                <a:solidFill>
                  <a:srgbClr val="202122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Process benchmarking:</a:t>
            </a:r>
          </a:p>
          <a:p>
            <a:pPr marL="0" indent="0">
              <a:buNone/>
            </a:pPr>
            <a:r>
              <a:rPr lang="en-US" sz="2800" dirty="0">
                <a:latin typeface="Arial" panose="020B0604020202020204" pitchFamily="34" charset="0"/>
                <a:cs typeface="Arial" panose="020B0604020202020204" pitchFamily="34" charset="0"/>
              </a:rPr>
              <a:t>This is all about better understanding your processes, comparing performance against internal and external benchmarks, and finding ways to </a:t>
            </a:r>
            <a:r>
              <a:rPr lang="en-US" sz="2800" dirty="0" err="1">
                <a:latin typeface="Arial" panose="020B0604020202020204" pitchFamily="34" charset="0"/>
                <a:cs typeface="Arial" panose="020B0604020202020204" pitchFamily="34" charset="0"/>
              </a:rPr>
              <a:t>optimise</a:t>
            </a:r>
            <a:r>
              <a:rPr lang="en-US" sz="2800" dirty="0">
                <a:latin typeface="Arial" panose="020B0604020202020204" pitchFamily="34" charset="0"/>
                <a:cs typeface="Arial" panose="020B0604020202020204" pitchFamily="34" charset="0"/>
              </a:rPr>
              <a:t> and improve processes. </a:t>
            </a:r>
          </a:p>
          <a:p>
            <a:pPr marL="0" indent="0">
              <a:buNone/>
            </a:pPr>
            <a:endParaRPr lang="en-GB" sz="2800" b="0" i="0" dirty="0">
              <a:solidFill>
                <a:srgbClr val="202122"/>
              </a:solidFill>
              <a:effectLst/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b="1" dirty="0">
                <a:solidFill>
                  <a:srgbClr val="20212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Strategic benchmarking</a:t>
            </a:r>
          </a:p>
          <a:p>
            <a:pPr marL="0" indent="0">
              <a:buNone/>
            </a:pPr>
            <a:r>
              <a:rPr lang="en-US" sz="2800" dirty="0">
                <a:latin typeface="Arial" panose="020B0604020202020204" pitchFamily="34" charset="0"/>
                <a:cs typeface="Arial" panose="020B0604020202020204" pitchFamily="34" charset="0"/>
              </a:rPr>
              <a:t>This compares strategies, approaches and models in order to strengthen strategic planning and determine strategic priorities. </a:t>
            </a:r>
          </a:p>
          <a:p>
            <a:pPr marL="0" indent="0">
              <a:buNone/>
            </a:pPr>
            <a:endParaRPr lang="en-US" sz="28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r>
              <a:rPr lang="en-US" sz="2800" dirty="0">
                <a:latin typeface="Arial" panose="020B0604020202020204" pitchFamily="34" charset="0"/>
                <a:cs typeface="Arial" panose="020B0604020202020204" pitchFamily="34" charset="0"/>
              </a:rPr>
              <a:t>The idea is to understand what strategies underpin successful </a:t>
            </a:r>
            <a:r>
              <a:rPr lang="en-US" sz="2800" dirty="0" err="1">
                <a:latin typeface="Arial" panose="020B0604020202020204" pitchFamily="34" charset="0"/>
                <a:cs typeface="Arial" panose="020B0604020202020204" pitchFamily="34" charset="0"/>
              </a:rPr>
              <a:t>organisations</a:t>
            </a:r>
            <a:r>
              <a:rPr lang="en-US" sz="2800" dirty="0">
                <a:latin typeface="Arial" panose="020B0604020202020204" pitchFamily="34" charset="0"/>
                <a:cs typeface="Arial" panose="020B0604020202020204" pitchFamily="34" charset="0"/>
              </a:rPr>
              <a:t> and then compare these strategies with target </a:t>
            </a:r>
            <a:r>
              <a:rPr lang="en-US" sz="2800" dirty="0" err="1">
                <a:latin typeface="Arial" panose="020B0604020202020204" pitchFamily="34" charset="0"/>
                <a:cs typeface="Arial" panose="020B0604020202020204" pitchFamily="34" charset="0"/>
              </a:rPr>
              <a:t>organisaton</a:t>
            </a:r>
            <a:r>
              <a:rPr lang="en-US" sz="2800" dirty="0">
                <a:latin typeface="Arial" panose="020B0604020202020204" pitchFamily="34" charset="0"/>
                <a:cs typeface="Arial" panose="020B0604020202020204" pitchFamily="34" charset="0"/>
              </a:rPr>
              <a:t> and identify ways to improve</a:t>
            </a:r>
            <a:endParaRPr lang="en-GB" sz="28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729534105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D5143FF-4A50-3C60-61E0-C92FA2F9831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09600" y="274638"/>
            <a:ext cx="10972800" cy="773577"/>
          </a:xfrm>
        </p:spPr>
        <p:txBody>
          <a:bodyPr>
            <a:normAutofit/>
          </a:bodyPr>
          <a:lstStyle/>
          <a:p>
            <a:r>
              <a:rPr lang="en-GB" sz="4000" b="1" dirty="0">
                <a:latin typeface="Arial" panose="020B0604020202020204" pitchFamily="34" charset="0"/>
                <a:cs typeface="Arial" panose="020B0604020202020204" pitchFamily="34" charset="0"/>
              </a:rPr>
              <a:t>Types of Benchmarking…</a:t>
            </a:r>
            <a:r>
              <a:rPr lang="en-GB" sz="2800" b="1" dirty="0">
                <a:latin typeface="Arial" panose="020B0604020202020204" pitchFamily="34" charset="0"/>
                <a:cs typeface="Arial" panose="020B0604020202020204" pitchFamily="34" charset="0"/>
              </a:rPr>
              <a:t>2</a:t>
            </a:r>
            <a:endParaRPr lang="en-GB" sz="4000" b="1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C466F11-4AEB-A2C2-096B-CE77A134B90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90654" y="1293541"/>
            <a:ext cx="11091746" cy="4223692"/>
          </a:xfrm>
        </p:spPr>
        <p:txBody>
          <a:bodyPr>
            <a:normAutofit lnSpcReduction="10000"/>
          </a:bodyPr>
          <a:lstStyle/>
          <a:p>
            <a:r>
              <a:rPr lang="en-GB" sz="2900" b="1" dirty="0">
                <a:solidFill>
                  <a:srgbClr val="20212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Performance benchmarking</a:t>
            </a:r>
          </a:p>
          <a:p>
            <a:pPr marL="0" indent="0">
              <a:buNone/>
            </a:pPr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This involves collecting information on how well an </a:t>
            </a:r>
            <a:r>
              <a:rPr lang="en-US" sz="2400" dirty="0" err="1">
                <a:latin typeface="Arial" panose="020B0604020202020204" pitchFamily="34" charset="0"/>
                <a:cs typeface="Arial" panose="020B0604020202020204" pitchFamily="34" charset="0"/>
              </a:rPr>
              <a:t>organisation</a:t>
            </a:r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 is doing in terms of outcomes and comparing these outcomes internally or externally. </a:t>
            </a:r>
          </a:p>
          <a:p>
            <a:pPr marL="0" indent="0">
              <a:buNone/>
            </a:pPr>
            <a:endParaRPr lang="en-US" sz="2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2900" b="1" dirty="0">
                <a:solidFill>
                  <a:srgbClr val="20212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Internal and external benchmarking</a:t>
            </a:r>
          </a:p>
          <a:p>
            <a:pPr marL="0" indent="0">
              <a:buNone/>
            </a:pPr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Internal benchmarking helps a hospital measure against itself, either department against department in a single facility or the same department among hospitals within a health system. </a:t>
            </a:r>
          </a:p>
          <a:p>
            <a:pPr marL="0" indent="0">
              <a:buNone/>
            </a:pPr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External benchmarking brings in outside data so a hospital can measure against other hospitals and/or health systems.</a:t>
            </a:r>
            <a:endParaRPr lang="en-GB" sz="24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049193178"/>
      </p:ext>
    </p:extLst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B247B5B-296E-DC2B-39A9-01ECB83B201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3200" b="1" dirty="0"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Different approaches for improvement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44A7637-9330-EA1B-4D9E-49CF2F56054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21112" y="1566747"/>
            <a:ext cx="10972800" cy="3917032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US" sz="2600" dirty="0">
                <a:solidFill>
                  <a:srgbClr val="1F1F1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Each approach has a unique set of characteristics, all involve some key components. </a:t>
            </a:r>
          </a:p>
          <a:p>
            <a:pPr algn="l"/>
            <a:r>
              <a:rPr lang="en-US" sz="2600" dirty="0">
                <a:solidFill>
                  <a:srgbClr val="1F1F1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Systematic monitoring of data, comparing actual to desired levels of improvement </a:t>
            </a:r>
          </a:p>
          <a:p>
            <a:pPr algn="l"/>
            <a:r>
              <a:rPr lang="en-US" sz="2600" dirty="0">
                <a:solidFill>
                  <a:srgbClr val="1F1F1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Performance, identifying deviations or problems, and identifying, </a:t>
            </a:r>
          </a:p>
          <a:p>
            <a:pPr algn="l"/>
            <a:r>
              <a:rPr lang="en-US" sz="2600" dirty="0">
                <a:solidFill>
                  <a:srgbClr val="1F1F1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Pilot testing, implementing and evaluating one or more changes to a process.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799751271"/>
      </p:ext>
    </p:extLst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BC2DC64-0D64-42F3-97F3-7D7E5594231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b="1" dirty="0">
                <a:latin typeface="Arial" panose="020B0604020202020204" pitchFamily="34" charset="0"/>
                <a:cs typeface="Arial" panose="020B0604020202020204" pitchFamily="34" charset="0"/>
              </a:rPr>
              <a:t>Benchmarking process…</a:t>
            </a:r>
            <a:r>
              <a:rPr lang="en-US" sz="3200" b="1" dirty="0">
                <a:latin typeface="Arial" panose="020B0604020202020204" pitchFamily="34" charset="0"/>
                <a:cs typeface="Arial" panose="020B0604020202020204" pitchFamily="34" charset="0"/>
              </a:rPr>
              <a:t>1</a:t>
            </a:r>
            <a:endParaRPr lang="en-US" b="1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99EA4FB-0370-4EAD-B6DA-03B61A372458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How exactly does benchmarking work?</a:t>
            </a:r>
          </a:p>
          <a:p>
            <a:endParaRPr lang="en-US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The benchmarking process can be divided into 3 key stages</a:t>
            </a:r>
          </a:p>
        </p:txBody>
      </p:sp>
    </p:spTree>
    <p:extLst>
      <p:ext uri="{BB962C8B-B14F-4D97-AF65-F5344CB8AC3E}">
        <p14:creationId xmlns:p14="http://schemas.microsoft.com/office/powerpoint/2010/main" val="3989079924"/>
      </p:ext>
    </p:extLst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BC2DC64-0D64-42F3-97F3-7D7E5594231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b="1" dirty="0">
                <a:latin typeface="Arial" panose="020B0604020202020204" pitchFamily="34" charset="0"/>
                <a:cs typeface="Arial" panose="020B0604020202020204" pitchFamily="34" charset="0"/>
              </a:rPr>
              <a:t>Benchmarking process…</a:t>
            </a:r>
            <a:r>
              <a:rPr lang="en-US" sz="3200" b="1" dirty="0">
                <a:latin typeface="Arial" panose="020B0604020202020204" pitchFamily="34" charset="0"/>
                <a:cs typeface="Arial" panose="020B0604020202020204" pitchFamily="34" charset="0"/>
              </a:rPr>
              <a:t>2</a:t>
            </a:r>
            <a:endParaRPr lang="en-US" b="1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99EA4FB-0370-4EAD-B6DA-03B61A372458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1. </a:t>
            </a:r>
            <a:r>
              <a:rPr lang="en-US" dirty="0" err="1">
                <a:latin typeface="Arial" panose="020B0604020202020204" pitchFamily="34" charset="0"/>
                <a:cs typeface="Arial" panose="020B0604020202020204" pitchFamily="34" charset="0"/>
              </a:rPr>
              <a:t>Organisation</a:t>
            </a: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 and planning</a:t>
            </a:r>
          </a:p>
          <a:p>
            <a:pPr lvl="1"/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Agree or decide what to be benchmarked</a:t>
            </a:r>
          </a:p>
          <a:p>
            <a:pPr lvl="1"/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Identify stakeholders –ensure the range of views o best practice is covered</a:t>
            </a:r>
          </a:p>
          <a:p>
            <a:pPr lvl="1"/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Form a tam remember ownership will help implementation</a:t>
            </a:r>
          </a:p>
          <a:p>
            <a:pPr lvl="1"/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Define key factors and measures to be used</a:t>
            </a:r>
          </a:p>
        </p:txBody>
      </p:sp>
    </p:spTree>
    <p:extLst>
      <p:ext uri="{BB962C8B-B14F-4D97-AF65-F5344CB8AC3E}">
        <p14:creationId xmlns:p14="http://schemas.microsoft.com/office/powerpoint/2010/main" val="1249789417"/>
      </p:ext>
    </p:extLst>
  </p:cSld>
  <p:clrMapOvr>
    <a:masterClrMapping/>
  </p:clrMapOvr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BC2DC64-0D64-42F3-97F3-7D7E5594231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b="1" dirty="0">
                <a:latin typeface="Arial" panose="020B0604020202020204" pitchFamily="34" charset="0"/>
                <a:cs typeface="Arial" panose="020B0604020202020204" pitchFamily="34" charset="0"/>
              </a:rPr>
              <a:t>Benchmarking process…</a:t>
            </a:r>
            <a:r>
              <a:rPr lang="en-US" sz="3200" b="1" dirty="0">
                <a:latin typeface="Arial" panose="020B0604020202020204" pitchFamily="34" charset="0"/>
                <a:cs typeface="Arial" panose="020B0604020202020204" pitchFamily="34" charset="0"/>
              </a:rPr>
              <a:t>3</a:t>
            </a:r>
            <a:endParaRPr lang="en-US" b="1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99EA4FB-0370-4EAD-B6DA-03B61A372458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2. Data collection and analysis</a:t>
            </a:r>
          </a:p>
          <a:p>
            <a:pPr lvl="1"/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Use existing information sources to the maximum</a:t>
            </a:r>
          </a:p>
          <a:p>
            <a:pPr lvl="1"/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Consider existing data before considering collection of new date</a:t>
            </a:r>
          </a:p>
          <a:p>
            <a:pPr lvl="1"/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Compare internal date with those of partners</a:t>
            </a:r>
          </a:p>
          <a:p>
            <a:pPr lvl="1"/>
            <a:endParaRPr lang="en-US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946635718"/>
      </p:ext>
    </p:extLst>
  </p:cSld>
  <p:clrMapOvr>
    <a:masterClrMapping/>
  </p:clrMapOvr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BC2DC64-0D64-42F3-97F3-7D7E5594231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b="1" dirty="0">
                <a:latin typeface="Arial" panose="020B0604020202020204" pitchFamily="34" charset="0"/>
                <a:cs typeface="Arial" panose="020B0604020202020204" pitchFamily="34" charset="0"/>
              </a:rPr>
              <a:t>Benchmarking process…</a:t>
            </a:r>
            <a:r>
              <a:rPr lang="en-US" sz="3200" b="1" dirty="0">
                <a:latin typeface="Arial" panose="020B0604020202020204" pitchFamily="34" charset="0"/>
                <a:cs typeface="Arial" panose="020B0604020202020204" pitchFamily="34" charset="0"/>
              </a:rPr>
              <a:t>4</a:t>
            </a:r>
            <a:endParaRPr lang="en-US" b="1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99EA4FB-0370-4EAD-B6DA-03B61A372458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3. Action and implementation</a:t>
            </a:r>
          </a:p>
          <a:p>
            <a:pPr lvl="1"/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Engage key stakeholder to ensure effective communication</a:t>
            </a:r>
          </a:p>
          <a:p>
            <a:pPr lvl="1"/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Findings should be centered around what will be improved and over what timescale</a:t>
            </a:r>
          </a:p>
          <a:p>
            <a:pPr lvl="1"/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Put together an implementation plan with achievable targets, dates and clear responsibilities</a:t>
            </a:r>
          </a:p>
          <a:p>
            <a:pPr lvl="1"/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Monitor implementation</a:t>
            </a:r>
          </a:p>
        </p:txBody>
      </p:sp>
    </p:spTree>
    <p:extLst>
      <p:ext uri="{BB962C8B-B14F-4D97-AF65-F5344CB8AC3E}">
        <p14:creationId xmlns:p14="http://schemas.microsoft.com/office/powerpoint/2010/main" val="3156188894"/>
      </p:ext>
    </p:extLst>
  </p:cSld>
  <p:clrMapOvr>
    <a:masterClrMapping/>
  </p:clrMapOvr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4EE5B8C-1449-48E7-BE19-F4F7792281C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b="1" dirty="0">
                <a:latin typeface="Arial" panose="020B0604020202020204" pitchFamily="34" charset="0"/>
                <a:cs typeface="Arial" panose="020B0604020202020204" pitchFamily="34" charset="0"/>
              </a:rPr>
              <a:t>Activity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D6DEABB-8556-4100-8A87-6BCD6F989A17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For the next 10mins</a:t>
            </a:r>
          </a:p>
          <a:p>
            <a:endParaRPr lang="en-US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Read the case study below and identify the benchmarking practices</a:t>
            </a:r>
          </a:p>
          <a:p>
            <a:r>
              <a:rPr lang="en-GB" dirty="0">
                <a:hlinkClick r:id="rId2"/>
              </a:rPr>
              <a:t>Insight_Diagnostic_Case_Study-1.pdf</a:t>
            </a:r>
            <a:endParaRPr lang="en-US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US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457200" lvl="1" indent="0">
              <a:buNone/>
            </a:pPr>
            <a:endParaRPr lang="en-US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US" dirty="0"/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413765761"/>
      </p:ext>
    </p:extLst>
  </p:cSld>
  <p:clrMapOvr>
    <a:masterClrMapping/>
  </p:clrMapOvr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A129B7A-5B91-7607-2D11-44DACB4424B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0ABF2BC-00E6-D2F6-A817-E2EE446E0196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 algn="ctr">
              <a:buNone/>
            </a:pPr>
            <a:endParaRPr lang="en-US" b="0" i="1" dirty="0">
              <a:solidFill>
                <a:srgbClr val="1F1F1F"/>
              </a:solidFill>
              <a:effectLst/>
              <a:latin typeface="Source Sans Pro" panose="020B0503030403020204" pitchFamily="34" charset="0"/>
            </a:endParaRPr>
          </a:p>
          <a:p>
            <a:pPr marL="0" indent="0" algn="ctr">
              <a:buNone/>
            </a:pPr>
            <a:r>
              <a:rPr lang="en-US" b="0" i="1" dirty="0">
                <a:solidFill>
                  <a:srgbClr val="1F1F1F"/>
                </a:solidFill>
                <a:effectLst/>
                <a:latin typeface="Source Sans Pro" panose="020B0503030403020204" pitchFamily="34" charset="0"/>
              </a:rPr>
              <a:t>So, you've selected a problem. You've confirmed from benchmarking that you indeed have a problem and you're ready to tackle that problem. What do you do now?</a:t>
            </a:r>
            <a:endParaRPr lang="en-US" b="0" i="1" dirty="0">
              <a:solidFill>
                <a:srgbClr val="333333"/>
              </a:solidFill>
              <a:effectLst/>
              <a:latin typeface="OpenSans"/>
            </a:endParaRP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16518582"/>
      </p:ext>
    </p:extLst>
  </p:cSld>
  <p:clrMapOvr>
    <a:masterClrMapping/>
  </p:clrMapOvr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A6C74C3-5CBD-8F14-E5E5-3FA1C0719E4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6731" y="378620"/>
            <a:ext cx="10972800" cy="3917032"/>
          </a:xfrm>
        </p:spPr>
        <p:txBody>
          <a:bodyPr/>
          <a:lstStyle/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endParaRPr lang="en-GB" dirty="0"/>
          </a:p>
          <a:p>
            <a:pPr marL="0" indent="0" algn="ctr">
              <a:buNone/>
            </a:pPr>
            <a:r>
              <a:rPr lang="en-GB" sz="6000" i="1" dirty="0"/>
              <a:t>ASSIGNMENT WORKSHOP</a:t>
            </a:r>
          </a:p>
        </p:txBody>
      </p:sp>
    </p:spTree>
    <p:extLst>
      <p:ext uri="{BB962C8B-B14F-4D97-AF65-F5344CB8AC3E}">
        <p14:creationId xmlns:p14="http://schemas.microsoft.com/office/powerpoint/2010/main" val="1384162737"/>
      </p:ext>
    </p:extLst>
  </p:cSld>
  <p:clrMapOvr>
    <a:masterClrMapping/>
  </p:clrMapOvr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itle 5">
            <a:extLst>
              <a:ext uri="{FF2B5EF4-FFF2-40B4-BE49-F238E27FC236}">
                <a16:creationId xmlns:a16="http://schemas.microsoft.com/office/drawing/2014/main" id="{8AD6986D-1713-60C8-6436-2ED66EBB71B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Assignment 1</a:t>
            </a:r>
            <a:br>
              <a:rPr lang="en-GB" dirty="0"/>
            </a:br>
            <a:r>
              <a:rPr lang="en-GB" dirty="0"/>
              <a:t>Task Description </a:t>
            </a:r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FF5063A8-D88C-1FEA-FD9C-2AB7C24E954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0" y="1600200"/>
            <a:ext cx="12192000" cy="6470373"/>
          </a:xfrm>
        </p:spPr>
        <p:txBody>
          <a:bodyPr>
            <a:normAutofit/>
          </a:bodyPr>
          <a:lstStyle/>
          <a:p>
            <a:pPr marL="457200"/>
            <a:r>
              <a:rPr lang="en-GB" sz="2400" b="1" dirty="0"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Your task is to produce a service improvement report and analyse theories and approaches to the management of quality and implementation of service improvement within health and social care. </a:t>
            </a:r>
            <a:endParaRPr lang="en-GB" sz="2400" dirty="0">
              <a:effectLst/>
              <a:latin typeface="Times New Roman" panose="02020603050405020304" pitchFamily="18" charset="0"/>
              <a:ea typeface="Times New Roman" panose="02020603050405020304" pitchFamily="18" charset="0"/>
            </a:endParaRPr>
          </a:p>
          <a:p>
            <a:pPr marL="114300" indent="0">
              <a:buNone/>
            </a:pPr>
            <a:endParaRPr lang="en-GB" sz="2400" dirty="0">
              <a:effectLst/>
              <a:latin typeface="Times New Roman" panose="02020603050405020304" pitchFamily="18" charset="0"/>
              <a:ea typeface="Times New Roman" panose="02020603050405020304" pitchFamily="18" charset="0"/>
            </a:endParaRPr>
          </a:p>
          <a:p>
            <a:pPr marL="457200"/>
            <a:r>
              <a:rPr lang="en-GB" sz="2400" b="1" dirty="0"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You are free to choose a major problem </a:t>
            </a:r>
            <a:r>
              <a:rPr lang="en-GB" sz="2400" b="1" dirty="0" err="1"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i.e</a:t>
            </a:r>
            <a:r>
              <a:rPr lang="en-GB" sz="2400" b="1" dirty="0"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 any quality concerns experienced by healthcare/social care organisation and identify root cause/s of this problem by applying the relevant theoretical concepts, evidence from published research and organisational examples. </a:t>
            </a:r>
            <a:r>
              <a:rPr lang="en-GB" sz="2400" dirty="0"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 </a:t>
            </a:r>
            <a:endParaRPr lang="en-GB" sz="2400" dirty="0">
              <a:effectLst/>
              <a:latin typeface="Times New Roman" panose="02020603050405020304" pitchFamily="18" charset="0"/>
              <a:ea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521907296"/>
      </p:ext>
    </p:extLst>
  </p:cSld>
  <p:clrMapOvr>
    <a:masterClrMapping/>
  </p:clrMapOvr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716EA75-5DB3-46E8-3A8D-1733DC715A1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Assignment 2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16F570D-7F7E-8019-2009-003C78F73C0A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70000" lnSpcReduction="20000"/>
          </a:bodyPr>
          <a:lstStyle/>
          <a:p>
            <a:pPr marL="457200"/>
            <a:r>
              <a:rPr lang="en-GB" sz="3200" dirty="0"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The report should have distinct and clear sections such as introduction, the main section and provide a summary of findings which act as the conclusion.</a:t>
            </a:r>
            <a:endParaRPr lang="en-GB" sz="3200" dirty="0">
              <a:effectLst/>
              <a:latin typeface="Times New Roman" panose="02020603050405020304" pitchFamily="18" charset="0"/>
              <a:ea typeface="Times New Roman" panose="02020603050405020304" pitchFamily="18" charset="0"/>
            </a:endParaRPr>
          </a:p>
          <a:p>
            <a:pPr marL="457200"/>
            <a:endParaRPr lang="en-GB" sz="3200" dirty="0">
              <a:effectLst/>
              <a:latin typeface="Times New Roman" panose="02020603050405020304" pitchFamily="18" charset="0"/>
              <a:ea typeface="Times New Roman" panose="02020603050405020304" pitchFamily="18" charset="0"/>
            </a:endParaRPr>
          </a:p>
          <a:p>
            <a:pPr marL="457200"/>
            <a:r>
              <a:rPr lang="en-GB" sz="3200" b="1" dirty="0"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Introduction (500 words)</a:t>
            </a:r>
            <a:br>
              <a:rPr lang="en-GB" sz="3200" dirty="0"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</a:br>
            <a:r>
              <a:rPr lang="en-GB" sz="3200" dirty="0"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The report should have clear and distinct sections such as introduction, which identifies the background, with evidential support to help establish the identified problem as a concern.</a:t>
            </a:r>
            <a:endParaRPr lang="en-GB" sz="3200" dirty="0">
              <a:effectLst/>
              <a:latin typeface="Times New Roman" panose="02020603050405020304" pitchFamily="18" charset="0"/>
              <a:ea typeface="Times New Roman" panose="02020603050405020304" pitchFamily="18" charset="0"/>
            </a:endParaRPr>
          </a:p>
          <a:p>
            <a:pPr marL="114300" indent="0">
              <a:buNone/>
            </a:pPr>
            <a:r>
              <a:rPr lang="en-GB" sz="3200" dirty="0"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 </a:t>
            </a:r>
            <a:endParaRPr lang="en-GB" sz="3200" dirty="0">
              <a:effectLst/>
              <a:latin typeface="Times New Roman" panose="02020603050405020304" pitchFamily="18" charset="0"/>
              <a:ea typeface="Times New Roman" panose="02020603050405020304" pitchFamily="18" charset="0"/>
            </a:endParaRPr>
          </a:p>
          <a:p>
            <a:pPr marL="457200"/>
            <a:r>
              <a:rPr lang="en-GB" sz="3200" b="1" dirty="0"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Main Body (1800 words)</a:t>
            </a:r>
          </a:p>
          <a:p>
            <a:pPr marL="457200"/>
            <a:r>
              <a:rPr lang="en-GB" sz="3200" dirty="0"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The main section which brings together the key concepts with rationale for selection and a critique of theory, with application and supported by peer reviewed literature. </a:t>
            </a:r>
            <a:endParaRPr lang="en-GB" sz="3200" dirty="0">
              <a:effectLst/>
              <a:latin typeface="Times New Roman" panose="02020603050405020304" pitchFamily="18" charset="0"/>
              <a:ea typeface="Times New Roman" panose="02020603050405020304" pitchFamily="18" charset="0"/>
            </a:endParaRP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476946644"/>
      </p:ext>
    </p:extLst>
  </p:cSld>
  <p:clrMapOvr>
    <a:masterClrMapping/>
  </p:clrMapOvr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5B86DD2-E83C-E5AA-CEE5-798C0593BBA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Assignment 2 cont’d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C6AB783-0621-C658-BB02-40975184AF07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457200"/>
            <a:r>
              <a:rPr lang="en-GB" sz="3200" b="1" dirty="0"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Recommendation (400 words)</a:t>
            </a:r>
            <a:endParaRPr lang="en-GB" sz="3200" dirty="0">
              <a:effectLst/>
              <a:latin typeface="Times New Roman" panose="02020603050405020304" pitchFamily="18" charset="0"/>
              <a:ea typeface="Times New Roman" panose="02020603050405020304" pitchFamily="18" charset="0"/>
            </a:endParaRPr>
          </a:p>
          <a:p>
            <a:pPr marL="457200"/>
            <a:r>
              <a:rPr lang="en-GB" sz="3200" dirty="0"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Short summary of your recommendation in relation to root causes.</a:t>
            </a:r>
            <a:endParaRPr lang="en-GB" sz="3200" dirty="0">
              <a:effectLst/>
              <a:latin typeface="Times New Roman" panose="02020603050405020304" pitchFamily="18" charset="0"/>
              <a:ea typeface="Times New Roman" panose="02020603050405020304" pitchFamily="18" charset="0"/>
            </a:endParaRPr>
          </a:p>
          <a:p>
            <a:pPr marL="457200" algn="r"/>
            <a:r>
              <a:rPr lang="en-GB" sz="3200" dirty="0"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 </a:t>
            </a:r>
            <a:endParaRPr lang="en-GB" sz="3200" dirty="0">
              <a:effectLst/>
              <a:latin typeface="Times New Roman" panose="02020603050405020304" pitchFamily="18" charset="0"/>
              <a:ea typeface="Times New Roman" panose="02020603050405020304" pitchFamily="18" charset="0"/>
            </a:endParaRPr>
          </a:p>
          <a:p>
            <a:pPr marL="457200"/>
            <a:r>
              <a:rPr lang="en-GB" sz="3200" b="1" dirty="0"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Conclusion (300 words)</a:t>
            </a:r>
            <a:endParaRPr lang="en-GB" sz="3200" dirty="0">
              <a:effectLst/>
              <a:latin typeface="Times New Roman" panose="02020603050405020304" pitchFamily="18" charset="0"/>
              <a:ea typeface="Times New Roman" panose="02020603050405020304" pitchFamily="18" charset="0"/>
            </a:endParaRPr>
          </a:p>
          <a:p>
            <a:pPr marL="457200"/>
            <a:r>
              <a:rPr lang="en-GB" sz="3200" dirty="0"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The report should provide a summary of findings which act as the conclusion. </a:t>
            </a:r>
            <a:endParaRPr lang="en-GB" sz="3200" dirty="0">
              <a:effectLst/>
              <a:latin typeface="Times New Roman" panose="02020603050405020304" pitchFamily="18" charset="0"/>
              <a:ea typeface="Times New Roman" panose="02020603050405020304" pitchFamily="18" charset="0"/>
            </a:endParaRP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031120795"/>
      </p:ext>
    </p:extLst>
  </p:cSld>
  <p:clrMapOvr>
    <a:masterClrMapping/>
  </p:clrMapOvr>
</p:sld>
</file>

<file path=ppt/slides/slide3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CA743FD-0147-A6BC-9D60-C06C47DB1F2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Healthcare Quality Improvement Flashcard/Quiz!!!!!</a:t>
            </a:r>
          </a:p>
        </p:txBody>
      </p:sp>
      <p:pic>
        <p:nvPicPr>
          <p:cNvPr id="4" name="Picture 3" descr="A screenshot of a computer&#10;&#10;Description automatically generated">
            <a:extLst>
              <a:ext uri="{FF2B5EF4-FFF2-40B4-BE49-F238E27FC236}">
                <a16:creationId xmlns:a16="http://schemas.microsoft.com/office/drawing/2014/main" id="{AD9714BE-A5CE-0541-4522-C60B6CB8FBFE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29148" t="16739" r="56315" b="53256"/>
          <a:stretch/>
        </p:blipFill>
        <p:spPr bwMode="auto">
          <a:xfrm>
            <a:off x="4918416" y="1755835"/>
            <a:ext cx="2563499" cy="3528000"/>
          </a:xfrm>
          <a:prstGeom prst="rect">
            <a:avLst/>
          </a:prstGeom>
          <a:ln>
            <a:noFill/>
          </a:ln>
          <a:extLst>
            <a:ext uri="{53640926-AAD7-44D8-BBD7-CCE9431645EC}">
              <a14:shadowObscured xmlns:a14="http://schemas.microsoft.com/office/drawing/2010/main"/>
            </a:ext>
          </a:extLst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70540850-6436-1FB5-AD3B-02E1CA516832}"/>
              </a:ext>
            </a:extLst>
          </p:cNvPr>
          <p:cNvSpPr txBox="1"/>
          <p:nvPr/>
        </p:nvSpPr>
        <p:spPr>
          <a:xfrm>
            <a:off x="609600" y="3105834"/>
            <a:ext cx="3688080" cy="144655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2200" dirty="0"/>
              <a:t>Use this Link</a:t>
            </a:r>
            <a:endParaRPr lang="en-GB" sz="2200" dirty="0">
              <a:hlinkClick r:id="rId3"/>
            </a:endParaRPr>
          </a:p>
          <a:p>
            <a:r>
              <a:rPr lang="en-GB" sz="2200" dirty="0">
                <a:hlinkClick r:id="rId3"/>
              </a:rPr>
              <a:t>Healthcare Quality Improvement Quiz and Questions (quizgecko.com)</a:t>
            </a:r>
            <a:endParaRPr lang="en-GB" sz="2200" dirty="0"/>
          </a:p>
        </p:txBody>
      </p:sp>
    </p:spTree>
    <p:extLst>
      <p:ext uri="{BB962C8B-B14F-4D97-AF65-F5344CB8AC3E}">
        <p14:creationId xmlns:p14="http://schemas.microsoft.com/office/powerpoint/2010/main" val="151823286"/>
      </p:ext>
    </p:extLst>
  </p:cSld>
  <p:clrMapOvr>
    <a:masterClrMapping/>
  </p:clrMapOvr>
</p:sld>
</file>

<file path=ppt/slides/slide3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25BE07F-4E8D-AEBB-4E2A-35E4909AC18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2050" name="Picture 2" descr="Any Questions stock photos and royalty-free images, vectors and ...">
            <a:extLst>
              <a:ext uri="{FF2B5EF4-FFF2-40B4-BE49-F238E27FC236}">
                <a16:creationId xmlns:a16="http://schemas.microsoft.com/office/drawing/2014/main" id="{79151D5D-1593-2676-9164-25462224183B}"/>
              </a:ext>
            </a:extLst>
          </p:cNvPr>
          <p:cNvPicPr>
            <a:picLocks noGrp="1" noChangeAspect="1" noChangeArrowheads="1"/>
          </p:cNvPicPr>
          <p:nvPr>
            <p:ph idx="1"/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755313" y="2071688"/>
            <a:ext cx="6681373" cy="249253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711153444"/>
      </p:ext>
    </p:extLst>
  </p:cSld>
  <p:clrMapOvr>
    <a:masterClrMapping/>
  </p:clrMapOvr>
</p:sld>
</file>

<file path=ppt/slides/slide3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189DC62-80B1-A59F-D903-E2B0B4F493B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Useful links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3CC7BEB-1C87-0C52-CCE4-040990B97820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70000" lnSpcReduction="20000"/>
          </a:bodyPr>
          <a:lstStyle/>
          <a:p>
            <a:pPr algn="l"/>
            <a:r>
              <a:rPr lang="en-US" b="0" i="0" u="sng" dirty="0" err="1">
                <a:solidFill>
                  <a:srgbClr val="0056D2"/>
                </a:solidFill>
                <a:effectLst/>
                <a:latin typeface="Source Sans Pro" panose="020B0503030403020204" pitchFamily="34" charset="0"/>
                <a:hlinkClick r:id="rId3"/>
              </a:rPr>
              <a:t>Ettorchi</a:t>
            </a:r>
            <a:r>
              <a:rPr lang="en-US" b="0" i="0" u="sng" dirty="0">
                <a:solidFill>
                  <a:srgbClr val="0056D2"/>
                </a:solidFill>
                <a:effectLst/>
                <a:latin typeface="Source Sans Pro" panose="020B0503030403020204" pitchFamily="34" charset="0"/>
                <a:hlinkClick r:id="rId3"/>
              </a:rPr>
              <a:t>-Tardy, A., </a:t>
            </a:r>
            <a:r>
              <a:rPr lang="en-US" b="0" i="0" u="sng" dirty="0" err="1">
                <a:solidFill>
                  <a:srgbClr val="0056D2"/>
                </a:solidFill>
                <a:effectLst/>
                <a:latin typeface="Source Sans Pro" panose="020B0503030403020204" pitchFamily="34" charset="0"/>
                <a:hlinkClick r:id="rId3"/>
              </a:rPr>
              <a:t>Levif</a:t>
            </a:r>
            <a:r>
              <a:rPr lang="en-US" b="0" i="0" u="sng" dirty="0">
                <a:solidFill>
                  <a:srgbClr val="0056D2"/>
                </a:solidFill>
                <a:effectLst/>
                <a:latin typeface="Source Sans Pro" panose="020B0503030403020204" pitchFamily="34" charset="0"/>
                <a:hlinkClick r:id="rId3"/>
              </a:rPr>
              <a:t>, M, and Michel, P. (2012).Benchmarking: A method for continuous quality improvement in health</a:t>
            </a:r>
            <a:r>
              <a:rPr lang="en-US" b="0" i="0" dirty="0">
                <a:solidFill>
                  <a:srgbClr val="1F1F1F"/>
                </a:solidFill>
                <a:effectLst/>
                <a:latin typeface="Source Sans Pro" panose="020B0503030403020204" pitchFamily="34" charset="0"/>
              </a:rPr>
              <a:t>.</a:t>
            </a:r>
          </a:p>
          <a:p>
            <a:pPr algn="l"/>
            <a:r>
              <a:rPr lang="en-US" b="0" i="0" u="sng" dirty="0">
                <a:solidFill>
                  <a:srgbClr val="0056D2"/>
                </a:solidFill>
                <a:effectLst/>
                <a:latin typeface="Source Sans Pro" panose="020B0503030403020204" pitchFamily="34" charset="0"/>
                <a:hlinkClick r:id="rId4"/>
              </a:rPr>
              <a:t>Evans, M. (2014). Quality Improvement in Health Care.</a:t>
            </a:r>
            <a:r>
              <a:rPr lang="en-US" b="0" i="0" dirty="0">
                <a:solidFill>
                  <a:srgbClr val="1F1F1F"/>
                </a:solidFill>
                <a:effectLst/>
                <a:latin typeface="Source Sans Pro" panose="020B0503030403020204" pitchFamily="34" charset="0"/>
              </a:rPr>
              <a:t> </a:t>
            </a:r>
            <a:r>
              <a:rPr lang="en-US" b="0" i="1" dirty="0">
                <a:solidFill>
                  <a:srgbClr val="1F1F1F"/>
                </a:solidFill>
                <a:effectLst/>
                <a:latin typeface="Source Sans Pro" panose="020B0503030403020204" pitchFamily="34" charset="0"/>
              </a:rPr>
              <a:t>Video. </a:t>
            </a:r>
            <a:endParaRPr lang="en-US" b="0" i="0" dirty="0">
              <a:solidFill>
                <a:srgbClr val="1F1F1F"/>
              </a:solidFill>
              <a:effectLst/>
              <a:latin typeface="Source Sans Pro" panose="020B0503030403020204" pitchFamily="34" charset="0"/>
            </a:endParaRPr>
          </a:p>
          <a:p>
            <a:pPr algn="l"/>
            <a:r>
              <a:rPr lang="en-US" u="sng" dirty="0">
                <a:solidFill>
                  <a:srgbClr val="0056D2"/>
                </a:solidFill>
                <a:latin typeface="Source Sans Pro" panose="020B0503030403020204" pitchFamily="34" charset="0"/>
                <a:hlinkClick r:id="rId5"/>
              </a:rPr>
              <a:t>Sheehy</a:t>
            </a:r>
            <a:r>
              <a:rPr lang="en-US" b="0" i="0" u="sng" dirty="0">
                <a:solidFill>
                  <a:srgbClr val="0056D2"/>
                </a:solidFill>
                <a:effectLst/>
                <a:latin typeface="Source Sans Pro" panose="020B0503030403020204" pitchFamily="34" charset="0"/>
                <a:hlinkClick r:id="rId5"/>
              </a:rPr>
              <a:t>, S. (2014). Lean in 10 slides</a:t>
            </a:r>
            <a:r>
              <a:rPr lang="en-US" b="0" i="0" dirty="0">
                <a:solidFill>
                  <a:srgbClr val="1F1F1F"/>
                </a:solidFill>
                <a:effectLst/>
                <a:latin typeface="Source Sans Pro" panose="020B0503030403020204" pitchFamily="34" charset="0"/>
              </a:rPr>
              <a:t>. </a:t>
            </a:r>
            <a:r>
              <a:rPr lang="en-US" b="0" i="1" dirty="0">
                <a:solidFill>
                  <a:srgbClr val="1F1F1F"/>
                </a:solidFill>
                <a:effectLst/>
                <a:latin typeface="Source Sans Pro" panose="020B0503030403020204" pitchFamily="34" charset="0"/>
              </a:rPr>
              <a:t>Video. </a:t>
            </a:r>
            <a:endParaRPr lang="en-US" b="0" i="0" dirty="0">
              <a:solidFill>
                <a:srgbClr val="1F1F1F"/>
              </a:solidFill>
              <a:effectLst/>
              <a:latin typeface="Source Sans Pro" panose="020B0503030403020204" pitchFamily="34" charset="0"/>
            </a:endParaRPr>
          </a:p>
          <a:p>
            <a:pPr algn="l"/>
            <a:r>
              <a:rPr lang="en-US" b="0" i="0" u="sng" dirty="0">
                <a:solidFill>
                  <a:srgbClr val="0056D2"/>
                </a:solidFill>
                <a:effectLst/>
                <a:latin typeface="Source Sans Pro" panose="020B0503030403020204" pitchFamily="34" charset="0"/>
                <a:hlinkClick r:id="rId6"/>
              </a:rPr>
              <a:t>Lloyd, R. (2009). PDSA cycle.</a:t>
            </a:r>
            <a:r>
              <a:rPr lang="en-US" b="0" i="0" dirty="0">
                <a:solidFill>
                  <a:srgbClr val="1F1F1F"/>
                </a:solidFill>
                <a:effectLst/>
                <a:latin typeface="Source Sans Pro" panose="020B0503030403020204" pitchFamily="34" charset="0"/>
              </a:rPr>
              <a:t> </a:t>
            </a:r>
            <a:r>
              <a:rPr lang="en-US" b="0" i="1" dirty="0">
                <a:solidFill>
                  <a:srgbClr val="1F1F1F"/>
                </a:solidFill>
                <a:effectLst/>
                <a:latin typeface="Source Sans Pro" panose="020B0503030403020204" pitchFamily="34" charset="0"/>
              </a:rPr>
              <a:t>Video from IHI online school.</a:t>
            </a:r>
            <a:endParaRPr lang="en-US" b="0" i="0" dirty="0">
              <a:solidFill>
                <a:srgbClr val="1F1F1F"/>
              </a:solidFill>
              <a:effectLst/>
              <a:latin typeface="Source Sans Pro" panose="020B0503030403020204" pitchFamily="34" charset="0"/>
            </a:endParaRPr>
          </a:p>
          <a:p>
            <a:pPr algn="l"/>
            <a:r>
              <a:rPr lang="en-US" b="0" i="0" u="sng" dirty="0" err="1">
                <a:solidFill>
                  <a:srgbClr val="0056D2"/>
                </a:solidFill>
                <a:effectLst/>
                <a:latin typeface="Source Sans Pro" panose="020B0503030403020204" pitchFamily="34" charset="0"/>
                <a:hlinkClick r:id="rId7"/>
              </a:rPr>
              <a:t>Tanjuakio</a:t>
            </a:r>
            <a:r>
              <a:rPr lang="en-US" b="0" i="0" u="sng" dirty="0">
                <a:solidFill>
                  <a:srgbClr val="0056D2"/>
                </a:solidFill>
                <a:effectLst/>
                <a:latin typeface="Source Sans Pro" panose="020B0503030403020204" pitchFamily="34" charset="0"/>
                <a:hlinkClick r:id="rId7"/>
              </a:rPr>
              <a:t> (2024). Introduction to Lean and Six Sigma approaches to quality improvement</a:t>
            </a:r>
            <a:endParaRPr lang="en-US" b="0" i="0" dirty="0">
              <a:solidFill>
                <a:srgbClr val="1F1F1F"/>
              </a:solidFill>
              <a:effectLst/>
              <a:latin typeface="Source Sans Pro" panose="020B0503030403020204" pitchFamily="34" charset="0"/>
            </a:endParaRPr>
          </a:p>
          <a:p>
            <a:pPr algn="l"/>
            <a:r>
              <a:rPr lang="en-US" b="0" i="0" u="sng" dirty="0">
                <a:solidFill>
                  <a:srgbClr val="0056D2"/>
                </a:solidFill>
                <a:effectLst/>
                <a:latin typeface="Source Sans Pro" panose="020B0503030403020204" pitchFamily="34" charset="0"/>
                <a:hlinkClick r:id="rId8"/>
              </a:rPr>
              <a:t>Nolte, E., (2010). International benchmarking of healthcare quality: A review of the Literature. Rand Corporation. </a:t>
            </a:r>
            <a:endParaRPr lang="en-US" b="0" i="0" dirty="0">
              <a:solidFill>
                <a:srgbClr val="1F1F1F"/>
              </a:solidFill>
              <a:effectLst/>
              <a:latin typeface="Source Sans Pro" panose="020B0503030403020204" pitchFamily="34" charset="0"/>
            </a:endParaRPr>
          </a:p>
          <a:p>
            <a:pPr algn="l"/>
            <a:r>
              <a:rPr lang="en-US" b="0" i="0" u="sng" dirty="0">
                <a:solidFill>
                  <a:srgbClr val="0056D2"/>
                </a:solidFill>
                <a:effectLst/>
                <a:latin typeface="Source Sans Pro" panose="020B0503030403020204" pitchFamily="34" charset="0"/>
                <a:hlinkClick r:id="rId9"/>
              </a:rPr>
              <a:t>Reich, R., (2014). W. Edwards Deming: 14 Points (Video Interview).</a:t>
            </a:r>
            <a:endParaRPr lang="en-US" b="0" i="0" dirty="0">
              <a:solidFill>
                <a:srgbClr val="1F1F1F"/>
              </a:solidFill>
              <a:effectLst/>
              <a:latin typeface="Source Sans Pro" panose="020B0503030403020204" pitchFamily="34" charset="0"/>
            </a:endParaRPr>
          </a:p>
          <a:p>
            <a:pPr algn="l"/>
            <a:r>
              <a:rPr lang="en-GB" b="0" i="0" dirty="0">
                <a:solidFill>
                  <a:srgbClr val="212121"/>
                </a:solidFill>
                <a:effectLst/>
                <a:highlight>
                  <a:srgbClr val="FFFFFF"/>
                </a:highlight>
                <a:latin typeface="Source Sans Pro" panose="020B0503030403020204" pitchFamily="34" charset="0"/>
                <a:ea typeface="Source Sans Pro" panose="020B0503030403020204" pitchFamily="34" charset="0"/>
              </a:rPr>
              <a:t>Aggarwal A, </a:t>
            </a:r>
            <a:r>
              <a:rPr lang="en-GB" b="0" i="0" dirty="0" err="1">
                <a:solidFill>
                  <a:srgbClr val="212121"/>
                </a:solidFill>
                <a:effectLst/>
                <a:highlight>
                  <a:srgbClr val="FFFFFF"/>
                </a:highlight>
                <a:latin typeface="Source Sans Pro" panose="020B0503030403020204" pitchFamily="34" charset="0"/>
                <a:ea typeface="Source Sans Pro" panose="020B0503030403020204" pitchFamily="34" charset="0"/>
              </a:rPr>
              <a:t>Aeran</a:t>
            </a:r>
            <a:r>
              <a:rPr lang="en-GB" b="0" i="0" dirty="0">
                <a:solidFill>
                  <a:srgbClr val="212121"/>
                </a:solidFill>
                <a:effectLst/>
                <a:highlight>
                  <a:srgbClr val="FFFFFF"/>
                </a:highlight>
                <a:latin typeface="Source Sans Pro" panose="020B0503030403020204" pitchFamily="34" charset="0"/>
                <a:ea typeface="Source Sans Pro" panose="020B0503030403020204" pitchFamily="34" charset="0"/>
              </a:rPr>
              <a:t> H, </a:t>
            </a:r>
            <a:r>
              <a:rPr lang="en-GB" b="0" i="0" dirty="0" err="1">
                <a:solidFill>
                  <a:srgbClr val="212121"/>
                </a:solidFill>
                <a:effectLst/>
                <a:highlight>
                  <a:srgbClr val="FFFFFF"/>
                </a:highlight>
                <a:latin typeface="Source Sans Pro" panose="020B0503030403020204" pitchFamily="34" charset="0"/>
                <a:ea typeface="Source Sans Pro" panose="020B0503030403020204" pitchFamily="34" charset="0"/>
              </a:rPr>
              <a:t>Rathee</a:t>
            </a:r>
            <a:r>
              <a:rPr lang="en-GB" b="0" i="0" dirty="0">
                <a:solidFill>
                  <a:srgbClr val="212121"/>
                </a:solidFill>
                <a:effectLst/>
                <a:highlight>
                  <a:srgbClr val="FFFFFF"/>
                </a:highlight>
                <a:latin typeface="Source Sans Pro" panose="020B0503030403020204" pitchFamily="34" charset="0"/>
                <a:ea typeface="Source Sans Pro" panose="020B0503030403020204" pitchFamily="34" charset="0"/>
              </a:rPr>
              <a:t> M. Quality management in healthcare: The pivotal desideratum. J Oral </a:t>
            </a:r>
            <a:r>
              <a:rPr lang="en-GB" b="0" i="0" dirty="0" err="1">
                <a:solidFill>
                  <a:srgbClr val="212121"/>
                </a:solidFill>
                <a:effectLst/>
                <a:highlight>
                  <a:srgbClr val="FFFFFF"/>
                </a:highlight>
                <a:latin typeface="Source Sans Pro" panose="020B0503030403020204" pitchFamily="34" charset="0"/>
                <a:ea typeface="Source Sans Pro" panose="020B0503030403020204" pitchFamily="34" charset="0"/>
              </a:rPr>
              <a:t>Biol</a:t>
            </a:r>
            <a:r>
              <a:rPr lang="en-GB" b="0" i="0" dirty="0">
                <a:solidFill>
                  <a:srgbClr val="212121"/>
                </a:solidFill>
                <a:effectLst/>
                <a:highlight>
                  <a:srgbClr val="FFFFFF"/>
                </a:highlight>
                <a:latin typeface="Source Sans Pro" panose="020B0503030403020204" pitchFamily="34" charset="0"/>
                <a:ea typeface="Source Sans Pro" panose="020B0503030403020204" pitchFamily="34" charset="0"/>
              </a:rPr>
              <a:t> </a:t>
            </a:r>
            <a:r>
              <a:rPr lang="en-GB" b="0" i="0" dirty="0" err="1">
                <a:solidFill>
                  <a:srgbClr val="212121"/>
                </a:solidFill>
                <a:effectLst/>
                <a:highlight>
                  <a:srgbClr val="FFFFFF"/>
                </a:highlight>
                <a:latin typeface="Source Sans Pro" panose="020B0503030403020204" pitchFamily="34" charset="0"/>
                <a:ea typeface="Source Sans Pro" panose="020B0503030403020204" pitchFamily="34" charset="0"/>
              </a:rPr>
              <a:t>Craniofac</a:t>
            </a:r>
            <a:r>
              <a:rPr lang="en-GB" b="0" i="0" dirty="0">
                <a:solidFill>
                  <a:srgbClr val="212121"/>
                </a:solidFill>
                <a:effectLst/>
                <a:highlight>
                  <a:srgbClr val="FFFFFF"/>
                </a:highlight>
                <a:latin typeface="Source Sans Pro" panose="020B0503030403020204" pitchFamily="34" charset="0"/>
                <a:ea typeface="Source Sans Pro" panose="020B0503030403020204" pitchFamily="34" charset="0"/>
              </a:rPr>
              <a:t> Res. 2019 Apr-Jun;9(2):180-182. </a:t>
            </a:r>
            <a:r>
              <a:rPr lang="en-GB" b="0" i="0" dirty="0" err="1">
                <a:solidFill>
                  <a:srgbClr val="212121"/>
                </a:solidFill>
                <a:effectLst/>
                <a:highlight>
                  <a:srgbClr val="FFFFFF"/>
                </a:highlight>
                <a:latin typeface="Source Sans Pro" panose="020B0503030403020204" pitchFamily="34" charset="0"/>
                <a:ea typeface="Source Sans Pro" panose="020B0503030403020204" pitchFamily="34" charset="0"/>
              </a:rPr>
              <a:t>doi</a:t>
            </a:r>
            <a:r>
              <a:rPr lang="en-GB" b="0" i="0" dirty="0">
                <a:solidFill>
                  <a:srgbClr val="212121"/>
                </a:solidFill>
                <a:effectLst/>
                <a:highlight>
                  <a:srgbClr val="FFFFFF"/>
                </a:highlight>
                <a:latin typeface="Source Sans Pro" panose="020B0503030403020204" pitchFamily="34" charset="0"/>
                <a:ea typeface="Source Sans Pro" panose="020B0503030403020204" pitchFamily="34" charset="0"/>
              </a:rPr>
              <a:t>: 10.1016/j.jobcr.2018.06.006</a:t>
            </a:r>
            <a:r>
              <a:rPr lang="en-US" b="0" i="0" dirty="0">
                <a:solidFill>
                  <a:srgbClr val="1F1F1F"/>
                </a:solidFill>
                <a:effectLst/>
                <a:latin typeface="Source Sans Pro" panose="020B0503030403020204" pitchFamily="34" charset="0"/>
                <a:ea typeface="Source Sans Pro" panose="020B0503030403020204" pitchFamily="34" charset="0"/>
              </a:rPr>
              <a:t>.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149228105"/>
      </p:ext>
    </p:extLst>
  </p:cSld>
  <p:clrMapOvr>
    <a:masterClrMapping/>
  </p:clrMapOvr>
</p:sld>
</file>

<file path=ppt/theme/theme1.xml><?xml version="1.0" encoding="utf-8"?>
<a:theme xmlns:a="http://schemas.openxmlformats.org/drawingml/2006/main" name="20140311PresentationUWTSDTemplate">
  <a:themeElements>
    <a:clrScheme name="Custom 1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00B0F0"/>
      </a:accent1>
      <a:accent2>
        <a:srgbClr val="FFFF00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UWTSD">
      <a:majorFont>
        <a:latin typeface="Myriad Pro"/>
        <a:ea typeface=""/>
        <a:cs typeface=""/>
      </a:majorFont>
      <a:minorFont>
        <a:latin typeface="Myriad Pr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158</TotalTime>
  <Words>2081</Words>
  <Application>Microsoft Office PowerPoint</Application>
  <PresentationFormat>Widescreen</PresentationFormat>
  <Paragraphs>225</Paragraphs>
  <Slides>36</Slides>
  <Notes>9</Notes>
  <HiddenSlides>0</HiddenSlides>
  <MMClips>0</MMClips>
  <ScaleCrop>false</ScaleCrop>
  <HeadingPairs>
    <vt:vector size="6" baseType="variant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36</vt:i4>
      </vt:variant>
    </vt:vector>
  </HeadingPairs>
  <TitlesOfParts>
    <vt:vector size="45" baseType="lpstr">
      <vt:lpstr>Myriad Pro</vt:lpstr>
      <vt:lpstr>OpenSans</vt:lpstr>
      <vt:lpstr>Arial</vt:lpstr>
      <vt:lpstr>Calibri</vt:lpstr>
      <vt:lpstr>Courier New</vt:lpstr>
      <vt:lpstr>Source Sans Pro</vt:lpstr>
      <vt:lpstr>Times New Roman</vt:lpstr>
      <vt:lpstr>Wingdings</vt:lpstr>
      <vt:lpstr>20140311PresentationUWTSDTemplate</vt:lpstr>
      <vt:lpstr>    Quality Assurance and Service Improvements     </vt:lpstr>
      <vt:lpstr>Learning outcomes</vt:lpstr>
      <vt:lpstr>Module Summary</vt:lpstr>
      <vt:lpstr>Aims of the Session</vt:lpstr>
      <vt:lpstr>Recap…1</vt:lpstr>
      <vt:lpstr>Recap…2</vt:lpstr>
      <vt:lpstr>Recap…3</vt:lpstr>
      <vt:lpstr>Recap…4</vt:lpstr>
      <vt:lpstr>Activity</vt:lpstr>
      <vt:lpstr>What do you mean quality improvement </vt:lpstr>
      <vt:lpstr>Quality improvement </vt:lpstr>
      <vt:lpstr>Quality improvement ctd </vt:lpstr>
      <vt:lpstr>Different approaches for improvement</vt:lpstr>
      <vt:lpstr> Identifying the Problem &amp; Benchmarking </vt:lpstr>
      <vt:lpstr> Identifying the Problem </vt:lpstr>
      <vt:lpstr>PowerPoint Presentation</vt:lpstr>
      <vt:lpstr>Benchmarking…1</vt:lpstr>
      <vt:lpstr>Benchmarking…2</vt:lpstr>
      <vt:lpstr>12-stage methodology to benchmarking.</vt:lpstr>
      <vt:lpstr>Why is benchmarking important? </vt:lpstr>
      <vt:lpstr>Types of Benchmarking…1</vt:lpstr>
      <vt:lpstr>Types of Benchmarking…2</vt:lpstr>
      <vt:lpstr>Different approaches for improvement</vt:lpstr>
      <vt:lpstr>Benchmarking process…1</vt:lpstr>
      <vt:lpstr>Benchmarking process…2</vt:lpstr>
      <vt:lpstr>Benchmarking process…3</vt:lpstr>
      <vt:lpstr>Benchmarking process…4</vt:lpstr>
      <vt:lpstr>Activity</vt:lpstr>
      <vt:lpstr>PowerPoint Presentation</vt:lpstr>
      <vt:lpstr>PowerPoint Presentation</vt:lpstr>
      <vt:lpstr>Assignment 1 Task Description </vt:lpstr>
      <vt:lpstr>Assignment 2</vt:lpstr>
      <vt:lpstr>Assignment 2 cont’d</vt:lpstr>
      <vt:lpstr>Healthcare Quality Improvement Flashcard/Quiz!!!!!</vt:lpstr>
      <vt:lpstr>PowerPoint Presentation</vt:lpstr>
      <vt:lpstr>Useful links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Fahad Khan</dc:creator>
  <cp:lastModifiedBy>Christopher Mafuva</cp:lastModifiedBy>
  <cp:revision>49</cp:revision>
  <dcterms:created xsi:type="dcterms:W3CDTF">2023-02-12T11:20:29Z</dcterms:created>
  <dcterms:modified xsi:type="dcterms:W3CDTF">2026-07-08T11:58:37Z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MSIP_Label_a321a15a-c71d-40d3-b0cd-3b0ec0033fdd_Enabled">
    <vt:lpwstr>true</vt:lpwstr>
  </property>
  <property fmtid="{D5CDD505-2E9C-101B-9397-08002B2CF9AE}" pid="3" name="MSIP_Label_a321a15a-c71d-40d3-b0cd-3b0ec0033fdd_SetDate">
    <vt:lpwstr>2024-06-13T06:57:03Z</vt:lpwstr>
  </property>
  <property fmtid="{D5CDD505-2E9C-101B-9397-08002B2CF9AE}" pid="4" name="MSIP_Label_a321a15a-c71d-40d3-b0cd-3b0ec0033fdd_Method">
    <vt:lpwstr>Standard</vt:lpwstr>
  </property>
  <property fmtid="{D5CDD505-2E9C-101B-9397-08002B2CF9AE}" pid="5" name="MSIP_Label_a321a15a-c71d-40d3-b0cd-3b0ec0033fdd_Name">
    <vt:lpwstr>Restricted</vt:lpwstr>
  </property>
  <property fmtid="{D5CDD505-2E9C-101B-9397-08002B2CF9AE}" pid="6" name="MSIP_Label_a321a15a-c71d-40d3-b0cd-3b0ec0033fdd_SiteId">
    <vt:lpwstr>f89944b7-4a4e-4ea7-9156-3299f3411647</vt:lpwstr>
  </property>
  <property fmtid="{D5CDD505-2E9C-101B-9397-08002B2CF9AE}" pid="7" name="MSIP_Label_a321a15a-c71d-40d3-b0cd-3b0ec0033fdd_ActionId">
    <vt:lpwstr>60674496-43fc-4b5c-a0c3-d419e5d7fa40</vt:lpwstr>
  </property>
  <property fmtid="{D5CDD505-2E9C-101B-9397-08002B2CF9AE}" pid="8" name="MSIP_Label_a321a15a-c71d-40d3-b0cd-3b0ec0033fdd_ContentBits">
    <vt:lpwstr>0</vt:lpwstr>
  </property>
</Properties>
</file>