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3/27/2019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3/27/2019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Sexuality in Daoism</a:t>
            </a:r>
            <a:endParaRPr lang="en-GB" dirty="0"/>
          </a:p>
        </p:txBody>
      </p:sp>
      <p:sp>
        <p:nvSpPr>
          <p:cNvPr id="3" name="Subtitle 2"/>
          <p:cNvSpPr>
            <a:spLocks noGrp="1"/>
          </p:cNvSpPr>
          <p:nvPr>
            <p:ph type="subTitle" idx="1"/>
          </p:nvPr>
        </p:nvSpPr>
        <p:spPr>
          <a:xfrm>
            <a:off x="838200" y="3886200"/>
            <a:ext cx="6934200" cy="1752600"/>
          </a:xfrm>
        </p:spPr>
        <p:txBody>
          <a:bodyPr/>
          <a:lstStyle/>
          <a:p>
            <a:r>
              <a:rPr lang="en-GB" dirty="0" smtClean="0"/>
              <a:t>Ying Yang Harmony and Female Gender</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err="1" smtClean="0"/>
              <a:t>Daoist</a:t>
            </a:r>
            <a:r>
              <a:rPr lang="en-GB" dirty="0" smtClean="0"/>
              <a:t> cosmology and sexuality </a:t>
            </a:r>
            <a:endParaRPr lang="en-GB" dirty="0"/>
          </a:p>
        </p:txBody>
      </p:sp>
      <p:sp>
        <p:nvSpPr>
          <p:cNvPr id="3" name="Content Placeholder 2"/>
          <p:cNvSpPr>
            <a:spLocks noGrp="1"/>
          </p:cNvSpPr>
          <p:nvPr>
            <p:ph idx="1"/>
          </p:nvPr>
        </p:nvSpPr>
        <p:spPr/>
        <p:txBody>
          <a:bodyPr/>
          <a:lstStyle/>
          <a:p>
            <a:r>
              <a:rPr lang="en-GB" dirty="0" smtClean="0"/>
              <a:t>Both </a:t>
            </a:r>
            <a:r>
              <a:rPr lang="en-GB" dirty="0" err="1" smtClean="0"/>
              <a:t>Daoist</a:t>
            </a:r>
            <a:r>
              <a:rPr lang="en-GB" dirty="0" smtClean="0"/>
              <a:t> cosmology and its theory of sexuality are based on the central concept of Dao, expanded through the Qi and fulfilled in the interaction between the </a:t>
            </a:r>
            <a:r>
              <a:rPr lang="en-GB" dirty="0" err="1" smtClean="0"/>
              <a:t>polaristic</a:t>
            </a:r>
            <a:r>
              <a:rPr lang="en-GB" dirty="0" smtClean="0"/>
              <a:t> powers of Yin and Yang.</a:t>
            </a:r>
          </a:p>
          <a:p>
            <a:endParaRPr lang="en-GB" dirty="0" smtClean="0"/>
          </a:p>
          <a:p>
            <a:r>
              <a:rPr lang="en-GB" dirty="0" smtClean="0"/>
              <a:t>Dao is the symbol or metaphor of the source of the universe; it is the mother of heaven and earth, with a motionless, formless feature. </a:t>
            </a:r>
          </a:p>
          <a:p>
            <a:r>
              <a:rPr lang="en-GB" dirty="0" smtClean="0"/>
              <a:t>Dao is the mysterious female, for it gives birth to all creature and human beings.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Dao and Female</a:t>
            </a:r>
            <a:endParaRPr lang="en-GB" dirty="0"/>
          </a:p>
        </p:txBody>
      </p:sp>
      <p:sp>
        <p:nvSpPr>
          <p:cNvPr id="3" name="Content Placeholder 2"/>
          <p:cNvSpPr>
            <a:spLocks noGrp="1"/>
          </p:cNvSpPr>
          <p:nvPr>
            <p:ph idx="1"/>
          </p:nvPr>
        </p:nvSpPr>
        <p:spPr/>
        <p:txBody>
          <a:bodyPr/>
          <a:lstStyle/>
          <a:p>
            <a:r>
              <a:rPr lang="en-GB" dirty="0" smtClean="0"/>
              <a:t>Through the metaphors of the mother, the female, water and valley, Dao is undoubtedly associated with feminine features such as softness and tranquillity. </a:t>
            </a:r>
          </a:p>
          <a:p>
            <a:endParaRPr lang="en-GB" dirty="0" smtClean="0"/>
          </a:p>
          <a:p>
            <a:r>
              <a:rPr lang="en-GB" dirty="0" smtClean="0"/>
              <a:t>Although the flexibility and femininity of Dao does not mean weakness in any usual sense.</a:t>
            </a:r>
          </a:p>
          <a:p>
            <a:endParaRPr lang="en-GB" dirty="0" smtClean="0"/>
          </a:p>
          <a:p>
            <a:r>
              <a:rPr lang="en-GB" dirty="0" smtClean="0"/>
              <a:t>Rather, ‘The female always overcomes the male by tranquillity’ (chapter 61 of Dao de </a:t>
            </a:r>
            <a:r>
              <a:rPr lang="en-GB" dirty="0" err="1" smtClean="0"/>
              <a:t>jing</a:t>
            </a:r>
            <a:r>
              <a:rPr lang="en-GB"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err="1" smtClean="0"/>
              <a:t>Daodejing</a:t>
            </a:r>
            <a:r>
              <a:rPr lang="en-GB" dirty="0" smtClean="0"/>
              <a:t> 6 Translated by D.C. Lau</a:t>
            </a:r>
            <a:endParaRPr lang="en-GB" dirty="0"/>
          </a:p>
        </p:txBody>
      </p:sp>
      <p:sp>
        <p:nvSpPr>
          <p:cNvPr id="3" name="Content Placeholder 2"/>
          <p:cNvSpPr>
            <a:spLocks noGrp="1"/>
          </p:cNvSpPr>
          <p:nvPr>
            <p:ph idx="1"/>
          </p:nvPr>
        </p:nvSpPr>
        <p:spPr/>
        <p:txBody>
          <a:bodyPr/>
          <a:lstStyle/>
          <a:p>
            <a:r>
              <a:rPr lang="en-GB" dirty="0" smtClean="0"/>
              <a:t>The spirit of the valley never dies.</a:t>
            </a:r>
          </a:p>
          <a:p>
            <a:r>
              <a:rPr lang="en-GB" dirty="0" smtClean="0"/>
              <a:t>It is called the subtle and profound female.</a:t>
            </a:r>
          </a:p>
          <a:p>
            <a:endParaRPr lang="en-GB" dirty="0" smtClean="0"/>
          </a:p>
          <a:p>
            <a:r>
              <a:rPr lang="en-GB" dirty="0" smtClean="0"/>
              <a:t>The gate of the subtle and the profound female is the root of heaven and </a:t>
            </a:r>
            <a:r>
              <a:rPr lang="en-GB" dirty="0" smtClean="0"/>
              <a:t>earth. It </a:t>
            </a:r>
            <a:r>
              <a:rPr lang="en-GB" dirty="0" smtClean="0"/>
              <a:t>is the continuous and seems to be always existing.</a:t>
            </a:r>
          </a:p>
          <a:p>
            <a:endParaRPr lang="en-GB" dirty="0" smtClean="0"/>
          </a:p>
          <a:p>
            <a:r>
              <a:rPr lang="en-GB" dirty="0" smtClean="0"/>
              <a:t>Use it and you will never wear it out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fontScale="90000"/>
          </a:bodyPr>
          <a:lstStyle/>
          <a:p>
            <a:r>
              <a:rPr lang="en-GB" sz="3200" b="1" dirty="0" err="1" smtClean="0"/>
              <a:t>Daodejing</a:t>
            </a:r>
            <a:r>
              <a:rPr lang="en-GB" sz="3200" b="1" dirty="0" smtClean="0"/>
              <a:t>: Resource for feminist thinking </a:t>
            </a:r>
            <a:r>
              <a:rPr lang="en-GB" sz="2400" dirty="0" smtClean="0"/>
              <a:t/>
            </a:r>
            <a:br>
              <a:rPr lang="en-GB" sz="2400" dirty="0" smtClean="0"/>
            </a:br>
            <a:r>
              <a:rPr lang="en-GB" sz="2400" dirty="0" smtClean="0"/>
              <a:t>(</a:t>
            </a:r>
            <a:r>
              <a:rPr lang="en-GB" sz="2400" dirty="0" err="1" smtClean="0"/>
              <a:t>Karyn</a:t>
            </a:r>
            <a:r>
              <a:rPr lang="en-GB" sz="2400" dirty="0" smtClean="0"/>
              <a:t> Lai in Journal of Chinese Philosophy June 2000) </a:t>
            </a:r>
            <a:endParaRPr lang="en-GB" sz="2400" dirty="0"/>
          </a:p>
        </p:txBody>
      </p:sp>
      <p:graphicFrame>
        <p:nvGraphicFramePr>
          <p:cNvPr id="4" name="Content Placeholder 3"/>
          <p:cNvGraphicFramePr>
            <a:graphicFrameLocks noGrp="1"/>
          </p:cNvGraphicFramePr>
          <p:nvPr>
            <p:ph idx="1"/>
          </p:nvPr>
        </p:nvGraphicFramePr>
        <p:xfrm>
          <a:off x="0" y="1676398"/>
          <a:ext cx="8915400" cy="4876626"/>
        </p:xfrm>
        <a:graphic>
          <a:graphicData uri="http://schemas.openxmlformats.org/drawingml/2006/table">
            <a:tbl>
              <a:tblPr firstRow="1" bandRow="1">
                <a:tableStyleId>{5C22544A-7EE6-4342-B048-85BDC9FD1C3A}</a:tableStyleId>
              </a:tblPr>
              <a:tblGrid>
                <a:gridCol w="2228850">
                  <a:extLst>
                    <a:ext uri="{9D8B030D-6E8A-4147-A177-3AD203B41FA5}">
                      <a16:colId xmlns:a16="http://schemas.microsoft.com/office/drawing/2014/main" val="20000"/>
                    </a:ext>
                  </a:extLst>
                </a:gridCol>
                <a:gridCol w="1568449">
                  <a:extLst>
                    <a:ext uri="{9D8B030D-6E8A-4147-A177-3AD203B41FA5}">
                      <a16:colId xmlns:a16="http://schemas.microsoft.com/office/drawing/2014/main" val="20001"/>
                    </a:ext>
                  </a:extLst>
                </a:gridCol>
                <a:gridCol w="5118101">
                  <a:extLst>
                    <a:ext uri="{9D8B030D-6E8A-4147-A177-3AD203B41FA5}">
                      <a16:colId xmlns:a16="http://schemas.microsoft.com/office/drawing/2014/main" val="20002"/>
                    </a:ext>
                  </a:extLst>
                </a:gridCol>
              </a:tblGrid>
              <a:tr h="443109">
                <a:tc>
                  <a:txBody>
                    <a:bodyPr/>
                    <a:lstStyle/>
                    <a:p>
                      <a:r>
                        <a:rPr lang="en-GB" dirty="0" smtClean="0"/>
                        <a:t>Concept </a:t>
                      </a:r>
                      <a:endParaRPr lang="en-GB" dirty="0"/>
                    </a:p>
                  </a:txBody>
                  <a:tcPr/>
                </a:tc>
                <a:tc>
                  <a:txBody>
                    <a:bodyPr/>
                    <a:lstStyle/>
                    <a:p>
                      <a:r>
                        <a:rPr lang="en-GB" dirty="0" smtClean="0"/>
                        <a:t>Reference </a:t>
                      </a:r>
                      <a:endParaRPr lang="en-GB" dirty="0"/>
                    </a:p>
                  </a:txBody>
                  <a:tcPr/>
                </a:tc>
                <a:tc>
                  <a:txBody>
                    <a:bodyPr/>
                    <a:lstStyle/>
                    <a:p>
                      <a:r>
                        <a:rPr lang="en-GB" dirty="0" smtClean="0"/>
                        <a:t>Function/ </a:t>
                      </a:r>
                      <a:r>
                        <a:rPr lang="en-GB" dirty="0" err="1" smtClean="0"/>
                        <a:t>pricniple</a:t>
                      </a:r>
                      <a:endParaRPr lang="en-GB" dirty="0"/>
                    </a:p>
                  </a:txBody>
                  <a:tcPr/>
                </a:tc>
                <a:extLst>
                  <a:ext uri="{0D108BD9-81ED-4DB2-BD59-A6C34878D82A}">
                    <a16:rowId xmlns:a16="http://schemas.microsoft.com/office/drawing/2014/main" val="10000"/>
                  </a:ext>
                </a:extLst>
              </a:tr>
              <a:tr h="471293">
                <a:tc>
                  <a:txBody>
                    <a:bodyPr/>
                    <a:lstStyle/>
                    <a:p>
                      <a:r>
                        <a:rPr lang="en-GB" sz="1400" dirty="0" err="1" smtClean="0"/>
                        <a:t>Buzheng</a:t>
                      </a:r>
                      <a:r>
                        <a:rPr lang="en-GB" sz="1400" dirty="0" smtClean="0"/>
                        <a:t>: Non-contending or  Non-assertive</a:t>
                      </a:r>
                      <a:endParaRPr lang="en-GB" sz="1400" dirty="0"/>
                    </a:p>
                  </a:txBody>
                  <a:tcPr/>
                </a:tc>
                <a:tc>
                  <a:txBody>
                    <a:bodyPr/>
                    <a:lstStyle/>
                    <a:p>
                      <a:r>
                        <a:rPr lang="en-GB" sz="1400" dirty="0" smtClean="0"/>
                        <a:t>Chapter 8</a:t>
                      </a:r>
                      <a:endParaRPr lang="en-GB" sz="1400" dirty="0"/>
                    </a:p>
                  </a:txBody>
                  <a:tcPr/>
                </a:tc>
                <a:tc>
                  <a:txBody>
                    <a:bodyPr/>
                    <a:lstStyle/>
                    <a:p>
                      <a:r>
                        <a:rPr lang="en-GB" sz="1400" dirty="0" smtClean="0"/>
                        <a:t>Water does not contend;</a:t>
                      </a:r>
                      <a:r>
                        <a:rPr lang="en-GB" sz="1400" baseline="0" dirty="0" smtClean="0"/>
                        <a:t> the best is like water, benefiting all things</a:t>
                      </a:r>
                      <a:endParaRPr lang="en-GB" sz="1400" dirty="0"/>
                    </a:p>
                  </a:txBody>
                  <a:tcPr/>
                </a:tc>
                <a:extLst>
                  <a:ext uri="{0D108BD9-81ED-4DB2-BD59-A6C34878D82A}">
                    <a16:rowId xmlns:a16="http://schemas.microsoft.com/office/drawing/2014/main" val="10001"/>
                  </a:ext>
                </a:extLst>
              </a:tr>
              <a:tr h="381000">
                <a:tc rowSpan="2">
                  <a:txBody>
                    <a:bodyPr/>
                    <a:lstStyle/>
                    <a:p>
                      <a:r>
                        <a:rPr lang="en-GB" sz="1400" dirty="0" smtClean="0"/>
                        <a:t>Jing: Quiet or still</a:t>
                      </a:r>
                      <a:endParaRPr lang="en-GB" sz="1400" dirty="0"/>
                    </a:p>
                  </a:txBody>
                  <a:tcPr/>
                </a:tc>
                <a:tc>
                  <a:txBody>
                    <a:bodyPr/>
                    <a:lstStyle/>
                    <a:p>
                      <a:r>
                        <a:rPr lang="en-GB" sz="1400" dirty="0" smtClean="0"/>
                        <a:t>Chapter 16</a:t>
                      </a:r>
                      <a:endParaRPr lang="en-GB" sz="1400" dirty="0"/>
                    </a:p>
                  </a:txBody>
                  <a:tcPr>
                    <a:lnB w="12700" cap="flat" cmpd="sng" algn="ctr">
                      <a:solidFill>
                        <a:schemeClr val="tx1"/>
                      </a:solidFill>
                      <a:prstDash val="solid"/>
                      <a:round/>
                      <a:headEnd type="none" w="med" len="med"/>
                      <a:tailEnd type="none" w="med" len="med"/>
                    </a:lnB>
                  </a:tcPr>
                </a:tc>
                <a:tc>
                  <a:txBody>
                    <a:bodyPr/>
                    <a:lstStyle/>
                    <a:p>
                      <a:r>
                        <a:rPr lang="en-GB" sz="1400" dirty="0" smtClean="0"/>
                        <a:t>To return to stillness and quiet is to return</a:t>
                      </a:r>
                      <a:r>
                        <a:rPr lang="en-GB" sz="1400" baseline="0" dirty="0" smtClean="0"/>
                        <a:t> to Dao</a:t>
                      </a:r>
                    </a:p>
                    <a:p>
                      <a:endParaRPr lang="en-GB" sz="14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27779">
                <a:tc vMerge="1">
                  <a:txBody>
                    <a:bodyPr/>
                    <a:lstStyle/>
                    <a:p>
                      <a:endParaRPr lang="en-GB"/>
                    </a:p>
                  </a:txBody>
                  <a:tcPr/>
                </a:tc>
                <a:tc>
                  <a:txBody>
                    <a:bodyPr/>
                    <a:lstStyle/>
                    <a:p>
                      <a:r>
                        <a:rPr lang="en-GB" sz="1400" dirty="0" smtClean="0"/>
                        <a:t>Chapter 61</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female, in being still, takes the power position</a:t>
                      </a:r>
                      <a:endParaRPr lang="en-GB" sz="1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3"/>
                  </a:ext>
                </a:extLst>
              </a:tr>
              <a:tr h="434221">
                <a:tc rowSpan="4">
                  <a:txBody>
                    <a:bodyPr/>
                    <a:lstStyle/>
                    <a:p>
                      <a:r>
                        <a:rPr lang="en-GB" sz="1400" dirty="0" err="1" smtClean="0"/>
                        <a:t>Ruo</a:t>
                      </a:r>
                      <a:r>
                        <a:rPr lang="en-GB" sz="1400" dirty="0" smtClean="0"/>
                        <a:t>:</a:t>
                      </a:r>
                      <a:r>
                        <a:rPr lang="en-GB" sz="1400" baseline="0" dirty="0" smtClean="0"/>
                        <a:t> Weak and Rou: Soft</a:t>
                      </a:r>
                      <a:endParaRPr lang="en-GB" sz="1400" dirty="0"/>
                    </a:p>
                  </a:txBody>
                  <a:tcPr/>
                </a:tc>
                <a:tc>
                  <a:txBody>
                    <a:bodyPr/>
                    <a:lstStyle/>
                    <a:p>
                      <a:r>
                        <a:rPr lang="en-GB" sz="1400" dirty="0" smtClean="0"/>
                        <a:t>Chapter 36</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and the weak overcome the hard and the strong</a:t>
                      </a:r>
                      <a:endParaRPr lang="en-GB" sz="14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27779">
                <a:tc vMerge="1">
                  <a:txBody>
                    <a:bodyPr/>
                    <a:lstStyle/>
                    <a:p>
                      <a:endParaRPr lang="en-GB"/>
                    </a:p>
                  </a:txBody>
                  <a:tcPr/>
                </a:tc>
                <a:tc>
                  <a:txBody>
                    <a:bodyPr/>
                    <a:lstStyle/>
                    <a:p>
                      <a:r>
                        <a:rPr lang="en-GB" sz="1400" dirty="0" smtClean="0"/>
                        <a:t>Chapter 43</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overcomes the hard; this is the advantage of taking no action</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27779">
                <a:tc vMerge="1">
                  <a:txBody>
                    <a:bodyPr/>
                    <a:lstStyle/>
                    <a:p>
                      <a:endParaRPr lang="en-GB"/>
                    </a:p>
                  </a:txBody>
                  <a:tcPr/>
                </a:tc>
                <a:tc>
                  <a:txBody>
                    <a:bodyPr/>
                    <a:lstStyle/>
                    <a:p>
                      <a:r>
                        <a:rPr lang="en-GB" sz="1400" dirty="0" smtClean="0"/>
                        <a:t>Chapter 76</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and the weak are superior, or take the higher position</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546299">
                <a:tc vMerge="1">
                  <a:txBody>
                    <a:bodyPr/>
                    <a:lstStyle/>
                    <a:p>
                      <a:endParaRPr lang="en-GB"/>
                    </a:p>
                  </a:txBody>
                  <a:tcPr/>
                </a:tc>
                <a:tc>
                  <a:txBody>
                    <a:bodyPr/>
                    <a:lstStyle/>
                    <a:p>
                      <a:r>
                        <a:rPr lang="en-GB" sz="1400" dirty="0" smtClean="0"/>
                        <a:t>Chapter 78</a:t>
                      </a:r>
                      <a:endParaRPr lang="en-GB" sz="1400" dirty="0"/>
                    </a:p>
                  </a:txBody>
                  <a:tcPr>
                    <a:lnT w="12700" cap="flat" cmpd="sng" algn="ctr">
                      <a:solidFill>
                        <a:schemeClr val="tx1"/>
                      </a:solidFill>
                      <a:prstDash val="solid"/>
                      <a:round/>
                      <a:headEnd type="none" w="med" len="med"/>
                      <a:tailEnd type="none" w="med" len="med"/>
                    </a:lnT>
                  </a:tcPr>
                </a:tc>
                <a:tc>
                  <a:txBody>
                    <a:bodyPr/>
                    <a:lstStyle/>
                    <a:p>
                      <a:r>
                        <a:rPr lang="en-GB" sz="1400" dirty="0" smtClean="0"/>
                        <a:t>There is nothing softer and weaker than water; the weak overcomes the strong and the soft overcomes the hard</a:t>
                      </a:r>
                      <a:endParaRPr lang="en-GB" sz="1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7"/>
                  </a:ext>
                </a:extLst>
              </a:tr>
              <a:tr h="478141">
                <a:tc rowSpan="2">
                  <a:txBody>
                    <a:bodyPr/>
                    <a:lstStyle/>
                    <a:p>
                      <a:r>
                        <a:rPr lang="en-GB" sz="1400" dirty="0" smtClean="0"/>
                        <a:t>To take the lower position</a:t>
                      </a:r>
                      <a:endParaRPr lang="en-GB" sz="1400" dirty="0"/>
                    </a:p>
                  </a:txBody>
                  <a:tcPr/>
                </a:tc>
                <a:tc>
                  <a:txBody>
                    <a:bodyPr/>
                    <a:lstStyle/>
                    <a:p>
                      <a:r>
                        <a:rPr lang="en-GB" sz="1400" dirty="0" smtClean="0"/>
                        <a:t>Chapter 61</a:t>
                      </a:r>
                      <a:endParaRPr lang="en-GB" sz="1400" dirty="0"/>
                    </a:p>
                  </a:txBody>
                  <a:tcPr>
                    <a:lnB w="12700" cap="flat" cmpd="sng" algn="ctr">
                      <a:solidFill>
                        <a:schemeClr val="tx1"/>
                      </a:solidFill>
                      <a:prstDash val="solid"/>
                      <a:round/>
                      <a:headEnd type="none" w="med" len="med"/>
                      <a:tailEnd type="none" w="med" len="med"/>
                    </a:lnB>
                  </a:tcPr>
                </a:tc>
                <a:tc>
                  <a:txBody>
                    <a:bodyPr/>
                    <a:lstStyle/>
                    <a:p>
                      <a:r>
                        <a:rPr lang="en-GB" sz="1400" dirty="0" smtClean="0"/>
                        <a:t>The female, in being tranquil, takes the lower position</a:t>
                      </a:r>
                      <a:endParaRPr lang="en-GB" sz="14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764818">
                <a:tc vMerge="1">
                  <a:txBody>
                    <a:bodyPr/>
                    <a:lstStyle/>
                    <a:p>
                      <a:endParaRPr lang="en-GB"/>
                    </a:p>
                  </a:txBody>
                  <a:tcPr/>
                </a:tc>
                <a:tc>
                  <a:txBody>
                    <a:bodyPr/>
                    <a:lstStyle/>
                    <a:p>
                      <a:r>
                        <a:rPr lang="en-GB" sz="1400" dirty="0" smtClean="0"/>
                        <a:t>Chapter 66</a:t>
                      </a:r>
                      <a:endParaRPr lang="en-GB" sz="1400" dirty="0"/>
                    </a:p>
                  </a:txBody>
                  <a:tcPr>
                    <a:lnT w="12700" cap="flat" cmpd="sng" algn="ctr">
                      <a:solidFill>
                        <a:schemeClr val="tx1"/>
                      </a:solidFill>
                      <a:prstDash val="solid"/>
                      <a:round/>
                      <a:headEnd type="none" w="med" len="med"/>
                      <a:tailEnd type="none" w="med" len="med"/>
                    </a:lnT>
                  </a:tcPr>
                </a:tc>
                <a:tc>
                  <a:txBody>
                    <a:bodyPr/>
                    <a:lstStyle/>
                    <a:p>
                      <a:r>
                        <a:rPr lang="en-GB" sz="1400" dirty="0" smtClean="0"/>
                        <a:t>The great rivers and seas are</a:t>
                      </a:r>
                      <a:r>
                        <a:rPr lang="en-GB" sz="1400" baseline="0" dirty="0" smtClean="0"/>
                        <a:t> kings of all mountain streams because they stay below them; in order to be the superior of the people, one must place oneself below them</a:t>
                      </a:r>
                      <a:endParaRPr lang="en-GB" sz="1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9"/>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Sexual Techniques </a:t>
            </a:r>
            <a:endParaRPr lang="en-GB" dirty="0"/>
          </a:p>
        </p:txBody>
      </p:sp>
      <p:sp>
        <p:nvSpPr>
          <p:cNvPr id="3" name="Content Placeholder 2"/>
          <p:cNvSpPr>
            <a:spLocks noGrp="1"/>
          </p:cNvSpPr>
          <p:nvPr>
            <p:ph idx="1"/>
          </p:nvPr>
        </p:nvSpPr>
        <p:spPr/>
        <p:txBody>
          <a:bodyPr/>
          <a:lstStyle/>
          <a:p>
            <a:r>
              <a:rPr lang="en-GB" dirty="0" err="1" smtClean="0"/>
              <a:t>Daoist</a:t>
            </a:r>
            <a:r>
              <a:rPr lang="en-GB" dirty="0" smtClean="0"/>
              <a:t> sexual techniques are ancient as the other physical practices and were also discussed in early manuscripts excavated from Han Dynasty tombs.</a:t>
            </a:r>
          </a:p>
          <a:p>
            <a:endParaRPr lang="en-GB" dirty="0" smtClean="0"/>
          </a:p>
          <a:p>
            <a:r>
              <a:rPr lang="en-GB" dirty="0" smtClean="0"/>
              <a:t>Daoist sexual skills form an integral part of </a:t>
            </a:r>
            <a:r>
              <a:rPr lang="en-GB" dirty="0" smtClean="0"/>
              <a:t>Daoist </a:t>
            </a:r>
            <a:r>
              <a:rPr lang="en-GB" dirty="0" smtClean="0"/>
              <a:t>practice, both individual and communal, and especially the Celestial masters have been frequently attacked for their allegedly orgiastic practice of Harmonizing the energies, a form of ritual intercourse.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History of Sexual Techniques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According to the mythology, sexual techniques were first taught by a celestial lady called the plain Maiden (</a:t>
            </a:r>
            <a:r>
              <a:rPr lang="zh-CN" altLang="en-US" dirty="0" smtClean="0"/>
              <a:t>素女）</a:t>
            </a:r>
            <a:r>
              <a:rPr lang="en-GB" altLang="zh-CN" dirty="0" smtClean="0"/>
              <a:t>t</a:t>
            </a:r>
            <a:r>
              <a:rPr lang="en-GB" dirty="0" smtClean="0"/>
              <a:t>0 the Yellow Emperor (</a:t>
            </a:r>
            <a:r>
              <a:rPr lang="zh-CN" altLang="en-US" dirty="0" smtClean="0"/>
              <a:t>黄帝</a:t>
            </a:r>
            <a:r>
              <a:rPr lang="en-GB" dirty="0" smtClean="0"/>
              <a:t>)</a:t>
            </a:r>
            <a:r>
              <a:rPr lang="zh-CN" altLang="en-US" dirty="0" smtClean="0"/>
              <a:t>。</a:t>
            </a:r>
            <a:endParaRPr lang="en-GB" altLang="zh-CN" dirty="0" smtClean="0"/>
          </a:p>
          <a:p>
            <a:endParaRPr lang="en-GB" dirty="0" smtClean="0"/>
          </a:p>
          <a:p>
            <a:r>
              <a:rPr lang="en-GB" dirty="0" smtClean="0"/>
              <a:t>The major sexual classic of China is called</a:t>
            </a:r>
            <a:r>
              <a:rPr lang="zh-CN" altLang="en-US" dirty="0" smtClean="0"/>
              <a:t>素女</a:t>
            </a:r>
            <a:r>
              <a:rPr lang="zh-CN" altLang="en-US" dirty="0" smtClean="0"/>
              <a:t>经</a:t>
            </a:r>
            <a:r>
              <a:rPr lang="en-GB" altLang="zh-CN" dirty="0" smtClean="0"/>
              <a:t> (</a:t>
            </a:r>
            <a:r>
              <a:rPr lang="en-GB" altLang="zh-CN" i="1" dirty="0" smtClean="0"/>
              <a:t>The Classic of Plain Maiden</a:t>
            </a:r>
            <a:r>
              <a:rPr lang="en-GB" altLang="zh-CN" dirty="0" smtClean="0"/>
              <a:t>)</a:t>
            </a:r>
            <a:endParaRPr lang="en-GB" altLang="zh-CN" dirty="0" smtClean="0"/>
          </a:p>
          <a:p>
            <a:endParaRPr lang="en-GB" dirty="0" smtClean="0"/>
          </a:p>
          <a:p>
            <a:r>
              <a:rPr lang="en-GB" dirty="0" smtClean="0"/>
              <a:t>Many other manuals followed in its footsteps, specifying not only various postures and methods of arousal, but also including warnings about health hazards and remedial uses of intercourse.</a:t>
            </a:r>
          </a:p>
          <a:p>
            <a:endParaRPr lang="en-GB" dirty="0" smtClean="0"/>
          </a:p>
          <a:p>
            <a:r>
              <a:rPr lang="en-GB" dirty="0" smtClean="0"/>
              <a:t>Sexual practices have thus formed an important aspect of both the medical and religious traditions.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3200" dirty="0" smtClean="0"/>
              <a:t>The Aim of Sexual Techniques in Daoism</a:t>
            </a:r>
            <a:endParaRPr lang="en-GB" sz="3200" dirty="0"/>
          </a:p>
        </p:txBody>
      </p:sp>
      <p:sp>
        <p:nvSpPr>
          <p:cNvPr id="3" name="Content Placeholder 2"/>
          <p:cNvSpPr>
            <a:spLocks noGrp="1"/>
          </p:cNvSpPr>
          <p:nvPr>
            <p:ph idx="1"/>
          </p:nvPr>
        </p:nvSpPr>
        <p:spPr>
          <a:xfrm>
            <a:off x="457200" y="1935480"/>
            <a:ext cx="8686800" cy="4389120"/>
          </a:xfrm>
        </p:spPr>
        <p:txBody>
          <a:bodyPr>
            <a:normAutofit fontScale="92500" lnSpcReduction="10000"/>
          </a:bodyPr>
          <a:lstStyle/>
          <a:p>
            <a:r>
              <a:rPr lang="en-GB" dirty="0" smtClean="0"/>
              <a:t>In </a:t>
            </a:r>
            <a:r>
              <a:rPr lang="en-GB" dirty="0" smtClean="0"/>
              <a:t>Daoism</a:t>
            </a:r>
            <a:r>
              <a:rPr lang="en-GB" dirty="0" smtClean="0"/>
              <a:t>, the aim of sexual techniques is to revert the ‘essence’ to support the body instead of flowing out and being lost.</a:t>
            </a:r>
          </a:p>
          <a:p>
            <a:endParaRPr lang="en-GB" dirty="0" smtClean="0"/>
          </a:p>
          <a:p>
            <a:r>
              <a:rPr lang="en-GB" dirty="0" smtClean="0"/>
              <a:t>Sexual arousal, and thus intercourse, in this context serves to activate the essence that lies hidden deep in the body and bring it to the surface.</a:t>
            </a:r>
          </a:p>
          <a:p>
            <a:endParaRPr lang="en-GB" dirty="0" smtClean="0"/>
          </a:p>
          <a:p>
            <a:r>
              <a:rPr lang="en-GB" dirty="0" smtClean="0"/>
              <a:t>Only when essence is tangible can it be revered, can by sheer concentration and pressure applied at the right moment, the valuable substance be used to further long life.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04088"/>
            <a:ext cx="8839200" cy="515112"/>
          </a:xfrm>
        </p:spPr>
        <p:txBody>
          <a:bodyPr>
            <a:noAutofit/>
          </a:bodyPr>
          <a:lstStyle/>
          <a:p>
            <a:r>
              <a:rPr lang="en-GB" sz="3200" b="1" dirty="0" smtClean="0"/>
              <a:t>Reversal of Sexual energy in inner alchemy practice</a:t>
            </a:r>
            <a:endParaRPr lang="en-GB" sz="3200" b="1" dirty="0"/>
          </a:p>
        </p:txBody>
      </p:sp>
      <p:sp>
        <p:nvSpPr>
          <p:cNvPr id="3" name="Content Placeholder 2"/>
          <p:cNvSpPr>
            <a:spLocks noGrp="1"/>
          </p:cNvSpPr>
          <p:nvPr>
            <p:ph idx="1"/>
          </p:nvPr>
        </p:nvSpPr>
        <p:spPr>
          <a:xfrm>
            <a:off x="457200" y="1447800"/>
            <a:ext cx="8229600" cy="5257800"/>
          </a:xfrm>
        </p:spPr>
        <p:txBody>
          <a:bodyPr/>
          <a:lstStyle/>
          <a:p>
            <a:r>
              <a:rPr lang="en-GB" dirty="0" smtClean="0"/>
              <a:t>In the more meditational practices of inner alchemy, the reversal of sexual energy is undertaken in meditative fashion and without the involvement of a partner.</a:t>
            </a:r>
          </a:p>
          <a:p>
            <a:endParaRPr lang="en-GB" dirty="0" smtClean="0"/>
          </a:p>
          <a:p>
            <a:r>
              <a:rPr lang="en-GB" dirty="0" smtClean="0"/>
              <a:t>Method </a:t>
            </a:r>
            <a:r>
              <a:rPr lang="en-GB" dirty="0" smtClean="0"/>
              <a:t>differ for men and women.</a:t>
            </a:r>
          </a:p>
          <a:p>
            <a:endParaRPr lang="en-GB" dirty="0" smtClean="0"/>
          </a:p>
          <a:p>
            <a:r>
              <a:rPr lang="en-GB" dirty="0"/>
              <a:t>D</a:t>
            </a:r>
            <a:r>
              <a:rPr lang="en-GB" dirty="0" smtClean="0"/>
              <a:t>aoist </a:t>
            </a:r>
            <a:r>
              <a:rPr lang="en-GB" dirty="0" smtClean="0"/>
              <a:t>nuns in particular report in contemporary age that with a help of breast massages and meditational circulation of essence, they stopped menstruating and developed heightened levels of vigour and wellbeing. And can live for a long age.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Introduction to Sexual Techniques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This is a text contained in ‘</a:t>
            </a:r>
            <a:r>
              <a:rPr lang="en-GB" i="1" dirty="0" smtClean="0"/>
              <a:t>Essential Medical Methods</a:t>
            </a:r>
            <a:r>
              <a:rPr lang="en-GB" dirty="0" smtClean="0"/>
              <a:t>’ published by </a:t>
            </a:r>
            <a:r>
              <a:rPr lang="en-GB" dirty="0" err="1" smtClean="0"/>
              <a:t>Renmin</a:t>
            </a:r>
            <a:r>
              <a:rPr lang="en-GB" dirty="0" smtClean="0"/>
              <a:t> </a:t>
            </a:r>
            <a:r>
              <a:rPr lang="en-GB" dirty="0" err="1" smtClean="0"/>
              <a:t>Weisheng</a:t>
            </a:r>
            <a:r>
              <a:rPr lang="en-GB" dirty="0" smtClean="0"/>
              <a:t> Publishing Company  in Beijing at 1955.</a:t>
            </a:r>
          </a:p>
          <a:p>
            <a:endParaRPr lang="en-GB" dirty="0" smtClean="0"/>
          </a:p>
          <a:p>
            <a:r>
              <a:rPr lang="en-GB" dirty="0" smtClean="0"/>
              <a:t>1977, </a:t>
            </a:r>
            <a:r>
              <a:rPr lang="en-US" dirty="0" smtClean="0"/>
              <a:t>John Chang: </a:t>
            </a:r>
            <a:r>
              <a:rPr lang="en-US" i="1" dirty="0" smtClean="0"/>
              <a:t>The Tao of Love and Sex: The Ancient Way of Ecstasy </a:t>
            </a:r>
            <a:r>
              <a:rPr lang="zh-TW" altLang="en-US" i="1" dirty="0" smtClean="0"/>
              <a:t> </a:t>
            </a:r>
            <a:r>
              <a:rPr lang="en-US" dirty="0" smtClean="0"/>
              <a:t>(Wildwood house)</a:t>
            </a:r>
          </a:p>
          <a:p>
            <a:endParaRPr lang="en-US" dirty="0" smtClean="0"/>
          </a:p>
          <a:p>
            <a:r>
              <a:rPr lang="en-US" dirty="0" smtClean="0"/>
              <a:t>1983</a:t>
            </a:r>
            <a:r>
              <a:rPr lang="zh-TW" altLang="en-US" dirty="0" smtClean="0"/>
              <a:t>，謝明德（</a:t>
            </a:r>
            <a:r>
              <a:rPr lang="en-US" dirty="0" err="1" smtClean="0"/>
              <a:t>Mantak</a:t>
            </a:r>
            <a:r>
              <a:rPr lang="en-US" dirty="0" smtClean="0"/>
              <a:t> </a:t>
            </a:r>
            <a:r>
              <a:rPr lang="en-US" dirty="0" err="1" smtClean="0"/>
              <a:t>Chia</a:t>
            </a:r>
            <a:r>
              <a:rPr lang="zh-TW" altLang="en-US" dirty="0" smtClean="0"/>
              <a:t>）</a:t>
            </a:r>
            <a:r>
              <a:rPr lang="en-GB" altLang="zh-TW" dirty="0" smtClean="0"/>
              <a:t>: </a:t>
            </a:r>
            <a:r>
              <a:rPr lang="en-US" i="1" dirty="0" smtClean="0"/>
              <a:t>Awaken Healing Energy Through the Tao: The Taoist Secret of Circulating Internal Power ( Healing Dao Press</a:t>
            </a:r>
            <a:r>
              <a:rPr lang="zh-TW" altLang="en-US" dirty="0" smtClean="0"/>
              <a:t>）</a:t>
            </a:r>
            <a:endParaRPr lang="en-GB" altLang="zh-TW" dirty="0" smtClean="0"/>
          </a:p>
          <a:p>
            <a:endParaRPr lang="en-GB" altLang="zh-TW" dirty="0" smtClean="0"/>
          </a:p>
          <a:p>
            <a:r>
              <a:rPr lang="en-US" dirty="0" smtClean="0"/>
              <a:t>1984 </a:t>
            </a:r>
            <a:r>
              <a:rPr lang="en-US" dirty="0" err="1" smtClean="0"/>
              <a:t>Mantak</a:t>
            </a:r>
            <a:r>
              <a:rPr lang="en-US" dirty="0" smtClean="0"/>
              <a:t> </a:t>
            </a:r>
            <a:r>
              <a:rPr lang="en-US" dirty="0" err="1" smtClean="0"/>
              <a:t>Chia</a:t>
            </a:r>
            <a:r>
              <a:rPr lang="en-US" dirty="0" smtClean="0"/>
              <a:t> &amp; Michael Winn:  </a:t>
            </a:r>
            <a:r>
              <a:rPr lang="en-US" i="1" dirty="0" err="1" smtClean="0"/>
              <a:t>Daoist</a:t>
            </a:r>
            <a:r>
              <a:rPr lang="en-US" i="1" dirty="0" smtClean="0"/>
              <a:t> Secrets of Love: Cultivating Male Sexual Energy</a:t>
            </a:r>
            <a:r>
              <a:rPr lang="zh-TW" altLang="en-US" dirty="0" smtClean="0"/>
              <a:t>）</a:t>
            </a:r>
            <a:endParaRPr lang="en-US" dirty="0" smtClean="0"/>
          </a:p>
          <a:p>
            <a:endParaRPr lang="en-GB" altLang="zh-TW" dirty="0" smtClean="0"/>
          </a:p>
          <a:p>
            <a:r>
              <a:rPr lang="en-US" dirty="0" smtClean="0"/>
              <a:t>1985</a:t>
            </a:r>
            <a:r>
              <a:rPr lang="en-GB" altLang="zh-TW" dirty="0" smtClean="0"/>
              <a:t>, </a:t>
            </a:r>
            <a:r>
              <a:rPr lang="en-US" i="1" dirty="0" smtClean="0"/>
              <a:t>Taoist Way to Transform Stress to Vitality</a:t>
            </a:r>
          </a:p>
          <a:p>
            <a:endParaRPr lang="en-US" i="1" dirty="0" smtClean="0"/>
          </a:p>
          <a:p>
            <a:r>
              <a:rPr lang="en-US" dirty="0" smtClean="0"/>
              <a:t>1986</a:t>
            </a:r>
            <a:r>
              <a:rPr lang="en-GB" altLang="zh-TW" dirty="0" smtClean="0"/>
              <a:t>, </a:t>
            </a:r>
            <a:r>
              <a:rPr lang="en-US" i="1" dirty="0" smtClean="0"/>
              <a:t>Chi Self-Massage: The Taoist Way of Rejuvenation</a:t>
            </a:r>
          </a:p>
          <a:p>
            <a:endParaRPr lang="en-US" i="1" dirty="0" smtClean="0"/>
          </a:p>
          <a:p>
            <a:r>
              <a:rPr lang="en-US" dirty="0" smtClean="0"/>
              <a:t>1987 </a:t>
            </a:r>
            <a:r>
              <a:rPr lang="en-US" dirty="0" err="1" smtClean="0"/>
              <a:t>Mantak</a:t>
            </a:r>
            <a:r>
              <a:rPr lang="en-US" dirty="0" smtClean="0"/>
              <a:t> </a:t>
            </a:r>
            <a:r>
              <a:rPr lang="en-US" dirty="0" err="1" smtClean="0"/>
              <a:t>Chia</a:t>
            </a:r>
            <a:r>
              <a:rPr lang="en-US" dirty="0" smtClean="0"/>
              <a:t>  &amp; </a:t>
            </a:r>
            <a:r>
              <a:rPr lang="en-US" dirty="0" err="1" smtClean="0"/>
              <a:t>Maneewan</a:t>
            </a:r>
            <a:r>
              <a:rPr lang="en-US" dirty="0" smtClean="0"/>
              <a:t> </a:t>
            </a:r>
            <a:r>
              <a:rPr lang="en-US" dirty="0" err="1" smtClean="0"/>
              <a:t>Chia</a:t>
            </a:r>
            <a:r>
              <a:rPr lang="en-US" dirty="0" smtClean="0"/>
              <a:t>: </a:t>
            </a:r>
            <a:r>
              <a:rPr lang="en-US" i="1" dirty="0" smtClean="0"/>
              <a:t>Healing Love through the Tao</a:t>
            </a:r>
            <a:r>
              <a:rPr lang="en-US" dirty="0" smtClean="0"/>
              <a:t>: </a:t>
            </a:r>
            <a:r>
              <a:rPr lang="en-US" i="1" dirty="0" smtClean="0"/>
              <a:t>Cultivating Females Sexual Energy</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Purpose of </a:t>
            </a:r>
            <a:r>
              <a:rPr lang="en-GB" dirty="0" err="1" smtClean="0"/>
              <a:t>Daoist</a:t>
            </a:r>
            <a:r>
              <a:rPr lang="en-GB" dirty="0" smtClean="0"/>
              <a:t> Sexuality </a:t>
            </a:r>
            <a:endParaRPr lang="en-GB" dirty="0"/>
          </a:p>
        </p:txBody>
      </p:sp>
      <p:sp>
        <p:nvSpPr>
          <p:cNvPr id="3" name="Content Placeholder 2"/>
          <p:cNvSpPr>
            <a:spLocks noGrp="1"/>
          </p:cNvSpPr>
          <p:nvPr>
            <p:ph idx="1"/>
          </p:nvPr>
        </p:nvSpPr>
        <p:spPr>
          <a:xfrm>
            <a:off x="457200" y="1935480"/>
            <a:ext cx="8458200" cy="4693920"/>
          </a:xfrm>
        </p:spPr>
        <p:txBody>
          <a:bodyPr>
            <a:normAutofit fontScale="85000" lnSpcReduction="20000"/>
          </a:bodyPr>
          <a:lstStyle/>
          <a:p>
            <a:r>
              <a:rPr lang="en-GB" dirty="0" err="1" smtClean="0"/>
              <a:t>Daoist</a:t>
            </a:r>
            <a:r>
              <a:rPr lang="en-GB" dirty="0" smtClean="0"/>
              <a:t> sexuality is not merely a attitude towards gender, marriage and family, but more importantly, a kind of practice having a close association with the </a:t>
            </a:r>
            <a:r>
              <a:rPr lang="en-GB" dirty="0" err="1" smtClean="0"/>
              <a:t>Daoist</a:t>
            </a:r>
            <a:r>
              <a:rPr lang="en-GB" dirty="0" smtClean="0"/>
              <a:t> understanding of the cosmos and life .</a:t>
            </a:r>
          </a:p>
          <a:p>
            <a:endParaRPr lang="en-GB" dirty="0" smtClean="0"/>
          </a:p>
          <a:p>
            <a:r>
              <a:rPr lang="en-GB" dirty="0" smtClean="0"/>
              <a:t>1. </a:t>
            </a:r>
            <a:r>
              <a:rPr lang="en-GB" dirty="0" smtClean="0"/>
              <a:t>Sex </a:t>
            </a:r>
            <a:r>
              <a:rPr lang="en-GB" dirty="0" smtClean="0"/>
              <a:t>is a practice to enable one to follow the Way of Heaven and Earth, i.e. through the microcosmic intercourse of man and woman one participates in the  macrocosmic harmony of the universe.</a:t>
            </a:r>
          </a:p>
          <a:p>
            <a:endParaRPr lang="en-GB" dirty="0" smtClean="0"/>
          </a:p>
          <a:p>
            <a:r>
              <a:rPr lang="en-GB" dirty="0" smtClean="0"/>
              <a:t>2. Sex is the way to cultivate one’s own nature and vitality (</a:t>
            </a:r>
            <a:r>
              <a:rPr lang="en-GB" dirty="0" err="1" smtClean="0"/>
              <a:t>xing</a:t>
            </a:r>
            <a:r>
              <a:rPr lang="en-GB" dirty="0" smtClean="0"/>
              <a:t> and </a:t>
            </a:r>
            <a:r>
              <a:rPr lang="en-GB" dirty="0" err="1" smtClean="0"/>
              <a:t>ming</a:t>
            </a:r>
            <a:r>
              <a:rPr lang="en-GB" dirty="0" smtClean="0"/>
              <a:t>), i.e. through sexual practices one attain health and long life.</a:t>
            </a:r>
          </a:p>
          <a:p>
            <a:endParaRPr lang="en-GB" dirty="0" smtClean="0"/>
          </a:p>
          <a:p>
            <a:r>
              <a:rPr lang="en-GB" dirty="0" smtClean="0"/>
              <a:t>3. Sex is the way of harmonizing husband and wife, and by this descendents are generated.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458200" cy="1143000"/>
          </a:xfrm>
        </p:spPr>
        <p:txBody>
          <a:bodyPr>
            <a:normAutofit fontScale="90000"/>
          </a:bodyPr>
          <a:lstStyle/>
          <a:p>
            <a:r>
              <a:rPr lang="en-GB" sz="3200" dirty="0" smtClean="0"/>
              <a:t>Daoist emphasis </a:t>
            </a:r>
            <a:r>
              <a:rPr lang="en-GB" sz="3200" dirty="0" smtClean="0"/>
              <a:t>on</a:t>
            </a:r>
            <a:br>
              <a:rPr lang="en-GB" sz="3200" dirty="0" smtClean="0"/>
            </a:br>
            <a:r>
              <a:rPr lang="en-GB" sz="3200" dirty="0" smtClean="0"/>
              <a:t> </a:t>
            </a:r>
            <a:r>
              <a:rPr lang="en-GB" sz="3200" dirty="0"/>
              <a:t>C</a:t>
            </a:r>
            <a:r>
              <a:rPr lang="en-GB" sz="3200" dirty="0" smtClean="0"/>
              <a:t>omplementarity  </a:t>
            </a:r>
            <a:r>
              <a:rPr lang="en-GB" sz="3200" dirty="0" smtClean="0"/>
              <a:t>rather than </a:t>
            </a:r>
            <a:r>
              <a:rPr lang="en-GB" sz="3200" dirty="0" smtClean="0"/>
              <a:t>Confrontation </a:t>
            </a:r>
            <a:r>
              <a:rPr lang="en-GB" sz="3200" dirty="0" smtClean="0"/>
              <a:t>of </a:t>
            </a:r>
            <a:r>
              <a:rPr lang="en-GB" sz="3200" dirty="0" smtClean="0"/>
              <a:t>Sex</a:t>
            </a:r>
            <a:endParaRPr lang="en-GB" sz="3200" dirty="0"/>
          </a:p>
        </p:txBody>
      </p:sp>
      <p:sp>
        <p:nvSpPr>
          <p:cNvPr id="3" name="Content Placeholder 2"/>
          <p:cNvSpPr>
            <a:spLocks noGrp="1"/>
          </p:cNvSpPr>
          <p:nvPr>
            <p:ph idx="1"/>
          </p:nvPr>
        </p:nvSpPr>
        <p:spPr/>
        <p:txBody>
          <a:bodyPr>
            <a:normAutofit fontScale="92500" lnSpcReduction="20000"/>
          </a:bodyPr>
          <a:lstStyle/>
          <a:p>
            <a:r>
              <a:rPr lang="en-GB" dirty="0" smtClean="0"/>
              <a:t>Another interesting difference we noted in Chinese as compared with Japanese erotic pictures, which sheds a great deal of light on different sex attitudes that underlie these pictorial representations, concerns the fact that in Chinese erotic are one finds not infrequently the man entreating the women to have sexual intercourse with him. </a:t>
            </a:r>
          </a:p>
          <a:p>
            <a:endParaRPr lang="en-GB" dirty="0"/>
          </a:p>
          <a:p>
            <a:r>
              <a:rPr lang="en-GB" dirty="0" smtClean="0"/>
              <a:t>In contrast to this, female reticence or resistance is overcome in Japanese erotic art by male aggressiveness, sometimes to the point of forceful intercourse, and rape is a very rare subject matter in China erotica.</a:t>
            </a:r>
          </a:p>
          <a:p>
            <a:endParaRPr lang="en-GB" dirty="0" smtClean="0"/>
          </a:p>
          <a:p>
            <a:r>
              <a:rPr lang="en-GB" dirty="0" smtClean="0"/>
              <a:t>Phyllis and </a:t>
            </a:r>
            <a:r>
              <a:rPr lang="en-GB" dirty="0" err="1" smtClean="0"/>
              <a:t>Eberhard</a:t>
            </a:r>
            <a:r>
              <a:rPr lang="en-GB" dirty="0" smtClean="0"/>
              <a:t> </a:t>
            </a:r>
            <a:r>
              <a:rPr lang="en-GB" dirty="0" err="1" smtClean="0"/>
              <a:t>Kronhausen</a:t>
            </a:r>
            <a:r>
              <a:rPr lang="en-GB" dirty="0" smtClean="0"/>
              <a:t>: </a:t>
            </a:r>
            <a:r>
              <a:rPr lang="en-GB" i="1" dirty="0" smtClean="0"/>
              <a:t>Erotic Art, P.243</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pPr algn="ctr"/>
            <a:r>
              <a:rPr lang="en-GB" sz="3600" dirty="0" smtClean="0"/>
              <a:t>Two different </a:t>
            </a:r>
            <a:r>
              <a:rPr lang="en-GB" sz="3600" dirty="0" err="1" smtClean="0"/>
              <a:t>Daoist</a:t>
            </a:r>
            <a:r>
              <a:rPr lang="en-GB" sz="3600" dirty="0" smtClean="0"/>
              <a:t> Sexual Practices </a:t>
            </a:r>
            <a:endParaRPr lang="en-GB" sz="3600" dirty="0"/>
          </a:p>
        </p:txBody>
      </p:sp>
      <p:sp>
        <p:nvSpPr>
          <p:cNvPr id="3" name="Content Placeholder 2"/>
          <p:cNvSpPr>
            <a:spLocks noGrp="1"/>
          </p:cNvSpPr>
          <p:nvPr>
            <p:ph idx="1"/>
          </p:nvPr>
        </p:nvSpPr>
        <p:spPr/>
        <p:txBody>
          <a:bodyPr>
            <a:normAutofit/>
          </a:bodyPr>
          <a:lstStyle/>
          <a:p>
            <a:r>
              <a:rPr lang="en-GB" dirty="0" smtClean="0"/>
              <a:t>1. The Art of the bedchamber (</a:t>
            </a:r>
            <a:r>
              <a:rPr lang="zh-CN" altLang="en-US" dirty="0" smtClean="0"/>
              <a:t>房中术</a:t>
            </a:r>
            <a:r>
              <a:rPr lang="en-GB" dirty="0" smtClean="0"/>
              <a:t>), which is an art mainly dealing with techniques of sex including how to manage correctly one’s sexual and energetic </a:t>
            </a:r>
            <a:r>
              <a:rPr lang="en-GB" dirty="0" smtClean="0"/>
              <a:t>resources (for healing purpose). </a:t>
            </a:r>
            <a:endParaRPr lang="en-GB" dirty="0" smtClean="0"/>
          </a:p>
          <a:p>
            <a:endParaRPr lang="en-US" dirty="0" smtClean="0"/>
          </a:p>
          <a:p>
            <a:r>
              <a:rPr lang="en-US" dirty="0" smtClean="0"/>
              <a:t>2. </a:t>
            </a:r>
            <a:r>
              <a:rPr lang="en-GB" dirty="0" smtClean="0"/>
              <a:t>Paired cultivation of yin and yang(</a:t>
            </a:r>
            <a:r>
              <a:rPr lang="zh-CN" altLang="en-US" dirty="0" smtClean="0"/>
              <a:t>阴阳双修</a:t>
            </a:r>
            <a:r>
              <a:rPr lang="en-GB" altLang="zh-CN" dirty="0" smtClean="0"/>
              <a:t>), which is a practice of inner alchemy in which sexual techniques are used to accomplish alchemical </a:t>
            </a:r>
            <a:r>
              <a:rPr lang="en-GB" altLang="zh-CN" dirty="0" smtClean="0"/>
              <a:t>transformation (for alchemy cultivation purpose).</a:t>
            </a:r>
            <a:r>
              <a:rPr lang="en-GB"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685800"/>
          </a:xfrm>
        </p:spPr>
        <p:txBody>
          <a:bodyPr>
            <a:normAutofit fontScale="90000"/>
          </a:bodyPr>
          <a:lstStyle/>
          <a:p>
            <a:r>
              <a:rPr lang="en-GB" dirty="0" smtClean="0"/>
              <a:t>Relationship in historical context</a:t>
            </a:r>
            <a:endParaRPr lang="en-GB" dirty="0"/>
          </a:p>
        </p:txBody>
      </p:sp>
      <p:sp>
        <p:nvSpPr>
          <p:cNvPr id="3" name="Content Placeholder 2"/>
          <p:cNvSpPr>
            <a:spLocks noGrp="1"/>
          </p:cNvSpPr>
          <p:nvPr>
            <p:ph idx="1"/>
          </p:nvPr>
        </p:nvSpPr>
        <p:spPr>
          <a:xfrm>
            <a:off x="76200" y="1219200"/>
            <a:ext cx="8991600" cy="5105400"/>
          </a:xfrm>
        </p:spPr>
        <p:txBody>
          <a:bodyPr>
            <a:normAutofit fontScale="92500" lnSpcReduction="20000"/>
          </a:bodyPr>
          <a:lstStyle/>
          <a:p>
            <a:r>
              <a:rPr lang="en-GB" dirty="0" smtClean="0"/>
              <a:t>There was little real connection between Daoism and the art of bedchamber in the early stage of the development of Sex </a:t>
            </a:r>
            <a:r>
              <a:rPr lang="en-GB" dirty="0" smtClean="0"/>
              <a:t>techniques.</a:t>
            </a:r>
            <a:endParaRPr lang="en-GB" dirty="0" smtClean="0"/>
          </a:p>
          <a:p>
            <a:endParaRPr lang="en-GB" dirty="0" smtClean="0"/>
          </a:p>
          <a:p>
            <a:r>
              <a:rPr lang="en-GB" dirty="0" smtClean="0"/>
              <a:t>The arts of bedchamber appeared earlier in history, however, these practices are not well known in China outside </a:t>
            </a:r>
            <a:r>
              <a:rPr lang="en-GB" dirty="0" smtClean="0"/>
              <a:t>Daoist </a:t>
            </a:r>
            <a:r>
              <a:rPr lang="en-GB" dirty="0" smtClean="0"/>
              <a:t>circle. </a:t>
            </a:r>
          </a:p>
          <a:p>
            <a:endParaRPr lang="en-GB" dirty="0" smtClean="0"/>
          </a:p>
          <a:p>
            <a:r>
              <a:rPr lang="en-GB" dirty="0" smtClean="0"/>
              <a:t>In later stage, the arts and practices were held to be responsible for the corruption of traditional sexual morality and therefore strongly opposed by the orthodox Confucianism. </a:t>
            </a:r>
          </a:p>
          <a:p>
            <a:endParaRPr lang="en-GB" dirty="0" smtClean="0"/>
          </a:p>
          <a:p>
            <a:r>
              <a:rPr lang="en-GB" dirty="0" smtClean="0"/>
              <a:t>This is the reason why so few texts concerning the so called arts of bedchamber survived during the last two imperial dynasties. </a:t>
            </a:r>
            <a:endParaRPr lang="en-GB" dirty="0" smtClean="0"/>
          </a:p>
          <a:p>
            <a:r>
              <a:rPr lang="en-GB" dirty="0" smtClean="0"/>
              <a:t>But </a:t>
            </a:r>
            <a:r>
              <a:rPr lang="en-GB" dirty="0" smtClean="0"/>
              <a:t>in </a:t>
            </a:r>
            <a:r>
              <a:rPr lang="en-GB" i="1" dirty="0" smtClean="0"/>
              <a:t>Book of Former Han Dynasty, </a:t>
            </a:r>
            <a:r>
              <a:rPr lang="en-GB" dirty="0" smtClean="0"/>
              <a:t>8books is listed in the title of Arts of chamber or uniting yin and yang</a:t>
            </a:r>
          </a:p>
          <a:p>
            <a:endParaRPr lang="en-GB"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Relationship in historical context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Although the earliest extant texts already show a special focus on </a:t>
            </a:r>
            <a:r>
              <a:rPr lang="en-GB" dirty="0" err="1" smtClean="0"/>
              <a:t>Daoist</a:t>
            </a:r>
            <a:r>
              <a:rPr lang="en-GB" dirty="0" smtClean="0"/>
              <a:t> approaches to physical and metal hygiene and on </a:t>
            </a:r>
            <a:r>
              <a:rPr lang="en-GB" dirty="0" err="1" smtClean="0"/>
              <a:t>Daoist</a:t>
            </a:r>
            <a:r>
              <a:rPr lang="en-GB" dirty="0" smtClean="0"/>
              <a:t> understanding of human sexuality as a way to immortality, the arts of bedchamber were not explicitly associated with </a:t>
            </a:r>
            <a:r>
              <a:rPr lang="en-GB" dirty="0" err="1" smtClean="0"/>
              <a:t>Daoist</a:t>
            </a:r>
            <a:r>
              <a:rPr lang="en-GB" dirty="0" smtClean="0"/>
              <a:t> religion until the end of the Han dynasty when a </a:t>
            </a:r>
            <a:r>
              <a:rPr lang="en-GB" dirty="0" err="1" smtClean="0"/>
              <a:t>religio</a:t>
            </a:r>
            <a:r>
              <a:rPr lang="en-GB" dirty="0" smtClean="0"/>
              <a:t>-military movement called ‘the Dao of the Five Bushels of rice’ used the arts as ceremonial means to atone for one’s sins and to usher in the Great Peace in the human world. </a:t>
            </a:r>
          </a:p>
          <a:p>
            <a:endParaRPr lang="en-GB" dirty="0" smtClean="0"/>
          </a:p>
          <a:p>
            <a:r>
              <a:rPr lang="en-GB" dirty="0" smtClean="0"/>
              <a:t>In the time of </a:t>
            </a:r>
            <a:r>
              <a:rPr lang="en-GB" dirty="0" err="1" smtClean="0"/>
              <a:t>Ge</a:t>
            </a:r>
            <a:r>
              <a:rPr lang="en-GB" dirty="0" smtClean="0"/>
              <a:t> Hong (283-363), more than ten schools had been active which either taught the use of the sexual arts to cure injury or attack illness, or to search out how to strengthen the yang by absorbing yin or how to achieve longevity or immortality through harmonizing yin and yang.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Autofit/>
          </a:bodyPr>
          <a:lstStyle/>
          <a:p>
            <a:r>
              <a:rPr lang="en-GB" sz="3200" dirty="0" smtClean="0"/>
              <a:t>History of Paired cultivation of Yin and Yang</a:t>
            </a:r>
            <a:endParaRPr lang="en-GB" sz="3200" dirty="0"/>
          </a:p>
        </p:txBody>
      </p:sp>
      <p:sp>
        <p:nvSpPr>
          <p:cNvPr id="3" name="Content Placeholder 2"/>
          <p:cNvSpPr>
            <a:spLocks noGrp="1"/>
          </p:cNvSpPr>
          <p:nvPr>
            <p:ph idx="1"/>
          </p:nvPr>
        </p:nvSpPr>
        <p:spPr>
          <a:xfrm>
            <a:off x="0" y="1295400"/>
            <a:ext cx="9144000" cy="5562600"/>
          </a:xfrm>
        </p:spPr>
        <p:txBody>
          <a:bodyPr>
            <a:normAutofit fontScale="70000" lnSpcReduction="20000"/>
          </a:bodyPr>
          <a:lstStyle/>
          <a:p>
            <a:r>
              <a:rPr lang="en-GB" dirty="0" smtClean="0"/>
              <a:t>Strictly speaking, this skill as a specifically </a:t>
            </a:r>
            <a:r>
              <a:rPr lang="en-GB" dirty="0" err="1" smtClean="0"/>
              <a:t>Daoist</a:t>
            </a:r>
            <a:r>
              <a:rPr lang="en-GB" dirty="0" smtClean="0"/>
              <a:t> way of cultivation did not fully developed until after Inner Alchemy </a:t>
            </a:r>
            <a:r>
              <a:rPr lang="en-GB" dirty="0" err="1" smtClean="0"/>
              <a:t>Daoist</a:t>
            </a:r>
            <a:r>
              <a:rPr lang="en-GB" dirty="0" smtClean="0"/>
              <a:t> was firmly established in the Song Dynasty. Although its ideas and practices can be traced to a much earlier age.</a:t>
            </a:r>
          </a:p>
          <a:p>
            <a:endParaRPr lang="en-GB" dirty="0" smtClean="0"/>
          </a:p>
          <a:p>
            <a:r>
              <a:rPr lang="en-GB" dirty="0" smtClean="0"/>
              <a:t>Wei </a:t>
            </a:r>
            <a:r>
              <a:rPr lang="en-GB" dirty="0" err="1" smtClean="0"/>
              <a:t>Boyang</a:t>
            </a:r>
            <a:r>
              <a:rPr lang="en-GB" dirty="0" smtClean="0"/>
              <a:t> </a:t>
            </a:r>
            <a:r>
              <a:rPr lang="zh-CN" altLang="en-US" dirty="0" smtClean="0"/>
              <a:t>魏伯阳</a:t>
            </a:r>
            <a:r>
              <a:rPr lang="en-GB" dirty="0" smtClean="0"/>
              <a:t>(</a:t>
            </a:r>
            <a:r>
              <a:rPr lang="en-GB" dirty="0" smtClean="0"/>
              <a:t>155-221</a:t>
            </a:r>
            <a:r>
              <a:rPr lang="en-GB" dirty="0" smtClean="0"/>
              <a:t>) </a:t>
            </a:r>
            <a:r>
              <a:rPr lang="zh-CN" altLang="en-US" dirty="0" smtClean="0"/>
              <a:t>周易叁同契 </a:t>
            </a:r>
            <a:r>
              <a:rPr lang="en-GB" dirty="0" err="1" smtClean="0"/>
              <a:t>Zhouyi</a:t>
            </a:r>
            <a:r>
              <a:rPr lang="en-GB" dirty="0" smtClean="0"/>
              <a:t> </a:t>
            </a:r>
            <a:r>
              <a:rPr lang="en-GB" dirty="0" err="1" smtClean="0"/>
              <a:t>Cantong</a:t>
            </a:r>
            <a:r>
              <a:rPr lang="en-GB" dirty="0" smtClean="0"/>
              <a:t> </a:t>
            </a:r>
            <a:r>
              <a:rPr lang="en-GB" dirty="0" smtClean="0"/>
              <a:t>Qi (</a:t>
            </a:r>
            <a:r>
              <a:rPr lang="en-GB" i="1" dirty="0" smtClean="0"/>
              <a:t>The Kingship of the Tree</a:t>
            </a:r>
            <a:r>
              <a:rPr lang="en-GB" dirty="0" smtClean="0"/>
              <a:t>)</a:t>
            </a:r>
            <a:endParaRPr lang="en-GB" dirty="0" smtClean="0"/>
          </a:p>
          <a:p>
            <a:r>
              <a:rPr lang="en-GB" altLang="zh-CN" dirty="0" smtClean="0"/>
              <a:t>Zhang </a:t>
            </a:r>
            <a:r>
              <a:rPr lang="en-GB" altLang="zh-CN" dirty="0" err="1" smtClean="0"/>
              <a:t>Boduan</a:t>
            </a:r>
            <a:r>
              <a:rPr lang="zh-CN" altLang="en-US" dirty="0" smtClean="0"/>
              <a:t>张伯端（</a:t>
            </a:r>
            <a:r>
              <a:rPr lang="en-US" altLang="zh-CN" dirty="0" smtClean="0"/>
              <a:t>983-1082</a:t>
            </a:r>
            <a:r>
              <a:rPr lang="zh-CN" altLang="en-US" dirty="0" smtClean="0"/>
              <a:t>）悟真篇 </a:t>
            </a:r>
            <a:r>
              <a:rPr lang="en-US" altLang="zh-CN" dirty="0" smtClean="0"/>
              <a:t>(</a:t>
            </a:r>
            <a:r>
              <a:rPr lang="en-GB" i="1" dirty="0"/>
              <a:t>Awakening to Reality</a:t>
            </a:r>
            <a:r>
              <a:rPr lang="en-US" altLang="zh-CN" dirty="0" smtClean="0"/>
              <a:t>)</a:t>
            </a:r>
            <a:endParaRPr lang="en-US" altLang="zh-CN" dirty="0" smtClean="0"/>
          </a:p>
          <a:p>
            <a:r>
              <a:rPr lang="en-GB" dirty="0" smtClean="0"/>
              <a:t>Applying the principle of the inner alchemy to sex, the Daoist believed that the golden elixir within each of the practitioners could not be made unless by a total harmony of yin and yang through properly controlled intercourse, which </a:t>
            </a:r>
            <a:r>
              <a:rPr lang="en-GB" dirty="0" smtClean="0"/>
              <a:t>enable </a:t>
            </a:r>
            <a:r>
              <a:rPr lang="en-GB" dirty="0" smtClean="0"/>
              <a:t>each of the partners to gather generative energy </a:t>
            </a:r>
            <a:r>
              <a:rPr lang="en-GB" dirty="0" smtClean="0"/>
              <a:t>from </a:t>
            </a:r>
            <a:r>
              <a:rPr lang="en-GB" dirty="0" smtClean="0"/>
              <a:t>transmuting </a:t>
            </a:r>
            <a:r>
              <a:rPr lang="en-GB" dirty="0" err="1" smtClean="0"/>
              <a:t>jing</a:t>
            </a:r>
            <a:r>
              <a:rPr lang="en-GB" dirty="0" smtClean="0"/>
              <a:t> (semen/blood) first into qi and then into </a:t>
            </a:r>
            <a:r>
              <a:rPr lang="en-GB" dirty="0" err="1" smtClean="0"/>
              <a:t>shen</a:t>
            </a:r>
            <a:r>
              <a:rPr lang="en-GB" dirty="0" smtClean="0"/>
              <a:t>. </a:t>
            </a:r>
          </a:p>
          <a:p>
            <a:endParaRPr lang="en-GB" dirty="0" smtClean="0"/>
          </a:p>
          <a:p>
            <a:r>
              <a:rPr lang="en-GB" dirty="0" smtClean="0"/>
              <a:t>During the Tang period, paired cultivation was considered of significance to human longevity, as shown in the discussion of ‘mutual immortality both for men and women’ in Sun </a:t>
            </a:r>
            <a:r>
              <a:rPr lang="en-GB" dirty="0" err="1" smtClean="0"/>
              <a:t>Simiao’s</a:t>
            </a:r>
            <a:r>
              <a:rPr lang="en-GB" dirty="0" smtClean="0"/>
              <a:t> </a:t>
            </a:r>
            <a:r>
              <a:rPr lang="en-GB" i="1" dirty="0" smtClean="0"/>
              <a:t>Priceless </a:t>
            </a:r>
            <a:r>
              <a:rPr lang="en-GB" i="1" dirty="0" smtClean="0"/>
              <a:t>Prescriptions (</a:t>
            </a:r>
            <a:r>
              <a:rPr lang="zh-CN" altLang="en-US" b="1" dirty="0" smtClean="0"/>
              <a:t>千金方</a:t>
            </a:r>
            <a:r>
              <a:rPr lang="en-GB" i="1" dirty="0" smtClean="0"/>
              <a:t>), </a:t>
            </a:r>
            <a:r>
              <a:rPr lang="en-GB" dirty="0" smtClean="0"/>
              <a:t>chapter 83</a:t>
            </a:r>
            <a:r>
              <a:rPr lang="en-GB" i="1" dirty="0" smtClean="0"/>
              <a:t>, </a:t>
            </a:r>
          </a:p>
          <a:p>
            <a:endParaRPr lang="en-GB" i="1" dirty="0" smtClean="0"/>
          </a:p>
          <a:p>
            <a:r>
              <a:rPr lang="en-GB" i="1" dirty="0" smtClean="0"/>
              <a:t>In Ming Dynasty (1368-1644)  </a:t>
            </a:r>
            <a:r>
              <a:rPr lang="en-GB" i="1" dirty="0" err="1" smtClean="0"/>
              <a:t>Daoists</a:t>
            </a:r>
            <a:r>
              <a:rPr lang="en-GB" i="1" dirty="0" smtClean="0"/>
              <a:t> departed from solo cultivation practice, start to </a:t>
            </a:r>
            <a:r>
              <a:rPr lang="en-GB" i="1" dirty="0" err="1" smtClean="0"/>
              <a:t>progadate</a:t>
            </a:r>
            <a:r>
              <a:rPr lang="en-GB" i="1" dirty="0" smtClean="0"/>
              <a:t> paired cultivation within the married couple. </a:t>
            </a:r>
          </a:p>
          <a:p>
            <a:endParaRPr lang="en-GB" i="1" dirty="0" smtClean="0"/>
          </a:p>
          <a:p>
            <a:r>
              <a:rPr lang="en-GB" i="1" dirty="0" smtClean="0"/>
              <a:t>Lu </a:t>
            </a:r>
            <a:r>
              <a:rPr lang="en-GB" i="1" dirty="0" err="1" smtClean="0"/>
              <a:t>Xixing</a:t>
            </a:r>
            <a:r>
              <a:rPr lang="en-GB" i="1" dirty="0" smtClean="0"/>
              <a:t> (1520-1606): ‘we must know that the qi in man and woman comes from the dame </a:t>
            </a:r>
            <a:r>
              <a:rPr lang="en-GB" i="1" dirty="0" err="1" smtClean="0"/>
              <a:t>taiji</a:t>
            </a:r>
            <a:r>
              <a:rPr lang="en-GB" i="1" dirty="0" smtClean="0"/>
              <a:t> or the Great Ultimate, in which the essence of yin and yang are mutually stored in each other’s body. Therefore it is impossible to practice single cultivation’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Sexual Techniques  </a:t>
            </a:r>
            <a:endParaRPr lang="en-GB" dirty="0"/>
          </a:p>
        </p:txBody>
      </p:sp>
      <p:sp>
        <p:nvSpPr>
          <p:cNvPr id="3" name="Content Placeholder 2"/>
          <p:cNvSpPr>
            <a:spLocks noGrp="1"/>
          </p:cNvSpPr>
          <p:nvPr>
            <p:ph idx="1"/>
          </p:nvPr>
        </p:nvSpPr>
        <p:spPr>
          <a:xfrm>
            <a:off x="228600" y="1935480"/>
            <a:ext cx="8763000" cy="4693920"/>
          </a:xfrm>
        </p:spPr>
        <p:txBody>
          <a:bodyPr>
            <a:normAutofit lnSpcReduction="10000"/>
          </a:bodyPr>
          <a:lstStyle/>
          <a:p>
            <a:r>
              <a:rPr lang="en-GB" dirty="0" smtClean="0"/>
              <a:t>Use on all levels (Medical Healing, Longevity and Immortality), </a:t>
            </a:r>
          </a:p>
          <a:p>
            <a:r>
              <a:rPr lang="en-GB" dirty="0" smtClean="0"/>
              <a:t>first with a partner, later celibately and within the practitioner self.</a:t>
            </a:r>
          </a:p>
          <a:p>
            <a:endParaRPr lang="en-GB" dirty="0" smtClean="0"/>
          </a:p>
          <a:p>
            <a:r>
              <a:rPr lang="en-GB" dirty="0" smtClean="0"/>
              <a:t>In all levels sexual stimulation is experienced but then the rising of arousal (essence) is  reversed upward along the spine with the help of meditation and massage instead of being lost through ejaculation or menstruation. </a:t>
            </a:r>
          </a:p>
          <a:p>
            <a:endParaRPr lang="en-GB" dirty="0" smtClean="0"/>
          </a:p>
          <a:p>
            <a:r>
              <a:rPr lang="en-GB" smtClean="0"/>
              <a:t>-----Reverting </a:t>
            </a:r>
            <a:r>
              <a:rPr lang="en-GB" dirty="0" smtClean="0"/>
              <a:t>essence to nourish the brain.</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2290</TotalTime>
  <Words>1812</Words>
  <Application>Microsoft Office PowerPoint</Application>
  <PresentationFormat>On-screen Show (4:3)</PresentationFormat>
  <Paragraphs>134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新細明體</vt:lpstr>
      <vt:lpstr>宋体</vt:lpstr>
      <vt:lpstr>Calibri</vt:lpstr>
      <vt:lpstr>Constantia</vt:lpstr>
      <vt:lpstr>Wingdings 2</vt:lpstr>
      <vt:lpstr>Flow</vt:lpstr>
      <vt:lpstr>Sexuality in Daoism</vt:lpstr>
      <vt:lpstr>Daoist cosmology and sexuality </vt:lpstr>
      <vt:lpstr>Dao and Female</vt:lpstr>
      <vt:lpstr>Daodejing 6 Translated by D.C. Lau</vt:lpstr>
      <vt:lpstr>Daodejing: Resource for feminist thinking  (Karyn Lai in Journal of Chinese Philosophy June 2000) </vt:lpstr>
      <vt:lpstr>Sexual Techniques </vt:lpstr>
      <vt:lpstr>History of Sexual Techniques</vt:lpstr>
      <vt:lpstr>The Aim of Sexual Techniques in Daoism</vt:lpstr>
      <vt:lpstr>Reversal of Sexual energy in inner alchemy practice</vt:lpstr>
      <vt:lpstr>Introduction to Sexual Techniques</vt:lpstr>
      <vt:lpstr>Purpose of Daoist Sexuality </vt:lpstr>
      <vt:lpstr>Daoist emphasis on  Complementarity  rather than Confrontation of Sex</vt:lpstr>
      <vt:lpstr>Two different Daoist Sexual Practices </vt:lpstr>
      <vt:lpstr>Relationship in historical context</vt:lpstr>
      <vt:lpstr>Relationship in historical context</vt:lpstr>
      <vt:lpstr>History of Paired cultivation of Yin and Yang</vt:lpstr>
      <vt:lpstr>Sexual Techniques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Yanxia Zhao</dc:creator>
  <cp:lastModifiedBy>Yanxia Zhao</cp:lastModifiedBy>
  <cp:revision>13</cp:revision>
  <dcterms:created xsi:type="dcterms:W3CDTF">2006-08-16T00:00:00Z</dcterms:created>
  <dcterms:modified xsi:type="dcterms:W3CDTF">2019-03-28T09:34:06Z</dcterms:modified>
</cp:coreProperties>
</file>