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8" r:id="rId9"/>
    <p:sldId id="336" r:id="rId10"/>
    <p:sldId id="339" r:id="rId11"/>
    <p:sldId id="273" r:id="rId12"/>
    <p:sldId id="261" r:id="rId13"/>
    <p:sldId id="337" r:id="rId14"/>
    <p:sldId id="275" r:id="rId15"/>
    <p:sldId id="265" r:id="rId16"/>
    <p:sldId id="263" r:id="rId17"/>
    <p:sldId id="266" r:id="rId18"/>
    <p:sldId id="26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A3AB90-95F7-B635-2F4A-37A5C8F9C2B2}" v="542" dt="2025-10-13T17:59:22.3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70" autoAdjust="0"/>
  </p:normalViewPr>
  <p:slideViewPr>
    <p:cSldViewPr snapToGrid="0">
      <p:cViewPr>
        <p:scale>
          <a:sx n="60" d="100"/>
          <a:sy n="60" d="100"/>
        </p:scale>
        <p:origin x="1507" y="3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13/10/2025</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13/10/2025</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13/10/2025</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13/10/2025</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13/10/2025</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13/10/2025</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13/10/2025</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13/10/2025</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13/10/2025</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13/10/2025</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13/10/2025</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13/10/2025</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ikist.com/free-photo-vgctr"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pxhere.com/en/photo/561357"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pixabay.com/fr/bouquet-d-anniversaire-1559029/"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pexels.com/photo/flower-bloom-spring-10462/"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mindtools.com/pages/article/newTMC_03.htm" TargetMode="External"/><Relationship Id="rId2" Type="http://schemas.openxmlformats.org/officeDocument/2006/relationships/hyperlink" Target="https://asq.org/quality-resources/fishbone" TargetMode="External"/><Relationship Id="rId1" Type="http://schemas.openxmlformats.org/officeDocument/2006/relationships/slideLayout" Target="../slideLayouts/slideLayout2.xml"/><Relationship Id="rId6" Type="http://schemas.openxmlformats.org/officeDocument/2006/relationships/hyperlink" Target="https://www.investopedia.com/terms/p/pest-analysis.asp" TargetMode="External"/><Relationship Id="rId5" Type="http://schemas.openxmlformats.org/officeDocument/2006/relationships/hyperlink" Target="https://www.businessnewsdaily.com/5545-pestel-analysis.html" TargetMode="External"/><Relationship Id="rId4" Type="http://schemas.openxmlformats.org/officeDocument/2006/relationships/hyperlink" Target="https://www.mindtools.com/pages/article/newTMC_09.htm"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275301B-F9FE-639C-99FA-5A78A9B0F8AC}"/>
              </a:ext>
            </a:extLst>
          </p:cNvPr>
          <p:cNvSpPr txBox="1"/>
          <p:nvPr/>
        </p:nvSpPr>
        <p:spPr>
          <a:xfrm>
            <a:off x="838200" y="410308"/>
            <a:ext cx="5527431" cy="628356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Student Name: 	Arshed Saddique	</a:t>
            </a: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Student ID: 	2440337</a:t>
            </a:r>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Lecturer’s Name:</a:t>
            </a:r>
            <a:r>
              <a:rPr lang="en-US" sz="2400" dirty="0">
                <a:latin typeface="Arial" panose="020B0604020202020204" pitchFamily="34" charset="0"/>
                <a:cs typeface="Arial" panose="020B0604020202020204" pitchFamily="34" charset="0"/>
              </a:rPr>
              <a:t> Chijioke Uba</a:t>
            </a:r>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Module Code: 	</a:t>
            </a:r>
            <a:r>
              <a:rPr lang="en-US" sz="2400" dirty="0">
                <a:latin typeface="Arial" panose="020B0604020202020204" pitchFamily="34" charset="0"/>
                <a:cs typeface="Arial" panose="020B0604020202020204" pitchFamily="34" charset="0"/>
              </a:rPr>
              <a:t>LCLM 4004</a:t>
            </a:r>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Module Name: 	</a:t>
            </a:r>
            <a:r>
              <a:rPr lang="en-US" sz="2400" dirty="0">
                <a:latin typeface="Arial" panose="020B0604020202020204" pitchFamily="34" charset="0"/>
                <a:cs typeface="Arial" panose="020B0604020202020204" pitchFamily="34" charset="0"/>
              </a:rPr>
              <a:t>Problem Solving &amp; 		          	Decision-Making</a:t>
            </a:r>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Component 1: </a:t>
            </a:r>
            <a:r>
              <a:rPr lang="en-US" sz="2400" dirty="0">
                <a:latin typeface="Arial" panose="020B0604020202020204" pitchFamily="34" charset="0"/>
                <a:cs typeface="Arial" panose="020B0604020202020204" pitchFamily="34" charset="0"/>
              </a:rPr>
              <a:t>Green Haven Florists</a:t>
            </a:r>
          </a:p>
        </p:txBody>
      </p:sp>
      <p:pic>
        <p:nvPicPr>
          <p:cNvPr id="3" name="Picture 2" descr="A pink and white flower with green leaves&#10;&#10;AI-generated content may be incorrect.">
            <a:extLst>
              <a:ext uri="{FF2B5EF4-FFF2-40B4-BE49-F238E27FC236}">
                <a16:creationId xmlns:a16="http://schemas.microsoft.com/office/drawing/2014/main" id="{8AE7F632-F31F-A133-2DED-33C096BC90C2}"/>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38" r="15445"/>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3826204" y="103414"/>
            <a:ext cx="3259479" cy="5557838"/>
          </a:xfrm>
        </p:spPr>
        <p:txBody>
          <a:bodyPr anchor="ctr">
            <a:normAutofit/>
          </a:bodyPr>
          <a:lstStyle/>
          <a:p>
            <a:pPr algn="ctr"/>
            <a:r>
              <a:rPr lang="en-GB" sz="3600" b="1" u="sng">
                <a:latin typeface="Arial" panose="020B0604020202020204" pitchFamily="34" charset="0"/>
                <a:cs typeface="Arial" panose="020B0604020202020204" pitchFamily="34" charset="0"/>
              </a:rPr>
              <a:t>Overview</a:t>
            </a:r>
            <a:br>
              <a:rPr lang="en-GB" sz="3600" b="1" u="sng">
                <a:latin typeface="Arial" panose="020B0604020202020204" pitchFamily="34" charset="0"/>
                <a:cs typeface="Arial" panose="020B0604020202020204" pitchFamily="34" charset="0"/>
              </a:rPr>
            </a:br>
            <a:r>
              <a:rPr lang="en-GB" sz="3600" b="1" u="sng">
                <a:latin typeface="Arial" panose="020B0604020202020204" pitchFamily="34" charset="0"/>
                <a:cs typeface="Arial" panose="020B0604020202020204" pitchFamily="34" charset="0"/>
              </a:rPr>
              <a:t>Of</a:t>
            </a:r>
            <a:br>
              <a:rPr lang="en-GB" sz="3600" b="1" u="sng">
                <a:latin typeface="Arial" panose="020B0604020202020204" pitchFamily="34" charset="0"/>
                <a:cs typeface="Arial" panose="020B0604020202020204" pitchFamily="34" charset="0"/>
              </a:rPr>
            </a:br>
            <a:r>
              <a:rPr lang="en-GB" sz="3600" b="1" u="sng">
                <a:latin typeface="Arial" panose="020B0604020202020204" pitchFamily="34" charset="0"/>
                <a:cs typeface="Arial" panose="020B0604020202020204" pitchFamily="34" charset="0"/>
              </a:rPr>
              <a:t>Green Haven</a:t>
            </a:r>
            <a:endParaRPr lang="en-GB" sz="3600" b="1" u="sng" dirty="0">
              <a:latin typeface="Arial" panose="020B0604020202020204" pitchFamily="34" charset="0"/>
              <a:cs typeface="Arial" panose="020B0604020202020204" pitchFamily="34" charset="0"/>
            </a:endParaRPr>
          </a:p>
        </p:txBody>
      </p:sp>
      <p:pic>
        <p:nvPicPr>
          <p:cNvPr id="7" name="Picture 6" descr="A close up of flowers&#10;&#10;AI-generated content may be incorrect.">
            <a:extLst>
              <a:ext uri="{FF2B5EF4-FFF2-40B4-BE49-F238E27FC236}">
                <a16:creationId xmlns:a16="http://schemas.microsoft.com/office/drawing/2014/main" id="{52CF4ACC-E3D1-0644-ECEF-AEA50AE08571}"/>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837" r="36839" b="1"/>
          <a:stretch>
            <a:fillRect/>
          </a:stretch>
        </p:blipFill>
        <p:spPr>
          <a:xfrm>
            <a:off x="20" y="-1"/>
            <a:ext cx="4143544" cy="6856413"/>
          </a:xfrm>
          <a:custGeom>
            <a:avLst/>
            <a:gdLst/>
            <a:ahLst/>
            <a:cxnLst/>
            <a:rect l="l" t="t" r="r" b="b"/>
            <a:pathLst>
              <a:path w="4143564" h="6856413">
                <a:moveTo>
                  <a:pt x="0" y="0"/>
                </a:moveTo>
                <a:lnTo>
                  <a:pt x="4141667" y="0"/>
                </a:lnTo>
                <a:lnTo>
                  <a:pt x="4141086" y="145208"/>
                </a:lnTo>
                <a:cubicBezTo>
                  <a:pt x="4109790" y="1611281"/>
                  <a:pt x="3796834" y="3077353"/>
                  <a:pt x="4047199" y="4543426"/>
                </a:cubicBezTo>
                <a:cubicBezTo>
                  <a:pt x="4172382" y="5276463"/>
                  <a:pt x="4156734" y="6009499"/>
                  <a:pt x="4105878" y="6742536"/>
                </a:cubicBezTo>
                <a:lnTo>
                  <a:pt x="4096763" y="6856413"/>
                </a:lnTo>
                <a:lnTo>
                  <a:pt x="0" y="6856413"/>
                </a:lnTo>
                <a:close/>
              </a:path>
            </a:pathLst>
          </a:custGeom>
        </p:spPr>
      </p:pic>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6603548" y="182877"/>
            <a:ext cx="5537200" cy="7049194"/>
          </a:xfrm>
        </p:spPr>
        <p:txBody>
          <a:bodyPr anchor="ctr">
            <a:normAutofit fontScale="92500"/>
          </a:bodyPr>
          <a:lstStyle/>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In my presentation I will:</a:t>
            </a:r>
          </a:p>
          <a:p>
            <a:pPr marL="0" indent="0">
              <a:buNone/>
            </a:pPr>
            <a:endParaRPr lang="en-GB" sz="2600" dirty="0">
              <a:latin typeface="Arial" panose="020B0604020202020204" pitchFamily="34" charset="0"/>
              <a:cs typeface="Arial" panose="020B0604020202020204" pitchFamily="34" charset="0"/>
            </a:endParaRPr>
          </a:p>
          <a:p>
            <a:pPr lvl="1"/>
            <a:r>
              <a:rPr lang="en-GB" sz="2600" dirty="0">
                <a:latin typeface="Arial" panose="020B0604020202020204" pitchFamily="34" charset="0"/>
                <a:cs typeface="Arial" panose="020B0604020202020204" pitchFamily="34" charset="0"/>
              </a:rPr>
              <a:t>Overview Green Havan Florists, nature and scope of the problems</a:t>
            </a:r>
          </a:p>
          <a:p>
            <a:pPr marL="457200" lvl="1" indent="0">
              <a:buNone/>
            </a:pPr>
            <a:endParaRPr lang="en-GB" sz="2600" dirty="0">
              <a:latin typeface="Arial" panose="020B0604020202020204" pitchFamily="34" charset="0"/>
              <a:cs typeface="Arial" panose="020B0604020202020204" pitchFamily="34" charset="0"/>
            </a:endParaRPr>
          </a:p>
          <a:p>
            <a:pPr lvl="1"/>
            <a:r>
              <a:rPr lang="en-GB" sz="2600" dirty="0">
                <a:latin typeface="Arial" panose="020B0604020202020204" pitchFamily="34" charset="0"/>
                <a:cs typeface="Arial" panose="020B0604020202020204" pitchFamily="34" charset="0"/>
              </a:rPr>
              <a:t>5W2H model that summarises these issues.</a:t>
            </a:r>
          </a:p>
          <a:p>
            <a:pPr lvl="1"/>
            <a:endParaRPr lang="en-GB" sz="2600" dirty="0">
              <a:latin typeface="Arial" panose="020B0604020202020204" pitchFamily="34" charset="0"/>
              <a:cs typeface="Arial" panose="020B0604020202020204" pitchFamily="34" charset="0"/>
            </a:endParaRPr>
          </a:p>
          <a:p>
            <a:pPr lvl="1"/>
            <a:r>
              <a:rPr lang="en-GB" sz="2600" dirty="0">
                <a:latin typeface="Arial" panose="020B0604020202020204" pitchFamily="34" charset="0"/>
                <a:cs typeface="Arial" panose="020B0604020202020204" pitchFamily="34" charset="0"/>
              </a:rPr>
              <a:t>Provide a critique and application of the PESTEL framework.</a:t>
            </a:r>
          </a:p>
          <a:p>
            <a:pPr lvl="1"/>
            <a:endParaRPr lang="en-GB" sz="2600" dirty="0">
              <a:latin typeface="Arial" panose="020B0604020202020204" pitchFamily="34" charset="0"/>
              <a:cs typeface="Arial" panose="020B0604020202020204" pitchFamily="34" charset="0"/>
            </a:endParaRPr>
          </a:p>
          <a:p>
            <a:pPr lvl="1"/>
            <a:r>
              <a:rPr lang="en-GB" sz="2600" dirty="0">
                <a:latin typeface="Arial" panose="020B0604020202020204" pitchFamily="34" charset="0"/>
                <a:cs typeface="Arial" panose="020B0604020202020204" pitchFamily="34" charset="0"/>
              </a:rPr>
              <a:t>Provide a critique and application of the Cause-and-Effect model.</a:t>
            </a:r>
          </a:p>
          <a:p>
            <a:pPr lvl="1"/>
            <a:endParaRPr lang="en-GB" sz="2600" dirty="0">
              <a:latin typeface="Arial" panose="020B0604020202020204" pitchFamily="34" charset="0"/>
              <a:cs typeface="Arial" panose="020B0604020202020204" pitchFamily="34" charset="0"/>
            </a:endParaRPr>
          </a:p>
          <a:p>
            <a:pPr lvl="1"/>
            <a:r>
              <a:rPr lang="en-GB" sz="2600" dirty="0">
                <a:latin typeface="Arial" panose="020B0604020202020204" pitchFamily="34" charset="0"/>
                <a:cs typeface="Arial" panose="020B0604020202020204" pitchFamily="34" charset="0"/>
              </a:rPr>
              <a:t>Summary of the key findings.</a:t>
            </a: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p>
          <a:p>
            <a:endParaRPr lang="en-GB" sz="1800"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6564086" y="45131"/>
            <a:ext cx="5649686" cy="819399"/>
          </a:xfrm>
        </p:spPr>
        <p:txBody>
          <a:bodyPr>
            <a:noAutofit/>
          </a:bodyPr>
          <a:lstStyle/>
          <a:p>
            <a:pPr algn="ctr"/>
            <a:r>
              <a:rPr lang="en-GB" sz="3200" b="1" u="sng" dirty="0">
                <a:latin typeface="Arial" panose="020B0604020202020204" pitchFamily="34" charset="0"/>
                <a:cs typeface="Arial" panose="020B0604020202020204" pitchFamily="34" charset="0"/>
              </a:rPr>
              <a:t>Who are </a:t>
            </a:r>
            <a:br>
              <a:rPr lang="en-GB" sz="3200" b="1" u="sng" dirty="0">
                <a:latin typeface="Arial" panose="020B0604020202020204" pitchFamily="34" charset="0"/>
                <a:cs typeface="Arial" panose="020B0604020202020204" pitchFamily="34" charset="0"/>
              </a:rPr>
            </a:br>
            <a:r>
              <a:rPr lang="en-GB" sz="3200" b="1" u="sng" dirty="0">
                <a:latin typeface="Arial" panose="020B0604020202020204" pitchFamily="34" charset="0"/>
                <a:cs typeface="Arial" panose="020B0604020202020204" pitchFamily="34" charset="0"/>
              </a:rPr>
              <a:t>Green Haven Florists</a:t>
            </a:r>
            <a:endParaRPr lang="en-GB" sz="3200" u="sng" dirty="0"/>
          </a:p>
        </p:txBody>
      </p:sp>
      <p:pic>
        <p:nvPicPr>
          <p:cNvPr id="5" name="Picture 4" descr="A bouquet of colorful flowers&#10;&#10;AI-generated content may be incorrect.">
            <a:extLst>
              <a:ext uri="{FF2B5EF4-FFF2-40B4-BE49-F238E27FC236}">
                <a16:creationId xmlns:a16="http://schemas.microsoft.com/office/drawing/2014/main" id="{7E4E37E0-F805-646F-8FE1-86FCF0D543FD}"/>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 b="632"/>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6783184" y="1175651"/>
            <a:ext cx="5408795" cy="5687093"/>
          </a:xfrm>
        </p:spPr>
        <p:txBody>
          <a:bodyPr vert="horz" lIns="91440" tIns="45720" rIns="91440" bIns="45720" rtlCol="0" anchor="t">
            <a:noAutofit/>
          </a:bodyPr>
          <a:lstStyle/>
          <a:p>
            <a:r>
              <a:rPr lang="en-GB" sz="2400" dirty="0">
                <a:latin typeface="Arial"/>
                <a:cs typeface="Arial"/>
              </a:rPr>
              <a:t>Are small, independent flower shop located in Norwich, UK, Founded in 2016 by </a:t>
            </a:r>
            <a:r>
              <a:rPr lang="en-GB" sz="2400" dirty="0">
                <a:solidFill>
                  <a:srgbClr val="FF0000"/>
                </a:solidFill>
                <a:latin typeface="Arial"/>
                <a:cs typeface="Arial"/>
              </a:rPr>
              <a:t>   Liam &amp; Priya Patel</a:t>
            </a:r>
            <a:endParaRPr lang="en-US"/>
          </a:p>
          <a:p>
            <a:r>
              <a:rPr lang="en-GB" sz="2400" dirty="0">
                <a:latin typeface="Arial"/>
                <a:cs typeface="Arial"/>
              </a:rPr>
              <a:t>Bespoke floral arrangements, </a:t>
            </a:r>
          </a:p>
          <a:p>
            <a:pPr marL="0" indent="0">
              <a:buNone/>
            </a:pPr>
            <a:r>
              <a:rPr lang="en-GB" sz="2400" dirty="0">
                <a:latin typeface="Arial" panose="020B0604020202020204" pitchFamily="34" charset="0"/>
                <a:cs typeface="Arial" panose="020B0604020202020204" pitchFamily="34" charset="0"/>
              </a:rPr>
              <a:t>   eco-friendly packaging</a:t>
            </a:r>
          </a:p>
          <a:p>
            <a:r>
              <a:rPr lang="en-GB" sz="2400" dirty="0">
                <a:latin typeface="Arial"/>
                <a:cs typeface="Arial"/>
              </a:rPr>
              <a:t>Green Haven catered to a wide range of customers</a:t>
            </a:r>
          </a:p>
          <a:p>
            <a:r>
              <a:rPr lang="en-GB" sz="2400" dirty="0">
                <a:latin typeface="Arial"/>
                <a:cs typeface="Arial"/>
              </a:rPr>
              <a:t>walk-in clients to Corporate clients &amp; Weddings</a:t>
            </a:r>
          </a:p>
          <a:p>
            <a:r>
              <a:rPr lang="en-GB" sz="2400" dirty="0">
                <a:latin typeface="Arial"/>
                <a:cs typeface="Arial"/>
              </a:rPr>
              <a:t>The business thrived on its personal touch &amp; sustainable ethos</a:t>
            </a: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351692" y="365125"/>
            <a:ext cx="5737825" cy="1807305"/>
          </a:xfrm>
        </p:spPr>
        <p:txBody>
          <a:bodyPr>
            <a:normAutofit/>
          </a:bodyPr>
          <a:lstStyle/>
          <a:p>
            <a:pPr algn="ctr"/>
            <a:r>
              <a:rPr lang="en-GB" sz="4100" b="1" u="sng" dirty="0">
                <a:latin typeface="Arial" panose="020B0604020202020204" pitchFamily="34" charset="0"/>
                <a:cs typeface="Arial" panose="020B0604020202020204" pitchFamily="34" charset="0"/>
              </a:rPr>
              <a:t>Problems </a:t>
            </a:r>
            <a:br>
              <a:rPr lang="en-GB" sz="4100" b="1" u="sng" dirty="0">
                <a:latin typeface="Arial" panose="020B0604020202020204" pitchFamily="34" charset="0"/>
                <a:cs typeface="Arial" panose="020B0604020202020204" pitchFamily="34" charset="0"/>
              </a:rPr>
            </a:br>
            <a:r>
              <a:rPr lang="en-GB" sz="4100" b="1" u="sng" dirty="0">
                <a:latin typeface="Arial" panose="020B0604020202020204" pitchFamily="34" charset="0"/>
                <a:cs typeface="Arial" panose="020B0604020202020204" pitchFamily="34" charset="0"/>
              </a:rPr>
              <a:t>Green Haven Florists are facing </a:t>
            </a:r>
            <a:endParaRPr lang="en-GB" sz="4100" u="sng"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38200" y="2333297"/>
            <a:ext cx="4619621" cy="3843666"/>
          </a:xfrm>
        </p:spPr>
        <p:txBody>
          <a:bodyPr>
            <a:normAutofit/>
          </a:bodyPr>
          <a:lstStyle/>
          <a:p>
            <a:pPr marL="0" indent="0">
              <a:buNone/>
            </a:pPr>
            <a:r>
              <a:rPr lang="en-GB" sz="2000" b="1" u="sng" dirty="0">
                <a:latin typeface="Arial" panose="020B0604020202020204" pitchFamily="34" charset="0"/>
                <a:cs typeface="Arial" panose="020B0604020202020204" pitchFamily="34" charset="0"/>
              </a:rPr>
              <a:t>Green Haven Florists Root problem </a:t>
            </a:r>
          </a:p>
          <a:p>
            <a:r>
              <a:rPr lang="en-GB" sz="2000" dirty="0">
                <a:latin typeface="Arial" panose="020B0604020202020204" pitchFamily="34" charset="0"/>
                <a:cs typeface="Arial" panose="020B0604020202020204" pitchFamily="34" charset="0"/>
              </a:rPr>
              <a:t>Started in Last 12 months - Decline in-store sales by 30%</a:t>
            </a:r>
          </a:p>
          <a:p>
            <a:endParaRPr lang="en-GB" sz="2000" dirty="0">
              <a:latin typeface="Arial" panose="020B0604020202020204" pitchFamily="34" charset="0"/>
              <a:cs typeface="Arial" panose="020B0604020202020204" pitchFamily="34" charset="0"/>
            </a:endParaRPr>
          </a:p>
          <a:p>
            <a:pPr marL="0" indent="0" algn="ctr">
              <a:buNone/>
            </a:pPr>
            <a:r>
              <a:rPr lang="en-GB" sz="2000" b="1" u="sng" dirty="0">
                <a:solidFill>
                  <a:srgbClr val="FF0000"/>
                </a:solidFill>
                <a:latin typeface="Arial" panose="020B0604020202020204" pitchFamily="34" charset="0"/>
                <a:cs typeface="Arial" panose="020B0604020202020204" pitchFamily="34" charset="0"/>
              </a:rPr>
              <a:t>Cause of Decline in Sales.</a:t>
            </a:r>
          </a:p>
          <a:p>
            <a:endParaRPr lang="en-GB" sz="2000" dirty="0">
              <a:latin typeface="Arial" panose="020B0604020202020204" pitchFamily="34" charset="0"/>
              <a:cs typeface="Arial" panose="020B0604020202020204" pitchFamily="34" charset="0"/>
            </a:endParaRPr>
          </a:p>
          <a:p>
            <a:r>
              <a:rPr lang="en-GB" sz="2000" u="sng" dirty="0"/>
              <a:t>Internal Problems (Green Haven Florists)</a:t>
            </a:r>
          </a:p>
          <a:p>
            <a:r>
              <a:rPr lang="en-GB" sz="2000" u="sng" dirty="0"/>
              <a:t>External Problems (Green Haven Florists)</a:t>
            </a:r>
          </a:p>
          <a:p>
            <a:endParaRPr lang="en-GB" sz="2000" dirty="0">
              <a:latin typeface="Arial" panose="020B0604020202020204" pitchFamily="34" charset="0"/>
              <a:cs typeface="Arial" panose="020B0604020202020204" pitchFamily="34" charset="0"/>
            </a:endParaRPr>
          </a:p>
        </p:txBody>
      </p:sp>
      <p:pic>
        <p:nvPicPr>
          <p:cNvPr id="5" name="Picture 4" descr="A close-up of a white and yellow flower&#10;&#10;AI-generated content may be incorrect.">
            <a:extLst>
              <a:ext uri="{FF2B5EF4-FFF2-40B4-BE49-F238E27FC236}">
                <a16:creationId xmlns:a16="http://schemas.microsoft.com/office/drawing/2014/main" id="{D2147B1F-4C36-EA7F-D75D-B07716CEFF25}"/>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706" r="25256"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Question mark boxes">
            <a:extLst>
              <a:ext uri="{FF2B5EF4-FFF2-40B4-BE49-F238E27FC236}">
                <a16:creationId xmlns:a16="http://schemas.microsoft.com/office/drawing/2014/main" id="{3ABED857-84C6-0BE6-8F75-2A19C9A73A0A}"/>
              </a:ext>
            </a:extLst>
          </p:cNvPr>
          <p:cNvPicPr>
            <a:picLocks noGrp="1" noRot="1" noChangeAspect="1" noMove="1" noResize="1" noEditPoints="1" noAdjustHandles="1" noChangeArrowheads="1" noChangeShapeType="1" noCrop="1"/>
          </p:cNvPicPr>
          <p:nvPr/>
        </p:nvPicPr>
        <p:blipFill>
          <a:blip r:embed="rId2">
            <a:alphaModFix amt="20000"/>
            <a:extLst>
              <a:ext uri="{BEBA8EAE-BF5A-486C-A8C5-ECC9F3942E4B}">
                <a14:imgProps xmlns:a14="http://schemas.microsoft.com/office/drawing/2010/main">
                  <a14:imgLayer r:embed="rId3">
                    <a14:imgEffect>
                      <a14:artisticGlowDiffused/>
                    </a14:imgEffect>
                  </a14:imgLayer>
                </a14:imgProps>
              </a:ext>
              <a:ext uri="{28A0092B-C50C-407E-A947-70E740481C1C}">
                <a14:useLocalDpi xmlns:a14="http://schemas.microsoft.com/office/drawing/2010/main" val="0"/>
              </a:ext>
            </a:extLst>
          </a:blip>
          <a:stretch>
            <a:fillRect/>
          </a:stretch>
        </p:blipFill>
        <p:spPr>
          <a:xfrm>
            <a:off x="224" y="-11850"/>
            <a:ext cx="12191776" cy="6858126"/>
          </a:xfrm>
          <a:prstGeom prst="rect">
            <a:avLst/>
          </a:prstGeom>
        </p:spPr>
      </p:pic>
      <p:graphicFrame>
        <p:nvGraphicFramePr>
          <p:cNvPr id="6" name="Table 5">
            <a:extLst>
              <a:ext uri="{FF2B5EF4-FFF2-40B4-BE49-F238E27FC236}">
                <a16:creationId xmlns:a16="http://schemas.microsoft.com/office/drawing/2014/main" id="{1B7F503F-8AF3-658F-45C5-3AB9239727E0}"/>
              </a:ext>
            </a:extLst>
          </p:cNvPr>
          <p:cNvGraphicFramePr>
            <a:graphicFrameLocks noGrp="1"/>
          </p:cNvGraphicFramePr>
          <p:nvPr>
            <p:extLst>
              <p:ext uri="{D42A27DB-BD31-4B8C-83A1-F6EECF244321}">
                <p14:modId xmlns:p14="http://schemas.microsoft.com/office/powerpoint/2010/main" val="1198198854"/>
              </p:ext>
            </p:extLst>
          </p:nvPr>
        </p:nvGraphicFramePr>
        <p:xfrm>
          <a:off x="1240443" y="166405"/>
          <a:ext cx="9711114" cy="5577840"/>
        </p:xfrm>
        <a:graphic>
          <a:graphicData uri="http://schemas.openxmlformats.org/drawingml/2006/table">
            <a:tbl>
              <a:tblPr firstRow="1" bandRow="1">
                <a:tableStyleId>{5C22544A-7EE6-4342-B048-85BDC9FD1C3A}</a:tableStyleId>
              </a:tblPr>
              <a:tblGrid>
                <a:gridCol w="4855557">
                  <a:extLst>
                    <a:ext uri="{9D8B030D-6E8A-4147-A177-3AD203B41FA5}">
                      <a16:colId xmlns:a16="http://schemas.microsoft.com/office/drawing/2014/main" val="1199821868"/>
                    </a:ext>
                  </a:extLst>
                </a:gridCol>
                <a:gridCol w="4855557">
                  <a:extLst>
                    <a:ext uri="{9D8B030D-6E8A-4147-A177-3AD203B41FA5}">
                      <a16:colId xmlns:a16="http://schemas.microsoft.com/office/drawing/2014/main" val="329018892"/>
                    </a:ext>
                  </a:extLst>
                </a:gridCol>
              </a:tblGrid>
              <a:tr h="4405598">
                <a:tc>
                  <a:txBody>
                    <a:bodyPr/>
                    <a:lstStyle/>
                    <a:p>
                      <a:pPr algn="ctr"/>
                      <a:r>
                        <a:rPr lang="en-GB" u="sng" dirty="0">
                          <a:solidFill>
                            <a:srgbClr val="FF0000"/>
                          </a:solidFill>
                        </a:rPr>
                        <a:t>Internal Problems (Green Haven Florists)</a:t>
                      </a:r>
                    </a:p>
                    <a:p>
                      <a:endParaRPr lang="en-GB" dirty="0">
                        <a:solidFill>
                          <a:schemeClr val="tx1">
                            <a:lumMod val="95000"/>
                            <a:lumOff val="5000"/>
                          </a:schemeClr>
                        </a:solidFill>
                      </a:endParaRPr>
                    </a:p>
                    <a:p>
                      <a:pPr marL="285750" indent="-285750">
                        <a:buFont typeface="Arial" panose="020B0604020202020204" pitchFamily="34" charset="0"/>
                        <a:buChar char="•"/>
                      </a:pPr>
                      <a:r>
                        <a:rPr lang="en-GB" b="1" dirty="0">
                          <a:solidFill>
                            <a:schemeClr val="tx1">
                              <a:lumMod val="95000"/>
                              <a:lumOff val="5000"/>
                            </a:schemeClr>
                          </a:solidFill>
                        </a:rPr>
                        <a:t>Outdated website</a:t>
                      </a:r>
                      <a:r>
                        <a:rPr lang="en-GB" dirty="0">
                          <a:solidFill>
                            <a:schemeClr val="tx1">
                              <a:lumMod val="95000"/>
                              <a:lumOff val="5000"/>
                            </a:schemeClr>
                          </a:solidFill>
                        </a:rPr>
                        <a:t>: Difficult navigation and poor user experience.</a:t>
                      </a:r>
                    </a:p>
                    <a:p>
                      <a:endParaRPr lang="en-GB" dirty="0">
                        <a:solidFill>
                          <a:schemeClr val="tx1">
                            <a:lumMod val="95000"/>
                            <a:lumOff val="5000"/>
                          </a:schemeClr>
                        </a:solidFill>
                      </a:endParaRPr>
                    </a:p>
                    <a:p>
                      <a:pPr marL="285750" indent="-285750">
                        <a:buFont typeface="Arial" panose="020B0604020202020204" pitchFamily="34" charset="0"/>
                        <a:buChar char="•"/>
                      </a:pPr>
                      <a:r>
                        <a:rPr lang="en-GB" b="1" dirty="0">
                          <a:solidFill>
                            <a:schemeClr val="tx1">
                              <a:lumMod val="95000"/>
                              <a:lumOff val="5000"/>
                            </a:schemeClr>
                          </a:solidFill>
                        </a:rPr>
                        <a:t>Limited digital marketing</a:t>
                      </a:r>
                      <a:r>
                        <a:rPr lang="en-GB" dirty="0">
                          <a:solidFill>
                            <a:schemeClr val="tx1">
                              <a:lumMod val="95000"/>
                              <a:lumOff val="5000"/>
                            </a:schemeClr>
                          </a:solidFill>
                        </a:rPr>
                        <a:t>: Reliance on word-of-mouth and sporadic social media.</a:t>
                      </a:r>
                    </a:p>
                    <a:p>
                      <a:endParaRPr lang="en-GB" dirty="0">
                        <a:solidFill>
                          <a:schemeClr val="tx1">
                            <a:lumMod val="95000"/>
                            <a:lumOff val="5000"/>
                          </a:schemeClr>
                        </a:solidFill>
                      </a:endParaRPr>
                    </a:p>
                    <a:p>
                      <a:pPr marL="285750" indent="-285750">
                        <a:buFont typeface="Arial" panose="020B0604020202020204" pitchFamily="34" charset="0"/>
                        <a:buChar char="•"/>
                      </a:pPr>
                      <a:r>
                        <a:rPr lang="en-GB" b="1" dirty="0">
                          <a:solidFill>
                            <a:schemeClr val="tx1">
                              <a:lumMod val="95000"/>
                              <a:lumOff val="5000"/>
                            </a:schemeClr>
                          </a:solidFill>
                        </a:rPr>
                        <a:t>Lack of flexible delivery options</a:t>
                      </a:r>
                      <a:r>
                        <a:rPr lang="en-GB" dirty="0">
                          <a:solidFill>
                            <a:schemeClr val="tx1">
                              <a:lumMod val="95000"/>
                              <a:lumOff val="5000"/>
                            </a:schemeClr>
                          </a:solidFill>
                        </a:rPr>
                        <a:t>: No same-day delivery or subscriptions.</a:t>
                      </a:r>
                    </a:p>
                    <a:p>
                      <a:endParaRPr lang="en-GB" dirty="0">
                        <a:solidFill>
                          <a:schemeClr val="tx1">
                            <a:lumMod val="95000"/>
                            <a:lumOff val="5000"/>
                          </a:schemeClr>
                        </a:solidFill>
                      </a:endParaRPr>
                    </a:p>
                    <a:p>
                      <a:pPr marL="285750" indent="-285750">
                        <a:buFont typeface="Arial" panose="020B0604020202020204" pitchFamily="34" charset="0"/>
                        <a:buChar char="•"/>
                      </a:pPr>
                      <a:r>
                        <a:rPr lang="en-GB" b="1" dirty="0">
                          <a:solidFill>
                            <a:schemeClr val="tx1">
                              <a:lumMod val="95000"/>
                              <a:lumOff val="5000"/>
                            </a:schemeClr>
                          </a:solidFill>
                        </a:rPr>
                        <a:t>Struggles with digital trends</a:t>
                      </a:r>
                      <a:r>
                        <a:rPr lang="en-GB" dirty="0">
                          <a:solidFill>
                            <a:schemeClr val="tx1">
                              <a:lumMod val="95000"/>
                              <a:lumOff val="5000"/>
                            </a:schemeClr>
                          </a:solidFill>
                        </a:rPr>
                        <a:t>: Liam and Priya’s limited expertise in online marketing.</a:t>
                      </a:r>
                    </a:p>
                    <a:p>
                      <a:endParaRPr lang="en-GB" dirty="0">
                        <a:solidFill>
                          <a:schemeClr val="tx1">
                            <a:lumMod val="95000"/>
                            <a:lumOff val="5000"/>
                          </a:schemeClr>
                        </a:solidFill>
                      </a:endParaRPr>
                    </a:p>
                    <a:p>
                      <a:pPr marL="285750" indent="-285750">
                        <a:buFont typeface="Arial" panose="020B0604020202020204" pitchFamily="34" charset="0"/>
                        <a:buChar char="•"/>
                      </a:pPr>
                      <a:r>
                        <a:rPr lang="en-GB" b="1" dirty="0">
                          <a:solidFill>
                            <a:schemeClr val="tx1">
                              <a:lumMod val="95000"/>
                              <a:lumOff val="5000"/>
                            </a:schemeClr>
                          </a:solidFill>
                        </a:rPr>
                        <a:t>Operational costs</a:t>
                      </a:r>
                      <a:r>
                        <a:rPr lang="en-GB" dirty="0">
                          <a:solidFill>
                            <a:schemeClr val="tx1">
                              <a:lumMod val="95000"/>
                              <a:lumOff val="5000"/>
                            </a:schemeClr>
                          </a:solidFill>
                        </a:rPr>
                        <a:t>: Difficulty managing rising costs while maintaining sustainability.</a:t>
                      </a:r>
                    </a:p>
                    <a:p>
                      <a:endParaRPr lang="en-GB" dirty="0">
                        <a:solidFill>
                          <a:schemeClr val="tx1">
                            <a:lumMod val="95000"/>
                            <a:lumOff val="5000"/>
                          </a:schemeClr>
                        </a:solidFill>
                      </a:endParaRPr>
                    </a:p>
                    <a:p>
                      <a:pPr marL="285750" indent="-285750">
                        <a:buFont typeface="Arial" panose="020B0604020202020204" pitchFamily="34" charset="0"/>
                        <a:buChar char="•"/>
                      </a:pPr>
                      <a:r>
                        <a:rPr lang="en-GB" b="1" dirty="0">
                          <a:solidFill>
                            <a:schemeClr val="tx1">
                              <a:lumMod val="95000"/>
                              <a:lumOff val="5000"/>
                            </a:schemeClr>
                          </a:solidFill>
                        </a:rPr>
                        <a:t>Customer experience gaps</a:t>
                      </a:r>
                      <a:r>
                        <a:rPr lang="en-GB" dirty="0">
                          <a:solidFill>
                            <a:schemeClr val="tx1">
                              <a:lumMod val="95000"/>
                              <a:lumOff val="5000"/>
                            </a:schemeClr>
                          </a:solidFill>
                        </a:rPr>
                        <a:t>: Mixed feedback on convenience and service offerings.</a:t>
                      </a:r>
                    </a:p>
                    <a:p>
                      <a:endParaRPr lang="en-GB" dirty="0">
                        <a:solidFill>
                          <a:schemeClr val="tx1">
                            <a:lumMod val="95000"/>
                            <a:lumOff val="5000"/>
                          </a:schemeClr>
                        </a:solidFill>
                      </a:endParaRPr>
                    </a:p>
                  </a:txBody>
                  <a:tcPr>
                    <a:noFill/>
                  </a:tcPr>
                </a:tc>
                <a:tc>
                  <a:txBody>
                    <a:bodyPr/>
                    <a:lstStyle/>
                    <a:p>
                      <a:pPr algn="ctr"/>
                      <a:r>
                        <a:rPr lang="en-GB" b="1" u="sng" dirty="0">
                          <a:solidFill>
                            <a:srgbClr val="FF0000"/>
                          </a:solidFill>
                        </a:rPr>
                        <a:t>External Problems (</a:t>
                      </a:r>
                      <a:r>
                        <a:rPr lang="en-GB" u="sng" dirty="0">
                          <a:solidFill>
                            <a:srgbClr val="FF0000"/>
                          </a:solidFill>
                        </a:rPr>
                        <a:t>Green Haven Florists</a:t>
                      </a:r>
                      <a:r>
                        <a:rPr lang="en-GB" b="1" u="sng" dirty="0">
                          <a:solidFill>
                            <a:srgbClr val="FF0000"/>
                          </a:solidFill>
                        </a:rPr>
                        <a:t>)</a:t>
                      </a:r>
                    </a:p>
                    <a:p>
                      <a:pPr marL="285750" indent="-285750">
                        <a:buFont typeface="Arial" panose="020B0604020202020204" pitchFamily="34" charset="0"/>
                        <a:buChar char="•"/>
                      </a:pPr>
                      <a:endParaRPr lang="en-GB" b="1" dirty="0">
                        <a:solidFill>
                          <a:schemeClr val="tx1">
                            <a:lumMod val="95000"/>
                            <a:lumOff val="5000"/>
                          </a:schemeClr>
                        </a:solidFill>
                      </a:endParaRPr>
                    </a:p>
                    <a:p>
                      <a:pPr marL="285750" indent="-285750">
                        <a:buFont typeface="Arial" panose="020B0604020202020204" pitchFamily="34" charset="0"/>
                        <a:buChar char="•"/>
                      </a:pPr>
                      <a:r>
                        <a:rPr lang="en-GB" b="1" dirty="0">
                          <a:solidFill>
                            <a:schemeClr val="tx1">
                              <a:lumMod val="95000"/>
                              <a:lumOff val="5000"/>
                            </a:schemeClr>
                          </a:solidFill>
                        </a:rPr>
                        <a:t>Decline in foot traffic</a:t>
                      </a:r>
                      <a:r>
                        <a:rPr lang="en-GB" dirty="0">
                          <a:solidFill>
                            <a:schemeClr val="tx1">
                              <a:lumMod val="95000"/>
                              <a:lumOff val="5000"/>
                            </a:schemeClr>
                          </a:solidFill>
                        </a:rPr>
                        <a:t>: Due to nearby business closures and high street downturn.</a:t>
                      </a:r>
                    </a:p>
                    <a:p>
                      <a:endParaRPr lang="en-GB" dirty="0">
                        <a:solidFill>
                          <a:schemeClr val="tx1">
                            <a:lumMod val="95000"/>
                            <a:lumOff val="5000"/>
                          </a:schemeClr>
                        </a:solidFill>
                      </a:endParaRPr>
                    </a:p>
                    <a:p>
                      <a:pPr marL="285750" indent="-285750">
                        <a:buFont typeface="Arial" panose="020B0604020202020204" pitchFamily="34" charset="0"/>
                        <a:buChar char="•"/>
                      </a:pPr>
                      <a:r>
                        <a:rPr lang="en-GB" b="1" dirty="0">
                          <a:solidFill>
                            <a:schemeClr val="tx1">
                              <a:lumMod val="95000"/>
                              <a:lumOff val="5000"/>
                            </a:schemeClr>
                          </a:solidFill>
                        </a:rPr>
                        <a:t>Shift in consumer behaviour</a:t>
                      </a:r>
                      <a:r>
                        <a:rPr lang="en-GB" dirty="0">
                          <a:solidFill>
                            <a:schemeClr val="tx1">
                              <a:lumMod val="95000"/>
                              <a:lumOff val="5000"/>
                            </a:schemeClr>
                          </a:solidFill>
                        </a:rPr>
                        <a:t>: Preference for online shopping and lower prices</a:t>
                      </a:r>
                    </a:p>
                    <a:p>
                      <a:endParaRPr lang="en-GB" dirty="0">
                        <a:solidFill>
                          <a:schemeClr val="tx1">
                            <a:lumMod val="95000"/>
                            <a:lumOff val="5000"/>
                          </a:schemeClr>
                        </a:solidFill>
                      </a:endParaRPr>
                    </a:p>
                    <a:p>
                      <a:pPr marL="285750" indent="-285750">
                        <a:buFont typeface="Arial" panose="020B0604020202020204" pitchFamily="34" charset="0"/>
                        <a:buChar char="•"/>
                      </a:pPr>
                      <a:r>
                        <a:rPr lang="en-GB" b="1" dirty="0">
                          <a:solidFill>
                            <a:schemeClr val="tx1">
                              <a:lumMod val="95000"/>
                              <a:lumOff val="5000"/>
                            </a:schemeClr>
                          </a:solidFill>
                        </a:rPr>
                        <a:t>Rising flower costs</a:t>
                      </a:r>
                      <a:r>
                        <a:rPr lang="en-GB" dirty="0">
                          <a:solidFill>
                            <a:schemeClr val="tx1">
                              <a:lumMod val="95000"/>
                              <a:lumOff val="5000"/>
                            </a:schemeClr>
                          </a:solidFill>
                        </a:rPr>
                        <a:t>: Inflation and supply chain disruptions affecting imports.</a:t>
                      </a:r>
                    </a:p>
                    <a:p>
                      <a:endParaRPr lang="en-GB" dirty="0">
                        <a:solidFill>
                          <a:schemeClr val="tx1">
                            <a:lumMod val="95000"/>
                            <a:lumOff val="5000"/>
                          </a:schemeClr>
                        </a:solidFill>
                      </a:endParaRPr>
                    </a:p>
                    <a:p>
                      <a:pPr marL="285750" indent="-285750" algn="l">
                        <a:buFont typeface="Arial" panose="020B0604020202020204" pitchFamily="34" charset="0"/>
                        <a:buChar char="•"/>
                      </a:pPr>
                      <a:r>
                        <a:rPr lang="en-GB" b="1" dirty="0">
                          <a:solidFill>
                            <a:schemeClr val="tx1">
                              <a:lumMod val="95000"/>
                              <a:lumOff val="5000"/>
                            </a:schemeClr>
                          </a:solidFill>
                        </a:rPr>
                        <a:t>New competitors</a:t>
                      </a:r>
                      <a:r>
                        <a:rPr lang="en-GB" dirty="0">
                          <a:solidFill>
                            <a:schemeClr val="tx1">
                              <a:lumMod val="95000"/>
                              <a:lumOff val="5000"/>
                            </a:schemeClr>
                          </a:solidFill>
                        </a:rPr>
                        <a:t>: Boutique florist with strong social media and national chain with aggressive pricing.</a:t>
                      </a:r>
                    </a:p>
                    <a:p>
                      <a:endParaRPr lang="en-GB" dirty="0">
                        <a:solidFill>
                          <a:schemeClr val="tx1">
                            <a:lumMod val="95000"/>
                            <a:lumOff val="5000"/>
                          </a:schemeClr>
                        </a:solidFill>
                      </a:endParaRPr>
                    </a:p>
                  </a:txBody>
                  <a:tcPr>
                    <a:noFill/>
                  </a:tcPr>
                </a:tc>
                <a:extLst>
                  <a:ext uri="{0D108BD9-81ED-4DB2-BD59-A6C34878D82A}">
                    <a16:rowId xmlns:a16="http://schemas.microsoft.com/office/drawing/2014/main" val="2521695971"/>
                  </a:ext>
                </a:extLst>
              </a:tr>
            </a:tbl>
          </a:graphicData>
        </a:graphic>
      </p:graphicFrame>
      <p:sp>
        <p:nvSpPr>
          <p:cNvPr id="14" name="TextBox 13">
            <a:extLst>
              <a:ext uri="{FF2B5EF4-FFF2-40B4-BE49-F238E27FC236}">
                <a16:creationId xmlns:a16="http://schemas.microsoft.com/office/drawing/2014/main" id="{6D0F696C-04CC-74AB-4272-CEF3CBBE8B80}"/>
              </a:ext>
            </a:extLst>
          </p:cNvPr>
          <p:cNvSpPr txBox="1"/>
          <p:nvPr/>
        </p:nvSpPr>
        <p:spPr>
          <a:xfrm>
            <a:off x="1547446" y="5497975"/>
            <a:ext cx="9577754" cy="923330"/>
          </a:xfrm>
          <a:prstGeom prst="rect">
            <a:avLst/>
          </a:prstGeom>
          <a:noFill/>
        </p:spPr>
        <p:txBody>
          <a:bodyPr wrap="square" rtlCol="0">
            <a:spAutoFit/>
          </a:bodyPr>
          <a:lstStyle/>
          <a:p>
            <a:r>
              <a:rPr lang="en-GB" b="1" dirty="0">
                <a:solidFill>
                  <a:srgbClr val="FF0000"/>
                </a:solidFill>
              </a:rPr>
              <a:t>This distinction helps Liam and Priya focus their energy: internal issues can be addressed with strategic changes, while external ones require adaptation and differentiation. Want help prioritizing which internal problems to tackle first?</a:t>
            </a:r>
          </a:p>
        </p:txBody>
      </p:sp>
    </p:spTree>
    <p:extLst>
      <p:ext uri="{BB962C8B-B14F-4D97-AF65-F5344CB8AC3E}">
        <p14:creationId xmlns:p14="http://schemas.microsoft.com/office/powerpoint/2010/main" val="2337639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50320" y="0"/>
            <a:ext cx="12192000" cy="6858000"/>
          </a:xfrm>
        </p:spPr>
        <p:txBody>
          <a:bodyPr/>
          <a:lstStyle/>
          <a:p>
            <a:pPr marL="0" indent="0">
              <a:buNone/>
            </a:pPr>
            <a:endParaRPr lang="en-GB" dirty="0"/>
          </a:p>
          <a:p>
            <a:pPr marL="0" indent="0">
              <a:buNone/>
            </a:pPr>
            <a:endParaRPr lang="en-GB" dirty="0"/>
          </a:p>
        </p:txBody>
      </p:sp>
      <p:graphicFrame>
        <p:nvGraphicFramePr>
          <p:cNvPr id="3" name="Table 2">
            <a:extLst>
              <a:ext uri="{FF2B5EF4-FFF2-40B4-BE49-F238E27FC236}">
                <a16:creationId xmlns:a16="http://schemas.microsoft.com/office/drawing/2014/main" id="{6C0523FE-43E5-5E08-E291-3B9A525163C3}"/>
              </a:ext>
            </a:extLst>
          </p:cNvPr>
          <p:cNvGraphicFramePr>
            <a:graphicFrameLocks noGrp="1"/>
          </p:cNvGraphicFramePr>
          <p:nvPr>
            <p:extLst>
              <p:ext uri="{D42A27DB-BD31-4B8C-83A1-F6EECF244321}">
                <p14:modId xmlns:p14="http://schemas.microsoft.com/office/powerpoint/2010/main" val="2136998754"/>
              </p:ext>
            </p:extLst>
          </p:nvPr>
        </p:nvGraphicFramePr>
        <p:xfrm>
          <a:off x="243068" y="134964"/>
          <a:ext cx="11814722" cy="5673262"/>
        </p:xfrm>
        <a:graphic>
          <a:graphicData uri="http://schemas.openxmlformats.org/drawingml/2006/table">
            <a:tbl>
              <a:tblPr>
                <a:tableStyleId>{775DCB02-9BB8-47FD-8907-85C794F793BA}</a:tableStyleId>
              </a:tblPr>
              <a:tblGrid>
                <a:gridCol w="2054254">
                  <a:extLst>
                    <a:ext uri="{9D8B030D-6E8A-4147-A177-3AD203B41FA5}">
                      <a16:colId xmlns:a16="http://schemas.microsoft.com/office/drawing/2014/main" val="1030429119"/>
                    </a:ext>
                  </a:extLst>
                </a:gridCol>
                <a:gridCol w="9760468">
                  <a:extLst>
                    <a:ext uri="{9D8B030D-6E8A-4147-A177-3AD203B41FA5}">
                      <a16:colId xmlns:a16="http://schemas.microsoft.com/office/drawing/2014/main" val="2297386923"/>
                    </a:ext>
                  </a:extLst>
                </a:gridCol>
              </a:tblGrid>
              <a:tr h="392209">
                <a:tc>
                  <a:txBody>
                    <a:bodyPr/>
                    <a:lstStyle/>
                    <a:p>
                      <a:pPr algn="ctr">
                        <a:buNone/>
                      </a:pPr>
                      <a:r>
                        <a:rPr lang="en-GB" sz="2000" b="1" dirty="0">
                          <a:solidFill>
                            <a:srgbClr val="FF0000"/>
                          </a:solidFill>
                        </a:rPr>
                        <a:t>Element</a:t>
                      </a:r>
                      <a:endParaRPr lang="en-GB" sz="2000" b="1" dirty="0">
                        <a:solidFill>
                          <a:srgbClr val="FF0000"/>
                        </a:solidFill>
                        <a:latin typeface="ADLaM Display" panose="02010000000000000000" pitchFamily="2" charset="0"/>
                        <a:ea typeface="ADLaM Display" panose="02010000000000000000" pitchFamily="2" charset="0"/>
                        <a:cs typeface="ADLaM Display" panose="02010000000000000000" pitchFamily="2" charset="0"/>
                      </a:endParaRPr>
                    </a:p>
                  </a:txBody>
                  <a:tcPr marL="58802" marR="58802" marT="29401" marB="29401" anchor="ctr"/>
                </a:tc>
                <a:tc>
                  <a:txBody>
                    <a:bodyPr/>
                    <a:lstStyle/>
                    <a:p>
                      <a:pPr algn="ctr">
                        <a:buNone/>
                      </a:pPr>
                      <a:r>
                        <a:rPr lang="en-GB" sz="2000" b="1" dirty="0">
                          <a:solidFill>
                            <a:srgbClr val="FF0000"/>
                          </a:solidFill>
                        </a:rPr>
                        <a:t>Description</a:t>
                      </a:r>
                      <a:endParaRPr lang="en-GB" sz="2000" b="1" dirty="0">
                        <a:solidFill>
                          <a:srgbClr val="FF0000"/>
                        </a:solidFill>
                        <a:latin typeface="ADLaM Display" panose="02010000000000000000" pitchFamily="2" charset="0"/>
                        <a:ea typeface="ADLaM Display" panose="02010000000000000000" pitchFamily="2" charset="0"/>
                        <a:cs typeface="ADLaM Display" panose="02010000000000000000" pitchFamily="2" charset="0"/>
                      </a:endParaRPr>
                    </a:p>
                  </a:txBody>
                  <a:tcPr marL="58802" marR="58802" marT="29401" marB="29401" anchor="ctr"/>
                </a:tc>
                <a:extLst>
                  <a:ext uri="{0D108BD9-81ED-4DB2-BD59-A6C34878D82A}">
                    <a16:rowId xmlns:a16="http://schemas.microsoft.com/office/drawing/2014/main" val="253280673"/>
                  </a:ext>
                </a:extLst>
              </a:tr>
              <a:tr h="658703">
                <a:tc>
                  <a:txBody>
                    <a:bodyPr/>
                    <a:lstStyle/>
                    <a:p>
                      <a:pPr>
                        <a:buNone/>
                      </a:pPr>
                      <a:r>
                        <a:rPr lang="en-GB" sz="2000" b="1" dirty="0"/>
                        <a:t>What</a:t>
                      </a:r>
                    </a:p>
                  </a:txBody>
                  <a:tcPr marL="58802" marR="58802" marT="29401" marB="29401" anchor="ctr"/>
                </a:tc>
                <a:tc>
                  <a:txBody>
                    <a:bodyPr/>
                    <a:lstStyle/>
                    <a:p>
                      <a:pPr>
                        <a:buNone/>
                      </a:pPr>
                      <a:r>
                        <a:rPr lang="en-GB" sz="2000" b="1" dirty="0"/>
                        <a:t>A 30% decline in in-store sales over the past 12 months, with only slight growth in online orders.</a:t>
                      </a:r>
                    </a:p>
                  </a:txBody>
                  <a:tcPr marL="58802" marR="58802" marT="29401" marB="29401" anchor="ctr"/>
                </a:tc>
                <a:extLst>
                  <a:ext uri="{0D108BD9-81ED-4DB2-BD59-A6C34878D82A}">
                    <a16:rowId xmlns:a16="http://schemas.microsoft.com/office/drawing/2014/main" val="768306745"/>
                  </a:ext>
                </a:extLst>
              </a:tr>
              <a:tr h="928766">
                <a:tc>
                  <a:txBody>
                    <a:bodyPr/>
                    <a:lstStyle/>
                    <a:p>
                      <a:pPr>
                        <a:buNone/>
                      </a:pPr>
                      <a:r>
                        <a:rPr lang="en-GB" sz="2000" b="1" dirty="0"/>
                        <a:t>Why</a:t>
                      </a:r>
                    </a:p>
                  </a:txBody>
                  <a:tcPr marL="58802" marR="58802" marT="29401" marB="29401" anchor="ctr"/>
                </a:tc>
                <a:tc>
                  <a:txBody>
                    <a:bodyPr/>
                    <a:lstStyle/>
                    <a:p>
                      <a:pPr>
                        <a:buNone/>
                      </a:pPr>
                      <a:r>
                        <a:rPr lang="en-GB" sz="2000" b="1" dirty="0"/>
                        <a:t>Reduced foot traffic due to nearby business closures and shift to online shopping; rising costs; outdated website; limited digital marketing; new competitors.</a:t>
                      </a:r>
                    </a:p>
                  </a:txBody>
                  <a:tcPr marL="58802" marR="58802" marT="29401" marB="29401" anchor="ctr"/>
                </a:tc>
                <a:extLst>
                  <a:ext uri="{0D108BD9-81ED-4DB2-BD59-A6C34878D82A}">
                    <a16:rowId xmlns:a16="http://schemas.microsoft.com/office/drawing/2014/main" val="2219698"/>
                  </a:ext>
                </a:extLst>
              </a:tr>
              <a:tr h="658703">
                <a:tc>
                  <a:txBody>
                    <a:bodyPr/>
                    <a:lstStyle/>
                    <a:p>
                      <a:pPr>
                        <a:buNone/>
                      </a:pPr>
                      <a:r>
                        <a:rPr lang="en-GB" sz="2000" b="1" dirty="0"/>
                        <a:t>Where</a:t>
                      </a:r>
                    </a:p>
                  </a:txBody>
                  <a:tcPr marL="58802" marR="58802" marT="29401" marB="29401" anchor="ctr"/>
                </a:tc>
                <a:tc>
                  <a:txBody>
                    <a:bodyPr/>
                    <a:lstStyle/>
                    <a:p>
                      <a:pPr>
                        <a:buNone/>
                      </a:pPr>
                      <a:r>
                        <a:rPr lang="en-GB" sz="2000" b="1" dirty="0"/>
                        <a:t>Green Haven Florists’ physical shop on a declining high street and its online presence (website and social media).</a:t>
                      </a:r>
                    </a:p>
                  </a:txBody>
                  <a:tcPr marL="58802" marR="58802" marT="29401" marB="29401" anchor="ctr"/>
                </a:tc>
                <a:extLst>
                  <a:ext uri="{0D108BD9-81ED-4DB2-BD59-A6C34878D82A}">
                    <a16:rowId xmlns:a16="http://schemas.microsoft.com/office/drawing/2014/main" val="1295861254"/>
                  </a:ext>
                </a:extLst>
              </a:tr>
              <a:tr h="658703">
                <a:tc>
                  <a:txBody>
                    <a:bodyPr/>
                    <a:lstStyle/>
                    <a:p>
                      <a:pPr>
                        <a:buNone/>
                      </a:pPr>
                      <a:r>
                        <a:rPr lang="en-GB" sz="2000" b="1"/>
                        <a:t>When</a:t>
                      </a:r>
                    </a:p>
                  </a:txBody>
                  <a:tcPr marL="58802" marR="58802" marT="29401" marB="29401" anchor="ctr"/>
                </a:tc>
                <a:tc>
                  <a:txBody>
                    <a:bodyPr/>
                    <a:lstStyle/>
                    <a:p>
                      <a:pPr>
                        <a:buNone/>
                      </a:pPr>
                      <a:r>
                        <a:rPr lang="en-GB" sz="2000" b="1" dirty="0"/>
                        <a:t>Over the last 12 months, with increasing urgency due to recent competitor activity and ongoing market shifts.</a:t>
                      </a:r>
                    </a:p>
                  </a:txBody>
                  <a:tcPr marL="58802" marR="58802" marT="29401" marB="29401" anchor="ctr"/>
                </a:tc>
                <a:extLst>
                  <a:ext uri="{0D108BD9-81ED-4DB2-BD59-A6C34878D82A}">
                    <a16:rowId xmlns:a16="http://schemas.microsoft.com/office/drawing/2014/main" val="236120906"/>
                  </a:ext>
                </a:extLst>
              </a:tr>
              <a:tr h="658703">
                <a:tc>
                  <a:txBody>
                    <a:bodyPr/>
                    <a:lstStyle/>
                    <a:p>
                      <a:pPr>
                        <a:buNone/>
                      </a:pPr>
                      <a:r>
                        <a:rPr lang="en-GB" sz="2000" b="1"/>
                        <a:t>Who</a:t>
                      </a:r>
                    </a:p>
                  </a:txBody>
                  <a:tcPr marL="58802" marR="58802" marT="29401" marB="29401" anchor="ctr"/>
                </a:tc>
                <a:tc>
                  <a:txBody>
                    <a:bodyPr/>
                    <a:lstStyle/>
                    <a:p>
                      <a:pPr>
                        <a:buNone/>
                      </a:pPr>
                      <a:r>
                        <a:rPr lang="en-GB" sz="2000" b="1" dirty="0"/>
                        <a:t>Liam and Priya, long-time customers, new online shoppers, competitors (boutique florist and national chain).</a:t>
                      </a:r>
                    </a:p>
                  </a:txBody>
                  <a:tcPr marL="58802" marR="58802" marT="29401" marB="29401" anchor="ctr"/>
                </a:tc>
                <a:extLst>
                  <a:ext uri="{0D108BD9-81ED-4DB2-BD59-A6C34878D82A}">
                    <a16:rowId xmlns:a16="http://schemas.microsoft.com/office/drawing/2014/main" val="1305605785"/>
                  </a:ext>
                </a:extLst>
              </a:tr>
              <a:tr h="928766">
                <a:tc>
                  <a:txBody>
                    <a:bodyPr/>
                    <a:lstStyle/>
                    <a:p>
                      <a:pPr>
                        <a:buNone/>
                      </a:pPr>
                      <a:r>
                        <a:rPr lang="en-GB" sz="2000" b="1" dirty="0"/>
                        <a:t>How</a:t>
                      </a:r>
                    </a:p>
                  </a:txBody>
                  <a:tcPr marL="58802" marR="58802" marT="29401" marB="29401" anchor="ctr"/>
                </a:tc>
                <a:tc>
                  <a:txBody>
                    <a:bodyPr/>
                    <a:lstStyle/>
                    <a:p>
                      <a:pPr>
                        <a:buNone/>
                      </a:pPr>
                      <a:r>
                        <a:rPr lang="en-GB" sz="2000" b="1" dirty="0"/>
                        <a:t>Business operations strained by rising costs and limited digital adaptation; customer experience weakened by outdated tech and lack of delivery flexibility.</a:t>
                      </a:r>
                    </a:p>
                  </a:txBody>
                  <a:tcPr marL="58802" marR="58802" marT="29401" marB="29401" anchor="ctr"/>
                </a:tc>
                <a:extLst>
                  <a:ext uri="{0D108BD9-81ED-4DB2-BD59-A6C34878D82A}">
                    <a16:rowId xmlns:a16="http://schemas.microsoft.com/office/drawing/2014/main" val="3212656572"/>
                  </a:ext>
                </a:extLst>
              </a:tr>
              <a:tr h="749913">
                <a:tc>
                  <a:txBody>
                    <a:bodyPr/>
                    <a:lstStyle/>
                    <a:p>
                      <a:pPr>
                        <a:buNone/>
                      </a:pPr>
                      <a:r>
                        <a:rPr lang="en-GB" sz="2000" b="1"/>
                        <a:t>How Much</a:t>
                      </a:r>
                    </a:p>
                  </a:txBody>
                  <a:tcPr marL="58802" marR="58802" marT="29401" marB="29401" anchor="ctr"/>
                </a:tc>
                <a:tc>
                  <a:txBody>
                    <a:bodyPr/>
                    <a:lstStyle/>
                    <a:p>
                      <a:pPr>
                        <a:buNone/>
                      </a:pPr>
                      <a:r>
                        <a:rPr lang="en-GB" sz="2000" b="1" dirty="0"/>
                        <a:t>30% drop in in-store sales; increased costs for imported flowers and sustainable materials; potential loss of market share to competitors.</a:t>
                      </a:r>
                    </a:p>
                  </a:txBody>
                  <a:tcPr marL="58802" marR="58802" marT="29401" marB="29401" anchor="ctr"/>
                </a:tc>
                <a:extLst>
                  <a:ext uri="{0D108BD9-81ED-4DB2-BD59-A6C34878D82A}">
                    <a16:rowId xmlns:a16="http://schemas.microsoft.com/office/drawing/2014/main" val="2895952427"/>
                  </a:ext>
                </a:extLst>
              </a:tr>
            </a:tbl>
          </a:graphicData>
        </a:graphic>
      </p:graphicFrame>
    </p:spTree>
    <p:extLst>
      <p:ext uri="{BB962C8B-B14F-4D97-AF65-F5344CB8AC3E}">
        <p14:creationId xmlns:p14="http://schemas.microsoft.com/office/powerpoint/2010/main" val="2496961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15B7E6D-F563-842D-32E0-26EAF6FC9CBC}"/>
              </a:ext>
            </a:extLst>
          </p:cNvPr>
          <p:cNvSpPr>
            <a:spLocks noGrp="1"/>
          </p:cNvSpPr>
          <p:nvPr>
            <p:ph type="title"/>
          </p:nvPr>
        </p:nvSpPr>
        <p:spPr>
          <a:xfrm>
            <a:off x="1621971" y="168026"/>
            <a:ext cx="9927771" cy="625475"/>
          </a:xfrm>
        </p:spPr>
        <p:txBody>
          <a:bodyPr>
            <a:normAutofit fontScale="90000"/>
          </a:bodyPr>
          <a:lstStyle/>
          <a:p>
            <a:pPr algn="ctr"/>
            <a:r>
              <a:rPr lang="en-GB" b="1" u="sng" dirty="0">
                <a:solidFill>
                  <a:srgbClr val="FF0000"/>
                </a:solidFill>
              </a:rPr>
              <a:t>5W2H Analysis of Green Haven Florists</a:t>
            </a:r>
            <a:endParaRPr lang="en-US" b="1" u="sng" dirty="0">
              <a:solidFill>
                <a:srgbClr val="FF0000"/>
              </a:solidFill>
            </a:endParaRPr>
          </a:p>
        </p:txBody>
      </p:sp>
      <p:graphicFrame>
        <p:nvGraphicFramePr>
          <p:cNvPr id="3" name="Content Placeholder 2">
            <a:extLst>
              <a:ext uri="{FF2B5EF4-FFF2-40B4-BE49-F238E27FC236}">
                <a16:creationId xmlns:a16="http://schemas.microsoft.com/office/drawing/2014/main" id="{9221A24D-9739-1AE2-B7F0-B958EFA6DF5D}"/>
              </a:ext>
            </a:extLst>
          </p:cNvPr>
          <p:cNvGraphicFramePr>
            <a:graphicFrameLocks noGrp="1"/>
          </p:cNvGraphicFramePr>
          <p:nvPr>
            <p:ph sz="half" idx="1"/>
            <p:extLst>
              <p:ext uri="{D42A27DB-BD31-4B8C-83A1-F6EECF244321}">
                <p14:modId xmlns:p14="http://schemas.microsoft.com/office/powerpoint/2010/main" val="3658658064"/>
              </p:ext>
            </p:extLst>
          </p:nvPr>
        </p:nvGraphicFramePr>
        <p:xfrm>
          <a:off x="642257" y="957942"/>
          <a:ext cx="1360716" cy="5419294"/>
        </p:xfrm>
        <a:graphic>
          <a:graphicData uri="http://schemas.openxmlformats.org/drawingml/2006/table">
            <a:tbl>
              <a:tblPr/>
              <a:tblGrid>
                <a:gridCol w="1360716">
                  <a:extLst>
                    <a:ext uri="{9D8B030D-6E8A-4147-A177-3AD203B41FA5}">
                      <a16:colId xmlns:a16="http://schemas.microsoft.com/office/drawing/2014/main" val="1901300376"/>
                    </a:ext>
                  </a:extLst>
                </a:gridCol>
              </a:tblGrid>
              <a:tr h="381488">
                <a:tc>
                  <a:txBody>
                    <a:bodyPr/>
                    <a:lstStyle/>
                    <a:p>
                      <a:pPr>
                        <a:buNone/>
                      </a:pPr>
                      <a:endParaRPr lang="en-GB" sz="2000" dirty="0">
                        <a:solidFill>
                          <a:srgbClr val="FF0000"/>
                        </a:solidFill>
                        <a:latin typeface="Arial" panose="020B0604020202020204" pitchFamily="34" charset="0"/>
                        <a:cs typeface="Arial" panose="020B0604020202020204" pitchFamily="34" charset="0"/>
                      </a:endParaRPr>
                    </a:p>
                  </a:txBody>
                  <a:tcPr marL="45057" marR="45057" marT="22529" marB="22529" anchor="ctr">
                    <a:lnL>
                      <a:noFill/>
                    </a:lnL>
                    <a:lnR>
                      <a:noFill/>
                    </a:lnR>
                    <a:lnT>
                      <a:noFill/>
                    </a:lnT>
                    <a:lnB>
                      <a:noFill/>
                    </a:lnB>
                    <a:noFill/>
                  </a:tcPr>
                </a:tc>
                <a:extLst>
                  <a:ext uri="{0D108BD9-81ED-4DB2-BD59-A6C34878D82A}">
                    <a16:rowId xmlns:a16="http://schemas.microsoft.com/office/drawing/2014/main" val="3379314708"/>
                  </a:ext>
                </a:extLst>
              </a:tr>
              <a:tr h="487016">
                <a:tc>
                  <a:txBody>
                    <a:bodyPr/>
                    <a:lstStyle/>
                    <a:p>
                      <a:pPr>
                        <a:buNone/>
                      </a:pPr>
                      <a:r>
                        <a:rPr lang="en-GB" sz="2000" b="1" dirty="0">
                          <a:solidFill>
                            <a:srgbClr val="FF0000"/>
                          </a:solidFill>
                          <a:latin typeface="Arial" panose="020B0604020202020204" pitchFamily="34" charset="0"/>
                          <a:cs typeface="Arial" panose="020B0604020202020204" pitchFamily="34" charset="0"/>
                        </a:rPr>
                        <a:t>What</a:t>
                      </a:r>
                    </a:p>
                    <a:p>
                      <a:pPr>
                        <a:buNone/>
                      </a:pPr>
                      <a:endParaRPr lang="en-GB" sz="2000" dirty="0">
                        <a:solidFill>
                          <a:srgbClr val="FF0000"/>
                        </a:solidFill>
                        <a:latin typeface="Arial" panose="020B0604020202020204" pitchFamily="34" charset="0"/>
                        <a:cs typeface="Arial" panose="020B0604020202020204" pitchFamily="34" charset="0"/>
                      </a:endParaRPr>
                    </a:p>
                  </a:txBody>
                  <a:tcPr marL="45057" marR="45057" marT="22529" marB="22529" anchor="ctr">
                    <a:lnL>
                      <a:noFill/>
                    </a:lnL>
                    <a:lnR>
                      <a:noFill/>
                    </a:lnR>
                    <a:lnT>
                      <a:noFill/>
                    </a:lnT>
                    <a:lnB>
                      <a:noFill/>
                    </a:lnB>
                    <a:noFill/>
                  </a:tcPr>
                </a:tc>
                <a:extLst>
                  <a:ext uri="{0D108BD9-81ED-4DB2-BD59-A6C34878D82A}">
                    <a16:rowId xmlns:a16="http://schemas.microsoft.com/office/drawing/2014/main" val="2403499318"/>
                  </a:ext>
                </a:extLst>
              </a:tr>
              <a:tr h="695738">
                <a:tc>
                  <a:txBody>
                    <a:bodyPr/>
                    <a:lstStyle/>
                    <a:p>
                      <a:pPr>
                        <a:buNone/>
                      </a:pPr>
                      <a:r>
                        <a:rPr lang="en-GB" sz="2000" b="1" dirty="0">
                          <a:solidFill>
                            <a:srgbClr val="FF0000"/>
                          </a:solidFill>
                          <a:latin typeface="Arial" panose="020B0604020202020204" pitchFamily="34" charset="0"/>
                          <a:cs typeface="Arial" panose="020B0604020202020204" pitchFamily="34" charset="0"/>
                        </a:rPr>
                        <a:t>Why</a:t>
                      </a:r>
                      <a:endParaRPr lang="en-GB" sz="2000" dirty="0">
                        <a:solidFill>
                          <a:srgbClr val="FF0000"/>
                        </a:solidFill>
                        <a:latin typeface="Arial" panose="020B0604020202020204" pitchFamily="34" charset="0"/>
                        <a:cs typeface="Arial" panose="020B0604020202020204" pitchFamily="34" charset="0"/>
                      </a:endParaRPr>
                    </a:p>
                  </a:txBody>
                  <a:tcPr marL="45057" marR="45057" marT="22529" marB="22529" anchor="ctr">
                    <a:lnL>
                      <a:noFill/>
                    </a:lnL>
                    <a:lnR>
                      <a:noFill/>
                    </a:lnR>
                    <a:lnT>
                      <a:noFill/>
                    </a:lnT>
                    <a:lnB>
                      <a:noFill/>
                    </a:lnB>
                    <a:noFill/>
                  </a:tcPr>
                </a:tc>
                <a:extLst>
                  <a:ext uri="{0D108BD9-81ED-4DB2-BD59-A6C34878D82A}">
                    <a16:rowId xmlns:a16="http://schemas.microsoft.com/office/drawing/2014/main" val="3647013073"/>
                  </a:ext>
                </a:extLst>
              </a:tr>
              <a:tr h="695738">
                <a:tc>
                  <a:txBody>
                    <a:bodyPr/>
                    <a:lstStyle/>
                    <a:p>
                      <a:pPr>
                        <a:buNone/>
                      </a:pPr>
                      <a:r>
                        <a:rPr lang="en-GB" sz="2000" b="1" dirty="0">
                          <a:solidFill>
                            <a:srgbClr val="FF0000"/>
                          </a:solidFill>
                          <a:latin typeface="Arial" panose="020B0604020202020204" pitchFamily="34" charset="0"/>
                          <a:cs typeface="Arial" panose="020B0604020202020204" pitchFamily="34" charset="0"/>
                        </a:rPr>
                        <a:t>Where</a:t>
                      </a:r>
                      <a:endParaRPr lang="en-GB" sz="2000" dirty="0">
                        <a:solidFill>
                          <a:srgbClr val="FF0000"/>
                        </a:solidFill>
                        <a:latin typeface="Arial" panose="020B0604020202020204" pitchFamily="34" charset="0"/>
                        <a:cs typeface="Arial" panose="020B0604020202020204" pitchFamily="34" charset="0"/>
                      </a:endParaRPr>
                    </a:p>
                  </a:txBody>
                  <a:tcPr marL="45057" marR="45057" marT="22529" marB="22529" anchor="ctr">
                    <a:lnL>
                      <a:noFill/>
                    </a:lnL>
                    <a:lnR>
                      <a:noFill/>
                    </a:lnR>
                    <a:lnT>
                      <a:noFill/>
                    </a:lnT>
                    <a:lnB>
                      <a:noFill/>
                    </a:lnB>
                    <a:noFill/>
                  </a:tcPr>
                </a:tc>
                <a:extLst>
                  <a:ext uri="{0D108BD9-81ED-4DB2-BD59-A6C34878D82A}">
                    <a16:rowId xmlns:a16="http://schemas.microsoft.com/office/drawing/2014/main" val="230505937"/>
                  </a:ext>
                </a:extLst>
              </a:tr>
              <a:tr h="695738">
                <a:tc>
                  <a:txBody>
                    <a:bodyPr/>
                    <a:lstStyle/>
                    <a:p>
                      <a:pPr>
                        <a:buNone/>
                      </a:pPr>
                      <a:r>
                        <a:rPr lang="en-GB" sz="2000" b="1">
                          <a:solidFill>
                            <a:srgbClr val="FF0000"/>
                          </a:solidFill>
                          <a:latin typeface="Arial" panose="020B0604020202020204" pitchFamily="34" charset="0"/>
                          <a:cs typeface="Arial" panose="020B0604020202020204" pitchFamily="34" charset="0"/>
                        </a:rPr>
                        <a:t>When</a:t>
                      </a:r>
                      <a:endParaRPr lang="en-GB" sz="2000">
                        <a:solidFill>
                          <a:srgbClr val="FF0000"/>
                        </a:solidFill>
                        <a:latin typeface="Arial" panose="020B0604020202020204" pitchFamily="34" charset="0"/>
                        <a:cs typeface="Arial" panose="020B0604020202020204" pitchFamily="34" charset="0"/>
                      </a:endParaRPr>
                    </a:p>
                  </a:txBody>
                  <a:tcPr marL="45057" marR="45057" marT="22529" marB="22529" anchor="ctr">
                    <a:lnL>
                      <a:noFill/>
                    </a:lnL>
                    <a:lnR>
                      <a:noFill/>
                    </a:lnR>
                    <a:lnT>
                      <a:noFill/>
                    </a:lnT>
                    <a:lnB>
                      <a:noFill/>
                    </a:lnB>
                    <a:noFill/>
                  </a:tcPr>
                </a:tc>
                <a:extLst>
                  <a:ext uri="{0D108BD9-81ED-4DB2-BD59-A6C34878D82A}">
                    <a16:rowId xmlns:a16="http://schemas.microsoft.com/office/drawing/2014/main" val="1281054568"/>
                  </a:ext>
                </a:extLst>
              </a:tr>
              <a:tr h="695738">
                <a:tc>
                  <a:txBody>
                    <a:bodyPr/>
                    <a:lstStyle/>
                    <a:p>
                      <a:pPr>
                        <a:buNone/>
                      </a:pPr>
                      <a:r>
                        <a:rPr lang="en-GB" sz="2000" b="1">
                          <a:solidFill>
                            <a:srgbClr val="FF0000"/>
                          </a:solidFill>
                          <a:latin typeface="Arial" panose="020B0604020202020204" pitchFamily="34" charset="0"/>
                          <a:cs typeface="Arial" panose="020B0604020202020204" pitchFamily="34" charset="0"/>
                        </a:rPr>
                        <a:t>Who</a:t>
                      </a:r>
                      <a:endParaRPr lang="en-GB" sz="2000">
                        <a:solidFill>
                          <a:srgbClr val="FF0000"/>
                        </a:solidFill>
                        <a:latin typeface="Arial" panose="020B0604020202020204" pitchFamily="34" charset="0"/>
                        <a:cs typeface="Arial" panose="020B0604020202020204" pitchFamily="34" charset="0"/>
                      </a:endParaRPr>
                    </a:p>
                  </a:txBody>
                  <a:tcPr marL="45057" marR="45057" marT="22529" marB="22529" anchor="ctr">
                    <a:lnL>
                      <a:noFill/>
                    </a:lnL>
                    <a:lnR>
                      <a:noFill/>
                    </a:lnR>
                    <a:lnT>
                      <a:noFill/>
                    </a:lnT>
                    <a:lnB>
                      <a:noFill/>
                    </a:lnB>
                    <a:noFill/>
                  </a:tcPr>
                </a:tc>
                <a:extLst>
                  <a:ext uri="{0D108BD9-81ED-4DB2-BD59-A6C34878D82A}">
                    <a16:rowId xmlns:a16="http://schemas.microsoft.com/office/drawing/2014/main" val="58710271"/>
                  </a:ext>
                </a:extLst>
              </a:tr>
              <a:tr h="904458">
                <a:tc>
                  <a:txBody>
                    <a:bodyPr/>
                    <a:lstStyle/>
                    <a:p>
                      <a:pPr>
                        <a:buNone/>
                      </a:pPr>
                      <a:r>
                        <a:rPr lang="en-GB" sz="2000" b="1" dirty="0">
                          <a:solidFill>
                            <a:srgbClr val="FF0000"/>
                          </a:solidFill>
                          <a:latin typeface="Arial" panose="020B0604020202020204" pitchFamily="34" charset="0"/>
                          <a:cs typeface="Arial" panose="020B0604020202020204" pitchFamily="34" charset="0"/>
                        </a:rPr>
                        <a:t>How</a:t>
                      </a:r>
                      <a:endParaRPr lang="en-GB" sz="2000" dirty="0">
                        <a:solidFill>
                          <a:srgbClr val="FF0000"/>
                        </a:solidFill>
                        <a:latin typeface="Arial" panose="020B0604020202020204" pitchFamily="34" charset="0"/>
                        <a:cs typeface="Arial" panose="020B0604020202020204" pitchFamily="34" charset="0"/>
                      </a:endParaRPr>
                    </a:p>
                  </a:txBody>
                  <a:tcPr marL="45057" marR="45057" marT="22529" marB="22529" anchor="ctr">
                    <a:lnL>
                      <a:noFill/>
                    </a:lnL>
                    <a:lnR>
                      <a:noFill/>
                    </a:lnR>
                    <a:lnT>
                      <a:noFill/>
                    </a:lnT>
                    <a:lnB>
                      <a:noFill/>
                    </a:lnB>
                    <a:noFill/>
                  </a:tcPr>
                </a:tc>
                <a:extLst>
                  <a:ext uri="{0D108BD9-81ED-4DB2-BD59-A6C34878D82A}">
                    <a16:rowId xmlns:a16="http://schemas.microsoft.com/office/drawing/2014/main" val="2433009982"/>
                  </a:ext>
                </a:extLst>
              </a:tr>
              <a:tr h="695738">
                <a:tc>
                  <a:txBody>
                    <a:bodyPr/>
                    <a:lstStyle/>
                    <a:p>
                      <a:pPr>
                        <a:buNone/>
                      </a:pPr>
                      <a:r>
                        <a:rPr lang="en-GB" sz="2000" b="1" dirty="0">
                          <a:solidFill>
                            <a:srgbClr val="FF0000"/>
                          </a:solidFill>
                          <a:latin typeface="Arial" panose="020B0604020202020204" pitchFamily="34" charset="0"/>
                          <a:cs typeface="Arial" panose="020B0604020202020204" pitchFamily="34" charset="0"/>
                        </a:rPr>
                        <a:t>How Much</a:t>
                      </a:r>
                      <a:endParaRPr lang="en-GB" sz="2000" dirty="0">
                        <a:solidFill>
                          <a:srgbClr val="FF0000"/>
                        </a:solidFill>
                        <a:latin typeface="Arial" panose="020B0604020202020204" pitchFamily="34" charset="0"/>
                        <a:cs typeface="Arial" panose="020B0604020202020204" pitchFamily="34" charset="0"/>
                      </a:endParaRPr>
                    </a:p>
                  </a:txBody>
                  <a:tcPr marL="45057" marR="45057" marT="22529" marB="22529" anchor="ctr">
                    <a:lnL>
                      <a:noFill/>
                    </a:lnL>
                    <a:lnR>
                      <a:noFill/>
                    </a:lnR>
                    <a:lnT>
                      <a:noFill/>
                    </a:lnT>
                    <a:lnB>
                      <a:noFill/>
                    </a:lnB>
                    <a:noFill/>
                  </a:tcPr>
                </a:tc>
                <a:extLst>
                  <a:ext uri="{0D108BD9-81ED-4DB2-BD59-A6C34878D82A}">
                    <a16:rowId xmlns:a16="http://schemas.microsoft.com/office/drawing/2014/main" val="1901863967"/>
                  </a:ext>
                </a:extLst>
              </a:tr>
            </a:tbl>
          </a:graphicData>
        </a:graphic>
      </p:graphicFrame>
      <p:graphicFrame>
        <p:nvGraphicFramePr>
          <p:cNvPr id="4" name="Content Placeholder 3">
            <a:extLst>
              <a:ext uri="{FF2B5EF4-FFF2-40B4-BE49-F238E27FC236}">
                <a16:creationId xmlns:a16="http://schemas.microsoft.com/office/drawing/2014/main" id="{67E1BE36-65BB-6DF6-FA06-E88EAF36F8CF}"/>
              </a:ext>
            </a:extLst>
          </p:cNvPr>
          <p:cNvGraphicFramePr>
            <a:graphicFrameLocks noGrp="1"/>
          </p:cNvGraphicFramePr>
          <p:nvPr>
            <p:ph sz="half" idx="2"/>
            <p:extLst>
              <p:ext uri="{D42A27DB-BD31-4B8C-83A1-F6EECF244321}">
                <p14:modId xmlns:p14="http://schemas.microsoft.com/office/powerpoint/2010/main" val="426034916"/>
              </p:ext>
            </p:extLst>
          </p:nvPr>
        </p:nvGraphicFramePr>
        <p:xfrm>
          <a:off x="2002974" y="957942"/>
          <a:ext cx="9905998" cy="5411182"/>
        </p:xfrm>
        <a:graphic>
          <a:graphicData uri="http://schemas.openxmlformats.org/drawingml/2006/table">
            <a:tbl>
              <a:tblPr/>
              <a:tblGrid>
                <a:gridCol w="9905998">
                  <a:extLst>
                    <a:ext uri="{9D8B030D-6E8A-4147-A177-3AD203B41FA5}">
                      <a16:colId xmlns:a16="http://schemas.microsoft.com/office/drawing/2014/main" val="537429281"/>
                    </a:ext>
                  </a:extLst>
                </a:gridCol>
              </a:tblGrid>
              <a:tr h="348590">
                <a:tc>
                  <a:txBody>
                    <a:bodyPr/>
                    <a:lstStyle/>
                    <a:p>
                      <a:pPr>
                        <a:buNone/>
                      </a:pPr>
                      <a:endParaRPr lang="en-GB" sz="2000" dirty="0">
                        <a:latin typeface="Arial" panose="020B0604020202020204" pitchFamily="34" charset="0"/>
                        <a:cs typeface="Arial" panose="020B0604020202020204" pitchFamily="34" charset="0"/>
                      </a:endParaRPr>
                    </a:p>
                  </a:txBody>
                  <a:tcPr marL="45057" marR="45057" marT="22529" marB="22529" anchor="ctr">
                    <a:lnL>
                      <a:noFill/>
                    </a:lnL>
                    <a:lnR>
                      <a:noFill/>
                    </a:lnR>
                    <a:lnT>
                      <a:noFill/>
                    </a:lnT>
                    <a:lnB>
                      <a:noFill/>
                    </a:lnB>
                    <a:noFill/>
                  </a:tcPr>
                </a:tc>
                <a:extLst>
                  <a:ext uri="{0D108BD9-81ED-4DB2-BD59-A6C34878D82A}">
                    <a16:rowId xmlns:a16="http://schemas.microsoft.com/office/drawing/2014/main" val="3197617617"/>
                  </a:ext>
                </a:extLst>
              </a:tr>
              <a:tr h="610006">
                <a:tc>
                  <a:txBody>
                    <a:bodyPr/>
                    <a:lstStyle/>
                    <a:p>
                      <a:pPr>
                        <a:buNone/>
                      </a:pPr>
                      <a:r>
                        <a:rPr lang="en-GB" sz="2000" dirty="0">
                          <a:latin typeface="Arial" panose="020B0604020202020204" pitchFamily="34" charset="0"/>
                          <a:cs typeface="Arial" panose="020B0604020202020204" pitchFamily="34" charset="0"/>
                        </a:rPr>
                        <a:t>A 30% decline in in-store sales over the past 12 months, with only slight growth in online orders.</a:t>
                      </a:r>
                    </a:p>
                  </a:txBody>
                  <a:tcPr marL="45057" marR="45057" marT="22529" marB="22529" anchor="ctr">
                    <a:lnL>
                      <a:noFill/>
                    </a:lnL>
                    <a:lnR>
                      <a:noFill/>
                    </a:lnR>
                    <a:lnT>
                      <a:noFill/>
                    </a:lnT>
                    <a:lnB>
                      <a:noFill/>
                    </a:lnB>
                    <a:noFill/>
                  </a:tcPr>
                </a:tc>
                <a:extLst>
                  <a:ext uri="{0D108BD9-81ED-4DB2-BD59-A6C34878D82A}">
                    <a16:rowId xmlns:a16="http://schemas.microsoft.com/office/drawing/2014/main" val="3467130710"/>
                  </a:ext>
                </a:extLst>
              </a:tr>
              <a:tr h="894017">
                <a:tc>
                  <a:txBody>
                    <a:bodyPr/>
                    <a:lstStyle/>
                    <a:p>
                      <a:pPr>
                        <a:buNone/>
                      </a:pPr>
                      <a:r>
                        <a:rPr lang="en-GB" sz="2000" dirty="0">
                          <a:latin typeface="Arial" panose="020B0604020202020204" pitchFamily="34" charset="0"/>
                          <a:cs typeface="Arial" panose="020B0604020202020204" pitchFamily="34" charset="0"/>
                        </a:rPr>
                        <a:t>Reduced foot traffic due to nearby business closures and shift to online shopping; rising costs; outdated website; limited digital marketing; new competitors.</a:t>
                      </a:r>
                    </a:p>
                  </a:txBody>
                  <a:tcPr marL="45057" marR="45057" marT="22529" marB="22529" anchor="ctr">
                    <a:lnL>
                      <a:noFill/>
                    </a:lnL>
                    <a:lnR>
                      <a:noFill/>
                    </a:lnR>
                    <a:lnT>
                      <a:noFill/>
                    </a:lnT>
                    <a:lnB>
                      <a:noFill/>
                    </a:lnB>
                    <a:noFill/>
                  </a:tcPr>
                </a:tc>
                <a:extLst>
                  <a:ext uri="{0D108BD9-81ED-4DB2-BD59-A6C34878D82A}">
                    <a16:rowId xmlns:a16="http://schemas.microsoft.com/office/drawing/2014/main" val="3482051051"/>
                  </a:ext>
                </a:extLst>
              </a:tr>
              <a:tr h="652286">
                <a:tc>
                  <a:txBody>
                    <a:bodyPr/>
                    <a:lstStyle/>
                    <a:p>
                      <a:pPr>
                        <a:buNone/>
                      </a:pPr>
                      <a:r>
                        <a:rPr lang="en-GB" sz="2000" dirty="0">
                          <a:latin typeface="Arial" panose="020B0604020202020204" pitchFamily="34" charset="0"/>
                          <a:cs typeface="Arial" panose="020B0604020202020204" pitchFamily="34" charset="0"/>
                        </a:rPr>
                        <a:t>Green Haven Florists’ physical shop on a declining high street and its online presence (website and social media).</a:t>
                      </a:r>
                    </a:p>
                  </a:txBody>
                  <a:tcPr marL="45057" marR="45057" marT="22529" marB="22529" anchor="ctr">
                    <a:lnL>
                      <a:noFill/>
                    </a:lnL>
                    <a:lnR>
                      <a:noFill/>
                    </a:lnR>
                    <a:lnT>
                      <a:noFill/>
                    </a:lnT>
                    <a:lnB>
                      <a:noFill/>
                    </a:lnB>
                    <a:noFill/>
                  </a:tcPr>
                </a:tc>
                <a:extLst>
                  <a:ext uri="{0D108BD9-81ED-4DB2-BD59-A6C34878D82A}">
                    <a16:rowId xmlns:a16="http://schemas.microsoft.com/office/drawing/2014/main" val="2960682523"/>
                  </a:ext>
                </a:extLst>
              </a:tr>
              <a:tr h="652286">
                <a:tc>
                  <a:txBody>
                    <a:bodyPr/>
                    <a:lstStyle/>
                    <a:p>
                      <a:pPr>
                        <a:buNone/>
                      </a:pPr>
                      <a:r>
                        <a:rPr lang="en-GB" sz="2000" dirty="0">
                          <a:latin typeface="Arial" panose="020B0604020202020204" pitchFamily="34" charset="0"/>
                          <a:cs typeface="Arial" panose="020B0604020202020204" pitchFamily="34" charset="0"/>
                        </a:rPr>
                        <a:t>Over the last 12 months, with increasing urgency due to recent competitor activity and ongoing market shifts.</a:t>
                      </a:r>
                    </a:p>
                  </a:txBody>
                  <a:tcPr marL="45057" marR="45057" marT="22529" marB="22529" anchor="ctr">
                    <a:lnL>
                      <a:noFill/>
                    </a:lnL>
                    <a:lnR>
                      <a:noFill/>
                    </a:lnR>
                    <a:lnT>
                      <a:noFill/>
                    </a:lnT>
                    <a:lnB>
                      <a:noFill/>
                    </a:lnB>
                    <a:noFill/>
                  </a:tcPr>
                </a:tc>
                <a:extLst>
                  <a:ext uri="{0D108BD9-81ED-4DB2-BD59-A6C34878D82A}">
                    <a16:rowId xmlns:a16="http://schemas.microsoft.com/office/drawing/2014/main" val="3604994004"/>
                  </a:ext>
                </a:extLst>
              </a:tr>
              <a:tr h="652286">
                <a:tc>
                  <a:txBody>
                    <a:bodyPr/>
                    <a:lstStyle/>
                    <a:p>
                      <a:pPr>
                        <a:buNone/>
                      </a:pPr>
                      <a:r>
                        <a:rPr lang="en-GB" sz="2000" dirty="0">
                          <a:latin typeface="Arial" panose="020B0604020202020204" pitchFamily="34" charset="0"/>
                          <a:cs typeface="Arial" panose="020B0604020202020204" pitchFamily="34" charset="0"/>
                        </a:rPr>
                        <a:t>Liam and Priya (owners), long-time customers, new online shoppers, competitors (boutique florist and national chain).</a:t>
                      </a:r>
                    </a:p>
                  </a:txBody>
                  <a:tcPr marL="45057" marR="45057" marT="22529" marB="22529" anchor="ctr">
                    <a:lnL>
                      <a:noFill/>
                    </a:lnL>
                    <a:lnR>
                      <a:noFill/>
                    </a:lnR>
                    <a:lnT>
                      <a:noFill/>
                    </a:lnT>
                    <a:lnB>
                      <a:noFill/>
                    </a:lnB>
                    <a:noFill/>
                  </a:tcPr>
                </a:tc>
                <a:extLst>
                  <a:ext uri="{0D108BD9-81ED-4DB2-BD59-A6C34878D82A}">
                    <a16:rowId xmlns:a16="http://schemas.microsoft.com/office/drawing/2014/main" val="605551986"/>
                  </a:ext>
                </a:extLst>
              </a:tr>
              <a:tr h="894017">
                <a:tc>
                  <a:txBody>
                    <a:bodyPr/>
                    <a:lstStyle/>
                    <a:p>
                      <a:pPr>
                        <a:buNone/>
                      </a:pPr>
                      <a:r>
                        <a:rPr lang="en-GB" sz="2000" dirty="0">
                          <a:latin typeface="Arial" panose="020B0604020202020204" pitchFamily="34" charset="0"/>
                          <a:cs typeface="Arial" panose="020B0604020202020204" pitchFamily="34" charset="0"/>
                        </a:rPr>
                        <a:t>Business operations strained by rising costs and limited digital adaptation; customer experience weakened by outdated tech and lack of delivery flexibility.</a:t>
                      </a:r>
                    </a:p>
                  </a:txBody>
                  <a:tcPr marL="45057" marR="45057" marT="22529" marB="22529" anchor="ctr">
                    <a:lnL>
                      <a:noFill/>
                    </a:lnL>
                    <a:lnR>
                      <a:noFill/>
                    </a:lnR>
                    <a:lnT>
                      <a:noFill/>
                    </a:lnT>
                    <a:lnB>
                      <a:noFill/>
                    </a:lnB>
                    <a:noFill/>
                  </a:tcPr>
                </a:tc>
                <a:extLst>
                  <a:ext uri="{0D108BD9-81ED-4DB2-BD59-A6C34878D82A}">
                    <a16:rowId xmlns:a16="http://schemas.microsoft.com/office/drawing/2014/main" val="618246107"/>
                  </a:ext>
                </a:extLst>
              </a:tr>
              <a:tr h="652286">
                <a:tc>
                  <a:txBody>
                    <a:bodyPr/>
                    <a:lstStyle/>
                    <a:p>
                      <a:pPr>
                        <a:buNone/>
                      </a:pPr>
                      <a:r>
                        <a:rPr lang="en-GB" sz="2000" dirty="0">
                          <a:latin typeface="Arial" panose="020B0604020202020204" pitchFamily="34" charset="0"/>
                          <a:cs typeface="Arial" panose="020B0604020202020204" pitchFamily="34" charset="0"/>
                        </a:rPr>
                        <a:t>30% drop in in-store sales; increased costs for imported flowers and sustainable materials; potential loss of market share to competitors.</a:t>
                      </a:r>
                    </a:p>
                  </a:txBody>
                  <a:tcPr marL="45057" marR="45057" marT="22529" marB="22529" anchor="ctr">
                    <a:lnL>
                      <a:noFill/>
                    </a:lnL>
                    <a:lnR>
                      <a:noFill/>
                    </a:lnR>
                    <a:lnT>
                      <a:noFill/>
                    </a:lnT>
                    <a:lnB>
                      <a:noFill/>
                    </a:lnB>
                    <a:noFill/>
                  </a:tcPr>
                </a:tc>
                <a:extLst>
                  <a:ext uri="{0D108BD9-81ED-4DB2-BD59-A6C34878D82A}">
                    <a16:rowId xmlns:a16="http://schemas.microsoft.com/office/drawing/2014/main" val="2884940902"/>
                  </a:ext>
                </a:extLst>
              </a:tr>
            </a:tbl>
          </a:graphicData>
        </a:graphic>
      </p:graphicFrame>
    </p:spTree>
    <p:extLst>
      <p:ext uri="{BB962C8B-B14F-4D97-AF65-F5344CB8AC3E}">
        <p14:creationId xmlns:p14="http://schemas.microsoft.com/office/powerpoint/2010/main" val="17729645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528531"/>
          </a:xfrm>
        </p:spPr>
        <p:txBody>
          <a:bodyPr>
            <a:normAutofit fontScale="90000"/>
          </a:bodyPr>
          <a:lstStyle/>
          <a:p>
            <a:pPr algn="ctr"/>
            <a:r>
              <a:rPr lang="en-GB" sz="3200" b="1" u="sng" dirty="0">
                <a:solidFill>
                  <a:srgbClr val="FF0000"/>
                </a:solidFill>
                <a:latin typeface="Arial" panose="020B0604020202020204" pitchFamily="34" charset="0"/>
                <a:cs typeface="Arial" panose="020B0604020202020204" pitchFamily="34" charset="0"/>
              </a:rPr>
              <a:t>Provide a critique of the PESTEL Framework</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838199" y="936171"/>
            <a:ext cx="10689771" cy="5677474"/>
          </a:xfrm>
        </p:spPr>
        <p:txBody>
          <a:bodyPr vert="horz" lIns="91440" tIns="45720" rIns="91440" bIns="45720" rtlCol="0" anchor="t">
            <a:normAutofit fontScale="32500" lnSpcReduction="20000"/>
          </a:bodyPr>
          <a:lstStyle/>
          <a:p>
            <a:pPr lvl="1">
              <a:lnSpc>
                <a:spcPct val="100000"/>
              </a:lnSpc>
            </a:pPr>
            <a:r>
              <a:rPr lang="en-GB" sz="4000" b="1" dirty="0">
                <a:solidFill>
                  <a:srgbClr val="FF0000"/>
                </a:solidFill>
                <a:latin typeface="Arial" panose="020B0604020202020204" pitchFamily="34" charset="0"/>
                <a:cs typeface="Arial" panose="020B0604020202020204" pitchFamily="34" charset="0"/>
              </a:rPr>
              <a:t>Explain what a PESTEL Framework is.</a:t>
            </a:r>
          </a:p>
          <a:p>
            <a:pPr marL="457200" lvl="1" indent="0">
              <a:buNone/>
            </a:pPr>
            <a:r>
              <a:rPr lang="en-GB" sz="4000" dirty="0">
                <a:latin typeface="Arial"/>
                <a:cs typeface="Arial"/>
              </a:rPr>
              <a:t>PESTEL is a strategic tool used to analyse six key external factors that influence a business:</a:t>
            </a:r>
          </a:p>
          <a:p>
            <a:pPr marL="457200" lvl="1" indent="0">
              <a:buNone/>
            </a:pPr>
            <a:r>
              <a:rPr lang="en-GB" sz="4000" b="1" dirty="0">
                <a:solidFill>
                  <a:srgbClr val="0070C0"/>
                </a:solidFill>
                <a:latin typeface="Arial" panose="020B0604020202020204" pitchFamily="34" charset="0"/>
                <a:cs typeface="Arial" panose="020B0604020202020204" pitchFamily="34" charset="0"/>
              </a:rPr>
              <a:t>P</a:t>
            </a:r>
            <a:r>
              <a:rPr lang="en-GB" sz="4000" dirty="0">
                <a:solidFill>
                  <a:srgbClr val="0070C0"/>
                </a:solidFill>
                <a:latin typeface="Arial" panose="020B0604020202020204" pitchFamily="34" charset="0"/>
                <a:cs typeface="Arial" panose="020B0604020202020204" pitchFamily="34" charset="0"/>
              </a:rPr>
              <a:t>olitical   .</a:t>
            </a:r>
            <a:r>
              <a:rPr lang="en-GB" sz="4000" b="1" dirty="0">
                <a:solidFill>
                  <a:srgbClr val="0070C0"/>
                </a:solidFill>
                <a:latin typeface="Arial" panose="020B0604020202020204" pitchFamily="34" charset="0"/>
                <a:cs typeface="Arial" panose="020B0604020202020204" pitchFamily="34" charset="0"/>
              </a:rPr>
              <a:t>E</a:t>
            </a:r>
            <a:r>
              <a:rPr lang="en-GB" sz="4000" dirty="0">
                <a:solidFill>
                  <a:srgbClr val="0070C0"/>
                </a:solidFill>
                <a:latin typeface="Arial" panose="020B0604020202020204" pitchFamily="34" charset="0"/>
                <a:cs typeface="Arial" panose="020B0604020202020204" pitchFamily="34" charset="0"/>
              </a:rPr>
              <a:t>conomic   .</a:t>
            </a:r>
            <a:r>
              <a:rPr lang="en-GB" sz="4000" b="1" dirty="0">
                <a:solidFill>
                  <a:srgbClr val="0070C0"/>
                </a:solidFill>
                <a:latin typeface="Arial" panose="020B0604020202020204" pitchFamily="34" charset="0"/>
                <a:cs typeface="Arial" panose="020B0604020202020204" pitchFamily="34" charset="0"/>
              </a:rPr>
              <a:t>S</a:t>
            </a:r>
            <a:r>
              <a:rPr lang="en-GB" sz="4000" dirty="0">
                <a:solidFill>
                  <a:srgbClr val="0070C0"/>
                </a:solidFill>
                <a:latin typeface="Arial" panose="020B0604020202020204" pitchFamily="34" charset="0"/>
                <a:cs typeface="Arial" panose="020B0604020202020204" pitchFamily="34" charset="0"/>
              </a:rPr>
              <a:t>ocial  .</a:t>
            </a:r>
            <a:r>
              <a:rPr lang="en-GB" sz="4000" b="1" dirty="0">
                <a:solidFill>
                  <a:srgbClr val="0070C0"/>
                </a:solidFill>
                <a:latin typeface="Arial" panose="020B0604020202020204" pitchFamily="34" charset="0"/>
                <a:cs typeface="Arial" panose="020B0604020202020204" pitchFamily="34" charset="0"/>
              </a:rPr>
              <a:t>T</a:t>
            </a:r>
            <a:r>
              <a:rPr lang="en-GB" sz="4000" dirty="0">
                <a:solidFill>
                  <a:srgbClr val="0070C0"/>
                </a:solidFill>
                <a:latin typeface="Arial" panose="020B0604020202020204" pitchFamily="34" charset="0"/>
                <a:cs typeface="Arial" panose="020B0604020202020204" pitchFamily="34" charset="0"/>
              </a:rPr>
              <a:t>echnological  .</a:t>
            </a:r>
            <a:r>
              <a:rPr lang="en-GB" sz="4000" b="1" dirty="0">
                <a:solidFill>
                  <a:srgbClr val="0070C0"/>
                </a:solidFill>
                <a:latin typeface="Arial" panose="020B0604020202020204" pitchFamily="34" charset="0"/>
                <a:cs typeface="Arial" panose="020B0604020202020204" pitchFamily="34" charset="0"/>
              </a:rPr>
              <a:t>E</a:t>
            </a:r>
            <a:r>
              <a:rPr lang="en-GB" sz="4000" dirty="0">
                <a:solidFill>
                  <a:srgbClr val="0070C0"/>
                </a:solidFill>
                <a:latin typeface="Arial" panose="020B0604020202020204" pitchFamily="34" charset="0"/>
                <a:cs typeface="Arial" panose="020B0604020202020204" pitchFamily="34" charset="0"/>
              </a:rPr>
              <a:t>nvironmental   .</a:t>
            </a:r>
            <a:r>
              <a:rPr lang="en-GB" sz="4000" b="1" dirty="0">
                <a:solidFill>
                  <a:srgbClr val="0070C0"/>
                </a:solidFill>
                <a:latin typeface="Arial" panose="020B0604020202020204" pitchFamily="34" charset="0"/>
                <a:cs typeface="Arial" panose="020B0604020202020204" pitchFamily="34" charset="0"/>
              </a:rPr>
              <a:t>L</a:t>
            </a:r>
            <a:r>
              <a:rPr lang="en-GB" sz="4000" dirty="0">
                <a:solidFill>
                  <a:srgbClr val="0070C0"/>
                </a:solidFill>
                <a:latin typeface="Arial" panose="020B0604020202020204" pitchFamily="34" charset="0"/>
                <a:cs typeface="Arial" panose="020B0604020202020204" pitchFamily="34" charset="0"/>
              </a:rPr>
              <a:t>egal.</a:t>
            </a:r>
          </a:p>
          <a:p>
            <a:pPr lvl="1">
              <a:lnSpc>
                <a:spcPct val="100000"/>
              </a:lnSpc>
            </a:pPr>
            <a:endParaRPr lang="en-GB" sz="4000" b="1" dirty="0">
              <a:solidFill>
                <a:srgbClr val="FF0000"/>
              </a:solidFill>
              <a:latin typeface="Arial" panose="020B0604020202020204" pitchFamily="34" charset="0"/>
              <a:cs typeface="Arial" panose="020B0604020202020204" pitchFamily="34" charset="0"/>
            </a:endParaRPr>
          </a:p>
          <a:p>
            <a:pPr lvl="1">
              <a:lnSpc>
                <a:spcPct val="100000"/>
              </a:lnSpc>
            </a:pPr>
            <a:r>
              <a:rPr lang="en-GB" sz="4000" b="1" dirty="0">
                <a:solidFill>
                  <a:srgbClr val="FF0000"/>
                </a:solidFill>
                <a:latin typeface="Arial" panose="020B0604020202020204" pitchFamily="34" charset="0"/>
                <a:cs typeface="Arial" panose="020B0604020202020204" pitchFamily="34" charset="0"/>
              </a:rPr>
              <a:t>Why is it used?</a:t>
            </a:r>
          </a:p>
          <a:p>
            <a:pPr marL="457200" lvl="1" indent="0">
              <a:lnSpc>
                <a:spcPct val="100000"/>
              </a:lnSpc>
              <a:buNone/>
            </a:pPr>
            <a:r>
              <a:rPr lang="en-GB" sz="4000" dirty="0">
                <a:latin typeface="Arial"/>
                <a:cs typeface="Arial"/>
              </a:rPr>
              <a:t>PESTEL is used to help businesses understand the external environment they operate in. It provides a structured way to analyse the macro-level factors that can influence strategic decisions, performance, and long-term sustainability.</a:t>
            </a:r>
          </a:p>
          <a:p>
            <a:pPr marL="457200" lvl="1" indent="0">
              <a:lnSpc>
                <a:spcPct val="100000"/>
              </a:lnSpc>
              <a:buNone/>
            </a:pPr>
            <a:endParaRPr lang="en-GB" sz="4000" dirty="0">
              <a:latin typeface="Arial" panose="020B0604020202020204" pitchFamily="34" charset="0"/>
              <a:cs typeface="Arial" panose="020B0604020202020204" pitchFamily="34" charset="0"/>
            </a:endParaRPr>
          </a:p>
          <a:p>
            <a:pPr lvl="1">
              <a:lnSpc>
                <a:spcPct val="100000"/>
              </a:lnSpc>
            </a:pPr>
            <a:r>
              <a:rPr lang="en-GB" sz="4000" b="1" dirty="0">
                <a:solidFill>
                  <a:srgbClr val="FF0000"/>
                </a:solidFill>
                <a:latin typeface="Arial" panose="020B0604020202020204" pitchFamily="34" charset="0"/>
                <a:cs typeface="Arial" panose="020B0604020202020204" pitchFamily="34" charset="0"/>
              </a:rPr>
              <a:t>Where</a:t>
            </a:r>
            <a:r>
              <a:rPr lang="en-GB" sz="4000" dirty="0">
                <a:latin typeface="Arial" panose="020B0604020202020204" pitchFamily="34" charset="0"/>
                <a:cs typeface="Arial" panose="020B0604020202020204" pitchFamily="34" charset="0"/>
              </a:rPr>
              <a:t>/</a:t>
            </a:r>
            <a:r>
              <a:rPr lang="en-GB" sz="4000" b="1" dirty="0">
                <a:solidFill>
                  <a:srgbClr val="FF0000"/>
                </a:solidFill>
                <a:latin typeface="Arial" panose="020B0604020202020204" pitchFamily="34" charset="0"/>
                <a:cs typeface="Arial" panose="020B0604020202020204" pitchFamily="34" charset="0"/>
              </a:rPr>
              <a:t>how </a:t>
            </a:r>
            <a:r>
              <a:rPr lang="en-GB" sz="4000" dirty="0">
                <a:latin typeface="Arial" panose="020B0604020202020204" pitchFamily="34" charset="0"/>
                <a:cs typeface="Arial" panose="020B0604020202020204" pitchFamily="34" charset="0"/>
              </a:rPr>
              <a:t>is it used?</a:t>
            </a:r>
          </a:p>
          <a:p>
            <a:pPr marL="457200" lvl="1" indent="0">
              <a:lnSpc>
                <a:spcPct val="100000"/>
              </a:lnSpc>
              <a:buNone/>
            </a:pPr>
            <a:r>
              <a:rPr lang="en-GB" sz="4000" dirty="0">
                <a:latin typeface="Arial Nova"/>
                <a:ea typeface="+mn-lt"/>
                <a:cs typeface="+mn-lt"/>
              </a:rPr>
              <a:t>The PESTEL framework helps Green Haven Florists analyse external factors like economic pressures, changing consumer habits, and digital competition that impact their business. It's used for strategy development, risk management, and innovation planning, guiding decisions such as launching an online store or adapting to rising costs. By identifying, assessing, and prioritising these external influences, Liam and Priya can integrate insights into a clear recovery and growth plan. This approach ensures their eco-friendly brand stays relevant in a rapidly changing retail environment</a:t>
            </a:r>
            <a:endParaRPr lang="en-GB" dirty="0">
              <a:latin typeface="Arial Nova"/>
            </a:endParaRPr>
          </a:p>
          <a:p>
            <a:pPr marL="0" indent="0">
              <a:lnSpc>
                <a:spcPct val="100000"/>
              </a:lnSpc>
              <a:buNone/>
            </a:pPr>
            <a:endParaRPr lang="en-GB" sz="4000" b="1" dirty="0">
              <a:solidFill>
                <a:srgbClr val="FF0000"/>
              </a:solidFill>
              <a:latin typeface="Arial" panose="020B0604020202020204" pitchFamily="34" charset="0"/>
              <a:cs typeface="Arial" panose="020B0604020202020204" pitchFamily="34" charset="0"/>
            </a:endParaRPr>
          </a:p>
          <a:p>
            <a:pPr lvl="1">
              <a:lnSpc>
                <a:spcPct val="100000"/>
              </a:lnSpc>
            </a:pPr>
            <a:r>
              <a:rPr lang="en-GB" sz="4000" b="1" dirty="0">
                <a:solidFill>
                  <a:srgbClr val="FF0000"/>
                </a:solidFill>
                <a:latin typeface="Arial" panose="020B0604020202020204" pitchFamily="34" charset="0"/>
                <a:cs typeface="Arial" panose="020B0604020202020204" pitchFamily="34" charset="0"/>
              </a:rPr>
              <a:t>What are the benefits of this framework?</a:t>
            </a:r>
          </a:p>
          <a:p>
            <a:pPr marL="457200" lvl="1" indent="0">
              <a:lnSpc>
                <a:spcPct val="100000"/>
              </a:lnSpc>
              <a:buNone/>
            </a:pPr>
            <a:r>
              <a:rPr lang="en-GB" sz="4000" b="1" dirty="0">
                <a:latin typeface="Arial"/>
                <a:cs typeface="Arial"/>
              </a:rPr>
              <a:t>PESTEL </a:t>
            </a:r>
            <a:r>
              <a:rPr lang="en-GB" sz="4000" dirty="0">
                <a:latin typeface="Arial"/>
                <a:cs typeface="Arial"/>
              </a:rPr>
              <a:t>helps businesses examine the full spectrum of macro-environmental factors, ensuring no major external influence is overlooked.</a:t>
            </a:r>
          </a:p>
          <a:p>
            <a:pPr marL="0" indent="0">
              <a:lnSpc>
                <a:spcPct val="100000"/>
              </a:lnSpc>
              <a:buNone/>
            </a:pPr>
            <a:endParaRPr lang="en-GB" sz="4000" b="1" dirty="0">
              <a:solidFill>
                <a:srgbClr val="FF0000"/>
              </a:solidFill>
              <a:latin typeface="Arial" panose="020B0604020202020204" pitchFamily="34" charset="0"/>
              <a:cs typeface="Arial" panose="020B0604020202020204" pitchFamily="34" charset="0"/>
            </a:endParaRPr>
          </a:p>
          <a:p>
            <a:pPr lvl="1">
              <a:lnSpc>
                <a:spcPct val="100000"/>
              </a:lnSpc>
            </a:pPr>
            <a:r>
              <a:rPr lang="en-GB" sz="4000" b="1" dirty="0">
                <a:solidFill>
                  <a:srgbClr val="FF0000"/>
                </a:solidFill>
                <a:latin typeface="Arial" panose="020B0604020202020204" pitchFamily="34" charset="0"/>
                <a:cs typeface="Arial" panose="020B0604020202020204" pitchFamily="34" charset="0"/>
              </a:rPr>
              <a:t>What are the criticisms of this framework?</a:t>
            </a:r>
          </a:p>
          <a:p>
            <a:pPr marL="457200" lvl="1" indent="0">
              <a:lnSpc>
                <a:spcPct val="100000"/>
              </a:lnSpc>
              <a:buNone/>
            </a:pPr>
            <a:r>
              <a:rPr lang="en-GB" sz="4000" dirty="0">
                <a:latin typeface="Arial"/>
                <a:cs typeface="Arial"/>
              </a:rPr>
              <a:t>PESTEL focuses on macro-environmental factors, which can be too general or abstract for day to day decision-making. It doesn’t address specific internal issues like poor website design or weak customer service</a:t>
            </a:r>
          </a:p>
          <a:p>
            <a:pPr marL="457200" lvl="1" indent="0">
              <a:lnSpc>
                <a:spcPct val="100000"/>
              </a:lnSpc>
              <a:buNone/>
            </a:pPr>
            <a:endParaRPr lang="en-GB" sz="3100" b="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1610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27157" y="102594"/>
            <a:ext cx="10515600" cy="1179002"/>
          </a:xfrm>
        </p:spPr>
        <p:txBody>
          <a:bodyPr>
            <a:normAutofit fontScale="90000"/>
          </a:bodyPr>
          <a:lstStyle/>
          <a:p>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2800" b="1" u="sng" dirty="0">
                <a:latin typeface="Arial"/>
                <a:cs typeface="Arial"/>
              </a:rPr>
              <a:t>Provide an application and discuss the information provided in your PESTEL Framework</a:t>
            </a:r>
            <a:br>
              <a:rPr lang="en-GB" b="1" u="sng" dirty="0"/>
            </a:br>
            <a:br>
              <a:rPr lang="en-GB" b="1" dirty="0">
                <a:latin typeface="Arial" panose="020B0604020202020204" pitchFamily="34" charset="0"/>
                <a:cs typeface="Arial" panose="020B0604020202020204" pitchFamily="34" charset="0"/>
              </a:rPr>
            </a:br>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586525711"/>
              </p:ext>
            </p:extLst>
          </p:nvPr>
        </p:nvGraphicFramePr>
        <p:xfrm>
          <a:off x="447261" y="1157909"/>
          <a:ext cx="11270940" cy="5608320"/>
        </p:xfrm>
        <a:graphic>
          <a:graphicData uri="http://schemas.openxmlformats.org/drawingml/2006/table">
            <a:tbl>
              <a:tblPr firstRow="1" bandRow="1">
                <a:tableStyleId>{616DA210-FB5B-4158-B5E0-FEB733F419BA}</a:tableStyleId>
              </a:tblPr>
              <a:tblGrid>
                <a:gridCol w="1918804">
                  <a:extLst>
                    <a:ext uri="{9D8B030D-6E8A-4147-A177-3AD203B41FA5}">
                      <a16:colId xmlns:a16="http://schemas.microsoft.com/office/drawing/2014/main" val="1284065850"/>
                    </a:ext>
                  </a:extLst>
                </a:gridCol>
                <a:gridCol w="1847982">
                  <a:extLst>
                    <a:ext uri="{9D8B030D-6E8A-4147-A177-3AD203B41FA5}">
                      <a16:colId xmlns:a16="http://schemas.microsoft.com/office/drawing/2014/main" val="1858564028"/>
                    </a:ext>
                  </a:extLst>
                </a:gridCol>
                <a:gridCol w="1913848">
                  <a:extLst>
                    <a:ext uri="{9D8B030D-6E8A-4147-A177-3AD203B41FA5}">
                      <a16:colId xmlns:a16="http://schemas.microsoft.com/office/drawing/2014/main" val="1949424782"/>
                    </a:ext>
                  </a:extLst>
                </a:gridCol>
                <a:gridCol w="1916963">
                  <a:extLst>
                    <a:ext uri="{9D8B030D-6E8A-4147-A177-3AD203B41FA5}">
                      <a16:colId xmlns:a16="http://schemas.microsoft.com/office/drawing/2014/main" val="446382655"/>
                    </a:ext>
                  </a:extLst>
                </a:gridCol>
                <a:gridCol w="1586133">
                  <a:extLst>
                    <a:ext uri="{9D8B030D-6E8A-4147-A177-3AD203B41FA5}">
                      <a16:colId xmlns:a16="http://schemas.microsoft.com/office/drawing/2014/main" val="3644160467"/>
                    </a:ext>
                  </a:extLst>
                </a:gridCol>
                <a:gridCol w="2087210">
                  <a:extLst>
                    <a:ext uri="{9D8B030D-6E8A-4147-A177-3AD203B41FA5}">
                      <a16:colId xmlns:a16="http://schemas.microsoft.com/office/drawing/2014/main" val="66830876"/>
                    </a:ext>
                  </a:extLst>
                </a:gridCol>
              </a:tblGrid>
              <a:tr h="799681">
                <a:tc>
                  <a:txBody>
                    <a:bodyPr/>
                    <a:lstStyle/>
                    <a:p>
                      <a:endParaRPr lang="en-GB" sz="1600" dirty="0">
                        <a:latin typeface="Arial"/>
                      </a:endParaRPr>
                    </a:p>
                    <a:p>
                      <a:pPr algn="ctr"/>
                      <a:r>
                        <a:rPr lang="en-GB" sz="1600" dirty="0">
                          <a:solidFill>
                            <a:schemeClr val="tx1"/>
                          </a:solidFill>
                          <a:latin typeface="Arial"/>
                        </a:rPr>
                        <a:t>Political  Factors</a:t>
                      </a:r>
                    </a:p>
                  </a:txBody>
                  <a:tcPr/>
                </a:tc>
                <a:tc>
                  <a:txBody>
                    <a:bodyPr/>
                    <a:lstStyle/>
                    <a:p>
                      <a:endParaRPr lang="en-GB" sz="1600" dirty="0">
                        <a:latin typeface="Arial"/>
                      </a:endParaRPr>
                    </a:p>
                    <a:p>
                      <a:pPr algn="ctr"/>
                      <a:r>
                        <a:rPr lang="en-GB" sz="1600" dirty="0">
                          <a:solidFill>
                            <a:schemeClr val="tx1"/>
                          </a:solidFill>
                          <a:latin typeface="Arial"/>
                        </a:rPr>
                        <a:t>Economic Factors</a:t>
                      </a:r>
                    </a:p>
                  </a:txBody>
                  <a:tcPr/>
                </a:tc>
                <a:tc>
                  <a:txBody>
                    <a:bodyPr/>
                    <a:lstStyle/>
                    <a:p>
                      <a:endParaRPr lang="en-GB" sz="1600" dirty="0">
                        <a:latin typeface="Arial"/>
                      </a:endParaRPr>
                    </a:p>
                    <a:p>
                      <a:pPr algn="ctr"/>
                      <a:r>
                        <a:rPr lang="en-GB" sz="1600" dirty="0">
                          <a:solidFill>
                            <a:schemeClr val="tx1"/>
                          </a:solidFill>
                          <a:latin typeface="Arial"/>
                        </a:rPr>
                        <a:t>Social Factors</a:t>
                      </a:r>
                    </a:p>
                  </a:txBody>
                  <a:tcPr/>
                </a:tc>
                <a:tc>
                  <a:txBody>
                    <a:bodyPr/>
                    <a:lstStyle/>
                    <a:p>
                      <a:endParaRPr lang="en-GB" sz="1600" dirty="0">
                        <a:latin typeface="Arial"/>
                      </a:endParaRPr>
                    </a:p>
                    <a:p>
                      <a:pPr algn="ctr"/>
                      <a:r>
                        <a:rPr lang="en-GB" sz="1600" dirty="0">
                          <a:solidFill>
                            <a:schemeClr val="tx1"/>
                          </a:solidFill>
                          <a:latin typeface="Arial"/>
                        </a:rPr>
                        <a:t>Technological </a:t>
                      </a:r>
                    </a:p>
                    <a:p>
                      <a:pPr algn="ctr"/>
                      <a:r>
                        <a:rPr lang="en-GB" sz="1600" dirty="0">
                          <a:solidFill>
                            <a:schemeClr val="tx1"/>
                          </a:solidFill>
                          <a:latin typeface="Arial"/>
                        </a:rPr>
                        <a:t>Factors</a:t>
                      </a:r>
                    </a:p>
                  </a:txBody>
                  <a:tcPr/>
                </a:tc>
                <a:tc>
                  <a:txBody>
                    <a:bodyPr/>
                    <a:lstStyle/>
                    <a:p>
                      <a:endParaRPr lang="en-GB" sz="1600" dirty="0">
                        <a:latin typeface="Arial"/>
                      </a:endParaRPr>
                    </a:p>
                    <a:p>
                      <a:pPr algn="ctr"/>
                      <a:r>
                        <a:rPr lang="en-GB" sz="1600" dirty="0">
                          <a:solidFill>
                            <a:schemeClr val="tx1"/>
                          </a:solidFill>
                          <a:latin typeface="Arial"/>
                        </a:rPr>
                        <a:t>Legal Factors</a:t>
                      </a:r>
                    </a:p>
                  </a:txBody>
                  <a:tcPr/>
                </a:tc>
                <a:tc>
                  <a:txBody>
                    <a:bodyPr/>
                    <a:lstStyle/>
                    <a:p>
                      <a:endParaRPr lang="en-GB" sz="1600" dirty="0">
                        <a:latin typeface="Arial"/>
                      </a:endParaRPr>
                    </a:p>
                    <a:p>
                      <a:pPr algn="ctr"/>
                      <a:r>
                        <a:rPr lang="en-GB" sz="1600" dirty="0">
                          <a:solidFill>
                            <a:schemeClr val="tx1"/>
                          </a:solidFill>
                          <a:latin typeface="Arial"/>
                        </a:rPr>
                        <a:t>Environmental Factors</a:t>
                      </a:r>
                    </a:p>
                  </a:txBody>
                  <a:tcPr/>
                </a:tc>
                <a:extLst>
                  <a:ext uri="{0D108BD9-81ED-4DB2-BD59-A6C34878D82A}">
                    <a16:rowId xmlns:a16="http://schemas.microsoft.com/office/drawing/2014/main" val="2083540418"/>
                  </a:ext>
                </a:extLst>
              </a:tr>
              <a:tr h="4417915">
                <a:tc>
                  <a:txBody>
                    <a:bodyPr/>
                    <a:lstStyle/>
                    <a:p>
                      <a:pPr marL="0" lvl="0" indent="0" algn="l">
                        <a:lnSpc>
                          <a:spcPct val="100000"/>
                        </a:lnSpc>
                        <a:spcBef>
                          <a:spcPts val="0"/>
                        </a:spcBef>
                        <a:spcAft>
                          <a:spcPts val="0"/>
                        </a:spcAft>
                        <a:buFont typeface="Arial"/>
                        <a:buChar char="•"/>
                      </a:pPr>
                      <a:r>
                        <a:rPr lang="en-GB" sz="1400" b="0" i="0" u="none" strike="noStrike" noProof="0" dirty="0">
                          <a:latin typeface="Arial"/>
                        </a:rPr>
                        <a:t>Local council policies on small business support (e.g., tax relief, grants) could help ease the financial strain.</a:t>
                      </a:r>
                    </a:p>
                    <a:p>
                      <a:pPr marL="0" lvl="0" indent="0" algn="l">
                        <a:lnSpc>
                          <a:spcPct val="100000"/>
                        </a:lnSpc>
                        <a:spcBef>
                          <a:spcPts val="0"/>
                        </a:spcBef>
                        <a:spcAft>
                          <a:spcPts val="0"/>
                        </a:spcAft>
                        <a:buFont typeface="Arial"/>
                        <a:buChar char="•"/>
                      </a:pPr>
                      <a:endParaRPr lang="en-GB" sz="1400" b="0" i="0" u="none" strike="noStrike" noProof="0" dirty="0">
                        <a:latin typeface="Arial"/>
                      </a:endParaRPr>
                    </a:p>
                    <a:p>
                      <a:pPr marL="0" lvl="0" indent="0" algn="l">
                        <a:lnSpc>
                          <a:spcPct val="100000"/>
                        </a:lnSpc>
                        <a:spcBef>
                          <a:spcPts val="0"/>
                        </a:spcBef>
                        <a:spcAft>
                          <a:spcPts val="0"/>
                        </a:spcAft>
                        <a:buFont typeface="Arial"/>
                        <a:buChar char="•"/>
                      </a:pPr>
                      <a:r>
                        <a:rPr lang="en-GB" sz="1400" b="0" i="0" u="none" strike="noStrike" noProof="0" dirty="0">
                          <a:latin typeface="Arial"/>
                        </a:rPr>
                        <a:t>Post-Brexit import regulations might impact the cost and availability of imported flowers and materials.</a:t>
                      </a:r>
                    </a:p>
                    <a:p>
                      <a:pPr marL="0" lvl="0" indent="0" algn="l">
                        <a:lnSpc>
                          <a:spcPct val="100000"/>
                        </a:lnSpc>
                        <a:spcBef>
                          <a:spcPts val="0"/>
                        </a:spcBef>
                        <a:spcAft>
                          <a:spcPts val="0"/>
                        </a:spcAft>
                        <a:buFont typeface="Arial"/>
                        <a:buChar char="•"/>
                      </a:pPr>
                      <a:endParaRPr lang="en-GB" sz="1400" b="0" i="0" u="none" strike="noStrike" noProof="0" dirty="0">
                        <a:latin typeface="Arial"/>
                      </a:endParaRPr>
                    </a:p>
                    <a:p>
                      <a:pPr marL="0" lvl="0" indent="0" algn="l">
                        <a:lnSpc>
                          <a:spcPct val="100000"/>
                        </a:lnSpc>
                        <a:spcBef>
                          <a:spcPts val="0"/>
                        </a:spcBef>
                        <a:spcAft>
                          <a:spcPts val="0"/>
                        </a:spcAft>
                        <a:buFont typeface="Arial"/>
                        <a:buChar char="•"/>
                      </a:pPr>
                      <a:r>
                        <a:rPr lang="en-GB" sz="1400" b="0" i="0" u="none" strike="noStrike" noProof="0" dirty="0">
                          <a:latin typeface="Arial"/>
                        </a:rPr>
                        <a:t>Any green initiatives by the government may favour eco-conscious businesses like Green Haven.</a:t>
                      </a:r>
                      <a:endParaRPr lang="en-GB" sz="1400" b="0">
                        <a:latin typeface="Arial"/>
                      </a:endParaRPr>
                    </a:p>
                    <a:p>
                      <a:pPr marL="228600" lvl="0" indent="-228600">
                        <a:buAutoNum type="arabicPeriod"/>
                      </a:pPr>
                      <a:endParaRPr lang="en-GB" sz="1400" b="0" dirty="0">
                        <a:latin typeface="Arial"/>
                        <a:cs typeface="Arial"/>
                      </a:endParaRPr>
                    </a:p>
                  </a:txBody>
                  <a:tcPr/>
                </a:tc>
                <a:tc>
                  <a:txBody>
                    <a:bodyPr/>
                    <a:lstStyle/>
                    <a:p>
                      <a:pPr marL="0" lvl="0" indent="0" algn="l">
                        <a:lnSpc>
                          <a:spcPct val="100000"/>
                        </a:lnSpc>
                        <a:spcBef>
                          <a:spcPts val="0"/>
                        </a:spcBef>
                        <a:spcAft>
                          <a:spcPts val="0"/>
                        </a:spcAft>
                        <a:buFont typeface="Arial"/>
                        <a:buChar char="•"/>
                      </a:pPr>
                      <a:r>
                        <a:rPr lang="en-GB" sz="1400" b="0" i="0" u="none" strike="noStrike" noProof="0" dirty="0">
                          <a:latin typeface="Arial"/>
                        </a:rPr>
                        <a:t>Rising inflation and operational costs (rent, utilities, wages) are putting pressure on the business.</a:t>
                      </a:r>
                    </a:p>
                    <a:p>
                      <a:pPr marL="0" lvl="0" indent="0" algn="l">
                        <a:lnSpc>
                          <a:spcPct val="100000"/>
                        </a:lnSpc>
                        <a:spcBef>
                          <a:spcPts val="0"/>
                        </a:spcBef>
                        <a:spcAft>
                          <a:spcPts val="0"/>
                        </a:spcAft>
                        <a:buNone/>
                      </a:pPr>
                      <a:endParaRPr lang="en-GB" sz="1400" b="0" i="0" u="none" strike="noStrike" noProof="0" dirty="0">
                        <a:latin typeface="Arial"/>
                      </a:endParaRPr>
                    </a:p>
                    <a:p>
                      <a:pPr marL="0" lvl="0" indent="0" algn="l">
                        <a:lnSpc>
                          <a:spcPct val="100000"/>
                        </a:lnSpc>
                        <a:spcBef>
                          <a:spcPts val="0"/>
                        </a:spcBef>
                        <a:spcAft>
                          <a:spcPts val="0"/>
                        </a:spcAft>
                        <a:buFont typeface="Arial"/>
                        <a:buChar char="•"/>
                      </a:pPr>
                      <a:r>
                        <a:rPr lang="en-GB" sz="1400" b="0" i="0" u="none" strike="noStrike" noProof="0" dirty="0">
                          <a:latin typeface="Arial"/>
                        </a:rPr>
                        <a:t>Cost-of-living crisis in the UK has reduced consumer spending on non-essential items like flowers.</a:t>
                      </a:r>
                    </a:p>
                    <a:p>
                      <a:pPr marL="0" lvl="0" indent="0" algn="l">
                        <a:lnSpc>
                          <a:spcPct val="100000"/>
                        </a:lnSpc>
                        <a:spcBef>
                          <a:spcPts val="0"/>
                        </a:spcBef>
                        <a:spcAft>
                          <a:spcPts val="0"/>
                        </a:spcAft>
                        <a:buFont typeface="Arial"/>
                        <a:buChar char="•"/>
                      </a:pPr>
                      <a:endParaRPr lang="en-GB" sz="1400" b="0" i="0" u="none" strike="noStrike" noProof="0" dirty="0">
                        <a:latin typeface="Arial"/>
                      </a:endParaRPr>
                    </a:p>
                    <a:p>
                      <a:pPr marL="0" lvl="0" indent="0" algn="l">
                        <a:lnSpc>
                          <a:spcPct val="100000"/>
                        </a:lnSpc>
                        <a:spcBef>
                          <a:spcPts val="0"/>
                        </a:spcBef>
                        <a:spcAft>
                          <a:spcPts val="0"/>
                        </a:spcAft>
                        <a:buFont typeface="Arial"/>
                        <a:buChar char="•"/>
                      </a:pPr>
                      <a:r>
                        <a:rPr lang="en-GB" sz="1400" b="0" i="0" u="none" strike="noStrike" noProof="0" dirty="0">
                          <a:latin typeface="Arial"/>
                        </a:rPr>
                        <a:t>Larger online florists may benefit from economies of scale, making it harder for Green Haven to compete on price.</a:t>
                      </a:r>
                      <a:endParaRPr lang="en-GB" sz="1400" b="0">
                        <a:latin typeface="Arial"/>
                      </a:endParaRPr>
                    </a:p>
                    <a:p>
                      <a:pPr marL="342900" lvl="0" indent="-342900">
                        <a:buAutoNum type="arabicPeriod"/>
                      </a:pPr>
                      <a:endParaRPr lang="en-GB" sz="1400" b="0" dirty="0">
                        <a:latin typeface="Arial"/>
                        <a:cs typeface="Arial"/>
                      </a:endParaRPr>
                    </a:p>
                  </a:txBody>
                  <a:tcPr/>
                </a:tc>
                <a:tc>
                  <a:txBody>
                    <a:bodyPr/>
                    <a:lstStyle/>
                    <a:p>
                      <a:pPr marL="0" lvl="0" indent="0" algn="l">
                        <a:lnSpc>
                          <a:spcPct val="100000"/>
                        </a:lnSpc>
                        <a:spcBef>
                          <a:spcPts val="0"/>
                        </a:spcBef>
                        <a:spcAft>
                          <a:spcPts val="0"/>
                        </a:spcAft>
                        <a:buFont typeface="Arial" panose="05000000000000000000" pitchFamily="2" charset="2"/>
                        <a:buChar char="•"/>
                      </a:pPr>
                      <a:r>
                        <a:rPr lang="en-GB" sz="1400" b="0" i="0" u="none" strike="noStrike" noProof="0" dirty="0">
                          <a:latin typeface="Arial"/>
                        </a:rPr>
                        <a:t>Consumer interest in sustainability supports Green Haven's eco-friendly positioning.</a:t>
                      </a:r>
                      <a:endParaRPr lang="en-US" sz="1400" b="0">
                        <a:latin typeface="Arial"/>
                      </a:endParaRPr>
                    </a:p>
                    <a:p>
                      <a:pPr marL="0" lvl="0" indent="0" algn="l">
                        <a:lnSpc>
                          <a:spcPct val="100000"/>
                        </a:lnSpc>
                        <a:spcBef>
                          <a:spcPts val="0"/>
                        </a:spcBef>
                        <a:spcAft>
                          <a:spcPts val="0"/>
                        </a:spcAft>
                        <a:buFont typeface="Arial" panose="05000000000000000000" pitchFamily="2" charset="2"/>
                        <a:buChar char="•"/>
                      </a:pPr>
                      <a:r>
                        <a:rPr lang="en-GB" sz="1400" b="0" i="0" u="none" strike="noStrike" noProof="0" dirty="0">
                          <a:latin typeface="Arial"/>
                        </a:rPr>
                        <a:t>Changing shopping habits, a shift toward online purchasing and delivery, are hurting traditional retail footfall.</a:t>
                      </a:r>
                      <a:endParaRPr lang="en-GB" sz="1400" b="0">
                        <a:latin typeface="Arial"/>
                      </a:endParaRPr>
                    </a:p>
                    <a:p>
                      <a:pPr marL="0" lvl="0" indent="0" algn="l">
                        <a:lnSpc>
                          <a:spcPct val="100000"/>
                        </a:lnSpc>
                        <a:spcBef>
                          <a:spcPts val="0"/>
                        </a:spcBef>
                        <a:spcAft>
                          <a:spcPts val="0"/>
                        </a:spcAft>
                        <a:buFont typeface="Arial" panose="05000000000000000000" pitchFamily="2" charset="2"/>
                        <a:buChar char="•"/>
                      </a:pPr>
                      <a:r>
                        <a:rPr lang="en-GB" sz="1400" b="0" i="0" u="none" strike="noStrike" noProof="0" dirty="0">
                          <a:latin typeface="Arial"/>
                        </a:rPr>
                        <a:t>Convenience and speed, which favours online services over in-store shopping.</a:t>
                      </a:r>
                      <a:endParaRPr lang="en-GB" sz="1400" b="0">
                        <a:latin typeface="Arial"/>
                      </a:endParaRPr>
                    </a:p>
                  </a:txBody>
                  <a:tcPr/>
                </a:tc>
                <a:tc>
                  <a:txBody>
                    <a:bodyPr/>
                    <a:lstStyle/>
                    <a:p>
                      <a:pPr marL="0" lvl="0" indent="0" algn="l">
                        <a:lnSpc>
                          <a:spcPct val="100000"/>
                        </a:lnSpc>
                        <a:spcBef>
                          <a:spcPts val="0"/>
                        </a:spcBef>
                        <a:spcAft>
                          <a:spcPts val="0"/>
                        </a:spcAft>
                        <a:buFont typeface="Arial" panose="05000000000000000000" pitchFamily="2" charset="2"/>
                        <a:buChar char="•"/>
                      </a:pPr>
                      <a:r>
                        <a:rPr lang="en-GB" sz="1400" b="0" i="0" u="none" strike="noStrike" noProof="0" dirty="0">
                          <a:latin typeface="Arial"/>
                        </a:rPr>
                        <a:t>Lack of a modern online store or digital marketing strategy has limited Green Haven's reach.</a:t>
                      </a:r>
                    </a:p>
                    <a:p>
                      <a:pPr marL="0" lvl="0" indent="0" algn="l">
                        <a:lnSpc>
                          <a:spcPct val="100000"/>
                        </a:lnSpc>
                        <a:spcBef>
                          <a:spcPts val="0"/>
                        </a:spcBef>
                        <a:spcAft>
                          <a:spcPts val="0"/>
                        </a:spcAft>
                        <a:buNone/>
                      </a:pPr>
                      <a:endParaRPr lang="en-GB" sz="1400" b="0" i="0" u="none" strike="noStrike" noProof="0" dirty="0">
                        <a:latin typeface="Arial"/>
                      </a:endParaRPr>
                    </a:p>
                    <a:p>
                      <a:pPr marL="0" lvl="0" indent="0" algn="l">
                        <a:lnSpc>
                          <a:spcPct val="100000"/>
                        </a:lnSpc>
                        <a:spcBef>
                          <a:spcPts val="0"/>
                        </a:spcBef>
                        <a:spcAft>
                          <a:spcPts val="0"/>
                        </a:spcAft>
                        <a:buFont typeface="Arial" panose="05000000000000000000" pitchFamily="2" charset="2"/>
                        <a:buChar char="•"/>
                      </a:pPr>
                      <a:r>
                        <a:rPr lang="en-GB" sz="1400" b="0" i="0" u="none" strike="noStrike" noProof="0" dirty="0">
                          <a:latin typeface="Arial"/>
                        </a:rPr>
                        <a:t>Competitors are using AI-powered personalisation, automated deliveries, </a:t>
                      </a:r>
                      <a:endParaRPr lang="en-GB" sz="1400" b="0">
                        <a:latin typeface="Arial"/>
                      </a:endParaRPr>
                    </a:p>
                    <a:p>
                      <a:pPr marL="0" lvl="0" indent="0" algn="l">
                        <a:lnSpc>
                          <a:spcPct val="100000"/>
                        </a:lnSpc>
                        <a:spcBef>
                          <a:spcPts val="0"/>
                        </a:spcBef>
                        <a:spcAft>
                          <a:spcPts val="0"/>
                        </a:spcAft>
                        <a:buNone/>
                      </a:pPr>
                      <a:r>
                        <a:rPr lang="en-GB" sz="1400" b="0" i="0" u="none" strike="noStrike" noProof="0" dirty="0">
                          <a:latin typeface="Arial"/>
                        </a:rPr>
                        <a:t>e-commerce platforms to drive growth.</a:t>
                      </a:r>
                      <a:endParaRPr lang="en-GB" sz="1400" b="0">
                        <a:latin typeface="Arial"/>
                      </a:endParaRPr>
                    </a:p>
                    <a:p>
                      <a:pPr marL="0" lvl="0" indent="0" algn="l">
                        <a:lnSpc>
                          <a:spcPct val="100000"/>
                        </a:lnSpc>
                        <a:spcBef>
                          <a:spcPts val="0"/>
                        </a:spcBef>
                        <a:spcAft>
                          <a:spcPts val="0"/>
                        </a:spcAft>
                        <a:buNone/>
                      </a:pPr>
                      <a:endParaRPr lang="en-GB" sz="1400" b="0" i="0" u="none" strike="noStrike" noProof="0" dirty="0">
                        <a:latin typeface="Arial"/>
                      </a:endParaRPr>
                    </a:p>
                    <a:p>
                      <a:pPr marL="0" lvl="0" indent="0" algn="l">
                        <a:lnSpc>
                          <a:spcPct val="100000"/>
                        </a:lnSpc>
                        <a:spcBef>
                          <a:spcPts val="0"/>
                        </a:spcBef>
                        <a:spcAft>
                          <a:spcPts val="0"/>
                        </a:spcAft>
                        <a:buFont typeface="Arial" panose="05000000000000000000" pitchFamily="2" charset="2"/>
                        <a:buChar char="•"/>
                      </a:pPr>
                      <a:r>
                        <a:rPr lang="en-GB" sz="1400" b="0" i="0" u="none" strike="noStrike" noProof="0" dirty="0">
                          <a:latin typeface="Arial"/>
                        </a:rPr>
                        <a:t>Social media platforms like Instagram and Pinterest offer opportunities for visual storytelling and customer engagement.</a:t>
                      </a:r>
                      <a:endParaRPr lang="en-GB" sz="1400" b="0">
                        <a:latin typeface="Arial"/>
                      </a:endParaRPr>
                    </a:p>
                  </a:txBody>
                  <a:tcPr/>
                </a:tc>
                <a:tc>
                  <a:txBody>
                    <a:bodyPr/>
                    <a:lstStyle/>
                    <a:p>
                      <a:pPr marL="0" lvl="0" indent="0" algn="l">
                        <a:lnSpc>
                          <a:spcPct val="100000"/>
                        </a:lnSpc>
                        <a:spcBef>
                          <a:spcPts val="0"/>
                        </a:spcBef>
                        <a:spcAft>
                          <a:spcPts val="0"/>
                        </a:spcAft>
                        <a:buFont typeface="Arial" panose="05000000000000000000" pitchFamily="2" charset="2"/>
                        <a:buChar char="•"/>
                      </a:pPr>
                      <a:r>
                        <a:rPr lang="en-GB" sz="1400" b="0" i="0" u="none" strike="noStrike" noProof="0" dirty="0">
                          <a:latin typeface="Arial"/>
                        </a:rPr>
                        <a:t> UK regulations on business waste, employment, and online trading.</a:t>
                      </a:r>
                    </a:p>
                    <a:p>
                      <a:pPr marL="0" lvl="0" indent="0" algn="l">
                        <a:lnSpc>
                          <a:spcPct val="100000"/>
                        </a:lnSpc>
                        <a:spcBef>
                          <a:spcPts val="0"/>
                        </a:spcBef>
                        <a:spcAft>
                          <a:spcPts val="0"/>
                        </a:spcAft>
                        <a:buNone/>
                      </a:pPr>
                      <a:endParaRPr lang="en-GB" sz="1400" b="0" i="0" u="none" strike="noStrike" noProof="0" dirty="0">
                        <a:latin typeface="Arial"/>
                      </a:endParaRPr>
                    </a:p>
                    <a:p>
                      <a:pPr marL="0" lvl="0" indent="0" algn="l">
                        <a:lnSpc>
                          <a:spcPct val="100000"/>
                        </a:lnSpc>
                        <a:spcBef>
                          <a:spcPts val="0"/>
                        </a:spcBef>
                        <a:spcAft>
                          <a:spcPts val="0"/>
                        </a:spcAft>
                        <a:buFont typeface="Arial" panose="05000000000000000000" pitchFamily="2" charset="2"/>
                        <a:buChar char="•"/>
                      </a:pPr>
                      <a:r>
                        <a:rPr lang="en-GB" sz="1400" b="0" i="0" u="none" strike="noStrike" noProof="0" dirty="0">
                          <a:latin typeface="Arial"/>
                        </a:rPr>
                        <a:t>Increasing scrutiny around greenwashing </a:t>
                      </a:r>
                    </a:p>
                    <a:p>
                      <a:pPr marL="0" lvl="0" indent="0" algn="l">
                        <a:lnSpc>
                          <a:spcPct val="100000"/>
                        </a:lnSpc>
                        <a:spcBef>
                          <a:spcPts val="0"/>
                        </a:spcBef>
                        <a:spcAft>
                          <a:spcPts val="0"/>
                        </a:spcAft>
                        <a:buFont typeface="Arial" panose="05000000000000000000" pitchFamily="2" charset="2"/>
                        <a:buChar char="•"/>
                      </a:pPr>
                      <a:r>
                        <a:rPr lang="en-GB" sz="1400" b="0" i="0" u="none" strike="noStrike" noProof="0" dirty="0">
                          <a:latin typeface="Arial"/>
                        </a:rPr>
                        <a:t>Data privacy (e.g., GDPR) are relevant if they expand into e-commerce.</a:t>
                      </a:r>
                      <a:endParaRPr lang="en-GB" sz="1400" b="0">
                        <a:latin typeface="Arial"/>
                      </a:endParaRPr>
                    </a:p>
                  </a:txBody>
                  <a:tcPr/>
                </a:tc>
                <a:tc>
                  <a:txBody>
                    <a:bodyPr/>
                    <a:lstStyle/>
                    <a:p>
                      <a:pPr marL="0" indent="0" algn="l">
                        <a:lnSpc>
                          <a:spcPct val="100000"/>
                        </a:lnSpc>
                        <a:spcBef>
                          <a:spcPts val="0"/>
                        </a:spcBef>
                        <a:spcAft>
                          <a:spcPts val="0"/>
                        </a:spcAft>
                        <a:buFont typeface="Arial" panose="05000000000000000000" pitchFamily="2" charset="2"/>
                        <a:buChar char="•"/>
                      </a:pPr>
                      <a:r>
                        <a:rPr lang="en-GB" sz="1400" b="0" i="0" u="none" strike="noStrike" noProof="0" dirty="0">
                          <a:latin typeface="Arial"/>
                        </a:rPr>
                        <a:t>Green Haven’s sustainable practices align well with increasing environmental awareness.</a:t>
                      </a:r>
                    </a:p>
                    <a:p>
                      <a:pPr marL="0" lvl="0" indent="0" algn="l">
                        <a:lnSpc>
                          <a:spcPct val="100000"/>
                        </a:lnSpc>
                        <a:spcBef>
                          <a:spcPts val="0"/>
                        </a:spcBef>
                        <a:spcAft>
                          <a:spcPts val="0"/>
                        </a:spcAft>
                        <a:buNone/>
                      </a:pPr>
                      <a:endParaRPr lang="en-GB" sz="1400" b="0" i="0" u="none" strike="noStrike" noProof="0" dirty="0">
                        <a:latin typeface="Arial"/>
                      </a:endParaRPr>
                    </a:p>
                    <a:p>
                      <a:pPr marL="0" lvl="0" indent="0" algn="l">
                        <a:lnSpc>
                          <a:spcPct val="100000"/>
                        </a:lnSpc>
                        <a:spcBef>
                          <a:spcPts val="0"/>
                        </a:spcBef>
                        <a:spcAft>
                          <a:spcPts val="0"/>
                        </a:spcAft>
                        <a:buFont typeface="Arial" panose="05000000000000000000" pitchFamily="2" charset="2"/>
                        <a:buChar char="•"/>
                      </a:pPr>
                      <a:r>
                        <a:rPr lang="en-GB" sz="1400" b="0" i="0" u="none" strike="noStrike" noProof="0" dirty="0">
                          <a:latin typeface="Arial"/>
                        </a:rPr>
                        <a:t>There’s rising pressure to reduce carbon footprints, packaging waste, and reliance on imported flowers.</a:t>
                      </a:r>
                    </a:p>
                    <a:p>
                      <a:pPr marL="0" lvl="0" indent="0" algn="l">
                        <a:lnSpc>
                          <a:spcPct val="100000"/>
                        </a:lnSpc>
                        <a:spcBef>
                          <a:spcPts val="0"/>
                        </a:spcBef>
                        <a:spcAft>
                          <a:spcPts val="0"/>
                        </a:spcAft>
                        <a:buNone/>
                      </a:pPr>
                      <a:endParaRPr lang="en-GB" sz="1400" b="0" i="0" u="none" strike="noStrike" noProof="0" dirty="0">
                        <a:latin typeface="Arial"/>
                      </a:endParaRPr>
                    </a:p>
                    <a:p>
                      <a:pPr marL="0" lvl="0" indent="0" algn="l">
                        <a:lnSpc>
                          <a:spcPct val="100000"/>
                        </a:lnSpc>
                        <a:spcBef>
                          <a:spcPts val="0"/>
                        </a:spcBef>
                        <a:spcAft>
                          <a:spcPts val="0"/>
                        </a:spcAft>
                        <a:buFont typeface="Arial" panose="05000000000000000000" pitchFamily="2" charset="2"/>
                        <a:buChar char="•"/>
                      </a:pPr>
                      <a:r>
                        <a:rPr lang="en-GB" sz="1400" b="0" i="0" u="none" strike="noStrike" noProof="0" dirty="0">
                          <a:latin typeface="Arial"/>
                        </a:rPr>
                        <a:t>Climate change may impact the availability of local flowers, requiring adaptation in sourcing strategies.</a:t>
                      </a:r>
                      <a:endParaRPr lang="en-GB" sz="1400" b="0">
                        <a:latin typeface="Arial"/>
                      </a:endParaRPr>
                    </a:p>
                  </a:txBody>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r>
              <a:rPr lang="en-GB" sz="3200" b="1" u="sng" dirty="0">
                <a:latin typeface="Arial"/>
                <a:cs typeface="Arial"/>
              </a:rPr>
              <a:t>Provide a critique of the Cause-and-Effect model </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p:txBody>
          <a:bodyPr vert="horz" lIns="91440" tIns="45720" rIns="91440" bIns="45720" rtlCol="0" anchor="t">
            <a:normAutofit fontScale="85000" lnSpcReduction="20000"/>
          </a:bodyPr>
          <a:lstStyle/>
          <a:p>
            <a:pPr marL="0" indent="0">
              <a:buNone/>
            </a:pPr>
            <a:endParaRPr lang="en-GB" b="1" dirty="0">
              <a:ea typeface="Calibri"/>
              <a:cs typeface="Calibri"/>
            </a:endParaRPr>
          </a:p>
          <a:p>
            <a:r>
              <a:rPr lang="en-GB" dirty="0">
                <a:ea typeface="+mn-lt"/>
                <a:cs typeface="+mn-lt"/>
              </a:rPr>
              <a:t>The </a:t>
            </a:r>
            <a:r>
              <a:rPr lang="en-GB" b="1" dirty="0">
                <a:ea typeface="+mn-lt"/>
                <a:cs typeface="+mn-lt"/>
              </a:rPr>
              <a:t>Cause-and-Effect model</a:t>
            </a:r>
            <a:r>
              <a:rPr lang="en-GB" dirty="0">
                <a:ea typeface="+mn-lt"/>
                <a:cs typeface="+mn-lt"/>
              </a:rPr>
              <a:t>, also called the </a:t>
            </a:r>
            <a:r>
              <a:rPr lang="en-GB" b="1" dirty="0">
                <a:ea typeface="+mn-lt"/>
                <a:cs typeface="+mn-lt"/>
              </a:rPr>
              <a:t>Fishbone Diagram</a:t>
            </a:r>
            <a:r>
              <a:rPr lang="en-GB" dirty="0">
                <a:ea typeface="+mn-lt"/>
                <a:cs typeface="+mn-lt"/>
              </a:rPr>
              <a:t>, helps identify the root causes of a problem. It’s used to break down issues and find out </a:t>
            </a:r>
            <a:r>
              <a:rPr lang="en-GB" b="1" dirty="0">
                <a:ea typeface="+mn-lt"/>
                <a:cs typeface="+mn-lt"/>
              </a:rPr>
              <a:t>why</a:t>
            </a:r>
            <a:r>
              <a:rPr lang="en-GB" dirty="0">
                <a:ea typeface="+mn-lt"/>
                <a:cs typeface="+mn-lt"/>
              </a:rPr>
              <a:t> something</a:t>
            </a:r>
            <a:r>
              <a:rPr lang="en-GB" sz="2800" dirty="0">
                <a:ea typeface="+mn-lt"/>
                <a:cs typeface="+mn-lt"/>
              </a:rPr>
              <a:t> is</a:t>
            </a:r>
            <a:r>
              <a:rPr lang="en-GB" dirty="0">
                <a:ea typeface="+mn-lt"/>
                <a:cs typeface="+mn-lt"/>
              </a:rPr>
              <a:t> happening, often in areas like business, quality control, or project planning.</a:t>
            </a:r>
            <a:endParaRPr lang="en-GB" dirty="0"/>
          </a:p>
          <a:p>
            <a:r>
              <a:rPr lang="en-GB" dirty="0">
                <a:ea typeface="+mn-lt"/>
                <a:cs typeface="+mn-lt"/>
              </a:rPr>
              <a:t>It’s helpful because it’s </a:t>
            </a:r>
            <a:r>
              <a:rPr lang="en-GB" b="1" dirty="0">
                <a:ea typeface="+mn-lt"/>
                <a:cs typeface="+mn-lt"/>
              </a:rPr>
              <a:t>visual, simple to use</a:t>
            </a:r>
            <a:r>
              <a:rPr lang="en-GB" dirty="0">
                <a:ea typeface="+mn-lt"/>
                <a:cs typeface="+mn-lt"/>
              </a:rPr>
              <a:t>, and great for </a:t>
            </a:r>
            <a:r>
              <a:rPr lang="en-GB" b="1" dirty="0">
                <a:ea typeface="+mn-lt"/>
                <a:cs typeface="+mn-lt"/>
              </a:rPr>
              <a:t>team brainstorming</a:t>
            </a:r>
            <a:r>
              <a:rPr lang="en-GB" dirty="0">
                <a:ea typeface="+mn-lt"/>
                <a:cs typeface="+mn-lt"/>
              </a:rPr>
              <a:t>. It allows people to look at different factors—like people, processes, or materials—that might be causing the problem</a:t>
            </a:r>
            <a:r>
              <a:rPr lang="en-GB" sz="2800" dirty="0">
                <a:ea typeface="+mn-lt"/>
                <a:cs typeface="+mn-lt"/>
              </a:rPr>
              <a:t>.</a:t>
            </a:r>
            <a:endParaRPr lang="en-US" dirty="0">
              <a:ea typeface="+mn-lt"/>
              <a:cs typeface="+mn-lt"/>
            </a:endParaRPr>
          </a:p>
          <a:p>
            <a:r>
              <a:rPr lang="en-GB" dirty="0">
                <a:ea typeface="+mn-lt"/>
                <a:cs typeface="+mn-lt"/>
              </a:rPr>
              <a:t>However, </a:t>
            </a:r>
            <a:r>
              <a:rPr lang="en-GB" sz="2800" dirty="0">
                <a:ea typeface="+mn-lt"/>
                <a:cs typeface="+mn-lt"/>
              </a:rPr>
              <a:t>it </a:t>
            </a:r>
            <a:r>
              <a:rPr lang="en-GB" dirty="0">
                <a:ea typeface="+mn-lt"/>
                <a:cs typeface="+mn-lt"/>
              </a:rPr>
              <a:t>does have some downsides. It can be </a:t>
            </a:r>
            <a:r>
              <a:rPr lang="en-GB" b="1" dirty="0">
                <a:ea typeface="+mn-lt"/>
                <a:cs typeface="+mn-lt"/>
              </a:rPr>
              <a:t>too basic</a:t>
            </a:r>
            <a:r>
              <a:rPr lang="en-GB" dirty="0">
                <a:ea typeface="+mn-lt"/>
                <a:cs typeface="+mn-lt"/>
              </a:rPr>
              <a:t> for complex problems, and </a:t>
            </a:r>
            <a:r>
              <a:rPr lang="en-GB" sz="2800" dirty="0">
                <a:ea typeface="+mn-lt"/>
                <a:cs typeface="+mn-lt"/>
              </a:rPr>
              <a:t>it </a:t>
            </a:r>
            <a:r>
              <a:rPr lang="en-GB" dirty="0">
                <a:ea typeface="+mn-lt"/>
                <a:cs typeface="+mn-lt"/>
              </a:rPr>
              <a:t>doesn’t show </a:t>
            </a:r>
            <a:r>
              <a:rPr lang="en-GB" b="1" dirty="0">
                <a:ea typeface="+mn-lt"/>
                <a:cs typeface="+mn-lt"/>
              </a:rPr>
              <a:t>which causes </a:t>
            </a:r>
            <a:r>
              <a:rPr lang="en-GB" sz="2800" b="1" dirty="0">
                <a:ea typeface="+mn-lt"/>
                <a:cs typeface="+mn-lt"/>
              </a:rPr>
              <a:t>are </a:t>
            </a:r>
            <a:r>
              <a:rPr lang="en-GB" b="1" dirty="0">
                <a:ea typeface="+mn-lt"/>
                <a:cs typeface="+mn-lt"/>
              </a:rPr>
              <a:t>most important</a:t>
            </a:r>
            <a:r>
              <a:rPr lang="en-GB" dirty="0">
                <a:ea typeface="+mn-lt"/>
                <a:cs typeface="+mn-lt"/>
              </a:rPr>
              <a:t>. Also, it depends a lot on people’s opinions, which might not always be accurate.</a:t>
            </a:r>
            <a:endParaRPr lang="en-GB" dirty="0"/>
          </a:p>
          <a:p>
            <a:r>
              <a:rPr lang="en-GB" dirty="0">
                <a:ea typeface="+mn-lt"/>
                <a:cs typeface="+mn-lt"/>
              </a:rPr>
              <a:t>Overall, it’s a useful tool to </a:t>
            </a:r>
            <a:r>
              <a:rPr lang="en-GB" b="1" dirty="0">
                <a:ea typeface="+mn-lt"/>
                <a:cs typeface="+mn-lt"/>
              </a:rPr>
              <a:t>start problem-solving</a:t>
            </a:r>
            <a:r>
              <a:rPr lang="en-GB" dirty="0">
                <a:ea typeface="+mn-lt"/>
                <a:cs typeface="+mn-lt"/>
              </a:rPr>
              <a:t>, but it works best when combined with other methods like </a:t>
            </a:r>
            <a:r>
              <a:rPr lang="en-GB" sz="2800" dirty="0">
                <a:ea typeface="+mn-lt"/>
                <a:cs typeface="+mn-lt"/>
              </a:rPr>
              <a:t>the </a:t>
            </a:r>
            <a:r>
              <a:rPr lang="en-GB" b="1" dirty="0">
                <a:ea typeface="+mn-lt"/>
                <a:cs typeface="+mn-lt"/>
              </a:rPr>
              <a:t>5 Whys</a:t>
            </a:r>
            <a:r>
              <a:rPr lang="en-GB" dirty="0">
                <a:ea typeface="+mn-lt"/>
                <a:cs typeface="+mn-lt"/>
              </a:rPr>
              <a:t> or data analysis.</a:t>
            </a:r>
            <a:endParaRPr lang="en-GB" dirty="0"/>
          </a:p>
          <a:p>
            <a:pPr marL="0" indent="0">
              <a:buNone/>
            </a:pPr>
            <a:endParaRPr lang="en-US">
              <a:ea typeface="Calibri" panose="020F0502020204030204"/>
              <a:cs typeface="Calibri" panose="020F0502020204030204"/>
            </a:endParaRPr>
          </a:p>
          <a:p>
            <a:endParaRPr lang="en-GB" dirty="0">
              <a:ea typeface="Calibri"/>
              <a:cs typeface="Calibri"/>
            </a:endParaRPr>
          </a:p>
          <a:p>
            <a:pPr>
              <a:lnSpc>
                <a:spcPct val="100000"/>
              </a:lnSpc>
            </a:pPr>
            <a:endParaRPr lang="en-GB" sz="2800" dirty="0">
              <a:latin typeface="Arial"/>
              <a:cs typeface="Arial"/>
            </a:endParaRPr>
          </a:p>
        </p:txBody>
      </p:sp>
    </p:spTree>
    <p:extLst>
      <p:ext uri="{BB962C8B-B14F-4D97-AF65-F5344CB8AC3E}">
        <p14:creationId xmlns:p14="http://schemas.microsoft.com/office/powerpoint/2010/main" val="2319079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What is a Fishbone Diagram? A Guide to Problem-Solving – HKMLC Smart Board">
            <a:extLst>
              <a:ext uri="{FF2B5EF4-FFF2-40B4-BE49-F238E27FC236}">
                <a16:creationId xmlns:a16="http://schemas.microsoft.com/office/drawing/2014/main" id="{1798DD34-A1DE-B2C0-3EA4-13491D3F844A}"/>
              </a:ext>
            </a:extLst>
          </p:cNvPr>
          <p:cNvPicPr>
            <a:picLocks noGrp="1" noChangeAspect="1" noChangeArrowheads="1"/>
          </p:cNvPicPr>
          <p:nvPr>
            <p:ph idx="1"/>
          </p:nvPr>
        </p:nvPicPr>
        <p:blipFill rotWithShape="1">
          <a:blip r:embed="rId2">
            <a:alphaModFix amt="51000"/>
            <a:extLst>
              <a:ext uri="{BEBA8EAE-BF5A-486C-A8C5-ECC9F3942E4B}">
                <a14:imgProps xmlns:a14="http://schemas.microsoft.com/office/drawing/2010/main">
                  <a14:imgLayer r:embed="rId3">
                    <a14:imgEffect>
                      <a14:brightnessContrast bright="10000"/>
                    </a14:imgEffect>
                  </a14:imgLayer>
                </a14:imgProps>
              </a:ext>
              <a:ext uri="{28A0092B-C50C-407E-A947-70E740481C1C}">
                <a14:useLocalDpi xmlns:a14="http://schemas.microsoft.com/office/drawing/2010/main" val="0"/>
              </a:ext>
            </a:extLst>
          </a:blip>
          <a:srcRect l="1486" r="1899"/>
          <a:stretch>
            <a:fillRect/>
          </a:stretch>
        </p:blipFill>
        <p:spPr bwMode="auto">
          <a:xfrm>
            <a:off x="303689" y="1346115"/>
            <a:ext cx="10795474" cy="4903821"/>
          </a:xfrm>
          <a:prstGeom prst="rect">
            <a:avLst/>
          </a:prstGeom>
          <a:effectLst>
            <a:outerShdw blurRad="1257300" dist="38100" dir="2700000">
              <a:srgbClr val="000000">
                <a:alpha val="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505395B-EB6B-5ED1-186D-E017DA15A205}"/>
              </a:ext>
            </a:extLst>
          </p:cNvPr>
          <p:cNvSpPr txBox="1"/>
          <p:nvPr/>
        </p:nvSpPr>
        <p:spPr>
          <a:xfrm>
            <a:off x="827129" y="275265"/>
            <a:ext cx="10287636" cy="1077218"/>
          </a:xfrm>
          <a:prstGeom prst="rect">
            <a:avLst/>
          </a:prstGeom>
          <a:noFill/>
        </p:spPr>
        <p:txBody>
          <a:bodyPr wrap="square" lIns="91440" tIns="45720" rIns="91440" bIns="45720" anchor="t">
            <a:spAutoFit/>
          </a:bodyPr>
          <a:lstStyle/>
          <a:p>
            <a:r>
              <a:rPr lang="en-GB" sz="3200" b="1" u="sng" dirty="0">
                <a:latin typeface="Arial"/>
                <a:cs typeface="Arial"/>
              </a:rPr>
              <a:t>Provide an application and discuss the information provided in your Cause-and Effect diagram </a:t>
            </a:r>
          </a:p>
        </p:txBody>
      </p:sp>
      <p:sp>
        <p:nvSpPr>
          <p:cNvPr id="8" name="TextBox 7">
            <a:extLst>
              <a:ext uri="{FF2B5EF4-FFF2-40B4-BE49-F238E27FC236}">
                <a16:creationId xmlns:a16="http://schemas.microsoft.com/office/drawing/2014/main" id="{8945A82A-043D-3087-38CE-0365EA342AE0}"/>
              </a:ext>
            </a:extLst>
          </p:cNvPr>
          <p:cNvSpPr txBox="1"/>
          <p:nvPr/>
        </p:nvSpPr>
        <p:spPr>
          <a:xfrm>
            <a:off x="569696" y="1344495"/>
            <a:ext cx="10223309" cy="3785652"/>
          </a:xfrm>
          <a:prstGeom prst="rect">
            <a:avLst/>
          </a:prstGeom>
          <a:noFill/>
        </p:spPr>
        <p:txBody>
          <a:bodyPr wrap="square" lIns="91440" tIns="45720" rIns="91440" bIns="45720" anchor="t">
            <a:spAutoFit/>
          </a:bodyPr>
          <a:lstStyle/>
          <a:p>
            <a:pPr>
              <a:buFont typeface="Arial" panose="020B0604020202020204" pitchFamily="34" charset="0"/>
              <a:buChar char="•"/>
            </a:pPr>
            <a:r>
              <a:rPr lang="en-GB" sz="2400" b="1" dirty="0">
                <a:ea typeface="+mn-lt"/>
                <a:cs typeface="+mn-lt"/>
              </a:rPr>
              <a:t>Methods</a:t>
            </a:r>
            <a:r>
              <a:rPr lang="en-GB" sz="2400" dirty="0">
                <a:ea typeface="+mn-lt"/>
                <a:cs typeface="+mn-lt"/>
              </a:rPr>
              <a:t> – Poor scheduling or unclear processes can lead to delays.</a:t>
            </a:r>
            <a:endParaRPr lang="en-US" dirty="0"/>
          </a:p>
          <a:p>
            <a:pPr>
              <a:buFont typeface="Arial" panose="020B0604020202020204" pitchFamily="34" charset="0"/>
              <a:buChar char="•"/>
            </a:pPr>
            <a:r>
              <a:rPr lang="en-GB" sz="2400" b="1" dirty="0">
                <a:ea typeface="+mn-lt"/>
                <a:cs typeface="+mn-lt"/>
              </a:rPr>
              <a:t>Machines</a:t>
            </a:r>
            <a:r>
              <a:rPr lang="en-GB" sz="2400" dirty="0">
                <a:ea typeface="+mn-lt"/>
                <a:cs typeface="+mn-lt"/>
              </a:rPr>
              <a:t> – Delivery vans may be old or unreliable, causing breakdowns.</a:t>
            </a:r>
            <a:endParaRPr lang="en-GB" dirty="0"/>
          </a:p>
          <a:p>
            <a:pPr>
              <a:buFont typeface="Arial" panose="020B0604020202020204" pitchFamily="34" charset="0"/>
              <a:buChar char="•"/>
            </a:pPr>
            <a:r>
              <a:rPr lang="en-GB" sz="2400" b="1" dirty="0">
                <a:ea typeface="+mn-lt"/>
                <a:cs typeface="+mn-lt"/>
              </a:rPr>
              <a:t>People</a:t>
            </a:r>
            <a:r>
              <a:rPr lang="en-GB" sz="2400" dirty="0">
                <a:ea typeface="+mn-lt"/>
                <a:cs typeface="+mn-lt"/>
              </a:rPr>
              <a:t> – Staff shortages or lack of training can affect how fast orders are prepared.</a:t>
            </a:r>
            <a:endParaRPr lang="en-GB" dirty="0"/>
          </a:p>
          <a:p>
            <a:pPr>
              <a:buFont typeface="Arial" panose="020B0604020202020204" pitchFamily="34" charset="0"/>
              <a:buChar char="•"/>
            </a:pPr>
            <a:r>
              <a:rPr lang="en-GB" sz="2400" b="1" dirty="0">
                <a:ea typeface="+mn-lt"/>
                <a:cs typeface="+mn-lt"/>
              </a:rPr>
              <a:t>Materials</a:t>
            </a:r>
            <a:r>
              <a:rPr lang="en-GB" sz="2400" dirty="0">
                <a:ea typeface="+mn-lt"/>
                <a:cs typeface="+mn-lt"/>
              </a:rPr>
              <a:t> – Running out of certain flowers or packaging materials can slow down orders.</a:t>
            </a:r>
            <a:endParaRPr lang="en-GB" dirty="0"/>
          </a:p>
          <a:p>
            <a:pPr>
              <a:buFont typeface="Arial" panose="020B0604020202020204" pitchFamily="34" charset="0"/>
              <a:buChar char="•"/>
            </a:pPr>
            <a:r>
              <a:rPr lang="en-GB" sz="2400" b="1" dirty="0">
                <a:ea typeface="+mn-lt"/>
                <a:cs typeface="+mn-lt"/>
              </a:rPr>
              <a:t>Measurement</a:t>
            </a:r>
            <a:r>
              <a:rPr lang="en-GB" sz="2400" dirty="0">
                <a:ea typeface="+mn-lt"/>
                <a:cs typeface="+mn-lt"/>
              </a:rPr>
              <a:t> – No tracking system means they can’t monitor delivery times properly.</a:t>
            </a:r>
            <a:endParaRPr lang="en-GB" dirty="0"/>
          </a:p>
          <a:p>
            <a:pPr>
              <a:buFont typeface="Arial" panose="020B0604020202020204" pitchFamily="34" charset="0"/>
              <a:buChar char="•"/>
            </a:pPr>
            <a:r>
              <a:rPr lang="en-GB" sz="2400" b="1" dirty="0">
                <a:ea typeface="+mn-lt"/>
                <a:cs typeface="+mn-lt"/>
              </a:rPr>
              <a:t>Environment</a:t>
            </a:r>
            <a:r>
              <a:rPr lang="en-GB" sz="2400" dirty="0">
                <a:ea typeface="+mn-lt"/>
                <a:cs typeface="+mn-lt"/>
              </a:rPr>
              <a:t> – Bad weather or traffic in Norwich can affect delivery routes.</a:t>
            </a:r>
            <a:endParaRPr lang="en-GB" dirty="0">
              <a:ea typeface="+mn-lt"/>
              <a:cs typeface="+mn-lt"/>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07301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r>
              <a:rPr lang="en-GB" sz="3200" b="1" u="sng" dirty="0">
                <a:latin typeface="Arial" panose="020B0604020202020204" pitchFamily="34" charset="0"/>
                <a:cs typeface="Arial" panose="020B0604020202020204" pitchFamily="34" charset="0"/>
              </a:rPr>
              <a:t>Provide a summary of your Key Findings (approx. 30 seconds)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141537"/>
            <a:ext cx="10515600" cy="4351338"/>
          </a:xfrm>
        </p:spPr>
        <p:txBody>
          <a:bodyPr vert="horz" lIns="91440" tIns="45720" rIns="91440" bIns="45720" rtlCol="0" anchor="t">
            <a:normAutofit fontScale="62500" lnSpcReduction="20000"/>
          </a:bodyPr>
          <a:lstStyle/>
          <a:p>
            <a:pPr marL="0" indent="0">
              <a:buNone/>
            </a:pPr>
            <a:r>
              <a:rPr lang="en-GB" dirty="0"/>
              <a:t>1. Green Haven is struggling because of higher costs and online competition</a:t>
            </a:r>
            <a:endParaRPr lang="en-US" dirty="0">
              <a:ea typeface="Calibri" panose="020F0502020204030204"/>
              <a:cs typeface="Calibri" panose="020F0502020204030204"/>
            </a:endParaRPr>
          </a:p>
          <a:p>
            <a:r>
              <a:rPr lang="en-GB" dirty="0">
                <a:ea typeface="+mn-lt"/>
                <a:cs typeface="+mn-lt"/>
              </a:rPr>
              <a:t>The business faces rising expenses and many customers prefer buying flowers online from bigger companies. Green Haven needs to update its business by using online sales and cutting costs.</a:t>
            </a:r>
            <a:endParaRPr lang="en-GB" dirty="0"/>
          </a:p>
          <a:p>
            <a:endParaRPr lang="en-GB" dirty="0"/>
          </a:p>
          <a:p>
            <a:pPr marL="0" indent="0">
              <a:buNone/>
            </a:pPr>
            <a:r>
              <a:rPr lang="en-GB" dirty="0"/>
              <a:t>2. Internal problems are causing delays and unhappy customers</a:t>
            </a:r>
            <a:endParaRPr lang="en-GB" dirty="0">
              <a:ea typeface="Calibri"/>
              <a:cs typeface="Calibri"/>
            </a:endParaRPr>
          </a:p>
          <a:p>
            <a:r>
              <a:rPr lang="en-GB" dirty="0">
                <a:ea typeface="+mn-lt"/>
                <a:cs typeface="+mn-lt"/>
              </a:rPr>
              <a:t>The Cause-and-Effect diagram shows issues like old delivery vans, unclear work steps, and not enough trained staff. Fixing these problems will help improve delivery times and customer satisfaction.</a:t>
            </a:r>
            <a:br>
              <a:rPr lang="en-US" dirty="0"/>
            </a:br>
            <a:endParaRPr lang="en-US">
              <a:ea typeface="Calibri" panose="020F0502020204030204"/>
              <a:cs typeface="Calibri" panose="020F0502020204030204"/>
            </a:endParaRPr>
          </a:p>
          <a:p>
            <a:pPr marL="0" indent="0">
              <a:buNone/>
            </a:pPr>
            <a:r>
              <a:rPr lang="en-GB" dirty="0"/>
              <a:t>3. Being eco-friendly is great, but not enough on its own</a:t>
            </a:r>
            <a:endParaRPr lang="en-GB" dirty="0">
              <a:ea typeface="Calibri"/>
              <a:cs typeface="Calibri"/>
            </a:endParaRPr>
          </a:p>
          <a:p>
            <a:r>
              <a:rPr lang="en-GB" dirty="0">
                <a:ea typeface="+mn-lt"/>
                <a:cs typeface="+mn-lt"/>
              </a:rPr>
              <a:t>Customers like Green Haven’s focus on sustainability, but they also want fast, easy shopping. The shop needs to keep its green values but also offer better service and convenience.</a:t>
            </a:r>
            <a:endParaRPr lang="en-GB" dirty="0"/>
          </a:p>
          <a:p>
            <a:pPr marL="0" indent="0">
              <a:buNone/>
            </a:pPr>
            <a:endParaRPr lang="en-US" dirty="0"/>
          </a:p>
          <a:p>
            <a:pPr marL="0" indent="0">
              <a:buNone/>
            </a:pPr>
            <a:r>
              <a:rPr lang="en-GB" dirty="0"/>
              <a:t>4. Using tools like PESTEL and Cause-and-Effect helps make better decisions</a:t>
            </a:r>
            <a:endParaRPr lang="en-GB" dirty="0">
              <a:ea typeface="Calibri"/>
              <a:cs typeface="Calibri"/>
            </a:endParaRPr>
          </a:p>
          <a:p>
            <a:r>
              <a:rPr lang="en-GB" dirty="0">
                <a:ea typeface="+mn-lt"/>
                <a:cs typeface="+mn-lt"/>
              </a:rPr>
              <a:t>These tools helped find both outside risks and inside problems. Using them means Liam and Priya can make clearer plans to fix issues and grow their business.</a:t>
            </a:r>
            <a:endParaRPr lang="en-GB" dirty="0"/>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vert="horz" lIns="91440" tIns="45720" rIns="91440" bIns="45720" rtlCol="0" anchor="t">
            <a:normAutofit fontScale="85000" lnSpcReduction="10000"/>
          </a:bodyPr>
          <a:lstStyle/>
          <a:p>
            <a:pPr algn="just"/>
            <a:r>
              <a:rPr lang="en-GB" dirty="0">
                <a:ea typeface="+mn-lt"/>
                <a:cs typeface="+mn-lt"/>
              </a:rPr>
              <a:t>Ishikawa, K. (1986). </a:t>
            </a:r>
            <a:r>
              <a:rPr lang="en-GB" i="1" dirty="0">
                <a:ea typeface="+mn-lt"/>
                <a:cs typeface="+mn-lt"/>
              </a:rPr>
              <a:t>Guide to Quality Control</a:t>
            </a:r>
            <a:r>
              <a:rPr lang="en-GB" dirty="0">
                <a:ea typeface="+mn-lt"/>
                <a:cs typeface="+mn-lt"/>
              </a:rPr>
              <a:t>. Asian Productivity Organization.</a:t>
            </a:r>
            <a:endParaRPr lang="en-US" dirty="0">
              <a:ea typeface="+mn-lt"/>
              <a:cs typeface="+mn-lt"/>
            </a:endParaRPr>
          </a:p>
          <a:p>
            <a:pPr algn="just"/>
            <a:r>
              <a:rPr lang="en-GB" dirty="0">
                <a:ea typeface="+mn-lt"/>
                <a:cs typeface="+mn-lt"/>
              </a:rPr>
              <a:t>American Society for Quality (ASQ). (n.d.). </a:t>
            </a:r>
            <a:r>
              <a:rPr lang="en-GB" i="1" dirty="0">
                <a:ea typeface="+mn-lt"/>
                <a:cs typeface="+mn-lt"/>
              </a:rPr>
              <a:t>Cause and Effect Diagram (Fishbone Diagram)</a:t>
            </a:r>
            <a:r>
              <a:rPr lang="en-GB" dirty="0">
                <a:ea typeface="+mn-lt"/>
                <a:cs typeface="+mn-lt"/>
              </a:rPr>
              <a:t>. Retrieved from </a:t>
            </a:r>
            <a:r>
              <a:rPr lang="en-GB" dirty="0">
                <a:ea typeface="+mn-lt"/>
                <a:cs typeface="+mn-lt"/>
                <a:hlinkClick r:id="rId2"/>
              </a:rPr>
              <a:t>https://asq.org/quality-resources/fishbone</a:t>
            </a:r>
            <a:endParaRPr lang="en-GB"/>
          </a:p>
          <a:p>
            <a:pPr algn="just"/>
            <a:r>
              <a:rPr lang="en-GB" dirty="0">
                <a:ea typeface="+mn-lt"/>
                <a:cs typeface="+mn-lt"/>
              </a:rPr>
              <a:t>MindTools. (2024). </a:t>
            </a:r>
            <a:r>
              <a:rPr lang="en-GB" i="1" dirty="0">
                <a:ea typeface="+mn-lt"/>
                <a:cs typeface="+mn-lt"/>
              </a:rPr>
              <a:t>Cause and Effect Analysis</a:t>
            </a:r>
            <a:r>
              <a:rPr lang="en-GB" i="1" dirty="0">
                <a:effectLst/>
                <a:ea typeface="+mn-lt"/>
                <a:cs typeface="+mn-lt"/>
              </a:rPr>
              <a:t>: </a:t>
            </a:r>
            <a:r>
              <a:rPr lang="en-GB" i="1" dirty="0">
                <a:ea typeface="+mn-lt"/>
                <a:cs typeface="+mn-lt"/>
              </a:rPr>
              <a:t>Using </a:t>
            </a:r>
            <a:r>
              <a:rPr lang="en-GB" i="1" dirty="0">
                <a:effectLst/>
                <a:ea typeface="+mn-lt"/>
                <a:cs typeface="+mn-lt"/>
              </a:rPr>
              <a:t>the </a:t>
            </a:r>
            <a:r>
              <a:rPr lang="en-GB" i="1" dirty="0">
                <a:ea typeface="+mn-lt"/>
                <a:cs typeface="+mn-lt"/>
              </a:rPr>
              <a:t>Fishbone Diagram</a:t>
            </a:r>
            <a:r>
              <a:rPr lang="en-GB" dirty="0">
                <a:ea typeface="+mn-lt"/>
                <a:cs typeface="+mn-lt"/>
              </a:rPr>
              <a:t>. Retrieved from </a:t>
            </a:r>
            <a:r>
              <a:rPr lang="en-GB" dirty="0">
                <a:ea typeface="+mn-lt"/>
                <a:cs typeface="+mn-lt"/>
                <a:hlinkClick r:id="rId3">
                  <a:extLst>
                    <a:ext uri="{A12FA001-AC4F-418D-AE19-62706E023703}">
                      <ahyp:hlinkClr xmlns:ahyp="http://schemas.microsoft.com/office/drawing/2018/hyperlinkcolor" val="tx"/>
                    </a:ext>
                  </a:extLst>
                </a:hlinkClick>
              </a:rPr>
              <a:t>https://www.mindtools.com/pages/article/newTMC_03</a:t>
            </a:r>
            <a:r>
              <a:rPr lang="en-GB" dirty="0">
                <a:effectLst/>
                <a:ea typeface="+mn-lt"/>
                <a:cs typeface="+mn-lt"/>
                <a:hlinkClick r:id="rId3">
                  <a:extLst>
                    <a:ext uri="{A12FA001-AC4F-418D-AE19-62706E023703}">
                      <ahyp:hlinkClr xmlns:ahyp="http://schemas.microsoft.com/office/drawing/2018/hyperlinkcolor" val="tx"/>
                    </a:ext>
                  </a:extLst>
                </a:hlinkClick>
              </a:rPr>
              <a:t>.</a:t>
            </a:r>
            <a:r>
              <a:rPr lang="en-GB" dirty="0">
                <a:ea typeface="+mn-lt"/>
                <a:cs typeface="+mn-lt"/>
                <a:hlinkClick r:id="rId3">
                  <a:extLst>
                    <a:ext uri="{A12FA001-AC4F-418D-AE19-62706E023703}">
                      <ahyp:hlinkClr xmlns:ahyp="http://schemas.microsoft.com/office/drawing/2018/hyperlinkcolor" val="tx"/>
                    </a:ext>
                  </a:extLst>
                </a:hlinkClick>
              </a:rPr>
              <a:t>htm</a:t>
            </a:r>
            <a:endParaRPr lang="en-GB"/>
          </a:p>
          <a:p>
            <a:pPr algn="just"/>
            <a:r>
              <a:rPr lang="en-GB" dirty="0">
                <a:ea typeface="+mn-lt"/>
                <a:cs typeface="+mn-lt"/>
              </a:rPr>
              <a:t>MindTools. (2024). </a:t>
            </a:r>
            <a:r>
              <a:rPr lang="en-GB" i="1" dirty="0">
                <a:ea typeface="+mn-lt"/>
                <a:cs typeface="+mn-lt"/>
              </a:rPr>
              <a:t>PESTEL Analysis: Identifying Business Opportunities and Threats</a:t>
            </a:r>
            <a:r>
              <a:rPr lang="en-GB" dirty="0">
                <a:ea typeface="+mn-lt"/>
                <a:cs typeface="+mn-lt"/>
              </a:rPr>
              <a:t>. Retrieved from </a:t>
            </a:r>
            <a:r>
              <a:rPr lang="en-GB" dirty="0">
                <a:ea typeface="+mn-lt"/>
                <a:cs typeface="+mn-lt"/>
                <a:hlinkClick r:id="rId4"/>
              </a:rPr>
              <a:t>https://www.mindtools.com/pages/article/newTMC_09.htm</a:t>
            </a:r>
            <a:endParaRPr lang="en-GB"/>
          </a:p>
          <a:p>
            <a:pPr algn="just"/>
            <a:r>
              <a:rPr lang="en-GB" dirty="0">
                <a:ea typeface="+mn-lt"/>
                <a:cs typeface="+mn-lt"/>
              </a:rPr>
              <a:t>Business News Daily</a:t>
            </a:r>
            <a:r>
              <a:rPr lang="en-GB" dirty="0">
                <a:effectLst/>
                <a:ea typeface="+mn-lt"/>
                <a:cs typeface="+mn-lt"/>
              </a:rPr>
              <a:t>. </a:t>
            </a:r>
            <a:r>
              <a:rPr lang="en-GB" dirty="0">
                <a:ea typeface="+mn-lt"/>
                <a:cs typeface="+mn-lt"/>
              </a:rPr>
              <a:t>(2023). </a:t>
            </a:r>
            <a:r>
              <a:rPr lang="en-GB" i="1" dirty="0">
                <a:ea typeface="+mn-lt"/>
                <a:cs typeface="+mn-lt"/>
              </a:rPr>
              <a:t>How to Use PESTEL Analysis </a:t>
            </a:r>
            <a:r>
              <a:rPr lang="en-GB" i="1" dirty="0">
                <a:effectLst/>
                <a:ea typeface="+mn-lt"/>
                <a:cs typeface="+mn-lt"/>
              </a:rPr>
              <a:t>for </a:t>
            </a:r>
            <a:r>
              <a:rPr lang="en-GB" i="1" dirty="0">
                <a:ea typeface="+mn-lt"/>
                <a:cs typeface="+mn-lt"/>
              </a:rPr>
              <a:t>Your Business</a:t>
            </a:r>
            <a:r>
              <a:rPr lang="en-GB" dirty="0">
                <a:ea typeface="+mn-lt"/>
                <a:cs typeface="+mn-lt"/>
              </a:rPr>
              <a:t>. Retrieved from </a:t>
            </a:r>
            <a:r>
              <a:rPr lang="en-GB" dirty="0">
                <a:ea typeface="+mn-lt"/>
                <a:cs typeface="+mn-lt"/>
                <a:hlinkClick r:id="rId5">
                  <a:extLst>
                    <a:ext uri="{A12FA001-AC4F-418D-AE19-62706E023703}">
                      <ahyp:hlinkClr xmlns:ahyp="http://schemas.microsoft.com/office/drawing/2018/hyperlinkcolor" val="tx"/>
                    </a:ext>
                  </a:extLst>
                </a:hlinkClick>
              </a:rPr>
              <a:t>https://www.businessnewsdaily.com/5545-pestel-analysis.html</a:t>
            </a:r>
            <a:endParaRPr lang="en-GB"/>
          </a:p>
          <a:p>
            <a:pPr algn="just"/>
            <a:r>
              <a:rPr lang="en-GB" dirty="0">
                <a:ea typeface="+mn-lt"/>
                <a:cs typeface="+mn-lt"/>
              </a:rPr>
              <a:t>Investopedia. (2023). </a:t>
            </a:r>
            <a:r>
              <a:rPr lang="en-GB" i="1" dirty="0">
                <a:ea typeface="+mn-lt"/>
                <a:cs typeface="+mn-lt"/>
              </a:rPr>
              <a:t>PESTEL Analysis</a:t>
            </a:r>
            <a:r>
              <a:rPr lang="en-GB" dirty="0">
                <a:effectLst/>
                <a:ea typeface="+mn-lt"/>
                <a:cs typeface="+mn-lt"/>
              </a:rPr>
              <a:t>. </a:t>
            </a:r>
            <a:r>
              <a:rPr lang="en-GB" dirty="0">
                <a:ea typeface="+mn-lt"/>
                <a:cs typeface="+mn-lt"/>
              </a:rPr>
              <a:t>Retrieved from </a:t>
            </a:r>
            <a:r>
              <a:rPr lang="en-GB" dirty="0">
                <a:ea typeface="+mn-lt"/>
                <a:cs typeface="+mn-lt"/>
                <a:hlinkClick r:id="rId6">
                  <a:extLst>
                    <a:ext uri="{A12FA001-AC4F-418D-AE19-62706E023703}">
                      <ahyp:hlinkClr xmlns:ahyp="http://schemas.microsoft.com/office/drawing/2018/hyperlinkcolor" val="tx"/>
                    </a:ext>
                  </a:extLst>
                </a:hlinkClick>
              </a:rPr>
              <a:t>https://www.investopedia.com/terms/p/pest-analysis.asp</a:t>
            </a:r>
            <a:endParaRPr lang="en-GB"/>
          </a:p>
          <a:p>
            <a:pPr algn="just"/>
            <a:endParaRPr lang="en-GB"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useBgFill="1">
        <p:nvSpPr>
          <p:cNvPr id="1045" name="Rectangle 1044">
            <a:extLst>
              <a:ext uri="{FF2B5EF4-FFF2-40B4-BE49-F238E27FC236}">
                <a16:creationId xmlns:a16="http://schemas.microsoft.com/office/drawing/2014/main" id="{53E60C6D-4E85-4E14-BCDF-BF15C241F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9887C85-3A16-41D5-CE36-012EDC5A5000}"/>
              </a:ext>
            </a:extLst>
          </p:cNvPr>
          <p:cNvSpPr txBox="1"/>
          <p:nvPr/>
        </p:nvSpPr>
        <p:spPr>
          <a:xfrm>
            <a:off x="6482598" y="2860532"/>
            <a:ext cx="5397237" cy="13255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dirty="0">
                <a:solidFill>
                  <a:srgbClr val="FF0000"/>
                </a:solidFill>
                <a:latin typeface="+mj-lt"/>
                <a:ea typeface="+mj-ea"/>
                <a:cs typeface="+mj-cs"/>
              </a:rPr>
              <a:t>Thank you for not asking QUESTIONS</a:t>
            </a:r>
            <a:r>
              <a:rPr lang="en-US" sz="4400" dirty="0">
                <a:latin typeface="+mj-lt"/>
                <a:ea typeface="+mj-ea"/>
                <a:cs typeface="+mj-cs"/>
              </a:rPr>
              <a:t>  </a:t>
            </a: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8252" r="28338" b="1"/>
          <a:stretch>
            <a:fillRect/>
          </a:stretch>
        </p:blipFill>
        <p:spPr bwMode="auto">
          <a:xfrm>
            <a:off x="698353" y="598677"/>
            <a:ext cx="2839499" cy="2733294"/>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a:noFill/>
          <a:extLst>
            <a:ext uri="{909E8E84-426E-40DD-AFC4-6F175D3DCCD1}">
              <a14:hiddenFill xmlns:a14="http://schemas.microsoft.com/office/drawing/2010/main">
                <a:solidFill>
                  <a:srgbClr val="FFFFFF"/>
                </a:solidFill>
              </a14:hiddenFill>
            </a:ext>
          </a:extLst>
        </p:spPr>
      </p:pic>
      <p:sp>
        <p:nvSpPr>
          <p:cNvPr id="1046" name="Freeform: Shape 1041">
            <a:extLst>
              <a:ext uri="{FF2B5EF4-FFF2-40B4-BE49-F238E27FC236}">
                <a16:creationId xmlns:a16="http://schemas.microsoft.com/office/drawing/2014/main" id="{7D42D292-4C48-479B-9E59-E29CD9871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Picture 10" descr="A cartoon flower with a face&#10;&#10;AI-generated content may be incorrect.">
            <a:extLst>
              <a:ext uri="{FF2B5EF4-FFF2-40B4-BE49-F238E27FC236}">
                <a16:creationId xmlns:a16="http://schemas.microsoft.com/office/drawing/2014/main" id="{C2894759-C905-F87C-C263-CA3E19FFCC7D}"/>
              </a:ext>
            </a:extLst>
          </p:cNvPr>
          <p:cNvPicPr>
            <a:picLocks noChangeAspect="1"/>
          </p:cNvPicPr>
          <p:nvPr/>
        </p:nvPicPr>
        <p:blipFill>
          <a:blip r:embed="rId3"/>
          <a:srcRect t="9963" r="6" b="4573"/>
          <a:stretch>
            <a:fillRect/>
          </a:stretch>
        </p:blipFill>
        <p:spPr>
          <a:xfrm>
            <a:off x="2675136" y="3702724"/>
            <a:ext cx="3197988" cy="2733293"/>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6151294" y="1946684"/>
            <a:ext cx="5397237" cy="4351338"/>
          </a:xfrm>
        </p:spPr>
        <p:txBody>
          <a:bodyPr vert="horz" lIns="91440" tIns="45720" rIns="91440" bIns="45720" rtlCol="0">
            <a:normAutofit/>
          </a:bodyPr>
          <a:lstStyle/>
          <a:p>
            <a:endParaRPr lang="en-US"/>
          </a:p>
          <a:p>
            <a:pPr marL="0"/>
            <a:endParaRPr lang="en-US"/>
          </a:p>
        </p:txBody>
      </p:sp>
      <p:sp>
        <p:nvSpPr>
          <p:cNvPr id="1044" name="Arc 1043">
            <a:extLst>
              <a:ext uri="{FF2B5EF4-FFF2-40B4-BE49-F238E27FC236}">
                <a16:creationId xmlns:a16="http://schemas.microsoft.com/office/drawing/2014/main" id="{533DF362-939D-4EEE-8DC4-6B54607E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198">
            <a:off x="1539683" y="162676"/>
            <a:ext cx="4083433" cy="4083433"/>
          </a:xfrm>
          <a:prstGeom prst="arc">
            <a:avLst>
              <a:gd name="adj1" fmla="val 17445962"/>
              <a:gd name="adj2" fmla="val 0"/>
            </a:avLst>
          </a:prstGeom>
          <a:noFill/>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2099</TotalTime>
  <Words>1186</Words>
  <Application>Microsoft Office PowerPoint</Application>
  <PresentationFormat>Widescreen</PresentationFormat>
  <Paragraphs>172</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Overview Of Green Haven</vt:lpstr>
      <vt:lpstr>Who are  Green Haven Florists</vt:lpstr>
      <vt:lpstr>Problems  Green Haven Florists are facing </vt:lpstr>
      <vt:lpstr>PowerPoint Presentation</vt:lpstr>
      <vt:lpstr>PowerPoint Presentation</vt:lpstr>
      <vt:lpstr>5W2H Analysis of Green Haven Florists</vt:lpstr>
      <vt:lpstr>Provide a critique of the PESTEL Framework</vt:lpstr>
      <vt:lpstr>  Provide an application and discuss the information provided in your PESTEL Framework  </vt:lpstr>
      <vt:lpstr>Provide a critique of the Cause-and-Effect model </vt:lpstr>
      <vt:lpstr>PowerPoint Presentation</vt:lpstr>
      <vt:lpstr>Provide a summary of your Key Findings (approx. 30 seconds)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Arshed Saddique (2440337)</cp:lastModifiedBy>
  <cp:revision>268</cp:revision>
  <dcterms:created xsi:type="dcterms:W3CDTF">2024-01-29T11:42:05Z</dcterms:created>
  <dcterms:modified xsi:type="dcterms:W3CDTF">2025-10-13T18:06:56Z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