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114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07508A-EEA0-4339-A865-B1B12376D363}" type="datetimeFigureOut">
              <a:rPr lang="en-US" smtClean="0"/>
              <a:t>10/17/2025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F41C8F-CCDC-4356-AEE2-26740427299B}" type="slidenum">
              <a:rPr lang="en-US" smtClean="0"/>
              <a:t>‹#›</a:t>
            </a:fld>
            <a:endParaRPr lang="en-US"/>
          </a:p>
        </p:txBody>
      </p:sp>
    </p:spTree>
    <p:extLst>
      <p:ext uri="{BB962C8B-B14F-4D97-AF65-F5344CB8AC3E}">
        <p14:creationId xmlns:p14="http://schemas.microsoft.com/office/powerpoint/2010/main" val="3706599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International business relies on effective and respectful communication between global partners. Clear communication builds trust and prevents misunderstandings in daily operations. The United Kingdom and Japan share a strong trade and investment relationship. These two countries have different communication traditions that influence their business practices. Miscommunication can damage collaboration and delay strategic decisions between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organisations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Cultural awareness helps managers bridge these gaps more effectively. Research shows culture shapes how people interpret messages in global contexts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Szkudlarek</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et al., 2020). The long partnership between the UK and Japan highlights the importance of cultural understanding (NISSAN MOTOR, 2022). Intercultural competence supports stronger business systems and cooperation (Eyitayo Francis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Adanlawo</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and Chaka, 2025). This presentation focuses on comparing both cultures through theories and practical examples. The goal is to identify barriers and create strategies for better communication.</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2</a:t>
            </a:fld>
            <a:endParaRPr lang="en-US"/>
          </a:p>
        </p:txBody>
      </p:sp>
    </p:spTree>
    <p:extLst>
      <p:ext uri="{BB962C8B-B14F-4D97-AF65-F5344CB8AC3E}">
        <p14:creationId xmlns:p14="http://schemas.microsoft.com/office/powerpoint/2010/main" val="1970202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The main purpose of this presentation is to apply communication theories to practice. Theories help explain why people from different cultures behave differently. They also guide managers to adapt their approaches during negotiations and teamwork. I will compare the cultural styles of the United Kingdom and Japan carefully. The comparison will explain how values and traditions affect communication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behaviour</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Understanding these factors improves intercultural communication in global business operations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Lissitsa</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et al., 2022). The presentation will also include examples that demonstrate real workplace experiences. These examples show practical links between theory and international business outcomes. The structure moves from theory to case study and then to recommendations. Each section builds toward a clear understanding of communication improvement. The aim is to connect academic knowledge with real business performance.</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3</a:t>
            </a:fld>
            <a:endParaRPr lang="en-US"/>
          </a:p>
        </p:txBody>
      </p:sp>
    </p:spTree>
    <p:extLst>
      <p:ext uri="{BB962C8B-B14F-4D97-AF65-F5344CB8AC3E}">
        <p14:creationId xmlns:p14="http://schemas.microsoft.com/office/powerpoint/2010/main" val="2787913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Hofstede’s cultural model provides insight into national values and workplace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behaviour</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It compares countries by several key dimensions such as power distance and individualism. The United Kingdom values independence, open dialogue, and equality in communication. Japan, however, values collectivism, discipline, and structured group harmony (Hofstede Insights, 2022). British professionals express opinions directly during meetings and debates. Japanese professionals tend to respect hierarchy and avoid confrontation with superiors. These differences influence negotiation speed, leadership, and problem-solving approaches. UK managers may find Japanese communication slower but more relationship-oriented. Japanese colleagues might view British directness as overly assertive or disrespectful.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Recognising</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these contrasts helps prevent offence and misunderstanding in cross-cultural settings. Applying Hofstede’s theory prepares managers to manage communication differences more effectively.</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4</a:t>
            </a:fld>
            <a:endParaRPr lang="en-US"/>
          </a:p>
        </p:txBody>
      </p:sp>
    </p:spTree>
    <p:extLst>
      <p:ext uri="{BB962C8B-B14F-4D97-AF65-F5344CB8AC3E}">
        <p14:creationId xmlns:p14="http://schemas.microsoft.com/office/powerpoint/2010/main" val="1351238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Hall’s communication theory distinguishes between high-context and low-context cultures. Japan is a high-context culture where meaning is often implied or non-verbal (Shen et al., 2024). Silence, gestures, and tone communicate respect and hierarchy in Japanese workplaces. The United Kingdom represents a low-context culture focused on explicit verbal expression. British professionals expect clarity and efficiency during discussion and negotiation. Japanese employees prefer subtle and indirect forms of message delivery. Misunderstandings occur when one side expects clear speech and the other prefers silence. These differences can easily lead to tension during international meetings or presentations. Managers must pay attention to tone, pauses, and gestures when interacting. Developing sensitivity to high-context signals reduces confusion in intercultural communication. Understanding Hall’s theory helps negotiators build more balanced discussions with Japanese teams.</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5</a:t>
            </a:fld>
            <a:endParaRPr lang="en-US"/>
          </a:p>
        </p:txBody>
      </p:sp>
    </p:spTree>
    <p:extLst>
      <p:ext uri="{BB962C8B-B14F-4D97-AF65-F5344CB8AC3E}">
        <p14:creationId xmlns:p14="http://schemas.microsoft.com/office/powerpoint/2010/main" val="2571695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Global Situational Theory suggests that the style of communication should vary with the culture. According to Babcock (2021), flexibility is crucial in business communication across various cultures. This is because it enables managers to adapt their tone, tempo, and delivery of the message. The professionals in the United Kingdom will learn to adjust to the expectations of the Japanese. Japanese managers may also be able to be clear when interacting with their Western counterparts. It is a balance that will result in a smoother negotiation and reduce misunderstandings. The cultural flexibility can guarantee the respect of values, and the professional goals are met in an efficient way. It also eliminates the emotional stress and promotes the long-term collaboration of partners. Mixed-cultural teams can be managed more easily with the help of situational awareness. The application of this theory facilitates open-minded thinking and intercultural achievement. The strategy helps the maintenance of communication strategies in the dynamic international environment.</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6</a:t>
            </a:fld>
            <a:endParaRPr lang="en-US"/>
          </a:p>
        </p:txBody>
      </p:sp>
    </p:spTree>
    <p:extLst>
      <p:ext uri="{BB962C8B-B14F-4D97-AF65-F5344CB8AC3E}">
        <p14:creationId xmlns:p14="http://schemas.microsoft.com/office/powerpoint/2010/main" val="25756357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The Japanese business communication ethos is based on patience, politeness, and indirectness (Bangkok, 2021). Respect is shown in terms of gestures, tone, and silence instead of words. The value of unity in the group outweighs that of personal views or argument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Munezane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2025). The Japanese take care to avoid using words that would lead to open disagreement during meetings. Discipline and professionalism are demonstrated through emotional control in terms of discussions and negotiation. Non-verbal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behaviour</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such as bowing or nodding conveys social hierarchy. Building personal trust before contracts is crucial for Japanese managers. UK partners sometimes misunderstand silence as hesitation or a lack of interest. These cultural habits protect relationships but can slow decision-making speed. Understanding these practices allows UK professionals to respond with empathy and patience. Awareness of Japanese communication etiquette supports mutual respect in partnerships.</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7</a:t>
            </a:fld>
            <a:endParaRPr lang="en-US"/>
          </a:p>
        </p:txBody>
      </p:sp>
    </p:spTree>
    <p:extLst>
      <p:ext uri="{BB962C8B-B14F-4D97-AF65-F5344CB8AC3E}">
        <p14:creationId xmlns:p14="http://schemas.microsoft.com/office/powerpoint/2010/main" val="4023042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The Nissan Sunderland Plant demonstrates effective UK–Japan communication management (NISSAN MOTOR, 2022). Japanese management systems were introduced to a diverse British workforce successfully. Employees receive cultural orientation and teamwork training to enhance cooperation (Misa Fujio, 2023). Japanese supervisors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emphasise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discipline, quality, and group problem solving at work. British employees contribute creative ideas and flexible responses to production issues. Combining both styles improves productivity and staff satisfaction inside the plant. Hierarchical Japanese structures coexist with open British communication in operations. Decisions are made carefully after consulting both local and international leaders. Patience and understanding ensure effective collaboration between both cultural groups. The case shows how intercultural theories can be implemented in real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organisations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It proves that awareness and mutual learning produce measurable business success.</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8</a:t>
            </a:fld>
            <a:endParaRPr lang="en-US"/>
          </a:p>
        </p:txBody>
      </p:sp>
    </p:spTree>
    <p:extLst>
      <p:ext uri="{BB962C8B-B14F-4D97-AF65-F5344CB8AC3E}">
        <p14:creationId xmlns:p14="http://schemas.microsoft.com/office/powerpoint/2010/main" val="3555619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Cultural contrasts create several challenges for UK and Japanese managers. Silence in Japanese communication can confuse British professionals expecting verbal feedback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Szkudlarek</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et al., 2020). The UK preference for speed conflicts with Japan’s consensus-based decision process (Bangkok, 2021). Direct speech from UK managers might appear impolite to Japanese teams (Hofstede Insights, 2022). Emotional restraint in Japan can seem distant to expressive British colleagues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Munezane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2025). Building trust takes more time because Japanese relationships develop gradually (Sikorski and Albrecht, 2025). Misinterpretation increases when cultural training is missing or ignored. Differences in hierarchy, politeness, and time perception often complicate collaboration. Email communication can also create confusion due to indirect expressions. These issues highlight the importance of cross-cultural understanding for managers. Addressing them early improves trust and efficiency in global negotiations.</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9</a:t>
            </a:fld>
            <a:endParaRPr lang="en-US"/>
          </a:p>
        </p:txBody>
      </p:sp>
    </p:spTree>
    <p:extLst>
      <p:ext uri="{BB962C8B-B14F-4D97-AF65-F5344CB8AC3E}">
        <p14:creationId xmlns:p14="http://schemas.microsoft.com/office/powerpoint/2010/main" val="1135389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Cultural diversity also creates opportunities for learning and growth in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organisations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Intercultural training enhances awareness, empathy, and adaptability for staff (Eyitayo Francis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Adanlawo</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and Chaka, 2025). Shared experiences reduce prejudice and build unity in international projects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Lissitsa</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et al., 2022). Managers who understand cultural differences make better communication decisions daily. Jandt’s intercultural competence model supports active learning and awareness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Munezane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2025). Cooperation between Japanese and UK professionals promotes creativity and innovation (Misa Fujio, 2023). Language exchange initiatives improve both linguistic and social understanding across teams. Continuous exposure to cultural interaction strengthens personal and professional growth. Companies benefit from increased morale and reduced miscommunication in global teams. Developing competence ensures that culture becomes a resource rather than a barrier.</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10</a:t>
            </a:fld>
            <a:endParaRPr lang="en-US"/>
          </a:p>
        </p:txBody>
      </p:sp>
    </p:spTree>
    <p:extLst>
      <p:ext uri="{BB962C8B-B14F-4D97-AF65-F5344CB8AC3E}">
        <p14:creationId xmlns:p14="http://schemas.microsoft.com/office/powerpoint/2010/main" val="14665906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Several strategies can help UK companies communicate effectively with Japanese partners. Regular intercultural workshops help employees understand norms and expectations (Sikorski and Albrecht, 2025). Training sessions teach listening skills and respect for cultural silence. Hiring bilingual project leaders bridges both linguistic and cultural gaps. Written meeting summaries provide clarity for both sides of communication (Babcock, 2021). British managers should allow time for group decisions and collective approval (Bangkok, 2021).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Recognising</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Japanese holidays and customs demonstrates genuine respect for partners (NISSAN MOTOR, 2022). Encouraging long-term relationships instead of short contracts builds mutual trust. Cross-cultural mentoring between senior and junior staff strengthens collaboration. These actions improve cooperation and reduce misunderstanding in international business operations. Practical implementation of these recommendations ensures smoother UK–Japan partnerships worldwide.</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11</a:t>
            </a:fld>
            <a:endParaRPr lang="en-US"/>
          </a:p>
        </p:txBody>
      </p:sp>
    </p:spTree>
    <p:extLst>
      <p:ext uri="{BB962C8B-B14F-4D97-AF65-F5344CB8AC3E}">
        <p14:creationId xmlns:p14="http://schemas.microsoft.com/office/powerpoint/2010/main" val="1175215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Effective communication is essential for global business success between diverse cultures. Cultural awareness turns potential conflict into opportunities for collaboration and respect. Understanding theories like Hofstede and Hall improves intercultural sensitivity in practice. The comparison of the United Kingdom and Japan shows key differences clearly. Real examples such as Nissan prove that adaptation leads to mutual achievement. Managers who value patience and empathy build stronger professional relationships. Training and experience enhance both understanding and cooperation between employees. Open-minded communication fosters innovation and long-term stability within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organisations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Shared respect ensures sustainable growth for both British and Japanese partners. Building cultural intelligence supports not only business outcomes but also human connection. Intercultural understanding remains the foundation of successful international communication today.</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12</a:t>
            </a:fld>
            <a:endParaRPr lang="en-US"/>
          </a:p>
        </p:txBody>
      </p:sp>
    </p:spTree>
    <p:extLst>
      <p:ext uri="{BB962C8B-B14F-4D97-AF65-F5344CB8AC3E}">
        <p14:creationId xmlns:p14="http://schemas.microsoft.com/office/powerpoint/2010/main" val="2167702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Babcock, R.D. (2021). A Proposal for Global Situational Theory.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Business Communication Research and Practice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4(1), pp.1–4.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doi:https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://doi.org/10.22682/bcrp.2021.4.1.1.</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Bangkok (2021).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THE SIGNIFICANCE FACTORS OF BUSINESS NEGOTIATIONS IN JAPAN MR. OGOCHUKWU MICHAEL OSAKWE 6017190066 SUBMITTED IN THE PARTIAL FULFILMENT OF THE REQUIREMENTS FOR THE DEGREE OF MASTER OF BUSINESS ADMINISTRATION, INTERNATIONAL PROGRAM, GRADUATE SCHOOL OF BUSINESS SIAM UNIVERSITY</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Available at: https://e-research.siam.edu/wp-content/uploads/2022/01/IMBA-2021-IS-Human-Resource-Management.pdf.</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Eyitayo Francis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Adanlawo</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and Chaka, M. (2025). Intercultural Business Communication: A Key to Building Inter-Organizational Systems.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Journal of Posthumanism</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5(1).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doi:https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://doi.org/10.63332/joph.v5i1.570.</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Hofstede Insights (2022).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Country Comparison - Hofstede Insights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Hofstede Insights. Available at: https://www.hofstede-insights.com/country-comparison/the-uk.</a:t>
            </a:r>
          </a:p>
          <a:p>
            <a:pPr marL="0" marR="0" algn="just">
              <a:lnSpc>
                <a:spcPct val="150000"/>
              </a:lnSpc>
              <a:spcAft>
                <a:spcPts val="800"/>
              </a:spcAft>
              <a:buNone/>
            </a:pP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Lissitsa</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Kushnirovich</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N. and Aharoni, M. (2022). Domestication of remote threats: From vicarious learning of foreign events to local intergroup relations.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International Journal of Intercultural Relations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87, pp.157–168.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doi:https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://doi.org/10.1016/j.ijintrel.2022.02.004.</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Misa Fujio (2023). New Opportunities for Japanese Universities to Internationalize Communication Courses.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Journal of Technical Writing and Communication</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doi:https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://doi.org/10.1177/00472816231188110.</a:t>
            </a:r>
          </a:p>
          <a:p>
            <a:pPr marL="0" marR="0" algn="just">
              <a:lnSpc>
                <a:spcPct val="150000"/>
              </a:lnSpc>
              <a:spcAft>
                <a:spcPts val="800"/>
              </a:spcAft>
              <a:buNone/>
            </a:pP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Munezane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Y. (2025). Conceptualizing intercultural communicative competence in higher education in the Japanese context: Insights from language learners, practitioners, and public arena.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Social Sciences &amp; Humanities Open</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11, p.101205.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doi:https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://doi.org/10.1016/j.ssaho.2024.101205.</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NISSAN MOTOR (2022).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Nissan Motor Corporation Global Website</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Nissan-global.com. Available at: https://www.nissan-global.com/EN/.</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Shen, Z., Pang, B., Li, X. and Chen, Y. (2024).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An exploration of Japanese cultural dynamics communication practices through social pragmatics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ResearchGate. Available at: https://www.researchgate.net/publication/379931914_An_Exploration_of_Japanese_Cultural_Dynamics_Communication_Practices_through_Social_Pragmatics.</a:t>
            </a:r>
          </a:p>
          <a:p>
            <a:pPr marL="0" marR="0" algn="just">
              <a:lnSpc>
                <a:spcPct val="150000"/>
              </a:lnSpc>
              <a:spcAft>
                <a:spcPts val="800"/>
              </a:spcAft>
              <a:buNone/>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Sikorski, M.T. and Albrecht, A. (2025). Trust in the Context of Intercultural Negotiations - A Systematic Review.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Negotiation and Conflict Management Research</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18(1).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doi:https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://doi.org/10.34891/a0mc-jx98.</a:t>
            </a:r>
          </a:p>
          <a:p>
            <a:pPr marL="0" marR="0" algn="just">
              <a:lnSpc>
                <a:spcPct val="150000"/>
              </a:lnSpc>
              <a:spcAft>
                <a:spcPts val="800"/>
              </a:spcAft>
              <a:buNone/>
            </a:pP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Szkudlarek</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B., Osland, J.S., </a:t>
            </a:r>
            <a:r>
              <a:rPr lang="en-US" sz="1800" kern="100" dirty="0" err="1">
                <a:effectLst/>
                <a:latin typeface="Calibri" panose="020F0502020204030204" pitchFamily="34" charset="0"/>
                <a:ea typeface="Aptos" panose="020B0004020202020204" pitchFamily="34" charset="0"/>
                <a:cs typeface="Times New Roman" panose="02020603050405020304" pitchFamily="18" charset="0"/>
              </a:rPr>
              <a:t>Nardon</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L. and Zander, L. (2020). Communication and culture in international business – Moving the field forward.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Journal of World Business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55(6). Available at: https://www.sciencedirect.com/science/article/pii/S1090951620300547.</a:t>
            </a:r>
          </a:p>
          <a:p>
            <a:pPr marL="0" marR="0" algn="just">
              <a:lnSpc>
                <a:spcPct val="150000"/>
              </a:lnSpc>
              <a:spcAft>
                <a:spcPts val="800"/>
              </a:spcAft>
            </a:pPr>
            <a:r>
              <a:rPr lang="en-US" sz="1800" kern="100" dirty="0">
                <a:effectLst/>
                <a:latin typeface="Calibri" panose="020F0502020204030204" pitchFamily="34" charset="0"/>
                <a:ea typeface="Aptos" panose="020B0004020202020204" pitchFamily="34" charset="0"/>
                <a:cs typeface="Times New Roman" panose="02020603050405020304" pitchFamily="18" charset="0"/>
              </a:rPr>
              <a:t>Think Insights (2022). </a:t>
            </a:r>
            <a:r>
              <a:rPr lang="en-US" sz="1800" i="1" kern="100" dirty="0">
                <a:effectLst/>
                <a:latin typeface="Calibri" panose="020F0502020204030204" pitchFamily="34" charset="0"/>
                <a:ea typeface="Aptos" panose="020B0004020202020204" pitchFamily="34" charset="0"/>
                <a:cs typeface="Times New Roman" panose="02020603050405020304" pitchFamily="18" charset="0"/>
              </a:rPr>
              <a:t>Hofstede’s Cultural Dimensions | Think Insights</a:t>
            </a:r>
            <a:r>
              <a:rPr lang="en-US" sz="1800" kern="100" dirty="0">
                <a:effectLst/>
                <a:latin typeface="Calibri" panose="020F0502020204030204" pitchFamily="34" charset="0"/>
                <a:ea typeface="Aptos" panose="020B0004020202020204" pitchFamily="34" charset="0"/>
                <a:cs typeface="Times New Roman" panose="02020603050405020304" pitchFamily="18" charset="0"/>
              </a:rPr>
              <a:t>. [online] Think Insights. Available at: https://thinkinsights.net/leadership/hofstedes-cultural-dimensions.</a:t>
            </a:r>
          </a:p>
          <a:p>
            <a:endParaRPr lang="en-US" dirty="0"/>
          </a:p>
        </p:txBody>
      </p:sp>
      <p:sp>
        <p:nvSpPr>
          <p:cNvPr id="4" name="Slide Number Placeholder 3"/>
          <p:cNvSpPr>
            <a:spLocks noGrp="1"/>
          </p:cNvSpPr>
          <p:nvPr>
            <p:ph type="sldNum" sz="quarter" idx="5"/>
          </p:nvPr>
        </p:nvSpPr>
        <p:spPr/>
        <p:txBody>
          <a:bodyPr/>
          <a:lstStyle/>
          <a:p>
            <a:fld id="{8CF41C8F-CCDC-4356-AEE2-26740427299B}" type="slidenum">
              <a:rPr lang="en-US" smtClean="0"/>
              <a:t>13</a:t>
            </a:fld>
            <a:endParaRPr lang="en-US"/>
          </a:p>
        </p:txBody>
      </p:sp>
    </p:spTree>
    <p:extLst>
      <p:ext uri="{BB962C8B-B14F-4D97-AF65-F5344CB8AC3E}">
        <p14:creationId xmlns:p14="http://schemas.microsoft.com/office/powerpoint/2010/main" val="1359974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5DE2C-35AA-6F5C-DBA5-E584C0A6AB2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69B69C5-E862-6DEB-3CD2-15D67A7099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43919CA-88D8-DB0A-4653-8C77B8FC58BE}"/>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5" name="Footer Placeholder 4">
            <a:extLst>
              <a:ext uri="{FF2B5EF4-FFF2-40B4-BE49-F238E27FC236}">
                <a16:creationId xmlns:a16="http://schemas.microsoft.com/office/drawing/2014/main" id="{DE23594D-46EA-327E-9F55-4E5CAFE92F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999537-D5E8-3A0A-4079-1A79425CFBAD}"/>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962107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C867E-5276-BDDD-CD27-E001D93B4E2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E9C4D0D-E1A1-55B9-50D5-B82AFD5079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B2AF881-BCFF-E753-4578-E3CC0E703120}"/>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5" name="Footer Placeholder 4">
            <a:extLst>
              <a:ext uri="{FF2B5EF4-FFF2-40B4-BE49-F238E27FC236}">
                <a16:creationId xmlns:a16="http://schemas.microsoft.com/office/drawing/2014/main" id="{AB057907-B362-F1F5-4AC1-76A99E60C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5332B5-79A9-0DC4-E6E1-B0EA1C7FCA43}"/>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1890780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258E3-5824-AB9E-6F86-C7EEC2D9BB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53B8C0EE-A2D5-B40F-EF0A-861ABF2908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AAE8B7-90F8-A387-90CA-199AFA27B61F}"/>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5" name="Footer Placeholder 4">
            <a:extLst>
              <a:ext uri="{FF2B5EF4-FFF2-40B4-BE49-F238E27FC236}">
                <a16:creationId xmlns:a16="http://schemas.microsoft.com/office/drawing/2014/main" id="{D4588F8D-C6EC-0B98-3108-544470E87F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D0F94B-88FC-D6FE-9C25-9E6879548630}"/>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565036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49F02-5BC9-95B8-FF03-B3F0A50F08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4F727E-99D8-3DBE-51F1-BC3A9F20EE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636B91C-706A-4A88-ABD3-48B6F26D8EA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AEC7C20-5F24-ACC7-9901-8797EA1EC17A}"/>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6" name="Footer Placeholder 5">
            <a:extLst>
              <a:ext uri="{FF2B5EF4-FFF2-40B4-BE49-F238E27FC236}">
                <a16:creationId xmlns:a16="http://schemas.microsoft.com/office/drawing/2014/main" id="{9B83918A-B080-4505-228D-602BC7AFA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F5B855-4D2C-3482-F08B-75CE1403264D}"/>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3313447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4914D-D3BB-CA4D-7D1B-3D74C7E710A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29D7F52-F3EC-D1F9-C80E-3AC26BCF56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A2FDFB-7AD3-9BCC-92F9-96599D48EB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8D3BF07-082F-805F-4ECE-DFDD577375B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18468F-9238-8132-3E7B-A8117583C4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A25BAE-DAC2-9EA6-1F65-02B320170F04}"/>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8" name="Footer Placeholder 7">
            <a:extLst>
              <a:ext uri="{FF2B5EF4-FFF2-40B4-BE49-F238E27FC236}">
                <a16:creationId xmlns:a16="http://schemas.microsoft.com/office/drawing/2014/main" id="{310EB863-0AA4-79FC-01B7-86F8666B42A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17B0396-2AC9-40CA-B567-79868E61C8BF}"/>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2153095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0993-CAAB-BB9F-6092-74AA95C6096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55DC5E6-5132-D382-A094-AD06C77419EE}"/>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4" name="Footer Placeholder 3">
            <a:extLst>
              <a:ext uri="{FF2B5EF4-FFF2-40B4-BE49-F238E27FC236}">
                <a16:creationId xmlns:a16="http://schemas.microsoft.com/office/drawing/2014/main" id="{E46F2951-4315-7433-FA88-9FDE597B01A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18B0EEE-7D63-9895-4A24-A9D6CF6C921E}"/>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2081853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7F1091-D9D6-D819-B375-0721ABDDBCD8}"/>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3" name="Footer Placeholder 2">
            <a:extLst>
              <a:ext uri="{FF2B5EF4-FFF2-40B4-BE49-F238E27FC236}">
                <a16:creationId xmlns:a16="http://schemas.microsoft.com/office/drawing/2014/main" id="{77620EFB-3C09-3AE8-5CFF-8E8620B20F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5F92E3-B00E-DAD0-8DB9-97FF8E7C1E35}"/>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1159795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C803B-0098-4503-D3C1-12312BC845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75EFFE2-AE5D-32AC-1C0F-C60E692368D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D0A6A4C-959E-E251-189F-E71CF09F8E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7152852-ABF6-AD55-7824-8AE041259DB9}"/>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6" name="Footer Placeholder 5">
            <a:extLst>
              <a:ext uri="{FF2B5EF4-FFF2-40B4-BE49-F238E27FC236}">
                <a16:creationId xmlns:a16="http://schemas.microsoft.com/office/drawing/2014/main" id="{F2B14079-13F7-37FF-6AA6-F4E092ED6D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9E9481-7D04-3748-6260-14236A81F1D7}"/>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4055334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117D0-E3CA-C067-3575-B5480DF1A4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8965B9B-87D4-6D2C-EAF1-F95D0D0E25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03E2EB-D61C-3E9C-04EB-1E09784E31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F9B44BD-9334-609A-50C8-0B9BA3A21DFE}"/>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6" name="Footer Placeholder 5">
            <a:extLst>
              <a:ext uri="{FF2B5EF4-FFF2-40B4-BE49-F238E27FC236}">
                <a16:creationId xmlns:a16="http://schemas.microsoft.com/office/drawing/2014/main" id="{20726AE0-6932-216A-FB5F-F6E8FECEE9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96E581-4DA5-CAD3-ECC3-A559FA9E5C04}"/>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3130827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FF3DA-322B-66CF-4B6F-8360DDAF545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D48AC70-39B5-EABB-1DA5-5BC4C78602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5015F3-2312-F0E6-7192-97E640C1831E}"/>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5" name="Footer Placeholder 4">
            <a:extLst>
              <a:ext uri="{FF2B5EF4-FFF2-40B4-BE49-F238E27FC236}">
                <a16:creationId xmlns:a16="http://schemas.microsoft.com/office/drawing/2014/main" id="{CF8B0573-C3C2-CF87-0B69-919B731FD2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475465-5E0D-3A4B-19F8-9BB004247D04}"/>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613282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CE0331-1A9C-530E-95A2-3C7F72A94B0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BCD4A5D-C919-A3EE-D972-DDCD9DB594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EF5F81-D1FA-3A7B-5F5A-F1DB529E0BAD}"/>
              </a:ext>
            </a:extLst>
          </p:cNvPr>
          <p:cNvSpPr>
            <a:spLocks noGrp="1"/>
          </p:cNvSpPr>
          <p:nvPr>
            <p:ph type="dt" sz="half" idx="10"/>
          </p:nvPr>
        </p:nvSpPr>
        <p:spPr/>
        <p:txBody>
          <a:bodyPr/>
          <a:lstStyle/>
          <a:p>
            <a:fld id="{DF63949D-30CE-4A79-8692-97F1DC621B47}" type="datetimeFigureOut">
              <a:rPr lang="en-US" smtClean="0"/>
              <a:t>10/17/2025</a:t>
            </a:fld>
            <a:endParaRPr lang="en-US"/>
          </a:p>
        </p:txBody>
      </p:sp>
      <p:sp>
        <p:nvSpPr>
          <p:cNvPr id="5" name="Footer Placeholder 4">
            <a:extLst>
              <a:ext uri="{FF2B5EF4-FFF2-40B4-BE49-F238E27FC236}">
                <a16:creationId xmlns:a16="http://schemas.microsoft.com/office/drawing/2014/main" id="{532AF338-19B5-D757-A623-B2F5AD5C6B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AB4641-6B2C-33AE-4556-73C0217F0080}"/>
              </a:ext>
            </a:extLst>
          </p:cNvPr>
          <p:cNvSpPr>
            <a:spLocks noGrp="1"/>
          </p:cNvSpPr>
          <p:nvPr>
            <p:ph type="sldNum" sz="quarter" idx="12"/>
          </p:nvPr>
        </p:nvSpPr>
        <p:spPr/>
        <p:txBody>
          <a:bodyPr/>
          <a:lstStyle/>
          <a:p>
            <a:fld id="{6BF25452-E456-4C17-AECF-B7CFF477048F}" type="slidenum">
              <a:rPr lang="en-US" smtClean="0"/>
              <a:t>‹#›</a:t>
            </a:fld>
            <a:endParaRPr lang="en-US"/>
          </a:p>
        </p:txBody>
      </p:sp>
    </p:spTree>
    <p:extLst>
      <p:ext uri="{BB962C8B-B14F-4D97-AF65-F5344CB8AC3E}">
        <p14:creationId xmlns:p14="http://schemas.microsoft.com/office/powerpoint/2010/main" val="3079960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34536F0-44B3-9538-8D10-5AC4815277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CCA2760-F2B5-7309-9518-2EA114BA4D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A11F0E-AFB9-2A9D-33B7-021D66D07E2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F63949D-30CE-4A79-8692-97F1DC621B47}" type="datetimeFigureOut">
              <a:rPr lang="en-US" smtClean="0"/>
              <a:t>10/17/2025</a:t>
            </a:fld>
            <a:endParaRPr lang="en-US"/>
          </a:p>
        </p:txBody>
      </p:sp>
      <p:sp>
        <p:nvSpPr>
          <p:cNvPr id="5" name="Footer Placeholder 4">
            <a:extLst>
              <a:ext uri="{FF2B5EF4-FFF2-40B4-BE49-F238E27FC236}">
                <a16:creationId xmlns:a16="http://schemas.microsoft.com/office/drawing/2014/main" id="{083C17EB-E8D8-F496-CE4A-A64250254D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230BA8B-29DC-BA83-C7CF-1A79837577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BF25452-E456-4C17-AECF-B7CFF477048F}" type="slidenum">
              <a:rPr lang="en-US" smtClean="0"/>
              <a:t>‹#›</a:t>
            </a:fld>
            <a:endParaRPr lang="en-US"/>
          </a:p>
        </p:txBody>
      </p:sp>
    </p:spTree>
    <p:extLst>
      <p:ext uri="{BB962C8B-B14F-4D97-AF65-F5344CB8AC3E}">
        <p14:creationId xmlns:p14="http://schemas.microsoft.com/office/powerpoint/2010/main" val="32336978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ciencedirect.com/science/article/pii/S1090951620300547"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296" name="Rectangle 1229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1" name="Picture 3" descr="UK Japan digital partnership can boost tech supply chains">
            <a:extLst>
              <a:ext uri="{FF2B5EF4-FFF2-40B4-BE49-F238E27FC236}">
                <a16:creationId xmlns:a16="http://schemas.microsoft.com/office/drawing/2014/main" id="{3B7052CA-DEBF-5655-068D-414380423332}"/>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b="15414"/>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6754521-A30F-5AC5-4E42-A522B8A817EF}"/>
              </a:ext>
            </a:extLst>
          </p:cNvPr>
          <p:cNvSpPr>
            <a:spLocks noGrp="1"/>
          </p:cNvSpPr>
          <p:nvPr>
            <p:ph type="ctrTitle"/>
          </p:nvPr>
        </p:nvSpPr>
        <p:spPr>
          <a:xfrm>
            <a:off x="1524000" y="1122362"/>
            <a:ext cx="9144000" cy="2900518"/>
          </a:xfrm>
        </p:spPr>
        <p:txBody>
          <a:bodyPr>
            <a:normAutofit/>
          </a:bodyPr>
          <a:lstStyle/>
          <a:p>
            <a:r>
              <a:rPr lang="en-US" sz="5100" dirty="0">
                <a:solidFill>
                  <a:srgbClr val="FFFFFF"/>
                </a:solidFill>
              </a:rPr>
              <a:t>Intercultural Communication Challenges Between the UK and Japan in International Business Negotiations</a:t>
            </a:r>
          </a:p>
        </p:txBody>
      </p:sp>
      <p:sp>
        <p:nvSpPr>
          <p:cNvPr id="4" name="Rectangle 1">
            <a:extLst>
              <a:ext uri="{FF2B5EF4-FFF2-40B4-BE49-F238E27FC236}">
                <a16:creationId xmlns:a16="http://schemas.microsoft.com/office/drawing/2014/main" id="{A87C3972-DE6E-250E-964A-4FCDABD3503D}"/>
              </a:ext>
            </a:extLst>
          </p:cNvPr>
          <p:cNvSpPr>
            <a:spLocks noGrp="1" noChangeArrowheads="1"/>
          </p:cNvSpPr>
          <p:nvPr>
            <p:ph type="subTitle" idx="1"/>
          </p:nvPr>
        </p:nvSpPr>
        <p:spPr bwMode="auto">
          <a:xfrm>
            <a:off x="1361440" y="4159404"/>
            <a:ext cx="9489440" cy="205851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Autofit/>
          </a:bodyPr>
          <a:lstStyle/>
          <a:p>
            <a:pPr marR="0" lvl="0" defTabSz="914400" rtl="0" eaLnBrk="0" fontAlgn="base" latinLnBrk="0" hangingPunct="0">
              <a:spcBef>
                <a:spcPct val="0"/>
              </a:spcBef>
              <a:spcAft>
                <a:spcPts val="600"/>
              </a:spcAft>
              <a:buClrTx/>
              <a:buSzTx/>
              <a:tabLst/>
            </a:pPr>
            <a:r>
              <a:rPr kumimoji="0" lang="en-US" altLang="en-US" sz="2800" b="0" i="0" u="none" strike="noStrike" cap="none" normalizeH="0" baseline="0" dirty="0">
                <a:ln>
                  <a:noFill/>
                </a:ln>
                <a:solidFill>
                  <a:srgbClr val="FFFFFF"/>
                </a:solidFill>
                <a:effectLst/>
              </a:rPr>
              <a:t>Module: LCBB6023 – International Business Communication</a:t>
            </a:r>
          </a:p>
          <a:p>
            <a:pPr marR="0" lvl="0" defTabSz="914400" rtl="0" eaLnBrk="0" fontAlgn="base" latinLnBrk="0" hangingPunct="0">
              <a:spcBef>
                <a:spcPct val="0"/>
              </a:spcBef>
              <a:spcAft>
                <a:spcPts val="600"/>
              </a:spcAft>
              <a:buClrTx/>
              <a:buSzTx/>
              <a:tabLst/>
            </a:pPr>
            <a:r>
              <a:rPr kumimoji="0" lang="en-US" altLang="en-US" sz="2800" b="0" i="0" u="none" strike="noStrike" cap="none" normalizeH="0" baseline="0" dirty="0">
                <a:ln>
                  <a:noFill/>
                </a:ln>
                <a:solidFill>
                  <a:srgbClr val="FFFFFF"/>
                </a:solidFill>
                <a:effectLst/>
              </a:rPr>
              <a:t>Student Name: </a:t>
            </a:r>
            <a:r>
              <a:rPr kumimoji="0" lang="ro-RO" altLang="en-US" sz="2800" b="0" i="0" u="none" strike="noStrike" cap="none" normalizeH="0" baseline="0" dirty="0">
                <a:ln>
                  <a:noFill/>
                </a:ln>
                <a:solidFill>
                  <a:srgbClr val="FFFFFF"/>
                </a:solidFill>
                <a:effectLst/>
              </a:rPr>
              <a:t>Alex Andrei Perca</a:t>
            </a:r>
            <a:endParaRPr kumimoji="0" lang="en-US" altLang="en-US" sz="2800" b="0" i="0" u="none" strike="noStrike" cap="none" normalizeH="0" baseline="0" dirty="0">
              <a:ln>
                <a:noFill/>
              </a:ln>
              <a:solidFill>
                <a:srgbClr val="FFFFFF"/>
              </a:solidFill>
              <a:effectLst/>
            </a:endParaRPr>
          </a:p>
          <a:p>
            <a:pPr marR="0" lvl="0" defTabSz="914400" rtl="0" eaLnBrk="0" fontAlgn="base" latinLnBrk="0" hangingPunct="0">
              <a:spcBef>
                <a:spcPct val="0"/>
              </a:spcBef>
              <a:spcAft>
                <a:spcPts val="600"/>
              </a:spcAft>
              <a:buClrTx/>
              <a:buSzTx/>
              <a:tabLst/>
            </a:pPr>
            <a:r>
              <a:rPr kumimoji="0" lang="en-US" altLang="en-US" sz="2800" b="0" i="0" u="none" strike="noStrike" cap="none" normalizeH="0" baseline="0" dirty="0">
                <a:ln>
                  <a:noFill/>
                </a:ln>
                <a:solidFill>
                  <a:srgbClr val="FFFFFF"/>
                </a:solidFill>
                <a:effectLst/>
              </a:rPr>
              <a:t>Student ID:</a:t>
            </a:r>
            <a:r>
              <a:rPr kumimoji="0" lang="ro-RO" altLang="en-US" sz="2800" b="0" i="0" u="none" strike="noStrike" cap="none" normalizeH="0" baseline="0">
                <a:ln>
                  <a:noFill/>
                </a:ln>
                <a:solidFill>
                  <a:srgbClr val="FFFFFF"/>
                </a:solidFill>
                <a:effectLst/>
              </a:rPr>
              <a:t> 2020362</a:t>
            </a:r>
            <a:endParaRPr kumimoji="0" lang="en-US" altLang="en-US" sz="2800" b="0" i="0" u="none" strike="noStrike" cap="none" normalizeH="0" baseline="0" dirty="0">
              <a:ln>
                <a:noFill/>
              </a:ln>
              <a:solidFill>
                <a:srgbClr val="FFFFFF"/>
              </a:solidFill>
              <a:effectLst/>
            </a:endParaRPr>
          </a:p>
        </p:txBody>
      </p:sp>
    </p:spTree>
    <p:extLst>
      <p:ext uri="{BB962C8B-B14F-4D97-AF65-F5344CB8AC3E}">
        <p14:creationId xmlns:p14="http://schemas.microsoft.com/office/powerpoint/2010/main" val="39942242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034" name="Rectangle 1033">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12FE7-443C-B3AE-E56C-268206251DFD}"/>
              </a:ext>
            </a:extLst>
          </p:cNvPr>
          <p:cNvSpPr>
            <a:spLocks noGrp="1"/>
          </p:cNvSpPr>
          <p:nvPr>
            <p:ph type="title"/>
          </p:nvPr>
        </p:nvSpPr>
        <p:spPr>
          <a:xfrm>
            <a:off x="1099425" y="1238081"/>
            <a:ext cx="4709345" cy="962953"/>
          </a:xfrm>
        </p:spPr>
        <p:txBody>
          <a:bodyPr anchor="b">
            <a:normAutofit/>
          </a:bodyPr>
          <a:lstStyle/>
          <a:p>
            <a:r>
              <a:rPr lang="en-US" sz="3800"/>
              <a:t>Introduction</a:t>
            </a:r>
          </a:p>
        </p:txBody>
      </p:sp>
      <p:sp>
        <p:nvSpPr>
          <p:cNvPr id="1039" name="Rectangle 103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5F07E16-9260-7630-04C6-3B93A65DC73F}"/>
              </a:ext>
            </a:extLst>
          </p:cNvPr>
          <p:cNvSpPr>
            <a:spLocks noGrp="1"/>
          </p:cNvSpPr>
          <p:nvPr>
            <p:ph idx="1"/>
          </p:nvPr>
        </p:nvSpPr>
        <p:spPr>
          <a:xfrm>
            <a:off x="1100736" y="2508105"/>
            <a:ext cx="4709345" cy="3632493"/>
          </a:xfrm>
        </p:spPr>
        <p:txBody>
          <a:bodyPr anchor="ctr">
            <a:normAutofit/>
          </a:bodyPr>
          <a:lstStyle/>
          <a:p>
            <a:pPr>
              <a:buNone/>
            </a:pPr>
            <a:r>
              <a:rPr lang="en-US" sz="1400"/>
              <a:t>Understanding Intercultural Business Communication</a:t>
            </a:r>
          </a:p>
          <a:p>
            <a:pPr>
              <a:buFont typeface="Arial" panose="020B0604020202020204" pitchFamily="34" charset="0"/>
              <a:buChar char="•"/>
            </a:pPr>
            <a:r>
              <a:rPr lang="en-US" sz="1400"/>
              <a:t>Global business success depends on clear and respectful communication (Szkudlarek et al., 2020).</a:t>
            </a:r>
          </a:p>
          <a:p>
            <a:pPr>
              <a:buFont typeface="Arial" panose="020B0604020202020204" pitchFamily="34" charset="0"/>
              <a:buChar char="•"/>
            </a:pPr>
            <a:r>
              <a:rPr lang="en-US" sz="1400"/>
              <a:t>UK and Japan maintain deep trade and investment partnerships (NISSAN MOTOR, 2022).</a:t>
            </a:r>
          </a:p>
          <a:p>
            <a:pPr>
              <a:buFont typeface="Arial" panose="020B0604020202020204" pitchFamily="34" charset="0"/>
              <a:buChar char="•"/>
            </a:pPr>
            <a:r>
              <a:rPr lang="en-US" sz="1400"/>
              <a:t>Miscommunication often leads to delays, confusion, and lost opportunities.</a:t>
            </a:r>
          </a:p>
          <a:p>
            <a:pPr>
              <a:buFont typeface="Arial" panose="020B0604020202020204" pitchFamily="34" charset="0"/>
              <a:buChar char="•"/>
            </a:pPr>
            <a:r>
              <a:rPr lang="en-US" sz="1400"/>
              <a:t>Intercultural awareness builds stronger international relationships (Eyitayo Francis Adanlawo and Chaka, 2025).</a:t>
            </a:r>
          </a:p>
          <a:p>
            <a:pPr>
              <a:buFont typeface="Arial" panose="020B0604020202020204" pitchFamily="34" charset="0"/>
              <a:buChar char="•"/>
            </a:pPr>
            <a:r>
              <a:rPr lang="en-US" sz="1400"/>
              <a:t>Business communication reflects national culture, values, and social expectations.</a:t>
            </a:r>
          </a:p>
          <a:p>
            <a:pPr>
              <a:buFont typeface="Arial" panose="020B0604020202020204" pitchFamily="34" charset="0"/>
              <a:buChar char="•"/>
            </a:pPr>
            <a:r>
              <a:rPr lang="en-US" sz="1400"/>
              <a:t>This presentation examines UK–Japan communication using theory and real cases.</a:t>
            </a:r>
          </a:p>
        </p:txBody>
      </p:sp>
      <p:pic>
        <p:nvPicPr>
          <p:cNvPr id="1026" name="Picture 2" descr="How intercultural communication can help your company - Master CAWEB">
            <a:extLst>
              <a:ext uri="{FF2B5EF4-FFF2-40B4-BE49-F238E27FC236}">
                <a16:creationId xmlns:a16="http://schemas.microsoft.com/office/drawing/2014/main" id="{69D2D559-7FB5-4FD6-9AE6-E7374098C79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27" r="10314" b="6"/>
          <a:stretch>
            <a:fillRect/>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6615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D9EE8-8979-BCBB-6CCD-860ED0FA8517}"/>
              </a:ext>
            </a:extLst>
          </p:cNvPr>
          <p:cNvSpPr>
            <a:spLocks noGrp="1"/>
          </p:cNvSpPr>
          <p:nvPr>
            <p:ph type="title"/>
          </p:nvPr>
        </p:nvSpPr>
        <p:spPr>
          <a:xfrm>
            <a:off x="6823878" y="741391"/>
            <a:ext cx="4491821" cy="1616203"/>
          </a:xfrm>
        </p:spPr>
        <p:txBody>
          <a:bodyPr anchor="b">
            <a:normAutofit/>
          </a:bodyPr>
          <a:lstStyle/>
          <a:p>
            <a:r>
              <a:rPr lang="en-US" sz="3200"/>
              <a:t>Purpose and Structure</a:t>
            </a:r>
          </a:p>
        </p:txBody>
      </p:sp>
      <p:pic>
        <p:nvPicPr>
          <p:cNvPr id="2050" name="Picture 2" descr="INTERCULTURAL COMMUNICATION AND HOW IT ENHANCES OUR SELF AWARENESS | by  Munira Mohamed Wardere | Medium">
            <a:extLst>
              <a:ext uri="{FF2B5EF4-FFF2-40B4-BE49-F238E27FC236}">
                <a16:creationId xmlns:a16="http://schemas.microsoft.com/office/drawing/2014/main" id="{FB254188-18EE-B15D-EC14-6C99F270DA5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3190" r="15254"/>
          <a:stretch>
            <a:fillRect/>
          </a:stretch>
        </p:blipFill>
        <p:spPr bwMode="auto">
          <a:xfrm>
            <a:off x="20" y="10"/>
            <a:ext cx="6095980"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2055" name="Group 2054">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2056" name="Rectangle 2055">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A2D037A-2BF2-F4A2-C242-CF4C58810F0E}"/>
              </a:ext>
            </a:extLst>
          </p:cNvPr>
          <p:cNvSpPr>
            <a:spLocks noGrp="1"/>
          </p:cNvSpPr>
          <p:nvPr>
            <p:ph idx="1"/>
          </p:nvPr>
        </p:nvSpPr>
        <p:spPr>
          <a:xfrm>
            <a:off x="6823878" y="2533476"/>
            <a:ext cx="4491820" cy="3447832"/>
          </a:xfrm>
        </p:spPr>
        <p:txBody>
          <a:bodyPr anchor="t">
            <a:normAutofit/>
          </a:bodyPr>
          <a:lstStyle/>
          <a:p>
            <a:pPr>
              <a:buNone/>
            </a:pPr>
            <a:r>
              <a:rPr lang="en-US" sz="1400"/>
              <a:t>Presentation Purpose and Structure</a:t>
            </a:r>
          </a:p>
          <a:p>
            <a:pPr>
              <a:buFont typeface="Arial" panose="020B0604020202020204" pitchFamily="34" charset="0"/>
              <a:buChar char="•"/>
            </a:pPr>
            <a:r>
              <a:rPr lang="en-US" sz="1400"/>
              <a:t>To apply intercultural communication theories to UK–Japan business relations.</a:t>
            </a:r>
          </a:p>
          <a:p>
            <a:pPr>
              <a:buFont typeface="Arial" panose="020B0604020202020204" pitchFamily="34" charset="0"/>
              <a:buChar char="•"/>
            </a:pPr>
            <a:r>
              <a:rPr lang="en-US" sz="1400"/>
              <a:t>To evaluate how culture influences negotiation and teamwork (Lissitsa et al., 2022).</a:t>
            </a:r>
          </a:p>
          <a:p>
            <a:pPr>
              <a:buFont typeface="Arial" panose="020B0604020202020204" pitchFamily="34" charset="0"/>
              <a:buChar char="•"/>
            </a:pPr>
            <a:r>
              <a:rPr lang="en-US" sz="1400"/>
              <a:t>To identify barriers and solutions in global communication.</a:t>
            </a:r>
          </a:p>
          <a:p>
            <a:pPr>
              <a:buFont typeface="Arial" panose="020B0604020202020204" pitchFamily="34" charset="0"/>
              <a:buChar char="•"/>
            </a:pPr>
            <a:r>
              <a:rPr lang="en-US" sz="1400"/>
              <a:t>To highlight the importance of cultural intelligence for UK managers.</a:t>
            </a:r>
          </a:p>
          <a:p>
            <a:pPr>
              <a:buFont typeface="Arial" panose="020B0604020202020204" pitchFamily="34" charset="0"/>
              <a:buChar char="•"/>
            </a:pPr>
            <a:r>
              <a:rPr lang="en-US" sz="1400"/>
              <a:t>Framework: Theory → Comparison → Case → Recommendations.</a:t>
            </a:r>
          </a:p>
          <a:p>
            <a:pPr>
              <a:buFont typeface="Arial" panose="020B0604020202020204" pitchFamily="34" charset="0"/>
              <a:buChar char="•"/>
            </a:pPr>
            <a:r>
              <a:rPr lang="en-US" sz="1400"/>
              <a:t>Focus: Bridging communication gaps through understanding and adaptation.</a:t>
            </a:r>
          </a:p>
        </p:txBody>
      </p:sp>
    </p:spTree>
    <p:extLst>
      <p:ext uri="{BB962C8B-B14F-4D97-AF65-F5344CB8AC3E}">
        <p14:creationId xmlns:p14="http://schemas.microsoft.com/office/powerpoint/2010/main" val="1867910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376BAF-CB1F-1562-6E89-F40334A6BB00}"/>
              </a:ext>
            </a:extLst>
          </p:cNvPr>
          <p:cNvSpPr>
            <a:spLocks noGrp="1"/>
          </p:cNvSpPr>
          <p:nvPr>
            <p:ph type="title"/>
          </p:nvPr>
        </p:nvSpPr>
        <p:spPr>
          <a:xfrm>
            <a:off x="589560" y="856180"/>
            <a:ext cx="4560584" cy="1128068"/>
          </a:xfrm>
        </p:spPr>
        <p:txBody>
          <a:bodyPr anchor="ctr">
            <a:normAutofit/>
          </a:bodyPr>
          <a:lstStyle/>
          <a:p>
            <a:r>
              <a:rPr lang="en-US" sz="3100"/>
              <a:t>Hofstede’s Cultural Dimensions (UK vs Japan)</a:t>
            </a:r>
          </a:p>
        </p:txBody>
      </p:sp>
      <p:grpSp>
        <p:nvGrpSpPr>
          <p:cNvPr id="13" name="Group 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4608BA-ED32-5578-C862-784BFDDB60AC}"/>
              </a:ext>
            </a:extLst>
          </p:cNvPr>
          <p:cNvSpPr>
            <a:spLocks noGrp="1"/>
          </p:cNvSpPr>
          <p:nvPr>
            <p:ph idx="1"/>
          </p:nvPr>
        </p:nvSpPr>
        <p:spPr>
          <a:xfrm>
            <a:off x="590719" y="2330505"/>
            <a:ext cx="4559425" cy="3979585"/>
          </a:xfrm>
        </p:spPr>
        <p:txBody>
          <a:bodyPr anchor="ctr">
            <a:normAutofit/>
          </a:bodyPr>
          <a:lstStyle/>
          <a:p>
            <a:pPr>
              <a:buNone/>
            </a:pPr>
            <a:r>
              <a:rPr lang="en-US" sz="1600"/>
              <a:t>Comparing the UK and Japan (Hofstede Insights, 2022)</a:t>
            </a:r>
          </a:p>
          <a:p>
            <a:pPr>
              <a:buFont typeface="Arial" panose="020B0604020202020204" pitchFamily="34" charset="0"/>
              <a:buChar char="•"/>
            </a:pPr>
            <a:r>
              <a:rPr lang="en-US" sz="1600"/>
              <a:t>The UK values individualism and independence; Japan emphasises collectivism.</a:t>
            </a:r>
          </a:p>
          <a:p>
            <a:pPr>
              <a:buFont typeface="Arial" panose="020B0604020202020204" pitchFamily="34" charset="0"/>
              <a:buChar char="•"/>
            </a:pPr>
            <a:r>
              <a:rPr lang="en-US" sz="1600"/>
              <a:t>Japan shows high uncertainty avoidance and structured decision-making.</a:t>
            </a:r>
          </a:p>
          <a:p>
            <a:pPr>
              <a:buFont typeface="Arial" panose="020B0604020202020204" pitchFamily="34" charset="0"/>
              <a:buChar char="•"/>
            </a:pPr>
            <a:r>
              <a:rPr lang="en-US" sz="1600"/>
              <a:t>The UK demonstrates low power distance and flexible leadership.</a:t>
            </a:r>
          </a:p>
          <a:p>
            <a:pPr>
              <a:buFont typeface="Arial" panose="020B0604020202020204" pitchFamily="34" charset="0"/>
              <a:buChar char="•"/>
            </a:pPr>
            <a:r>
              <a:rPr lang="en-US" sz="1600"/>
              <a:t>Japan follows hierarchy and group consensus in management.</a:t>
            </a:r>
          </a:p>
          <a:p>
            <a:pPr>
              <a:buFont typeface="Arial" panose="020B0604020202020204" pitchFamily="34" charset="0"/>
              <a:buChar char="•"/>
            </a:pPr>
            <a:r>
              <a:rPr lang="en-US" sz="1600"/>
              <a:t>These differences influence communication, negotiation speed, and leadership.</a:t>
            </a:r>
          </a:p>
          <a:p>
            <a:pPr>
              <a:buFont typeface="Arial" panose="020B0604020202020204" pitchFamily="34" charset="0"/>
              <a:buChar char="•"/>
            </a:pPr>
            <a:r>
              <a:rPr lang="en-US" sz="1600"/>
              <a:t>Hofstede’s model helps predict cross-cultural interaction styles.</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E4A114C-CAE6-558D-85F7-BFCEF5ED4935}"/>
              </a:ext>
            </a:extLst>
          </p:cNvPr>
          <p:cNvPicPr>
            <a:picLocks noChangeAspect="1"/>
          </p:cNvPicPr>
          <p:nvPr/>
        </p:nvPicPr>
        <p:blipFill>
          <a:blip r:embed="rId3"/>
          <a:srcRect t="-525" r="4" b="4"/>
          <a:stretch/>
        </p:blipFill>
        <p:spPr>
          <a:xfrm>
            <a:off x="5977788" y="856180"/>
            <a:ext cx="5425410" cy="5453910"/>
          </a:xfrm>
          <a:prstGeom prst="rect">
            <a:avLst/>
          </a:prstGeom>
        </p:spPr>
      </p:pic>
      <p:sp>
        <p:nvSpPr>
          <p:cNvPr id="7" name="Rectangle 3">
            <a:extLst>
              <a:ext uri="{FF2B5EF4-FFF2-40B4-BE49-F238E27FC236}">
                <a16:creationId xmlns:a16="http://schemas.microsoft.com/office/drawing/2014/main" id="{C5FF0A8B-FC08-36E0-4E69-9F3BEA3B61B0}"/>
              </a:ext>
            </a:extLst>
          </p:cNvPr>
          <p:cNvSpPr>
            <a:spLocks noChangeArrowheads="1"/>
          </p:cNvSpPr>
          <p:nvPr/>
        </p:nvSpPr>
        <p:spPr bwMode="auto">
          <a:xfrm>
            <a:off x="7588133" y="6442184"/>
            <a:ext cx="2204720"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cs typeface="Times New Roman" panose="02020603050405020304" pitchFamily="18" charset="0"/>
              </a:rPr>
              <a:t>(Think Insights, 2022)</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1554596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High- Vs. Low-Context Communication Survival Guide - GLOBIS Insights">
            <a:extLst>
              <a:ext uri="{FF2B5EF4-FFF2-40B4-BE49-F238E27FC236}">
                <a16:creationId xmlns:a16="http://schemas.microsoft.com/office/drawing/2014/main" id="{AF6A405B-4EEB-A411-EAFC-BA3035C4DD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20689"/>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4105" name="Rectangle 410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796045-0D08-DE21-2F69-A56D75D2D37D}"/>
              </a:ext>
            </a:extLst>
          </p:cNvPr>
          <p:cNvSpPr>
            <a:spLocks noGrp="1"/>
          </p:cNvSpPr>
          <p:nvPr>
            <p:ph type="title"/>
          </p:nvPr>
        </p:nvSpPr>
        <p:spPr>
          <a:xfrm>
            <a:off x="7531610" y="365125"/>
            <a:ext cx="3822189" cy="1899912"/>
          </a:xfrm>
        </p:spPr>
        <p:txBody>
          <a:bodyPr>
            <a:normAutofit/>
          </a:bodyPr>
          <a:lstStyle/>
          <a:p>
            <a:r>
              <a:rPr lang="en-US" sz="4000"/>
              <a:t>Hall’s High and Low Context Theory</a:t>
            </a:r>
          </a:p>
        </p:txBody>
      </p:sp>
      <p:sp>
        <p:nvSpPr>
          <p:cNvPr id="3" name="Content Placeholder 2">
            <a:extLst>
              <a:ext uri="{FF2B5EF4-FFF2-40B4-BE49-F238E27FC236}">
                <a16:creationId xmlns:a16="http://schemas.microsoft.com/office/drawing/2014/main" id="{A5E992E7-676F-9C82-7F20-C57CECA3FDF0}"/>
              </a:ext>
            </a:extLst>
          </p:cNvPr>
          <p:cNvSpPr>
            <a:spLocks noGrp="1"/>
          </p:cNvSpPr>
          <p:nvPr>
            <p:ph idx="1"/>
          </p:nvPr>
        </p:nvSpPr>
        <p:spPr>
          <a:xfrm>
            <a:off x="7531610" y="2434201"/>
            <a:ext cx="3822189" cy="3742762"/>
          </a:xfrm>
        </p:spPr>
        <p:txBody>
          <a:bodyPr>
            <a:normAutofit/>
          </a:bodyPr>
          <a:lstStyle/>
          <a:p>
            <a:pPr>
              <a:buNone/>
            </a:pPr>
            <a:r>
              <a:rPr lang="en-US" sz="1400"/>
              <a:t>Hall’s Communication Model in Practice**</a:t>
            </a:r>
          </a:p>
          <a:p>
            <a:pPr>
              <a:buFont typeface="Arial" panose="020B0604020202020204" pitchFamily="34" charset="0"/>
              <a:buChar char="•"/>
            </a:pPr>
            <a:r>
              <a:rPr lang="en-US" sz="1400"/>
              <a:t>Japan is a high-context culture where meaning is implied (Shen et al., 2024).</a:t>
            </a:r>
          </a:p>
          <a:p>
            <a:pPr>
              <a:buFont typeface="Arial" panose="020B0604020202020204" pitchFamily="34" charset="0"/>
              <a:buChar char="•"/>
            </a:pPr>
            <a:r>
              <a:rPr lang="en-US" sz="1400"/>
              <a:t>UK communication is low-context, valuing direct and clear expression.</a:t>
            </a:r>
          </a:p>
          <a:p>
            <a:pPr>
              <a:buFont typeface="Arial" panose="020B0604020202020204" pitchFamily="34" charset="0"/>
              <a:buChar char="•"/>
            </a:pPr>
            <a:r>
              <a:rPr lang="en-US" sz="1400"/>
              <a:t>Silence, tone, and gestures carry key meaning in Japanese culture.</a:t>
            </a:r>
          </a:p>
          <a:p>
            <a:pPr>
              <a:buFont typeface="Arial" panose="020B0604020202020204" pitchFamily="34" charset="0"/>
              <a:buChar char="•"/>
            </a:pPr>
            <a:r>
              <a:rPr lang="en-US" sz="1400"/>
              <a:t>UK professionals often rely on explicit verbal messages.</a:t>
            </a:r>
          </a:p>
          <a:p>
            <a:pPr>
              <a:buFont typeface="Arial" panose="020B0604020202020204" pitchFamily="34" charset="0"/>
              <a:buChar char="•"/>
            </a:pPr>
            <a:r>
              <a:rPr lang="en-US" sz="1400"/>
              <a:t>These contrasts affect trust and interpretation during business meetings.</a:t>
            </a:r>
          </a:p>
          <a:p>
            <a:pPr>
              <a:buFont typeface="Arial" panose="020B0604020202020204" pitchFamily="34" charset="0"/>
              <a:buChar char="•"/>
            </a:pPr>
            <a:r>
              <a:rPr lang="en-US" sz="1400"/>
              <a:t>Managers must decode both spoken and unspoken communication.</a:t>
            </a:r>
          </a:p>
        </p:txBody>
      </p:sp>
    </p:spTree>
    <p:extLst>
      <p:ext uri="{BB962C8B-B14F-4D97-AF65-F5344CB8AC3E}">
        <p14:creationId xmlns:p14="http://schemas.microsoft.com/office/powerpoint/2010/main" val="992551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4E5CB02-863F-C9B2-9C08-8A2E63CB782E}"/>
              </a:ext>
            </a:extLst>
          </p:cNvPr>
          <p:cNvSpPr>
            <a:spLocks noGrp="1"/>
          </p:cNvSpPr>
          <p:nvPr>
            <p:ph type="title"/>
          </p:nvPr>
        </p:nvSpPr>
        <p:spPr>
          <a:xfrm>
            <a:off x="838200" y="365125"/>
            <a:ext cx="6283960" cy="1325563"/>
          </a:xfrm>
        </p:spPr>
        <p:txBody>
          <a:bodyPr>
            <a:normAutofit/>
          </a:bodyPr>
          <a:lstStyle/>
          <a:p>
            <a:r>
              <a:rPr lang="en-US" dirty="0"/>
              <a:t>Global Situational Theory</a:t>
            </a:r>
          </a:p>
        </p:txBody>
      </p:sp>
      <p:sp>
        <p:nvSpPr>
          <p:cNvPr id="3" name="Content Placeholder 2">
            <a:extLst>
              <a:ext uri="{FF2B5EF4-FFF2-40B4-BE49-F238E27FC236}">
                <a16:creationId xmlns:a16="http://schemas.microsoft.com/office/drawing/2014/main" id="{A563D1DB-80EA-FC70-75EA-D64DE6A114B5}"/>
              </a:ext>
            </a:extLst>
          </p:cNvPr>
          <p:cNvSpPr>
            <a:spLocks noGrp="1"/>
          </p:cNvSpPr>
          <p:nvPr>
            <p:ph idx="1"/>
          </p:nvPr>
        </p:nvSpPr>
        <p:spPr>
          <a:xfrm>
            <a:off x="838200" y="1825625"/>
            <a:ext cx="5393361" cy="4351338"/>
          </a:xfrm>
        </p:spPr>
        <p:txBody>
          <a:bodyPr>
            <a:normAutofit/>
          </a:bodyPr>
          <a:lstStyle/>
          <a:p>
            <a:pPr>
              <a:buNone/>
            </a:pPr>
            <a:r>
              <a:rPr lang="en-US" sz="1800"/>
              <a:t>Adapting to Global Communication Contexts (Babcock, 2021)</a:t>
            </a:r>
          </a:p>
          <a:p>
            <a:pPr>
              <a:buFont typeface="Arial" panose="020B0604020202020204" pitchFamily="34" charset="0"/>
              <a:buChar char="•"/>
            </a:pPr>
            <a:r>
              <a:rPr lang="en-US" sz="1800"/>
              <a:t>Babcock’s theory stresses adapting style to context and culture.</a:t>
            </a:r>
          </a:p>
          <a:p>
            <a:pPr>
              <a:buFont typeface="Arial" panose="020B0604020202020204" pitchFamily="34" charset="0"/>
              <a:buChar char="•"/>
            </a:pPr>
            <a:r>
              <a:rPr lang="en-US" sz="1800"/>
              <a:t>Communication success depends on flexibility and situational awareness.</a:t>
            </a:r>
          </a:p>
          <a:p>
            <a:pPr>
              <a:buFont typeface="Arial" panose="020B0604020202020204" pitchFamily="34" charset="0"/>
              <a:buChar char="•"/>
            </a:pPr>
            <a:r>
              <a:rPr lang="en-US" sz="1800"/>
              <a:t>UK managers should adjust to Japan’s indirect approach.</a:t>
            </a:r>
          </a:p>
          <a:p>
            <a:pPr>
              <a:buFont typeface="Arial" panose="020B0604020202020204" pitchFamily="34" charset="0"/>
              <a:buChar char="•"/>
            </a:pPr>
            <a:r>
              <a:rPr lang="en-US" sz="1800"/>
              <a:t>Japanese professionals can clarify messages when working with Western partners.</a:t>
            </a:r>
          </a:p>
          <a:p>
            <a:pPr>
              <a:buFont typeface="Arial" panose="020B0604020202020204" pitchFamily="34" charset="0"/>
              <a:buChar char="•"/>
            </a:pPr>
            <a:r>
              <a:rPr lang="en-US" sz="1800"/>
              <a:t>Global adaptability reduces cross-cultural friction and misjudgment.</a:t>
            </a:r>
          </a:p>
          <a:p>
            <a:pPr>
              <a:buFont typeface="Arial" panose="020B0604020202020204" pitchFamily="34" charset="0"/>
              <a:buChar char="•"/>
            </a:pPr>
            <a:r>
              <a:rPr lang="en-US" sz="1800"/>
              <a:t>The theory supports dynamic negotiation strategies in real business settings.</a:t>
            </a:r>
          </a:p>
        </p:txBody>
      </p:sp>
      <p:pic>
        <p:nvPicPr>
          <p:cNvPr id="5122" name="Picture 2" descr="Global Situation and Challenges Ahead in 2024 | Vivekananda International  Foundation">
            <a:extLst>
              <a:ext uri="{FF2B5EF4-FFF2-40B4-BE49-F238E27FC236}">
                <a16:creationId xmlns:a16="http://schemas.microsoft.com/office/drawing/2014/main" id="{AEEC81AC-A7EB-7334-624A-CB691974F1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048" r="25452"/>
          <a:stretch>
            <a:fillRect/>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512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3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58403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6153" name="Rectangle 615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AFDA03-3F82-8DE4-D01C-AE3FFB9F79FA}"/>
              </a:ext>
            </a:extLst>
          </p:cNvPr>
          <p:cNvSpPr>
            <a:spLocks noGrp="1"/>
          </p:cNvSpPr>
          <p:nvPr>
            <p:ph type="title"/>
          </p:nvPr>
        </p:nvSpPr>
        <p:spPr>
          <a:xfrm>
            <a:off x="761803" y="350196"/>
            <a:ext cx="4646904" cy="1624520"/>
          </a:xfrm>
        </p:spPr>
        <p:txBody>
          <a:bodyPr anchor="ctr">
            <a:normAutofit/>
          </a:bodyPr>
          <a:lstStyle/>
          <a:p>
            <a:r>
              <a:rPr lang="en-US" sz="3700"/>
              <a:t>Japanese Communication Practices</a:t>
            </a:r>
          </a:p>
        </p:txBody>
      </p:sp>
      <p:sp>
        <p:nvSpPr>
          <p:cNvPr id="3" name="Content Placeholder 2">
            <a:extLst>
              <a:ext uri="{FF2B5EF4-FFF2-40B4-BE49-F238E27FC236}">
                <a16:creationId xmlns:a16="http://schemas.microsoft.com/office/drawing/2014/main" id="{A6E5E5A2-3F24-C5E4-805C-AC2AD76D49C0}"/>
              </a:ext>
            </a:extLst>
          </p:cNvPr>
          <p:cNvSpPr>
            <a:spLocks noGrp="1"/>
          </p:cNvSpPr>
          <p:nvPr>
            <p:ph idx="1"/>
          </p:nvPr>
        </p:nvSpPr>
        <p:spPr>
          <a:xfrm>
            <a:off x="761802" y="2743200"/>
            <a:ext cx="4646905" cy="3613149"/>
          </a:xfrm>
        </p:spPr>
        <p:txBody>
          <a:bodyPr anchor="ctr">
            <a:normAutofit/>
          </a:bodyPr>
          <a:lstStyle/>
          <a:p>
            <a:pPr>
              <a:buNone/>
            </a:pPr>
            <a:r>
              <a:rPr lang="en-US" sz="1400"/>
              <a:t>Japanese Communication Patterns in Business</a:t>
            </a:r>
          </a:p>
          <a:p>
            <a:pPr>
              <a:buFont typeface="Arial" panose="020B0604020202020204" pitchFamily="34" charset="0"/>
              <a:buChar char="•"/>
            </a:pPr>
            <a:r>
              <a:rPr lang="en-US" sz="1400"/>
              <a:t>Communication values politeness, respect, and group harmony (Bangkok, 2021).</a:t>
            </a:r>
          </a:p>
          <a:p>
            <a:pPr>
              <a:buFont typeface="Arial" panose="020B0604020202020204" pitchFamily="34" charset="0"/>
              <a:buChar char="•"/>
            </a:pPr>
            <a:r>
              <a:rPr lang="en-US" sz="1400"/>
              <a:t>Collectivism emphasises team unity and emotional restraint (Munezane, 2025).</a:t>
            </a:r>
          </a:p>
          <a:p>
            <a:pPr>
              <a:buFont typeface="Arial" panose="020B0604020202020204" pitchFamily="34" charset="0"/>
              <a:buChar char="•"/>
            </a:pPr>
            <a:r>
              <a:rPr lang="en-US" sz="1400"/>
              <a:t>Silence reflects respect, patience, and thoughtfulness in meetings.</a:t>
            </a:r>
          </a:p>
          <a:p>
            <a:pPr>
              <a:buFont typeface="Arial" panose="020B0604020202020204" pitchFamily="34" charset="0"/>
              <a:buChar char="•"/>
            </a:pPr>
            <a:r>
              <a:rPr lang="en-US" sz="1400"/>
              <a:t>Non-verbal cues, such as bowing and pauses, express hierarchy.</a:t>
            </a:r>
          </a:p>
          <a:p>
            <a:pPr>
              <a:buFont typeface="Arial" panose="020B0604020202020204" pitchFamily="34" charset="0"/>
              <a:buChar char="•"/>
            </a:pPr>
            <a:r>
              <a:rPr lang="en-US" sz="1400"/>
              <a:t>Building relationships is often prioritised over quick decisions.</a:t>
            </a:r>
          </a:p>
          <a:p>
            <a:pPr>
              <a:buFont typeface="Arial" panose="020B0604020202020204" pitchFamily="34" charset="0"/>
              <a:buChar char="•"/>
            </a:pPr>
            <a:r>
              <a:rPr lang="en-US" sz="1400"/>
              <a:t>Understanding these patterns prevents cultural misunderstanding.</a:t>
            </a:r>
          </a:p>
        </p:txBody>
      </p:sp>
      <p:pic>
        <p:nvPicPr>
          <p:cNvPr id="6146" name="Picture 2" descr="Why do Japanese punctuate their conversation with so many non-word sounds?  - Japan Intercultural Consulting">
            <a:extLst>
              <a:ext uri="{FF2B5EF4-FFF2-40B4-BE49-F238E27FC236}">
                <a16:creationId xmlns:a16="http://schemas.microsoft.com/office/drawing/2014/main" id="{AB5C2457-1299-A2E5-89F5-37CB115B4F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5925" r="24674" b="-2"/>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5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r parked in front of a building&#10;&#10;AI-generated content may be incorrect.">
            <a:extLst>
              <a:ext uri="{FF2B5EF4-FFF2-40B4-BE49-F238E27FC236}">
                <a16:creationId xmlns:a16="http://schemas.microsoft.com/office/drawing/2014/main" id="{D8FCC875-8217-AEF1-8E92-D3F4F7CC46C9}"/>
              </a:ext>
            </a:extLst>
          </p:cNvPr>
          <p:cNvPicPr>
            <a:picLocks noChangeAspect="1"/>
          </p:cNvPicPr>
          <p:nvPr/>
        </p:nvPicPr>
        <p:blipFill>
          <a:blip r:embed="rId3"/>
          <a:srcRect r="7294"/>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722977-D467-669A-E2B6-E50711D49F51}"/>
              </a:ext>
            </a:extLst>
          </p:cNvPr>
          <p:cNvSpPr>
            <a:spLocks noGrp="1"/>
          </p:cNvSpPr>
          <p:nvPr>
            <p:ph type="title"/>
          </p:nvPr>
        </p:nvSpPr>
        <p:spPr>
          <a:xfrm>
            <a:off x="7531610" y="365125"/>
            <a:ext cx="3822189" cy="1899912"/>
          </a:xfrm>
        </p:spPr>
        <p:txBody>
          <a:bodyPr>
            <a:normAutofit/>
          </a:bodyPr>
          <a:lstStyle/>
          <a:p>
            <a:r>
              <a:rPr lang="en-US" sz="4000"/>
              <a:t>Real-World Case: Nissan UK</a:t>
            </a:r>
          </a:p>
        </p:txBody>
      </p:sp>
      <p:sp>
        <p:nvSpPr>
          <p:cNvPr id="3" name="Content Placeholder 2">
            <a:extLst>
              <a:ext uri="{FF2B5EF4-FFF2-40B4-BE49-F238E27FC236}">
                <a16:creationId xmlns:a16="http://schemas.microsoft.com/office/drawing/2014/main" id="{7A23A610-6728-8A68-938E-D6FF1DA1AB71}"/>
              </a:ext>
            </a:extLst>
          </p:cNvPr>
          <p:cNvSpPr>
            <a:spLocks noGrp="1"/>
          </p:cNvSpPr>
          <p:nvPr>
            <p:ph idx="1"/>
          </p:nvPr>
        </p:nvSpPr>
        <p:spPr>
          <a:xfrm>
            <a:off x="7531610" y="2434201"/>
            <a:ext cx="3822189" cy="3742762"/>
          </a:xfrm>
        </p:spPr>
        <p:txBody>
          <a:bodyPr>
            <a:normAutofit/>
          </a:bodyPr>
          <a:lstStyle/>
          <a:p>
            <a:pPr>
              <a:buNone/>
            </a:pPr>
            <a:r>
              <a:rPr lang="en-US" sz="1400"/>
              <a:t>UK–Japan Collaboration at Nissan Sunderland Plant</a:t>
            </a:r>
          </a:p>
          <a:p>
            <a:pPr>
              <a:buFont typeface="Arial" panose="020B0604020202020204" pitchFamily="34" charset="0"/>
              <a:buChar char="•"/>
            </a:pPr>
            <a:r>
              <a:rPr lang="en-US" sz="1400"/>
              <a:t>Japanese management culture integrated successfully into the UK workforce (NISSAN MOTOR, 2022).</a:t>
            </a:r>
          </a:p>
          <a:p>
            <a:pPr>
              <a:buFont typeface="Arial" panose="020B0604020202020204" pitchFamily="34" charset="0"/>
              <a:buChar char="•"/>
            </a:pPr>
            <a:r>
              <a:rPr lang="en-US" sz="1400"/>
              <a:t>Training supports communication and cultural understanding (Misa Fujio, 2023).</a:t>
            </a:r>
          </a:p>
          <a:p>
            <a:pPr>
              <a:buFont typeface="Arial" panose="020B0604020202020204" pitchFamily="34" charset="0"/>
              <a:buChar char="•"/>
            </a:pPr>
            <a:r>
              <a:rPr lang="en-US" sz="1400"/>
              <a:t>Decision-making reflects Japanese hierarchy combined with British teamwork.</a:t>
            </a:r>
          </a:p>
          <a:p>
            <a:pPr>
              <a:buFont typeface="Arial" panose="020B0604020202020204" pitchFamily="34" charset="0"/>
              <a:buChar char="•"/>
            </a:pPr>
            <a:r>
              <a:rPr lang="en-US" sz="1400"/>
              <a:t>British directness balanced with Japanese consensus improves productivity.</a:t>
            </a:r>
          </a:p>
          <a:p>
            <a:pPr>
              <a:buFont typeface="Arial" panose="020B0604020202020204" pitchFamily="34" charset="0"/>
              <a:buChar char="•"/>
            </a:pPr>
            <a:r>
              <a:rPr lang="en-US" sz="1400"/>
              <a:t>Cross-cultural cooperation enhances trust and innovation.</a:t>
            </a:r>
          </a:p>
          <a:p>
            <a:pPr>
              <a:buFont typeface="Arial" panose="020B0604020202020204" pitchFamily="34" charset="0"/>
              <a:buChar char="•"/>
            </a:pPr>
            <a:r>
              <a:rPr lang="en-US" sz="1400"/>
              <a:t>The case demonstrates theory applied effectively in global operations.</a:t>
            </a:r>
          </a:p>
        </p:txBody>
      </p:sp>
    </p:spTree>
    <p:extLst>
      <p:ext uri="{BB962C8B-B14F-4D97-AF65-F5344CB8AC3E}">
        <p14:creationId xmlns:p14="http://schemas.microsoft.com/office/powerpoint/2010/main" val="547232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0" name="Rectangle 8209">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212" name="Group 82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8213" name="Rectangle 82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4" name="Rectangle 82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5" name="Rectangle 82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17" name="Rectangle 82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3D7CAB-4581-81A0-22D0-9900D7E87F03}"/>
              </a:ext>
            </a:extLst>
          </p:cNvPr>
          <p:cNvSpPr>
            <a:spLocks noGrp="1"/>
          </p:cNvSpPr>
          <p:nvPr>
            <p:ph type="title"/>
          </p:nvPr>
        </p:nvSpPr>
        <p:spPr>
          <a:xfrm>
            <a:off x="1043631" y="873940"/>
            <a:ext cx="5052369" cy="1035781"/>
          </a:xfrm>
        </p:spPr>
        <p:txBody>
          <a:bodyPr anchor="ctr">
            <a:normAutofit/>
          </a:bodyPr>
          <a:lstStyle/>
          <a:p>
            <a:r>
              <a:rPr lang="en-US" sz="3300"/>
              <a:t>Key Communication Challenges</a:t>
            </a:r>
          </a:p>
        </p:txBody>
      </p:sp>
      <p:sp>
        <p:nvSpPr>
          <p:cNvPr id="3" name="Content Placeholder 2">
            <a:extLst>
              <a:ext uri="{FF2B5EF4-FFF2-40B4-BE49-F238E27FC236}">
                <a16:creationId xmlns:a16="http://schemas.microsoft.com/office/drawing/2014/main" id="{121BAF8B-D858-3DDE-1D2B-CE540E764039}"/>
              </a:ext>
            </a:extLst>
          </p:cNvPr>
          <p:cNvSpPr>
            <a:spLocks noGrp="1"/>
          </p:cNvSpPr>
          <p:nvPr>
            <p:ph idx="1"/>
          </p:nvPr>
        </p:nvSpPr>
        <p:spPr>
          <a:xfrm>
            <a:off x="1045029" y="2524721"/>
            <a:ext cx="4991629" cy="3677123"/>
          </a:xfrm>
        </p:spPr>
        <p:txBody>
          <a:bodyPr anchor="ctr">
            <a:normAutofit/>
          </a:bodyPr>
          <a:lstStyle/>
          <a:p>
            <a:pPr>
              <a:buNone/>
            </a:pPr>
            <a:r>
              <a:rPr lang="en-US" sz="1500"/>
              <a:t>Common Cross-Cultural Barriers</a:t>
            </a:r>
          </a:p>
          <a:p>
            <a:pPr>
              <a:buFont typeface="Arial" panose="020B0604020202020204" pitchFamily="34" charset="0"/>
              <a:buChar char="•"/>
            </a:pPr>
            <a:r>
              <a:rPr lang="en-US" sz="1500"/>
              <a:t>Silence may be misread as disinterest by UK staff (Szkudlarek et al., 2020).</a:t>
            </a:r>
          </a:p>
          <a:p>
            <a:pPr>
              <a:buFont typeface="Arial" panose="020B0604020202020204" pitchFamily="34" charset="0"/>
              <a:buChar char="•"/>
            </a:pPr>
            <a:r>
              <a:rPr lang="en-US" sz="1500"/>
              <a:t>Japanese preference for consensus slows UK-style fast decision-making (Bangkok, 2021).</a:t>
            </a:r>
          </a:p>
          <a:p>
            <a:pPr>
              <a:buFont typeface="Arial" panose="020B0604020202020204" pitchFamily="34" charset="0"/>
              <a:buChar char="•"/>
            </a:pPr>
            <a:r>
              <a:rPr lang="en-US" sz="1500"/>
              <a:t>UK directness can seem impolite or overly assertive (Hofstede Insights, 2022).</a:t>
            </a:r>
          </a:p>
          <a:p>
            <a:pPr>
              <a:buFont typeface="Arial" panose="020B0604020202020204" pitchFamily="34" charset="0"/>
              <a:buChar char="•"/>
            </a:pPr>
            <a:r>
              <a:rPr lang="en-US" sz="1500"/>
              <a:t>Emotional control in Japan contrasts with UK openness (Munezane, 2025).</a:t>
            </a:r>
          </a:p>
          <a:p>
            <a:pPr>
              <a:buFont typeface="Arial" panose="020B0604020202020204" pitchFamily="34" charset="0"/>
              <a:buChar char="•"/>
            </a:pPr>
            <a:r>
              <a:rPr lang="en-US" sz="1500"/>
              <a:t>Trust takes longer to build due to cultural caution (Sikorski and Albrecht, 2025).</a:t>
            </a:r>
          </a:p>
          <a:p>
            <a:pPr>
              <a:buFont typeface="Arial" panose="020B0604020202020204" pitchFamily="34" charset="0"/>
              <a:buChar char="•"/>
            </a:pPr>
            <a:r>
              <a:rPr lang="en-US" sz="1500"/>
              <a:t>These gaps require awareness, patience, and communication adaptation.</a:t>
            </a:r>
          </a:p>
        </p:txBody>
      </p:sp>
      <p:sp>
        <p:nvSpPr>
          <p:cNvPr id="8219" name="Rectangle 8218">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Breaking Barriers: The Power of Language in Cross-Cultural Communication -  Language Unlimited">
            <a:extLst>
              <a:ext uri="{FF2B5EF4-FFF2-40B4-BE49-F238E27FC236}">
                <a16:creationId xmlns:a16="http://schemas.microsoft.com/office/drawing/2014/main" id="{49202EAF-40C5-C9B7-5756-7B2118B3DC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56" r="-2" b="-2"/>
          <a:stretch>
            <a:fillRect/>
          </a:stretch>
        </p:blipFill>
        <p:spPr bwMode="auto">
          <a:xfrm>
            <a:off x="6930493" y="2161152"/>
            <a:ext cx="4223252" cy="2595980"/>
          </a:xfrm>
          <a:prstGeom prst="rect">
            <a:avLst/>
          </a:prstGeom>
          <a:noFill/>
          <a:extLst>
            <a:ext uri="{909E8E84-426E-40DD-AFC4-6F175D3DCCD1}">
              <a14:hiddenFill xmlns:a14="http://schemas.microsoft.com/office/drawing/2010/main">
                <a:solidFill>
                  <a:srgbClr val="FFFFFF"/>
                </a:solidFill>
              </a14:hiddenFill>
            </a:ext>
          </a:extLst>
        </p:spPr>
      </p:pic>
      <p:cxnSp>
        <p:nvCxnSpPr>
          <p:cNvPr id="8221" name="Straight Connector 822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14341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3935A-1635-71BC-CC53-448D42F259AB}"/>
              </a:ext>
            </a:extLst>
          </p:cNvPr>
          <p:cNvSpPr>
            <a:spLocks noGrp="1"/>
          </p:cNvSpPr>
          <p:nvPr>
            <p:ph type="title"/>
          </p:nvPr>
        </p:nvSpPr>
        <p:spPr>
          <a:xfrm>
            <a:off x="793662" y="386930"/>
            <a:ext cx="10066122" cy="1298448"/>
          </a:xfrm>
        </p:spPr>
        <p:txBody>
          <a:bodyPr anchor="b">
            <a:normAutofit/>
          </a:bodyPr>
          <a:lstStyle/>
          <a:p>
            <a:r>
              <a:rPr lang="en-US" sz="4100"/>
              <a:t>Opportunities and Competence Development</a:t>
            </a:r>
          </a:p>
        </p:txBody>
      </p:sp>
      <p:sp>
        <p:nvSpPr>
          <p:cNvPr id="9225" name="Rectangle 92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EB88D8-682C-33AC-EE6F-4A99B12A7BE9}"/>
              </a:ext>
            </a:extLst>
          </p:cNvPr>
          <p:cNvSpPr>
            <a:spLocks noGrp="1"/>
          </p:cNvSpPr>
          <p:nvPr>
            <p:ph idx="1"/>
          </p:nvPr>
        </p:nvSpPr>
        <p:spPr>
          <a:xfrm>
            <a:off x="793661" y="2599509"/>
            <a:ext cx="4530898" cy="3639450"/>
          </a:xfrm>
        </p:spPr>
        <p:txBody>
          <a:bodyPr anchor="ctr">
            <a:normAutofit/>
          </a:bodyPr>
          <a:lstStyle/>
          <a:p>
            <a:pPr>
              <a:buNone/>
            </a:pPr>
            <a:r>
              <a:rPr lang="en-US" sz="1400"/>
              <a:t>Building Intercultural Competence in Business</a:t>
            </a:r>
          </a:p>
          <a:p>
            <a:pPr>
              <a:buFont typeface="Arial" panose="020B0604020202020204" pitchFamily="34" charset="0"/>
              <a:buChar char="•"/>
            </a:pPr>
            <a:r>
              <a:rPr lang="en-US" sz="1400"/>
              <a:t>Intercultural training improves empathy and adaptability (Eyitayo Francis Adanlawo and Chaka, 2025).</a:t>
            </a:r>
          </a:p>
          <a:p>
            <a:pPr>
              <a:buFont typeface="Arial" panose="020B0604020202020204" pitchFamily="34" charset="0"/>
              <a:buChar char="•"/>
            </a:pPr>
            <a:r>
              <a:rPr lang="en-US" sz="1400"/>
              <a:t>Shared learning increases cooperation and reduces prejudice (Lissitsa et al., 2022).</a:t>
            </a:r>
          </a:p>
          <a:p>
            <a:pPr>
              <a:buFont typeface="Arial" panose="020B0604020202020204" pitchFamily="34" charset="0"/>
              <a:buChar char="•"/>
            </a:pPr>
            <a:r>
              <a:rPr lang="en-US" sz="1400"/>
              <a:t>Jandt’s competence model encourages awareness and open-mindedness (Munezane, 2025).</a:t>
            </a:r>
          </a:p>
          <a:p>
            <a:pPr>
              <a:buFont typeface="Arial" panose="020B0604020202020204" pitchFamily="34" charset="0"/>
              <a:buChar char="•"/>
            </a:pPr>
            <a:r>
              <a:rPr lang="en-US" sz="1400"/>
              <a:t>Cultural synergy inspires creativity and innovation in global teams (Misa Fujio, 2023).</a:t>
            </a:r>
          </a:p>
          <a:p>
            <a:pPr>
              <a:buFont typeface="Arial" panose="020B0604020202020204" pitchFamily="34" charset="0"/>
              <a:buChar char="•"/>
            </a:pPr>
            <a:r>
              <a:rPr lang="en-US" sz="1400"/>
              <a:t>Managers benefit from language learning and cultural exchange programmes.</a:t>
            </a:r>
          </a:p>
          <a:p>
            <a:pPr>
              <a:buFont typeface="Arial" panose="020B0604020202020204" pitchFamily="34" charset="0"/>
              <a:buChar char="•"/>
            </a:pPr>
            <a:r>
              <a:rPr lang="en-US" sz="1400"/>
              <a:t>Competence leads to sustainable partnerships and trust.</a:t>
            </a:r>
          </a:p>
        </p:txBody>
      </p:sp>
      <p:pic>
        <p:nvPicPr>
          <p:cNvPr id="9218" name="Picture 2" descr="Competence Development Helps You Advance Your Career">
            <a:extLst>
              <a:ext uri="{FF2B5EF4-FFF2-40B4-BE49-F238E27FC236}">
                <a16:creationId xmlns:a16="http://schemas.microsoft.com/office/drawing/2014/main" id="{92D9C7C2-C312-60BB-A1F9-26AA12E04A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443"/>
          <a:stretch>
            <a:fillRect/>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9229" name="Rectangle 922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0868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The tricks to improve your workplace communication skills | Edexec">
            <a:extLst>
              <a:ext uri="{FF2B5EF4-FFF2-40B4-BE49-F238E27FC236}">
                <a16:creationId xmlns:a16="http://schemas.microsoft.com/office/drawing/2014/main" id="{3B7998DC-9AB0-AE14-7115-3799533522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814" r="13875"/>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EE239E-020B-9BE8-390E-BB2DC350C8D0}"/>
              </a:ext>
            </a:extLst>
          </p:cNvPr>
          <p:cNvSpPr>
            <a:spLocks noGrp="1"/>
          </p:cNvSpPr>
          <p:nvPr>
            <p:ph type="title"/>
          </p:nvPr>
        </p:nvSpPr>
        <p:spPr>
          <a:xfrm>
            <a:off x="7531610" y="365125"/>
            <a:ext cx="3822189" cy="1899912"/>
          </a:xfrm>
        </p:spPr>
        <p:txBody>
          <a:bodyPr>
            <a:normAutofit/>
          </a:bodyPr>
          <a:lstStyle/>
          <a:p>
            <a:r>
              <a:rPr lang="en-US" sz="3700"/>
              <a:t>Recommendations for UK Businesses</a:t>
            </a:r>
          </a:p>
        </p:txBody>
      </p:sp>
      <p:sp>
        <p:nvSpPr>
          <p:cNvPr id="3" name="Content Placeholder 2">
            <a:extLst>
              <a:ext uri="{FF2B5EF4-FFF2-40B4-BE49-F238E27FC236}">
                <a16:creationId xmlns:a16="http://schemas.microsoft.com/office/drawing/2014/main" id="{C7A118C0-524D-03F2-49F5-79ABF99FA8B2}"/>
              </a:ext>
            </a:extLst>
          </p:cNvPr>
          <p:cNvSpPr>
            <a:spLocks noGrp="1"/>
          </p:cNvSpPr>
          <p:nvPr>
            <p:ph idx="1"/>
          </p:nvPr>
        </p:nvSpPr>
        <p:spPr>
          <a:xfrm>
            <a:off x="7531610" y="2434201"/>
            <a:ext cx="3822189" cy="3742762"/>
          </a:xfrm>
        </p:spPr>
        <p:txBody>
          <a:bodyPr>
            <a:normAutofit/>
          </a:bodyPr>
          <a:lstStyle/>
          <a:p>
            <a:pPr>
              <a:buNone/>
            </a:pPr>
            <a:r>
              <a:rPr lang="en-US" sz="1400"/>
              <a:t>Practical Strategies for Better Communication</a:t>
            </a:r>
          </a:p>
          <a:p>
            <a:pPr>
              <a:buFont typeface="Arial" panose="020B0604020202020204" pitchFamily="34" charset="0"/>
              <a:buChar char="•"/>
            </a:pPr>
            <a:r>
              <a:rPr lang="en-US" sz="1400"/>
              <a:t>Offer regular intercultural workshops and role-play sessions (Sikorski and Albrecht, 2025).</a:t>
            </a:r>
          </a:p>
          <a:p>
            <a:pPr>
              <a:buFont typeface="Arial" panose="020B0604020202020204" pitchFamily="34" charset="0"/>
              <a:buChar char="•"/>
            </a:pPr>
            <a:r>
              <a:rPr lang="en-US" sz="1400"/>
              <a:t>Employ bilingual staff or cultural liaison officers in global projects.</a:t>
            </a:r>
          </a:p>
          <a:p>
            <a:pPr>
              <a:buFont typeface="Arial" panose="020B0604020202020204" pitchFamily="34" charset="0"/>
              <a:buChar char="•"/>
            </a:pPr>
            <a:r>
              <a:rPr lang="en-US" sz="1400"/>
              <a:t>Use meeting summaries and visual aids for message clarity (Babcock, 2021).</a:t>
            </a:r>
          </a:p>
          <a:p>
            <a:pPr>
              <a:buFont typeface="Arial" panose="020B0604020202020204" pitchFamily="34" charset="0"/>
              <a:buChar char="•"/>
            </a:pPr>
            <a:r>
              <a:rPr lang="en-US" sz="1400"/>
              <a:t>Allow time for consensus-based decision-making (Bangkok, 2021).</a:t>
            </a:r>
          </a:p>
          <a:p>
            <a:pPr>
              <a:buFont typeface="Arial" panose="020B0604020202020204" pitchFamily="34" charset="0"/>
              <a:buChar char="•"/>
            </a:pPr>
            <a:r>
              <a:rPr lang="en-US" sz="1400"/>
              <a:t>Recognise cultural holidays and work customs to show respect (NISSAN MOTOR, 2022).</a:t>
            </a:r>
          </a:p>
          <a:p>
            <a:pPr>
              <a:buFont typeface="Arial" panose="020B0604020202020204" pitchFamily="34" charset="0"/>
              <a:buChar char="•"/>
            </a:pPr>
            <a:r>
              <a:rPr lang="en-US" sz="1400"/>
              <a:t>Strengthen collaboration through continuous cultural learning initiatives.</a:t>
            </a:r>
          </a:p>
        </p:txBody>
      </p:sp>
    </p:spTree>
    <p:extLst>
      <p:ext uri="{BB962C8B-B14F-4D97-AF65-F5344CB8AC3E}">
        <p14:creationId xmlns:p14="http://schemas.microsoft.com/office/powerpoint/2010/main" val="16972179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UK – Japan Joint Announcement on Deepening Digital Collaboration - GOV.UK">
            <a:extLst>
              <a:ext uri="{FF2B5EF4-FFF2-40B4-BE49-F238E27FC236}">
                <a16:creationId xmlns:a16="http://schemas.microsoft.com/office/drawing/2014/main" id="{EC9E2763-8B52-899A-BBAF-A4A63DFAAC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84" r="-1"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273" name="Rectangle 1127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3F9BF5-3F68-526C-5014-2131021ED5CE}"/>
              </a:ext>
            </a:extLst>
          </p:cNvPr>
          <p:cNvSpPr>
            <a:spLocks noGrp="1"/>
          </p:cNvSpPr>
          <p:nvPr>
            <p:ph type="title"/>
          </p:nvPr>
        </p:nvSpPr>
        <p:spPr>
          <a:xfrm>
            <a:off x="7531610" y="365125"/>
            <a:ext cx="3822189" cy="1899912"/>
          </a:xfrm>
        </p:spPr>
        <p:txBody>
          <a:bodyPr>
            <a:normAutofit/>
          </a:bodyPr>
          <a:lstStyle/>
          <a:p>
            <a:r>
              <a:rPr lang="en-US" sz="4000"/>
              <a:t>Conclusion</a:t>
            </a:r>
          </a:p>
        </p:txBody>
      </p:sp>
      <p:sp>
        <p:nvSpPr>
          <p:cNvPr id="3" name="Content Placeholder 2">
            <a:extLst>
              <a:ext uri="{FF2B5EF4-FFF2-40B4-BE49-F238E27FC236}">
                <a16:creationId xmlns:a16="http://schemas.microsoft.com/office/drawing/2014/main" id="{E2B211D7-7E7A-5039-9A0C-0572BA016336}"/>
              </a:ext>
            </a:extLst>
          </p:cNvPr>
          <p:cNvSpPr>
            <a:spLocks noGrp="1"/>
          </p:cNvSpPr>
          <p:nvPr>
            <p:ph idx="1"/>
          </p:nvPr>
        </p:nvSpPr>
        <p:spPr>
          <a:xfrm>
            <a:off x="7531610" y="2434201"/>
            <a:ext cx="3822189" cy="3742762"/>
          </a:xfrm>
        </p:spPr>
        <p:txBody>
          <a:bodyPr>
            <a:normAutofit/>
          </a:bodyPr>
          <a:lstStyle/>
          <a:p>
            <a:pPr>
              <a:buNone/>
            </a:pPr>
            <a:r>
              <a:rPr lang="en-US" sz="1400"/>
              <a:t>Bridging UK–Japan Communication for Global Success</a:t>
            </a:r>
          </a:p>
          <a:p>
            <a:pPr>
              <a:buFont typeface="Arial" panose="020B0604020202020204" pitchFamily="34" charset="0"/>
              <a:buChar char="•"/>
            </a:pPr>
            <a:r>
              <a:rPr lang="en-US" sz="1400"/>
              <a:t>Intercultural understanding is essential for sustainable global partnerships.</a:t>
            </a:r>
          </a:p>
          <a:p>
            <a:pPr>
              <a:buFont typeface="Arial" panose="020B0604020202020204" pitchFamily="34" charset="0"/>
              <a:buChar char="•"/>
            </a:pPr>
            <a:r>
              <a:rPr lang="en-US" sz="1400"/>
              <a:t>Theories explain differences in values, hierarchy, and communication style.</a:t>
            </a:r>
          </a:p>
          <a:p>
            <a:pPr>
              <a:buFont typeface="Arial" panose="020B0604020202020204" pitchFamily="34" charset="0"/>
              <a:buChar char="•"/>
            </a:pPr>
            <a:r>
              <a:rPr lang="en-US" sz="1400"/>
              <a:t>Real-world examples prove that adaptation leads to improved cooperation.</a:t>
            </a:r>
          </a:p>
          <a:p>
            <a:pPr>
              <a:buFont typeface="Arial" panose="020B0604020202020204" pitchFamily="34" charset="0"/>
              <a:buChar char="•"/>
            </a:pPr>
            <a:r>
              <a:rPr lang="en-US" sz="1400"/>
              <a:t>Patience and empathy enhance trust between UK and Japanese teams.</a:t>
            </a:r>
          </a:p>
          <a:p>
            <a:pPr>
              <a:buFont typeface="Arial" panose="020B0604020202020204" pitchFamily="34" charset="0"/>
              <a:buChar char="•"/>
            </a:pPr>
            <a:r>
              <a:rPr lang="en-US" sz="1400"/>
              <a:t>Successful business depends on respect, cultural learning, and teamwork.</a:t>
            </a:r>
          </a:p>
          <a:p>
            <a:pPr>
              <a:buFont typeface="Arial" panose="020B0604020202020204" pitchFamily="34" charset="0"/>
              <a:buChar char="•"/>
            </a:pPr>
            <a:r>
              <a:rPr lang="en-US" sz="1400"/>
              <a:t>Bridging communication gaps promotes growth, unity, and shared global success.</a:t>
            </a:r>
          </a:p>
        </p:txBody>
      </p:sp>
    </p:spTree>
    <p:extLst>
      <p:ext uri="{BB962C8B-B14F-4D97-AF65-F5344CB8AC3E}">
        <p14:creationId xmlns:p14="http://schemas.microsoft.com/office/powerpoint/2010/main" val="912691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604E2-A0E4-94F0-749C-8C163C88A2E1}"/>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631807-E34B-CA79-39C5-341BF84D5261}"/>
              </a:ext>
            </a:extLst>
          </p:cNvPr>
          <p:cNvSpPr>
            <a:spLocks noGrp="1"/>
          </p:cNvSpPr>
          <p:nvPr>
            <p:ph idx="1"/>
          </p:nvPr>
        </p:nvSpPr>
        <p:spPr>
          <a:xfrm>
            <a:off x="4447308" y="591344"/>
            <a:ext cx="6906491" cy="5585619"/>
          </a:xfrm>
        </p:spPr>
        <p:txBody>
          <a:bodyPr anchor="ctr">
            <a:normAutofit/>
          </a:bodyPr>
          <a:lstStyle/>
          <a:p>
            <a:pPr>
              <a:spcBef>
                <a:spcPts val="0"/>
              </a:spcBef>
              <a:spcAft>
                <a:spcPts val="600"/>
              </a:spcAft>
              <a:buNone/>
            </a:pPr>
            <a:r>
              <a:rPr lang="en-US" sz="900" b="0" i="0">
                <a:effectLst/>
              </a:rPr>
              <a:t>Babcock, R.D. (2021). A Proposal for Global Situational Theory. </a:t>
            </a:r>
            <a:r>
              <a:rPr lang="en-US" sz="900" b="0" i="1">
                <a:effectLst/>
              </a:rPr>
              <a:t>Business Communication Research and Practice</a:t>
            </a:r>
            <a:r>
              <a:rPr lang="en-US" sz="900" b="0" i="0">
                <a:effectLst/>
              </a:rPr>
              <a:t>, 4(1), pp.1–4. </a:t>
            </a:r>
            <a:r>
              <a:rPr lang="en-US" sz="900" b="0" i="0" err="1">
                <a:effectLst/>
              </a:rPr>
              <a:t>doi:https</a:t>
            </a:r>
            <a:r>
              <a:rPr lang="en-US" sz="900" b="0" i="0">
                <a:effectLst/>
              </a:rPr>
              <a:t>://doi.org/10.22682/bcrp.2021.4.1.1.</a:t>
            </a:r>
          </a:p>
          <a:p>
            <a:pPr>
              <a:spcBef>
                <a:spcPts val="0"/>
              </a:spcBef>
              <a:spcAft>
                <a:spcPts val="600"/>
              </a:spcAft>
              <a:buNone/>
            </a:pPr>
            <a:r>
              <a:rPr lang="en-US" sz="900" b="0" i="0">
                <a:effectLst/>
              </a:rPr>
              <a:t>Bangkok (2021). </a:t>
            </a:r>
            <a:r>
              <a:rPr lang="en-US" sz="900" b="0" i="1">
                <a:effectLst/>
              </a:rPr>
              <a:t>THE SIGNIFICANCE FACTORS OF BUSINESS NEGOTIATIONS IN JAPAN MR. OGOCHUKWU MICHAEL OSAKWE 6017190066 SUBMITTED IN THE PARTIAL FULFILMENT OF THE REQUIREMENTS FOR THE DEGREE OF MASTER OF BUSINESS ADMINISTRATION, INTERNATIONAL PROGRAM, GRADUATE SCHOOL OF BUSINESS SIAM UNIVERSITY</a:t>
            </a:r>
            <a:r>
              <a:rPr lang="en-US" sz="900" b="0" i="0">
                <a:effectLst/>
              </a:rPr>
              <a:t>. [online] Available at: https://e-research.siam.edu/wp-content/uploads/2022/01/IMBA-2021-IS-Human-Resource-Management.pdf.</a:t>
            </a:r>
          </a:p>
          <a:p>
            <a:pPr>
              <a:spcBef>
                <a:spcPts val="0"/>
              </a:spcBef>
              <a:spcAft>
                <a:spcPts val="600"/>
              </a:spcAft>
              <a:buNone/>
            </a:pPr>
            <a:r>
              <a:rPr lang="en-US" sz="900" b="0" i="0">
                <a:effectLst/>
              </a:rPr>
              <a:t>Eyitayo Francis </a:t>
            </a:r>
            <a:r>
              <a:rPr lang="en-US" sz="900" b="0" i="0" err="1">
                <a:effectLst/>
              </a:rPr>
              <a:t>Adanlawo</a:t>
            </a:r>
            <a:r>
              <a:rPr lang="en-US" sz="900" b="0" i="0">
                <a:effectLst/>
              </a:rPr>
              <a:t> and Chaka, M. (2025). Intercultural Business Communication: A Key to Building Inter-Organizational Systems. </a:t>
            </a:r>
            <a:r>
              <a:rPr lang="en-US" sz="900" b="0" i="1">
                <a:effectLst/>
              </a:rPr>
              <a:t>Journal of Posthumanism</a:t>
            </a:r>
            <a:r>
              <a:rPr lang="en-US" sz="900" b="0" i="0">
                <a:effectLst/>
              </a:rPr>
              <a:t>, [online] 5(1). </a:t>
            </a:r>
            <a:r>
              <a:rPr lang="en-US" sz="900" b="0" i="0" err="1">
                <a:effectLst/>
              </a:rPr>
              <a:t>doi:https</a:t>
            </a:r>
            <a:r>
              <a:rPr lang="en-US" sz="900" b="0" i="0">
                <a:effectLst/>
              </a:rPr>
              <a:t>://doi.org/10.63332/joph.v5i1.570.</a:t>
            </a:r>
          </a:p>
          <a:p>
            <a:pPr>
              <a:spcBef>
                <a:spcPts val="0"/>
              </a:spcBef>
              <a:spcAft>
                <a:spcPts val="600"/>
              </a:spcAft>
              <a:buNone/>
            </a:pPr>
            <a:r>
              <a:rPr lang="en-US" sz="900" b="0" i="0">
                <a:effectLst/>
              </a:rPr>
              <a:t>Hofstede Insights (2022). </a:t>
            </a:r>
            <a:r>
              <a:rPr lang="en-US" sz="900" b="0" i="1">
                <a:effectLst/>
              </a:rPr>
              <a:t>Country Comparison - Hofstede Insights</a:t>
            </a:r>
            <a:r>
              <a:rPr lang="en-US" sz="900" b="0" i="0">
                <a:effectLst/>
              </a:rPr>
              <a:t>. [online] Hofstede Insights. Available at: https://www.hofstede-insights.com/country-comparison/the-uk.</a:t>
            </a:r>
          </a:p>
          <a:p>
            <a:pPr>
              <a:spcBef>
                <a:spcPts val="0"/>
              </a:spcBef>
              <a:spcAft>
                <a:spcPts val="600"/>
              </a:spcAft>
              <a:buNone/>
            </a:pPr>
            <a:r>
              <a:rPr lang="en-US" sz="900" b="0" i="0" err="1">
                <a:effectLst/>
              </a:rPr>
              <a:t>Lissitsa</a:t>
            </a:r>
            <a:r>
              <a:rPr lang="en-US" sz="900" b="0" i="0">
                <a:effectLst/>
              </a:rPr>
              <a:t>, S., </a:t>
            </a:r>
            <a:r>
              <a:rPr lang="en-US" sz="900" b="0" i="0" err="1">
                <a:effectLst/>
              </a:rPr>
              <a:t>Kushnirovich</a:t>
            </a:r>
            <a:r>
              <a:rPr lang="en-US" sz="900" b="0" i="0">
                <a:effectLst/>
              </a:rPr>
              <a:t>, N. and Aharoni, M. (2022). Domestication of remote threats: From vicarious learning of foreign events to local intergroup relations. </a:t>
            </a:r>
            <a:r>
              <a:rPr lang="en-US" sz="900" b="0" i="1">
                <a:effectLst/>
              </a:rPr>
              <a:t>International Journal of Intercultural Relations</a:t>
            </a:r>
            <a:r>
              <a:rPr lang="en-US" sz="900" b="0" i="0">
                <a:effectLst/>
              </a:rPr>
              <a:t>, 87, pp.157–168. </a:t>
            </a:r>
            <a:r>
              <a:rPr lang="en-US" sz="900" b="0" i="0" err="1">
                <a:effectLst/>
              </a:rPr>
              <a:t>doi:https</a:t>
            </a:r>
            <a:r>
              <a:rPr lang="en-US" sz="900" b="0" i="0">
                <a:effectLst/>
              </a:rPr>
              <a:t>://doi.org/10.1016/j.ijintrel.2022.02.004.</a:t>
            </a:r>
          </a:p>
          <a:p>
            <a:pPr>
              <a:spcBef>
                <a:spcPts val="0"/>
              </a:spcBef>
              <a:spcAft>
                <a:spcPts val="600"/>
              </a:spcAft>
              <a:buNone/>
            </a:pPr>
            <a:r>
              <a:rPr lang="en-US" sz="900" b="0" i="0">
                <a:effectLst/>
              </a:rPr>
              <a:t>Misa Fujio (2023). New Opportunities for Japanese Universities to Internationalize Communication Courses. </a:t>
            </a:r>
            <a:r>
              <a:rPr lang="en-US" sz="900" b="0" i="1">
                <a:effectLst/>
              </a:rPr>
              <a:t>Journal of Technical Writing and Communication</a:t>
            </a:r>
            <a:r>
              <a:rPr lang="en-US" sz="900" b="0" i="0">
                <a:effectLst/>
              </a:rPr>
              <a:t>. </a:t>
            </a:r>
            <a:r>
              <a:rPr lang="en-US" sz="900" b="0" i="0" err="1">
                <a:effectLst/>
              </a:rPr>
              <a:t>doi:https</a:t>
            </a:r>
            <a:r>
              <a:rPr lang="en-US" sz="900" b="0" i="0">
                <a:effectLst/>
              </a:rPr>
              <a:t>://doi.org/10.1177/00472816231188110.</a:t>
            </a:r>
          </a:p>
          <a:p>
            <a:pPr>
              <a:spcBef>
                <a:spcPts val="0"/>
              </a:spcBef>
              <a:spcAft>
                <a:spcPts val="600"/>
              </a:spcAft>
              <a:buNone/>
            </a:pPr>
            <a:r>
              <a:rPr lang="en-US" sz="900" b="0" i="0" err="1">
                <a:effectLst/>
              </a:rPr>
              <a:t>Munezane</a:t>
            </a:r>
            <a:r>
              <a:rPr lang="en-US" sz="900" b="0" i="0">
                <a:effectLst/>
              </a:rPr>
              <a:t>, Y. (2025). Conceptualizing intercultural communicative competence in higher education in the Japanese context: Insights from language learners, practitioners, and public arena. </a:t>
            </a:r>
            <a:r>
              <a:rPr lang="en-US" sz="900" b="0" i="1">
                <a:effectLst/>
              </a:rPr>
              <a:t>Social Sciences &amp; Humanities Open</a:t>
            </a:r>
            <a:r>
              <a:rPr lang="en-US" sz="900" b="0" i="0">
                <a:effectLst/>
              </a:rPr>
              <a:t>, 11, p.101205. </a:t>
            </a:r>
            <a:r>
              <a:rPr lang="en-US" sz="900" b="0" i="0" err="1">
                <a:effectLst/>
              </a:rPr>
              <a:t>doi:https</a:t>
            </a:r>
            <a:r>
              <a:rPr lang="en-US" sz="900" b="0" i="0">
                <a:effectLst/>
              </a:rPr>
              <a:t>://doi.org/10.1016/j.ssaho.2024.101205.</a:t>
            </a:r>
          </a:p>
          <a:p>
            <a:pPr>
              <a:spcBef>
                <a:spcPts val="0"/>
              </a:spcBef>
              <a:spcAft>
                <a:spcPts val="600"/>
              </a:spcAft>
              <a:buNone/>
            </a:pPr>
            <a:r>
              <a:rPr lang="en-US" sz="900" b="0" i="0">
                <a:effectLst/>
              </a:rPr>
              <a:t>NISSAN MOTOR (2022). </a:t>
            </a:r>
            <a:r>
              <a:rPr lang="en-US" sz="900" b="0" i="1">
                <a:effectLst/>
              </a:rPr>
              <a:t>Nissan Motor Corporation Global Website</a:t>
            </a:r>
            <a:r>
              <a:rPr lang="en-US" sz="900" b="0" i="0">
                <a:effectLst/>
              </a:rPr>
              <a:t>. [online] Nissan-global.com. Available at: https://www.nissan-global.com/EN/.</a:t>
            </a:r>
          </a:p>
          <a:p>
            <a:pPr>
              <a:spcBef>
                <a:spcPts val="0"/>
              </a:spcBef>
              <a:spcAft>
                <a:spcPts val="600"/>
              </a:spcAft>
              <a:buNone/>
            </a:pPr>
            <a:r>
              <a:rPr lang="en-US" sz="900" b="0" i="0">
                <a:effectLst/>
              </a:rPr>
              <a:t>Shen, Z., Pang, B., Li, X. and Chen, Y. (2024). </a:t>
            </a:r>
            <a:r>
              <a:rPr lang="en-US" sz="900" b="0" i="1">
                <a:effectLst/>
              </a:rPr>
              <a:t>An exploration of Japanese cultural dynamics communication practices through social pragmatics</a:t>
            </a:r>
            <a:r>
              <a:rPr lang="en-US" sz="900" b="0" i="0">
                <a:effectLst/>
              </a:rPr>
              <a:t>. [online] ResearchGate. Available at: https://www.researchgate.net/publication/379931914_An_Exploration_of_Japanese_Cultural_Dynamics_Communication_Practices_through_Social_Pragmatics.</a:t>
            </a:r>
          </a:p>
          <a:p>
            <a:pPr>
              <a:spcBef>
                <a:spcPts val="0"/>
              </a:spcBef>
              <a:spcAft>
                <a:spcPts val="600"/>
              </a:spcAft>
              <a:buNone/>
            </a:pPr>
            <a:r>
              <a:rPr lang="en-US" sz="900" b="0" i="0">
                <a:effectLst/>
              </a:rPr>
              <a:t>Sikorski, M.T. and Albrecht, A. (2025). Trust in the Context of Intercultural Negotiations - A Systematic Review. </a:t>
            </a:r>
            <a:r>
              <a:rPr lang="en-US" sz="900" b="0" i="1">
                <a:effectLst/>
              </a:rPr>
              <a:t>Negotiation and Conflict Management Research</a:t>
            </a:r>
            <a:r>
              <a:rPr lang="en-US" sz="900" b="0" i="0">
                <a:effectLst/>
              </a:rPr>
              <a:t>, [online] 18(1). </a:t>
            </a:r>
            <a:r>
              <a:rPr lang="en-US" sz="900" b="0" i="0" err="1">
                <a:effectLst/>
              </a:rPr>
              <a:t>doi:https</a:t>
            </a:r>
            <a:r>
              <a:rPr lang="en-US" sz="900" b="0" i="0">
                <a:effectLst/>
              </a:rPr>
              <a:t>://doi.org/10.34891/a0mc-jx98.</a:t>
            </a:r>
          </a:p>
          <a:p>
            <a:pPr marL="0" indent="0">
              <a:spcBef>
                <a:spcPts val="0"/>
              </a:spcBef>
              <a:spcAft>
                <a:spcPts val="600"/>
              </a:spcAft>
              <a:buNone/>
            </a:pPr>
            <a:r>
              <a:rPr lang="en-US" sz="900" b="0" i="0" err="1">
                <a:effectLst/>
              </a:rPr>
              <a:t>Szkudlarek</a:t>
            </a:r>
            <a:r>
              <a:rPr lang="en-US" sz="900" b="0" i="0">
                <a:effectLst/>
              </a:rPr>
              <a:t>, B., Osland, J.S., </a:t>
            </a:r>
            <a:r>
              <a:rPr lang="en-US" sz="900" b="0" i="0" err="1">
                <a:effectLst/>
              </a:rPr>
              <a:t>Nardon</a:t>
            </a:r>
            <a:r>
              <a:rPr lang="en-US" sz="900" b="0" i="0">
                <a:effectLst/>
              </a:rPr>
              <a:t>, L. and Zander, L. (2020). Communication and culture in international business – Moving the field forward. </a:t>
            </a:r>
            <a:r>
              <a:rPr lang="en-US" sz="900" b="0" i="1">
                <a:effectLst/>
              </a:rPr>
              <a:t>Journal of World Business</a:t>
            </a:r>
            <a:r>
              <a:rPr lang="en-US" sz="900" b="0" i="0">
                <a:effectLst/>
              </a:rPr>
              <a:t>, [online] 55(6). Available at: </a:t>
            </a:r>
            <a:r>
              <a:rPr lang="en-US" sz="900" b="0" i="0">
                <a:effectLst/>
                <a:hlinkClick r:id="rId3"/>
              </a:rPr>
              <a:t>https://www.sciencedirect.com/science/article/pii/S1090951620300547</a:t>
            </a:r>
            <a:r>
              <a:rPr lang="en-US" sz="900" b="0" i="0">
                <a:effectLst/>
              </a:rPr>
              <a:t>.</a:t>
            </a:r>
          </a:p>
          <a:p>
            <a:pPr marL="0" indent="0">
              <a:spcBef>
                <a:spcPts val="0"/>
              </a:spcBef>
              <a:spcAft>
                <a:spcPts val="600"/>
              </a:spcAft>
              <a:buNone/>
            </a:pPr>
            <a:r>
              <a:rPr lang="en-US" sz="900" b="0" i="0">
                <a:effectLst/>
              </a:rPr>
              <a:t>Think Insights (2022). </a:t>
            </a:r>
            <a:r>
              <a:rPr lang="en-US" sz="900" b="0" i="1">
                <a:effectLst/>
              </a:rPr>
              <a:t>Hofstede’s Cultural Dimensions | Think Insights</a:t>
            </a:r>
            <a:r>
              <a:rPr lang="en-US" sz="900" b="0" i="0">
                <a:effectLst/>
              </a:rPr>
              <a:t>. [online] Think Insights. Available at: https://thinkinsights.net/leadership/hofstedes-cultural-dimensions.</a:t>
            </a:r>
          </a:p>
        </p:txBody>
      </p:sp>
    </p:spTree>
    <p:extLst>
      <p:ext uri="{BB962C8B-B14F-4D97-AF65-F5344CB8AC3E}">
        <p14:creationId xmlns:p14="http://schemas.microsoft.com/office/powerpoint/2010/main" val="21070254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3695</Words>
  <Application>Microsoft Office PowerPoint</Application>
  <PresentationFormat>Widescreen</PresentationFormat>
  <Paragraphs>141</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Intercultural Communication Challenges Between the UK and Japan in International Business Negotiations</vt:lpstr>
      <vt:lpstr>Introduction</vt:lpstr>
      <vt:lpstr>Purpose and Structure</vt:lpstr>
      <vt:lpstr>Hofstede’s Cultural Dimensions (UK vs Japan)</vt:lpstr>
      <vt:lpstr>Hall’s High and Low Context Theory</vt:lpstr>
      <vt:lpstr>Global Situational Theory</vt:lpstr>
      <vt:lpstr>Japanese Communication Practices</vt:lpstr>
      <vt:lpstr>Real-World Case: Nissan UK</vt:lpstr>
      <vt:lpstr>Key Communication Challenges</vt:lpstr>
      <vt:lpstr>Opportunities and Competence Development</vt:lpstr>
      <vt:lpstr>Recommendations for UK Businesses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Intercultural Communication Challenges Between the UK and Japan in International Business Negotiations</dc:title>
  <cp:lastModifiedBy>Catalina Gorgan (2212088)</cp:lastModifiedBy>
  <cp:revision>1</cp:revision>
  <dcterms:created xsi:type="dcterms:W3CDTF">2025-10-14T09:23:14Z</dcterms:created>
  <dcterms:modified xsi:type="dcterms:W3CDTF">2025-10-17T11:18:03Z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2025-10-14T09:38:41Z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43bfd43f-1952-47ce-b956-d0c29c3dc983</vt:lpwstr>
  </property>
  <property fmtid="{D5CDD505-2E9C-101B-9397-08002B2CF9AE}" pid="7" name="MSIP_Label_defa4170-0d19-0005-0004-bc88714345d2_ActionId">
    <vt:lpwstr>bd2788e7-3374-4eab-937b-0553c579beba</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