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73808-FCE3-5C2F-77D9-30BA2ADF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3823" y="1387090"/>
            <a:ext cx="8637073" cy="1713712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lgerian" panose="04020705040A02060702" pitchFamily="82" charset="0"/>
              </a:rPr>
              <a:t>Long term condition </a:t>
            </a:r>
            <a:br>
              <a:rPr lang="en-US" sz="4000" dirty="0"/>
            </a:br>
            <a:r>
              <a:rPr lang="en-US" sz="4000" dirty="0">
                <a:latin typeface="Algerian" panose="04020705040A02060702" pitchFamily="82" charset="0"/>
              </a:rPr>
              <a:t>Diabetes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9698B5-A895-345B-E10A-742EB52A4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9311" y="3510708"/>
            <a:ext cx="8706095" cy="1565582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ct val="150000"/>
              </a:lnSpc>
            </a:pPr>
            <a:r>
              <a:rPr lang="en-US" sz="8000" dirty="0">
                <a:latin typeface="Algerian" panose="04020705040A02060702" pitchFamily="82" charset="0"/>
              </a:rPr>
              <a:t>C</a:t>
            </a:r>
            <a:r>
              <a:rPr lang="en-US" sz="8000" cap="none" dirty="0">
                <a:latin typeface="Algerian" panose="04020705040A02060702" pitchFamily="82" charset="0"/>
              </a:rPr>
              <a:t>ourse</a:t>
            </a:r>
            <a:r>
              <a:rPr lang="en-US" sz="8000" dirty="0">
                <a:latin typeface="Algerian" panose="04020705040A02060702" pitchFamily="82" charset="0"/>
              </a:rPr>
              <a:t> – M.</a:t>
            </a:r>
            <a:r>
              <a:rPr lang="en-US" sz="8000" cap="none" dirty="0">
                <a:latin typeface="Algerian" panose="04020705040A02060702" pitchFamily="82" charset="0"/>
              </a:rPr>
              <a:t>sc.</a:t>
            </a:r>
            <a:r>
              <a:rPr lang="en-US" sz="8000" dirty="0">
                <a:latin typeface="Algerian" panose="04020705040A02060702" pitchFamily="82" charset="0"/>
              </a:rPr>
              <a:t> </a:t>
            </a:r>
            <a:r>
              <a:rPr lang="en-US" sz="8000" cap="none" dirty="0">
                <a:latin typeface="Algerian" panose="04020705040A02060702" pitchFamily="82" charset="0"/>
              </a:rPr>
              <a:t>Public health and social care in practice </a:t>
            </a:r>
          </a:p>
          <a:p>
            <a:pPr algn="ctr">
              <a:lnSpc>
                <a:spcPct val="150000"/>
              </a:lnSpc>
            </a:pPr>
            <a:r>
              <a:rPr lang="en-US" sz="8000" dirty="0">
                <a:latin typeface="Algerian" panose="04020705040A02060702" pitchFamily="82" charset="0"/>
              </a:rPr>
              <a:t>M</a:t>
            </a:r>
            <a:r>
              <a:rPr lang="en-US" sz="8000" cap="none" dirty="0">
                <a:latin typeface="Algerian" panose="04020705040A02060702" pitchFamily="82" charset="0"/>
              </a:rPr>
              <a:t>odule</a:t>
            </a:r>
            <a:r>
              <a:rPr lang="en-US" sz="8000" dirty="0">
                <a:latin typeface="Algerian" panose="04020705040A02060702" pitchFamily="82" charset="0"/>
              </a:rPr>
              <a:t> c</a:t>
            </a:r>
            <a:r>
              <a:rPr lang="en-US" sz="8000" cap="none" dirty="0">
                <a:latin typeface="Algerian" panose="04020705040A02060702" pitchFamily="82" charset="0"/>
              </a:rPr>
              <a:t>ode</a:t>
            </a:r>
            <a:r>
              <a:rPr lang="en-US" sz="8000" dirty="0">
                <a:latin typeface="Algerian" panose="04020705040A02060702" pitchFamily="82" charset="0"/>
              </a:rPr>
              <a:t>-lchs7003 </a:t>
            </a:r>
          </a:p>
          <a:p>
            <a:pPr algn="ctr">
              <a:lnSpc>
                <a:spcPct val="150000"/>
              </a:lnSpc>
            </a:pPr>
            <a:r>
              <a:rPr lang="en-US" sz="9600" b="1" dirty="0">
                <a:latin typeface="Algerian" panose="04020705040A02060702" pitchFamily="82" charset="0"/>
              </a:rPr>
              <a:t>name – Yash Kapadiya</a:t>
            </a:r>
          </a:p>
          <a:p>
            <a:pPr algn="ctr"/>
            <a:r>
              <a:rPr lang="en-US" sz="9600" b="1" dirty="0">
                <a:latin typeface="Algerian" panose="04020705040A02060702" pitchFamily="82" charset="0"/>
              </a:rPr>
              <a:t>Student id – 2518277</a:t>
            </a:r>
          </a:p>
          <a:p>
            <a:pPr algn="ctr"/>
            <a:r>
              <a:rPr lang="en-US" sz="9600" b="1" dirty="0">
                <a:latin typeface="Algerian" panose="04020705040A02060702" pitchFamily="82" charset="0"/>
              </a:rPr>
              <a:t>N</a:t>
            </a:r>
          </a:p>
          <a:p>
            <a:pPr>
              <a:lnSpc>
                <a:spcPct val="150000"/>
              </a:lnSpc>
            </a:pPr>
            <a:endParaRPr lang="en-US" dirty="0">
              <a:latin typeface="Algerian" panose="04020705040A02060702" pitchFamily="8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E891DF-D2D6-8A8E-9C9E-8E5CA9B3C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0828" y="-80427"/>
            <a:ext cx="4752975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201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BD786A-A2B7-FD66-8FF7-FCCFE5E64069}"/>
              </a:ext>
            </a:extLst>
          </p:cNvPr>
          <p:cNvSpPr txBox="1"/>
          <p:nvPr/>
        </p:nvSpPr>
        <p:spPr>
          <a:xfrm>
            <a:off x="809045" y="0"/>
            <a:ext cx="10879372" cy="675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dirty="0"/>
              <a:t>Definition </a:t>
            </a:r>
          </a:p>
          <a:p>
            <a:r>
              <a:rPr lang="en-US" sz="2800" dirty="0"/>
              <a:t>Diabetes is a long-term condition in which the body cannot control blood glucose properly, either because  the insulin it produces isn’t working properly. </a:t>
            </a:r>
            <a:r>
              <a:rPr lang="en-US" sz="2800" b="1" dirty="0"/>
              <a:t>(National Institute of Diabetes and Digestive and Kidney Diseases, 2020)</a:t>
            </a:r>
          </a:p>
          <a:p>
            <a:endParaRPr lang="en-US" sz="2800" dirty="0"/>
          </a:p>
          <a:p>
            <a:r>
              <a:rPr lang="en-US" sz="2800" b="1" dirty="0"/>
              <a:t>Key Points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Insulin is a hormone made by the pancreas that helps glucose enter your cells for energy.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Without enough effective insulin, glucose stays in the bloodstream  high blood sugar.</a:t>
            </a:r>
          </a:p>
          <a:p>
            <a:pPr>
              <a:lnSpc>
                <a:spcPct val="150000"/>
              </a:lnSpc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50222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B5F5B4-6150-0BAB-02D7-9D2FA77A3AC4}"/>
              </a:ext>
            </a:extLst>
          </p:cNvPr>
          <p:cNvSpPr txBox="1"/>
          <p:nvPr/>
        </p:nvSpPr>
        <p:spPr>
          <a:xfrm>
            <a:off x="1023729" y="289648"/>
            <a:ext cx="10942983" cy="5464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4000" b="1" dirty="0"/>
              <a:t>Common Symptoms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Feeling very thirsty (constant dehydration)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Frequent urination, particularly at night time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Experiencing extreme tiredness or lack of energy (fatigue)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Losing weight without trying or without a clear reason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Having unclear or out-of-focus eyesight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Cuts or wounds that take longer than usual to heal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Itching around the genital area or frequent infections (e.g. thrush)</a:t>
            </a:r>
          </a:p>
        </p:txBody>
      </p:sp>
    </p:spTree>
    <p:extLst>
      <p:ext uri="{BB962C8B-B14F-4D97-AF65-F5344CB8AC3E}">
        <p14:creationId xmlns:p14="http://schemas.microsoft.com/office/powerpoint/2010/main" val="340856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71BF02F-9DBE-1B93-5E72-FD57BA10A3F5}"/>
              </a:ext>
            </a:extLst>
          </p:cNvPr>
          <p:cNvSpPr txBox="1"/>
          <p:nvPr/>
        </p:nvSpPr>
        <p:spPr>
          <a:xfrm>
            <a:off x="1103243" y="0"/>
            <a:ext cx="10457953" cy="51562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Aetiology (causes)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Type 1 Diabetes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An autoimmune condition where the body’s immune system attacks and destroys insulin-producing beta cells in the pancreas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Results in very little or no insulin being made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Risk factors:</a:t>
            </a:r>
            <a:endParaRPr lang="en-US" sz="2800" dirty="0"/>
          </a:p>
          <a:p>
            <a:pPr>
              <a:lnSpc>
                <a:spcPct val="150000"/>
              </a:lnSpc>
            </a:pPr>
            <a:r>
              <a:rPr lang="en-US" sz="2800" dirty="0"/>
              <a:t>Inherited (genetic) susceptibility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Environmental influences, such as viral infections</a:t>
            </a:r>
          </a:p>
        </p:txBody>
      </p:sp>
    </p:spTree>
    <p:extLst>
      <p:ext uri="{BB962C8B-B14F-4D97-AF65-F5344CB8AC3E}">
        <p14:creationId xmlns:p14="http://schemas.microsoft.com/office/powerpoint/2010/main" val="330853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DD743E-ADD1-B1DC-1C6D-B6D099B4C4D0}"/>
              </a:ext>
            </a:extLst>
          </p:cNvPr>
          <p:cNvSpPr txBox="1"/>
          <p:nvPr/>
        </p:nvSpPr>
        <p:spPr>
          <a:xfrm>
            <a:off x="618213" y="-133068"/>
            <a:ext cx="6102626" cy="6695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700" b="1" dirty="0"/>
              <a:t>Type 2 Diabetes</a:t>
            </a:r>
          </a:p>
          <a:p>
            <a:r>
              <a:rPr lang="en-US" sz="2700" dirty="0"/>
              <a:t>Occurs when the body becomes less responsive to insulin (insulin resistance) </a:t>
            </a:r>
          </a:p>
          <a:p>
            <a:r>
              <a:rPr lang="en-US" sz="2700" dirty="0"/>
              <a:t>Along with a gradual decrease in insulin production</a:t>
            </a:r>
          </a:p>
          <a:p>
            <a:pPr>
              <a:lnSpc>
                <a:spcPct val="150000"/>
              </a:lnSpc>
            </a:pPr>
            <a:r>
              <a:rPr lang="en-US" sz="2700" b="1" dirty="0"/>
              <a:t>Risk Factors:</a:t>
            </a:r>
            <a:endParaRPr lang="en-US" sz="2700" dirty="0"/>
          </a:p>
          <a:p>
            <a:pPr>
              <a:lnSpc>
                <a:spcPct val="150000"/>
              </a:lnSpc>
            </a:pPr>
            <a:r>
              <a:rPr lang="en-US" sz="2700" dirty="0"/>
              <a:t>Obesity / overweight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Physical inactivity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Poor diet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Family history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Increasing age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High-risk ethnic groups</a:t>
            </a:r>
          </a:p>
        </p:txBody>
      </p:sp>
      <p:pic>
        <p:nvPicPr>
          <p:cNvPr id="15362" name="Picture 2" descr="What Are The Risk Factors For Diabetes? | Perpetual Wellbeing">
            <a:extLst>
              <a:ext uri="{FF2B5EF4-FFF2-40B4-BE49-F238E27FC236}">
                <a16:creationId xmlns:a16="http://schemas.microsoft.com/office/drawing/2014/main" id="{3555AE7F-48FD-5A00-83C2-D6DB8E4F6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368" y="665052"/>
            <a:ext cx="4301655" cy="497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31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2B0BF6-D540-586D-4648-4BD78324D36F}"/>
              </a:ext>
            </a:extLst>
          </p:cNvPr>
          <p:cNvSpPr txBox="1"/>
          <p:nvPr/>
        </p:nvSpPr>
        <p:spPr>
          <a:xfrm>
            <a:off x="393590" y="334761"/>
            <a:ext cx="6102626" cy="52594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dirty="0"/>
              <a:t>Prevalence of diabetes 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 </a:t>
            </a:r>
            <a:r>
              <a:rPr lang="en-US" sz="2800" dirty="0"/>
              <a:t>According to the NHS and Diabetes UK: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4.3 million people are living with diabetes.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Around 90% suffering from Type 2 diabetes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An estimated 850,000+ people are undetected.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Roughly 1 in 10 adults either have diabetes or are at a high risk of developing it.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B653289-BED1-5E59-9466-2403C19B8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16" y="230588"/>
            <a:ext cx="5445582" cy="566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009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777EDE-9813-6A7B-5CFE-858A59B5DA18}"/>
              </a:ext>
            </a:extLst>
          </p:cNvPr>
          <p:cNvSpPr txBox="1"/>
          <p:nvPr/>
        </p:nvSpPr>
        <p:spPr>
          <a:xfrm>
            <a:off x="713629" y="232692"/>
            <a:ext cx="11141766" cy="5741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dirty="0"/>
              <a:t>According to the World Health Organization and International Diabetes Federation: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Around 537 million adults aged 20–79 are currently living with Diabetes Mellitus worldwide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This number is projected to increase to approximately 643 million by the year 2030 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Around 1 in 10 adults globally has diabetes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Nearly 50% are undiagnosed in some regions</a:t>
            </a:r>
          </a:p>
        </p:txBody>
      </p:sp>
    </p:spTree>
    <p:extLst>
      <p:ext uri="{BB962C8B-B14F-4D97-AF65-F5344CB8AC3E}">
        <p14:creationId xmlns:p14="http://schemas.microsoft.com/office/powerpoint/2010/main" val="4107134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549594-7053-8F2C-7020-C75DC681F1E6}"/>
              </a:ext>
            </a:extLst>
          </p:cNvPr>
          <p:cNvSpPr txBox="1"/>
          <p:nvPr/>
        </p:nvSpPr>
        <p:spPr>
          <a:xfrm>
            <a:off x="729532" y="244704"/>
            <a:ext cx="11221278" cy="6553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dirty="0"/>
              <a:t>Economic Burdon  on the healthcare system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Total Cost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Around £10 billion per year spent by the NHS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Equals roughly 10% of the NHS budget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Reported by Diabetes UK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Breakdown of Costs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£8 billion (≈80%) → Treating complications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£2 billion (≈20%) → Routine care (medication, monitoring, check-ups)</a:t>
            </a:r>
          </a:p>
          <a:p>
            <a:pPr>
              <a:lnSpc>
                <a:spcPct val="150000"/>
              </a:lnSpc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51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8FF411-C8D4-EB32-D79D-5DAAFC1C0D36}"/>
              </a:ext>
            </a:extLst>
          </p:cNvPr>
          <p:cNvSpPr txBox="1"/>
          <p:nvPr/>
        </p:nvSpPr>
        <p:spPr>
          <a:xfrm>
            <a:off x="753385" y="290381"/>
            <a:ext cx="11030447" cy="2570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Social Burden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Reduced quality of life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Daily self-management (diet, monitoring, medication)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Mental health impact (stress, depression)</a:t>
            </a:r>
          </a:p>
        </p:txBody>
      </p:sp>
    </p:spTree>
    <p:extLst>
      <p:ext uri="{BB962C8B-B14F-4D97-AF65-F5344CB8AC3E}">
        <p14:creationId xmlns:p14="http://schemas.microsoft.com/office/powerpoint/2010/main" val="852270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E0C6BE-08F7-D068-6BEC-A57A64C224F8}"/>
              </a:ext>
            </a:extLst>
          </p:cNvPr>
          <p:cNvSpPr txBox="1"/>
          <p:nvPr/>
        </p:nvSpPr>
        <p:spPr>
          <a:xfrm>
            <a:off x="713629" y="372488"/>
            <a:ext cx="610262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Diagnosis &amp; Initial Assessment of Diabetes </a:t>
            </a:r>
          </a:p>
          <a:p>
            <a:pPr>
              <a:buNone/>
            </a:pPr>
            <a:r>
              <a:rPr lang="en-US" sz="2800" b="1" dirty="0"/>
              <a:t>Diagnosis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Based on blood glucose testing (NICE guidance) 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HbA1c = long-term blood sugar control 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Random glucose = current blood sugar level 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 Accurate classification (Type 1 vs Type 2) is essential to ensure correct treatment and avoid harm </a:t>
            </a:r>
          </a:p>
        </p:txBody>
      </p:sp>
      <p:pic>
        <p:nvPicPr>
          <p:cNvPr id="13314" name="Picture 2" descr="How is Diabetes Diagnosed? - Northwest Clinic Day Surgical">
            <a:extLst>
              <a:ext uri="{FF2B5EF4-FFF2-40B4-BE49-F238E27FC236}">
                <a16:creationId xmlns:a16="http://schemas.microsoft.com/office/drawing/2014/main" id="{C8B20D0B-1135-069D-AE25-64D1C7DD34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972" y="372488"/>
            <a:ext cx="4334248" cy="540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519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067AF9-8E64-9C67-E9B1-52B97FCDC679}"/>
              </a:ext>
            </a:extLst>
          </p:cNvPr>
          <p:cNvSpPr txBox="1"/>
          <p:nvPr/>
        </p:nvSpPr>
        <p:spPr>
          <a:xfrm>
            <a:off x="912413" y="280400"/>
            <a:ext cx="6102626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Initial Assessment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Clinical history (symptoms, family history, lifestyle)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Physical exam (BMI, blood pressure)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Baseline tests: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HbA1c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Lipid profile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Kidney function </a:t>
            </a:r>
          </a:p>
        </p:txBody>
      </p:sp>
      <p:pic>
        <p:nvPicPr>
          <p:cNvPr id="14338" name="Picture 2" descr="Diabetes Assessment | Heal at Home">
            <a:extLst>
              <a:ext uri="{FF2B5EF4-FFF2-40B4-BE49-F238E27FC236}">
                <a16:creationId xmlns:a16="http://schemas.microsoft.com/office/drawing/2014/main" id="{6560ABF7-370C-C3AD-4675-4767939620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803" y="670312"/>
            <a:ext cx="4731027" cy="499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847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432A03-9100-62AB-9699-18E17A296824}"/>
              </a:ext>
            </a:extLst>
          </p:cNvPr>
          <p:cNvSpPr txBox="1"/>
          <p:nvPr/>
        </p:nvSpPr>
        <p:spPr>
          <a:xfrm>
            <a:off x="711973" y="0"/>
            <a:ext cx="107680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dirty="0"/>
              <a:t>Models &amp; Frameworks for Diabetes Care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B08D6A-ACF1-5300-E23D-7A5C474B7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707886"/>
            <a:ext cx="9980543" cy="540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457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8D0EFC-5A54-111D-07F4-28E10ACD0940}"/>
              </a:ext>
            </a:extLst>
          </p:cNvPr>
          <p:cNvSpPr txBox="1"/>
          <p:nvPr/>
        </p:nvSpPr>
        <p:spPr>
          <a:xfrm>
            <a:off x="793142" y="456626"/>
            <a:ext cx="10982740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1. NHS Long Term Condition Model</a:t>
            </a:r>
          </a:p>
          <a:p>
            <a:pPr>
              <a:lnSpc>
                <a:spcPct val="150000"/>
              </a:lnSpc>
              <a:buNone/>
            </a:pPr>
            <a:r>
              <a:rPr lang="en-US" sz="2800" dirty="0"/>
              <a:t>NHS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Focuses on </a:t>
            </a:r>
            <a:r>
              <a:rPr lang="en-US" sz="2800" b="1" dirty="0"/>
              <a:t>lifelong management</a:t>
            </a:r>
            <a:r>
              <a:rPr lang="en-US" sz="2800" dirty="0"/>
              <a:t> of chronic diseases like diabetes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Emphasizes: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Early diagnosis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Regular monitoring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Patient self-management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Prevention of complications</a:t>
            </a:r>
          </a:p>
        </p:txBody>
      </p:sp>
    </p:spTree>
    <p:extLst>
      <p:ext uri="{BB962C8B-B14F-4D97-AF65-F5344CB8AC3E}">
        <p14:creationId xmlns:p14="http://schemas.microsoft.com/office/powerpoint/2010/main" val="1837094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5B145C-D6BA-4B8B-0ED6-F00AAD2F74C9}"/>
              </a:ext>
            </a:extLst>
          </p:cNvPr>
          <p:cNvSpPr txBox="1"/>
          <p:nvPr/>
        </p:nvSpPr>
        <p:spPr>
          <a:xfrm>
            <a:off x="624508" y="0"/>
            <a:ext cx="10942983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2. NICE Guidelines Framework </a:t>
            </a:r>
            <a:r>
              <a:rPr lang="en-US" sz="2800" dirty="0"/>
              <a:t>(NICE, 2022).</a:t>
            </a:r>
            <a:endParaRPr lang="en-US" sz="2800" b="1" dirty="0"/>
          </a:p>
          <a:p>
            <a:pPr>
              <a:lnSpc>
                <a:spcPct val="150000"/>
              </a:lnSpc>
              <a:buNone/>
            </a:pPr>
            <a:r>
              <a:rPr lang="en-US" sz="2800" dirty="0"/>
              <a:t>National Institute for Health and Care Excellence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Provides </a:t>
            </a:r>
            <a:r>
              <a:rPr lang="en-US" sz="2800" b="1" dirty="0"/>
              <a:t>standardized clinical Counsel (NG17 for Type-1, NG28 for Type-2)</a:t>
            </a:r>
            <a:r>
              <a:rPr lang="en-US" sz="2800" dirty="0"/>
              <a:t>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Covers: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Diagnosis criteria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Treatment pathways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Lifestyle interventions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Medication escalation</a:t>
            </a:r>
          </a:p>
        </p:txBody>
      </p:sp>
    </p:spTree>
    <p:extLst>
      <p:ext uri="{BB962C8B-B14F-4D97-AF65-F5344CB8AC3E}">
        <p14:creationId xmlns:p14="http://schemas.microsoft.com/office/powerpoint/2010/main" val="3704191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D256B-6DD8-0970-3EC7-3D7004BFB386}"/>
              </a:ext>
            </a:extLst>
          </p:cNvPr>
          <p:cNvSpPr txBox="1"/>
          <p:nvPr/>
        </p:nvSpPr>
        <p:spPr>
          <a:xfrm>
            <a:off x="697726" y="381173"/>
            <a:ext cx="10847567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Treatment Options for Diabetes </a:t>
            </a:r>
            <a:r>
              <a:rPr lang="en-US" sz="4000" dirty="0"/>
              <a:t>(NICE, 2022).</a:t>
            </a:r>
            <a:r>
              <a:rPr lang="en-US" sz="4000" b="1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In the UK, treatment is guided by the NHS and focuses on lifestyle changes, medication, and monitoring.</a:t>
            </a:r>
            <a:r>
              <a:rPr lang="en-US" sz="2800" b="1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Lifestyle Management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Maintaining a balanced diet, including foods low in sugar and high in fiber 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Engaging in regular physical activity to support overall health 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Weight loss if needed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Stop smoking, limit alcohol</a:t>
            </a:r>
          </a:p>
          <a:p>
            <a:pPr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2984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1AE77C-A827-D38E-C988-F6310A61DAA6}"/>
              </a:ext>
            </a:extLst>
          </p:cNvPr>
          <p:cNvSpPr txBox="1"/>
          <p:nvPr/>
        </p:nvSpPr>
        <p:spPr>
          <a:xfrm>
            <a:off x="689776" y="402997"/>
            <a:ext cx="6102626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Medications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Type 1 diabetes: Insulin therapy (lifelong).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Type 2 diabetes: Metformin (first-line)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Other options:</a:t>
            </a:r>
            <a:r>
              <a:rPr lang="en-US" dirty="0"/>
              <a:t> </a:t>
            </a:r>
            <a:r>
              <a:rPr lang="en-US" sz="2800" dirty="0"/>
              <a:t>Sodium-Glucose Cotransporter 2, sulfonylureas, sitagliptin.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glucagon-like peptide-1 receptor agonists injections if needed.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783BF-5346-F24B-37CC-7155C7CA9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0338" y="550612"/>
            <a:ext cx="4651886" cy="454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98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39C32F-9E54-202E-9ADC-24633A6A4814}"/>
              </a:ext>
            </a:extLst>
          </p:cNvPr>
          <p:cNvSpPr txBox="1"/>
          <p:nvPr/>
        </p:nvSpPr>
        <p:spPr>
          <a:xfrm>
            <a:off x="888558" y="489164"/>
            <a:ext cx="6102626" cy="2601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Complication Prevention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Blood pressure &amp; cholesterol control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Statins / ACE inhibitors if prescribed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Regular screening for complications</a:t>
            </a:r>
          </a:p>
        </p:txBody>
      </p:sp>
      <p:pic>
        <p:nvPicPr>
          <p:cNvPr id="12290" name="Picture 2" descr="Natural Ways to Combat High Cholesterol and High Blood Pressure | ADW  Diabetes">
            <a:extLst>
              <a:ext uri="{FF2B5EF4-FFF2-40B4-BE49-F238E27FC236}">
                <a16:creationId xmlns:a16="http://schemas.microsoft.com/office/drawing/2014/main" id="{672E7C61-C891-6CD5-8E75-34E058E805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234" y="901811"/>
            <a:ext cx="4031352" cy="240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225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CD0A9C-BCCA-D8DA-0F2E-2692F1828B18}"/>
              </a:ext>
            </a:extLst>
          </p:cNvPr>
          <p:cNvSpPr txBox="1"/>
          <p:nvPr/>
        </p:nvSpPr>
        <p:spPr>
          <a:xfrm>
            <a:off x="400215" y="0"/>
            <a:ext cx="6102626" cy="62443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Comorbidities of Diabetes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Cardiovascular disease Conditions affecting the heart and blood vessels that reduce or block blood flow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Hypertension A condition where the pressure of blood in the arteries remains consistently too high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Obesity (especially in Type 2 diabetes)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Chronic kidney disease (diabetic nephropathy) </a:t>
            </a:r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67F0B6B6-0BF0-3CEE-57F3-342AF634F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171" y="380999"/>
            <a:ext cx="4961614" cy="56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102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44DFBE-5FD3-D775-E6E2-66C11FFC42D0}"/>
              </a:ext>
            </a:extLst>
          </p:cNvPr>
          <p:cNvSpPr txBox="1"/>
          <p:nvPr/>
        </p:nvSpPr>
        <p:spPr>
          <a:xfrm>
            <a:off x="490993" y="428881"/>
            <a:ext cx="6102626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Dyslipidemia (high LDL cholesterol, abnormal lipids)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Mental health disorders (depression, anxiety, diabetes distress)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Non-alcoholic fatty liver disease (NAFLD)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Diabetic complications (retinopathy, neuropathy, foot ulcers)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B3D08C-7AA3-4536-B6F7-E8D613012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3464" y="596348"/>
            <a:ext cx="5663979" cy="5247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394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458B45-3D59-AF03-BA46-86D6AFEB9BF4}"/>
              </a:ext>
            </a:extLst>
          </p:cNvPr>
          <p:cNvSpPr txBox="1"/>
          <p:nvPr/>
        </p:nvSpPr>
        <p:spPr>
          <a:xfrm>
            <a:off x="443285" y="331999"/>
            <a:ext cx="6102626" cy="55871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Prevention of Diabetes </a:t>
            </a:r>
            <a:r>
              <a:rPr lang="en-US" sz="2800" dirty="0"/>
              <a:t>(Public Health England, 2023).</a:t>
            </a:r>
            <a:endParaRPr lang="en-US" sz="2800" b="1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Healthy diet: reduce sugar/refined carbs, eat high- fiber foods, healthy fats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Regular exercise: ≥150 minutes/week moderate activity + strength training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Weight control: maintain healthy BMI; 5–10% weight loss reduces risk </a:t>
            </a:r>
          </a:p>
        </p:txBody>
      </p:sp>
      <p:pic>
        <p:nvPicPr>
          <p:cNvPr id="8194" name="Picture 2" descr="How to Prevent Type 2 Diabetes - Life Line Screening">
            <a:extLst>
              <a:ext uri="{FF2B5EF4-FFF2-40B4-BE49-F238E27FC236}">
                <a16:creationId xmlns:a16="http://schemas.microsoft.com/office/drawing/2014/main" id="{EA0571B5-EBE0-C083-5A66-151EB1600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889" y="485030"/>
            <a:ext cx="4677714" cy="531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7156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F84605-6812-9EAD-AC63-F5752363E6E8}"/>
              </a:ext>
            </a:extLst>
          </p:cNvPr>
          <p:cNvSpPr txBox="1"/>
          <p:nvPr/>
        </p:nvSpPr>
        <p:spPr>
          <a:xfrm>
            <a:off x="546652" y="433315"/>
            <a:ext cx="6102626" cy="4540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NHS Diabetes Prevention Program (DPP): lifestyle coaching for high-risk patients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Early screening: HbA1c/blood glucose checks for prediabetes detection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Lifestyle changes: stop smoking, reduce alcohol, improve sleep &amp; stress control</a:t>
            </a:r>
          </a:p>
        </p:txBody>
      </p:sp>
      <p:pic>
        <p:nvPicPr>
          <p:cNvPr id="9218" name="Picture 2" descr="These lifestyle changes are key to diabetes prevention | UKNow">
            <a:extLst>
              <a:ext uri="{FF2B5EF4-FFF2-40B4-BE49-F238E27FC236}">
                <a16:creationId xmlns:a16="http://schemas.microsoft.com/office/drawing/2014/main" id="{ED74BD2E-32EE-4AFE-2A48-29F72D74B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277" y="720712"/>
            <a:ext cx="4880113" cy="413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60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491CC7-C0FE-E3E9-AB61-C7A8DF2F0C0C}"/>
              </a:ext>
            </a:extLst>
          </p:cNvPr>
          <p:cNvSpPr txBox="1"/>
          <p:nvPr/>
        </p:nvSpPr>
        <p:spPr>
          <a:xfrm>
            <a:off x="594360" y="293538"/>
            <a:ext cx="6102626" cy="4479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Co-Productive Care for Diabetes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Shared decision-making:</a:t>
            </a:r>
            <a:r>
              <a:rPr lang="en-US" sz="2800" dirty="0"/>
              <a:t> Patients and healthcare professionals plan treatment together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Personalized care plans:</a:t>
            </a:r>
            <a:r>
              <a:rPr lang="en-US" sz="2800" dirty="0"/>
              <a:t> Tailored goals for diet, medication, and lifestyle </a:t>
            </a:r>
          </a:p>
        </p:txBody>
      </p:sp>
      <p:pic>
        <p:nvPicPr>
          <p:cNvPr id="5122" name="Picture 2" descr="Managing Diabetes in Primary Care | Clinical Guide">
            <a:extLst>
              <a:ext uri="{FF2B5EF4-FFF2-40B4-BE49-F238E27FC236}">
                <a16:creationId xmlns:a16="http://schemas.microsoft.com/office/drawing/2014/main" id="{604134C4-1BC9-3757-C097-A9B228E51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54" y="466144"/>
            <a:ext cx="4465486" cy="474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6530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4482DDB-89E7-FB88-C184-9025854BB4DD}"/>
              </a:ext>
            </a:extLst>
          </p:cNvPr>
          <p:cNvSpPr txBox="1"/>
          <p:nvPr/>
        </p:nvSpPr>
        <p:spPr>
          <a:xfrm>
            <a:off x="483041" y="99359"/>
            <a:ext cx="6102626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Patient involvement:</a:t>
            </a:r>
            <a:r>
              <a:rPr lang="en-US" sz="2800" dirty="0"/>
              <a:t> Patients actively manage blood glucose, diet, and exercise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Education &amp; empowerment:</a:t>
            </a:r>
            <a:r>
              <a:rPr lang="en-US" sz="2800" dirty="0"/>
              <a:t> NHS programs (DESMOND / DAFNE) improve self-management skills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Multidisciplinary support:</a:t>
            </a:r>
            <a:r>
              <a:rPr lang="en-US" sz="2800" dirty="0"/>
              <a:t> GPs, diabetes nurses, dietitians, pharmacists work together with the patient </a:t>
            </a:r>
          </a:p>
        </p:txBody>
      </p:sp>
      <p:pic>
        <p:nvPicPr>
          <p:cNvPr id="6146" name="Picture 2" descr="DEEP™ Program Overview | Office of Technology Management | University of  Illinois Chicago">
            <a:extLst>
              <a:ext uri="{FF2B5EF4-FFF2-40B4-BE49-F238E27FC236}">
                <a16:creationId xmlns:a16="http://schemas.microsoft.com/office/drawing/2014/main" id="{53DBB46B-E25C-31FF-760A-B8B524B89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516" y="936845"/>
            <a:ext cx="4503751" cy="466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0265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C3F46A-A5E5-2DB5-9796-B75FA90B3277}"/>
              </a:ext>
            </a:extLst>
          </p:cNvPr>
          <p:cNvSpPr txBox="1"/>
          <p:nvPr/>
        </p:nvSpPr>
        <p:spPr>
          <a:xfrm>
            <a:off x="578457" y="324027"/>
            <a:ext cx="6102626" cy="3894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Use of technology:</a:t>
            </a:r>
            <a:r>
              <a:rPr lang="en-US" sz="2800" dirty="0"/>
              <a:t> CGM devices, apps, and online tools support self-monitoring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Regular review:</a:t>
            </a:r>
            <a:r>
              <a:rPr lang="en-US" sz="2800" dirty="0"/>
              <a:t> Ongoing feedback and adjustment of care based on patient needs </a:t>
            </a:r>
          </a:p>
        </p:txBody>
      </p:sp>
      <p:pic>
        <p:nvPicPr>
          <p:cNvPr id="7170" name="Picture 2" descr="Diabetes Technology Update: CGM and Insulin &amp; Glucagon Delivery Devices">
            <a:extLst>
              <a:ext uri="{FF2B5EF4-FFF2-40B4-BE49-F238E27FC236}">
                <a16:creationId xmlns:a16="http://schemas.microsoft.com/office/drawing/2014/main" id="{8B8B9799-8E70-382F-70A7-344E71620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83" y="590135"/>
            <a:ext cx="4856260" cy="488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2590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B8DBCA-035B-0A34-0521-B540821DA60E}"/>
              </a:ext>
            </a:extLst>
          </p:cNvPr>
          <p:cNvSpPr txBox="1"/>
          <p:nvPr/>
        </p:nvSpPr>
        <p:spPr>
          <a:xfrm>
            <a:off x="745435" y="320890"/>
            <a:ext cx="1083166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4000" dirty="0"/>
              <a:t>Comprehensive Model of Personalized Care &amp; Self-Management Support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rial" panose="020B0604020202020204" pitchFamily="34" charset="0"/>
              </a:rPr>
              <a:t>1. Individualized Diabetes Assessment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Type 1 or Type 2, duration, complications, comorbidities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Baseline HbA1c, lifestyle, and psychosocial needs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rial" panose="020B0604020202020204" pitchFamily="34" charset="0"/>
              </a:rPr>
              <a:t>2. Shared Personalized Care Planning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Co-created targets for HbA1c, weight, blood pressure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Individual medication plans (insulin, oral agents, GLP-1 etc.)</a:t>
            </a:r>
          </a:p>
          <a:p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56667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913519-C59F-7937-AEB6-5763A1AAB675}"/>
              </a:ext>
            </a:extLst>
          </p:cNvPr>
          <p:cNvSpPr txBox="1"/>
          <p:nvPr/>
        </p:nvSpPr>
        <p:spPr>
          <a:xfrm>
            <a:off x="872655" y="246564"/>
            <a:ext cx="11022496" cy="5829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3. Diabetes Self-Management Education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sz="2800" dirty="0"/>
              <a:t>(Diabetes UK, 2023).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NHS programmes: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DESMOND (Type 2), DAFNE (Type 1)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Education on insulin use, diet, carbohydrate counting, hypo management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4. Behavioral &amp; Lifestyle Support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Dietary modification (carb control, glycemic index awareness)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Physical activity plans and weight management support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Smoking cessation and alcohol reduction</a:t>
            </a:r>
          </a:p>
        </p:txBody>
      </p:sp>
    </p:spTree>
    <p:extLst>
      <p:ext uri="{BB962C8B-B14F-4D97-AF65-F5344CB8AC3E}">
        <p14:creationId xmlns:p14="http://schemas.microsoft.com/office/powerpoint/2010/main" val="3204633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4BC5C9-3C3B-128F-0308-1027F70D7B60}"/>
              </a:ext>
            </a:extLst>
          </p:cNvPr>
          <p:cNvSpPr txBox="1"/>
          <p:nvPr/>
        </p:nvSpPr>
        <p:spPr>
          <a:xfrm>
            <a:off x="848800" y="396342"/>
            <a:ext cx="10791909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5. Ongoing Monitoring &amp; Feedback</a:t>
            </a:r>
            <a:r>
              <a:rPr lang="en-US" sz="2800" dirty="0"/>
              <a:t>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HbA1c every 3–6 months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Self-monitoring of blood glucose or CGM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Feedback used to adjust medication and lifestyle plans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6. Multidisciplinary Diabetes Care Team</a:t>
            </a:r>
            <a:r>
              <a:rPr lang="en-US" sz="2800" dirty="0"/>
              <a:t>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GP, diabetes specialist nurse, dietitian, podiatrist, ophthalmology services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Integrated NHS diabetes clinics and digital health tools </a:t>
            </a:r>
          </a:p>
        </p:txBody>
      </p:sp>
    </p:spTree>
    <p:extLst>
      <p:ext uri="{BB962C8B-B14F-4D97-AF65-F5344CB8AC3E}">
        <p14:creationId xmlns:p14="http://schemas.microsoft.com/office/powerpoint/2010/main" val="28308664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71CD729-E9C0-64F3-75D6-08F88B0417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" y="0"/>
            <a:ext cx="1058318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30D98D-BB72-9D12-4135-E88F706CBD6E}"/>
              </a:ext>
            </a:extLst>
          </p:cNvPr>
          <p:cNvSpPr txBox="1"/>
          <p:nvPr/>
        </p:nvSpPr>
        <p:spPr>
          <a:xfrm>
            <a:off x="365760" y="583831"/>
            <a:ext cx="11314706" cy="48746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Heart Foundation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Living with heart failure: long-term condition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https://www.bhf.org.uk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Chronic Disease Self-Management Program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Stanford self-management model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https://selfmanagementresource.com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  <a:endParaRPr lang="en-US" sz="2000" b="0" i="0" dirty="0">
              <a:solidFill>
                <a:srgbClr val="27251E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 </a:t>
            </a:r>
            <a:r>
              <a:rPr lang="en-US" sz="2000" b="0" i="1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 and self-management in diabetes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b="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https://www.diabetes.org.uk 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 </a:t>
            </a:r>
            <a:r>
              <a:rPr lang="en-US" sz="2000" b="0" i="1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b="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https://www.diabetes.org.uk/about-us/about-the-charity/our-strategy/statistics 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Foundation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people with multiple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https://www.health.org.uk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Chronic Illness Care (2024)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chronic care model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https://www.improvingchroniccare.org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  <a:endParaRPr lang="en-US" sz="2000" b="0" i="0" dirty="0">
              <a:solidFill>
                <a:srgbClr val="27251E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6814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22F95F-376C-2975-6FBF-26B413CFC0D9}"/>
              </a:ext>
            </a:extLst>
          </p:cNvPr>
          <p:cNvSpPr txBox="1"/>
          <p:nvPr/>
        </p:nvSpPr>
        <p:spPr>
          <a:xfrm>
            <a:off x="397565" y="203309"/>
            <a:ext cx="11433976" cy="6647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Diabetes Federation (2021) </a:t>
            </a:r>
            <a:r>
              <a:rPr lang="en-US" sz="2000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IDF Diabetes Atlas</a:t>
            </a:r>
            <a:r>
              <a:rPr lang="en-US" sz="2000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https://diabetesatlas.org/ </a:t>
            </a:r>
            <a:r>
              <a:rPr lang="en-US" sz="2000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Mayo Clinic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diabetes: symptoms and causes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https://www.mayoclinic.org/diseases-conditions/type-2-diabetes/symptoms-causes/syc-20351193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Macmillan Cancer Support (2023) Living with and beyond cancer.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https://www.macmillan.org.uk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https://www.nhs.uk/conditions/diabetes/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  <a:r>
              <a:rPr lang="en-US" sz="2000" dirty="0"/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prevention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https://www.gov.uk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(2015) </a:t>
            </a:r>
            <a:r>
              <a:rPr lang="en-US" sz="2000" b="0" i="1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Type 1 diabetes in adults: diagnosis and management (NG17)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b="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https://www.nice.org.uk/guidance/ng17 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0496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C3827B-9E7B-29B1-87F3-5A9BF3585CB8}"/>
              </a:ext>
            </a:extLst>
          </p:cNvPr>
          <p:cNvSpPr txBox="1"/>
          <p:nvPr/>
        </p:nvSpPr>
        <p:spPr>
          <a:xfrm>
            <a:off x="419431" y="195791"/>
            <a:ext cx="11205376" cy="5946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(2022)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in adults: management (NG28)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https://www.nice.org.uk/guidance/ng28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  <a:endParaRPr lang="en-US" dirty="0">
              <a:solidFill>
                <a:srgbClr val="27251E"/>
              </a:solidFill>
              <a:latin typeface="pplxSerif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of Diabetes and Digestive and Kidney Diseases (2020)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 overview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https://www.niddk.nih.gov/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of Diabetes and Digestive and Kidney Diseases (2025)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https://www.niddk.nih.gov/health-information/diabetes/overview/what-is-diabetes/type-2-diabetes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identifies over half a million more people at risk of type 2 diabetes in a year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https://www.england.nhs.uk/2024/06/nhs-identifies-over-half-a-million-more-people-at-risk-of-type-2-diabetes-in-a-year/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 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and the young (T2Day)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</a:t>
            </a:r>
            <a:r>
              <a:rPr lang="en-US" sz="18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https://www.england.nhs.uk/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Research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Self-management interventions for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https://www.nihr.ac.uk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</p:txBody>
      </p:sp>
    </p:spTree>
    <p:extLst>
      <p:ext uri="{BB962C8B-B14F-4D97-AF65-F5344CB8AC3E}">
        <p14:creationId xmlns:p14="http://schemas.microsoft.com/office/powerpoint/2010/main" val="42765849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B15648-BF95-804C-B427-15717E23CFBB}"/>
              </a:ext>
            </a:extLst>
          </p:cNvPr>
          <p:cNvSpPr txBox="1"/>
          <p:nvPr/>
        </p:nvSpPr>
        <p:spPr>
          <a:xfrm>
            <a:off x="506896" y="164467"/>
            <a:ext cx="11245132" cy="609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Economics Foundation (2015)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health budgets for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NEF.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Information Forum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self-care in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https://www.pifonline.org.uk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and Outcomes Framework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indicators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https://digital.nhs.uk/qof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England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prevention program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Information Forum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self-care in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https://www.pifonline.org.uk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and Outcomes Framework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indicators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https://digital.nhs.uk/qof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College of Physicians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1 diabetes in adults: diagnosis and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https://www.rcp.ac.uk/resources/type-1-diabetes-in-adults-diagnosis-and-management-nice-guideline-update/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  <a:r>
              <a:rPr 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06201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BE3FDC-082B-CC23-5E60-D222C71871F8}"/>
              </a:ext>
            </a:extLst>
          </p:cNvPr>
          <p:cNvSpPr txBox="1"/>
          <p:nvPr/>
        </p:nvSpPr>
        <p:spPr>
          <a:xfrm>
            <a:off x="427382" y="210679"/>
            <a:ext cx="11372354" cy="44601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Respiratory Futures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COPD self-management and pulmonary rehabilitation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https://www.respiratoryfutures.org.uk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 Care Forum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self-care framework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https://www.selfcareforum.org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Care Institute for Excellence (2022)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adults with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https://www.scie.org.uk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Alliance (2018)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 of Care model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https://www.ltca.org.uk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Personalized Care Institute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for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https://www.personalisedcareinstitute.org.uk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3330660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{E2B1EF1D-F185-486D-A07D-8B3E313603B8}TFc986dd65-aaf0-4d5c-bef9-9c391ee05f7b738e0fce-4a319d133af4</Template>
  <TotalTime>256</TotalTime>
  <Words>2139</Words>
  <Application>Microsoft Office PowerPoint</Application>
  <PresentationFormat>Widescreen</PresentationFormat>
  <Paragraphs>184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Algerian</vt:lpstr>
      <vt:lpstr>Arial</vt:lpstr>
      <vt:lpstr>Gill Sans MT</vt:lpstr>
      <vt:lpstr>pplxSerif</vt:lpstr>
      <vt:lpstr>Times New Roman</vt:lpstr>
      <vt:lpstr>Wingdings</vt:lpstr>
      <vt:lpstr>Gallery</vt:lpstr>
      <vt:lpstr>Long term condition  Diabetes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Nilesh Paswan</dc:creator>
  <cp:lastModifiedBy>Nilesh Paswan</cp:lastModifiedBy>
  <cp:revision>36</cp:revision>
  <dcterms:created xsi:type="dcterms:W3CDTF">2026-04-12T11:53:31Z</dcterms:created>
  <dcterms:modified xsi:type="dcterms:W3CDTF">2026-04-15T18:14:56Z</dcterms:modified>
</cp:coreProperties>
</file>