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5FBB5E-E130-4EA2-9153-427D6C8E9A31}" v="33" dt="2023-02-08T21:34:06.8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888" autoAdjust="0"/>
  </p:normalViewPr>
  <p:slideViewPr>
    <p:cSldViewPr snapToGrid="0">
      <p:cViewPr varScale="1">
        <p:scale>
          <a:sx n="90" d="100"/>
          <a:sy n="90" d="100"/>
        </p:scale>
        <p:origin x="390"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3E421D-38F5-4A30-B89D-2AB6AA17291A}" type="doc">
      <dgm:prSet loTypeId="urn:microsoft.com/office/officeart/2005/8/layout/default" loCatId="list" qsTypeId="urn:microsoft.com/office/officeart/2005/8/quickstyle/simple1" qsCatId="simple" csTypeId="urn:microsoft.com/office/officeart/2005/8/colors/accent0_2" csCatId="mainScheme" phldr="1"/>
      <dgm:spPr/>
      <dgm:t>
        <a:bodyPr/>
        <a:lstStyle/>
        <a:p>
          <a:endParaRPr lang="en-GB"/>
        </a:p>
      </dgm:t>
    </dgm:pt>
    <dgm:pt modelId="{B74DF6AF-F83D-43CC-B528-0A0983EB4D65}">
      <dgm:prSet phldrT="[Text]"/>
      <dgm:spPr/>
      <dgm:t>
        <a:bodyPr/>
        <a:lstStyle/>
        <a:p>
          <a:r>
            <a:rPr lang="en-IN">
              <a:effectLst/>
              <a:latin typeface="Times New Roman" panose="02020603050405020304" pitchFamily="18" charset="0"/>
              <a:ea typeface="Times New Roman" panose="02020603050405020304" pitchFamily="18" charset="0"/>
            </a:rPr>
            <a:t>Introduction </a:t>
          </a:r>
          <a:endParaRPr lang="en-GB"/>
        </a:p>
      </dgm:t>
    </dgm:pt>
    <dgm:pt modelId="{F49EFBCE-ACB3-4252-ABFC-6F0CDAF2E3ED}" type="parTrans" cxnId="{C45DE11F-43E8-40B8-A675-B62355A4F030}">
      <dgm:prSet/>
      <dgm:spPr/>
      <dgm:t>
        <a:bodyPr/>
        <a:lstStyle/>
        <a:p>
          <a:endParaRPr lang="en-GB"/>
        </a:p>
      </dgm:t>
    </dgm:pt>
    <dgm:pt modelId="{1CBDB378-CD25-4630-B061-B63780E60BB9}" type="sibTrans" cxnId="{C45DE11F-43E8-40B8-A675-B62355A4F030}">
      <dgm:prSet/>
      <dgm:spPr/>
      <dgm:t>
        <a:bodyPr/>
        <a:lstStyle/>
        <a:p>
          <a:endParaRPr lang="en-GB"/>
        </a:p>
      </dgm:t>
    </dgm:pt>
    <dgm:pt modelId="{2FBBF82B-1CF7-4C18-BCBF-D5D89684B8B8}">
      <dgm:prSet/>
      <dgm:spPr/>
      <dgm:t>
        <a:bodyPr/>
        <a:lstStyle/>
        <a:p>
          <a:r>
            <a:rPr lang="en-IN">
              <a:effectLst/>
              <a:latin typeface="Times New Roman" panose="02020603050405020304" pitchFamily="18" charset="0"/>
              <a:ea typeface="Times New Roman" panose="02020603050405020304" pitchFamily="18" charset="0"/>
            </a:rPr>
            <a:t>Overview of the Luxury Collection </a:t>
          </a:r>
          <a:endParaRPr lang="en-IN" dirty="0">
            <a:effectLst/>
            <a:latin typeface="Arial" panose="020B0604020202020204" pitchFamily="34" charset="0"/>
            <a:ea typeface="Arial" panose="020B0604020202020204" pitchFamily="34" charset="0"/>
          </a:endParaRPr>
        </a:p>
      </dgm:t>
    </dgm:pt>
    <dgm:pt modelId="{0ADD55E7-DA5F-4F89-A095-B75065A7B0C5}" type="parTrans" cxnId="{6A5ED7FA-D721-4CB6-8DBA-DF79D8752860}">
      <dgm:prSet/>
      <dgm:spPr/>
      <dgm:t>
        <a:bodyPr/>
        <a:lstStyle/>
        <a:p>
          <a:endParaRPr lang="en-GB"/>
        </a:p>
      </dgm:t>
    </dgm:pt>
    <dgm:pt modelId="{7A526E97-DB21-4190-AD4B-0737B5F186E4}" type="sibTrans" cxnId="{6A5ED7FA-D721-4CB6-8DBA-DF79D8752860}">
      <dgm:prSet/>
      <dgm:spPr/>
      <dgm:t>
        <a:bodyPr/>
        <a:lstStyle/>
        <a:p>
          <a:endParaRPr lang="en-GB"/>
        </a:p>
      </dgm:t>
    </dgm:pt>
    <dgm:pt modelId="{0914AAD6-2367-4847-A7C8-3AD5A8E21929}">
      <dgm:prSet/>
      <dgm:spPr/>
      <dgm:t>
        <a:bodyPr/>
        <a:lstStyle/>
        <a:p>
          <a:r>
            <a:rPr lang="en-IN">
              <a:effectLst/>
              <a:latin typeface="Times New Roman" panose="02020603050405020304" pitchFamily="18" charset="0"/>
              <a:ea typeface="Times New Roman" panose="02020603050405020304" pitchFamily="18" charset="0"/>
            </a:rPr>
            <a:t>Main consumers </a:t>
          </a:r>
          <a:endParaRPr lang="en-IN" dirty="0">
            <a:effectLst/>
            <a:latin typeface="Arial" panose="020B0604020202020204" pitchFamily="34" charset="0"/>
            <a:ea typeface="Arial" panose="020B0604020202020204" pitchFamily="34" charset="0"/>
          </a:endParaRPr>
        </a:p>
      </dgm:t>
    </dgm:pt>
    <dgm:pt modelId="{207F0A20-0005-4C15-BDFD-594270AB2469}" type="parTrans" cxnId="{94970D69-FB82-4AF7-B949-660DF3F9C198}">
      <dgm:prSet/>
      <dgm:spPr/>
      <dgm:t>
        <a:bodyPr/>
        <a:lstStyle/>
        <a:p>
          <a:endParaRPr lang="en-GB"/>
        </a:p>
      </dgm:t>
    </dgm:pt>
    <dgm:pt modelId="{1539ACEE-73DE-4396-9E6C-836157667267}" type="sibTrans" cxnId="{94970D69-FB82-4AF7-B949-660DF3F9C198}">
      <dgm:prSet/>
      <dgm:spPr/>
      <dgm:t>
        <a:bodyPr/>
        <a:lstStyle/>
        <a:p>
          <a:endParaRPr lang="en-GB"/>
        </a:p>
      </dgm:t>
    </dgm:pt>
    <dgm:pt modelId="{7C27022C-934B-43A1-BFF5-2ED55BB93DC4}">
      <dgm:prSet/>
      <dgm:spPr/>
      <dgm:t>
        <a:bodyPr/>
        <a:lstStyle/>
        <a:p>
          <a:r>
            <a:rPr lang="en-IN">
              <a:effectLst/>
              <a:latin typeface="Times New Roman" panose="02020603050405020304" pitchFamily="18" charset="0"/>
              <a:ea typeface="Times New Roman" panose="02020603050405020304" pitchFamily="18" charset="0"/>
            </a:rPr>
            <a:t>Nature of guest service facilities</a:t>
          </a:r>
          <a:endParaRPr lang="en-IN" dirty="0">
            <a:effectLst/>
            <a:latin typeface="Arial" panose="020B0604020202020204" pitchFamily="34" charset="0"/>
            <a:ea typeface="Arial" panose="020B0604020202020204" pitchFamily="34" charset="0"/>
          </a:endParaRPr>
        </a:p>
      </dgm:t>
    </dgm:pt>
    <dgm:pt modelId="{AF818704-3C24-4A9B-A044-0C32B1D9A230}" type="parTrans" cxnId="{0A5DA5CB-AE11-4BF5-8437-46C66728696F}">
      <dgm:prSet/>
      <dgm:spPr/>
      <dgm:t>
        <a:bodyPr/>
        <a:lstStyle/>
        <a:p>
          <a:endParaRPr lang="en-GB"/>
        </a:p>
      </dgm:t>
    </dgm:pt>
    <dgm:pt modelId="{7E60F6CB-B02C-41BD-B42A-E2934194028F}" type="sibTrans" cxnId="{0A5DA5CB-AE11-4BF5-8437-46C66728696F}">
      <dgm:prSet/>
      <dgm:spPr/>
      <dgm:t>
        <a:bodyPr/>
        <a:lstStyle/>
        <a:p>
          <a:endParaRPr lang="en-GB"/>
        </a:p>
      </dgm:t>
    </dgm:pt>
    <dgm:pt modelId="{1248CDC8-A7A9-4994-90DB-9FC2FA8B1C67}">
      <dgm:prSet/>
      <dgm:spPr/>
      <dgm:t>
        <a:bodyPr/>
        <a:lstStyle/>
        <a:p>
          <a:r>
            <a:rPr lang="en-IN">
              <a:effectLst/>
              <a:latin typeface="Times New Roman" panose="02020603050405020304" pitchFamily="18" charset="0"/>
              <a:ea typeface="Times New Roman" panose="02020603050405020304" pitchFamily="18" charset="0"/>
            </a:rPr>
            <a:t>Role of guest service facilities </a:t>
          </a:r>
          <a:endParaRPr lang="en-IN" dirty="0">
            <a:effectLst/>
            <a:latin typeface="Arial" panose="020B0604020202020204" pitchFamily="34" charset="0"/>
            <a:ea typeface="Arial" panose="020B0604020202020204" pitchFamily="34" charset="0"/>
          </a:endParaRPr>
        </a:p>
      </dgm:t>
    </dgm:pt>
    <dgm:pt modelId="{FEA0A5EE-BC17-4FB9-97DB-7FE6F2CC3EB6}" type="parTrans" cxnId="{DC2A45B5-5E2F-4ABE-AB5B-912B3DF88424}">
      <dgm:prSet/>
      <dgm:spPr/>
      <dgm:t>
        <a:bodyPr/>
        <a:lstStyle/>
        <a:p>
          <a:endParaRPr lang="en-GB"/>
        </a:p>
      </dgm:t>
    </dgm:pt>
    <dgm:pt modelId="{1FAD86BA-BE57-4D65-843A-945843F78FC0}" type="sibTrans" cxnId="{DC2A45B5-5E2F-4ABE-AB5B-912B3DF88424}">
      <dgm:prSet/>
      <dgm:spPr/>
      <dgm:t>
        <a:bodyPr/>
        <a:lstStyle/>
        <a:p>
          <a:endParaRPr lang="en-GB"/>
        </a:p>
      </dgm:t>
    </dgm:pt>
    <dgm:pt modelId="{FD1C5047-616C-41A4-AFFD-1F48A179A840}">
      <dgm:prSet/>
      <dgm:spPr/>
      <dgm:t>
        <a:bodyPr/>
        <a:lstStyle/>
        <a:p>
          <a:r>
            <a:rPr lang="en-IN">
              <a:effectLst/>
              <a:latin typeface="Times New Roman" panose="02020603050405020304" pitchFamily="18" charset="0"/>
              <a:ea typeface="Times New Roman" panose="02020603050405020304" pitchFamily="18" charset="0"/>
            </a:rPr>
            <a:t>Role of guest services </a:t>
          </a:r>
          <a:endParaRPr lang="en-IN" dirty="0">
            <a:effectLst/>
            <a:latin typeface="Arial" panose="020B0604020202020204" pitchFamily="34" charset="0"/>
            <a:ea typeface="Arial" panose="020B0604020202020204" pitchFamily="34" charset="0"/>
          </a:endParaRPr>
        </a:p>
      </dgm:t>
    </dgm:pt>
    <dgm:pt modelId="{E4A357B3-09D0-48C2-AEA0-70A0566BCD46}" type="parTrans" cxnId="{CCECDDD7-E720-42C4-8FDF-4436213D548F}">
      <dgm:prSet/>
      <dgm:spPr/>
      <dgm:t>
        <a:bodyPr/>
        <a:lstStyle/>
        <a:p>
          <a:endParaRPr lang="en-GB"/>
        </a:p>
      </dgm:t>
    </dgm:pt>
    <dgm:pt modelId="{B0D153DE-222C-48E3-BC1B-84024015469A}" type="sibTrans" cxnId="{CCECDDD7-E720-42C4-8FDF-4436213D548F}">
      <dgm:prSet/>
      <dgm:spPr/>
      <dgm:t>
        <a:bodyPr/>
        <a:lstStyle/>
        <a:p>
          <a:endParaRPr lang="en-GB"/>
        </a:p>
      </dgm:t>
    </dgm:pt>
    <dgm:pt modelId="{7F5F4175-766E-419A-950F-AC361A1A0351}">
      <dgm:prSet/>
      <dgm:spPr/>
      <dgm:t>
        <a:bodyPr/>
        <a:lstStyle/>
        <a:p>
          <a:r>
            <a:rPr lang="en-IN">
              <a:effectLst/>
              <a:latin typeface="Times New Roman" panose="02020603050405020304" pitchFamily="18" charset="0"/>
              <a:ea typeface="Times New Roman" panose="02020603050405020304" pitchFamily="18" charset="0"/>
            </a:rPr>
            <a:t>Functions of guest services </a:t>
          </a:r>
          <a:endParaRPr lang="en-IN" dirty="0">
            <a:effectLst/>
            <a:latin typeface="Arial" panose="020B0604020202020204" pitchFamily="34" charset="0"/>
            <a:ea typeface="Arial" panose="020B0604020202020204" pitchFamily="34" charset="0"/>
          </a:endParaRPr>
        </a:p>
      </dgm:t>
    </dgm:pt>
    <dgm:pt modelId="{313CCB31-398C-4FBB-9ABA-476A73B51778}" type="parTrans" cxnId="{E8CCD8B1-2F89-4F45-82EA-F6857C118C08}">
      <dgm:prSet/>
      <dgm:spPr/>
      <dgm:t>
        <a:bodyPr/>
        <a:lstStyle/>
        <a:p>
          <a:endParaRPr lang="en-GB"/>
        </a:p>
      </dgm:t>
    </dgm:pt>
    <dgm:pt modelId="{F8F11952-D543-48A2-9CE3-0977329C6E23}" type="sibTrans" cxnId="{E8CCD8B1-2F89-4F45-82EA-F6857C118C08}">
      <dgm:prSet/>
      <dgm:spPr/>
      <dgm:t>
        <a:bodyPr/>
        <a:lstStyle/>
        <a:p>
          <a:endParaRPr lang="en-GB"/>
        </a:p>
      </dgm:t>
    </dgm:pt>
    <dgm:pt modelId="{6CE694EF-7BB9-4771-A443-24014950C542}">
      <dgm:prSet/>
      <dgm:spPr/>
      <dgm:t>
        <a:bodyPr/>
        <a:lstStyle/>
        <a:p>
          <a:r>
            <a:rPr lang="en-IN">
              <a:effectLst/>
              <a:latin typeface="Times New Roman" panose="02020603050405020304" pitchFamily="18" charset="0"/>
              <a:ea typeface="Times New Roman" panose="02020603050405020304" pitchFamily="18" charset="0"/>
            </a:rPr>
            <a:t>Importance of hospitality </a:t>
          </a:r>
          <a:endParaRPr lang="en-IN" dirty="0">
            <a:effectLst/>
            <a:latin typeface="Arial" panose="020B0604020202020204" pitchFamily="34" charset="0"/>
            <a:ea typeface="Arial" panose="020B0604020202020204" pitchFamily="34" charset="0"/>
          </a:endParaRPr>
        </a:p>
      </dgm:t>
    </dgm:pt>
    <dgm:pt modelId="{8C9DC2D5-D07C-4305-9CFF-A08C2468B74F}" type="parTrans" cxnId="{BAC269C8-8539-4970-A3BB-789A56D79C8E}">
      <dgm:prSet/>
      <dgm:spPr/>
      <dgm:t>
        <a:bodyPr/>
        <a:lstStyle/>
        <a:p>
          <a:endParaRPr lang="en-GB"/>
        </a:p>
      </dgm:t>
    </dgm:pt>
    <dgm:pt modelId="{5B159293-6A1F-41AC-8305-748687405C8F}" type="sibTrans" cxnId="{BAC269C8-8539-4970-A3BB-789A56D79C8E}">
      <dgm:prSet/>
      <dgm:spPr/>
      <dgm:t>
        <a:bodyPr/>
        <a:lstStyle/>
        <a:p>
          <a:endParaRPr lang="en-GB"/>
        </a:p>
      </dgm:t>
    </dgm:pt>
    <dgm:pt modelId="{0360B7E0-B54B-4D92-9532-8C8F1488329E}">
      <dgm:prSet/>
      <dgm:spPr/>
      <dgm:t>
        <a:bodyPr/>
        <a:lstStyle/>
        <a:p>
          <a:r>
            <a:rPr lang="en-IN">
              <a:effectLst/>
              <a:latin typeface="Times New Roman" panose="02020603050405020304" pitchFamily="18" charset="0"/>
              <a:ea typeface="Times New Roman" panose="02020603050405020304" pitchFamily="18" charset="0"/>
            </a:rPr>
            <a:t>Meeting/Exceeding guest expectations </a:t>
          </a:r>
          <a:endParaRPr lang="en-IN" dirty="0">
            <a:effectLst/>
            <a:latin typeface="Arial" panose="020B0604020202020204" pitchFamily="34" charset="0"/>
            <a:ea typeface="Arial" panose="020B0604020202020204" pitchFamily="34" charset="0"/>
          </a:endParaRPr>
        </a:p>
      </dgm:t>
    </dgm:pt>
    <dgm:pt modelId="{21CE8F89-9403-452A-9FA9-88DE7D6A0B15}" type="parTrans" cxnId="{2E68C061-D6B1-45DB-91BC-99644A449453}">
      <dgm:prSet/>
      <dgm:spPr/>
      <dgm:t>
        <a:bodyPr/>
        <a:lstStyle/>
        <a:p>
          <a:endParaRPr lang="en-GB"/>
        </a:p>
      </dgm:t>
    </dgm:pt>
    <dgm:pt modelId="{BE948E08-A25D-4D3C-B90D-F65A92141EDD}" type="sibTrans" cxnId="{2E68C061-D6B1-45DB-91BC-99644A449453}">
      <dgm:prSet/>
      <dgm:spPr/>
      <dgm:t>
        <a:bodyPr/>
        <a:lstStyle/>
        <a:p>
          <a:endParaRPr lang="en-GB"/>
        </a:p>
      </dgm:t>
    </dgm:pt>
    <dgm:pt modelId="{1B0DF275-456F-41E0-A659-B8A000619DC6}">
      <dgm:prSet/>
      <dgm:spPr/>
      <dgm:t>
        <a:bodyPr/>
        <a:lstStyle/>
        <a:p>
          <a:r>
            <a:rPr lang="en-IN">
              <a:effectLst/>
              <a:latin typeface="Times New Roman" panose="02020603050405020304" pitchFamily="18" charset="0"/>
              <a:ea typeface="Times New Roman" panose="02020603050405020304" pitchFamily="18" charset="0"/>
            </a:rPr>
            <a:t>Conclusion</a:t>
          </a:r>
          <a:endParaRPr lang="en-IN" dirty="0">
            <a:effectLst/>
            <a:latin typeface="Arial" panose="020B0604020202020204" pitchFamily="34" charset="0"/>
            <a:ea typeface="Arial" panose="020B0604020202020204" pitchFamily="34" charset="0"/>
          </a:endParaRPr>
        </a:p>
      </dgm:t>
    </dgm:pt>
    <dgm:pt modelId="{5763485E-8830-463E-ABF5-CA671391DB13}" type="parTrans" cxnId="{C2B9E06D-AA4D-4405-857B-7DEC275215EC}">
      <dgm:prSet/>
      <dgm:spPr/>
      <dgm:t>
        <a:bodyPr/>
        <a:lstStyle/>
        <a:p>
          <a:endParaRPr lang="en-GB"/>
        </a:p>
      </dgm:t>
    </dgm:pt>
    <dgm:pt modelId="{5D0502FB-6EEC-43F0-A718-971D30A27BD4}" type="sibTrans" cxnId="{C2B9E06D-AA4D-4405-857B-7DEC275215EC}">
      <dgm:prSet/>
      <dgm:spPr/>
      <dgm:t>
        <a:bodyPr/>
        <a:lstStyle/>
        <a:p>
          <a:endParaRPr lang="en-GB"/>
        </a:p>
      </dgm:t>
    </dgm:pt>
    <dgm:pt modelId="{5C8536E8-4EA8-4093-BE0D-DD4E36CA7430}" type="pres">
      <dgm:prSet presAssocID="{863E421D-38F5-4A30-B89D-2AB6AA17291A}" presName="diagram" presStyleCnt="0">
        <dgm:presLayoutVars>
          <dgm:dir/>
          <dgm:resizeHandles val="exact"/>
        </dgm:presLayoutVars>
      </dgm:prSet>
      <dgm:spPr/>
    </dgm:pt>
    <dgm:pt modelId="{C243532A-7C0D-4E17-A5E8-E0383C3F0065}" type="pres">
      <dgm:prSet presAssocID="{B74DF6AF-F83D-43CC-B528-0A0983EB4D65}" presName="node" presStyleLbl="node1" presStyleIdx="0" presStyleCnt="10">
        <dgm:presLayoutVars>
          <dgm:bulletEnabled val="1"/>
        </dgm:presLayoutVars>
      </dgm:prSet>
      <dgm:spPr/>
    </dgm:pt>
    <dgm:pt modelId="{69CBDD90-2708-499D-9D6C-C700A81A48A0}" type="pres">
      <dgm:prSet presAssocID="{1CBDB378-CD25-4630-B061-B63780E60BB9}" presName="sibTrans" presStyleCnt="0"/>
      <dgm:spPr/>
    </dgm:pt>
    <dgm:pt modelId="{4EC241EF-0C11-4CB1-A932-4CE58B16054C}" type="pres">
      <dgm:prSet presAssocID="{2FBBF82B-1CF7-4C18-BCBF-D5D89684B8B8}" presName="node" presStyleLbl="node1" presStyleIdx="1" presStyleCnt="10">
        <dgm:presLayoutVars>
          <dgm:bulletEnabled val="1"/>
        </dgm:presLayoutVars>
      </dgm:prSet>
      <dgm:spPr/>
    </dgm:pt>
    <dgm:pt modelId="{12EEACEC-4BEB-49DC-A19A-3C2E4D8CF463}" type="pres">
      <dgm:prSet presAssocID="{7A526E97-DB21-4190-AD4B-0737B5F186E4}" presName="sibTrans" presStyleCnt="0"/>
      <dgm:spPr/>
    </dgm:pt>
    <dgm:pt modelId="{1A45450F-635E-45E1-8C7A-34DD930BE0F6}" type="pres">
      <dgm:prSet presAssocID="{0914AAD6-2367-4847-A7C8-3AD5A8E21929}" presName="node" presStyleLbl="node1" presStyleIdx="2" presStyleCnt="10">
        <dgm:presLayoutVars>
          <dgm:bulletEnabled val="1"/>
        </dgm:presLayoutVars>
      </dgm:prSet>
      <dgm:spPr/>
    </dgm:pt>
    <dgm:pt modelId="{B9F0D6F8-1B81-4B62-88F3-6341134F9FDF}" type="pres">
      <dgm:prSet presAssocID="{1539ACEE-73DE-4396-9E6C-836157667267}" presName="sibTrans" presStyleCnt="0"/>
      <dgm:spPr/>
    </dgm:pt>
    <dgm:pt modelId="{848FA34A-055C-465A-B928-1726C21B5222}" type="pres">
      <dgm:prSet presAssocID="{7C27022C-934B-43A1-BFF5-2ED55BB93DC4}" presName="node" presStyleLbl="node1" presStyleIdx="3" presStyleCnt="10">
        <dgm:presLayoutVars>
          <dgm:bulletEnabled val="1"/>
        </dgm:presLayoutVars>
      </dgm:prSet>
      <dgm:spPr/>
    </dgm:pt>
    <dgm:pt modelId="{B35CC9EF-8CB3-4E00-89AE-2A9CF1EE9C65}" type="pres">
      <dgm:prSet presAssocID="{7E60F6CB-B02C-41BD-B42A-E2934194028F}" presName="sibTrans" presStyleCnt="0"/>
      <dgm:spPr/>
    </dgm:pt>
    <dgm:pt modelId="{A36C5B1D-BFFB-46DC-9826-AAD925CD96DA}" type="pres">
      <dgm:prSet presAssocID="{1248CDC8-A7A9-4994-90DB-9FC2FA8B1C67}" presName="node" presStyleLbl="node1" presStyleIdx="4" presStyleCnt="10">
        <dgm:presLayoutVars>
          <dgm:bulletEnabled val="1"/>
        </dgm:presLayoutVars>
      </dgm:prSet>
      <dgm:spPr/>
    </dgm:pt>
    <dgm:pt modelId="{6C0846BB-A94C-4799-8366-8562543A3E5B}" type="pres">
      <dgm:prSet presAssocID="{1FAD86BA-BE57-4D65-843A-945843F78FC0}" presName="sibTrans" presStyleCnt="0"/>
      <dgm:spPr/>
    </dgm:pt>
    <dgm:pt modelId="{33ABEC29-91CE-49A4-89C4-AB37E1374A47}" type="pres">
      <dgm:prSet presAssocID="{FD1C5047-616C-41A4-AFFD-1F48A179A840}" presName="node" presStyleLbl="node1" presStyleIdx="5" presStyleCnt="10">
        <dgm:presLayoutVars>
          <dgm:bulletEnabled val="1"/>
        </dgm:presLayoutVars>
      </dgm:prSet>
      <dgm:spPr/>
    </dgm:pt>
    <dgm:pt modelId="{D4036A58-5B6F-4CF3-A19B-7B3067C1624C}" type="pres">
      <dgm:prSet presAssocID="{B0D153DE-222C-48E3-BC1B-84024015469A}" presName="sibTrans" presStyleCnt="0"/>
      <dgm:spPr/>
    </dgm:pt>
    <dgm:pt modelId="{2FB2142F-34FD-4822-B430-67EBD8BCFE12}" type="pres">
      <dgm:prSet presAssocID="{7F5F4175-766E-419A-950F-AC361A1A0351}" presName="node" presStyleLbl="node1" presStyleIdx="6" presStyleCnt="10">
        <dgm:presLayoutVars>
          <dgm:bulletEnabled val="1"/>
        </dgm:presLayoutVars>
      </dgm:prSet>
      <dgm:spPr/>
    </dgm:pt>
    <dgm:pt modelId="{0767E2D3-8A92-4961-8E11-C737D53DEA50}" type="pres">
      <dgm:prSet presAssocID="{F8F11952-D543-48A2-9CE3-0977329C6E23}" presName="sibTrans" presStyleCnt="0"/>
      <dgm:spPr/>
    </dgm:pt>
    <dgm:pt modelId="{0458B8FA-6DA3-48CA-A3B4-360336D770E1}" type="pres">
      <dgm:prSet presAssocID="{6CE694EF-7BB9-4771-A443-24014950C542}" presName="node" presStyleLbl="node1" presStyleIdx="7" presStyleCnt="10">
        <dgm:presLayoutVars>
          <dgm:bulletEnabled val="1"/>
        </dgm:presLayoutVars>
      </dgm:prSet>
      <dgm:spPr/>
    </dgm:pt>
    <dgm:pt modelId="{0CBCF67E-49EC-4243-8FC0-F2E30E7B2EFD}" type="pres">
      <dgm:prSet presAssocID="{5B159293-6A1F-41AC-8305-748687405C8F}" presName="sibTrans" presStyleCnt="0"/>
      <dgm:spPr/>
    </dgm:pt>
    <dgm:pt modelId="{2DEC086A-9500-4BED-BD6D-48A79F8EF609}" type="pres">
      <dgm:prSet presAssocID="{0360B7E0-B54B-4D92-9532-8C8F1488329E}" presName="node" presStyleLbl="node1" presStyleIdx="8" presStyleCnt="10">
        <dgm:presLayoutVars>
          <dgm:bulletEnabled val="1"/>
        </dgm:presLayoutVars>
      </dgm:prSet>
      <dgm:spPr/>
    </dgm:pt>
    <dgm:pt modelId="{0E346C4C-223A-4CB3-A136-AD589CA418FE}" type="pres">
      <dgm:prSet presAssocID="{BE948E08-A25D-4D3C-B90D-F65A92141EDD}" presName="sibTrans" presStyleCnt="0"/>
      <dgm:spPr/>
    </dgm:pt>
    <dgm:pt modelId="{66595CC9-25CB-4C55-9DAC-1007A849A2FB}" type="pres">
      <dgm:prSet presAssocID="{1B0DF275-456F-41E0-A659-B8A000619DC6}" presName="node" presStyleLbl="node1" presStyleIdx="9" presStyleCnt="10">
        <dgm:presLayoutVars>
          <dgm:bulletEnabled val="1"/>
        </dgm:presLayoutVars>
      </dgm:prSet>
      <dgm:spPr/>
    </dgm:pt>
  </dgm:ptLst>
  <dgm:cxnLst>
    <dgm:cxn modelId="{C45DE11F-43E8-40B8-A675-B62355A4F030}" srcId="{863E421D-38F5-4A30-B89D-2AB6AA17291A}" destId="{B74DF6AF-F83D-43CC-B528-0A0983EB4D65}" srcOrd="0" destOrd="0" parTransId="{F49EFBCE-ACB3-4252-ABFC-6F0CDAF2E3ED}" sibTransId="{1CBDB378-CD25-4630-B061-B63780E60BB9}"/>
    <dgm:cxn modelId="{BC282324-A197-4C75-B7A5-B65CC6275286}" type="presOf" srcId="{FD1C5047-616C-41A4-AFFD-1F48A179A840}" destId="{33ABEC29-91CE-49A4-89C4-AB37E1374A47}" srcOrd="0" destOrd="0" presId="urn:microsoft.com/office/officeart/2005/8/layout/default"/>
    <dgm:cxn modelId="{F83A595D-F6FD-40DF-BA05-42FEC6C98F3F}" type="presOf" srcId="{B74DF6AF-F83D-43CC-B528-0A0983EB4D65}" destId="{C243532A-7C0D-4E17-A5E8-E0383C3F0065}" srcOrd="0" destOrd="0" presId="urn:microsoft.com/office/officeart/2005/8/layout/default"/>
    <dgm:cxn modelId="{2E68C061-D6B1-45DB-91BC-99644A449453}" srcId="{863E421D-38F5-4A30-B89D-2AB6AA17291A}" destId="{0360B7E0-B54B-4D92-9532-8C8F1488329E}" srcOrd="8" destOrd="0" parTransId="{21CE8F89-9403-452A-9FA9-88DE7D6A0B15}" sibTransId="{BE948E08-A25D-4D3C-B90D-F65A92141EDD}"/>
    <dgm:cxn modelId="{4A394562-7341-4171-BD89-748DD927309E}" type="presOf" srcId="{0360B7E0-B54B-4D92-9532-8C8F1488329E}" destId="{2DEC086A-9500-4BED-BD6D-48A79F8EF609}" srcOrd="0" destOrd="0" presId="urn:microsoft.com/office/officeart/2005/8/layout/default"/>
    <dgm:cxn modelId="{8BE73E65-7B73-453D-95CC-6668AC700ABE}" type="presOf" srcId="{2FBBF82B-1CF7-4C18-BCBF-D5D89684B8B8}" destId="{4EC241EF-0C11-4CB1-A932-4CE58B16054C}" srcOrd="0" destOrd="0" presId="urn:microsoft.com/office/officeart/2005/8/layout/default"/>
    <dgm:cxn modelId="{94970D69-FB82-4AF7-B949-660DF3F9C198}" srcId="{863E421D-38F5-4A30-B89D-2AB6AA17291A}" destId="{0914AAD6-2367-4847-A7C8-3AD5A8E21929}" srcOrd="2" destOrd="0" parTransId="{207F0A20-0005-4C15-BDFD-594270AB2469}" sibTransId="{1539ACEE-73DE-4396-9E6C-836157667267}"/>
    <dgm:cxn modelId="{3D067F6B-53EE-4085-9454-C9DB5B3E1A08}" type="presOf" srcId="{6CE694EF-7BB9-4771-A443-24014950C542}" destId="{0458B8FA-6DA3-48CA-A3B4-360336D770E1}" srcOrd="0" destOrd="0" presId="urn:microsoft.com/office/officeart/2005/8/layout/default"/>
    <dgm:cxn modelId="{C2B9E06D-AA4D-4405-857B-7DEC275215EC}" srcId="{863E421D-38F5-4A30-B89D-2AB6AA17291A}" destId="{1B0DF275-456F-41E0-A659-B8A000619DC6}" srcOrd="9" destOrd="0" parTransId="{5763485E-8830-463E-ABF5-CA671391DB13}" sibTransId="{5D0502FB-6EEC-43F0-A718-971D30A27BD4}"/>
    <dgm:cxn modelId="{55DB708D-04A1-4313-AB32-C3E0F0D57E93}" type="presOf" srcId="{7F5F4175-766E-419A-950F-AC361A1A0351}" destId="{2FB2142F-34FD-4822-B430-67EBD8BCFE12}" srcOrd="0" destOrd="0" presId="urn:microsoft.com/office/officeart/2005/8/layout/default"/>
    <dgm:cxn modelId="{C367EB93-8213-4857-8CB3-6D73E65065F7}" type="presOf" srcId="{0914AAD6-2367-4847-A7C8-3AD5A8E21929}" destId="{1A45450F-635E-45E1-8C7A-34DD930BE0F6}" srcOrd="0" destOrd="0" presId="urn:microsoft.com/office/officeart/2005/8/layout/default"/>
    <dgm:cxn modelId="{8E8CC199-111C-49B5-9398-A500C3D80193}" type="presOf" srcId="{7C27022C-934B-43A1-BFF5-2ED55BB93DC4}" destId="{848FA34A-055C-465A-B928-1726C21B5222}" srcOrd="0" destOrd="0" presId="urn:microsoft.com/office/officeart/2005/8/layout/default"/>
    <dgm:cxn modelId="{E8CCD8B1-2F89-4F45-82EA-F6857C118C08}" srcId="{863E421D-38F5-4A30-B89D-2AB6AA17291A}" destId="{7F5F4175-766E-419A-950F-AC361A1A0351}" srcOrd="6" destOrd="0" parTransId="{313CCB31-398C-4FBB-9ABA-476A73B51778}" sibTransId="{F8F11952-D543-48A2-9CE3-0977329C6E23}"/>
    <dgm:cxn modelId="{DC2A45B5-5E2F-4ABE-AB5B-912B3DF88424}" srcId="{863E421D-38F5-4A30-B89D-2AB6AA17291A}" destId="{1248CDC8-A7A9-4994-90DB-9FC2FA8B1C67}" srcOrd="4" destOrd="0" parTransId="{FEA0A5EE-BC17-4FB9-97DB-7FE6F2CC3EB6}" sibTransId="{1FAD86BA-BE57-4D65-843A-945843F78FC0}"/>
    <dgm:cxn modelId="{29BBAAC5-4682-4B3C-A9BA-2DBB59C72C91}" type="presOf" srcId="{1B0DF275-456F-41E0-A659-B8A000619DC6}" destId="{66595CC9-25CB-4C55-9DAC-1007A849A2FB}" srcOrd="0" destOrd="0" presId="urn:microsoft.com/office/officeart/2005/8/layout/default"/>
    <dgm:cxn modelId="{BAC269C8-8539-4970-A3BB-789A56D79C8E}" srcId="{863E421D-38F5-4A30-B89D-2AB6AA17291A}" destId="{6CE694EF-7BB9-4771-A443-24014950C542}" srcOrd="7" destOrd="0" parTransId="{8C9DC2D5-D07C-4305-9CFF-A08C2468B74F}" sibTransId="{5B159293-6A1F-41AC-8305-748687405C8F}"/>
    <dgm:cxn modelId="{0A5DA5CB-AE11-4BF5-8437-46C66728696F}" srcId="{863E421D-38F5-4A30-B89D-2AB6AA17291A}" destId="{7C27022C-934B-43A1-BFF5-2ED55BB93DC4}" srcOrd="3" destOrd="0" parTransId="{AF818704-3C24-4A9B-A044-0C32B1D9A230}" sibTransId="{7E60F6CB-B02C-41BD-B42A-E2934194028F}"/>
    <dgm:cxn modelId="{CCECDDD7-E720-42C4-8FDF-4436213D548F}" srcId="{863E421D-38F5-4A30-B89D-2AB6AA17291A}" destId="{FD1C5047-616C-41A4-AFFD-1F48A179A840}" srcOrd="5" destOrd="0" parTransId="{E4A357B3-09D0-48C2-AEA0-70A0566BCD46}" sibTransId="{B0D153DE-222C-48E3-BC1B-84024015469A}"/>
    <dgm:cxn modelId="{F8F50ADD-E6AF-441B-8A81-EB170A509AD2}" type="presOf" srcId="{863E421D-38F5-4A30-B89D-2AB6AA17291A}" destId="{5C8536E8-4EA8-4093-BE0D-DD4E36CA7430}" srcOrd="0" destOrd="0" presId="urn:microsoft.com/office/officeart/2005/8/layout/default"/>
    <dgm:cxn modelId="{85D667FA-E27B-455D-8CAB-A6B181C5F4D8}" type="presOf" srcId="{1248CDC8-A7A9-4994-90DB-9FC2FA8B1C67}" destId="{A36C5B1D-BFFB-46DC-9826-AAD925CD96DA}" srcOrd="0" destOrd="0" presId="urn:microsoft.com/office/officeart/2005/8/layout/default"/>
    <dgm:cxn modelId="{6A5ED7FA-D721-4CB6-8DBA-DF79D8752860}" srcId="{863E421D-38F5-4A30-B89D-2AB6AA17291A}" destId="{2FBBF82B-1CF7-4C18-BCBF-D5D89684B8B8}" srcOrd="1" destOrd="0" parTransId="{0ADD55E7-DA5F-4F89-A095-B75065A7B0C5}" sibTransId="{7A526E97-DB21-4190-AD4B-0737B5F186E4}"/>
    <dgm:cxn modelId="{7B8C4D2D-8762-4CE2-AF3E-CF09416812FB}" type="presParOf" srcId="{5C8536E8-4EA8-4093-BE0D-DD4E36CA7430}" destId="{C243532A-7C0D-4E17-A5E8-E0383C3F0065}" srcOrd="0" destOrd="0" presId="urn:microsoft.com/office/officeart/2005/8/layout/default"/>
    <dgm:cxn modelId="{6764BFCE-5536-4611-9081-9B7A96EBEBB7}" type="presParOf" srcId="{5C8536E8-4EA8-4093-BE0D-DD4E36CA7430}" destId="{69CBDD90-2708-499D-9D6C-C700A81A48A0}" srcOrd="1" destOrd="0" presId="urn:microsoft.com/office/officeart/2005/8/layout/default"/>
    <dgm:cxn modelId="{19FF9670-17E7-4BDF-90D0-696FCC152CF3}" type="presParOf" srcId="{5C8536E8-4EA8-4093-BE0D-DD4E36CA7430}" destId="{4EC241EF-0C11-4CB1-A932-4CE58B16054C}" srcOrd="2" destOrd="0" presId="urn:microsoft.com/office/officeart/2005/8/layout/default"/>
    <dgm:cxn modelId="{77ADC4E6-5303-44CC-B03A-EAC0FFF0B4D9}" type="presParOf" srcId="{5C8536E8-4EA8-4093-BE0D-DD4E36CA7430}" destId="{12EEACEC-4BEB-49DC-A19A-3C2E4D8CF463}" srcOrd="3" destOrd="0" presId="urn:microsoft.com/office/officeart/2005/8/layout/default"/>
    <dgm:cxn modelId="{32141EFD-2AC6-4566-A72B-F699493B956E}" type="presParOf" srcId="{5C8536E8-4EA8-4093-BE0D-DD4E36CA7430}" destId="{1A45450F-635E-45E1-8C7A-34DD930BE0F6}" srcOrd="4" destOrd="0" presId="urn:microsoft.com/office/officeart/2005/8/layout/default"/>
    <dgm:cxn modelId="{B7D3FC93-23E3-4D0B-AD49-42BC11DAE7BF}" type="presParOf" srcId="{5C8536E8-4EA8-4093-BE0D-DD4E36CA7430}" destId="{B9F0D6F8-1B81-4B62-88F3-6341134F9FDF}" srcOrd="5" destOrd="0" presId="urn:microsoft.com/office/officeart/2005/8/layout/default"/>
    <dgm:cxn modelId="{B60F1D2C-18BA-4B70-BF25-C35D08A272EE}" type="presParOf" srcId="{5C8536E8-4EA8-4093-BE0D-DD4E36CA7430}" destId="{848FA34A-055C-465A-B928-1726C21B5222}" srcOrd="6" destOrd="0" presId="urn:microsoft.com/office/officeart/2005/8/layout/default"/>
    <dgm:cxn modelId="{BB3F9372-3333-4D7F-848E-301397E446FD}" type="presParOf" srcId="{5C8536E8-4EA8-4093-BE0D-DD4E36CA7430}" destId="{B35CC9EF-8CB3-4E00-89AE-2A9CF1EE9C65}" srcOrd="7" destOrd="0" presId="urn:microsoft.com/office/officeart/2005/8/layout/default"/>
    <dgm:cxn modelId="{E22AC52F-67E0-4B55-89C8-C4656A64DECB}" type="presParOf" srcId="{5C8536E8-4EA8-4093-BE0D-DD4E36CA7430}" destId="{A36C5B1D-BFFB-46DC-9826-AAD925CD96DA}" srcOrd="8" destOrd="0" presId="urn:microsoft.com/office/officeart/2005/8/layout/default"/>
    <dgm:cxn modelId="{05AAE12C-688D-48D0-86CD-BAEFCB6D6A48}" type="presParOf" srcId="{5C8536E8-4EA8-4093-BE0D-DD4E36CA7430}" destId="{6C0846BB-A94C-4799-8366-8562543A3E5B}" srcOrd="9" destOrd="0" presId="urn:microsoft.com/office/officeart/2005/8/layout/default"/>
    <dgm:cxn modelId="{2C600271-8CCE-4453-A52D-9AE8CDD2C212}" type="presParOf" srcId="{5C8536E8-4EA8-4093-BE0D-DD4E36CA7430}" destId="{33ABEC29-91CE-49A4-89C4-AB37E1374A47}" srcOrd="10" destOrd="0" presId="urn:microsoft.com/office/officeart/2005/8/layout/default"/>
    <dgm:cxn modelId="{5896C3F1-2079-4BBF-9FBF-161097072C7C}" type="presParOf" srcId="{5C8536E8-4EA8-4093-BE0D-DD4E36CA7430}" destId="{D4036A58-5B6F-4CF3-A19B-7B3067C1624C}" srcOrd="11" destOrd="0" presId="urn:microsoft.com/office/officeart/2005/8/layout/default"/>
    <dgm:cxn modelId="{EB712A9C-64CD-443D-BE11-84185B029767}" type="presParOf" srcId="{5C8536E8-4EA8-4093-BE0D-DD4E36CA7430}" destId="{2FB2142F-34FD-4822-B430-67EBD8BCFE12}" srcOrd="12" destOrd="0" presId="urn:microsoft.com/office/officeart/2005/8/layout/default"/>
    <dgm:cxn modelId="{B5C9155B-0D8E-4925-943A-EE3133A41D85}" type="presParOf" srcId="{5C8536E8-4EA8-4093-BE0D-DD4E36CA7430}" destId="{0767E2D3-8A92-4961-8E11-C737D53DEA50}" srcOrd="13" destOrd="0" presId="urn:microsoft.com/office/officeart/2005/8/layout/default"/>
    <dgm:cxn modelId="{39364C3E-7972-4FBF-8DE1-A04F9E8CF90A}" type="presParOf" srcId="{5C8536E8-4EA8-4093-BE0D-DD4E36CA7430}" destId="{0458B8FA-6DA3-48CA-A3B4-360336D770E1}" srcOrd="14" destOrd="0" presId="urn:microsoft.com/office/officeart/2005/8/layout/default"/>
    <dgm:cxn modelId="{E3A86B62-9CF2-4B26-A3DF-6BA3C5AC4756}" type="presParOf" srcId="{5C8536E8-4EA8-4093-BE0D-DD4E36CA7430}" destId="{0CBCF67E-49EC-4243-8FC0-F2E30E7B2EFD}" srcOrd="15" destOrd="0" presId="urn:microsoft.com/office/officeart/2005/8/layout/default"/>
    <dgm:cxn modelId="{6E162885-1842-468B-9AEB-4B84C441A0D2}" type="presParOf" srcId="{5C8536E8-4EA8-4093-BE0D-DD4E36CA7430}" destId="{2DEC086A-9500-4BED-BD6D-48A79F8EF609}" srcOrd="16" destOrd="0" presId="urn:microsoft.com/office/officeart/2005/8/layout/default"/>
    <dgm:cxn modelId="{D332EC67-286C-42C6-8C93-7986F3562257}" type="presParOf" srcId="{5C8536E8-4EA8-4093-BE0D-DD4E36CA7430}" destId="{0E346C4C-223A-4CB3-A136-AD589CA418FE}" srcOrd="17" destOrd="0" presId="urn:microsoft.com/office/officeart/2005/8/layout/default"/>
    <dgm:cxn modelId="{9A503866-008D-4E9F-899D-D384E82F53B1}" type="presParOf" srcId="{5C8536E8-4EA8-4093-BE0D-DD4E36CA7430}" destId="{66595CC9-25CB-4C55-9DAC-1007A849A2FB}" srcOrd="1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43532A-7C0D-4E17-A5E8-E0383C3F0065}">
      <dsp:nvSpPr>
        <dsp:cNvPr id="0" name=""/>
        <dsp:cNvSpPr/>
      </dsp:nvSpPr>
      <dsp:spPr>
        <a:xfrm>
          <a:off x="3594" y="203501"/>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Introduction </a:t>
          </a:r>
          <a:endParaRPr lang="en-GB" sz="1800" kern="1200"/>
        </a:p>
      </dsp:txBody>
      <dsp:txXfrm>
        <a:off x="3594" y="203501"/>
        <a:ext cx="1946002" cy="1167601"/>
      </dsp:txXfrm>
    </dsp:sp>
    <dsp:sp modelId="{4EC241EF-0C11-4CB1-A932-4CE58B16054C}">
      <dsp:nvSpPr>
        <dsp:cNvPr id="0" name=""/>
        <dsp:cNvSpPr/>
      </dsp:nvSpPr>
      <dsp:spPr>
        <a:xfrm>
          <a:off x="2144196" y="203501"/>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Overview of the Luxury Collection </a:t>
          </a:r>
          <a:endParaRPr lang="en-IN" sz="1800" kern="1200" dirty="0">
            <a:effectLst/>
            <a:latin typeface="Arial" panose="020B0604020202020204" pitchFamily="34" charset="0"/>
            <a:ea typeface="Arial" panose="020B0604020202020204" pitchFamily="34" charset="0"/>
          </a:endParaRPr>
        </a:p>
      </dsp:txBody>
      <dsp:txXfrm>
        <a:off x="2144196" y="203501"/>
        <a:ext cx="1946002" cy="1167601"/>
      </dsp:txXfrm>
    </dsp:sp>
    <dsp:sp modelId="{1A45450F-635E-45E1-8C7A-34DD930BE0F6}">
      <dsp:nvSpPr>
        <dsp:cNvPr id="0" name=""/>
        <dsp:cNvSpPr/>
      </dsp:nvSpPr>
      <dsp:spPr>
        <a:xfrm>
          <a:off x="4284798" y="203501"/>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Main consumers </a:t>
          </a:r>
          <a:endParaRPr lang="en-IN" sz="1800" kern="1200" dirty="0">
            <a:effectLst/>
            <a:latin typeface="Arial" panose="020B0604020202020204" pitchFamily="34" charset="0"/>
            <a:ea typeface="Arial" panose="020B0604020202020204" pitchFamily="34" charset="0"/>
          </a:endParaRPr>
        </a:p>
      </dsp:txBody>
      <dsp:txXfrm>
        <a:off x="4284798" y="203501"/>
        <a:ext cx="1946002" cy="1167601"/>
      </dsp:txXfrm>
    </dsp:sp>
    <dsp:sp modelId="{848FA34A-055C-465A-B928-1726C21B5222}">
      <dsp:nvSpPr>
        <dsp:cNvPr id="0" name=""/>
        <dsp:cNvSpPr/>
      </dsp:nvSpPr>
      <dsp:spPr>
        <a:xfrm>
          <a:off x="6425401" y="203501"/>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Nature of guest service facilities</a:t>
          </a:r>
          <a:endParaRPr lang="en-IN" sz="1800" kern="1200" dirty="0">
            <a:effectLst/>
            <a:latin typeface="Arial" panose="020B0604020202020204" pitchFamily="34" charset="0"/>
            <a:ea typeface="Arial" panose="020B0604020202020204" pitchFamily="34" charset="0"/>
          </a:endParaRPr>
        </a:p>
      </dsp:txBody>
      <dsp:txXfrm>
        <a:off x="6425401" y="203501"/>
        <a:ext cx="1946002" cy="1167601"/>
      </dsp:txXfrm>
    </dsp:sp>
    <dsp:sp modelId="{A36C5B1D-BFFB-46DC-9826-AAD925CD96DA}">
      <dsp:nvSpPr>
        <dsp:cNvPr id="0" name=""/>
        <dsp:cNvSpPr/>
      </dsp:nvSpPr>
      <dsp:spPr>
        <a:xfrm>
          <a:off x="8566003" y="203501"/>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Role of guest service facilities </a:t>
          </a:r>
          <a:endParaRPr lang="en-IN" sz="1800" kern="1200" dirty="0">
            <a:effectLst/>
            <a:latin typeface="Arial" panose="020B0604020202020204" pitchFamily="34" charset="0"/>
            <a:ea typeface="Arial" panose="020B0604020202020204" pitchFamily="34" charset="0"/>
          </a:endParaRPr>
        </a:p>
      </dsp:txBody>
      <dsp:txXfrm>
        <a:off x="8566003" y="203501"/>
        <a:ext cx="1946002" cy="1167601"/>
      </dsp:txXfrm>
    </dsp:sp>
    <dsp:sp modelId="{33ABEC29-91CE-49A4-89C4-AB37E1374A47}">
      <dsp:nvSpPr>
        <dsp:cNvPr id="0" name=""/>
        <dsp:cNvSpPr/>
      </dsp:nvSpPr>
      <dsp:spPr>
        <a:xfrm>
          <a:off x="3594" y="1565703"/>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Role of guest services </a:t>
          </a:r>
          <a:endParaRPr lang="en-IN" sz="1800" kern="1200" dirty="0">
            <a:effectLst/>
            <a:latin typeface="Arial" panose="020B0604020202020204" pitchFamily="34" charset="0"/>
            <a:ea typeface="Arial" panose="020B0604020202020204" pitchFamily="34" charset="0"/>
          </a:endParaRPr>
        </a:p>
      </dsp:txBody>
      <dsp:txXfrm>
        <a:off x="3594" y="1565703"/>
        <a:ext cx="1946002" cy="1167601"/>
      </dsp:txXfrm>
    </dsp:sp>
    <dsp:sp modelId="{2FB2142F-34FD-4822-B430-67EBD8BCFE12}">
      <dsp:nvSpPr>
        <dsp:cNvPr id="0" name=""/>
        <dsp:cNvSpPr/>
      </dsp:nvSpPr>
      <dsp:spPr>
        <a:xfrm>
          <a:off x="2144196" y="1565703"/>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Functions of guest services </a:t>
          </a:r>
          <a:endParaRPr lang="en-IN" sz="1800" kern="1200" dirty="0">
            <a:effectLst/>
            <a:latin typeface="Arial" panose="020B0604020202020204" pitchFamily="34" charset="0"/>
            <a:ea typeface="Arial" panose="020B0604020202020204" pitchFamily="34" charset="0"/>
          </a:endParaRPr>
        </a:p>
      </dsp:txBody>
      <dsp:txXfrm>
        <a:off x="2144196" y="1565703"/>
        <a:ext cx="1946002" cy="1167601"/>
      </dsp:txXfrm>
    </dsp:sp>
    <dsp:sp modelId="{0458B8FA-6DA3-48CA-A3B4-360336D770E1}">
      <dsp:nvSpPr>
        <dsp:cNvPr id="0" name=""/>
        <dsp:cNvSpPr/>
      </dsp:nvSpPr>
      <dsp:spPr>
        <a:xfrm>
          <a:off x="4284798" y="1565703"/>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Importance of hospitality </a:t>
          </a:r>
          <a:endParaRPr lang="en-IN" sz="1800" kern="1200" dirty="0">
            <a:effectLst/>
            <a:latin typeface="Arial" panose="020B0604020202020204" pitchFamily="34" charset="0"/>
            <a:ea typeface="Arial" panose="020B0604020202020204" pitchFamily="34" charset="0"/>
          </a:endParaRPr>
        </a:p>
      </dsp:txBody>
      <dsp:txXfrm>
        <a:off x="4284798" y="1565703"/>
        <a:ext cx="1946002" cy="1167601"/>
      </dsp:txXfrm>
    </dsp:sp>
    <dsp:sp modelId="{2DEC086A-9500-4BED-BD6D-48A79F8EF609}">
      <dsp:nvSpPr>
        <dsp:cNvPr id="0" name=""/>
        <dsp:cNvSpPr/>
      </dsp:nvSpPr>
      <dsp:spPr>
        <a:xfrm>
          <a:off x="6425401" y="1565703"/>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Meeting/Exceeding guest expectations </a:t>
          </a:r>
          <a:endParaRPr lang="en-IN" sz="1800" kern="1200" dirty="0">
            <a:effectLst/>
            <a:latin typeface="Arial" panose="020B0604020202020204" pitchFamily="34" charset="0"/>
            <a:ea typeface="Arial" panose="020B0604020202020204" pitchFamily="34" charset="0"/>
          </a:endParaRPr>
        </a:p>
      </dsp:txBody>
      <dsp:txXfrm>
        <a:off x="6425401" y="1565703"/>
        <a:ext cx="1946002" cy="1167601"/>
      </dsp:txXfrm>
    </dsp:sp>
    <dsp:sp modelId="{66595CC9-25CB-4C55-9DAC-1007A849A2FB}">
      <dsp:nvSpPr>
        <dsp:cNvPr id="0" name=""/>
        <dsp:cNvSpPr/>
      </dsp:nvSpPr>
      <dsp:spPr>
        <a:xfrm>
          <a:off x="8566003" y="1565703"/>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Conclusion</a:t>
          </a:r>
          <a:endParaRPr lang="en-IN" sz="1800" kern="1200" dirty="0">
            <a:effectLst/>
            <a:latin typeface="Arial" panose="020B0604020202020204" pitchFamily="34" charset="0"/>
            <a:ea typeface="Arial" panose="020B0604020202020204" pitchFamily="34" charset="0"/>
          </a:endParaRPr>
        </a:p>
      </dsp:txBody>
      <dsp:txXfrm>
        <a:off x="8566003" y="1565703"/>
        <a:ext cx="1946002" cy="116760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8ED470-7872-47FF-834B-4930D75D04A7}" type="datetimeFigureOut">
              <a:rPr lang="en-GB" smtClean="0"/>
              <a:t>08/02/2023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7471E8-DF48-43C6-AAC3-4851C9566B1A}" type="slidenum">
              <a:rPr lang="en-GB" smtClean="0"/>
              <a:t>‹#›</a:t>
            </a:fld>
            <a:endParaRPr lang="en-GB"/>
          </a:p>
        </p:txBody>
      </p:sp>
    </p:spTree>
    <p:extLst>
      <p:ext uri="{BB962C8B-B14F-4D97-AF65-F5344CB8AC3E}">
        <p14:creationId xmlns:p14="http://schemas.microsoft.com/office/powerpoint/2010/main" val="3773045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E101A"/>
                </a:solidFill>
                <a:effectLst/>
                <a:latin typeface="Times New Roman" panose="02020603050405020304" pitchFamily="18" charset="0"/>
                <a:ea typeface="Times New Roman" panose="02020603050405020304" pitchFamily="18" charset="0"/>
              </a:rPr>
              <a:t>The presentation focuses on the role and importance of guest service in the hospitality industry. Guest service is identified as the assistance offered by hotels to their customers, i.e., the people who stay, make reservations, and use the products and services of a hotel. It caters to the needs of the guest and makes them feel satisfied. This presentation highlights the guest service system of Hotel Marriott’s luxury brand. It talks about the functions and scope of the brand’s guest service and its societal role. The way through which hotels meet the expectations of their customers is mentioned as well. </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3</a:t>
            </a:fld>
            <a:endParaRPr lang="en-GB"/>
          </a:p>
        </p:txBody>
      </p:sp>
    </p:spTree>
    <p:extLst>
      <p:ext uri="{BB962C8B-B14F-4D97-AF65-F5344CB8AC3E}">
        <p14:creationId xmlns:p14="http://schemas.microsoft.com/office/powerpoint/2010/main" val="4264101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E101A"/>
                </a:solidFill>
                <a:effectLst/>
                <a:latin typeface="Times New Roman" panose="02020603050405020304" pitchFamily="18" charset="0"/>
                <a:ea typeface="Times New Roman" panose="02020603050405020304" pitchFamily="18" charset="0"/>
              </a:rPr>
              <a:t>The Luxury Collection is identified as a luxury brand of Marriott International that includes various hotels such as Hotel Imperial, The Park Tower Knightsbridge Hotel, Hotel President Wilson, etc. It is considered the first hotel chain to be </a:t>
            </a:r>
            <a:r>
              <a:rPr lang="en-IN" sz="1800" dirty="0" err="1">
                <a:solidFill>
                  <a:srgbClr val="0E101A"/>
                </a:solidFill>
                <a:effectLst/>
                <a:latin typeface="Times New Roman" panose="02020603050405020304" pitchFamily="18" charset="0"/>
                <a:ea typeface="Times New Roman" panose="02020603050405020304" pitchFamily="18" charset="0"/>
              </a:rPr>
              <a:t>labeled</a:t>
            </a:r>
            <a:r>
              <a:rPr lang="en-IN" sz="1800" dirty="0">
                <a:solidFill>
                  <a:srgbClr val="0E101A"/>
                </a:solidFill>
                <a:effectLst/>
                <a:latin typeface="Times New Roman" panose="02020603050405020304" pitchFamily="18" charset="0"/>
                <a:ea typeface="Times New Roman" panose="02020603050405020304" pitchFamily="18" charset="0"/>
              </a:rPr>
              <a:t> as a “soft brand” and has more than 100 hotels operating under it. On 13th January 1992, the brand started its operation at the Marriott International Hotel. Most of the hotels under the brand are located in palaces, older hotels, and other historical places. </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4</a:t>
            </a:fld>
            <a:endParaRPr lang="en-GB"/>
          </a:p>
        </p:txBody>
      </p:sp>
    </p:spTree>
    <p:extLst>
      <p:ext uri="{BB962C8B-B14F-4D97-AF65-F5344CB8AC3E}">
        <p14:creationId xmlns:p14="http://schemas.microsoft.com/office/powerpoint/2010/main" val="17821910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E101A"/>
                </a:solidFill>
                <a:effectLst/>
                <a:latin typeface="Times New Roman" panose="02020603050405020304" pitchFamily="18" charset="0"/>
                <a:ea typeface="Times New Roman" panose="02020603050405020304" pitchFamily="18" charset="0"/>
              </a:rPr>
              <a:t> The Luxury Collection is a luxury brand under Marriott International. The brand focuses on a specific crowd as its primary consumers. People who are willing to pay more to enjoy a quiet and lavish atmosphere during their accommodation fall under the main consumer target of the brand. Marriott International has created different target groups within its industry that focus on the requirements of its specific customers .</a:t>
            </a:r>
            <a:r>
              <a:rPr lang="en-US" sz="1800" dirty="0">
                <a:solidFill>
                  <a:srgbClr val="0E101A"/>
                </a:solidFill>
                <a:effectLst/>
                <a:latin typeface="Times New Roman" panose="02020603050405020304" pitchFamily="18" charset="0"/>
                <a:ea typeface="Times New Roman" panose="02020603050405020304" pitchFamily="18" charset="0"/>
              </a:rPr>
              <a:t> It can be said that luxury collection brands consider sophisticated people as their primary target consumers.</a:t>
            </a:r>
            <a:r>
              <a:rPr lang="en-IN" sz="1800" dirty="0">
                <a:solidFill>
                  <a:srgbClr val="0E101A"/>
                </a:solidFill>
                <a:effectLst/>
                <a:latin typeface="Times New Roman" panose="02020603050405020304" pitchFamily="18" charset="0"/>
                <a:ea typeface="Times New Roman" panose="02020603050405020304" pitchFamily="18" charset="0"/>
              </a:rPr>
              <a:t>  People identified as self-defined </a:t>
            </a:r>
            <a:r>
              <a:rPr lang="en-IN" sz="1800" dirty="0" err="1">
                <a:solidFill>
                  <a:srgbClr val="0E101A"/>
                </a:solidFill>
                <a:effectLst/>
                <a:latin typeface="Times New Roman" panose="02020603050405020304" pitchFamily="18" charset="0"/>
                <a:ea typeface="Times New Roman" panose="02020603050405020304" pitchFamily="18" charset="0"/>
              </a:rPr>
              <a:t>travelers</a:t>
            </a:r>
            <a:r>
              <a:rPr lang="en-IN" sz="1800" dirty="0">
                <a:solidFill>
                  <a:srgbClr val="0E101A"/>
                </a:solidFill>
                <a:effectLst/>
                <a:latin typeface="Times New Roman" panose="02020603050405020304" pitchFamily="18" charset="0"/>
                <a:ea typeface="Times New Roman" panose="02020603050405020304" pitchFamily="18" charset="0"/>
              </a:rPr>
              <a:t> and happy to pay more for their comfort are the ideal target.</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5</a:t>
            </a:fld>
            <a:endParaRPr lang="en-GB"/>
          </a:p>
        </p:txBody>
      </p:sp>
    </p:spTree>
    <p:extLst>
      <p:ext uri="{BB962C8B-B14F-4D97-AF65-F5344CB8AC3E}">
        <p14:creationId xmlns:p14="http://schemas.microsoft.com/office/powerpoint/2010/main" val="3632592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E101A"/>
                </a:solidFill>
                <a:effectLst/>
                <a:latin typeface="Times New Roman" panose="02020603050405020304" pitchFamily="18" charset="0"/>
                <a:ea typeface="Times New Roman" panose="02020603050405020304" pitchFamily="18" charset="0"/>
              </a:rPr>
              <a:t>The guest service facilities offered by the Luxury Collection allow customers to discover brand-new destinations and help them embrace them. Each property is unique in its own way and has intricate connections to its culture and locale. The service facilities are rich and luxurious and cater to the requirements of the customers. They offer  individual experiences where </a:t>
            </a:r>
            <a:r>
              <a:rPr lang="en-IN" sz="1800" dirty="0" err="1">
                <a:solidFill>
                  <a:srgbClr val="0E101A"/>
                </a:solidFill>
                <a:effectLst/>
                <a:latin typeface="Times New Roman" panose="02020603050405020304" pitchFamily="18" charset="0"/>
                <a:ea typeface="Times New Roman" panose="02020603050405020304" pitchFamily="18" charset="0"/>
              </a:rPr>
              <a:t>travelers</a:t>
            </a:r>
            <a:r>
              <a:rPr lang="en-IN" sz="1800" dirty="0">
                <a:solidFill>
                  <a:srgbClr val="0E101A"/>
                </a:solidFill>
                <a:effectLst/>
                <a:latin typeface="Times New Roman" panose="02020603050405020304" pitchFamily="18" charset="0"/>
                <a:ea typeface="Times New Roman" panose="02020603050405020304" pitchFamily="18" charset="0"/>
              </a:rPr>
              <a:t> encounter unfamiliar places, forge new connections, embrace new cultures, and feel transformed and enriched. </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6</a:t>
            </a:fld>
            <a:endParaRPr lang="en-GB"/>
          </a:p>
        </p:txBody>
      </p:sp>
    </p:spTree>
    <p:extLst>
      <p:ext uri="{BB962C8B-B14F-4D97-AF65-F5344CB8AC3E}">
        <p14:creationId xmlns:p14="http://schemas.microsoft.com/office/powerpoint/2010/main" val="2634720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E101A"/>
                </a:solidFill>
                <a:effectLst/>
                <a:latin typeface="Times New Roman" panose="02020603050405020304" pitchFamily="18" charset="0"/>
                <a:ea typeface="Times New Roman" panose="02020603050405020304" pitchFamily="18" charset="0"/>
              </a:rPr>
              <a:t>The Luxury Collection brand is a collaboration of more than 110 hotels and </a:t>
            </a:r>
            <a:r>
              <a:rPr lang="en-IN" sz="1800">
                <a:solidFill>
                  <a:srgbClr val="0E101A"/>
                </a:solidFill>
                <a:effectLst/>
                <a:latin typeface="Times New Roman" panose="02020603050405020304" pitchFamily="18" charset="0"/>
                <a:ea typeface="Times New Roman" panose="02020603050405020304" pitchFamily="18" charset="0"/>
              </a:rPr>
              <a:t>resorts and </a:t>
            </a:r>
            <a:r>
              <a:rPr lang="en-IN" sz="1800" dirty="0">
                <a:solidFill>
                  <a:srgbClr val="0E101A"/>
                </a:solidFill>
                <a:effectLst/>
                <a:latin typeface="Times New Roman" panose="02020603050405020304" pitchFamily="18" charset="0"/>
                <a:ea typeface="Times New Roman" panose="02020603050405020304" pitchFamily="18" charset="0"/>
              </a:rPr>
              <a:t>offer authentic and incredible experiences. The guest service facilities provided by the brand to the customers evoke long-lasting and cheerful memories . </a:t>
            </a:r>
            <a:r>
              <a:rPr lang="en-US" sz="1800" dirty="0">
                <a:solidFill>
                  <a:srgbClr val="0E101A"/>
                </a:solidFill>
                <a:effectLst/>
                <a:latin typeface="Times New Roman" panose="02020603050405020304" pitchFamily="18" charset="0"/>
                <a:ea typeface="Times New Roman" panose="02020603050405020304" pitchFamily="18" charset="0"/>
              </a:rPr>
              <a:t>Their role is to guide their customers on  luxurious journeys that touch their souls and enrich their lives. The service facilities offer a gateway to their guests to explore some of the most exciting gateways of the world and feel the pleasure of luxury and calmness.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7</a:t>
            </a:fld>
            <a:endParaRPr lang="en-GB"/>
          </a:p>
        </p:txBody>
      </p:sp>
    </p:spTree>
    <p:extLst>
      <p:ext uri="{BB962C8B-B14F-4D97-AF65-F5344CB8AC3E}">
        <p14:creationId xmlns:p14="http://schemas.microsoft.com/office/powerpoint/2010/main" val="2720418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E101A"/>
                </a:solidFill>
                <a:effectLst/>
                <a:latin typeface="Times New Roman" panose="02020603050405020304" pitchFamily="18" charset="0"/>
                <a:ea typeface="Times New Roman" panose="02020603050405020304" pitchFamily="18" charset="0"/>
              </a:rPr>
              <a:t>The role of guest services is essential and necessary as it focuses on assisting guests from the beginning to the end. The service helps with the check-in and check-out processes and guides the guests through everything in between. They offer hotel service information and ensure that the guests are accommodated comfortably during their stay. The services are friendly, helpful and polite. By considering its need, individuals can create better customer service facilities and help in addressing the concerns and queries related to it. It will allow the services to become much more user-friendly and let the customers feel comfortable with it. </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8</a:t>
            </a:fld>
            <a:endParaRPr lang="en-GB"/>
          </a:p>
        </p:txBody>
      </p:sp>
    </p:spTree>
    <p:extLst>
      <p:ext uri="{BB962C8B-B14F-4D97-AF65-F5344CB8AC3E}">
        <p14:creationId xmlns:p14="http://schemas.microsoft.com/office/powerpoint/2010/main" val="3274999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Guest service is an essential element of the hospitality sector, and its functions need to be considered important. The functions of guest service include greeting the guests upon their arrival and making them feel comfortable and welcomed. Offering front desk services and administering the check-in and check-out processes are some of the functions as well. Other important parts include processing payments, offering assistance  and ensuring that </a:t>
            </a:r>
            <a:r>
              <a:rPr lang="en-US" dirty="0" err="1"/>
              <a:t>custumers</a:t>
            </a:r>
            <a:r>
              <a:rPr lang="en-US" dirty="0"/>
              <a:t> requests are responded to in an efficient  manner. Guest confidentiality needs to be maintained, and the services need to be conducted in an attentive and polite manner.</a:t>
            </a:r>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9</a:t>
            </a:fld>
            <a:endParaRPr lang="en-GB"/>
          </a:p>
        </p:txBody>
      </p:sp>
    </p:spTree>
    <p:extLst>
      <p:ext uri="{BB962C8B-B14F-4D97-AF65-F5344CB8AC3E}">
        <p14:creationId xmlns:p14="http://schemas.microsoft.com/office/powerpoint/2010/main" val="14234435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E101A"/>
                </a:solidFill>
                <a:effectLst/>
                <a:latin typeface="Times New Roman" panose="02020603050405020304" pitchFamily="18" charset="0"/>
                <a:ea typeface="Times New Roman" panose="02020603050405020304" pitchFamily="18" charset="0"/>
              </a:rPr>
              <a:t> </a:t>
            </a:r>
            <a:r>
              <a:rPr lang="en-US" sz="1800" dirty="0">
                <a:solidFill>
                  <a:srgbClr val="0E101A"/>
                </a:solidFill>
                <a:effectLst/>
                <a:latin typeface="Times New Roman" panose="02020603050405020304" pitchFamily="18" charset="0"/>
                <a:ea typeface="Times New Roman" panose="02020603050405020304" pitchFamily="18" charset="0"/>
              </a:rPr>
              <a:t>Hospitality helps to build strong and positive relationships with other individuals and allows an individual to view a different perspective. It helps people to </a:t>
            </a:r>
            <a:r>
              <a:rPr lang="en-US" sz="1800" dirty="0" err="1">
                <a:solidFill>
                  <a:srgbClr val="0E101A"/>
                </a:solidFill>
                <a:effectLst/>
                <a:latin typeface="Times New Roman" panose="02020603050405020304" pitchFamily="18" charset="0"/>
                <a:ea typeface="Times New Roman" panose="02020603050405020304" pitchFamily="18" charset="0"/>
              </a:rPr>
              <a:t>undestand</a:t>
            </a:r>
            <a:r>
              <a:rPr lang="en-US" sz="1800" dirty="0">
                <a:solidFill>
                  <a:srgbClr val="0E101A"/>
                </a:solidFill>
                <a:effectLst/>
                <a:latin typeface="Times New Roman" panose="02020603050405020304" pitchFamily="18" charset="0"/>
                <a:ea typeface="Times New Roman" panose="02020603050405020304" pitchFamily="18" charset="0"/>
              </a:rPr>
              <a:t> that everyone has different tastes and preferences and helps to support others’ opinions. People can cultivate relationships and offer support and information to others who require it. The concept of hospitality is identified as an easy way to portray love and care and to make the other individual realize that their presence is important. It helps people to stay happy and connected and look forward to something better</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10</a:t>
            </a:fld>
            <a:endParaRPr lang="en-GB"/>
          </a:p>
        </p:txBody>
      </p:sp>
    </p:spTree>
    <p:extLst>
      <p:ext uri="{BB962C8B-B14F-4D97-AF65-F5344CB8AC3E}">
        <p14:creationId xmlns:p14="http://schemas.microsoft.com/office/powerpoint/2010/main" val="25750977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E101A"/>
                </a:solidFill>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r>
              <a:rPr lang="en-US" dirty="0"/>
              <a:t>Meeting or exceeding guest expectations is one of the most vital factors of every hotel. To do so, hotels rely on the honesty and build a promising and trustful relationship with their guests. They listen to the expectations of their guests and make them feel acknowledged. Demonstrating empathy, solving the issue, and  interacting with the guests are some ideal ways to meet their expectations. Hotels strive to create a company culture that focuses on the expectations and needs of the customers before anything else . </a:t>
            </a:r>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11</a:t>
            </a:fld>
            <a:endParaRPr lang="en-GB"/>
          </a:p>
        </p:txBody>
      </p:sp>
    </p:spTree>
    <p:extLst>
      <p:ext uri="{BB962C8B-B14F-4D97-AF65-F5344CB8AC3E}">
        <p14:creationId xmlns:p14="http://schemas.microsoft.com/office/powerpoint/2010/main" val="29194523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Guest services can be tricky and complicated to master for many hotels. The taste and preferences of consumers are dynamic, and  new trends keep emerging along with time. The Luxury Collection brand of Marriott International has a strong guest service facility and comprehends the requirements and expectations of its guests. They stay prepared and know how to handle the demands.  Guest services are important, and hotels should focus on them as it is the most important factor in the hospitality sector. </a:t>
            </a:r>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12</a:t>
            </a:fld>
            <a:endParaRPr lang="en-GB"/>
          </a:p>
        </p:txBody>
      </p:sp>
    </p:spTree>
    <p:extLst>
      <p:ext uri="{BB962C8B-B14F-4D97-AF65-F5344CB8AC3E}">
        <p14:creationId xmlns:p14="http://schemas.microsoft.com/office/powerpoint/2010/main" val="745359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8D616-8246-852A-5306-30C3702EE3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6498A1-A032-F507-0EC5-EA1FCF3D1B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675955-D483-9AB9-B625-074AF14D3549}"/>
              </a:ext>
            </a:extLst>
          </p:cNvPr>
          <p:cNvSpPr>
            <a:spLocks noGrp="1"/>
          </p:cNvSpPr>
          <p:nvPr>
            <p:ph type="dt" sz="half" idx="10"/>
          </p:nvPr>
        </p:nvSpPr>
        <p:spPr/>
        <p:txBody>
          <a:bodyPr/>
          <a:lstStyle/>
          <a:p>
            <a:fld id="{8E99DE1D-4490-41D8-9C6B-9803274A8A9A}" type="datetimeFigureOut">
              <a:rPr lang="en-GB" smtClean="0"/>
              <a:t>08/02/2023</a:t>
            </a:fld>
            <a:endParaRPr lang="en-GB"/>
          </a:p>
        </p:txBody>
      </p:sp>
      <p:sp>
        <p:nvSpPr>
          <p:cNvPr id="5" name="Footer Placeholder 4">
            <a:extLst>
              <a:ext uri="{FF2B5EF4-FFF2-40B4-BE49-F238E27FC236}">
                <a16:creationId xmlns:a16="http://schemas.microsoft.com/office/drawing/2014/main" id="{A0C11C8B-445F-FCDA-F66E-29A657BCC8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83D95D-1A08-A57D-27C2-CD3B125AE228}"/>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2171033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00D05-F4F9-245A-C875-6D8B0919FB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59F383-E265-779F-76ED-5DD83B4C3A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99327C-CBBF-AADF-804B-EBEF8CE9DBF4}"/>
              </a:ext>
            </a:extLst>
          </p:cNvPr>
          <p:cNvSpPr>
            <a:spLocks noGrp="1"/>
          </p:cNvSpPr>
          <p:nvPr>
            <p:ph type="dt" sz="half" idx="10"/>
          </p:nvPr>
        </p:nvSpPr>
        <p:spPr/>
        <p:txBody>
          <a:bodyPr/>
          <a:lstStyle/>
          <a:p>
            <a:fld id="{8E99DE1D-4490-41D8-9C6B-9803274A8A9A}" type="datetimeFigureOut">
              <a:rPr lang="en-GB" smtClean="0"/>
              <a:t>08/02/2023</a:t>
            </a:fld>
            <a:endParaRPr lang="en-GB"/>
          </a:p>
        </p:txBody>
      </p:sp>
      <p:sp>
        <p:nvSpPr>
          <p:cNvPr id="5" name="Footer Placeholder 4">
            <a:extLst>
              <a:ext uri="{FF2B5EF4-FFF2-40B4-BE49-F238E27FC236}">
                <a16:creationId xmlns:a16="http://schemas.microsoft.com/office/drawing/2014/main" id="{39274D5A-354D-1D83-DB00-4DDDA32321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8B5AE9-185F-A9B8-F8CF-6E8C0C24F01B}"/>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2258599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2F0A1-017B-A6FD-4E98-06854A7070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78CBF7A-6A00-D9DC-2C78-0A9A0BADCF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B5BE77-6EDE-FB4E-049A-C3F7CBD2F738}"/>
              </a:ext>
            </a:extLst>
          </p:cNvPr>
          <p:cNvSpPr>
            <a:spLocks noGrp="1"/>
          </p:cNvSpPr>
          <p:nvPr>
            <p:ph type="dt" sz="half" idx="10"/>
          </p:nvPr>
        </p:nvSpPr>
        <p:spPr/>
        <p:txBody>
          <a:bodyPr/>
          <a:lstStyle/>
          <a:p>
            <a:fld id="{8E99DE1D-4490-41D8-9C6B-9803274A8A9A}" type="datetimeFigureOut">
              <a:rPr lang="en-GB" smtClean="0"/>
              <a:t>08/02/2023</a:t>
            </a:fld>
            <a:endParaRPr lang="en-GB"/>
          </a:p>
        </p:txBody>
      </p:sp>
      <p:sp>
        <p:nvSpPr>
          <p:cNvPr id="5" name="Footer Placeholder 4">
            <a:extLst>
              <a:ext uri="{FF2B5EF4-FFF2-40B4-BE49-F238E27FC236}">
                <a16:creationId xmlns:a16="http://schemas.microsoft.com/office/drawing/2014/main" id="{5648FB53-04D6-C001-A48A-660926E8E5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E0B7E0-1D02-CB78-5065-5A669D655194}"/>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1258113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63E57-0859-6F4A-A875-088219FDA2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F46238-FCA0-858A-9EFD-62773B6BA7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5EAFBF2-926A-61CC-FD6B-36D4F597B8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F32635-7E9F-AE33-072A-8D966EEFEADB}"/>
              </a:ext>
            </a:extLst>
          </p:cNvPr>
          <p:cNvSpPr>
            <a:spLocks noGrp="1"/>
          </p:cNvSpPr>
          <p:nvPr>
            <p:ph type="dt" sz="half" idx="10"/>
          </p:nvPr>
        </p:nvSpPr>
        <p:spPr/>
        <p:txBody>
          <a:bodyPr/>
          <a:lstStyle/>
          <a:p>
            <a:fld id="{8E99DE1D-4490-41D8-9C6B-9803274A8A9A}" type="datetimeFigureOut">
              <a:rPr lang="en-GB" smtClean="0"/>
              <a:t>08/02/2023</a:t>
            </a:fld>
            <a:endParaRPr lang="en-GB"/>
          </a:p>
        </p:txBody>
      </p:sp>
      <p:sp>
        <p:nvSpPr>
          <p:cNvPr id="6" name="Footer Placeholder 5">
            <a:extLst>
              <a:ext uri="{FF2B5EF4-FFF2-40B4-BE49-F238E27FC236}">
                <a16:creationId xmlns:a16="http://schemas.microsoft.com/office/drawing/2014/main" id="{C04EFEC1-1556-312E-B379-90203B6DFD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4D1AAB-4999-E325-7F1B-53BBE2202A8E}"/>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1308508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170E7-BC35-35FC-56D3-9748A16D16A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BCC3F-7721-3D1E-9470-159CFE2FFF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C0D95B-817C-C990-7062-C1D6469261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937E441-3036-968A-CDB8-94C1CFA679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6D0DC8C-5BBD-6003-240F-BAC5F38307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CA7095-1B59-FAF9-7810-506B9D8B0A52}"/>
              </a:ext>
            </a:extLst>
          </p:cNvPr>
          <p:cNvSpPr>
            <a:spLocks noGrp="1"/>
          </p:cNvSpPr>
          <p:nvPr>
            <p:ph type="dt" sz="half" idx="10"/>
          </p:nvPr>
        </p:nvSpPr>
        <p:spPr/>
        <p:txBody>
          <a:bodyPr/>
          <a:lstStyle/>
          <a:p>
            <a:fld id="{8E99DE1D-4490-41D8-9C6B-9803274A8A9A}" type="datetimeFigureOut">
              <a:rPr lang="en-GB" smtClean="0"/>
              <a:t>08/02/2023</a:t>
            </a:fld>
            <a:endParaRPr lang="en-GB"/>
          </a:p>
        </p:txBody>
      </p:sp>
      <p:sp>
        <p:nvSpPr>
          <p:cNvPr id="8" name="Footer Placeholder 7">
            <a:extLst>
              <a:ext uri="{FF2B5EF4-FFF2-40B4-BE49-F238E27FC236}">
                <a16:creationId xmlns:a16="http://schemas.microsoft.com/office/drawing/2014/main" id="{5128FEDC-A75C-57DE-96BA-07B3A81D2FF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A9DB23-EFDA-4792-DB40-F0CD8689D8FD}"/>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4042795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5DC1F-BE09-4ACC-0F32-FCE40DFF8D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9F09C91-F71B-4E75-26C7-668A8DBDE871}"/>
              </a:ext>
            </a:extLst>
          </p:cNvPr>
          <p:cNvSpPr>
            <a:spLocks noGrp="1"/>
          </p:cNvSpPr>
          <p:nvPr>
            <p:ph type="dt" sz="half" idx="10"/>
          </p:nvPr>
        </p:nvSpPr>
        <p:spPr/>
        <p:txBody>
          <a:bodyPr/>
          <a:lstStyle/>
          <a:p>
            <a:fld id="{8E99DE1D-4490-41D8-9C6B-9803274A8A9A}" type="datetimeFigureOut">
              <a:rPr lang="en-GB" smtClean="0"/>
              <a:t>08/02/2023</a:t>
            </a:fld>
            <a:endParaRPr lang="en-GB"/>
          </a:p>
        </p:txBody>
      </p:sp>
      <p:sp>
        <p:nvSpPr>
          <p:cNvPr id="4" name="Footer Placeholder 3">
            <a:extLst>
              <a:ext uri="{FF2B5EF4-FFF2-40B4-BE49-F238E27FC236}">
                <a16:creationId xmlns:a16="http://schemas.microsoft.com/office/drawing/2014/main" id="{3EB58395-AC36-3F8F-0812-807209A2BB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1AC21AA-DE6E-AFE2-9328-245FB1F11E69}"/>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927130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CCF1F8-03A9-3F82-E82C-A84F8E1EB646}"/>
              </a:ext>
            </a:extLst>
          </p:cNvPr>
          <p:cNvSpPr>
            <a:spLocks noGrp="1"/>
          </p:cNvSpPr>
          <p:nvPr>
            <p:ph type="dt" sz="half" idx="10"/>
          </p:nvPr>
        </p:nvSpPr>
        <p:spPr/>
        <p:txBody>
          <a:bodyPr/>
          <a:lstStyle/>
          <a:p>
            <a:fld id="{8E99DE1D-4490-41D8-9C6B-9803274A8A9A}" type="datetimeFigureOut">
              <a:rPr lang="en-GB" smtClean="0"/>
              <a:t>08/02/2023</a:t>
            </a:fld>
            <a:endParaRPr lang="en-GB"/>
          </a:p>
        </p:txBody>
      </p:sp>
      <p:sp>
        <p:nvSpPr>
          <p:cNvPr id="3" name="Footer Placeholder 2">
            <a:extLst>
              <a:ext uri="{FF2B5EF4-FFF2-40B4-BE49-F238E27FC236}">
                <a16:creationId xmlns:a16="http://schemas.microsoft.com/office/drawing/2014/main" id="{1A2EF5E8-646A-0F25-47D3-9424E45B02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9773C9-D553-BF71-E942-43B6AB6FA522}"/>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2932803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76207-6577-F35D-7B89-5898D2686A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8EA7C1E-4BFD-6A54-5EC9-4CFCDCA566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3CA1CC-16AF-71A4-EC26-75594F22D5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97BF90-1E79-9EBB-C23E-1894DEBE286D}"/>
              </a:ext>
            </a:extLst>
          </p:cNvPr>
          <p:cNvSpPr>
            <a:spLocks noGrp="1"/>
          </p:cNvSpPr>
          <p:nvPr>
            <p:ph type="dt" sz="half" idx="10"/>
          </p:nvPr>
        </p:nvSpPr>
        <p:spPr/>
        <p:txBody>
          <a:bodyPr/>
          <a:lstStyle/>
          <a:p>
            <a:fld id="{8E99DE1D-4490-41D8-9C6B-9803274A8A9A}" type="datetimeFigureOut">
              <a:rPr lang="en-GB" smtClean="0"/>
              <a:t>08/02/2023</a:t>
            </a:fld>
            <a:endParaRPr lang="en-GB"/>
          </a:p>
        </p:txBody>
      </p:sp>
      <p:sp>
        <p:nvSpPr>
          <p:cNvPr id="6" name="Footer Placeholder 5">
            <a:extLst>
              <a:ext uri="{FF2B5EF4-FFF2-40B4-BE49-F238E27FC236}">
                <a16:creationId xmlns:a16="http://schemas.microsoft.com/office/drawing/2014/main" id="{146A06F2-9840-21C8-EE0E-D38181D09B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5DDC83-7E93-8CC5-C452-4466BBA4499C}"/>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1452728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260FF-FAD4-4733-AD3E-31E46D2134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51C49E-9E84-6FFE-6931-1B854947E4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1C92DD-CEBA-01A6-3DA9-0EF5F18C38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0F2F0D-EB2B-FD30-80D5-8F132C5F8748}"/>
              </a:ext>
            </a:extLst>
          </p:cNvPr>
          <p:cNvSpPr>
            <a:spLocks noGrp="1"/>
          </p:cNvSpPr>
          <p:nvPr>
            <p:ph type="dt" sz="half" idx="10"/>
          </p:nvPr>
        </p:nvSpPr>
        <p:spPr/>
        <p:txBody>
          <a:bodyPr/>
          <a:lstStyle/>
          <a:p>
            <a:fld id="{8E99DE1D-4490-41D8-9C6B-9803274A8A9A}" type="datetimeFigureOut">
              <a:rPr lang="en-GB" smtClean="0"/>
              <a:t>08/02/2023</a:t>
            </a:fld>
            <a:endParaRPr lang="en-GB"/>
          </a:p>
        </p:txBody>
      </p:sp>
      <p:sp>
        <p:nvSpPr>
          <p:cNvPr id="6" name="Footer Placeholder 5">
            <a:extLst>
              <a:ext uri="{FF2B5EF4-FFF2-40B4-BE49-F238E27FC236}">
                <a16:creationId xmlns:a16="http://schemas.microsoft.com/office/drawing/2014/main" id="{957F7D6F-2249-A0C7-9AA6-157269FF65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CC4DB7-1DE5-B527-9FA9-C8921D902403}"/>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257933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516EB-7C48-3D49-F8F3-0F6D1A8FF3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85CD8D-F08B-3699-EEF5-45790138818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FF86E9-B933-8477-2F0D-936086B9F7F9}"/>
              </a:ext>
            </a:extLst>
          </p:cNvPr>
          <p:cNvSpPr>
            <a:spLocks noGrp="1"/>
          </p:cNvSpPr>
          <p:nvPr>
            <p:ph type="dt" sz="half" idx="10"/>
          </p:nvPr>
        </p:nvSpPr>
        <p:spPr/>
        <p:txBody>
          <a:bodyPr/>
          <a:lstStyle/>
          <a:p>
            <a:fld id="{8E99DE1D-4490-41D8-9C6B-9803274A8A9A}" type="datetimeFigureOut">
              <a:rPr lang="en-GB" smtClean="0"/>
              <a:t>08/02/2023</a:t>
            </a:fld>
            <a:endParaRPr lang="en-GB"/>
          </a:p>
        </p:txBody>
      </p:sp>
      <p:sp>
        <p:nvSpPr>
          <p:cNvPr id="5" name="Footer Placeholder 4">
            <a:extLst>
              <a:ext uri="{FF2B5EF4-FFF2-40B4-BE49-F238E27FC236}">
                <a16:creationId xmlns:a16="http://schemas.microsoft.com/office/drawing/2014/main" id="{190A6FA0-B520-3EFD-230B-595E4A6854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EE1E8D-D568-E38B-F652-E7E96D9C6D1D}"/>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2854138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6A65E9-2051-3C64-AE17-1CAE974D41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3A8208-4B77-C5D8-3EC8-12C454ECF0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F0DF7C-33D0-CD47-A98F-CCD11DD833DB}"/>
              </a:ext>
            </a:extLst>
          </p:cNvPr>
          <p:cNvSpPr>
            <a:spLocks noGrp="1"/>
          </p:cNvSpPr>
          <p:nvPr>
            <p:ph type="dt" sz="half" idx="10"/>
          </p:nvPr>
        </p:nvSpPr>
        <p:spPr/>
        <p:txBody>
          <a:bodyPr/>
          <a:lstStyle/>
          <a:p>
            <a:fld id="{8E99DE1D-4490-41D8-9C6B-9803274A8A9A}" type="datetimeFigureOut">
              <a:rPr lang="en-GB" smtClean="0"/>
              <a:t>08/02/2023</a:t>
            </a:fld>
            <a:endParaRPr lang="en-GB"/>
          </a:p>
        </p:txBody>
      </p:sp>
      <p:sp>
        <p:nvSpPr>
          <p:cNvPr id="5" name="Footer Placeholder 4">
            <a:extLst>
              <a:ext uri="{FF2B5EF4-FFF2-40B4-BE49-F238E27FC236}">
                <a16:creationId xmlns:a16="http://schemas.microsoft.com/office/drawing/2014/main" id="{B0021E25-A67A-935E-C778-0D92FD39E2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D7083B-9933-ADA0-2A7B-4CE28E775D75}"/>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3287489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D326D5-64EA-1993-9333-F7AC5377BE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90A153-A953-BE22-6F4A-EF5E93AA46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0CE21F-4310-496D-876E-AE2171193A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99DE1D-4490-41D8-9C6B-9803274A8A9A}" type="datetimeFigureOut">
              <a:rPr lang="en-GB" smtClean="0"/>
              <a:t>08/02/2023</a:t>
            </a:fld>
            <a:endParaRPr lang="en-GB"/>
          </a:p>
        </p:txBody>
      </p:sp>
      <p:sp>
        <p:nvSpPr>
          <p:cNvPr id="5" name="Footer Placeholder 4">
            <a:extLst>
              <a:ext uri="{FF2B5EF4-FFF2-40B4-BE49-F238E27FC236}">
                <a16:creationId xmlns:a16="http://schemas.microsoft.com/office/drawing/2014/main" id="{8A0C162F-AB4A-52A6-3295-C87EFCD6B5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B6E1644-37A6-0C40-7B2C-698E6792FC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6F8D94-8876-4350-923A-CEF9BD14AE26}" type="slidenum">
              <a:rPr lang="en-GB" smtClean="0"/>
              <a:t>‹#›</a:t>
            </a:fld>
            <a:endParaRPr lang="en-GB"/>
          </a:p>
        </p:txBody>
      </p:sp>
    </p:spTree>
    <p:extLst>
      <p:ext uri="{BB962C8B-B14F-4D97-AF65-F5344CB8AC3E}">
        <p14:creationId xmlns:p14="http://schemas.microsoft.com/office/powerpoint/2010/main" val="9059095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hercwad/2709374957/"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pexels.com/photo/beach-hotel-idyllic-leisure-261181/" TargetMode="External"/><Relationship Id="rId7" Type="http://schemas.openxmlformats.org/officeDocument/2006/relationships/diagramColors" Target="../diagrams/colors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goqatar.com/2019/12/doha-marriott-hotel-2021/"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flickr.com/photos/nimal/4124025709/"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ixabay.com/en/thank-you-label-card-sign-wedding-971644/"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3BB1E-4F6F-7357-73A6-78C5E8F5933E}"/>
              </a:ext>
            </a:extLst>
          </p:cNvPr>
          <p:cNvSpPr>
            <a:spLocks noGrp="1"/>
          </p:cNvSpPr>
          <p:nvPr>
            <p:ph type="ctrTitle"/>
          </p:nvPr>
        </p:nvSpPr>
        <p:spPr>
          <a:xfrm>
            <a:off x="1524000" y="640582"/>
            <a:ext cx="9144000" cy="2387600"/>
          </a:xfrm>
          <a:solidFill>
            <a:schemeClr val="accent1">
              <a:lumMod val="20000"/>
              <a:lumOff val="80000"/>
              <a:alpha val="64000"/>
            </a:schemeClr>
          </a:solidFill>
        </p:spPr>
        <p:txBody>
          <a:bodyPr/>
          <a:lstStyle/>
          <a:p>
            <a:r>
              <a:rPr lang="en-GB" dirty="0"/>
              <a:t>Assignment 1: Presentation</a:t>
            </a:r>
            <a:br>
              <a:rPr lang="en-GB" dirty="0"/>
            </a:br>
            <a:r>
              <a:rPr lang="en-GB" dirty="0"/>
              <a:t>Marriott International</a:t>
            </a:r>
          </a:p>
        </p:txBody>
      </p:sp>
      <p:sp>
        <p:nvSpPr>
          <p:cNvPr id="3" name="Subtitle 2">
            <a:extLst>
              <a:ext uri="{FF2B5EF4-FFF2-40B4-BE49-F238E27FC236}">
                <a16:creationId xmlns:a16="http://schemas.microsoft.com/office/drawing/2014/main" id="{F963F951-50FA-D31E-9252-1744AEE9B21C}"/>
              </a:ext>
            </a:extLst>
          </p:cNvPr>
          <p:cNvSpPr>
            <a:spLocks noGrp="1"/>
          </p:cNvSpPr>
          <p:nvPr>
            <p:ph type="subTitle" idx="1"/>
          </p:nvPr>
        </p:nvSpPr>
        <p:spPr>
          <a:xfrm>
            <a:off x="5728252" y="5520290"/>
            <a:ext cx="4572000" cy="800997"/>
          </a:xfrm>
        </p:spPr>
        <p:txBody>
          <a:bodyPr>
            <a:normAutofit fontScale="92500" lnSpcReduction="10000"/>
          </a:bodyPr>
          <a:lstStyle/>
          <a:p>
            <a:pPr algn="l"/>
            <a:r>
              <a:rPr lang="en-GB" dirty="0"/>
              <a:t>Student Name: Ionut Paul Poltz </a:t>
            </a:r>
          </a:p>
          <a:p>
            <a:pPr algn="l"/>
            <a:r>
              <a:rPr lang="en-GB" dirty="0"/>
              <a:t>Student ID:</a:t>
            </a:r>
            <a:r>
              <a:rPr lang="en-GB" sz="1800" b="1" dirty="0">
                <a:effectLst/>
                <a:latin typeface="Times New Roman" panose="02020603050405020304" pitchFamily="18" charset="0"/>
                <a:ea typeface="Times New Roman" panose="02020603050405020304" pitchFamily="18" charset="0"/>
              </a:rPr>
              <a:t>2022 1194 41</a:t>
            </a:r>
            <a:endParaRPr lang="en-GB" dirty="0"/>
          </a:p>
        </p:txBody>
      </p:sp>
    </p:spTree>
    <p:extLst>
      <p:ext uri="{BB962C8B-B14F-4D97-AF65-F5344CB8AC3E}">
        <p14:creationId xmlns:p14="http://schemas.microsoft.com/office/powerpoint/2010/main" val="4078300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F70F0-9CC2-42C4-247B-D6BD8229759E}"/>
              </a:ext>
            </a:extLst>
          </p:cNvPr>
          <p:cNvSpPr>
            <a:spLocks noGrp="1"/>
          </p:cNvSpPr>
          <p:nvPr>
            <p:ph type="title"/>
          </p:nvPr>
        </p:nvSpPr>
        <p:spPr/>
        <p:txBody>
          <a:bodyPr/>
          <a:lstStyle/>
          <a:p>
            <a:r>
              <a:rPr lang="en-GB" dirty="0"/>
              <a:t>Contents</a:t>
            </a:r>
          </a:p>
        </p:txBody>
      </p:sp>
      <p:graphicFrame>
        <p:nvGraphicFramePr>
          <p:cNvPr id="4" name="Content Placeholder 3">
            <a:extLst>
              <a:ext uri="{FF2B5EF4-FFF2-40B4-BE49-F238E27FC236}">
                <a16:creationId xmlns:a16="http://schemas.microsoft.com/office/drawing/2014/main" id="{EACC635C-A3D9-DF59-0946-0283F612CC16}"/>
              </a:ext>
            </a:extLst>
          </p:cNvPr>
          <p:cNvGraphicFramePr>
            <a:graphicFrameLocks noGrp="1"/>
          </p:cNvGraphicFramePr>
          <p:nvPr>
            <p:ph idx="1"/>
            <p:extLst>
              <p:ext uri="{D42A27DB-BD31-4B8C-83A1-F6EECF244321}">
                <p14:modId xmlns:p14="http://schemas.microsoft.com/office/powerpoint/2010/main" val="2784311643"/>
              </p:ext>
            </p:extLst>
          </p:nvPr>
        </p:nvGraphicFramePr>
        <p:xfrm>
          <a:off x="838200" y="3240157"/>
          <a:ext cx="10515600" cy="29368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0681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t="-39000" b="-3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F4E52-DA23-A699-45A5-535E8CDBD362}"/>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4BAD77D1-444F-1352-C4B5-0B071DC27244}"/>
              </a:ext>
            </a:extLst>
          </p:cNvPr>
          <p:cNvSpPr>
            <a:spLocks noGrp="1"/>
          </p:cNvSpPr>
          <p:nvPr>
            <p:ph idx="1"/>
          </p:nvPr>
        </p:nvSpPr>
        <p:spPr/>
        <p:txBody>
          <a:bodyPr>
            <a:normAutofit/>
          </a:bodyPr>
          <a:lstStyle/>
          <a:p>
            <a:pPr marL="342900" lvl="0" indent="-342900">
              <a:lnSpc>
                <a:spcPct val="115000"/>
              </a:lnSpc>
              <a:spcAft>
                <a:spcPts val="1000"/>
              </a:spcAft>
              <a:buClr>
                <a:srgbClr val="0E101A"/>
              </a:buClr>
              <a:buFont typeface="Arial" panose="020B0604020202020204" pitchFamily="34" charset="0"/>
              <a:buChar char="●"/>
            </a:pPr>
            <a:r>
              <a:rPr lang="en-IN" sz="2000" b="1" u="none" strike="noStrike" dirty="0">
                <a:solidFill>
                  <a:srgbClr val="0E101A"/>
                </a:solidFill>
                <a:effectLst/>
                <a:latin typeface="Times New Roman" panose="02020603050405020304" pitchFamily="18" charset="0"/>
                <a:ea typeface="Times New Roman" panose="02020603050405020304" pitchFamily="18" charset="0"/>
              </a:rPr>
              <a:t>Role and importance of guest service </a:t>
            </a:r>
            <a:endParaRPr lang="en-IN" sz="2000" b="1"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2000" b="1" u="none" strike="noStrike" dirty="0">
                <a:solidFill>
                  <a:srgbClr val="0E101A"/>
                </a:solidFill>
                <a:effectLst/>
                <a:latin typeface="Times New Roman" panose="02020603050405020304" pitchFamily="18" charset="0"/>
                <a:ea typeface="Times New Roman" panose="02020603050405020304" pitchFamily="18" charset="0"/>
              </a:rPr>
              <a:t>People who stay </a:t>
            </a:r>
            <a:endParaRPr lang="en-IN" sz="2000" b="1"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2000" b="1" u="none" strike="noStrike" dirty="0">
                <a:solidFill>
                  <a:srgbClr val="0E101A"/>
                </a:solidFill>
                <a:effectLst/>
                <a:latin typeface="Times New Roman" panose="02020603050405020304" pitchFamily="18" charset="0"/>
                <a:ea typeface="Times New Roman" panose="02020603050405020304" pitchFamily="18" charset="0"/>
              </a:rPr>
              <a:t>Scope of the brand’s guest service</a:t>
            </a:r>
            <a:endParaRPr lang="en-IN" sz="2000" b="1" u="none" strike="noStrike" dirty="0">
              <a:effectLst/>
              <a:latin typeface="Arial" panose="020B0604020202020204" pitchFamily="34" charset="0"/>
              <a:ea typeface="Arial" panose="020B0604020202020204" pitchFamily="34" charset="0"/>
            </a:endParaRPr>
          </a:p>
          <a:p>
            <a:pPr marL="0" indent="0">
              <a:buNone/>
            </a:pPr>
            <a:endParaRPr lang="en-GB" sz="3200" b="1" dirty="0"/>
          </a:p>
        </p:txBody>
      </p:sp>
    </p:spTree>
    <p:extLst>
      <p:ext uri="{BB962C8B-B14F-4D97-AF65-F5344CB8AC3E}">
        <p14:creationId xmlns:p14="http://schemas.microsoft.com/office/powerpoint/2010/main" val="856896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3B712-8957-6BAC-FA18-43CD91EC2CAD}"/>
              </a:ext>
            </a:extLst>
          </p:cNvPr>
          <p:cNvSpPr>
            <a:spLocks noGrp="1"/>
          </p:cNvSpPr>
          <p:nvPr>
            <p:ph type="title"/>
          </p:nvPr>
        </p:nvSpPr>
        <p:spPr/>
        <p:txBody>
          <a:bodyPr/>
          <a:lstStyle/>
          <a:p>
            <a:r>
              <a:rPr lang="en-US" dirty="0"/>
              <a:t>Overview of the Luxury Collection </a:t>
            </a:r>
            <a:endParaRPr lang="en-GB" dirty="0"/>
          </a:p>
        </p:txBody>
      </p:sp>
      <p:sp>
        <p:nvSpPr>
          <p:cNvPr id="3" name="Content Placeholder 2">
            <a:extLst>
              <a:ext uri="{FF2B5EF4-FFF2-40B4-BE49-F238E27FC236}">
                <a16:creationId xmlns:a16="http://schemas.microsoft.com/office/drawing/2014/main" id="{26EF71E8-0962-A160-78A6-837F11ABDD96}"/>
              </a:ext>
            </a:extLst>
          </p:cNvPr>
          <p:cNvSpPr>
            <a:spLocks noGrp="1"/>
          </p:cNvSpPr>
          <p:nvPr>
            <p:ph idx="1"/>
          </p:nvPr>
        </p:nvSpPr>
        <p:spPr>
          <a:xfrm>
            <a:off x="536864" y="2584162"/>
            <a:ext cx="5257800" cy="2548948"/>
          </a:xfrm>
        </p:spPr>
        <p:txBody>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Luxury brand of Marriott International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Nyangwe</a:t>
            </a:r>
            <a:r>
              <a:rPr lang="en-IN" sz="1800" u="none" strike="noStrike" dirty="0">
                <a:solidFill>
                  <a:srgbClr val="0E101A"/>
                </a:solidFill>
                <a:effectLst/>
                <a:latin typeface="Times New Roman" panose="02020603050405020304" pitchFamily="18" charset="0"/>
                <a:ea typeface="Times New Roman" panose="02020603050405020304" pitchFamily="18" charset="0"/>
              </a:rPr>
              <a:t> and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Buhalis</a:t>
            </a:r>
            <a:r>
              <a:rPr lang="en-IN" sz="1800" u="none" strike="noStrike" dirty="0">
                <a:solidFill>
                  <a:srgbClr val="0E101A"/>
                </a:solidFill>
                <a:effectLst/>
                <a:latin typeface="Times New Roman" panose="02020603050405020304" pitchFamily="18" charset="0"/>
                <a:ea typeface="Times New Roman" panose="02020603050405020304" pitchFamily="18" charset="0"/>
              </a:rPr>
              <a:t>, 2018)</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err="1">
                <a:solidFill>
                  <a:srgbClr val="0E101A"/>
                </a:solidFill>
                <a:effectLst/>
                <a:latin typeface="Times New Roman" panose="02020603050405020304" pitchFamily="18" charset="0"/>
                <a:ea typeface="Times New Roman" panose="02020603050405020304" pitchFamily="18" charset="0"/>
              </a:rPr>
              <a:t>Labeled</a:t>
            </a:r>
            <a:r>
              <a:rPr lang="en-IN" sz="1800" u="none" strike="noStrike" dirty="0">
                <a:solidFill>
                  <a:srgbClr val="0E101A"/>
                </a:solidFill>
                <a:effectLst/>
                <a:latin typeface="Times New Roman" panose="02020603050405020304" pitchFamily="18" charset="0"/>
                <a:ea typeface="Times New Roman" panose="02020603050405020304" pitchFamily="18" charset="0"/>
              </a:rPr>
              <a:t> as a “soft brand.”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Buehring</a:t>
            </a:r>
            <a:r>
              <a:rPr lang="en-IN" sz="1800" u="none" strike="noStrike" dirty="0">
                <a:solidFill>
                  <a:srgbClr val="0E101A"/>
                </a:solidFill>
                <a:effectLst/>
                <a:latin typeface="Times New Roman" panose="02020603050405020304" pitchFamily="18" charset="0"/>
                <a:ea typeface="Times New Roman" panose="02020603050405020304" pitchFamily="18" charset="0"/>
              </a:rPr>
              <a:t> and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O’Mahony</a:t>
            </a:r>
            <a:r>
              <a:rPr lang="en-IN" sz="1800" u="none" strike="noStrike" dirty="0">
                <a:solidFill>
                  <a:srgbClr val="0E101A"/>
                </a:solidFill>
                <a:effectLst/>
                <a:latin typeface="Times New Roman" panose="02020603050405020304" pitchFamily="18" charset="0"/>
                <a:ea typeface="Times New Roman" panose="02020603050405020304" pitchFamily="18" charset="0"/>
              </a:rPr>
              <a:t>, 2019)</a:t>
            </a:r>
            <a:endParaRPr lang="en-IN" sz="1800" dirty="0">
              <a:latin typeface="Arial" panose="020B0604020202020204" pitchFamily="34" charset="0"/>
              <a:ea typeface="Times New Roman" panose="02020603050405020304" pitchFamily="18" charset="0"/>
            </a:endParaRPr>
          </a:p>
          <a:p>
            <a:pPr marL="342900" lvl="0" indent="-342900">
              <a:lnSpc>
                <a:spcPct val="115000"/>
              </a:lnSpc>
              <a:spcAft>
                <a:spcPts val="1000"/>
              </a:spcAft>
              <a:buClr>
                <a:srgbClr val="0E101A"/>
              </a:buClr>
              <a:buFont typeface="Arial" panose="020B0604020202020204" pitchFamily="34" charset="0"/>
              <a:buChar char="●"/>
            </a:pPr>
            <a:r>
              <a:rPr lang="en-IN" sz="1800" dirty="0">
                <a:solidFill>
                  <a:srgbClr val="0E101A"/>
                </a:solidFill>
                <a:effectLst/>
                <a:latin typeface="Times New Roman" panose="02020603050405020304" pitchFamily="18" charset="0"/>
                <a:ea typeface="Times New Roman" panose="02020603050405020304" pitchFamily="18" charset="0"/>
              </a:rPr>
              <a:t>13th January 1992, the brand started</a:t>
            </a:r>
            <a:endParaRPr lang="en-GB" dirty="0"/>
          </a:p>
        </p:txBody>
      </p:sp>
      <p:pic>
        <p:nvPicPr>
          <p:cNvPr id="1026" name="Picture 2" descr="Marriott hotels worldwide 2021 | Statista">
            <a:extLst>
              <a:ext uri="{FF2B5EF4-FFF2-40B4-BE49-F238E27FC236}">
                <a16:creationId xmlns:a16="http://schemas.microsoft.com/office/drawing/2014/main" id="{2E374668-A112-1D2A-0B06-8A6F224CB8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825625"/>
            <a:ext cx="5681663" cy="42216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B19057C-5D84-6D22-2596-DC0C31723B70}"/>
              </a:ext>
            </a:extLst>
          </p:cNvPr>
          <p:cNvSpPr txBox="1"/>
          <p:nvPr/>
        </p:nvSpPr>
        <p:spPr>
          <a:xfrm>
            <a:off x="6226752" y="6246654"/>
            <a:ext cx="6094268" cy="246221"/>
          </a:xfrm>
          <a:prstGeom prst="rect">
            <a:avLst/>
          </a:prstGeom>
          <a:noFill/>
        </p:spPr>
        <p:txBody>
          <a:bodyPr wrap="square">
            <a:spAutoFit/>
          </a:bodyPr>
          <a:lstStyle/>
          <a:p>
            <a:r>
              <a:rPr lang="en-GB" sz="1000" dirty="0">
                <a:latin typeface="Times New Roman" panose="02020603050405020304" pitchFamily="18" charset="0"/>
                <a:cs typeface="Times New Roman" panose="02020603050405020304" pitchFamily="18" charset="0"/>
              </a:rPr>
              <a:t>Source: https://www.statista.com/statistics/247285/number-of-marriott-international-hotels-worldwide/</a:t>
            </a:r>
          </a:p>
        </p:txBody>
      </p:sp>
    </p:spTree>
    <p:extLst>
      <p:ext uri="{BB962C8B-B14F-4D97-AF65-F5344CB8AC3E}">
        <p14:creationId xmlns:p14="http://schemas.microsoft.com/office/powerpoint/2010/main" val="3275140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411C8-C2E8-BBB6-0CBB-295790322175}"/>
              </a:ext>
            </a:extLst>
          </p:cNvPr>
          <p:cNvSpPr>
            <a:spLocks noGrp="1"/>
          </p:cNvSpPr>
          <p:nvPr>
            <p:ph type="title"/>
          </p:nvPr>
        </p:nvSpPr>
        <p:spPr/>
        <p:txBody>
          <a:bodyPr/>
          <a:lstStyle/>
          <a:p>
            <a:r>
              <a:rPr lang="en-GB" dirty="0"/>
              <a:t>Main consumers </a:t>
            </a:r>
          </a:p>
        </p:txBody>
      </p:sp>
      <p:sp>
        <p:nvSpPr>
          <p:cNvPr id="3" name="Content Placeholder 2">
            <a:extLst>
              <a:ext uri="{FF2B5EF4-FFF2-40B4-BE49-F238E27FC236}">
                <a16:creationId xmlns:a16="http://schemas.microsoft.com/office/drawing/2014/main" id="{9F664324-E3BB-86B6-FC39-66F725EE071A}"/>
              </a:ext>
            </a:extLst>
          </p:cNvPr>
          <p:cNvSpPr>
            <a:spLocks noGrp="1"/>
          </p:cNvSpPr>
          <p:nvPr>
            <p:ph idx="1"/>
          </p:nvPr>
        </p:nvSpPr>
        <p:spPr>
          <a:xfrm>
            <a:off x="6941127" y="2740739"/>
            <a:ext cx="4966854" cy="2478954"/>
          </a:xfrm>
        </p:spPr>
        <p:txBody>
          <a:bodyPr>
            <a:normAutofit/>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Focuses on a specific crowd</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Created different target groups (Peng and Chen, 2019)</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Self-defined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travelers</a:t>
            </a:r>
            <a:r>
              <a:rPr lang="en-IN" sz="1800" u="none" strike="noStrike" dirty="0">
                <a:solidFill>
                  <a:srgbClr val="0E101A"/>
                </a:solidFill>
                <a:effectLst/>
                <a:latin typeface="Times New Roman" panose="02020603050405020304" pitchFamily="18" charset="0"/>
                <a:ea typeface="Times New Roman" panose="02020603050405020304" pitchFamily="18" charset="0"/>
              </a:rPr>
              <a:t> and happy to pay more</a:t>
            </a:r>
            <a:endParaRPr lang="en-IN" sz="1800" u="none" strike="noStrike" dirty="0">
              <a:effectLst/>
              <a:latin typeface="Arial" panose="020B0604020202020204" pitchFamily="34" charset="0"/>
              <a:ea typeface="Arial" panose="020B0604020202020204" pitchFamily="34" charset="0"/>
            </a:endParaRPr>
          </a:p>
          <a:p>
            <a:pPr marL="0" indent="0">
              <a:buNone/>
            </a:pPr>
            <a:endParaRPr lang="en-GB" dirty="0"/>
          </a:p>
        </p:txBody>
      </p:sp>
      <p:pic>
        <p:nvPicPr>
          <p:cNvPr id="2050" name="Picture 2" descr="JW Marriott - Marriott Careers">
            <a:extLst>
              <a:ext uri="{FF2B5EF4-FFF2-40B4-BE49-F238E27FC236}">
                <a16:creationId xmlns:a16="http://schemas.microsoft.com/office/drawing/2014/main" id="{CCE328CE-C063-2A88-3B22-99747FE260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015866"/>
            <a:ext cx="6823363" cy="3928701"/>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4370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F575B-F503-156B-4F99-EF7115E14C32}"/>
              </a:ext>
            </a:extLst>
          </p:cNvPr>
          <p:cNvSpPr>
            <a:spLocks noGrp="1"/>
          </p:cNvSpPr>
          <p:nvPr>
            <p:ph type="title"/>
          </p:nvPr>
        </p:nvSpPr>
        <p:spPr>
          <a:xfrm>
            <a:off x="490104" y="936625"/>
            <a:ext cx="2067646" cy="1325563"/>
          </a:xfrm>
        </p:spPr>
        <p:txBody>
          <a:bodyPr>
            <a:normAutofit fontScale="90000"/>
          </a:bodyPr>
          <a:lstStyle/>
          <a:p>
            <a:r>
              <a:rPr lang="en-US" dirty="0"/>
              <a:t>Nature of guest service facilities</a:t>
            </a:r>
            <a:endParaRPr lang="en-GB" dirty="0"/>
          </a:p>
        </p:txBody>
      </p:sp>
      <p:sp>
        <p:nvSpPr>
          <p:cNvPr id="3" name="Content Placeholder 2">
            <a:extLst>
              <a:ext uri="{FF2B5EF4-FFF2-40B4-BE49-F238E27FC236}">
                <a16:creationId xmlns:a16="http://schemas.microsoft.com/office/drawing/2014/main" id="{A9510CFD-CB85-C8D1-17F7-71BD3F72B05B}"/>
              </a:ext>
            </a:extLst>
          </p:cNvPr>
          <p:cNvSpPr>
            <a:spLocks noGrp="1"/>
          </p:cNvSpPr>
          <p:nvPr>
            <p:ph idx="1"/>
          </p:nvPr>
        </p:nvSpPr>
        <p:spPr>
          <a:xfrm>
            <a:off x="142009" y="3228397"/>
            <a:ext cx="2763837" cy="3463347"/>
          </a:xfrm>
        </p:spPr>
        <p:txBody>
          <a:bodyPr>
            <a:normAutofit/>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Discover brand new destinations</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Each property is unique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Özdemir</a:t>
            </a:r>
            <a:r>
              <a:rPr lang="en-IN" sz="1800" u="none" strike="noStrike" dirty="0">
                <a:solidFill>
                  <a:srgbClr val="0E101A"/>
                </a:solidFill>
                <a:effectLst/>
                <a:latin typeface="Times New Roman" panose="02020603050405020304" pitchFamily="18" charset="0"/>
                <a:ea typeface="Times New Roman" panose="02020603050405020304" pitchFamily="18" charset="0"/>
              </a:rPr>
              <a:t>,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Çolak</a:t>
            </a:r>
            <a:r>
              <a:rPr lang="en-IN" sz="1800" u="none" strike="noStrike" dirty="0">
                <a:solidFill>
                  <a:srgbClr val="0E101A"/>
                </a:solidFill>
                <a:effectLst/>
                <a:latin typeface="Times New Roman" panose="02020603050405020304" pitchFamily="18" charset="0"/>
                <a:ea typeface="Times New Roman" panose="02020603050405020304" pitchFamily="18" charset="0"/>
              </a:rPr>
              <a:t>, and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Shmilli</a:t>
            </a:r>
            <a:r>
              <a:rPr lang="en-IN" sz="1800" u="none" strike="noStrike" dirty="0">
                <a:solidFill>
                  <a:srgbClr val="0E101A"/>
                </a:solidFill>
                <a:effectLst/>
                <a:latin typeface="Times New Roman" panose="02020603050405020304" pitchFamily="18" charset="0"/>
                <a:ea typeface="Times New Roman" panose="02020603050405020304" pitchFamily="18" charset="0"/>
              </a:rPr>
              <a:t>, 2019)</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Distinct individual experiences</a:t>
            </a:r>
            <a:endParaRPr lang="en-IN" sz="1800" u="none" strike="noStrike" dirty="0">
              <a:effectLst/>
              <a:latin typeface="Arial" panose="020B0604020202020204" pitchFamily="34" charset="0"/>
              <a:ea typeface="Arial" panose="020B0604020202020204" pitchFamily="34" charset="0"/>
            </a:endParaRPr>
          </a:p>
          <a:p>
            <a:endParaRPr lang="en-GB" dirty="0"/>
          </a:p>
        </p:txBody>
      </p:sp>
      <p:pic>
        <p:nvPicPr>
          <p:cNvPr id="3074" name="Picture 2" descr="Nature of Services | HMGT 4702 Hospitality Services Marketing Management">
            <a:extLst>
              <a:ext uri="{FF2B5EF4-FFF2-40B4-BE49-F238E27FC236}">
                <a16:creationId xmlns:a16="http://schemas.microsoft.com/office/drawing/2014/main" id="{BBB6E2BF-B71B-4568-E246-EB9365EA8F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02037" y="0"/>
            <a:ext cx="85899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4463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D2106-1CA1-0D28-C3FF-C2D06FA2E1EB}"/>
              </a:ext>
            </a:extLst>
          </p:cNvPr>
          <p:cNvSpPr>
            <a:spLocks noGrp="1"/>
          </p:cNvSpPr>
          <p:nvPr>
            <p:ph type="title"/>
          </p:nvPr>
        </p:nvSpPr>
        <p:spPr/>
        <p:txBody>
          <a:bodyPr/>
          <a:lstStyle/>
          <a:p>
            <a:r>
              <a:rPr lang="en-US" dirty="0"/>
              <a:t>Role of guest service facilities </a:t>
            </a:r>
            <a:endParaRPr lang="en-GB" dirty="0"/>
          </a:p>
        </p:txBody>
      </p:sp>
      <p:sp>
        <p:nvSpPr>
          <p:cNvPr id="3" name="Content Placeholder 2">
            <a:extLst>
              <a:ext uri="{FF2B5EF4-FFF2-40B4-BE49-F238E27FC236}">
                <a16:creationId xmlns:a16="http://schemas.microsoft.com/office/drawing/2014/main" id="{F3A9DDDA-C70F-B45F-4345-13ED1B219129}"/>
              </a:ext>
            </a:extLst>
          </p:cNvPr>
          <p:cNvSpPr>
            <a:spLocks noGrp="1"/>
          </p:cNvSpPr>
          <p:nvPr>
            <p:ph idx="1"/>
          </p:nvPr>
        </p:nvSpPr>
        <p:spPr>
          <a:xfrm>
            <a:off x="838200" y="2613891"/>
            <a:ext cx="2892136" cy="3878984"/>
          </a:xfrm>
        </p:spPr>
        <p:txBody>
          <a:bodyPr>
            <a:normAutofit/>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Evoke long-lasting and cheerful memories</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Guide their customers</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Feel the pleasure of the luxury (Vo, </a:t>
            </a:r>
            <a:r>
              <a:rPr lang="en-IN" sz="1800" i="1" u="none" strike="noStrike" dirty="0">
                <a:solidFill>
                  <a:srgbClr val="0E101A"/>
                </a:solidFill>
                <a:effectLst/>
                <a:latin typeface="Times New Roman" panose="02020603050405020304" pitchFamily="18" charset="0"/>
                <a:ea typeface="Times New Roman" panose="02020603050405020304" pitchFamily="18" charset="0"/>
              </a:rPr>
              <a:t>et al.</a:t>
            </a:r>
            <a:r>
              <a:rPr lang="en-IN" sz="1800" u="none" strike="noStrike" dirty="0">
                <a:solidFill>
                  <a:srgbClr val="0E101A"/>
                </a:solidFill>
                <a:effectLst/>
                <a:latin typeface="Times New Roman" panose="02020603050405020304" pitchFamily="18" charset="0"/>
                <a:ea typeface="Times New Roman" panose="02020603050405020304" pitchFamily="18" charset="0"/>
              </a:rPr>
              <a:t> 2022)</a:t>
            </a:r>
            <a:endParaRPr lang="en-IN" sz="1800" u="none" strike="noStrike" dirty="0">
              <a:effectLst/>
              <a:latin typeface="Arial" panose="020B0604020202020204" pitchFamily="34" charset="0"/>
              <a:ea typeface="Arial" panose="020B0604020202020204" pitchFamily="34" charset="0"/>
            </a:endParaRPr>
          </a:p>
          <a:p>
            <a:pPr marL="0" indent="0">
              <a:buNone/>
            </a:pPr>
            <a:endParaRPr lang="en-GB" dirty="0"/>
          </a:p>
        </p:txBody>
      </p:sp>
      <p:pic>
        <p:nvPicPr>
          <p:cNvPr id="4098" name="Picture 2" descr="21 Ways to Improve Guest Experience and Customer Service in Your Hotel">
            <a:extLst>
              <a:ext uri="{FF2B5EF4-FFF2-40B4-BE49-F238E27FC236}">
                <a16:creationId xmlns:a16="http://schemas.microsoft.com/office/drawing/2014/main" id="{1C4CEFFB-0039-8E7B-0A89-87E7F97642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4732" y="1825625"/>
            <a:ext cx="6896100" cy="46005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5396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5DE77-1E61-FF3D-DD8A-61CBDA8F1313}"/>
              </a:ext>
            </a:extLst>
          </p:cNvPr>
          <p:cNvSpPr>
            <a:spLocks noGrp="1"/>
          </p:cNvSpPr>
          <p:nvPr>
            <p:ph type="title"/>
          </p:nvPr>
        </p:nvSpPr>
        <p:spPr/>
        <p:txBody>
          <a:bodyPr/>
          <a:lstStyle/>
          <a:p>
            <a:r>
              <a:rPr lang="en-GB" dirty="0">
                <a:solidFill>
                  <a:schemeClr val="bg1"/>
                </a:solidFill>
              </a:rPr>
              <a:t>Role of guest services </a:t>
            </a:r>
          </a:p>
        </p:txBody>
      </p:sp>
      <p:sp>
        <p:nvSpPr>
          <p:cNvPr id="3" name="Content Placeholder 2">
            <a:extLst>
              <a:ext uri="{FF2B5EF4-FFF2-40B4-BE49-F238E27FC236}">
                <a16:creationId xmlns:a16="http://schemas.microsoft.com/office/drawing/2014/main" id="{1ADDCEF3-1B4D-8C57-0011-99B22D129B54}"/>
              </a:ext>
            </a:extLst>
          </p:cNvPr>
          <p:cNvSpPr>
            <a:spLocks noGrp="1"/>
          </p:cNvSpPr>
          <p:nvPr>
            <p:ph idx="1"/>
          </p:nvPr>
        </p:nvSpPr>
        <p:spPr>
          <a:xfrm>
            <a:off x="8001000" y="2885497"/>
            <a:ext cx="3352800" cy="2434648"/>
          </a:xfrm>
        </p:spPr>
        <p:txBody>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chemeClr val="bg1"/>
                </a:solidFill>
                <a:effectLst/>
                <a:latin typeface="Times New Roman" panose="02020603050405020304" pitchFamily="18" charset="0"/>
                <a:ea typeface="Times New Roman" panose="02020603050405020304" pitchFamily="18" charset="0"/>
              </a:rPr>
              <a:t>Focuses on assisting guests</a:t>
            </a:r>
            <a:endParaRPr lang="en-IN" sz="1800" u="none" strike="noStrike" dirty="0">
              <a:solidFill>
                <a:schemeClr val="bg1"/>
              </a:solidFill>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chemeClr val="bg1"/>
                </a:solidFill>
                <a:effectLst/>
                <a:latin typeface="Times New Roman" panose="02020603050405020304" pitchFamily="18" charset="0"/>
                <a:ea typeface="Times New Roman" panose="02020603050405020304" pitchFamily="18" charset="0"/>
              </a:rPr>
              <a:t>Services are friendly (</a:t>
            </a:r>
            <a:r>
              <a:rPr lang="en-IN" sz="1800" u="none" strike="noStrike" dirty="0" err="1">
                <a:solidFill>
                  <a:schemeClr val="bg1"/>
                </a:solidFill>
                <a:effectLst/>
                <a:latin typeface="Times New Roman" panose="02020603050405020304" pitchFamily="18" charset="0"/>
                <a:ea typeface="Times New Roman" panose="02020603050405020304" pitchFamily="18" charset="0"/>
              </a:rPr>
              <a:t>Bichler</a:t>
            </a:r>
            <a:r>
              <a:rPr lang="en-IN" sz="1800" u="none" strike="noStrike" dirty="0">
                <a:solidFill>
                  <a:schemeClr val="bg1"/>
                </a:solidFill>
                <a:effectLst/>
                <a:latin typeface="Times New Roman" panose="02020603050405020304" pitchFamily="18" charset="0"/>
                <a:ea typeface="Times New Roman" panose="02020603050405020304" pitchFamily="18" charset="0"/>
              </a:rPr>
              <a:t>, </a:t>
            </a:r>
            <a:r>
              <a:rPr lang="en-IN" sz="1800" u="none" strike="noStrike" dirty="0" err="1">
                <a:solidFill>
                  <a:schemeClr val="bg1"/>
                </a:solidFill>
                <a:effectLst/>
                <a:latin typeface="Times New Roman" panose="02020603050405020304" pitchFamily="18" charset="0"/>
                <a:ea typeface="Times New Roman" panose="02020603050405020304" pitchFamily="18" charset="0"/>
              </a:rPr>
              <a:t>Pikkemaat</a:t>
            </a:r>
            <a:r>
              <a:rPr lang="en-IN" sz="1800" u="none" strike="noStrike" dirty="0">
                <a:solidFill>
                  <a:schemeClr val="bg1"/>
                </a:solidFill>
                <a:effectLst/>
                <a:latin typeface="Times New Roman" panose="02020603050405020304" pitchFamily="18" charset="0"/>
                <a:ea typeface="Times New Roman" panose="02020603050405020304" pitchFamily="18" charset="0"/>
              </a:rPr>
              <a:t>, and Peters, 2020)</a:t>
            </a:r>
            <a:endParaRPr lang="en-IN" sz="1800" u="none" strike="noStrike" dirty="0">
              <a:solidFill>
                <a:schemeClr val="bg1"/>
              </a:solidFill>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chemeClr val="bg1"/>
                </a:solidFill>
                <a:effectLst/>
                <a:latin typeface="Times New Roman" panose="02020603050405020304" pitchFamily="18" charset="0"/>
                <a:ea typeface="Times New Roman" panose="02020603050405020304" pitchFamily="18" charset="0"/>
              </a:rPr>
              <a:t>Create better customer service facilities (Lee and Lee, 2020)</a:t>
            </a:r>
            <a:endParaRPr lang="en-IN" sz="1800" u="none" strike="noStrike" dirty="0">
              <a:solidFill>
                <a:schemeClr val="bg1"/>
              </a:solidFill>
              <a:effectLst/>
              <a:latin typeface="Arial" panose="020B0604020202020204" pitchFamily="34" charset="0"/>
              <a:ea typeface="Arial" panose="020B0604020202020204" pitchFamily="34" charset="0"/>
            </a:endParaRPr>
          </a:p>
          <a:p>
            <a:endParaRPr lang="en-GB" dirty="0">
              <a:solidFill>
                <a:schemeClr val="bg1"/>
              </a:solidFill>
            </a:endParaRPr>
          </a:p>
        </p:txBody>
      </p:sp>
      <p:pic>
        <p:nvPicPr>
          <p:cNvPr id="5" name="Picture 4">
            <a:extLst>
              <a:ext uri="{FF2B5EF4-FFF2-40B4-BE49-F238E27FC236}">
                <a16:creationId xmlns:a16="http://schemas.microsoft.com/office/drawing/2014/main" id="{6131274E-2F49-29BD-799D-4F283880460C}"/>
              </a:ext>
            </a:extLst>
          </p:cNvPr>
          <p:cNvPicPr>
            <a:picLocks noChangeAspect="1"/>
          </p:cNvPicPr>
          <p:nvPr/>
        </p:nvPicPr>
        <p:blipFill>
          <a:blip r:embed="rId3"/>
          <a:stretch>
            <a:fillRect/>
          </a:stretch>
        </p:blipFill>
        <p:spPr>
          <a:xfrm>
            <a:off x="613063" y="1922318"/>
            <a:ext cx="6797964" cy="3823855"/>
          </a:xfrm>
          <a:prstGeom prst="rect">
            <a:avLst/>
          </a:prstGeom>
        </p:spPr>
      </p:pic>
    </p:spTree>
    <p:extLst>
      <p:ext uri="{BB962C8B-B14F-4D97-AF65-F5344CB8AC3E}">
        <p14:creationId xmlns:p14="http://schemas.microsoft.com/office/powerpoint/2010/main" val="1286429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362A6-ECAE-61DF-A4FE-5A88BF3CFD1E}"/>
              </a:ext>
            </a:extLst>
          </p:cNvPr>
          <p:cNvSpPr>
            <a:spLocks noGrp="1"/>
          </p:cNvSpPr>
          <p:nvPr>
            <p:ph type="title"/>
          </p:nvPr>
        </p:nvSpPr>
        <p:spPr/>
        <p:txBody>
          <a:bodyPr/>
          <a:lstStyle/>
          <a:p>
            <a:r>
              <a:rPr lang="en-GB" dirty="0"/>
              <a:t>Functions of guest services </a:t>
            </a:r>
          </a:p>
        </p:txBody>
      </p:sp>
      <p:sp>
        <p:nvSpPr>
          <p:cNvPr id="3" name="Content Placeholder 2">
            <a:extLst>
              <a:ext uri="{FF2B5EF4-FFF2-40B4-BE49-F238E27FC236}">
                <a16:creationId xmlns:a16="http://schemas.microsoft.com/office/drawing/2014/main" id="{E4D03B9B-2A82-369C-9AC6-948121D69647}"/>
              </a:ext>
            </a:extLst>
          </p:cNvPr>
          <p:cNvSpPr>
            <a:spLocks noGrp="1"/>
          </p:cNvSpPr>
          <p:nvPr>
            <p:ph idx="1"/>
          </p:nvPr>
        </p:nvSpPr>
        <p:spPr>
          <a:xfrm>
            <a:off x="6096000" y="2687205"/>
            <a:ext cx="5884718" cy="2029402"/>
          </a:xfrm>
        </p:spPr>
        <p:txBody>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An important element of the hospitality sector</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Administering the check-in and check-out processes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Bardi</a:t>
            </a:r>
            <a:r>
              <a:rPr lang="en-IN" sz="1800" u="none" strike="noStrike" dirty="0">
                <a:solidFill>
                  <a:srgbClr val="0E101A"/>
                </a:solidFill>
                <a:effectLst/>
                <a:latin typeface="Times New Roman" panose="02020603050405020304" pitchFamily="18" charset="0"/>
                <a:ea typeface="Times New Roman" panose="02020603050405020304" pitchFamily="18" charset="0"/>
              </a:rPr>
              <a:t>, 2021)</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Guest confidentiality needs to be maintained</a:t>
            </a:r>
            <a:endParaRPr lang="en-IN" sz="1800" u="none" strike="noStrike" dirty="0">
              <a:effectLst/>
              <a:latin typeface="Arial" panose="020B0604020202020204" pitchFamily="34" charset="0"/>
              <a:ea typeface="Arial" panose="020B0604020202020204" pitchFamily="34" charset="0"/>
            </a:endParaRPr>
          </a:p>
          <a:p>
            <a:endParaRPr lang="en-GB" dirty="0"/>
          </a:p>
        </p:txBody>
      </p:sp>
      <p:pic>
        <p:nvPicPr>
          <p:cNvPr id="6146" name="Picture 2" descr="What is Customer Service?">
            <a:extLst>
              <a:ext uri="{FF2B5EF4-FFF2-40B4-BE49-F238E27FC236}">
                <a16:creationId xmlns:a16="http://schemas.microsoft.com/office/drawing/2014/main" id="{A39376F9-182C-91ED-33A4-D534A4E04B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203" y="2005446"/>
            <a:ext cx="5128923" cy="4208347"/>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9264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What is Hospitality Management and Is It Right for Me?| UCF Online">
            <a:extLst>
              <a:ext uri="{FF2B5EF4-FFF2-40B4-BE49-F238E27FC236}">
                <a16:creationId xmlns:a16="http://schemas.microsoft.com/office/drawing/2014/main" id="{DB669DFC-897F-48C4-BBEA-E53FE61AC3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09C67E2-CF56-C290-913E-2A6E3C06B443}"/>
              </a:ext>
            </a:extLst>
          </p:cNvPr>
          <p:cNvSpPr>
            <a:spLocks noGrp="1"/>
          </p:cNvSpPr>
          <p:nvPr>
            <p:ph type="title"/>
          </p:nvPr>
        </p:nvSpPr>
        <p:spPr/>
        <p:txBody>
          <a:bodyPr/>
          <a:lstStyle/>
          <a:p>
            <a:r>
              <a:rPr lang="en-GB" dirty="0"/>
              <a:t>Importance of hospitality </a:t>
            </a:r>
          </a:p>
        </p:txBody>
      </p:sp>
      <p:sp>
        <p:nvSpPr>
          <p:cNvPr id="3" name="Content Placeholder 2">
            <a:extLst>
              <a:ext uri="{FF2B5EF4-FFF2-40B4-BE49-F238E27FC236}">
                <a16:creationId xmlns:a16="http://schemas.microsoft.com/office/drawing/2014/main" id="{1CCEAD0C-4903-3D28-30A3-27B73FB0042D}"/>
              </a:ext>
            </a:extLst>
          </p:cNvPr>
          <p:cNvSpPr>
            <a:spLocks noGrp="1"/>
          </p:cNvSpPr>
          <p:nvPr>
            <p:ph idx="1"/>
          </p:nvPr>
        </p:nvSpPr>
        <p:spPr>
          <a:xfrm>
            <a:off x="838200" y="1825625"/>
            <a:ext cx="3764973" cy="3006148"/>
          </a:xfrm>
          <a:solidFill>
            <a:schemeClr val="accent2">
              <a:lumMod val="20000"/>
              <a:lumOff val="80000"/>
              <a:alpha val="68000"/>
            </a:schemeClr>
          </a:solidFill>
        </p:spPr>
        <p:txBody>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Build strong and positive relationships</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Easy way to portray love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Zsarnoczky</a:t>
            </a:r>
            <a:r>
              <a:rPr lang="en-IN" sz="1800" u="none" strike="noStrike" dirty="0">
                <a:solidFill>
                  <a:srgbClr val="0E101A"/>
                </a:solidFill>
                <a:effectLst/>
                <a:latin typeface="Times New Roman" panose="02020603050405020304" pitchFamily="18" charset="0"/>
                <a:ea typeface="Times New Roman" panose="02020603050405020304" pitchFamily="18" charset="0"/>
              </a:rPr>
              <a:t>, 2018)</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Helps people to stay happy</a:t>
            </a:r>
            <a:endParaRPr lang="en-IN" sz="1800" u="none" strike="noStrike"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2209353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3FD7A-2709-722B-596B-8A414B94615E}"/>
              </a:ext>
            </a:extLst>
          </p:cNvPr>
          <p:cNvSpPr>
            <a:spLocks noGrp="1"/>
          </p:cNvSpPr>
          <p:nvPr>
            <p:ph type="title"/>
          </p:nvPr>
        </p:nvSpPr>
        <p:spPr/>
        <p:txBody>
          <a:bodyPr/>
          <a:lstStyle/>
          <a:p>
            <a:r>
              <a:rPr lang="en-GB" dirty="0">
                <a:solidFill>
                  <a:schemeClr val="bg1"/>
                </a:solidFill>
              </a:rPr>
              <a:t>Meeting/Exceeding guest expectations </a:t>
            </a:r>
          </a:p>
        </p:txBody>
      </p:sp>
      <p:sp>
        <p:nvSpPr>
          <p:cNvPr id="3" name="Content Placeholder 2">
            <a:extLst>
              <a:ext uri="{FF2B5EF4-FFF2-40B4-BE49-F238E27FC236}">
                <a16:creationId xmlns:a16="http://schemas.microsoft.com/office/drawing/2014/main" id="{81499B9D-8AE0-93D4-FF61-6482C6C00E11}"/>
              </a:ext>
            </a:extLst>
          </p:cNvPr>
          <p:cNvSpPr>
            <a:spLocks noGrp="1"/>
          </p:cNvSpPr>
          <p:nvPr>
            <p:ph idx="1"/>
          </p:nvPr>
        </p:nvSpPr>
        <p:spPr>
          <a:xfrm>
            <a:off x="734291" y="2190749"/>
            <a:ext cx="3442855" cy="3930939"/>
          </a:xfrm>
        </p:spPr>
        <p:txBody>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chemeClr val="bg1"/>
                </a:solidFill>
                <a:effectLst/>
                <a:latin typeface="Times New Roman" panose="02020603050405020304" pitchFamily="18" charset="0"/>
                <a:ea typeface="Times New Roman" panose="02020603050405020304" pitchFamily="18" charset="0"/>
              </a:rPr>
              <a:t>Vital factors of every hotel</a:t>
            </a:r>
            <a:endParaRPr lang="en-IN" sz="1800" u="none" strike="noStrike" dirty="0">
              <a:solidFill>
                <a:schemeClr val="bg1"/>
              </a:solidFill>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chemeClr val="bg1"/>
                </a:solidFill>
                <a:effectLst/>
                <a:latin typeface="Times New Roman" panose="02020603050405020304" pitchFamily="18" charset="0"/>
                <a:ea typeface="Times New Roman" panose="02020603050405020304" pitchFamily="18" charset="0"/>
              </a:rPr>
              <a:t>Build a promising and trustful relationship (McLean and </a:t>
            </a:r>
            <a:r>
              <a:rPr lang="en-IN" sz="1800" u="none" strike="noStrike" dirty="0" err="1">
                <a:solidFill>
                  <a:schemeClr val="bg1"/>
                </a:solidFill>
                <a:effectLst/>
                <a:latin typeface="Times New Roman" panose="02020603050405020304" pitchFamily="18" charset="0"/>
                <a:ea typeface="Times New Roman" panose="02020603050405020304" pitchFamily="18" charset="0"/>
              </a:rPr>
              <a:t>Barhorst</a:t>
            </a:r>
            <a:r>
              <a:rPr lang="en-IN" sz="1800" u="none" strike="noStrike" dirty="0">
                <a:solidFill>
                  <a:schemeClr val="bg1"/>
                </a:solidFill>
                <a:effectLst/>
                <a:latin typeface="Times New Roman" panose="02020603050405020304" pitchFamily="18" charset="0"/>
                <a:ea typeface="Times New Roman" panose="02020603050405020304" pitchFamily="18" charset="0"/>
              </a:rPr>
              <a:t>, 2022)</a:t>
            </a:r>
            <a:endParaRPr lang="en-IN" sz="1800" u="none" strike="noStrike" dirty="0">
              <a:solidFill>
                <a:schemeClr val="bg1"/>
              </a:solidFill>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chemeClr val="bg1"/>
                </a:solidFill>
                <a:effectLst/>
                <a:latin typeface="Times New Roman" panose="02020603050405020304" pitchFamily="18" charset="0"/>
                <a:ea typeface="Times New Roman" panose="02020603050405020304" pitchFamily="18" charset="0"/>
              </a:rPr>
              <a:t>Focuses on the expectations and needs of the customers</a:t>
            </a:r>
            <a:endParaRPr lang="en-IN" sz="1800" u="none" strike="noStrike" dirty="0">
              <a:solidFill>
                <a:schemeClr val="bg1"/>
              </a:solidFill>
              <a:effectLst/>
              <a:latin typeface="Arial" panose="020B0604020202020204" pitchFamily="34" charset="0"/>
              <a:ea typeface="Arial" panose="020B0604020202020204" pitchFamily="34" charset="0"/>
            </a:endParaRPr>
          </a:p>
          <a:p>
            <a:endParaRPr lang="en-GB" dirty="0">
              <a:solidFill>
                <a:schemeClr val="bg1"/>
              </a:solidFill>
            </a:endParaRPr>
          </a:p>
        </p:txBody>
      </p:sp>
      <p:pic>
        <p:nvPicPr>
          <p:cNvPr id="8194" name="Picture 2" descr="Customer Expectations: Meet it or Exceed it?">
            <a:extLst>
              <a:ext uri="{FF2B5EF4-FFF2-40B4-BE49-F238E27FC236}">
                <a16:creationId xmlns:a16="http://schemas.microsoft.com/office/drawing/2014/main" id="{22ED9512-7350-C7F4-0F07-C93C2E9CD8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2391" y="1825625"/>
            <a:ext cx="7345074" cy="4296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4017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t="-4000" b="-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13346-EE30-E390-6952-733E960BD3C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62F59E2-777D-8DF5-C9D7-AFA0C3898B26}"/>
              </a:ext>
            </a:extLst>
          </p:cNvPr>
          <p:cNvSpPr>
            <a:spLocks noGrp="1"/>
          </p:cNvSpPr>
          <p:nvPr>
            <p:ph idx="1"/>
          </p:nvPr>
        </p:nvSpPr>
        <p:spPr/>
        <p:txBody>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Tricky and complicated</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The strong guest service facility</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Deal with the sudden requirements</a:t>
            </a:r>
            <a:endParaRPr lang="en-IN" sz="1800" u="none" strike="noStrike" dirty="0">
              <a:effectLst/>
              <a:latin typeface="Arial" panose="020B0604020202020204" pitchFamily="34" charset="0"/>
              <a:ea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786054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162EE-B0EE-4CD0-73B1-2EF9E076EE4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9BB1DE2-0EAE-063A-6EDF-6A8B26F0940B}"/>
              </a:ext>
            </a:extLst>
          </p:cNvPr>
          <p:cNvSpPr>
            <a:spLocks noGrp="1"/>
          </p:cNvSpPr>
          <p:nvPr>
            <p:ph idx="1"/>
          </p:nvPr>
        </p:nvSpPr>
        <p:spPr/>
        <p:txBody>
          <a:bodyPr>
            <a:normAutofit fontScale="47500" lnSpcReduction="20000"/>
          </a:bodyPr>
          <a:lstStyle/>
          <a:p>
            <a:pPr algn="just">
              <a:lnSpc>
                <a:spcPct val="115000"/>
              </a:lnSpc>
              <a:spcAft>
                <a:spcPts val="1000"/>
              </a:spcAft>
            </a:pPr>
            <a:r>
              <a:rPr lang="en-IN" sz="1800" dirty="0" err="1">
                <a:solidFill>
                  <a:srgbClr val="0E101A"/>
                </a:solidFill>
                <a:effectLst/>
                <a:latin typeface="Times New Roman" panose="02020603050405020304" pitchFamily="18" charset="0"/>
                <a:ea typeface="Times New Roman" panose="02020603050405020304" pitchFamily="18" charset="0"/>
              </a:rPr>
              <a:t>Bardi</a:t>
            </a:r>
            <a:r>
              <a:rPr lang="en-IN" sz="1800" dirty="0">
                <a:solidFill>
                  <a:srgbClr val="0E101A"/>
                </a:solidFill>
                <a:effectLst/>
                <a:latin typeface="Times New Roman" panose="02020603050405020304" pitchFamily="18" charset="0"/>
                <a:ea typeface="Times New Roman" panose="02020603050405020304" pitchFamily="18" charset="0"/>
              </a:rPr>
              <a:t>, J.A., 2021. Hotel-Front-Office-Management.</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err="1">
                <a:solidFill>
                  <a:srgbClr val="0E101A"/>
                </a:solidFill>
                <a:effectLst/>
                <a:latin typeface="Times New Roman" panose="02020603050405020304" pitchFamily="18" charset="0"/>
                <a:ea typeface="Times New Roman" panose="02020603050405020304" pitchFamily="18" charset="0"/>
              </a:rPr>
              <a:t>Bichler</a:t>
            </a:r>
            <a:r>
              <a:rPr lang="en-IN" sz="1800" dirty="0">
                <a:solidFill>
                  <a:srgbClr val="0E101A"/>
                </a:solidFill>
                <a:effectLst/>
                <a:latin typeface="Times New Roman" panose="02020603050405020304" pitchFamily="18" charset="0"/>
                <a:ea typeface="Times New Roman" panose="02020603050405020304" pitchFamily="18" charset="0"/>
              </a:rPr>
              <a:t>, B.F., </a:t>
            </a:r>
            <a:r>
              <a:rPr lang="en-IN" sz="1800" dirty="0" err="1">
                <a:solidFill>
                  <a:srgbClr val="0E101A"/>
                </a:solidFill>
                <a:effectLst/>
                <a:latin typeface="Times New Roman" panose="02020603050405020304" pitchFamily="18" charset="0"/>
                <a:ea typeface="Times New Roman" panose="02020603050405020304" pitchFamily="18" charset="0"/>
              </a:rPr>
              <a:t>Pikkemaat</a:t>
            </a:r>
            <a:r>
              <a:rPr lang="en-IN" sz="1800" dirty="0">
                <a:solidFill>
                  <a:srgbClr val="0E101A"/>
                </a:solidFill>
                <a:effectLst/>
                <a:latin typeface="Times New Roman" panose="02020603050405020304" pitchFamily="18" charset="0"/>
                <a:ea typeface="Times New Roman" panose="02020603050405020304" pitchFamily="18" charset="0"/>
              </a:rPr>
              <a:t>, B. and Peters, M., 2020. Exploring the role of service quality, atmosphere and food for revisits in restaurants by using a e-mystery guest approach. Journal of Hospitality and Tourism Insights, 4(3), pp.351-369.</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err="1">
                <a:solidFill>
                  <a:srgbClr val="0E101A"/>
                </a:solidFill>
                <a:effectLst/>
                <a:latin typeface="Times New Roman" panose="02020603050405020304" pitchFamily="18" charset="0"/>
                <a:ea typeface="Times New Roman" panose="02020603050405020304" pitchFamily="18" charset="0"/>
              </a:rPr>
              <a:t>Buehring</a:t>
            </a:r>
            <a:r>
              <a:rPr lang="en-IN" sz="1800" dirty="0">
                <a:solidFill>
                  <a:srgbClr val="0E101A"/>
                </a:solidFill>
                <a:effectLst/>
                <a:latin typeface="Times New Roman" panose="02020603050405020304" pitchFamily="18" charset="0"/>
                <a:ea typeface="Times New Roman" panose="02020603050405020304" pitchFamily="18" charset="0"/>
              </a:rPr>
              <a:t>, J. and </a:t>
            </a:r>
            <a:r>
              <a:rPr lang="en-IN" sz="1800" dirty="0" err="1">
                <a:solidFill>
                  <a:srgbClr val="0E101A"/>
                </a:solidFill>
                <a:effectLst/>
                <a:latin typeface="Times New Roman" panose="02020603050405020304" pitchFamily="18" charset="0"/>
                <a:ea typeface="Times New Roman" panose="02020603050405020304" pitchFamily="18" charset="0"/>
              </a:rPr>
              <a:t>O’Mahony</a:t>
            </a:r>
            <a:r>
              <a:rPr lang="en-IN" sz="1800" dirty="0">
                <a:solidFill>
                  <a:srgbClr val="0E101A"/>
                </a:solidFill>
                <a:effectLst/>
                <a:latin typeface="Times New Roman" panose="02020603050405020304" pitchFamily="18" charset="0"/>
                <a:ea typeface="Times New Roman" panose="02020603050405020304" pitchFamily="18" charset="0"/>
              </a:rPr>
              <a:t>, B., 2019. Designing memorable guest experiences: development of constructs and value generating factors in luxury hotels. Journal of Hospitality and Tourism Insights.</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a:solidFill>
                  <a:srgbClr val="0E101A"/>
                </a:solidFill>
                <a:effectLst/>
                <a:latin typeface="Times New Roman" panose="02020603050405020304" pitchFamily="18" charset="0"/>
                <a:ea typeface="Times New Roman" panose="02020603050405020304" pitchFamily="18" charset="0"/>
              </a:rPr>
              <a:t>Lee, S.M. and Lee, D., 2020. “</a:t>
            </a:r>
            <a:r>
              <a:rPr lang="en-IN" sz="1800" dirty="0" err="1">
                <a:solidFill>
                  <a:srgbClr val="0E101A"/>
                </a:solidFill>
                <a:effectLst/>
                <a:latin typeface="Times New Roman" panose="02020603050405020304" pitchFamily="18" charset="0"/>
                <a:ea typeface="Times New Roman" panose="02020603050405020304" pitchFamily="18" charset="0"/>
              </a:rPr>
              <a:t>Untact</a:t>
            </a:r>
            <a:r>
              <a:rPr lang="en-IN" sz="1800" dirty="0">
                <a:solidFill>
                  <a:srgbClr val="0E101A"/>
                </a:solidFill>
                <a:effectLst/>
                <a:latin typeface="Times New Roman" panose="02020603050405020304" pitchFamily="18" charset="0"/>
                <a:ea typeface="Times New Roman" panose="02020603050405020304" pitchFamily="18" charset="0"/>
              </a:rPr>
              <a:t>”: a new customer service strategy in the digital age. Service Business, 14(1), pp.1-22.</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a:solidFill>
                  <a:srgbClr val="0E101A"/>
                </a:solidFill>
                <a:effectLst/>
                <a:latin typeface="Times New Roman" panose="02020603050405020304" pitchFamily="18" charset="0"/>
                <a:ea typeface="Times New Roman" panose="02020603050405020304" pitchFamily="18" charset="0"/>
              </a:rPr>
              <a:t>McLean, G. and </a:t>
            </a:r>
            <a:r>
              <a:rPr lang="en-IN" sz="1800" dirty="0" err="1">
                <a:solidFill>
                  <a:srgbClr val="0E101A"/>
                </a:solidFill>
                <a:effectLst/>
                <a:latin typeface="Times New Roman" panose="02020603050405020304" pitchFamily="18" charset="0"/>
                <a:ea typeface="Times New Roman" panose="02020603050405020304" pitchFamily="18" charset="0"/>
              </a:rPr>
              <a:t>Barhorst</a:t>
            </a:r>
            <a:r>
              <a:rPr lang="en-IN" sz="1800" dirty="0">
                <a:solidFill>
                  <a:srgbClr val="0E101A"/>
                </a:solidFill>
                <a:effectLst/>
                <a:latin typeface="Times New Roman" panose="02020603050405020304" pitchFamily="18" charset="0"/>
                <a:ea typeface="Times New Roman" panose="02020603050405020304" pitchFamily="18" charset="0"/>
              </a:rPr>
              <a:t>, J.B., 2022. Living the experience before you go... but did it meet expectations? The role of virtual reality during hotel bookings. Journal of Travel Research, 61(6), pp.1233-1251.</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err="1">
                <a:solidFill>
                  <a:srgbClr val="0E101A"/>
                </a:solidFill>
                <a:effectLst/>
                <a:latin typeface="Times New Roman" panose="02020603050405020304" pitchFamily="18" charset="0"/>
                <a:ea typeface="Times New Roman" panose="02020603050405020304" pitchFamily="18" charset="0"/>
              </a:rPr>
              <a:t>Nyangwe</a:t>
            </a:r>
            <a:r>
              <a:rPr lang="en-IN" sz="1800" dirty="0">
                <a:solidFill>
                  <a:srgbClr val="0E101A"/>
                </a:solidFill>
                <a:effectLst/>
                <a:latin typeface="Times New Roman" panose="02020603050405020304" pitchFamily="18" charset="0"/>
                <a:ea typeface="Times New Roman" panose="02020603050405020304" pitchFamily="18" charset="0"/>
              </a:rPr>
              <a:t>, S. and </a:t>
            </a:r>
            <a:r>
              <a:rPr lang="en-IN" sz="1800" dirty="0" err="1">
                <a:solidFill>
                  <a:srgbClr val="0E101A"/>
                </a:solidFill>
                <a:effectLst/>
                <a:latin typeface="Times New Roman" panose="02020603050405020304" pitchFamily="18" charset="0"/>
                <a:ea typeface="Times New Roman" panose="02020603050405020304" pitchFamily="18" charset="0"/>
              </a:rPr>
              <a:t>Buhalis</a:t>
            </a:r>
            <a:r>
              <a:rPr lang="en-IN" sz="1800" dirty="0">
                <a:solidFill>
                  <a:srgbClr val="0E101A"/>
                </a:solidFill>
                <a:effectLst/>
                <a:latin typeface="Times New Roman" panose="02020603050405020304" pitchFamily="18" charset="0"/>
                <a:ea typeface="Times New Roman" panose="02020603050405020304" pitchFamily="18" charset="0"/>
              </a:rPr>
              <a:t>, D., 2018. Branding transformation through social media and co-creation: lessons from </a:t>
            </a:r>
            <a:r>
              <a:rPr lang="en-IN" sz="1800" dirty="0" err="1">
                <a:solidFill>
                  <a:srgbClr val="0E101A"/>
                </a:solidFill>
                <a:effectLst/>
                <a:latin typeface="Times New Roman" panose="02020603050405020304" pitchFamily="18" charset="0"/>
                <a:ea typeface="Times New Roman" panose="02020603050405020304" pitchFamily="18" charset="0"/>
              </a:rPr>
              <a:t>marriott</a:t>
            </a:r>
            <a:r>
              <a:rPr lang="en-IN" sz="1800" dirty="0">
                <a:solidFill>
                  <a:srgbClr val="0E101A"/>
                </a:solidFill>
                <a:effectLst/>
                <a:latin typeface="Times New Roman" panose="02020603050405020304" pitchFamily="18" charset="0"/>
                <a:ea typeface="Times New Roman" panose="02020603050405020304" pitchFamily="18" charset="0"/>
              </a:rPr>
              <a:t> international. In Information and Communication Technologies in Tourism 2018: Proceedings of the International Conference in Jönköping, Sweden, January 24-26, 2018 (pp. 257-269). Springer International Publishing.</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err="1">
                <a:solidFill>
                  <a:srgbClr val="0E101A"/>
                </a:solidFill>
                <a:effectLst/>
                <a:latin typeface="Times New Roman" panose="02020603050405020304" pitchFamily="18" charset="0"/>
                <a:ea typeface="Times New Roman" panose="02020603050405020304" pitchFamily="18" charset="0"/>
              </a:rPr>
              <a:t>Özdemir</a:t>
            </a:r>
            <a:r>
              <a:rPr lang="en-IN" sz="1800" dirty="0">
                <a:solidFill>
                  <a:srgbClr val="0E101A"/>
                </a:solidFill>
                <a:effectLst/>
                <a:latin typeface="Times New Roman" panose="02020603050405020304" pitchFamily="18" charset="0"/>
                <a:ea typeface="Times New Roman" panose="02020603050405020304" pitchFamily="18" charset="0"/>
              </a:rPr>
              <a:t>, A.İ., </a:t>
            </a:r>
            <a:r>
              <a:rPr lang="en-IN" sz="1800" dirty="0" err="1">
                <a:solidFill>
                  <a:srgbClr val="0E101A"/>
                </a:solidFill>
                <a:effectLst/>
                <a:latin typeface="Times New Roman" panose="02020603050405020304" pitchFamily="18" charset="0"/>
                <a:ea typeface="Times New Roman" panose="02020603050405020304" pitchFamily="18" charset="0"/>
              </a:rPr>
              <a:t>Çolak</a:t>
            </a:r>
            <a:r>
              <a:rPr lang="en-IN" sz="1800" dirty="0">
                <a:solidFill>
                  <a:srgbClr val="0E101A"/>
                </a:solidFill>
                <a:effectLst/>
                <a:latin typeface="Times New Roman" panose="02020603050405020304" pitchFamily="18" charset="0"/>
                <a:ea typeface="Times New Roman" panose="02020603050405020304" pitchFamily="18" charset="0"/>
              </a:rPr>
              <a:t>, A. and </a:t>
            </a:r>
            <a:r>
              <a:rPr lang="en-IN" sz="1800" dirty="0" err="1">
                <a:solidFill>
                  <a:srgbClr val="0E101A"/>
                </a:solidFill>
                <a:effectLst/>
                <a:latin typeface="Times New Roman" panose="02020603050405020304" pitchFamily="18" charset="0"/>
                <a:ea typeface="Times New Roman" panose="02020603050405020304" pitchFamily="18" charset="0"/>
              </a:rPr>
              <a:t>Shmilli</a:t>
            </a:r>
            <a:r>
              <a:rPr lang="en-IN" sz="1800" dirty="0">
                <a:solidFill>
                  <a:srgbClr val="0E101A"/>
                </a:solidFill>
                <a:effectLst/>
                <a:latin typeface="Times New Roman" panose="02020603050405020304" pitchFamily="18" charset="0"/>
                <a:ea typeface="Times New Roman" panose="02020603050405020304" pitchFamily="18" charset="0"/>
              </a:rPr>
              <a:t>, J., 2019. Business process management in hotels: with a focus on delivering quality guest service. Quality &amp; Quantity, 53(5), pp.2305-2322.</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a:solidFill>
                  <a:srgbClr val="0E101A"/>
                </a:solidFill>
                <a:effectLst/>
                <a:latin typeface="Times New Roman" panose="02020603050405020304" pitchFamily="18" charset="0"/>
                <a:ea typeface="Times New Roman" panose="02020603050405020304" pitchFamily="18" charset="0"/>
              </a:rPr>
              <a:t>Peng, N. and Chen, A., 2019. Examining consumers’ luxury hotel stay repurchase intentions-incorporating a luxury hotel brand attachment variable into a luxury consumption value model. International Journal of Contemporary Hospitality Management.</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a:solidFill>
                  <a:srgbClr val="0E101A"/>
                </a:solidFill>
                <a:effectLst/>
                <a:latin typeface="Times New Roman" panose="02020603050405020304" pitchFamily="18" charset="0"/>
                <a:ea typeface="Times New Roman" panose="02020603050405020304" pitchFamily="18" charset="0"/>
              </a:rPr>
              <a:t>Vo, N.T., Hung, V.V., </a:t>
            </a:r>
            <a:r>
              <a:rPr lang="en-IN" sz="1800" dirty="0" err="1">
                <a:solidFill>
                  <a:srgbClr val="0E101A"/>
                </a:solidFill>
                <a:effectLst/>
                <a:latin typeface="Times New Roman" panose="02020603050405020304" pitchFamily="18" charset="0"/>
                <a:ea typeface="Times New Roman" panose="02020603050405020304" pitchFamily="18" charset="0"/>
              </a:rPr>
              <a:t>Tuckova</a:t>
            </a:r>
            <a:r>
              <a:rPr lang="en-IN" sz="1800" dirty="0">
                <a:solidFill>
                  <a:srgbClr val="0E101A"/>
                </a:solidFill>
                <a:effectLst/>
                <a:latin typeface="Times New Roman" panose="02020603050405020304" pitchFamily="18" charset="0"/>
                <a:ea typeface="Times New Roman" panose="02020603050405020304" pitchFamily="18" charset="0"/>
              </a:rPr>
              <a:t>, Z., Pham, N.T. and Nguyen, L.H., 2022. Guest online review: An extraordinary focus on hotel users’ satisfaction, engagement, and loyalty. Journal of Quality Assurance in Hospitality &amp; Tourism, 23(4), pp.913-944.</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err="1">
                <a:solidFill>
                  <a:srgbClr val="0E101A"/>
                </a:solidFill>
                <a:effectLst/>
                <a:latin typeface="Times New Roman" panose="02020603050405020304" pitchFamily="18" charset="0"/>
                <a:ea typeface="Times New Roman" panose="02020603050405020304" pitchFamily="18" charset="0"/>
              </a:rPr>
              <a:t>Zsarnoczky</a:t>
            </a:r>
            <a:r>
              <a:rPr lang="en-IN" sz="1800" dirty="0">
                <a:solidFill>
                  <a:srgbClr val="0E101A"/>
                </a:solidFill>
                <a:effectLst/>
                <a:latin typeface="Times New Roman" panose="02020603050405020304" pitchFamily="18" charset="0"/>
                <a:ea typeface="Times New Roman" panose="02020603050405020304" pitchFamily="18" charset="0"/>
              </a:rPr>
              <a:t>, M., 2018. The digital future of the tourism &amp; hospitality industry. Boston Hospitality Review, 6, pp.1-9.</a:t>
            </a:r>
            <a:endParaRPr lang="en-IN" sz="1800" dirty="0">
              <a:effectLst/>
              <a:latin typeface="Arial" panose="020B0604020202020204" pitchFamily="34" charset="0"/>
              <a:ea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171524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13000" b="-13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63643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1716</Words>
  <Application>Microsoft Office PowerPoint</Application>
  <PresentationFormat>Widescreen</PresentationFormat>
  <Paragraphs>87</Paragraphs>
  <Slides>14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Assignment 1: Presentation Marriott International</vt:lpstr>
      <vt:lpstr>Contents</vt:lpstr>
      <vt:lpstr>Introduction </vt:lpstr>
      <vt:lpstr>Overview of the Luxury Collection </vt:lpstr>
      <vt:lpstr>Main consumers </vt:lpstr>
      <vt:lpstr>Nature of guest service facilities</vt:lpstr>
      <vt:lpstr>Role of guest service facilities </vt:lpstr>
      <vt:lpstr>Role of guest services </vt:lpstr>
      <vt:lpstr>Functions of guest services </vt:lpstr>
      <vt:lpstr>Importance of hospitality </vt:lpstr>
      <vt:lpstr>Meeting/Exceeding guest expectations </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2023-01-27T19:51:08Z</dcterms:created>
  <dcterms:modified xsi:type="dcterms:W3CDTF">2023-02-08T21:35:48Z</dcterms:modified>
</cp:coreProperties>
</file>