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31" r:id="rId2"/>
    <p:sldId id="299" r:id="rId3"/>
    <p:sldId id="300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4" r:id="rId28"/>
    <p:sldId id="325" r:id="rId29"/>
    <p:sldId id="326" r:id="rId30"/>
    <p:sldId id="327" r:id="rId31"/>
    <p:sldId id="328" r:id="rId32"/>
    <p:sldId id="329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8620" y="5566871"/>
            <a:ext cx="10363200" cy="76352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3600">
                <a:solidFill>
                  <a:srgbClr val="C19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8620" y="5108756"/>
            <a:ext cx="8534400" cy="458115"/>
          </a:xfrm>
        </p:spPr>
        <p:txBody>
          <a:bodyPr>
            <a:normAutofit/>
          </a:bodyPr>
          <a:lstStyle>
            <a:lvl1pPr marL="0" indent="0" algn="l">
              <a:buNone/>
              <a:defRPr sz="26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742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0" y="1291131"/>
            <a:ext cx="10972800" cy="458115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C19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620" y="1749246"/>
            <a:ext cx="10972800" cy="3918803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374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1081" y="527605"/>
            <a:ext cx="9354927" cy="61082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C19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1082" y="1138425"/>
            <a:ext cx="9354927" cy="4275740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713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771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231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4187" y="1291130"/>
            <a:ext cx="10972800" cy="61082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C19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227" y="2035612"/>
            <a:ext cx="53869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227" y="2665475"/>
            <a:ext cx="5386917" cy="3035058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2388" y="2035612"/>
            <a:ext cx="5389033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2388" y="2665475"/>
            <a:ext cx="5389033" cy="3035058"/>
          </a:xfrm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76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7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414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981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37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898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945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773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Exercise and Mental Health (Depression)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Dr</a:t>
            </a:r>
            <a:r>
              <a:rPr lang="en-US" dirty="0"/>
              <a:t> Stuart Jones</a:t>
            </a:r>
          </a:p>
        </p:txBody>
      </p:sp>
    </p:spTree>
    <p:extLst>
      <p:ext uri="{BB962C8B-B14F-4D97-AF65-F5344CB8AC3E}">
        <p14:creationId xmlns:p14="http://schemas.microsoft.com/office/powerpoint/2010/main" val="3592892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So why….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00" y="1749246"/>
            <a:ext cx="7160665" cy="442844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Still discovering the reasons why…. As highlighted in the lecture on exercise on cognitive function – we are learning more and more about the biological impact of exercise. </a:t>
            </a:r>
          </a:p>
          <a:p>
            <a:endParaRPr lang="en-GB" dirty="0"/>
          </a:p>
          <a:p>
            <a:r>
              <a:rPr lang="en-GB" dirty="0"/>
              <a:t>Typical explanations have been based upon. </a:t>
            </a:r>
          </a:p>
          <a:p>
            <a:pPr lvl="1"/>
            <a:r>
              <a:rPr lang="en-GB" dirty="0"/>
              <a:t>Social</a:t>
            </a:r>
          </a:p>
          <a:p>
            <a:pPr lvl="1"/>
            <a:r>
              <a:rPr lang="en-GB" dirty="0"/>
              <a:t>Cognitive</a:t>
            </a:r>
          </a:p>
          <a:p>
            <a:pPr lvl="1"/>
            <a:r>
              <a:rPr lang="en-GB" dirty="0"/>
              <a:t>Biological Mechanisms (</a:t>
            </a:r>
            <a:r>
              <a:rPr lang="en-GB" dirty="0" err="1"/>
              <a:t>Buckworth</a:t>
            </a:r>
            <a:r>
              <a:rPr lang="en-GB" dirty="0"/>
              <a:t> et al, 2012). </a:t>
            </a:r>
          </a:p>
          <a:p>
            <a:pPr lvl="2"/>
            <a:r>
              <a:rPr lang="en-GB" dirty="0"/>
              <a:t>Combined elements of these. </a:t>
            </a:r>
          </a:p>
        </p:txBody>
      </p:sp>
    </p:spTree>
    <p:extLst>
      <p:ext uri="{BB962C8B-B14F-4D97-AF65-F5344CB8AC3E}">
        <p14:creationId xmlns:p14="http://schemas.microsoft.com/office/powerpoint/2010/main" val="19053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Social Cognitive Explanations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Ernst et al (1998)</a:t>
            </a:r>
          </a:p>
          <a:p>
            <a:endParaRPr lang="en-GB" dirty="0"/>
          </a:p>
          <a:p>
            <a:r>
              <a:rPr lang="en-GB" dirty="0"/>
              <a:t>Social elements of exercise associated with…</a:t>
            </a:r>
          </a:p>
          <a:p>
            <a:pPr lvl="1"/>
            <a:r>
              <a:rPr lang="en-GB" dirty="0"/>
              <a:t>Diversion from stressful stimuli</a:t>
            </a:r>
          </a:p>
          <a:p>
            <a:pPr lvl="1"/>
            <a:r>
              <a:rPr lang="en-GB" dirty="0"/>
              <a:t>Improved self-image</a:t>
            </a:r>
          </a:p>
          <a:p>
            <a:pPr lvl="1"/>
            <a:r>
              <a:rPr lang="en-GB" dirty="0"/>
              <a:t>Feelings of control</a:t>
            </a:r>
          </a:p>
          <a:p>
            <a:pPr lvl="1"/>
            <a:r>
              <a:rPr lang="en-GB" dirty="0"/>
              <a:t>Social Interaction</a:t>
            </a:r>
          </a:p>
          <a:p>
            <a:pPr lvl="1"/>
            <a:r>
              <a:rPr lang="en-GB" dirty="0"/>
              <a:t>Positive attention</a:t>
            </a:r>
          </a:p>
          <a:p>
            <a:pPr lvl="1"/>
            <a:r>
              <a:rPr lang="en-GB" dirty="0"/>
              <a:t>Subjective expectations</a:t>
            </a:r>
          </a:p>
          <a:p>
            <a:pPr lvl="1"/>
            <a:r>
              <a:rPr lang="en-GB" dirty="0"/>
              <a:t>Social Support.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However, the empirical studies exploring these aspects not very well designed (O’Neal et al, 2000). </a:t>
            </a:r>
          </a:p>
        </p:txBody>
      </p:sp>
    </p:spTree>
    <p:extLst>
      <p:ext uri="{BB962C8B-B14F-4D97-AF65-F5344CB8AC3E}">
        <p14:creationId xmlns:p14="http://schemas.microsoft.com/office/powerpoint/2010/main" val="71211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0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However…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/>
          </a:bodyPr>
          <a:lstStyle/>
          <a:p>
            <a:r>
              <a:rPr lang="en-GB" dirty="0"/>
              <a:t>McNeil et al (1991)</a:t>
            </a:r>
          </a:p>
          <a:p>
            <a:endParaRPr lang="en-GB" dirty="0"/>
          </a:p>
          <a:p>
            <a:r>
              <a:rPr lang="en-GB" dirty="0"/>
              <a:t>30 Mildly depressed ELDERLY male and women. </a:t>
            </a:r>
          </a:p>
          <a:p>
            <a:pPr lvl="1"/>
            <a:r>
              <a:rPr lang="en-GB" dirty="0"/>
              <a:t>Three conditions (randomly assignment)</a:t>
            </a:r>
          </a:p>
          <a:p>
            <a:pPr lvl="2"/>
            <a:r>
              <a:rPr lang="en-GB" dirty="0"/>
              <a:t>20 minutes of outdoor walking with a student</a:t>
            </a:r>
          </a:p>
          <a:p>
            <a:pPr lvl="2"/>
            <a:r>
              <a:rPr lang="en-GB" dirty="0"/>
              <a:t>20 minutes of social interaction (no exercise) with a student. </a:t>
            </a:r>
          </a:p>
          <a:p>
            <a:pPr lvl="2"/>
            <a:r>
              <a:rPr lang="en-GB" dirty="0"/>
              <a:t>Wait-List Control</a:t>
            </a:r>
          </a:p>
          <a:p>
            <a:pPr lvl="2"/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975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69491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Findings (cited in </a:t>
            </a:r>
            <a:r>
              <a:rPr lang="en-GB" dirty="0" err="1"/>
              <a:t>Buckworth</a:t>
            </a:r>
            <a:r>
              <a:rPr lang="en-GB" dirty="0"/>
              <a:t> et al, 2012).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2512771"/>
            <a:ext cx="7313370" cy="4123035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Page 211 </a:t>
            </a:r>
            <a:r>
              <a:rPr lang="en-GB" dirty="0" err="1"/>
              <a:t>Buckworth</a:t>
            </a:r>
            <a:r>
              <a:rPr lang="en-GB" dirty="0"/>
              <a:t> et al….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5100" dirty="0"/>
              <a:t>Therefore, could it be just the social contact that might have been response for depression reduction. </a:t>
            </a:r>
          </a:p>
          <a:p>
            <a:pPr lvl="1"/>
            <a:r>
              <a:rPr lang="en-GB" sz="5100" dirty="0"/>
              <a:t>Many confounding variables. </a:t>
            </a:r>
          </a:p>
          <a:p>
            <a:pPr lvl="2"/>
            <a:r>
              <a:rPr lang="en-GB" sz="5100" dirty="0"/>
              <a:t>Social life of participants. </a:t>
            </a:r>
          </a:p>
          <a:p>
            <a:pPr lvl="2"/>
            <a:r>
              <a:rPr lang="en-GB" sz="5100" dirty="0"/>
              <a:t>Some might not have enjoyed the company.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723" y="833015"/>
            <a:ext cx="6260905" cy="366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0747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5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Biological Explanations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6"/>
            <a:ext cx="7313370" cy="4733855"/>
          </a:xfrm>
        </p:spPr>
        <p:txBody>
          <a:bodyPr>
            <a:normAutofit/>
          </a:bodyPr>
          <a:lstStyle/>
          <a:p>
            <a:r>
              <a:rPr lang="en-GB" dirty="0"/>
              <a:t>May offer more potential in terms of a cause and effect relationship between exercise and depression reduction. </a:t>
            </a:r>
          </a:p>
          <a:p>
            <a:endParaRPr lang="en-GB" dirty="0"/>
          </a:p>
          <a:p>
            <a:r>
              <a:rPr lang="en-GB" dirty="0"/>
              <a:t>However, some caution because there is so many variables to consider. </a:t>
            </a:r>
          </a:p>
          <a:p>
            <a:pPr lvl="1"/>
            <a:r>
              <a:rPr lang="en-GB" dirty="0"/>
              <a:t>E.g. </a:t>
            </a:r>
            <a:r>
              <a:rPr lang="en-GB" dirty="0" err="1"/>
              <a:t>Buckworth</a:t>
            </a:r>
            <a:r>
              <a:rPr lang="en-GB" dirty="0"/>
              <a:t> et al (2012) – Bright light treatment can reduce some depression. </a:t>
            </a:r>
          </a:p>
          <a:p>
            <a:pPr lvl="2"/>
            <a:r>
              <a:rPr lang="en-GB" dirty="0"/>
              <a:t>Therefore if exercising in daylight it might be due to the light exposure as much as exercising. </a:t>
            </a:r>
          </a:p>
        </p:txBody>
      </p:sp>
    </p:spTree>
    <p:extLst>
      <p:ext uri="{BB962C8B-B14F-4D97-AF65-F5344CB8AC3E}">
        <p14:creationId xmlns:p14="http://schemas.microsoft.com/office/powerpoint/2010/main" val="3911475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0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Aetiology of depression…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00" y="1749246"/>
            <a:ext cx="7313370" cy="473385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Aetiology = study of causes. </a:t>
            </a:r>
          </a:p>
          <a:p>
            <a:endParaRPr lang="en-GB" dirty="0"/>
          </a:p>
          <a:p>
            <a:r>
              <a:rPr lang="en-GB" dirty="0"/>
              <a:t>Monoamine Depletion Hypothesis. </a:t>
            </a:r>
          </a:p>
          <a:p>
            <a:endParaRPr lang="en-GB" dirty="0"/>
          </a:p>
          <a:p>
            <a:r>
              <a:rPr lang="en-GB" dirty="0"/>
              <a:t>Suggested (by accident) when exploring the side effects of prescribed medication for physical illness. </a:t>
            </a:r>
          </a:p>
          <a:p>
            <a:pPr lvl="1"/>
            <a:r>
              <a:rPr lang="en-GB" dirty="0"/>
              <a:t>Reserpine (used to treat Blood pressure) – linked with Depressive symptoms – for those not known to have depression previously. </a:t>
            </a:r>
          </a:p>
          <a:p>
            <a:pPr lvl="2"/>
            <a:r>
              <a:rPr lang="en-GB" dirty="0"/>
              <a:t>15% increased risk. </a:t>
            </a:r>
          </a:p>
        </p:txBody>
      </p:sp>
    </p:spTree>
    <p:extLst>
      <p:ext uri="{BB962C8B-B14F-4D97-AF65-F5344CB8AC3E}">
        <p14:creationId xmlns:p14="http://schemas.microsoft.com/office/powerpoint/2010/main" val="3184846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1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Aetiology of depression…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443836"/>
            <a:ext cx="7313370" cy="5039265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Resperine</a:t>
            </a:r>
            <a:r>
              <a:rPr lang="en-GB" dirty="0"/>
              <a:t> works by inactivating cells that contain noradrenaline and serotonin (5Ht). </a:t>
            </a:r>
          </a:p>
          <a:p>
            <a:endParaRPr lang="en-GB" dirty="0"/>
          </a:p>
          <a:p>
            <a:r>
              <a:rPr lang="en-GB" dirty="0"/>
              <a:t>Consequently, depleting the activation of nor-adrenaline and serotonin. </a:t>
            </a:r>
          </a:p>
          <a:p>
            <a:endParaRPr lang="en-GB" dirty="0"/>
          </a:p>
          <a:p>
            <a:r>
              <a:rPr lang="en-GB" dirty="0" err="1"/>
              <a:t>Resperine</a:t>
            </a:r>
            <a:r>
              <a:rPr lang="en-GB" dirty="0"/>
              <a:t> can cross the blood brain barrier, so can impact on serotonergic and noradrenergic cells in the brain. </a:t>
            </a:r>
          </a:p>
          <a:p>
            <a:pPr lvl="1"/>
            <a:r>
              <a:rPr lang="en-GB" dirty="0"/>
              <a:t>Monoamine depletion hypothesis of depression. </a:t>
            </a:r>
          </a:p>
        </p:txBody>
      </p:sp>
    </p:spTree>
    <p:extLst>
      <p:ext uri="{BB962C8B-B14F-4D97-AF65-F5344CB8AC3E}">
        <p14:creationId xmlns:p14="http://schemas.microsoft.com/office/powerpoint/2010/main" val="788092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3785" y="680311"/>
            <a:ext cx="7771485" cy="458115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Monoamine depletion hypothesis of depression.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Depression is caused by a deficiency of noradrenaline at central adrenergic receptors OR a deficiency of serotonin. </a:t>
            </a:r>
          </a:p>
          <a:p>
            <a:endParaRPr lang="en-GB" dirty="0"/>
          </a:p>
          <a:p>
            <a:r>
              <a:rPr lang="en-GB" dirty="0"/>
              <a:t>The Monoamine depletion hypothesis has formed the basis of anti-depressant medication </a:t>
            </a:r>
          </a:p>
          <a:p>
            <a:pPr lvl="1"/>
            <a:r>
              <a:rPr lang="en-GB" dirty="0"/>
              <a:t>E.g. Prozac, Zoloft = SSRI’s (Selective Serotonin Re-uptake inhibitors)</a:t>
            </a:r>
          </a:p>
          <a:p>
            <a:pPr lvl="2"/>
            <a:r>
              <a:rPr lang="en-GB" dirty="0"/>
              <a:t>Significantly more effective than placebo (Williams et al, 2000). </a:t>
            </a:r>
          </a:p>
        </p:txBody>
      </p:sp>
    </p:spTree>
    <p:extLst>
      <p:ext uri="{BB962C8B-B14F-4D97-AF65-F5344CB8AC3E}">
        <p14:creationId xmlns:p14="http://schemas.microsoft.com/office/powerpoint/2010/main" val="4138552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1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Research involving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/>
          </a:bodyPr>
          <a:lstStyle/>
          <a:p>
            <a:r>
              <a:rPr lang="en-GB" dirty="0"/>
              <a:t>Animal studies – </a:t>
            </a:r>
          </a:p>
          <a:p>
            <a:endParaRPr lang="en-GB" dirty="0"/>
          </a:p>
          <a:p>
            <a:r>
              <a:rPr lang="en-GB" dirty="0"/>
              <a:t>A variety of studies have suggested changeable increases in brain serotonin (5HT) and Noradrenaline levels following acute exercise in rats</a:t>
            </a:r>
          </a:p>
          <a:p>
            <a:pPr lvl="1"/>
            <a:r>
              <a:rPr lang="en-GB" dirty="0"/>
              <a:t>(</a:t>
            </a:r>
            <a:r>
              <a:rPr lang="en-GB" dirty="0" err="1"/>
              <a:t>Dishman</a:t>
            </a:r>
            <a:r>
              <a:rPr lang="en-GB" dirty="0"/>
              <a:t> et al, 2000; Dunn et al, 1996, Dunn and </a:t>
            </a:r>
            <a:r>
              <a:rPr lang="en-GB" dirty="0" err="1"/>
              <a:t>Dishman</a:t>
            </a:r>
            <a:r>
              <a:rPr lang="en-GB" dirty="0"/>
              <a:t>, 1991)</a:t>
            </a:r>
          </a:p>
          <a:p>
            <a:pPr lvl="2"/>
            <a:r>
              <a:rPr lang="en-GB" dirty="0"/>
              <a:t>Similar findings for longer term exercise of moderate intensity (</a:t>
            </a:r>
            <a:r>
              <a:rPr lang="en-GB" dirty="0" err="1"/>
              <a:t>Yoo</a:t>
            </a:r>
            <a:r>
              <a:rPr lang="en-GB" dirty="0"/>
              <a:t> et al, 1999; 2000). </a:t>
            </a:r>
          </a:p>
        </p:txBody>
      </p:sp>
    </p:spTree>
    <p:extLst>
      <p:ext uri="{BB962C8B-B14F-4D97-AF65-F5344CB8AC3E}">
        <p14:creationId xmlns:p14="http://schemas.microsoft.com/office/powerpoint/2010/main" val="3765533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527605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Dishman</a:t>
            </a:r>
            <a:r>
              <a:rPr lang="en-GB" dirty="0"/>
              <a:t> et al (1997)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73385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classic behaviour symptom of depression in humans is that of “learned helplessness” which can often come as a consequence of repeated exposure to inescapable stress. </a:t>
            </a:r>
          </a:p>
          <a:p>
            <a:endParaRPr lang="en-GB" dirty="0"/>
          </a:p>
          <a:p>
            <a:r>
              <a:rPr lang="en-GB" dirty="0"/>
              <a:t>First study (</a:t>
            </a:r>
            <a:r>
              <a:rPr lang="en-GB" dirty="0" err="1"/>
              <a:t>Dishman</a:t>
            </a:r>
            <a:r>
              <a:rPr lang="en-GB" dirty="0"/>
              <a:t> et al, 1997) demonstrated that rats exposed to an inescapable stress had lower 5HT and Noradrenaline levels. </a:t>
            </a:r>
          </a:p>
          <a:p>
            <a:pPr lvl="1"/>
            <a:r>
              <a:rPr lang="en-GB" dirty="0"/>
              <a:t>However, rats in exercise group – exposed to same stress, impact on 5HT and Noradrenaline was less. </a:t>
            </a:r>
          </a:p>
        </p:txBody>
      </p:sp>
    </p:spTree>
    <p:extLst>
      <p:ext uri="{BB962C8B-B14F-4D97-AF65-F5344CB8AC3E}">
        <p14:creationId xmlns:p14="http://schemas.microsoft.com/office/powerpoint/2010/main" val="424809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Dishman</a:t>
            </a:r>
            <a:r>
              <a:rPr lang="en-GB" dirty="0"/>
              <a:t> et al (1997)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6"/>
            <a:ext cx="7313370" cy="4428445"/>
          </a:xfrm>
        </p:spPr>
        <p:txBody>
          <a:bodyPr>
            <a:normAutofit/>
          </a:bodyPr>
          <a:lstStyle/>
          <a:p>
            <a:r>
              <a:rPr lang="en-GB" dirty="0"/>
              <a:t>What study follow up suggested was that for rats exposed also to aerobic (wheel running) exercise when they were exposed to a CONTROLLABLE stress (e.g. shock treatment but with an escape root) they were able to escape quicker than the sedentary rats. </a:t>
            </a:r>
          </a:p>
          <a:p>
            <a:endParaRPr lang="en-GB" dirty="0"/>
          </a:p>
          <a:p>
            <a:r>
              <a:rPr lang="en-GB" dirty="0"/>
              <a:t>Reducing Learned Helplessness (Greenwood et al, 2003). </a:t>
            </a:r>
          </a:p>
        </p:txBody>
      </p:sp>
    </p:spTree>
    <p:extLst>
      <p:ext uri="{BB962C8B-B14F-4D97-AF65-F5344CB8AC3E}">
        <p14:creationId xmlns:p14="http://schemas.microsoft.com/office/powerpoint/2010/main" val="299294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1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However…..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00" y="1749245"/>
            <a:ext cx="7160665" cy="45811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Findings have not been as conclusive for humans. </a:t>
            </a:r>
          </a:p>
          <a:p>
            <a:endParaRPr lang="en-GB" dirty="0"/>
          </a:p>
          <a:p>
            <a:r>
              <a:rPr lang="en-GB" dirty="0"/>
              <a:t>For example – animal studies have also suggested that treadmill running can also increase dopamine release in rats. </a:t>
            </a:r>
          </a:p>
          <a:p>
            <a:endParaRPr lang="en-GB" dirty="0"/>
          </a:p>
          <a:p>
            <a:r>
              <a:rPr lang="en-GB" dirty="0"/>
              <a:t>Such findings not as conclusive in Humans…. Yet…. (</a:t>
            </a:r>
            <a:r>
              <a:rPr lang="en-GB" dirty="0" err="1"/>
              <a:t>Dishman</a:t>
            </a:r>
            <a:r>
              <a:rPr lang="en-GB" dirty="0"/>
              <a:t> et al, 2006; Wang et al, 2000 </a:t>
            </a:r>
            <a:r>
              <a:rPr lang="en-GB" dirty="0" err="1"/>
              <a:t>Knab</a:t>
            </a:r>
            <a:r>
              <a:rPr lang="en-GB" dirty="0"/>
              <a:t> and Lightfoot, 2010). </a:t>
            </a:r>
          </a:p>
        </p:txBody>
      </p:sp>
    </p:spTree>
    <p:extLst>
      <p:ext uri="{BB962C8B-B14F-4D97-AF65-F5344CB8AC3E}">
        <p14:creationId xmlns:p14="http://schemas.microsoft.com/office/powerpoint/2010/main" val="538969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Nevertheless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8865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Despite the mixed findings in relation to dopamine levels, there is still a school of thought that these inconsistencies are in the main due to inconsistencies in the research methodologies (Lin and </a:t>
            </a:r>
            <a:r>
              <a:rPr lang="en-GB" dirty="0" err="1"/>
              <a:t>Kuo</a:t>
            </a:r>
            <a:r>
              <a:rPr lang="en-GB" dirty="0"/>
              <a:t>, 2013). </a:t>
            </a:r>
          </a:p>
          <a:p>
            <a:endParaRPr lang="en-GB" dirty="0"/>
          </a:p>
          <a:p>
            <a:r>
              <a:rPr lang="en-GB" dirty="0"/>
              <a:t>E.g. Studies exploring the role of exercise in reducing ADHD symptoms would still suggest this is due to increases in dopamine levels. </a:t>
            </a:r>
          </a:p>
          <a:p>
            <a:pPr lvl="1"/>
            <a:r>
              <a:rPr lang="en-GB" dirty="0"/>
              <a:t>Although again limited in relation to humans (Robinson et al, 2011)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235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0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Endorphins….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Endorphins are our bodies natural pain killers. </a:t>
            </a:r>
          </a:p>
          <a:p>
            <a:endParaRPr lang="en-GB" dirty="0"/>
          </a:p>
          <a:p>
            <a:r>
              <a:rPr lang="en-GB" dirty="0"/>
              <a:t>Prime function is to stop the transmission of pain signals. </a:t>
            </a:r>
          </a:p>
          <a:p>
            <a:endParaRPr lang="en-GB" dirty="0"/>
          </a:p>
          <a:p>
            <a:r>
              <a:rPr lang="en-GB" dirty="0"/>
              <a:t>Also heightened feelings of Euphoria. </a:t>
            </a:r>
          </a:p>
          <a:p>
            <a:endParaRPr lang="en-GB" dirty="0"/>
          </a:p>
          <a:p>
            <a:r>
              <a:rPr lang="en-GB" dirty="0"/>
              <a:t>Endorphins are opioids and recreational drugs that have similar chemical structure and responses. </a:t>
            </a:r>
          </a:p>
          <a:p>
            <a:pPr lvl="1"/>
            <a:r>
              <a:rPr lang="en-GB" dirty="0"/>
              <a:t>E.g. Heroin. </a:t>
            </a:r>
          </a:p>
        </p:txBody>
      </p:sp>
    </p:spTree>
    <p:extLst>
      <p:ext uri="{BB962C8B-B14F-4D97-AF65-F5344CB8AC3E}">
        <p14:creationId xmlns:p14="http://schemas.microsoft.com/office/powerpoint/2010/main" val="2924837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680311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Runner’s High…..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/>
          </a:bodyPr>
          <a:lstStyle/>
          <a:p>
            <a:r>
              <a:rPr lang="en-GB" dirty="0"/>
              <a:t>Runner’s high = sense of heightened alertness and awareness, feeling of euphoria, increase positive feelings spiritually, psychologically and spiritually. A feeling of liberation, supressed pain, a sense of ease and exhilaration (Weinberg and Gould, 2012). </a:t>
            </a:r>
          </a:p>
          <a:p>
            <a:endParaRPr lang="en-GB" dirty="0"/>
          </a:p>
          <a:p>
            <a:r>
              <a:rPr lang="en-GB" dirty="0"/>
              <a:t>Very common among runners – 30% claim they experience it on daily runs (Weinberg and Gould, 2012). </a:t>
            </a:r>
          </a:p>
        </p:txBody>
      </p:sp>
    </p:spTree>
    <p:extLst>
      <p:ext uri="{BB962C8B-B14F-4D97-AF65-F5344CB8AC3E}">
        <p14:creationId xmlns:p14="http://schemas.microsoft.com/office/powerpoint/2010/main" val="28864831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Defining Runner’s High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/>
          </a:bodyPr>
          <a:lstStyle/>
          <a:p>
            <a:r>
              <a:rPr lang="en-GB" dirty="0"/>
              <a:t>Sachs (1984) and Berger (1996) – Several key words to define runner’s high including “euphoria, spirituality, power, gracefulness, effortless movement, a glimpse of perfection, spinning out” (Weinberg and Gould, 2012 p410). </a:t>
            </a:r>
          </a:p>
          <a:p>
            <a:endParaRPr lang="en-GB" dirty="0"/>
          </a:p>
          <a:p>
            <a:r>
              <a:rPr lang="en-GB" dirty="0"/>
              <a:t>Linked with peak performance and flow (Jackson and </a:t>
            </a:r>
            <a:r>
              <a:rPr lang="en-GB" dirty="0" err="1"/>
              <a:t>Csikszentmihalyi</a:t>
            </a:r>
            <a:r>
              <a:rPr lang="en-GB" dirty="0"/>
              <a:t>, 1999). </a:t>
            </a:r>
          </a:p>
        </p:txBody>
      </p:sp>
    </p:spTree>
    <p:extLst>
      <p:ext uri="{BB962C8B-B14F-4D97-AF65-F5344CB8AC3E}">
        <p14:creationId xmlns:p14="http://schemas.microsoft.com/office/powerpoint/2010/main" val="2410360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C19FFF"/>
                </a:solidFill>
              </a:rPr>
              <a:t>Boecker</a:t>
            </a:r>
            <a:r>
              <a:rPr lang="en-GB" dirty="0">
                <a:solidFill>
                  <a:srgbClr val="C19FFF"/>
                </a:solidFill>
              </a:rPr>
              <a:t> et al 2008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89194" y="1600201"/>
            <a:ext cx="3817626" cy="503560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Very well known study that explored the Runner’s high phenomenon using PET scan.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PET Scan of 10 Endurance Athletes (used as runner’s high is reported most often in long distance running). Scanned twice in random order at rest and after a 2 hour endurance run.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Also given rating scales to report their euphoric feelings at these two points</a:t>
            </a:r>
            <a:r>
              <a:rPr lang="en-GB" sz="1600" dirty="0">
                <a:solidFill>
                  <a:schemeClr val="bg1"/>
                </a:solidFill>
              </a:rPr>
              <a:t>. </a:t>
            </a:r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06820" y="1596541"/>
            <a:ext cx="3588720" cy="452596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452" y="1596540"/>
            <a:ext cx="3483584" cy="4886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3353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C19FFF"/>
                </a:solidFill>
              </a:rPr>
              <a:t>Boecker</a:t>
            </a:r>
            <a:r>
              <a:rPr lang="en-GB" dirty="0">
                <a:solidFill>
                  <a:srgbClr val="C19FFF"/>
                </a:solidFill>
              </a:rPr>
              <a:t> et al, 2008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89194" y="1600201"/>
            <a:ext cx="3817626" cy="5035605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Reduction in opioid receptor AVAILABILITY was reported after the 2 hour run…. Conclusion, more opioid receptors were already bound to an endorphin neurotransmitter.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Prefrontal and limbic regions.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 additional, the self-reported level of euphoria was significantly increased after running.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Quite strong evidence that running may result in an increase in Endorphin release.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012230" y="1600201"/>
            <a:ext cx="3198570" cy="4525963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821" y="1443836"/>
            <a:ext cx="3845477" cy="5039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7974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78375" y="680311"/>
            <a:ext cx="8229600" cy="76352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Could this be the link with exercise addition….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889195" y="1749246"/>
            <a:ext cx="7313370" cy="473385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Major school of thought. </a:t>
            </a:r>
          </a:p>
          <a:p>
            <a:endParaRPr lang="en-GB" dirty="0"/>
          </a:p>
          <a:p>
            <a:r>
              <a:rPr lang="en-GB" dirty="0"/>
              <a:t>Opioids such as Heroin which leaves feelings of heightened euphoria are very addictive. </a:t>
            </a:r>
          </a:p>
          <a:p>
            <a:endParaRPr lang="en-GB" dirty="0"/>
          </a:p>
          <a:p>
            <a:r>
              <a:rPr lang="en-GB" dirty="0"/>
              <a:t>In addition, dopamine (in which there have been links in Animal studies) is a major aspect in relation to rewards, drives and motivation. </a:t>
            </a:r>
          </a:p>
          <a:p>
            <a:pPr lvl="1"/>
            <a:r>
              <a:rPr lang="en-GB" dirty="0"/>
              <a:t>Research in other areas (such as gambling addition) have suggested that heightened levels of dopamine, endorphins and serotonin associated with addicted gamblers. </a:t>
            </a:r>
          </a:p>
        </p:txBody>
      </p:sp>
    </p:spTree>
    <p:extLst>
      <p:ext uri="{BB962C8B-B14F-4D97-AF65-F5344CB8AC3E}">
        <p14:creationId xmlns:p14="http://schemas.microsoft.com/office/powerpoint/2010/main" val="12039017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8375" y="527605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Issues with Exercise Addiction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6"/>
            <a:ext cx="7313370" cy="4733855"/>
          </a:xfrm>
        </p:spPr>
        <p:txBody>
          <a:bodyPr>
            <a:normAutofit fontScale="92500"/>
          </a:bodyPr>
          <a:lstStyle/>
          <a:p>
            <a:r>
              <a:rPr lang="en-GB" dirty="0"/>
              <a:t>Unlike some other “addictive” behaviours, such as smoking, there are also health benefits to exercise. </a:t>
            </a:r>
          </a:p>
          <a:p>
            <a:endParaRPr lang="en-GB" dirty="0"/>
          </a:p>
          <a:p>
            <a:r>
              <a:rPr lang="en-GB" dirty="0"/>
              <a:t>Therefore, early research and schools of thought so being addictive to exercise as a “positive” thing (Glaser, 1976). </a:t>
            </a:r>
          </a:p>
          <a:p>
            <a:pPr lvl="1"/>
            <a:r>
              <a:rPr lang="en-GB" dirty="0"/>
              <a:t>Therefore, exercisers desired to be addictive to exercise. </a:t>
            </a:r>
          </a:p>
          <a:p>
            <a:pPr lvl="2"/>
            <a:r>
              <a:rPr lang="en-GB" dirty="0"/>
              <a:t>Consequently athletes (and research participants) would describe themselves as addicted to exercise. </a:t>
            </a:r>
          </a:p>
        </p:txBody>
      </p:sp>
    </p:spTree>
    <p:extLst>
      <p:ext uri="{BB962C8B-B14F-4D97-AF65-F5344CB8AC3E}">
        <p14:creationId xmlns:p14="http://schemas.microsoft.com/office/powerpoint/2010/main" val="21803035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Griffiths (1997, 2002)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291131"/>
            <a:ext cx="7321605" cy="534467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Components of Exercise Addiction….(as with any type of addiction)</a:t>
            </a:r>
          </a:p>
          <a:p>
            <a:endParaRPr lang="en-GB" dirty="0"/>
          </a:p>
          <a:p>
            <a:r>
              <a:rPr lang="en-GB" dirty="0"/>
              <a:t>Salience </a:t>
            </a:r>
          </a:p>
          <a:p>
            <a:pPr lvl="1"/>
            <a:r>
              <a:rPr lang="en-GB" dirty="0"/>
              <a:t>Becomes the most important thing in the person’s life. </a:t>
            </a:r>
          </a:p>
          <a:p>
            <a:endParaRPr lang="en-GB" dirty="0"/>
          </a:p>
          <a:p>
            <a:r>
              <a:rPr lang="en-GB" dirty="0"/>
              <a:t>Mood modification </a:t>
            </a:r>
          </a:p>
          <a:p>
            <a:pPr lvl="1"/>
            <a:r>
              <a:rPr lang="en-GB" dirty="0"/>
              <a:t>Positive or Negative Mood as a consequence of engaging in exercise. </a:t>
            </a:r>
          </a:p>
          <a:p>
            <a:endParaRPr lang="en-GB" dirty="0"/>
          </a:p>
          <a:p>
            <a:r>
              <a:rPr lang="en-GB" dirty="0"/>
              <a:t>Tolerance</a:t>
            </a:r>
          </a:p>
          <a:p>
            <a:pPr lvl="1"/>
            <a:r>
              <a:rPr lang="en-GB" dirty="0"/>
              <a:t>Increasing amounts of the activity are required to achieve former effects. </a:t>
            </a:r>
          </a:p>
          <a:p>
            <a:pPr lvl="2"/>
            <a:r>
              <a:rPr lang="en-GB" dirty="0"/>
              <a:t>Increase exercise to get the same euphoric feeling. </a:t>
            </a:r>
          </a:p>
        </p:txBody>
      </p:sp>
    </p:spTree>
    <p:extLst>
      <p:ext uri="{BB962C8B-B14F-4D97-AF65-F5344CB8AC3E}">
        <p14:creationId xmlns:p14="http://schemas.microsoft.com/office/powerpoint/2010/main" val="114932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5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Griffiths (1997, 2002)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00" y="1749245"/>
            <a:ext cx="7160665" cy="45811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Withdrawal Symptoms</a:t>
            </a:r>
          </a:p>
          <a:p>
            <a:pPr lvl="1"/>
            <a:r>
              <a:rPr lang="en-GB" dirty="0"/>
              <a:t>Unpleasant feeling states and/or physical effects which occur when the activity is discontinued or suddenly reduced</a:t>
            </a:r>
          </a:p>
          <a:p>
            <a:r>
              <a:rPr lang="en-GB" dirty="0"/>
              <a:t>Conflict</a:t>
            </a:r>
          </a:p>
          <a:p>
            <a:pPr lvl="1"/>
            <a:r>
              <a:rPr lang="en-GB" dirty="0"/>
              <a:t>Between those around them, other activities (e.g. job) and with themselves. </a:t>
            </a:r>
          </a:p>
          <a:p>
            <a:r>
              <a:rPr lang="en-GB" dirty="0"/>
              <a:t>Relapse</a:t>
            </a:r>
          </a:p>
          <a:p>
            <a:pPr lvl="1"/>
            <a:r>
              <a:rPr lang="en-GB" dirty="0"/>
              <a:t>Repeat behaviours after days, months or years of abstinence. </a:t>
            </a:r>
          </a:p>
        </p:txBody>
      </p:sp>
    </p:spTree>
    <p:extLst>
      <p:ext uri="{BB962C8B-B14F-4D97-AF65-F5344CB8AC3E}">
        <p14:creationId xmlns:p14="http://schemas.microsoft.com/office/powerpoint/2010/main" val="372310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527605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Pierce et al (1993)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886560"/>
          </a:xfrm>
        </p:spPr>
        <p:txBody>
          <a:bodyPr/>
          <a:lstStyle/>
          <a:p>
            <a:r>
              <a:rPr lang="en-GB" sz="3200" dirty="0"/>
              <a:t>Examined Endorphin response to endurance exercise (aerobic dance)</a:t>
            </a:r>
          </a:p>
          <a:p>
            <a:endParaRPr lang="en-GB" sz="3200" dirty="0"/>
          </a:p>
          <a:p>
            <a:r>
              <a:rPr lang="en-GB" sz="3200" dirty="0"/>
              <a:t>8 women trained in dance. </a:t>
            </a:r>
          </a:p>
          <a:p>
            <a:endParaRPr lang="en-GB" sz="3200" dirty="0"/>
          </a:p>
          <a:p>
            <a:r>
              <a:rPr lang="en-GB" sz="3200" dirty="0"/>
              <a:t>Plasma Endorphin levels prior and post a 45 minute dance routine + participant answered a exercise-dependence scale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425560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0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Pierce et al (1993)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Autofit/>
          </a:bodyPr>
          <a:lstStyle/>
          <a:p>
            <a:r>
              <a:rPr lang="en-GB" sz="3200" dirty="0"/>
              <a:t>Findings</a:t>
            </a:r>
          </a:p>
          <a:p>
            <a:endParaRPr lang="en-GB" sz="3200" dirty="0"/>
          </a:p>
          <a:p>
            <a:r>
              <a:rPr lang="en-GB" sz="3200" dirty="0"/>
              <a:t>Plasma Endorphin Levels greater post exercise. </a:t>
            </a:r>
          </a:p>
          <a:p>
            <a:endParaRPr lang="en-GB" sz="3200" dirty="0"/>
          </a:p>
          <a:p>
            <a:r>
              <a:rPr lang="en-GB" sz="3200" dirty="0"/>
              <a:t>However, no correlation (either way) between Endorphin levels and exercise dependence scale. </a:t>
            </a:r>
          </a:p>
          <a:p>
            <a:pPr lvl="1"/>
            <a:r>
              <a:rPr lang="en-GB" sz="3200" dirty="0"/>
              <a:t>Any issues with such studies? </a:t>
            </a:r>
          </a:p>
        </p:txBody>
      </p:sp>
    </p:spTree>
    <p:extLst>
      <p:ext uri="{BB962C8B-B14F-4D97-AF65-F5344CB8AC3E}">
        <p14:creationId xmlns:p14="http://schemas.microsoft.com/office/powerpoint/2010/main" val="17106703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527605"/>
            <a:ext cx="8229600" cy="6108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Critique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291131"/>
            <a:ext cx="7313370" cy="519197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Low Sample Size.</a:t>
            </a:r>
          </a:p>
          <a:p>
            <a:endParaRPr lang="en-GB" dirty="0"/>
          </a:p>
          <a:p>
            <a:r>
              <a:rPr lang="en-GB" dirty="0"/>
              <a:t> Remember back to Griffiths (1997, 2002) criteria of an addiction. </a:t>
            </a:r>
          </a:p>
          <a:p>
            <a:pPr lvl="1"/>
            <a:r>
              <a:rPr lang="en-GB" dirty="0"/>
              <a:t>Greater effort needed to attain previous feelings of euphoria (so we would not necessarily expect those addicted to have the same response). </a:t>
            </a:r>
          </a:p>
          <a:p>
            <a:pPr lvl="2"/>
            <a:r>
              <a:rPr lang="en-GB" dirty="0"/>
              <a:t>However, remember Pierce reported NO correlation at all….</a:t>
            </a:r>
          </a:p>
          <a:p>
            <a:endParaRPr lang="en-GB" dirty="0"/>
          </a:p>
          <a:p>
            <a:r>
              <a:rPr lang="en-GB" dirty="0"/>
              <a:t>However, unlike with gambling – with exercise you also build a physical tolerance to training effects (oxygen uptake, sweat response). </a:t>
            </a:r>
          </a:p>
          <a:p>
            <a:pPr lvl="1"/>
            <a:r>
              <a:rPr lang="en-GB" dirty="0"/>
              <a:t>It is not necessarily those who scored high in the exercise-dependence scale were physically fitter.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9687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680310"/>
            <a:ext cx="8229600" cy="6108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</a:t>
            </a:r>
            <a:r>
              <a:rPr lang="en-GB" dirty="0" err="1"/>
              <a:t>Leuenberger</a:t>
            </a:r>
            <a:r>
              <a:rPr lang="en-GB" dirty="0"/>
              <a:t>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443836"/>
            <a:ext cx="7313370" cy="5039265"/>
          </a:xfrm>
        </p:spPr>
        <p:txBody>
          <a:bodyPr>
            <a:normAutofit fontScale="92500"/>
          </a:bodyPr>
          <a:lstStyle/>
          <a:p>
            <a:r>
              <a:rPr lang="en-GB" dirty="0"/>
              <a:t>Review of literature that reports inconsistence evidence for a rise in endorphin release in humans. </a:t>
            </a:r>
          </a:p>
          <a:p>
            <a:endParaRPr lang="en-GB" dirty="0"/>
          </a:p>
          <a:p>
            <a:r>
              <a:rPr lang="en-GB" dirty="0"/>
              <a:t>Difficult to simply deduct the endorphins released due to exercise are the cause of euphoric feelings.</a:t>
            </a:r>
          </a:p>
          <a:p>
            <a:endParaRPr lang="en-GB" dirty="0"/>
          </a:p>
          <a:p>
            <a:r>
              <a:rPr lang="en-GB" dirty="0"/>
              <a:t>Remember the primary role of endorphins (pain suppression) – Exercise can hurt, particularly long distance running with an end goal. </a:t>
            </a:r>
          </a:p>
          <a:p>
            <a:pPr lvl="1"/>
            <a:r>
              <a:rPr lang="en-GB" dirty="0"/>
              <a:t>(Farrell, 1985) </a:t>
            </a:r>
          </a:p>
        </p:txBody>
      </p:sp>
    </p:spTree>
    <p:extLst>
      <p:ext uri="{BB962C8B-B14F-4D97-AF65-F5344CB8AC3E}">
        <p14:creationId xmlns:p14="http://schemas.microsoft.com/office/powerpoint/2010/main" val="9101844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Lecture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8865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Depression rates and cost of treatment highlight the reason to research alternative treatments. </a:t>
            </a:r>
          </a:p>
          <a:p>
            <a:endParaRPr lang="en-GB" dirty="0"/>
          </a:p>
          <a:p>
            <a:r>
              <a:rPr lang="en-GB" dirty="0"/>
              <a:t>Widespread cross sectional studies have highlighted the impact of exercise as a predictor of positive well being and a decrease likelihood of obtaining depression. </a:t>
            </a:r>
          </a:p>
          <a:p>
            <a:endParaRPr lang="en-GB" dirty="0"/>
          </a:p>
          <a:p>
            <a:r>
              <a:rPr lang="en-GB" dirty="0"/>
              <a:t>However, such studies look at this relationship retrospectively, so issues. </a:t>
            </a:r>
          </a:p>
        </p:txBody>
      </p:sp>
    </p:spTree>
    <p:extLst>
      <p:ext uri="{BB962C8B-B14F-4D97-AF65-F5344CB8AC3E}">
        <p14:creationId xmlns:p14="http://schemas.microsoft.com/office/powerpoint/2010/main" val="32429994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680311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Lecture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Prospective Longitudinal have provided us with insight into being able to examine how exercise behaviours might predict future depression. However, the survey nature of such research provides with many issues. </a:t>
            </a:r>
          </a:p>
          <a:p>
            <a:endParaRPr lang="en-GB" dirty="0"/>
          </a:p>
          <a:p>
            <a:r>
              <a:rPr lang="en-GB" dirty="0"/>
              <a:t>E.g.</a:t>
            </a:r>
          </a:p>
          <a:p>
            <a:pPr lvl="1"/>
            <a:r>
              <a:rPr lang="en-GB" dirty="0"/>
              <a:t>Type of Exercise</a:t>
            </a:r>
          </a:p>
          <a:p>
            <a:pPr lvl="1"/>
            <a:r>
              <a:rPr lang="en-GB" dirty="0"/>
              <a:t>Intensity and Frequency of Exercise</a:t>
            </a:r>
          </a:p>
          <a:p>
            <a:pPr lvl="1"/>
            <a:r>
              <a:rPr lang="en-GB" dirty="0"/>
              <a:t>Measure of Depression. </a:t>
            </a:r>
          </a:p>
        </p:txBody>
      </p:sp>
    </p:spTree>
    <p:extLst>
      <p:ext uri="{BB962C8B-B14F-4D97-AF65-F5344CB8AC3E}">
        <p14:creationId xmlns:p14="http://schemas.microsoft.com/office/powerpoint/2010/main" val="39872887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680311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Lecture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 fontScale="92500"/>
          </a:bodyPr>
          <a:lstStyle/>
          <a:p>
            <a:r>
              <a:rPr lang="en-GB" dirty="0"/>
              <a:t>Individual experimental studies have further highlighted how exercise can be used as treatment against depression</a:t>
            </a:r>
          </a:p>
          <a:p>
            <a:endParaRPr lang="en-GB" dirty="0"/>
          </a:p>
          <a:p>
            <a:r>
              <a:rPr lang="en-GB" dirty="0"/>
              <a:t>So how have researchers explained the impact of exercise as a treatment on exercise? </a:t>
            </a:r>
          </a:p>
          <a:p>
            <a:pPr lvl="1"/>
            <a:r>
              <a:rPr lang="en-GB" dirty="0"/>
              <a:t>Social</a:t>
            </a:r>
          </a:p>
          <a:p>
            <a:pPr lvl="1"/>
            <a:r>
              <a:rPr lang="en-GB" dirty="0"/>
              <a:t>Cognitive</a:t>
            </a:r>
          </a:p>
          <a:p>
            <a:pPr lvl="1"/>
            <a:r>
              <a:rPr lang="en-GB" dirty="0"/>
              <a:t>Biological Mechanisms (</a:t>
            </a:r>
            <a:r>
              <a:rPr lang="en-GB" dirty="0" err="1"/>
              <a:t>Buckworth</a:t>
            </a:r>
            <a:r>
              <a:rPr lang="en-GB" dirty="0"/>
              <a:t> et al, 2012). </a:t>
            </a:r>
          </a:p>
          <a:p>
            <a:pPr lvl="2"/>
            <a:r>
              <a:rPr lang="en-GB" dirty="0"/>
              <a:t>Combined elements of these</a:t>
            </a:r>
          </a:p>
        </p:txBody>
      </p:sp>
    </p:spTree>
    <p:extLst>
      <p:ext uri="{BB962C8B-B14F-4D97-AF65-F5344CB8AC3E}">
        <p14:creationId xmlns:p14="http://schemas.microsoft.com/office/powerpoint/2010/main" val="420554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670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Lecture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00" y="1749245"/>
            <a:ext cx="7160665" cy="4581150"/>
          </a:xfrm>
        </p:spPr>
        <p:txBody>
          <a:bodyPr>
            <a:normAutofit/>
          </a:bodyPr>
          <a:lstStyle/>
          <a:p>
            <a:r>
              <a:rPr lang="en-GB" dirty="0"/>
              <a:t>Whilst there are much research demonstrating social and cognitive explanations for the effects of exercise as a treatment of depression, many confounding variables so cause and effect issues. </a:t>
            </a:r>
          </a:p>
          <a:p>
            <a:endParaRPr lang="en-GB" dirty="0"/>
          </a:p>
          <a:p>
            <a:r>
              <a:rPr lang="en-GB" dirty="0"/>
              <a:t>Biological explanations may provide a more direct answer and address the cause and effect concerns of other explanations.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2318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5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Lecture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Biological Explanations</a:t>
            </a:r>
          </a:p>
          <a:p>
            <a:pPr lvl="1"/>
            <a:r>
              <a:rPr lang="en-GB" dirty="0"/>
              <a:t>Effects of Exercise on Serotonin, Noradrenaline, Dopamine and Endorphin levels.</a:t>
            </a:r>
          </a:p>
          <a:p>
            <a:pPr lvl="1"/>
            <a:endParaRPr lang="en-GB" dirty="0"/>
          </a:p>
          <a:p>
            <a:r>
              <a:rPr lang="en-GB" dirty="0"/>
              <a:t>Promising Findings on Animals. </a:t>
            </a:r>
          </a:p>
          <a:p>
            <a:endParaRPr lang="en-GB" dirty="0"/>
          </a:p>
          <a:p>
            <a:r>
              <a:rPr lang="en-GB" dirty="0"/>
              <a:t>However, findings on human less clear.</a:t>
            </a:r>
          </a:p>
          <a:p>
            <a:endParaRPr lang="en-GB" dirty="0"/>
          </a:p>
          <a:p>
            <a:r>
              <a:rPr lang="en-GB" dirty="0"/>
              <a:t>Endorphin levels may provide some insight into exercise addictions. </a:t>
            </a:r>
          </a:p>
        </p:txBody>
      </p:sp>
    </p:spTree>
    <p:extLst>
      <p:ext uri="{BB962C8B-B14F-4D97-AF65-F5344CB8AC3E}">
        <p14:creationId xmlns:p14="http://schemas.microsoft.com/office/powerpoint/2010/main" val="87460062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1876</Words>
  <Application>Microsoft Office PowerPoint</Application>
  <PresentationFormat>Widescreen</PresentationFormat>
  <Paragraphs>227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Arial</vt:lpstr>
      <vt:lpstr>Calibri</vt:lpstr>
      <vt:lpstr>1_Office Theme</vt:lpstr>
      <vt:lpstr>Exercise and Mental Health (Depression) 2</vt:lpstr>
      <vt:lpstr>So why…. </vt:lpstr>
      <vt:lpstr>Social Cognitive Explanations</vt:lpstr>
      <vt:lpstr>However…</vt:lpstr>
      <vt:lpstr>Findings (cited in Buckworth et al, 2012).</vt:lpstr>
      <vt:lpstr>Biological Explanations</vt:lpstr>
      <vt:lpstr>Aetiology of depression…</vt:lpstr>
      <vt:lpstr>Aetiology of depression…</vt:lpstr>
      <vt:lpstr> Monoamine depletion hypothesis of depression.  </vt:lpstr>
      <vt:lpstr>Research involving exercise</vt:lpstr>
      <vt:lpstr>Dishman et al (1997)</vt:lpstr>
      <vt:lpstr>Dishman et al (1997)</vt:lpstr>
      <vt:lpstr>However…..</vt:lpstr>
      <vt:lpstr>Nevertheless</vt:lpstr>
      <vt:lpstr>Endorphins….</vt:lpstr>
      <vt:lpstr>The Runner’s High…..</vt:lpstr>
      <vt:lpstr>Defining Runner’s High</vt:lpstr>
      <vt:lpstr>Boecker et al 2008</vt:lpstr>
      <vt:lpstr>Boecker et al, 2008</vt:lpstr>
      <vt:lpstr>Could this be the link with exercise addition….</vt:lpstr>
      <vt:lpstr>Issues with Exercise Addiction Research</vt:lpstr>
      <vt:lpstr>Griffiths (1997, 2002)</vt:lpstr>
      <vt:lpstr>Griffiths (1997, 2002)</vt:lpstr>
      <vt:lpstr>Pierce et al (1993)</vt:lpstr>
      <vt:lpstr>Pierce et al (1993)</vt:lpstr>
      <vt:lpstr>Critique</vt:lpstr>
      <vt:lpstr> Leuenberger (2006)</vt:lpstr>
      <vt:lpstr>Lecture Conclusion</vt:lpstr>
      <vt:lpstr>Lecture Conclusion</vt:lpstr>
      <vt:lpstr>Lecture Conclusion</vt:lpstr>
      <vt:lpstr>Lecture Conclusion</vt:lpstr>
      <vt:lpstr>Lecture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 and Mental Health (Depression) 2</dc:title>
  <dc:creator>Stuart Jones</dc:creator>
  <cp:lastModifiedBy>Stuart Jones</cp:lastModifiedBy>
  <cp:revision>1</cp:revision>
  <dcterms:created xsi:type="dcterms:W3CDTF">2022-03-11T19:42:53Z</dcterms:created>
  <dcterms:modified xsi:type="dcterms:W3CDTF">2022-03-11T19:43:17Z</dcterms:modified>
</cp:coreProperties>
</file>