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1"/>
  </p:notesMasterIdLst>
  <p:sldIdLst>
    <p:sldId id="256" r:id="rId2"/>
    <p:sldId id="257" r:id="rId3"/>
    <p:sldId id="265" r:id="rId4"/>
    <p:sldId id="258" r:id="rId5"/>
    <p:sldId id="260" r:id="rId6"/>
    <p:sldId id="259" r:id="rId7"/>
    <p:sldId id="261" r:id="rId8"/>
    <p:sldId id="262" r:id="rId9"/>
    <p:sldId id="264" r:id="rId10"/>
    <p:sldId id="263" r:id="rId11"/>
    <p:sldId id="267" r:id="rId12"/>
    <p:sldId id="268" r:id="rId13"/>
    <p:sldId id="269" r:id="rId14"/>
    <p:sldId id="270" r:id="rId15"/>
    <p:sldId id="271" r:id="rId16"/>
    <p:sldId id="272" r:id="rId17"/>
    <p:sldId id="273" r:id="rId18"/>
    <p:sldId id="274" r:id="rId19"/>
    <p:sldId id="26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51E8A2-F617-48C6-A097-323F7701ADB5}" v="1" dt="2022-10-03T09:56:04.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1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DB51E8A2-F617-48C6-A097-323F7701ADB5}"/>
    <pc:docChg chg="modSld">
      <pc:chgData name="Laura Knight" userId="fcc6b1b8-7f69-4c06-9fd3-1a1553b3cd99" providerId="ADAL" clId="{DB51E8A2-F617-48C6-A097-323F7701ADB5}" dt="2022-10-03T09:57:28.074" v="128" actId="403"/>
      <pc:docMkLst>
        <pc:docMk/>
      </pc:docMkLst>
      <pc:sldChg chg="addSp modSp mod">
        <pc:chgData name="Laura Knight" userId="fcc6b1b8-7f69-4c06-9fd3-1a1553b3cd99" providerId="ADAL" clId="{DB51E8A2-F617-48C6-A097-323F7701ADB5}" dt="2022-10-03T09:57:28.074" v="128" actId="403"/>
        <pc:sldMkLst>
          <pc:docMk/>
          <pc:sldMk cId="3968063031" sldId="257"/>
        </pc:sldMkLst>
        <pc:spChg chg="add mod">
          <ac:chgData name="Laura Knight" userId="fcc6b1b8-7f69-4c06-9fd3-1a1553b3cd99" providerId="ADAL" clId="{DB51E8A2-F617-48C6-A097-323F7701ADB5}" dt="2022-10-03T09:57:28.074" v="128" actId="403"/>
          <ac:spMkLst>
            <pc:docMk/>
            <pc:sldMk cId="3968063031" sldId="257"/>
            <ac:spMk id="4" creationId="{C957D77E-4BB3-2E23-BC5E-61C04CB2FF0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C0C68F-D7DD-4FFF-98AC-FD00E12CAA24}" type="doc">
      <dgm:prSet loTypeId="urn:microsoft.com/office/officeart/2005/8/layout/chevron1" loCatId="process" qsTypeId="urn:microsoft.com/office/officeart/2005/8/quickstyle/simple4" qsCatId="simple" csTypeId="urn:microsoft.com/office/officeart/2005/8/colors/accent1_2" csCatId="accent1"/>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EC2D7C09-D0A0-4033-83C5-DBED02ADB19C}" type="pres">
      <dgm:prSet presAssocID="{D1C0C68F-D7DD-4FFF-98AC-FD00E12CAA24}" presName="Name0" presStyleCnt="0">
        <dgm:presLayoutVars>
          <dgm:dir/>
          <dgm:animLvl val="lvl"/>
          <dgm:resizeHandles val="exact"/>
        </dgm:presLayoutVars>
      </dgm:prSet>
      <dgm:spPr/>
    </dgm:pt>
    <dgm:pt modelId="{688F76D8-2FE9-4F0A-98C5-D0DED8F6642C}" type="pres">
      <dgm:prSet presAssocID="{4BC0FC61-053D-4A4D-8CA6-C5D024B573DA}" presName="parTxOnly" presStyleLbl="node1" presStyleIdx="0" presStyleCnt="2">
        <dgm:presLayoutVars>
          <dgm:chMax val="0"/>
          <dgm:chPref val="0"/>
          <dgm:bulletEnabled val="1"/>
        </dgm:presLayoutVars>
      </dgm:prSet>
      <dgm:spPr/>
    </dgm:pt>
    <dgm:pt modelId="{9D0865BC-29EA-4E60-9607-868E4BC1157F}" type="pres">
      <dgm:prSet presAssocID="{B777ED9C-B11B-4716-8805-D484344BF9CF}" presName="parTxOnlySpace" presStyleCnt="0"/>
      <dgm:spPr/>
    </dgm:pt>
    <dgm:pt modelId="{ADAA7D40-ED4B-44CC-ADE0-F075C5BC4E2E}" type="pres">
      <dgm:prSet presAssocID="{7EA9F256-2493-4A29-B1FE-F0EBE47FA262}" presName="parTxOnly" presStyleLbl="node1" presStyleIdx="1" presStyleCnt="2">
        <dgm:presLayoutVars>
          <dgm:chMax val="0"/>
          <dgm:chPref val="0"/>
          <dgm:bulletEnabled val="1"/>
        </dgm:presLayoutVars>
      </dgm:prSet>
      <dgm:spPr/>
    </dgm:pt>
  </dgm:ptLst>
  <dgm:cxnLst>
    <dgm:cxn modelId="{64D2A180-60DB-4D01-A153-E8EF7823EC75}" srcId="{D1C0C68F-D7DD-4FFF-98AC-FD00E12CAA24}" destId="{4BC0FC61-053D-4A4D-8CA6-C5D024B573DA}" srcOrd="0" destOrd="0" parTransId="{E5D48C4E-4BAA-486A-90A9-15F4D36EA17E}" sibTransId="{B777ED9C-B11B-4716-8805-D484344BF9CF}"/>
    <dgm:cxn modelId="{5D709991-0811-49E2-B4A3-FAC4D635444E}" type="presOf" srcId="{7EA9F256-2493-4A29-B1FE-F0EBE47FA262}" destId="{ADAA7D40-ED4B-44CC-ADE0-F075C5BC4E2E}" srcOrd="0" destOrd="0" presId="urn:microsoft.com/office/officeart/2005/8/layout/chevron1"/>
    <dgm:cxn modelId="{BE95D7CE-4247-445E-8DD2-CDE08FEAC288}" type="presOf" srcId="{D1C0C68F-D7DD-4FFF-98AC-FD00E12CAA24}" destId="{EC2D7C09-D0A0-4033-83C5-DBED02ADB19C}" srcOrd="0" destOrd="0" presId="urn:microsoft.com/office/officeart/2005/8/layout/chevron1"/>
    <dgm:cxn modelId="{3E23CADE-FD20-4D47-8BAB-95142B7EA5B1}" type="presOf" srcId="{4BC0FC61-053D-4A4D-8CA6-C5D024B573DA}" destId="{688F76D8-2FE9-4F0A-98C5-D0DED8F6642C}" srcOrd="0" destOrd="0" presId="urn:microsoft.com/office/officeart/2005/8/layout/chevron1"/>
    <dgm:cxn modelId="{6D476CF7-66A5-4833-9919-4CF3C95AE492}" srcId="{D1C0C68F-D7DD-4FFF-98AC-FD00E12CAA24}" destId="{7EA9F256-2493-4A29-B1FE-F0EBE47FA262}" srcOrd="1" destOrd="0" parTransId="{2B8072A0-3A7A-44D2-8C98-030D8FBE7B80}" sibTransId="{867EF655-FB21-4028-B8F8-4FC120DEF7B3}"/>
    <dgm:cxn modelId="{90342C40-E886-4F0A-A9BB-6BB3344B0509}" type="presParOf" srcId="{EC2D7C09-D0A0-4033-83C5-DBED02ADB19C}" destId="{688F76D8-2FE9-4F0A-98C5-D0DED8F6642C}" srcOrd="0" destOrd="0" presId="urn:microsoft.com/office/officeart/2005/8/layout/chevron1"/>
    <dgm:cxn modelId="{1ACD53F7-5C7C-48DE-BADE-F8AD69815DD5}" type="presParOf" srcId="{EC2D7C09-D0A0-4033-83C5-DBED02ADB19C}" destId="{9D0865BC-29EA-4E60-9607-868E4BC1157F}" srcOrd="1" destOrd="0" presId="urn:microsoft.com/office/officeart/2005/8/layout/chevron1"/>
    <dgm:cxn modelId="{BB67BCD1-9282-4767-87FA-1ECFB64CD29A}" type="presParOf" srcId="{EC2D7C09-D0A0-4033-83C5-DBED02ADB19C}" destId="{ADAA7D40-ED4B-44CC-ADE0-F075C5BC4E2E}"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72067C-6DB8-4B76-B5BD-2F454457383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D9938DB-866D-4B4B-A12A-CBA44A8577E6}">
      <dgm:prSet/>
      <dgm:spPr/>
      <dgm:t>
        <a:bodyPr/>
        <a:lstStyle/>
        <a:p>
          <a:r>
            <a:rPr lang="en-US" dirty="0"/>
            <a:t>AR- conduct element is done through a positive act- GBH, murder, rape.</a:t>
          </a:r>
        </a:p>
      </dgm:t>
    </dgm:pt>
    <dgm:pt modelId="{3919C364-48DE-4D96-92B5-F480804CA106}" type="parTrans" cxnId="{392F2F0B-E87B-443B-A489-0173A7D74FDF}">
      <dgm:prSet/>
      <dgm:spPr/>
      <dgm:t>
        <a:bodyPr/>
        <a:lstStyle/>
        <a:p>
          <a:endParaRPr lang="en-US"/>
        </a:p>
      </dgm:t>
    </dgm:pt>
    <dgm:pt modelId="{D1439B51-1D32-4EBD-B7F4-9DE91BF950B3}" type="sibTrans" cxnId="{392F2F0B-E87B-443B-A489-0173A7D74FDF}">
      <dgm:prSet/>
      <dgm:spPr/>
      <dgm:t>
        <a:bodyPr/>
        <a:lstStyle/>
        <a:p>
          <a:endParaRPr lang="en-US"/>
        </a:p>
      </dgm:t>
    </dgm:pt>
    <dgm:pt modelId="{095435E5-471D-4DEE-83F4-47E3FA40D0D0}">
      <dgm:prSet/>
      <dgm:spPr/>
      <dgm:t>
        <a:bodyPr/>
        <a:lstStyle/>
        <a:p>
          <a:r>
            <a:rPr lang="en-GB"/>
            <a:t>Conduct element of an omission is the </a:t>
          </a:r>
          <a:r>
            <a:rPr lang="en-GB" b="1"/>
            <a:t>failure to act</a:t>
          </a:r>
          <a:endParaRPr lang="en-US"/>
        </a:p>
      </dgm:t>
    </dgm:pt>
    <dgm:pt modelId="{44F5CCD8-E255-4A4B-9AA6-4D8B97EF77A7}" type="parTrans" cxnId="{2A58CF74-9FC4-4BB5-B3BF-8D8EBEF9B0D8}">
      <dgm:prSet/>
      <dgm:spPr/>
      <dgm:t>
        <a:bodyPr/>
        <a:lstStyle/>
        <a:p>
          <a:endParaRPr lang="en-US"/>
        </a:p>
      </dgm:t>
    </dgm:pt>
    <dgm:pt modelId="{62AD2E0F-0217-4CC1-8296-59263ED05AF0}" type="sibTrans" cxnId="{2A58CF74-9FC4-4BB5-B3BF-8D8EBEF9B0D8}">
      <dgm:prSet/>
      <dgm:spPr/>
      <dgm:t>
        <a:bodyPr/>
        <a:lstStyle/>
        <a:p>
          <a:endParaRPr lang="en-US"/>
        </a:p>
      </dgm:t>
    </dgm:pt>
    <dgm:pt modelId="{2C110253-0088-43FF-899A-B6BBE1367A81}">
      <dgm:prSet/>
      <dgm:spPr/>
      <dgm:t>
        <a:bodyPr/>
        <a:lstStyle/>
        <a:p>
          <a:endParaRPr lang="en-US" dirty="0"/>
        </a:p>
      </dgm:t>
    </dgm:pt>
    <dgm:pt modelId="{EC24D13F-FB3B-4C63-8987-5C881D996540}" type="parTrans" cxnId="{AB3520B9-546F-45E6-8FCC-7E83A84E6BA3}">
      <dgm:prSet/>
      <dgm:spPr/>
      <dgm:t>
        <a:bodyPr/>
        <a:lstStyle/>
        <a:p>
          <a:endParaRPr lang="en-US"/>
        </a:p>
      </dgm:t>
    </dgm:pt>
    <dgm:pt modelId="{6E5FC40F-83C2-4EE5-BB73-29B8A64A8A48}" type="sibTrans" cxnId="{AB3520B9-546F-45E6-8FCC-7E83A84E6BA3}">
      <dgm:prSet/>
      <dgm:spPr/>
      <dgm:t>
        <a:bodyPr/>
        <a:lstStyle/>
        <a:p>
          <a:endParaRPr lang="en-US"/>
        </a:p>
      </dgm:t>
    </dgm:pt>
    <dgm:pt modelId="{78AB4CF9-BECC-417A-A9B1-095139F30872}">
      <dgm:prSet/>
      <dgm:spPr/>
      <dgm:t>
        <a:bodyPr/>
        <a:lstStyle/>
        <a:p>
          <a:r>
            <a:rPr lang="en-GB" dirty="0"/>
            <a:t>Requirements for a crime to be committed by omission:-</a:t>
          </a:r>
        </a:p>
        <a:p>
          <a:r>
            <a:rPr lang="en-GB" b="1" dirty="0"/>
            <a:t>There was a duty of care</a:t>
          </a:r>
          <a:endParaRPr lang="en-US" dirty="0"/>
        </a:p>
        <a:p>
          <a:r>
            <a:rPr lang="en-GB" b="1" dirty="0"/>
            <a:t>This duty was breached</a:t>
          </a:r>
          <a:endParaRPr lang="en-US" dirty="0"/>
        </a:p>
        <a:p>
          <a:r>
            <a:rPr lang="en-GB" b="1" dirty="0"/>
            <a:t>A causal connection between the breach of duty and the harm suffered</a:t>
          </a:r>
          <a:endParaRPr lang="en-US" dirty="0"/>
        </a:p>
      </dgm:t>
    </dgm:pt>
    <dgm:pt modelId="{6B48BDBF-B6CD-4C15-A723-B7CBA769A55C}" type="sibTrans" cxnId="{54CC1DEA-C8E4-43BE-AE39-971ADFBF3C54}">
      <dgm:prSet/>
      <dgm:spPr/>
      <dgm:t>
        <a:bodyPr/>
        <a:lstStyle/>
        <a:p>
          <a:endParaRPr lang="en-US"/>
        </a:p>
      </dgm:t>
    </dgm:pt>
    <dgm:pt modelId="{8FC25F56-35A7-4B53-BC87-F5AB886B405F}" type="parTrans" cxnId="{54CC1DEA-C8E4-43BE-AE39-971ADFBF3C54}">
      <dgm:prSet/>
      <dgm:spPr/>
      <dgm:t>
        <a:bodyPr/>
        <a:lstStyle/>
        <a:p>
          <a:endParaRPr lang="en-US"/>
        </a:p>
      </dgm:t>
    </dgm:pt>
    <dgm:pt modelId="{C110DE19-C006-48CB-9BBD-6C85B305943F}" type="pres">
      <dgm:prSet presAssocID="{E772067C-6DB8-4B76-B5BD-2F454457383C}" presName="linear" presStyleCnt="0">
        <dgm:presLayoutVars>
          <dgm:animLvl val="lvl"/>
          <dgm:resizeHandles val="exact"/>
        </dgm:presLayoutVars>
      </dgm:prSet>
      <dgm:spPr/>
    </dgm:pt>
    <dgm:pt modelId="{D5AABF3A-9120-4089-A501-53A1F35EAC9E}" type="pres">
      <dgm:prSet presAssocID="{2D9938DB-866D-4B4B-A12A-CBA44A8577E6}" presName="parentText" presStyleLbl="node1" presStyleIdx="0" presStyleCnt="3">
        <dgm:presLayoutVars>
          <dgm:chMax val="0"/>
          <dgm:bulletEnabled val="1"/>
        </dgm:presLayoutVars>
      </dgm:prSet>
      <dgm:spPr/>
    </dgm:pt>
    <dgm:pt modelId="{90AFE5A9-D3B9-4F88-BB84-E604596D1153}" type="pres">
      <dgm:prSet presAssocID="{D1439B51-1D32-4EBD-B7F4-9DE91BF950B3}" presName="spacer" presStyleCnt="0"/>
      <dgm:spPr/>
    </dgm:pt>
    <dgm:pt modelId="{A856040E-B1F3-488B-8CBB-E4900ECD49E3}" type="pres">
      <dgm:prSet presAssocID="{095435E5-471D-4DEE-83F4-47E3FA40D0D0}" presName="parentText" presStyleLbl="node1" presStyleIdx="1" presStyleCnt="3">
        <dgm:presLayoutVars>
          <dgm:chMax val="0"/>
          <dgm:bulletEnabled val="1"/>
        </dgm:presLayoutVars>
      </dgm:prSet>
      <dgm:spPr/>
    </dgm:pt>
    <dgm:pt modelId="{A762C8A3-68D3-4AE7-9604-874E1954A3F4}" type="pres">
      <dgm:prSet presAssocID="{62AD2E0F-0217-4CC1-8296-59263ED05AF0}" presName="spacer" presStyleCnt="0"/>
      <dgm:spPr/>
    </dgm:pt>
    <dgm:pt modelId="{0123AA3A-75D4-468E-BEA7-21ED5F17B4F2}" type="pres">
      <dgm:prSet presAssocID="{78AB4CF9-BECC-417A-A9B1-095139F30872}" presName="parentText" presStyleLbl="node1" presStyleIdx="2" presStyleCnt="3">
        <dgm:presLayoutVars>
          <dgm:chMax val="0"/>
          <dgm:bulletEnabled val="1"/>
        </dgm:presLayoutVars>
      </dgm:prSet>
      <dgm:spPr/>
    </dgm:pt>
    <dgm:pt modelId="{5A3E95D0-045E-4D57-BEFD-12314437BCED}" type="pres">
      <dgm:prSet presAssocID="{78AB4CF9-BECC-417A-A9B1-095139F30872}" presName="childText" presStyleLbl="revTx" presStyleIdx="0" presStyleCnt="1">
        <dgm:presLayoutVars>
          <dgm:bulletEnabled val="1"/>
        </dgm:presLayoutVars>
      </dgm:prSet>
      <dgm:spPr/>
    </dgm:pt>
  </dgm:ptLst>
  <dgm:cxnLst>
    <dgm:cxn modelId="{F5BCB906-DD5C-4B44-9DA6-B36825E3FB0B}" type="presOf" srcId="{78AB4CF9-BECC-417A-A9B1-095139F30872}" destId="{0123AA3A-75D4-468E-BEA7-21ED5F17B4F2}" srcOrd="0" destOrd="0" presId="urn:microsoft.com/office/officeart/2005/8/layout/vList2"/>
    <dgm:cxn modelId="{20D91109-B20A-4FA2-B8F8-032B9CBEF60F}" type="presOf" srcId="{2D9938DB-866D-4B4B-A12A-CBA44A8577E6}" destId="{D5AABF3A-9120-4089-A501-53A1F35EAC9E}" srcOrd="0" destOrd="0" presId="urn:microsoft.com/office/officeart/2005/8/layout/vList2"/>
    <dgm:cxn modelId="{392F2F0B-E87B-443B-A489-0173A7D74FDF}" srcId="{E772067C-6DB8-4B76-B5BD-2F454457383C}" destId="{2D9938DB-866D-4B4B-A12A-CBA44A8577E6}" srcOrd="0" destOrd="0" parTransId="{3919C364-48DE-4D96-92B5-F480804CA106}" sibTransId="{D1439B51-1D32-4EBD-B7F4-9DE91BF950B3}"/>
    <dgm:cxn modelId="{2A58CF74-9FC4-4BB5-B3BF-8D8EBEF9B0D8}" srcId="{E772067C-6DB8-4B76-B5BD-2F454457383C}" destId="{095435E5-471D-4DEE-83F4-47E3FA40D0D0}" srcOrd="1" destOrd="0" parTransId="{44F5CCD8-E255-4A4B-9AA6-4D8B97EF77A7}" sibTransId="{62AD2E0F-0217-4CC1-8296-59263ED05AF0}"/>
    <dgm:cxn modelId="{0B487E77-B084-4165-BF78-264B33090EB6}" type="presOf" srcId="{E772067C-6DB8-4B76-B5BD-2F454457383C}" destId="{C110DE19-C006-48CB-9BBD-6C85B305943F}" srcOrd="0" destOrd="0" presId="urn:microsoft.com/office/officeart/2005/8/layout/vList2"/>
    <dgm:cxn modelId="{C7964DAA-CF35-4373-92D8-BB03E6D36F45}" type="presOf" srcId="{2C110253-0088-43FF-899A-B6BBE1367A81}" destId="{5A3E95D0-045E-4D57-BEFD-12314437BCED}" srcOrd="0" destOrd="0" presId="urn:microsoft.com/office/officeart/2005/8/layout/vList2"/>
    <dgm:cxn modelId="{AB3520B9-546F-45E6-8FCC-7E83A84E6BA3}" srcId="{78AB4CF9-BECC-417A-A9B1-095139F30872}" destId="{2C110253-0088-43FF-899A-B6BBE1367A81}" srcOrd="0" destOrd="0" parTransId="{EC24D13F-FB3B-4C63-8987-5C881D996540}" sibTransId="{6E5FC40F-83C2-4EE5-BB73-29B8A64A8A48}"/>
    <dgm:cxn modelId="{54CC1DEA-C8E4-43BE-AE39-971ADFBF3C54}" srcId="{E772067C-6DB8-4B76-B5BD-2F454457383C}" destId="{78AB4CF9-BECC-417A-A9B1-095139F30872}" srcOrd="2" destOrd="0" parTransId="{8FC25F56-35A7-4B53-BC87-F5AB886B405F}" sibTransId="{6B48BDBF-B6CD-4C15-A723-B7CBA769A55C}"/>
    <dgm:cxn modelId="{B3C03AED-8FB8-464E-802A-BEBAA946A24B}" type="presOf" srcId="{095435E5-471D-4DEE-83F4-47E3FA40D0D0}" destId="{A856040E-B1F3-488B-8CBB-E4900ECD49E3}" srcOrd="0" destOrd="0" presId="urn:microsoft.com/office/officeart/2005/8/layout/vList2"/>
    <dgm:cxn modelId="{3B173F4D-9103-4DFA-843A-FFEB40872B20}" type="presParOf" srcId="{C110DE19-C006-48CB-9BBD-6C85B305943F}" destId="{D5AABF3A-9120-4089-A501-53A1F35EAC9E}" srcOrd="0" destOrd="0" presId="urn:microsoft.com/office/officeart/2005/8/layout/vList2"/>
    <dgm:cxn modelId="{D9242074-51E1-4751-BE0D-AB16BE56F5F0}" type="presParOf" srcId="{C110DE19-C006-48CB-9BBD-6C85B305943F}" destId="{90AFE5A9-D3B9-4F88-BB84-E604596D1153}" srcOrd="1" destOrd="0" presId="urn:microsoft.com/office/officeart/2005/8/layout/vList2"/>
    <dgm:cxn modelId="{5004AFF8-806B-4938-BA47-DCC121914D3E}" type="presParOf" srcId="{C110DE19-C006-48CB-9BBD-6C85B305943F}" destId="{A856040E-B1F3-488B-8CBB-E4900ECD49E3}" srcOrd="2" destOrd="0" presId="urn:microsoft.com/office/officeart/2005/8/layout/vList2"/>
    <dgm:cxn modelId="{3BD1DC96-A09D-4A17-83C1-65E6B4B8CF4F}" type="presParOf" srcId="{C110DE19-C006-48CB-9BBD-6C85B305943F}" destId="{A762C8A3-68D3-4AE7-9604-874E1954A3F4}" srcOrd="3" destOrd="0" presId="urn:microsoft.com/office/officeart/2005/8/layout/vList2"/>
    <dgm:cxn modelId="{13B5840B-C81D-4CA6-885A-6A3C177D17BC}" type="presParOf" srcId="{C110DE19-C006-48CB-9BBD-6C85B305943F}" destId="{0123AA3A-75D4-468E-BEA7-21ED5F17B4F2}" srcOrd="4" destOrd="0" presId="urn:microsoft.com/office/officeart/2005/8/layout/vList2"/>
    <dgm:cxn modelId="{3262F8FC-72FF-4937-BC77-08F320399805}" type="presParOf" srcId="{C110DE19-C006-48CB-9BBD-6C85B305943F}" destId="{5A3E95D0-045E-4D57-BEFD-12314437BCE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6D4970-D748-4F37-8B6A-8164916E34D7}"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1336E643-6B5B-464A-B33C-8DBC6D7B1C26}">
      <dgm:prSet/>
      <dgm:spPr/>
      <dgm:t>
        <a:bodyPr/>
        <a:lstStyle/>
        <a:p>
          <a:r>
            <a:rPr lang="en-US"/>
            <a:t>No general “duty to act” in England and Wales</a:t>
          </a:r>
        </a:p>
      </dgm:t>
    </dgm:pt>
    <dgm:pt modelId="{6750FDD7-BC00-4AA3-98C0-A952D325A059}" type="parTrans" cxnId="{124769FE-C7D1-4CC4-8985-F08DAB3185B2}">
      <dgm:prSet/>
      <dgm:spPr/>
      <dgm:t>
        <a:bodyPr/>
        <a:lstStyle/>
        <a:p>
          <a:endParaRPr lang="en-US"/>
        </a:p>
      </dgm:t>
    </dgm:pt>
    <dgm:pt modelId="{E1E7A960-768E-4E67-9DC5-246915C1D7B5}" type="sibTrans" cxnId="{124769FE-C7D1-4CC4-8985-F08DAB3185B2}">
      <dgm:prSet/>
      <dgm:spPr/>
      <dgm:t>
        <a:bodyPr/>
        <a:lstStyle/>
        <a:p>
          <a:endParaRPr lang="en-US"/>
        </a:p>
      </dgm:t>
    </dgm:pt>
    <dgm:pt modelId="{26A7E4B1-F106-43AE-BFE7-FD710B0AA06C}">
      <dgm:prSet/>
      <dgm:spPr/>
      <dgm:t>
        <a:bodyPr/>
        <a:lstStyle/>
        <a:p>
          <a:r>
            <a:rPr lang="en-US"/>
            <a:t>Criminal liability</a:t>
          </a:r>
        </a:p>
      </dgm:t>
    </dgm:pt>
    <dgm:pt modelId="{81F3A4E8-7D9F-4E3C-BAC7-7E4285801DBE}" type="parTrans" cxnId="{C0BD3CF6-9CA8-4EE7-A18E-24DA0D3F7F10}">
      <dgm:prSet/>
      <dgm:spPr/>
      <dgm:t>
        <a:bodyPr/>
        <a:lstStyle/>
        <a:p>
          <a:endParaRPr lang="en-US"/>
        </a:p>
      </dgm:t>
    </dgm:pt>
    <dgm:pt modelId="{B44887CF-C2F6-4068-8BFB-E37D0B4320AF}" type="sibTrans" cxnId="{C0BD3CF6-9CA8-4EE7-A18E-24DA0D3F7F10}">
      <dgm:prSet/>
      <dgm:spPr/>
      <dgm:t>
        <a:bodyPr/>
        <a:lstStyle/>
        <a:p>
          <a:endParaRPr lang="en-US"/>
        </a:p>
      </dgm:t>
    </dgm:pt>
    <dgm:pt modelId="{BFBA53C6-C59F-4C8F-8EEF-8D6CA42B087C}">
      <dgm:prSet/>
      <dgm:spPr/>
      <dgm:t>
        <a:bodyPr/>
        <a:lstStyle/>
        <a:p>
          <a:r>
            <a:rPr lang="en-US"/>
            <a:t>Burden on the public  </a:t>
          </a:r>
        </a:p>
      </dgm:t>
    </dgm:pt>
    <dgm:pt modelId="{8107840F-63A1-406E-80B3-ECB0BA4689A6}" type="parTrans" cxnId="{0D45A8D0-DD78-4954-8813-B5BDE5A4B1EA}">
      <dgm:prSet/>
      <dgm:spPr/>
      <dgm:t>
        <a:bodyPr/>
        <a:lstStyle/>
        <a:p>
          <a:endParaRPr lang="en-US"/>
        </a:p>
      </dgm:t>
    </dgm:pt>
    <dgm:pt modelId="{451702CB-E037-40EA-A76F-44A778EF75AD}" type="sibTrans" cxnId="{0D45A8D0-DD78-4954-8813-B5BDE5A4B1EA}">
      <dgm:prSet/>
      <dgm:spPr/>
      <dgm:t>
        <a:bodyPr/>
        <a:lstStyle/>
        <a:p>
          <a:endParaRPr lang="en-US"/>
        </a:p>
      </dgm:t>
    </dgm:pt>
    <dgm:pt modelId="{A4F15A93-1F7A-489C-8D76-3A12A9A73A7A}">
      <dgm:prSet/>
      <dgm:spPr/>
      <dgm:t>
        <a:bodyPr/>
        <a:lstStyle/>
        <a:p>
          <a:r>
            <a:rPr lang="en-US"/>
            <a:t>Reasonable duty to prevent -Miller (1983)</a:t>
          </a:r>
        </a:p>
      </dgm:t>
    </dgm:pt>
    <dgm:pt modelId="{A0FCF1D8-CBA7-46FF-B8AB-056FD4F46A3B}" type="parTrans" cxnId="{282C0D4B-83D1-4914-909B-627DFE9C0D3A}">
      <dgm:prSet/>
      <dgm:spPr/>
      <dgm:t>
        <a:bodyPr/>
        <a:lstStyle/>
        <a:p>
          <a:endParaRPr lang="en-US"/>
        </a:p>
      </dgm:t>
    </dgm:pt>
    <dgm:pt modelId="{46989106-B935-4E76-AD96-86C8D9B29A06}" type="sibTrans" cxnId="{282C0D4B-83D1-4914-909B-627DFE9C0D3A}">
      <dgm:prSet/>
      <dgm:spPr/>
      <dgm:t>
        <a:bodyPr/>
        <a:lstStyle/>
        <a:p>
          <a:endParaRPr lang="en-US"/>
        </a:p>
      </dgm:t>
    </dgm:pt>
    <dgm:pt modelId="{031F7D48-7090-40BE-B320-3228355B4D17}" type="pres">
      <dgm:prSet presAssocID="{A66D4970-D748-4F37-8B6A-8164916E34D7}" presName="linear" presStyleCnt="0">
        <dgm:presLayoutVars>
          <dgm:animLvl val="lvl"/>
          <dgm:resizeHandles val="exact"/>
        </dgm:presLayoutVars>
      </dgm:prSet>
      <dgm:spPr/>
    </dgm:pt>
    <dgm:pt modelId="{F1E85CFC-690D-4EED-982B-15091E6ECF7C}" type="pres">
      <dgm:prSet presAssocID="{1336E643-6B5B-464A-B33C-8DBC6D7B1C26}" presName="parentText" presStyleLbl="node1" presStyleIdx="0" presStyleCnt="4">
        <dgm:presLayoutVars>
          <dgm:chMax val="0"/>
          <dgm:bulletEnabled val="1"/>
        </dgm:presLayoutVars>
      </dgm:prSet>
      <dgm:spPr/>
    </dgm:pt>
    <dgm:pt modelId="{85C3C8EE-D6C5-4644-9B0E-B0707483CFBC}" type="pres">
      <dgm:prSet presAssocID="{E1E7A960-768E-4E67-9DC5-246915C1D7B5}" presName="spacer" presStyleCnt="0"/>
      <dgm:spPr/>
    </dgm:pt>
    <dgm:pt modelId="{CA36B12F-DFFE-467A-AF8A-39B12A48B08B}" type="pres">
      <dgm:prSet presAssocID="{26A7E4B1-F106-43AE-BFE7-FD710B0AA06C}" presName="parentText" presStyleLbl="node1" presStyleIdx="1" presStyleCnt="4">
        <dgm:presLayoutVars>
          <dgm:chMax val="0"/>
          <dgm:bulletEnabled val="1"/>
        </dgm:presLayoutVars>
      </dgm:prSet>
      <dgm:spPr/>
    </dgm:pt>
    <dgm:pt modelId="{CB8A88BC-E1A2-4C0B-88CB-3E92C4F20E02}" type="pres">
      <dgm:prSet presAssocID="{B44887CF-C2F6-4068-8BFB-E37D0B4320AF}" presName="spacer" presStyleCnt="0"/>
      <dgm:spPr/>
    </dgm:pt>
    <dgm:pt modelId="{DC4CF61D-ED5C-4C2B-AE5B-88927EE5304A}" type="pres">
      <dgm:prSet presAssocID="{BFBA53C6-C59F-4C8F-8EEF-8D6CA42B087C}" presName="parentText" presStyleLbl="node1" presStyleIdx="2" presStyleCnt="4">
        <dgm:presLayoutVars>
          <dgm:chMax val="0"/>
          <dgm:bulletEnabled val="1"/>
        </dgm:presLayoutVars>
      </dgm:prSet>
      <dgm:spPr/>
    </dgm:pt>
    <dgm:pt modelId="{6B4536D5-F9B6-45D7-BDC6-96915EE31CFA}" type="pres">
      <dgm:prSet presAssocID="{451702CB-E037-40EA-A76F-44A778EF75AD}" presName="spacer" presStyleCnt="0"/>
      <dgm:spPr/>
    </dgm:pt>
    <dgm:pt modelId="{F74C47B1-7375-4306-97FC-B1A1F4DDEFBF}" type="pres">
      <dgm:prSet presAssocID="{A4F15A93-1F7A-489C-8D76-3A12A9A73A7A}" presName="parentText" presStyleLbl="node1" presStyleIdx="3" presStyleCnt="4">
        <dgm:presLayoutVars>
          <dgm:chMax val="0"/>
          <dgm:bulletEnabled val="1"/>
        </dgm:presLayoutVars>
      </dgm:prSet>
      <dgm:spPr/>
    </dgm:pt>
  </dgm:ptLst>
  <dgm:cxnLst>
    <dgm:cxn modelId="{E3786103-13B3-460C-9160-793101E05975}" type="presOf" srcId="{26A7E4B1-F106-43AE-BFE7-FD710B0AA06C}" destId="{CA36B12F-DFFE-467A-AF8A-39B12A48B08B}" srcOrd="0" destOrd="0" presId="urn:microsoft.com/office/officeart/2005/8/layout/vList2"/>
    <dgm:cxn modelId="{1D74C52D-B0A8-45F7-954E-B8835DBB7B3A}" type="presOf" srcId="{BFBA53C6-C59F-4C8F-8EEF-8D6CA42B087C}" destId="{DC4CF61D-ED5C-4C2B-AE5B-88927EE5304A}" srcOrd="0" destOrd="0" presId="urn:microsoft.com/office/officeart/2005/8/layout/vList2"/>
    <dgm:cxn modelId="{B932D844-B6B7-4B44-A7B3-CF70FFA23EAD}" type="presOf" srcId="{1336E643-6B5B-464A-B33C-8DBC6D7B1C26}" destId="{F1E85CFC-690D-4EED-982B-15091E6ECF7C}" srcOrd="0" destOrd="0" presId="urn:microsoft.com/office/officeart/2005/8/layout/vList2"/>
    <dgm:cxn modelId="{282C0D4B-83D1-4914-909B-627DFE9C0D3A}" srcId="{A66D4970-D748-4F37-8B6A-8164916E34D7}" destId="{A4F15A93-1F7A-489C-8D76-3A12A9A73A7A}" srcOrd="3" destOrd="0" parTransId="{A0FCF1D8-CBA7-46FF-B8AB-056FD4F46A3B}" sibTransId="{46989106-B935-4E76-AD96-86C8D9B29A06}"/>
    <dgm:cxn modelId="{0D45A8D0-DD78-4954-8813-B5BDE5A4B1EA}" srcId="{A66D4970-D748-4F37-8B6A-8164916E34D7}" destId="{BFBA53C6-C59F-4C8F-8EEF-8D6CA42B087C}" srcOrd="2" destOrd="0" parTransId="{8107840F-63A1-406E-80B3-ECB0BA4689A6}" sibTransId="{451702CB-E037-40EA-A76F-44A778EF75AD}"/>
    <dgm:cxn modelId="{7D85C6D3-177A-4842-BB36-EA4301A4FB7F}" type="presOf" srcId="{A66D4970-D748-4F37-8B6A-8164916E34D7}" destId="{031F7D48-7090-40BE-B320-3228355B4D17}" srcOrd="0" destOrd="0" presId="urn:microsoft.com/office/officeart/2005/8/layout/vList2"/>
    <dgm:cxn modelId="{C0BD3CF6-9CA8-4EE7-A18E-24DA0D3F7F10}" srcId="{A66D4970-D748-4F37-8B6A-8164916E34D7}" destId="{26A7E4B1-F106-43AE-BFE7-FD710B0AA06C}" srcOrd="1" destOrd="0" parTransId="{81F3A4E8-7D9F-4E3C-BAC7-7E4285801DBE}" sibTransId="{B44887CF-C2F6-4068-8BFB-E37D0B4320AF}"/>
    <dgm:cxn modelId="{EF3E4EFC-E500-473F-B4AE-3200026ED2FE}" type="presOf" srcId="{A4F15A93-1F7A-489C-8D76-3A12A9A73A7A}" destId="{F74C47B1-7375-4306-97FC-B1A1F4DDEFBF}" srcOrd="0" destOrd="0" presId="urn:microsoft.com/office/officeart/2005/8/layout/vList2"/>
    <dgm:cxn modelId="{124769FE-C7D1-4CC4-8985-F08DAB3185B2}" srcId="{A66D4970-D748-4F37-8B6A-8164916E34D7}" destId="{1336E643-6B5B-464A-B33C-8DBC6D7B1C26}" srcOrd="0" destOrd="0" parTransId="{6750FDD7-BC00-4AA3-98C0-A952D325A059}" sibTransId="{E1E7A960-768E-4E67-9DC5-246915C1D7B5}"/>
    <dgm:cxn modelId="{C15C054C-5CF3-48AB-9126-1804115186B2}" type="presParOf" srcId="{031F7D48-7090-40BE-B320-3228355B4D17}" destId="{F1E85CFC-690D-4EED-982B-15091E6ECF7C}" srcOrd="0" destOrd="0" presId="urn:microsoft.com/office/officeart/2005/8/layout/vList2"/>
    <dgm:cxn modelId="{E6C5108A-03C9-426D-B53C-2F1272B5ABF2}" type="presParOf" srcId="{031F7D48-7090-40BE-B320-3228355B4D17}" destId="{85C3C8EE-D6C5-4644-9B0E-B0707483CFBC}" srcOrd="1" destOrd="0" presId="urn:microsoft.com/office/officeart/2005/8/layout/vList2"/>
    <dgm:cxn modelId="{4CA7BD69-5B51-4469-8CCF-FA51B7E389D5}" type="presParOf" srcId="{031F7D48-7090-40BE-B320-3228355B4D17}" destId="{CA36B12F-DFFE-467A-AF8A-39B12A48B08B}" srcOrd="2" destOrd="0" presId="urn:microsoft.com/office/officeart/2005/8/layout/vList2"/>
    <dgm:cxn modelId="{496C8F06-0E0A-4817-9797-99951C8D8C79}" type="presParOf" srcId="{031F7D48-7090-40BE-B320-3228355B4D17}" destId="{CB8A88BC-E1A2-4C0B-88CB-3E92C4F20E02}" srcOrd="3" destOrd="0" presId="urn:microsoft.com/office/officeart/2005/8/layout/vList2"/>
    <dgm:cxn modelId="{249631AE-2F86-480D-A3D4-278430046366}" type="presParOf" srcId="{031F7D48-7090-40BE-B320-3228355B4D17}" destId="{DC4CF61D-ED5C-4C2B-AE5B-88927EE5304A}" srcOrd="4" destOrd="0" presId="urn:microsoft.com/office/officeart/2005/8/layout/vList2"/>
    <dgm:cxn modelId="{5ECD940B-6EB9-49F4-B438-9437A45BD932}" type="presParOf" srcId="{031F7D48-7090-40BE-B320-3228355B4D17}" destId="{6B4536D5-F9B6-45D7-BDC6-96915EE31CFA}" srcOrd="5" destOrd="0" presId="urn:microsoft.com/office/officeart/2005/8/layout/vList2"/>
    <dgm:cxn modelId="{E2C3CD78-F74D-4194-897D-57999F8778BC}" type="presParOf" srcId="{031F7D48-7090-40BE-B320-3228355B4D17}" destId="{F74C47B1-7375-4306-97FC-B1A1F4DDEF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0382F8-895D-4965-81F4-55FABE7A99B6}"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7D6DEB0D-51DD-4FD4-A0C6-46E93817E842}">
      <dgm:prSet/>
      <dgm:spPr/>
      <dgm:t>
        <a:bodyPr/>
        <a:lstStyle/>
        <a:p>
          <a:r>
            <a:rPr lang="en-US"/>
            <a:t>Statutory duties- </a:t>
          </a:r>
          <a:r>
            <a:rPr lang="en-US" i="1"/>
            <a:t>Shama (1990)</a:t>
          </a:r>
          <a:endParaRPr lang="en-US"/>
        </a:p>
      </dgm:t>
    </dgm:pt>
    <dgm:pt modelId="{7AD6A356-61E1-4719-8D71-54A284FA7863}" type="parTrans" cxnId="{0EA36953-08D6-4368-B0B7-A0E7C82D4B36}">
      <dgm:prSet/>
      <dgm:spPr/>
      <dgm:t>
        <a:bodyPr/>
        <a:lstStyle/>
        <a:p>
          <a:endParaRPr lang="en-US"/>
        </a:p>
      </dgm:t>
    </dgm:pt>
    <dgm:pt modelId="{74D1C1B5-E343-427D-8BA3-FC6097CDB76D}" type="sibTrans" cxnId="{0EA36953-08D6-4368-B0B7-A0E7C82D4B36}">
      <dgm:prSet/>
      <dgm:spPr/>
      <dgm:t>
        <a:bodyPr/>
        <a:lstStyle/>
        <a:p>
          <a:endParaRPr lang="en-US"/>
        </a:p>
      </dgm:t>
    </dgm:pt>
    <dgm:pt modelId="{C49DDFE2-7F23-455D-8B2A-C41D522E8BB8}">
      <dgm:prSet/>
      <dgm:spPr/>
      <dgm:t>
        <a:bodyPr/>
        <a:lstStyle/>
        <a:p>
          <a:r>
            <a:rPr lang="en-US"/>
            <a:t>Duty to act arises from a contract- </a:t>
          </a:r>
          <a:r>
            <a:rPr lang="en-US" i="1"/>
            <a:t>Pittwood (1902), Yaqoob (2005)</a:t>
          </a:r>
          <a:endParaRPr lang="en-US"/>
        </a:p>
      </dgm:t>
    </dgm:pt>
    <dgm:pt modelId="{4CE13A3D-A508-4D57-9FCA-8E03F03B9A79}" type="parTrans" cxnId="{659CFAFC-A0FE-4BB5-9C80-FE9B02999703}">
      <dgm:prSet/>
      <dgm:spPr/>
      <dgm:t>
        <a:bodyPr/>
        <a:lstStyle/>
        <a:p>
          <a:endParaRPr lang="en-US"/>
        </a:p>
      </dgm:t>
    </dgm:pt>
    <dgm:pt modelId="{EC13C392-8BA6-43A3-A22F-444262CBCC33}" type="sibTrans" cxnId="{659CFAFC-A0FE-4BB5-9C80-FE9B02999703}">
      <dgm:prSet/>
      <dgm:spPr/>
      <dgm:t>
        <a:bodyPr/>
        <a:lstStyle/>
        <a:p>
          <a:endParaRPr lang="en-US"/>
        </a:p>
      </dgm:t>
    </dgm:pt>
    <dgm:pt modelId="{6F592F0E-4FA7-4861-876F-951A1DAB45E6}">
      <dgm:prSet/>
      <dgm:spPr/>
      <dgm:t>
        <a:bodyPr/>
        <a:lstStyle/>
        <a:p>
          <a:r>
            <a:rPr lang="en-US"/>
            <a:t>Duty arising from a special relationship between the defendant and the victim- </a:t>
          </a:r>
          <a:r>
            <a:rPr lang="en-US" i="1"/>
            <a:t>Gibbins and Proctor (1918), Hood (2004)</a:t>
          </a:r>
          <a:endParaRPr lang="en-US"/>
        </a:p>
      </dgm:t>
    </dgm:pt>
    <dgm:pt modelId="{B04EF706-434E-45A8-9CA2-18049F6D159F}" type="parTrans" cxnId="{27B2F86A-92FB-41E7-B729-C86725D3D862}">
      <dgm:prSet/>
      <dgm:spPr/>
      <dgm:t>
        <a:bodyPr/>
        <a:lstStyle/>
        <a:p>
          <a:endParaRPr lang="en-US"/>
        </a:p>
      </dgm:t>
    </dgm:pt>
    <dgm:pt modelId="{391086DE-E864-4FAF-B345-EBB0D95227C8}" type="sibTrans" cxnId="{27B2F86A-92FB-41E7-B729-C86725D3D862}">
      <dgm:prSet/>
      <dgm:spPr/>
      <dgm:t>
        <a:bodyPr/>
        <a:lstStyle/>
        <a:p>
          <a:endParaRPr lang="en-US"/>
        </a:p>
      </dgm:t>
    </dgm:pt>
    <dgm:pt modelId="{79D59FC4-FFAB-4DB6-9960-50763574CC44}" type="pres">
      <dgm:prSet presAssocID="{BE0382F8-895D-4965-81F4-55FABE7A99B6}" presName="linear" presStyleCnt="0">
        <dgm:presLayoutVars>
          <dgm:animLvl val="lvl"/>
          <dgm:resizeHandles val="exact"/>
        </dgm:presLayoutVars>
      </dgm:prSet>
      <dgm:spPr/>
    </dgm:pt>
    <dgm:pt modelId="{344A17AD-6BD7-4DC8-ACF7-F7017E2E3FD3}" type="pres">
      <dgm:prSet presAssocID="{7D6DEB0D-51DD-4FD4-A0C6-46E93817E842}" presName="parentText" presStyleLbl="node1" presStyleIdx="0" presStyleCnt="3">
        <dgm:presLayoutVars>
          <dgm:chMax val="0"/>
          <dgm:bulletEnabled val="1"/>
        </dgm:presLayoutVars>
      </dgm:prSet>
      <dgm:spPr/>
    </dgm:pt>
    <dgm:pt modelId="{00617A34-929A-4FF6-B59F-D7CFD0C9F54A}" type="pres">
      <dgm:prSet presAssocID="{74D1C1B5-E343-427D-8BA3-FC6097CDB76D}" presName="spacer" presStyleCnt="0"/>
      <dgm:spPr/>
    </dgm:pt>
    <dgm:pt modelId="{46C09BBC-AA37-4D61-A425-C643288ECF9A}" type="pres">
      <dgm:prSet presAssocID="{C49DDFE2-7F23-455D-8B2A-C41D522E8BB8}" presName="parentText" presStyleLbl="node1" presStyleIdx="1" presStyleCnt="3">
        <dgm:presLayoutVars>
          <dgm:chMax val="0"/>
          <dgm:bulletEnabled val="1"/>
        </dgm:presLayoutVars>
      </dgm:prSet>
      <dgm:spPr/>
    </dgm:pt>
    <dgm:pt modelId="{08AFAC9C-2179-445D-897B-95C659240693}" type="pres">
      <dgm:prSet presAssocID="{EC13C392-8BA6-43A3-A22F-444262CBCC33}" presName="spacer" presStyleCnt="0"/>
      <dgm:spPr/>
    </dgm:pt>
    <dgm:pt modelId="{7FD64852-2D01-43F9-A665-5D11C644171E}" type="pres">
      <dgm:prSet presAssocID="{6F592F0E-4FA7-4861-876F-951A1DAB45E6}" presName="parentText" presStyleLbl="node1" presStyleIdx="2" presStyleCnt="3">
        <dgm:presLayoutVars>
          <dgm:chMax val="0"/>
          <dgm:bulletEnabled val="1"/>
        </dgm:presLayoutVars>
      </dgm:prSet>
      <dgm:spPr/>
    </dgm:pt>
  </dgm:ptLst>
  <dgm:cxnLst>
    <dgm:cxn modelId="{27B2F86A-92FB-41E7-B729-C86725D3D862}" srcId="{BE0382F8-895D-4965-81F4-55FABE7A99B6}" destId="{6F592F0E-4FA7-4861-876F-951A1DAB45E6}" srcOrd="2" destOrd="0" parTransId="{B04EF706-434E-45A8-9CA2-18049F6D159F}" sibTransId="{391086DE-E864-4FAF-B345-EBB0D95227C8}"/>
    <dgm:cxn modelId="{0EA36953-08D6-4368-B0B7-A0E7C82D4B36}" srcId="{BE0382F8-895D-4965-81F4-55FABE7A99B6}" destId="{7D6DEB0D-51DD-4FD4-A0C6-46E93817E842}" srcOrd="0" destOrd="0" parTransId="{7AD6A356-61E1-4719-8D71-54A284FA7863}" sibTransId="{74D1C1B5-E343-427D-8BA3-FC6097CDB76D}"/>
    <dgm:cxn modelId="{610D657D-EE3A-4410-9D6D-8731F4CD7D82}" type="presOf" srcId="{7D6DEB0D-51DD-4FD4-A0C6-46E93817E842}" destId="{344A17AD-6BD7-4DC8-ACF7-F7017E2E3FD3}" srcOrd="0" destOrd="0" presId="urn:microsoft.com/office/officeart/2005/8/layout/vList2"/>
    <dgm:cxn modelId="{D91B218C-91F8-4861-99EB-C351C9274800}" type="presOf" srcId="{6F592F0E-4FA7-4861-876F-951A1DAB45E6}" destId="{7FD64852-2D01-43F9-A665-5D11C644171E}" srcOrd="0" destOrd="0" presId="urn:microsoft.com/office/officeart/2005/8/layout/vList2"/>
    <dgm:cxn modelId="{5486429F-C71C-49E2-B702-D119DC0A2CD2}" type="presOf" srcId="{C49DDFE2-7F23-455D-8B2A-C41D522E8BB8}" destId="{46C09BBC-AA37-4D61-A425-C643288ECF9A}" srcOrd="0" destOrd="0" presId="urn:microsoft.com/office/officeart/2005/8/layout/vList2"/>
    <dgm:cxn modelId="{E77775F0-556C-4170-9621-6A4AAFB7210C}" type="presOf" srcId="{BE0382F8-895D-4965-81F4-55FABE7A99B6}" destId="{79D59FC4-FFAB-4DB6-9960-50763574CC44}" srcOrd="0" destOrd="0" presId="urn:microsoft.com/office/officeart/2005/8/layout/vList2"/>
    <dgm:cxn modelId="{659CFAFC-A0FE-4BB5-9C80-FE9B02999703}" srcId="{BE0382F8-895D-4965-81F4-55FABE7A99B6}" destId="{C49DDFE2-7F23-455D-8B2A-C41D522E8BB8}" srcOrd="1" destOrd="0" parTransId="{4CE13A3D-A508-4D57-9FCA-8E03F03B9A79}" sibTransId="{EC13C392-8BA6-43A3-A22F-444262CBCC33}"/>
    <dgm:cxn modelId="{84109A99-9E9D-457B-9331-CA8A00D9450E}" type="presParOf" srcId="{79D59FC4-FFAB-4DB6-9960-50763574CC44}" destId="{344A17AD-6BD7-4DC8-ACF7-F7017E2E3FD3}" srcOrd="0" destOrd="0" presId="urn:microsoft.com/office/officeart/2005/8/layout/vList2"/>
    <dgm:cxn modelId="{86E52576-9AD2-4B11-A8A8-C3041D1A29C8}" type="presParOf" srcId="{79D59FC4-FFAB-4DB6-9960-50763574CC44}" destId="{00617A34-929A-4FF6-B59F-D7CFD0C9F54A}" srcOrd="1" destOrd="0" presId="urn:microsoft.com/office/officeart/2005/8/layout/vList2"/>
    <dgm:cxn modelId="{259CFED5-4CFD-4A87-98DE-4F53B707CD16}" type="presParOf" srcId="{79D59FC4-FFAB-4DB6-9960-50763574CC44}" destId="{46C09BBC-AA37-4D61-A425-C643288ECF9A}" srcOrd="2" destOrd="0" presId="urn:microsoft.com/office/officeart/2005/8/layout/vList2"/>
    <dgm:cxn modelId="{74DCC048-B0C7-4CB7-8134-773B7CECC95F}" type="presParOf" srcId="{79D59FC4-FFAB-4DB6-9960-50763574CC44}" destId="{08AFAC9C-2179-445D-897B-95C659240693}" srcOrd="3" destOrd="0" presId="urn:microsoft.com/office/officeart/2005/8/layout/vList2"/>
    <dgm:cxn modelId="{F3F0BB1A-9625-4A9A-8D7F-BC9511BDFA95}" type="presParOf" srcId="{79D59FC4-FFAB-4DB6-9960-50763574CC44}" destId="{7FD64852-2D01-43F9-A665-5D11C64417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E59E6B-EA3A-476C-8377-B7FF4AFF2D6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4F96C0F-60CE-46FA-BA14-CC219257C052}">
      <dgm:prSet/>
      <dgm:spPr/>
      <dgm:t>
        <a:bodyPr/>
        <a:lstStyle/>
        <a:p>
          <a:r>
            <a:rPr lang="en-US"/>
            <a:t>Duty arising from a special relationship between the defendant and the victim- also applies to professional and special relationships- </a:t>
          </a:r>
          <a:r>
            <a:rPr lang="en-US" i="1"/>
            <a:t>Airedale National Health Service Trust V Bland (1993)</a:t>
          </a:r>
          <a:endParaRPr lang="en-US"/>
        </a:p>
      </dgm:t>
    </dgm:pt>
    <dgm:pt modelId="{26B1DF5F-EB83-4028-A155-E816BB30F0FD}" type="parTrans" cxnId="{B758C131-843D-4E1A-BD49-2B912CC2B1E6}">
      <dgm:prSet/>
      <dgm:spPr/>
      <dgm:t>
        <a:bodyPr/>
        <a:lstStyle/>
        <a:p>
          <a:endParaRPr lang="en-US"/>
        </a:p>
      </dgm:t>
    </dgm:pt>
    <dgm:pt modelId="{A09B12C9-793A-47F8-921B-5863CF5A7456}" type="sibTrans" cxnId="{B758C131-843D-4E1A-BD49-2B912CC2B1E6}">
      <dgm:prSet/>
      <dgm:spPr/>
      <dgm:t>
        <a:bodyPr/>
        <a:lstStyle/>
        <a:p>
          <a:endParaRPr lang="en-US"/>
        </a:p>
      </dgm:t>
    </dgm:pt>
    <dgm:pt modelId="{D6524968-F3BA-4D58-8639-F0CB09B5B070}">
      <dgm:prSet/>
      <dgm:spPr/>
      <dgm:t>
        <a:bodyPr/>
        <a:lstStyle/>
        <a:p>
          <a:r>
            <a:rPr lang="en-US"/>
            <a:t>Duty arises from the defendant holding a public office- </a:t>
          </a:r>
          <a:r>
            <a:rPr lang="en-US" i="1"/>
            <a:t>Dytham (1979)</a:t>
          </a:r>
          <a:endParaRPr lang="en-US"/>
        </a:p>
      </dgm:t>
    </dgm:pt>
    <dgm:pt modelId="{74D0A50B-CA6F-4E12-B282-40537A08F89F}" type="parTrans" cxnId="{BE666961-D27A-475C-889D-70C3E2E91B2E}">
      <dgm:prSet/>
      <dgm:spPr/>
      <dgm:t>
        <a:bodyPr/>
        <a:lstStyle/>
        <a:p>
          <a:endParaRPr lang="en-US"/>
        </a:p>
      </dgm:t>
    </dgm:pt>
    <dgm:pt modelId="{FEE9379B-66E1-4F1A-857A-E27C213ACC8F}" type="sibTrans" cxnId="{BE666961-D27A-475C-889D-70C3E2E91B2E}">
      <dgm:prSet/>
      <dgm:spPr/>
      <dgm:t>
        <a:bodyPr/>
        <a:lstStyle/>
        <a:p>
          <a:endParaRPr lang="en-US"/>
        </a:p>
      </dgm:t>
    </dgm:pt>
    <dgm:pt modelId="{06C8CE56-95D2-4998-B999-50D53F76B706}">
      <dgm:prSet/>
      <dgm:spPr/>
      <dgm:t>
        <a:bodyPr/>
        <a:lstStyle/>
        <a:p>
          <a:r>
            <a:rPr lang="en-US"/>
            <a:t>Duty arises where the defendant voluntarily assumes responsibility for a person or situation- </a:t>
          </a:r>
          <a:r>
            <a:rPr lang="en-US" i="1"/>
            <a:t>Stone and Dobinson (1977), Instan (1893)</a:t>
          </a:r>
          <a:endParaRPr lang="en-US"/>
        </a:p>
      </dgm:t>
    </dgm:pt>
    <dgm:pt modelId="{7AF7ED4C-08EC-42AF-A965-B6FFF51B7B3E}" type="parTrans" cxnId="{297E7297-CFC7-49D7-A691-5AC776189413}">
      <dgm:prSet/>
      <dgm:spPr/>
      <dgm:t>
        <a:bodyPr/>
        <a:lstStyle/>
        <a:p>
          <a:endParaRPr lang="en-US"/>
        </a:p>
      </dgm:t>
    </dgm:pt>
    <dgm:pt modelId="{37BD6FFE-00B3-4AC7-870A-BEE12A519B45}" type="sibTrans" cxnId="{297E7297-CFC7-49D7-A691-5AC776189413}">
      <dgm:prSet/>
      <dgm:spPr/>
      <dgm:t>
        <a:bodyPr/>
        <a:lstStyle/>
        <a:p>
          <a:endParaRPr lang="en-US"/>
        </a:p>
      </dgm:t>
    </dgm:pt>
    <dgm:pt modelId="{75E1EB02-263C-4EF8-BCA3-35319F8B74F2}" type="pres">
      <dgm:prSet presAssocID="{81E59E6B-EA3A-476C-8377-B7FF4AFF2D62}" presName="linear" presStyleCnt="0">
        <dgm:presLayoutVars>
          <dgm:animLvl val="lvl"/>
          <dgm:resizeHandles val="exact"/>
        </dgm:presLayoutVars>
      </dgm:prSet>
      <dgm:spPr/>
    </dgm:pt>
    <dgm:pt modelId="{F0DB4C2B-1E7D-4876-9355-1321831E2006}" type="pres">
      <dgm:prSet presAssocID="{A4F96C0F-60CE-46FA-BA14-CC219257C052}" presName="parentText" presStyleLbl="node1" presStyleIdx="0" presStyleCnt="3">
        <dgm:presLayoutVars>
          <dgm:chMax val="0"/>
          <dgm:bulletEnabled val="1"/>
        </dgm:presLayoutVars>
      </dgm:prSet>
      <dgm:spPr/>
    </dgm:pt>
    <dgm:pt modelId="{24B66C62-AC4E-4C45-BD52-FD6A9D9F7CC0}" type="pres">
      <dgm:prSet presAssocID="{A09B12C9-793A-47F8-921B-5863CF5A7456}" presName="spacer" presStyleCnt="0"/>
      <dgm:spPr/>
    </dgm:pt>
    <dgm:pt modelId="{7C96004D-D456-4EAB-AAFB-0F5657562724}" type="pres">
      <dgm:prSet presAssocID="{D6524968-F3BA-4D58-8639-F0CB09B5B070}" presName="parentText" presStyleLbl="node1" presStyleIdx="1" presStyleCnt="3">
        <dgm:presLayoutVars>
          <dgm:chMax val="0"/>
          <dgm:bulletEnabled val="1"/>
        </dgm:presLayoutVars>
      </dgm:prSet>
      <dgm:spPr/>
    </dgm:pt>
    <dgm:pt modelId="{25B5EFB8-F958-416C-8132-5DF6F29A505E}" type="pres">
      <dgm:prSet presAssocID="{FEE9379B-66E1-4F1A-857A-E27C213ACC8F}" presName="spacer" presStyleCnt="0"/>
      <dgm:spPr/>
    </dgm:pt>
    <dgm:pt modelId="{BB20FD98-7FCB-4A89-849A-C3D5077E1A61}" type="pres">
      <dgm:prSet presAssocID="{06C8CE56-95D2-4998-B999-50D53F76B706}" presName="parentText" presStyleLbl="node1" presStyleIdx="2" presStyleCnt="3">
        <dgm:presLayoutVars>
          <dgm:chMax val="0"/>
          <dgm:bulletEnabled val="1"/>
        </dgm:presLayoutVars>
      </dgm:prSet>
      <dgm:spPr/>
    </dgm:pt>
  </dgm:ptLst>
  <dgm:cxnLst>
    <dgm:cxn modelId="{A3E3A230-7A77-45FA-9EEA-DCD4791B5FD5}" type="presOf" srcId="{D6524968-F3BA-4D58-8639-F0CB09B5B070}" destId="{7C96004D-D456-4EAB-AAFB-0F5657562724}" srcOrd="0" destOrd="0" presId="urn:microsoft.com/office/officeart/2005/8/layout/vList2"/>
    <dgm:cxn modelId="{B758C131-843D-4E1A-BD49-2B912CC2B1E6}" srcId="{81E59E6B-EA3A-476C-8377-B7FF4AFF2D62}" destId="{A4F96C0F-60CE-46FA-BA14-CC219257C052}" srcOrd="0" destOrd="0" parTransId="{26B1DF5F-EB83-4028-A155-E816BB30F0FD}" sibTransId="{A09B12C9-793A-47F8-921B-5863CF5A7456}"/>
    <dgm:cxn modelId="{BE666961-D27A-475C-889D-70C3E2E91B2E}" srcId="{81E59E6B-EA3A-476C-8377-B7FF4AFF2D62}" destId="{D6524968-F3BA-4D58-8639-F0CB09B5B070}" srcOrd="1" destOrd="0" parTransId="{74D0A50B-CA6F-4E12-B282-40537A08F89F}" sibTransId="{FEE9379B-66E1-4F1A-857A-E27C213ACC8F}"/>
    <dgm:cxn modelId="{AA6B174D-A961-4912-88DE-927074715C54}" type="presOf" srcId="{81E59E6B-EA3A-476C-8377-B7FF4AFF2D62}" destId="{75E1EB02-263C-4EF8-BCA3-35319F8B74F2}" srcOrd="0" destOrd="0" presId="urn:microsoft.com/office/officeart/2005/8/layout/vList2"/>
    <dgm:cxn modelId="{297E7297-CFC7-49D7-A691-5AC776189413}" srcId="{81E59E6B-EA3A-476C-8377-B7FF4AFF2D62}" destId="{06C8CE56-95D2-4998-B999-50D53F76B706}" srcOrd="2" destOrd="0" parTransId="{7AF7ED4C-08EC-42AF-A965-B6FFF51B7B3E}" sibTransId="{37BD6FFE-00B3-4AC7-870A-BEE12A519B45}"/>
    <dgm:cxn modelId="{386094C2-5C53-442A-B09F-F68437B2A8CC}" type="presOf" srcId="{A4F96C0F-60CE-46FA-BA14-CC219257C052}" destId="{F0DB4C2B-1E7D-4876-9355-1321831E2006}" srcOrd="0" destOrd="0" presId="urn:microsoft.com/office/officeart/2005/8/layout/vList2"/>
    <dgm:cxn modelId="{EC2F3CEA-2455-40AC-AD79-C3F26C47EDDD}" type="presOf" srcId="{06C8CE56-95D2-4998-B999-50D53F76B706}" destId="{BB20FD98-7FCB-4A89-849A-C3D5077E1A61}" srcOrd="0" destOrd="0" presId="urn:microsoft.com/office/officeart/2005/8/layout/vList2"/>
    <dgm:cxn modelId="{47D86786-BBE8-49D5-8206-2A5E5B6F4E91}" type="presParOf" srcId="{75E1EB02-263C-4EF8-BCA3-35319F8B74F2}" destId="{F0DB4C2B-1E7D-4876-9355-1321831E2006}" srcOrd="0" destOrd="0" presId="urn:microsoft.com/office/officeart/2005/8/layout/vList2"/>
    <dgm:cxn modelId="{ABE2474D-707B-4690-AB88-41FD5DE1F64F}" type="presParOf" srcId="{75E1EB02-263C-4EF8-BCA3-35319F8B74F2}" destId="{24B66C62-AC4E-4C45-BD52-FD6A9D9F7CC0}" srcOrd="1" destOrd="0" presId="urn:microsoft.com/office/officeart/2005/8/layout/vList2"/>
    <dgm:cxn modelId="{31340C56-A3AB-4E4F-AC40-7657D735340A}" type="presParOf" srcId="{75E1EB02-263C-4EF8-BCA3-35319F8B74F2}" destId="{7C96004D-D456-4EAB-AAFB-0F5657562724}" srcOrd="2" destOrd="0" presId="urn:microsoft.com/office/officeart/2005/8/layout/vList2"/>
    <dgm:cxn modelId="{47F06FC7-68FC-40DB-9D8A-F31E4D661233}" type="presParOf" srcId="{75E1EB02-263C-4EF8-BCA3-35319F8B74F2}" destId="{25B5EFB8-F958-416C-8132-5DF6F29A505E}" srcOrd="3" destOrd="0" presId="urn:microsoft.com/office/officeart/2005/8/layout/vList2"/>
    <dgm:cxn modelId="{EC052BE6-C416-4E36-BAE1-87C5FC181D8B}" type="presParOf" srcId="{75E1EB02-263C-4EF8-BCA3-35319F8B74F2}" destId="{BB20FD98-7FCB-4A89-849A-C3D5077E1A6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3B6ABF-7DC8-4010-8ED5-601C66B1A828}"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F820EC9-8051-4000-BCFE-6905F3374CA7}">
      <dgm:prSet/>
      <dgm:spPr/>
      <dgm:t>
        <a:bodyPr/>
        <a:lstStyle/>
        <a:p>
          <a:r>
            <a:rPr lang="en-US" dirty="0"/>
            <a:t>Duty to act where the defendant creates a dangerous situation (deliberately or accidentally)- </a:t>
          </a:r>
          <a:r>
            <a:rPr lang="en-US" i="1" dirty="0"/>
            <a:t>Miller (1983), DPP V K (a Minor) (1990), Santa- Bermudez (2004), Evans (2009)</a:t>
          </a:r>
          <a:endParaRPr lang="en-US" dirty="0"/>
        </a:p>
      </dgm:t>
    </dgm:pt>
    <dgm:pt modelId="{A0C41E3D-E6C0-47C9-B303-B07C7D19B443}" type="parTrans" cxnId="{7A80C7ED-81A6-43FF-943D-CC95DC2BD42D}">
      <dgm:prSet/>
      <dgm:spPr/>
      <dgm:t>
        <a:bodyPr/>
        <a:lstStyle/>
        <a:p>
          <a:endParaRPr lang="en-US"/>
        </a:p>
      </dgm:t>
    </dgm:pt>
    <dgm:pt modelId="{038BC966-86B7-4555-836F-6075747D561F}" type="sibTrans" cxnId="{7A80C7ED-81A6-43FF-943D-CC95DC2BD42D}">
      <dgm:prSet/>
      <dgm:spPr/>
      <dgm:t>
        <a:bodyPr/>
        <a:lstStyle/>
        <a:p>
          <a:endParaRPr lang="en-US"/>
        </a:p>
      </dgm:t>
    </dgm:pt>
    <dgm:pt modelId="{F322E285-7C13-4C60-8983-52AB656E63E6}">
      <dgm:prSet/>
      <dgm:spPr/>
      <dgm:t>
        <a:bodyPr/>
        <a:lstStyle/>
        <a:p>
          <a:r>
            <a:rPr lang="en-US"/>
            <a:t>Duty situations and illegality- </a:t>
          </a:r>
          <a:r>
            <a:rPr lang="en-US" i="1"/>
            <a:t>Wacker (2003), Willoughby (2005)</a:t>
          </a:r>
          <a:endParaRPr lang="en-US"/>
        </a:p>
      </dgm:t>
    </dgm:pt>
    <dgm:pt modelId="{B822972B-E0FF-46E7-B69F-A7FD228BC30B}" type="parTrans" cxnId="{7E37B06F-DD6A-4EB4-B90B-B6725B231C35}">
      <dgm:prSet/>
      <dgm:spPr/>
      <dgm:t>
        <a:bodyPr/>
        <a:lstStyle/>
        <a:p>
          <a:endParaRPr lang="en-US"/>
        </a:p>
      </dgm:t>
    </dgm:pt>
    <dgm:pt modelId="{B117544A-7A8A-4195-B3FB-6DEAF92FA19A}" type="sibTrans" cxnId="{7E37B06F-DD6A-4EB4-B90B-B6725B231C35}">
      <dgm:prSet/>
      <dgm:spPr/>
      <dgm:t>
        <a:bodyPr/>
        <a:lstStyle/>
        <a:p>
          <a:endParaRPr lang="en-US"/>
        </a:p>
      </dgm:t>
    </dgm:pt>
    <dgm:pt modelId="{B94920E6-1D72-46AD-A27F-429293685FE5}" type="pres">
      <dgm:prSet presAssocID="{C73B6ABF-7DC8-4010-8ED5-601C66B1A828}" presName="linear" presStyleCnt="0">
        <dgm:presLayoutVars>
          <dgm:animLvl val="lvl"/>
          <dgm:resizeHandles val="exact"/>
        </dgm:presLayoutVars>
      </dgm:prSet>
      <dgm:spPr/>
    </dgm:pt>
    <dgm:pt modelId="{807F5460-E240-4068-A327-CE98D9139505}" type="pres">
      <dgm:prSet presAssocID="{4F820EC9-8051-4000-BCFE-6905F3374CA7}" presName="parentText" presStyleLbl="node1" presStyleIdx="0" presStyleCnt="2">
        <dgm:presLayoutVars>
          <dgm:chMax val="0"/>
          <dgm:bulletEnabled val="1"/>
        </dgm:presLayoutVars>
      </dgm:prSet>
      <dgm:spPr/>
    </dgm:pt>
    <dgm:pt modelId="{69C8588D-8320-44FC-BCF0-4A53B3C760D9}" type="pres">
      <dgm:prSet presAssocID="{038BC966-86B7-4555-836F-6075747D561F}" presName="spacer" presStyleCnt="0"/>
      <dgm:spPr/>
    </dgm:pt>
    <dgm:pt modelId="{21366AC1-BC2C-4831-A5E9-72167A90C8F6}" type="pres">
      <dgm:prSet presAssocID="{F322E285-7C13-4C60-8983-52AB656E63E6}" presName="parentText" presStyleLbl="node1" presStyleIdx="1" presStyleCnt="2">
        <dgm:presLayoutVars>
          <dgm:chMax val="0"/>
          <dgm:bulletEnabled val="1"/>
        </dgm:presLayoutVars>
      </dgm:prSet>
      <dgm:spPr/>
    </dgm:pt>
  </dgm:ptLst>
  <dgm:cxnLst>
    <dgm:cxn modelId="{E746601F-5140-4C30-9546-81C81C7B91F8}" type="presOf" srcId="{C73B6ABF-7DC8-4010-8ED5-601C66B1A828}" destId="{B94920E6-1D72-46AD-A27F-429293685FE5}" srcOrd="0" destOrd="0" presId="urn:microsoft.com/office/officeart/2005/8/layout/vList2"/>
    <dgm:cxn modelId="{9F6ED445-7D74-41EA-95CB-EB745FAC6781}" type="presOf" srcId="{4F820EC9-8051-4000-BCFE-6905F3374CA7}" destId="{807F5460-E240-4068-A327-CE98D9139505}" srcOrd="0" destOrd="0" presId="urn:microsoft.com/office/officeart/2005/8/layout/vList2"/>
    <dgm:cxn modelId="{7E37B06F-DD6A-4EB4-B90B-B6725B231C35}" srcId="{C73B6ABF-7DC8-4010-8ED5-601C66B1A828}" destId="{F322E285-7C13-4C60-8983-52AB656E63E6}" srcOrd="1" destOrd="0" parTransId="{B822972B-E0FF-46E7-B69F-A7FD228BC30B}" sibTransId="{B117544A-7A8A-4195-B3FB-6DEAF92FA19A}"/>
    <dgm:cxn modelId="{AA69F07F-85EC-4B4B-8CE6-79C97FB90334}" type="presOf" srcId="{F322E285-7C13-4C60-8983-52AB656E63E6}" destId="{21366AC1-BC2C-4831-A5E9-72167A90C8F6}" srcOrd="0" destOrd="0" presId="urn:microsoft.com/office/officeart/2005/8/layout/vList2"/>
    <dgm:cxn modelId="{7A80C7ED-81A6-43FF-943D-CC95DC2BD42D}" srcId="{C73B6ABF-7DC8-4010-8ED5-601C66B1A828}" destId="{4F820EC9-8051-4000-BCFE-6905F3374CA7}" srcOrd="0" destOrd="0" parTransId="{A0C41E3D-E6C0-47C9-B303-B07C7D19B443}" sibTransId="{038BC966-86B7-4555-836F-6075747D561F}"/>
    <dgm:cxn modelId="{930D5361-CBC7-4D04-8394-88DCE52BC3A7}" type="presParOf" srcId="{B94920E6-1D72-46AD-A27F-429293685FE5}" destId="{807F5460-E240-4068-A327-CE98D9139505}" srcOrd="0" destOrd="0" presId="urn:microsoft.com/office/officeart/2005/8/layout/vList2"/>
    <dgm:cxn modelId="{1EF52A9D-58BD-4B03-8E7B-CD3FE4B9A4EF}" type="presParOf" srcId="{B94920E6-1D72-46AD-A27F-429293685FE5}" destId="{69C8588D-8320-44FC-BCF0-4A53B3C760D9}" srcOrd="1" destOrd="0" presId="urn:microsoft.com/office/officeart/2005/8/layout/vList2"/>
    <dgm:cxn modelId="{E8A474AA-13E6-49D8-8A5B-75191BD1AB00}" type="presParOf" srcId="{B94920E6-1D72-46AD-A27F-429293685FE5}" destId="{21366AC1-BC2C-4831-A5E9-72167A90C8F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426713-5483-4BA9-9E38-891BE4BE6FDF}"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103A26BF-0561-4EE3-820D-9943AFF1006F}">
      <dgm:prSet/>
      <dgm:spPr/>
      <dgm:t>
        <a:bodyPr/>
        <a:lstStyle/>
        <a:p>
          <a:r>
            <a:rPr lang="en-US" dirty="0"/>
            <a:t>2- 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gm:t>
    </dgm:pt>
    <dgm:pt modelId="{4CFF49E6-1DC6-4552-AD81-17C79BD01279}" type="parTrans" cxnId="{EE51D0AB-12C6-477C-8DF9-2BF19E280653}">
      <dgm:prSet/>
      <dgm:spPr/>
      <dgm:t>
        <a:bodyPr/>
        <a:lstStyle/>
        <a:p>
          <a:endParaRPr lang="en-US"/>
        </a:p>
      </dgm:t>
    </dgm:pt>
    <dgm:pt modelId="{ADAD5A65-BF27-4A6B-BC7D-1A7F395D211B}" type="sibTrans" cxnId="{EE51D0AB-12C6-477C-8DF9-2BF19E280653}">
      <dgm:prSet/>
      <dgm:spPr/>
      <dgm:t>
        <a:bodyPr/>
        <a:lstStyle/>
        <a:p>
          <a:endParaRPr lang="en-US"/>
        </a:p>
      </dgm:t>
    </dgm:pt>
    <dgm:pt modelId="{0A9F7DF2-427B-44E9-801E-89EBE8703FA7}" type="pres">
      <dgm:prSet presAssocID="{E1426713-5483-4BA9-9E38-891BE4BE6FDF}" presName="linear" presStyleCnt="0">
        <dgm:presLayoutVars>
          <dgm:animLvl val="lvl"/>
          <dgm:resizeHandles val="exact"/>
        </dgm:presLayoutVars>
      </dgm:prSet>
      <dgm:spPr/>
    </dgm:pt>
    <dgm:pt modelId="{7F57A835-7ECC-4347-9A34-D8F42599DA87}" type="pres">
      <dgm:prSet presAssocID="{103A26BF-0561-4EE3-820D-9943AFF1006F}" presName="parentText" presStyleLbl="node1" presStyleIdx="0" presStyleCnt="1">
        <dgm:presLayoutVars>
          <dgm:chMax val="0"/>
          <dgm:bulletEnabled val="1"/>
        </dgm:presLayoutVars>
      </dgm:prSet>
      <dgm:spPr/>
    </dgm:pt>
  </dgm:ptLst>
  <dgm:cxnLst>
    <dgm:cxn modelId="{5C0FD527-77DA-493A-8876-EA49A2971FEA}" type="presOf" srcId="{103A26BF-0561-4EE3-820D-9943AFF1006F}" destId="{7F57A835-7ECC-4347-9A34-D8F42599DA87}" srcOrd="0" destOrd="0" presId="urn:microsoft.com/office/officeart/2005/8/layout/vList2"/>
    <dgm:cxn modelId="{8839BD29-0F02-47C9-A0B0-5FE73AFA5FDE}" type="presOf" srcId="{E1426713-5483-4BA9-9E38-891BE4BE6FDF}" destId="{0A9F7DF2-427B-44E9-801E-89EBE8703FA7}" srcOrd="0" destOrd="0" presId="urn:microsoft.com/office/officeart/2005/8/layout/vList2"/>
    <dgm:cxn modelId="{EE51D0AB-12C6-477C-8DF9-2BF19E280653}" srcId="{E1426713-5483-4BA9-9E38-891BE4BE6FDF}" destId="{103A26BF-0561-4EE3-820D-9943AFF1006F}" srcOrd="0" destOrd="0" parTransId="{4CFF49E6-1DC6-4552-AD81-17C79BD01279}" sibTransId="{ADAD5A65-BF27-4A6B-BC7D-1A7F395D211B}"/>
    <dgm:cxn modelId="{131F4565-6BDD-4BC8-A6E5-89066266C26C}" type="presParOf" srcId="{0A9F7DF2-427B-44E9-801E-89EBE8703FA7}" destId="{7F57A835-7ECC-4347-9A34-D8F42599DA87}"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F76D8-2FE9-4F0A-98C5-D0DED8F6642C}">
      <dsp:nvSpPr>
        <dsp:cNvPr id="0" name=""/>
        <dsp:cNvSpPr/>
      </dsp:nvSpPr>
      <dsp:spPr>
        <a:xfrm>
          <a:off x="9764"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First thing to consider is whether the offence is one that allows for commission by omission?</a:t>
          </a:r>
          <a:endParaRPr lang="en-US" sz="2700" kern="1200"/>
        </a:p>
      </dsp:txBody>
      <dsp:txXfrm>
        <a:off x="1177148" y="568675"/>
        <a:ext cx="3502151" cy="2334767"/>
      </dsp:txXfrm>
    </dsp:sp>
    <dsp:sp modelId="{ADAA7D40-ED4B-44CC-ADE0-F075C5BC4E2E}">
      <dsp:nvSpPr>
        <dsp:cNvPr id="0" name=""/>
        <dsp:cNvSpPr/>
      </dsp:nvSpPr>
      <dsp:spPr>
        <a:xfrm>
          <a:off x="5262991"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Secondly, Are there any duty situations present?</a:t>
          </a:r>
          <a:endParaRPr lang="en-US" sz="2700" kern="1200"/>
        </a:p>
      </dsp:txBody>
      <dsp:txXfrm>
        <a:off x="6430375" y="568675"/>
        <a:ext cx="3502151" cy="2334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ABF3A-9120-4089-A501-53A1F35EAC9E}">
      <dsp:nvSpPr>
        <dsp:cNvPr id="0" name=""/>
        <dsp:cNvSpPr/>
      </dsp:nvSpPr>
      <dsp:spPr>
        <a:xfrm>
          <a:off x="0" y="18263"/>
          <a:ext cx="10515600" cy="132667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AR- conduct element is done through a positive act- GBH, murder, rape.</a:t>
          </a:r>
        </a:p>
      </dsp:txBody>
      <dsp:txXfrm>
        <a:off x="64763" y="83026"/>
        <a:ext cx="10386074" cy="1197144"/>
      </dsp:txXfrm>
    </dsp:sp>
    <dsp:sp modelId="{A856040E-B1F3-488B-8CBB-E4900ECD49E3}">
      <dsp:nvSpPr>
        <dsp:cNvPr id="0" name=""/>
        <dsp:cNvSpPr/>
      </dsp:nvSpPr>
      <dsp:spPr>
        <a:xfrm>
          <a:off x="0" y="1388133"/>
          <a:ext cx="10515600" cy="1326670"/>
        </a:xfrm>
        <a:prstGeom prst="roundRect">
          <a:avLst/>
        </a:prstGeom>
        <a:solidFill>
          <a:schemeClr val="accent5">
            <a:hueOff val="-715984"/>
            <a:satOff val="3781"/>
            <a:lumOff val="68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Conduct element of an omission is the </a:t>
          </a:r>
          <a:r>
            <a:rPr lang="en-GB" sz="1500" b="1" kern="1200"/>
            <a:t>failure to act</a:t>
          </a:r>
          <a:endParaRPr lang="en-US" sz="1500" kern="1200"/>
        </a:p>
      </dsp:txBody>
      <dsp:txXfrm>
        <a:off x="64763" y="1452896"/>
        <a:ext cx="10386074" cy="1197144"/>
      </dsp:txXfrm>
    </dsp:sp>
    <dsp:sp modelId="{0123AA3A-75D4-468E-BEA7-21ED5F17B4F2}">
      <dsp:nvSpPr>
        <dsp:cNvPr id="0" name=""/>
        <dsp:cNvSpPr/>
      </dsp:nvSpPr>
      <dsp:spPr>
        <a:xfrm>
          <a:off x="0" y="2758004"/>
          <a:ext cx="10515600" cy="1326670"/>
        </a:xfrm>
        <a:prstGeom prst="roundRect">
          <a:avLst/>
        </a:prstGeom>
        <a:solidFill>
          <a:schemeClr val="accent5">
            <a:hueOff val="-1431969"/>
            <a:satOff val="7563"/>
            <a:lumOff val="137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Requirements for a crime to be committed by omission:-</a:t>
          </a:r>
        </a:p>
        <a:p>
          <a:pPr marL="0" lvl="0" indent="0" algn="l" defTabSz="666750">
            <a:lnSpc>
              <a:spcPct val="90000"/>
            </a:lnSpc>
            <a:spcBef>
              <a:spcPct val="0"/>
            </a:spcBef>
            <a:spcAft>
              <a:spcPct val="35000"/>
            </a:spcAft>
            <a:buNone/>
          </a:pPr>
          <a:r>
            <a:rPr lang="en-GB" sz="1500" b="1" kern="1200" dirty="0"/>
            <a:t>There was a duty of care</a:t>
          </a:r>
          <a:endParaRPr lang="en-US" sz="1500" kern="1200" dirty="0"/>
        </a:p>
        <a:p>
          <a:pPr marL="0" lvl="0" indent="0" algn="l" defTabSz="666750">
            <a:lnSpc>
              <a:spcPct val="90000"/>
            </a:lnSpc>
            <a:spcBef>
              <a:spcPct val="0"/>
            </a:spcBef>
            <a:spcAft>
              <a:spcPct val="35000"/>
            </a:spcAft>
            <a:buNone/>
          </a:pPr>
          <a:r>
            <a:rPr lang="en-GB" sz="1500" b="1" kern="1200" dirty="0"/>
            <a:t>This duty was breached</a:t>
          </a:r>
          <a:endParaRPr lang="en-US" sz="1500" kern="1200" dirty="0"/>
        </a:p>
        <a:p>
          <a:pPr marL="0" lvl="0" indent="0" algn="l" defTabSz="666750">
            <a:lnSpc>
              <a:spcPct val="90000"/>
            </a:lnSpc>
            <a:spcBef>
              <a:spcPct val="0"/>
            </a:spcBef>
            <a:spcAft>
              <a:spcPct val="35000"/>
            </a:spcAft>
            <a:buNone/>
          </a:pPr>
          <a:r>
            <a:rPr lang="en-GB" sz="1500" b="1" kern="1200" dirty="0"/>
            <a:t>A causal connection between the breach of duty and the harm suffered</a:t>
          </a:r>
          <a:endParaRPr lang="en-US" sz="1500" kern="1200" dirty="0"/>
        </a:p>
      </dsp:txBody>
      <dsp:txXfrm>
        <a:off x="64763" y="2822767"/>
        <a:ext cx="10386074" cy="1197144"/>
      </dsp:txXfrm>
    </dsp:sp>
    <dsp:sp modelId="{5A3E95D0-045E-4D57-BEFD-12314437BCED}">
      <dsp:nvSpPr>
        <dsp:cNvPr id="0" name=""/>
        <dsp:cNvSpPr/>
      </dsp:nvSpPr>
      <dsp:spPr>
        <a:xfrm>
          <a:off x="0" y="4084674"/>
          <a:ext cx="10515600"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US" sz="1200" kern="1200" dirty="0"/>
        </a:p>
      </dsp:txBody>
      <dsp:txXfrm>
        <a:off x="0" y="4084674"/>
        <a:ext cx="10515600" cy="248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85CFC-690D-4EED-982B-15091E6ECF7C}">
      <dsp:nvSpPr>
        <dsp:cNvPr id="0" name=""/>
        <dsp:cNvSpPr/>
      </dsp:nvSpPr>
      <dsp:spPr>
        <a:xfrm>
          <a:off x="0" y="51050"/>
          <a:ext cx="10033200" cy="647595"/>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No general “duty to act” in England and Wales</a:t>
          </a:r>
        </a:p>
      </dsp:txBody>
      <dsp:txXfrm>
        <a:off x="31613" y="82663"/>
        <a:ext cx="9969974" cy="584369"/>
      </dsp:txXfrm>
    </dsp:sp>
    <dsp:sp modelId="{CA36B12F-DFFE-467A-AF8A-39B12A48B08B}">
      <dsp:nvSpPr>
        <dsp:cNvPr id="0" name=""/>
        <dsp:cNvSpPr/>
      </dsp:nvSpPr>
      <dsp:spPr>
        <a:xfrm>
          <a:off x="0" y="776405"/>
          <a:ext cx="10033200" cy="647595"/>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Criminal liability</a:t>
          </a:r>
        </a:p>
      </dsp:txBody>
      <dsp:txXfrm>
        <a:off x="31613" y="808018"/>
        <a:ext cx="9969974" cy="584369"/>
      </dsp:txXfrm>
    </dsp:sp>
    <dsp:sp modelId="{DC4CF61D-ED5C-4C2B-AE5B-88927EE5304A}">
      <dsp:nvSpPr>
        <dsp:cNvPr id="0" name=""/>
        <dsp:cNvSpPr/>
      </dsp:nvSpPr>
      <dsp:spPr>
        <a:xfrm>
          <a:off x="0" y="1501761"/>
          <a:ext cx="10033200" cy="647595"/>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Burden on the public  </a:t>
          </a:r>
        </a:p>
      </dsp:txBody>
      <dsp:txXfrm>
        <a:off x="31613" y="1533374"/>
        <a:ext cx="9969974" cy="584369"/>
      </dsp:txXfrm>
    </dsp:sp>
    <dsp:sp modelId="{F74C47B1-7375-4306-97FC-B1A1F4DDEFBF}">
      <dsp:nvSpPr>
        <dsp:cNvPr id="0" name=""/>
        <dsp:cNvSpPr/>
      </dsp:nvSpPr>
      <dsp:spPr>
        <a:xfrm>
          <a:off x="0" y="2227116"/>
          <a:ext cx="10033200" cy="647595"/>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Reasonable duty to prevent -Miller (1983)</a:t>
          </a:r>
        </a:p>
      </dsp:txBody>
      <dsp:txXfrm>
        <a:off x="31613" y="2258729"/>
        <a:ext cx="9969974" cy="584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A17AD-6BD7-4DC8-ACF7-F7017E2E3FD3}">
      <dsp:nvSpPr>
        <dsp:cNvPr id="0" name=""/>
        <dsp:cNvSpPr/>
      </dsp:nvSpPr>
      <dsp:spPr>
        <a:xfrm>
          <a:off x="0" y="26123"/>
          <a:ext cx="10033200" cy="913678"/>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Statutory duties- </a:t>
          </a:r>
          <a:r>
            <a:rPr lang="en-US" sz="2300" i="1" kern="1200"/>
            <a:t>Shama (1990)</a:t>
          </a:r>
          <a:endParaRPr lang="en-US" sz="2300" kern="1200"/>
        </a:p>
      </dsp:txBody>
      <dsp:txXfrm>
        <a:off x="44602" y="70725"/>
        <a:ext cx="9943996" cy="824474"/>
      </dsp:txXfrm>
    </dsp:sp>
    <dsp:sp modelId="{46C09BBC-AA37-4D61-A425-C643288ECF9A}">
      <dsp:nvSpPr>
        <dsp:cNvPr id="0" name=""/>
        <dsp:cNvSpPr/>
      </dsp:nvSpPr>
      <dsp:spPr>
        <a:xfrm>
          <a:off x="0" y="1006041"/>
          <a:ext cx="10033200" cy="913678"/>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to act arises from a contract- </a:t>
          </a:r>
          <a:r>
            <a:rPr lang="en-US" sz="2300" i="1" kern="1200"/>
            <a:t>Pittwood (1902), Yaqoob (2005)</a:t>
          </a:r>
          <a:endParaRPr lang="en-US" sz="2300" kern="1200"/>
        </a:p>
      </dsp:txBody>
      <dsp:txXfrm>
        <a:off x="44602" y="1050643"/>
        <a:ext cx="9943996" cy="824474"/>
      </dsp:txXfrm>
    </dsp:sp>
    <dsp:sp modelId="{7FD64852-2D01-43F9-A665-5D11C644171E}">
      <dsp:nvSpPr>
        <dsp:cNvPr id="0" name=""/>
        <dsp:cNvSpPr/>
      </dsp:nvSpPr>
      <dsp:spPr>
        <a:xfrm>
          <a:off x="0" y="1985960"/>
          <a:ext cx="10033200" cy="913678"/>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arising from a special relationship between the defendant and the victim- </a:t>
          </a:r>
          <a:r>
            <a:rPr lang="en-US" sz="2300" i="1" kern="1200"/>
            <a:t>Gibbins and Proctor (1918), Hood (2004)</a:t>
          </a:r>
          <a:endParaRPr lang="en-US" sz="2300" kern="1200"/>
        </a:p>
      </dsp:txBody>
      <dsp:txXfrm>
        <a:off x="44602" y="2030562"/>
        <a:ext cx="9943996" cy="8244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B4C2B-1E7D-4876-9355-1321831E2006}">
      <dsp:nvSpPr>
        <dsp:cNvPr id="0" name=""/>
        <dsp:cNvSpPr/>
      </dsp:nvSpPr>
      <dsp:spPr>
        <a:xfrm>
          <a:off x="0" y="55330"/>
          <a:ext cx="10363570" cy="126477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arising from a special relationship between the defendant and the victim- also applies to professional and special relationships- </a:t>
          </a:r>
          <a:r>
            <a:rPr lang="en-US" sz="2300" i="1" kern="1200"/>
            <a:t>Airedale National Health Service Trust V Bland (1993)</a:t>
          </a:r>
          <a:endParaRPr lang="en-US" sz="2300" kern="1200"/>
        </a:p>
      </dsp:txBody>
      <dsp:txXfrm>
        <a:off x="61741" y="117071"/>
        <a:ext cx="10240088" cy="1141288"/>
      </dsp:txXfrm>
    </dsp:sp>
    <dsp:sp modelId="{7C96004D-D456-4EAB-AAFB-0F5657562724}">
      <dsp:nvSpPr>
        <dsp:cNvPr id="0" name=""/>
        <dsp:cNvSpPr/>
      </dsp:nvSpPr>
      <dsp:spPr>
        <a:xfrm>
          <a:off x="0" y="1386341"/>
          <a:ext cx="10363570" cy="1264770"/>
        </a:xfrm>
        <a:prstGeom prst="roundRect">
          <a:avLst/>
        </a:prstGeom>
        <a:solidFill>
          <a:schemeClr val="accent2">
            <a:hueOff val="-770979"/>
            <a:satOff val="-2156"/>
            <a:lumOff val="117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arises from the defendant holding a public office- </a:t>
          </a:r>
          <a:r>
            <a:rPr lang="en-US" sz="2300" i="1" kern="1200"/>
            <a:t>Dytham (1979)</a:t>
          </a:r>
          <a:endParaRPr lang="en-US" sz="2300" kern="1200"/>
        </a:p>
      </dsp:txBody>
      <dsp:txXfrm>
        <a:off x="61741" y="1448082"/>
        <a:ext cx="10240088" cy="1141288"/>
      </dsp:txXfrm>
    </dsp:sp>
    <dsp:sp modelId="{BB20FD98-7FCB-4A89-849A-C3D5077E1A61}">
      <dsp:nvSpPr>
        <dsp:cNvPr id="0" name=""/>
        <dsp:cNvSpPr/>
      </dsp:nvSpPr>
      <dsp:spPr>
        <a:xfrm>
          <a:off x="0" y="2717351"/>
          <a:ext cx="10363570" cy="1264770"/>
        </a:xfrm>
        <a:prstGeom prst="roundRect">
          <a:avLst/>
        </a:prstGeom>
        <a:solidFill>
          <a:schemeClr val="accent2">
            <a:hueOff val="-1541957"/>
            <a:satOff val="-4313"/>
            <a:lumOff val="2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arises where the defendant voluntarily assumes responsibility for a person or situation- </a:t>
          </a:r>
          <a:r>
            <a:rPr lang="en-US" sz="2300" i="1" kern="1200"/>
            <a:t>Stone and Dobinson (1977), Instan (1893)</a:t>
          </a:r>
          <a:endParaRPr lang="en-US" sz="2300" kern="1200"/>
        </a:p>
      </dsp:txBody>
      <dsp:txXfrm>
        <a:off x="61741" y="2779092"/>
        <a:ext cx="10240088" cy="11412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F5460-E240-4068-A327-CE98D9139505}">
      <dsp:nvSpPr>
        <dsp:cNvPr id="0" name=""/>
        <dsp:cNvSpPr/>
      </dsp:nvSpPr>
      <dsp:spPr>
        <a:xfrm>
          <a:off x="0" y="49127"/>
          <a:ext cx="10023102" cy="20358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Duty to act where the defendant creates a dangerous situation (deliberately or accidentally)- </a:t>
          </a:r>
          <a:r>
            <a:rPr lang="en-US" sz="2900" i="1" kern="1200" dirty="0"/>
            <a:t>Miller (1983), DPP V K (a Minor) (1990), Santa- Bermudez (2004), Evans (2009)</a:t>
          </a:r>
          <a:endParaRPr lang="en-US" sz="2900" kern="1200" dirty="0"/>
        </a:p>
      </dsp:txBody>
      <dsp:txXfrm>
        <a:off x="99380" y="148507"/>
        <a:ext cx="9824342" cy="1837040"/>
      </dsp:txXfrm>
    </dsp:sp>
    <dsp:sp modelId="{21366AC1-BC2C-4831-A5E9-72167A90C8F6}">
      <dsp:nvSpPr>
        <dsp:cNvPr id="0" name=""/>
        <dsp:cNvSpPr/>
      </dsp:nvSpPr>
      <dsp:spPr>
        <a:xfrm>
          <a:off x="0" y="2168447"/>
          <a:ext cx="10023102" cy="203580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Duty situations and illegality- </a:t>
          </a:r>
          <a:r>
            <a:rPr lang="en-US" sz="2900" i="1" kern="1200"/>
            <a:t>Wacker (2003), Willoughby (2005)</a:t>
          </a:r>
          <a:endParaRPr lang="en-US" sz="2900" kern="1200"/>
        </a:p>
      </dsp:txBody>
      <dsp:txXfrm>
        <a:off x="99380" y="2267827"/>
        <a:ext cx="9824342" cy="1837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7A835-7ECC-4347-9A34-D8F42599DA87}">
      <dsp:nvSpPr>
        <dsp:cNvPr id="0" name=""/>
        <dsp:cNvSpPr/>
      </dsp:nvSpPr>
      <dsp:spPr>
        <a:xfrm>
          <a:off x="0" y="107580"/>
          <a:ext cx="9370558" cy="3861000"/>
        </a:xfrm>
        <a:prstGeom prst="roundRect">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2- 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sp:txBody>
      <dsp:txXfrm>
        <a:off x="188478" y="296058"/>
        <a:ext cx="8993602" cy="3484044"/>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CF5CFF-1440-4B40-BFD2-796322314734}" type="datetimeFigureOut">
              <a:rPr lang="en-GB"/>
              <a:t>03/10/2022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6F7F5-3FF3-4EA2-BF14-818675496691}" type="slidenum">
              <a:rPr lang="en-GB"/>
              <a:t>‹#›</a:t>
            </a:fld>
            <a:endParaRPr lang="en-GB"/>
          </a:p>
        </p:txBody>
      </p:sp>
    </p:spTree>
    <p:extLst>
      <p:ext uri="{BB962C8B-B14F-4D97-AF65-F5344CB8AC3E}">
        <p14:creationId xmlns:p14="http://schemas.microsoft.com/office/powerpoint/2010/main" val="84732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t>
            </a:r>
          </a:p>
        </p:txBody>
      </p:sp>
      <p:sp>
        <p:nvSpPr>
          <p:cNvPr id="4" name="Slide Number Placeholder 3"/>
          <p:cNvSpPr>
            <a:spLocks noGrp="1"/>
          </p:cNvSpPr>
          <p:nvPr>
            <p:ph type="sldNum" sz="quarter" idx="5"/>
          </p:nvPr>
        </p:nvSpPr>
        <p:spPr/>
        <p:txBody>
          <a:bodyPr/>
          <a:lstStyle/>
          <a:p>
            <a:fld id="{0836F7F5-3FF3-4EA2-BF14-818675496691}" type="slidenum">
              <a:rPr lang="en-GB"/>
              <a:t>5</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7</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8</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10</a:t>
            </a:fld>
            <a:endParaRPr lang="en-GB"/>
          </a:p>
        </p:txBody>
      </p:sp>
    </p:spTree>
    <p:extLst>
      <p:ext uri="{BB962C8B-B14F-4D97-AF65-F5344CB8AC3E}">
        <p14:creationId xmlns:p14="http://schemas.microsoft.com/office/powerpoint/2010/main" val="1925527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36F7F5-3FF3-4EA2-BF14-818675496691}" type="slidenum">
              <a:rPr lang="en-GB" smtClean="0"/>
              <a:t>11</a:t>
            </a:fld>
            <a:endParaRPr lang="en-GB"/>
          </a:p>
        </p:txBody>
      </p:sp>
    </p:spTree>
    <p:extLst>
      <p:ext uri="{BB962C8B-B14F-4D97-AF65-F5344CB8AC3E}">
        <p14:creationId xmlns:p14="http://schemas.microsoft.com/office/powerpoint/2010/main" val="3965704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12</a:t>
            </a:fld>
            <a:endParaRPr lang="en-GB"/>
          </a:p>
        </p:txBody>
      </p:sp>
    </p:spTree>
    <p:extLst>
      <p:ext uri="{BB962C8B-B14F-4D97-AF65-F5344CB8AC3E}">
        <p14:creationId xmlns:p14="http://schemas.microsoft.com/office/powerpoint/2010/main" val="1281825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13</a:t>
            </a:fld>
            <a:endParaRPr lang="en-GB"/>
          </a:p>
        </p:txBody>
      </p:sp>
    </p:spTree>
    <p:extLst>
      <p:ext uri="{BB962C8B-B14F-4D97-AF65-F5344CB8AC3E}">
        <p14:creationId xmlns:p14="http://schemas.microsoft.com/office/powerpoint/2010/main" val="3349030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64DB40-EE00-4C9B-9CCB-7E0B1B45002E}" type="slidenum">
              <a:rPr lang="en-GB" smtClean="0"/>
              <a:t>14</a:t>
            </a:fld>
            <a:endParaRPr lang="en-GB"/>
          </a:p>
        </p:txBody>
      </p:sp>
    </p:spTree>
    <p:extLst>
      <p:ext uri="{BB962C8B-B14F-4D97-AF65-F5344CB8AC3E}">
        <p14:creationId xmlns:p14="http://schemas.microsoft.com/office/powerpoint/2010/main" val="1864509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543550" cy="3886200"/>
          </a:xfrm>
        </p:spPr>
        <p:txBody>
          <a:bodyPr/>
          <a:lstStyle/>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4B64DB40-EE00-4C9B-9CCB-7E0B1B45002E}" type="slidenum">
              <a:rPr lang="en-GB" smtClean="0"/>
              <a:t>15</a:t>
            </a:fld>
            <a:endParaRPr lang="en-GB"/>
          </a:p>
        </p:txBody>
      </p:sp>
    </p:spTree>
    <p:extLst>
      <p:ext uri="{BB962C8B-B14F-4D97-AF65-F5344CB8AC3E}">
        <p14:creationId xmlns:p14="http://schemas.microsoft.com/office/powerpoint/2010/main" val="1056928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5629275" cy="4348163"/>
          </a:xfrm>
        </p:spPr>
        <p:txBody>
          <a:bodyPr/>
          <a:lstStyle/>
          <a:p>
            <a:endParaRPr lang="en-GB" sz="1100" b="1" dirty="0"/>
          </a:p>
        </p:txBody>
      </p:sp>
      <p:sp>
        <p:nvSpPr>
          <p:cNvPr id="4" name="Slide Number Placeholder 3"/>
          <p:cNvSpPr>
            <a:spLocks noGrp="1"/>
          </p:cNvSpPr>
          <p:nvPr>
            <p:ph type="sldNum" sz="quarter" idx="5"/>
          </p:nvPr>
        </p:nvSpPr>
        <p:spPr/>
        <p:txBody>
          <a:bodyPr/>
          <a:lstStyle/>
          <a:p>
            <a:fld id="{4B64DB40-EE00-4C9B-9CCB-7E0B1B45002E}" type="slidenum">
              <a:rPr lang="en-GB" smtClean="0"/>
              <a:t>16</a:t>
            </a:fld>
            <a:endParaRPr lang="en-GB"/>
          </a:p>
        </p:txBody>
      </p:sp>
    </p:spTree>
    <p:extLst>
      <p:ext uri="{BB962C8B-B14F-4D97-AF65-F5344CB8AC3E}">
        <p14:creationId xmlns:p14="http://schemas.microsoft.com/office/powerpoint/2010/main" val="181552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962650" cy="4224338"/>
          </a:xfrm>
        </p:spPr>
        <p:txBody>
          <a:bodyPr/>
          <a:lstStyle/>
          <a:p>
            <a:endParaRPr lang="en-GB" i="1" dirty="0"/>
          </a:p>
        </p:txBody>
      </p:sp>
      <p:sp>
        <p:nvSpPr>
          <p:cNvPr id="4" name="Slide Number Placeholder 3"/>
          <p:cNvSpPr>
            <a:spLocks noGrp="1"/>
          </p:cNvSpPr>
          <p:nvPr>
            <p:ph type="sldNum" sz="quarter" idx="5"/>
          </p:nvPr>
        </p:nvSpPr>
        <p:spPr/>
        <p:txBody>
          <a:bodyPr/>
          <a:lstStyle/>
          <a:p>
            <a:fld id="{4B64DB40-EE00-4C9B-9CCB-7E0B1B45002E}" type="slidenum">
              <a:rPr lang="en-GB" smtClean="0"/>
              <a:t>17</a:t>
            </a:fld>
            <a:endParaRPr lang="en-GB"/>
          </a:p>
        </p:txBody>
      </p:sp>
    </p:spTree>
    <p:extLst>
      <p:ext uri="{BB962C8B-B14F-4D97-AF65-F5344CB8AC3E}">
        <p14:creationId xmlns:p14="http://schemas.microsoft.com/office/powerpoint/2010/main" val="690520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64DB40-EE00-4C9B-9CCB-7E0B1B45002E}" type="slidenum">
              <a:rPr lang="en-GB" smtClean="0"/>
              <a:t>18</a:t>
            </a:fld>
            <a:endParaRPr lang="en-GB"/>
          </a:p>
        </p:txBody>
      </p:sp>
    </p:spTree>
    <p:extLst>
      <p:ext uri="{BB962C8B-B14F-4D97-AF65-F5344CB8AC3E}">
        <p14:creationId xmlns:p14="http://schemas.microsoft.com/office/powerpoint/2010/main" val="853436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74371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59204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10/3/2022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410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11268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949970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2566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2146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49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445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98331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10/3/2022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57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10/3/2022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4512463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5975" y="1080000"/>
            <a:ext cx="6307200" cy="2185200"/>
          </a:xfrm>
        </p:spPr>
        <p:txBody>
          <a:bodyPr>
            <a:normAutofit/>
          </a:bodyPr>
          <a:lstStyle/>
          <a:p>
            <a:r>
              <a:rPr lang="en-GB" dirty="0">
                <a:cs typeface="Calibri Light"/>
              </a:rPr>
              <a:t>Actus Reus tutorial</a:t>
            </a:r>
            <a:endParaRPr lang="en-GB" dirty="0"/>
          </a:p>
        </p:txBody>
      </p:sp>
      <p:sp>
        <p:nvSpPr>
          <p:cNvPr id="3" name="Subtitle 2"/>
          <p:cNvSpPr>
            <a:spLocks noGrp="1"/>
          </p:cNvSpPr>
          <p:nvPr>
            <p:ph type="subTitle" idx="1"/>
          </p:nvPr>
        </p:nvSpPr>
        <p:spPr>
          <a:xfrm>
            <a:off x="4875975" y="4068000"/>
            <a:ext cx="6307200" cy="1710500"/>
          </a:xfrm>
        </p:spPr>
        <p:txBody>
          <a:bodyPr vert="horz" lIns="91440" tIns="45720" rIns="91440" bIns="45720" rtlCol="0">
            <a:normAutofit/>
          </a:bodyPr>
          <a:lstStyle/>
          <a:p>
            <a:r>
              <a:rPr lang="en-GB" dirty="0">
                <a:cs typeface="Calibri"/>
              </a:rPr>
              <a:t>LAURA KNIGHT</a:t>
            </a:r>
            <a:endParaRPr lang="en-GB" dirty="0"/>
          </a:p>
        </p:txBody>
      </p:sp>
      <p:pic>
        <p:nvPicPr>
          <p:cNvPr id="4" name="Picture 3" descr="Glasses on top of a book">
            <a:extLst>
              <a:ext uri="{FF2B5EF4-FFF2-40B4-BE49-F238E27FC236}">
                <a16:creationId xmlns:a16="http://schemas.microsoft.com/office/drawing/2014/main" id="{CE9E4C97-FAEF-439E-A601-E8AF0DC7D37E}"/>
              </a:ext>
            </a:extLst>
          </p:cNvPr>
          <p:cNvPicPr>
            <a:picLocks noChangeAspect="1"/>
          </p:cNvPicPr>
          <p:nvPr/>
        </p:nvPicPr>
        <p:blipFill rotWithShape="1">
          <a:blip r:embed="rId2"/>
          <a:srcRect l="20915" r="41783" b="10"/>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7112369" y="395297"/>
            <a:ext cx="4078800" cy="1594282"/>
          </a:xfrm>
        </p:spPr>
        <p:txBody>
          <a:bodyPr wrap="square" anchor="b">
            <a:normAutofit/>
          </a:bodyPr>
          <a:lstStyle/>
          <a:p>
            <a:pPr algn="ctr"/>
            <a:r>
              <a:rPr lang="en-GB"/>
              <a:t>Recap from lecture 1</a:t>
            </a:r>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33162" r="4" b="4"/>
          <a:stretch/>
        </p:blipFill>
        <p:spPr>
          <a:xfrm>
            <a:off x="20" y="10"/>
            <a:ext cx="6111518" cy="6857990"/>
          </a:xfrm>
          <a:prstGeom prst="rect">
            <a:avLst/>
          </a:prstGeom>
        </p:spPr>
      </p:pic>
      <p:cxnSp>
        <p:nvCxnSpPr>
          <p:cNvPr id="8" name="Straight Connector 10">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7112369" y="2230037"/>
            <a:ext cx="4567630" cy="3591595"/>
          </a:xfrm>
        </p:spPr>
        <p:txBody>
          <a:bodyPr vert="horz" lIns="91440" tIns="45720" rIns="91440" bIns="45720" rtlCol="0" anchor="t">
            <a:noAutofit/>
          </a:bodyPr>
          <a:lstStyle/>
          <a:p>
            <a:pPr marL="359410" indent="-359410"/>
            <a:r>
              <a:rPr lang="en-GB" sz="2400" dirty="0">
                <a:solidFill>
                  <a:srgbClr val="000000"/>
                </a:solidFill>
              </a:rPr>
              <a:t>What is the </a:t>
            </a:r>
            <a:r>
              <a:rPr lang="en-GB" sz="2400" i="1" dirty="0">
                <a:solidFill>
                  <a:srgbClr val="000000"/>
                </a:solidFill>
              </a:rPr>
              <a:t>Actus reus</a:t>
            </a:r>
            <a:r>
              <a:rPr lang="en-GB" sz="2400" dirty="0">
                <a:solidFill>
                  <a:srgbClr val="000000"/>
                </a:solidFill>
              </a:rPr>
              <a:t> of an offence concerned with?</a:t>
            </a:r>
          </a:p>
          <a:p>
            <a:pPr marL="359410" indent="-359410"/>
            <a:r>
              <a:rPr lang="en-GB" sz="2400" dirty="0">
                <a:solidFill>
                  <a:srgbClr val="000000"/>
                </a:solidFill>
              </a:rPr>
              <a:t>How does this differ from the </a:t>
            </a:r>
            <a:r>
              <a:rPr lang="en-GB" sz="2400" i="1" dirty="0">
                <a:solidFill>
                  <a:srgbClr val="000000"/>
                </a:solidFill>
              </a:rPr>
              <a:t>Mens rea</a:t>
            </a:r>
            <a:r>
              <a:rPr lang="en-GB" sz="2400" dirty="0">
                <a:solidFill>
                  <a:srgbClr val="000000"/>
                </a:solidFill>
              </a:rPr>
              <a:t> of an offence?</a:t>
            </a:r>
          </a:p>
          <a:p>
            <a:pPr marL="359410" indent="-359410"/>
            <a:r>
              <a:rPr lang="en-GB" sz="2400" dirty="0">
                <a:solidFill>
                  <a:srgbClr val="000000"/>
                </a:solidFill>
              </a:rPr>
              <a:t>What do I mean by the '3 C's'?</a:t>
            </a:r>
          </a:p>
          <a:p>
            <a:pPr marL="359410" indent="-359410"/>
            <a:endParaRPr lang="en-GB" sz="1900"/>
          </a:p>
        </p:txBody>
      </p:sp>
      <p:sp>
        <p:nvSpPr>
          <p:cNvPr id="4" name="TextBox 3">
            <a:extLst>
              <a:ext uri="{FF2B5EF4-FFF2-40B4-BE49-F238E27FC236}">
                <a16:creationId xmlns:a16="http://schemas.microsoft.com/office/drawing/2014/main" id="{C957D77E-4BB3-2E23-BC5E-61C04CB2FF02}"/>
              </a:ext>
            </a:extLst>
          </p:cNvPr>
          <p:cNvSpPr txBox="1"/>
          <p:nvPr/>
        </p:nvSpPr>
        <p:spPr>
          <a:xfrm>
            <a:off x="368060" y="3272287"/>
            <a:ext cx="5325374" cy="2246769"/>
          </a:xfrm>
          <a:prstGeom prst="rect">
            <a:avLst/>
          </a:prstGeom>
          <a:noFill/>
        </p:spPr>
        <p:txBody>
          <a:bodyPr wrap="square" rtlCol="0">
            <a:spAutoFit/>
          </a:bodyPr>
          <a:lstStyle/>
          <a:p>
            <a:r>
              <a:rPr lang="en-GB" sz="2800" b="1" dirty="0"/>
              <a:t>A person unlawfully kills a living human being within the Queens (Kings) peace and with malice aforethought.</a:t>
            </a:r>
          </a:p>
        </p:txBody>
      </p:sp>
    </p:spTree>
    <p:extLst>
      <p:ext uri="{BB962C8B-B14F-4D97-AF65-F5344CB8AC3E}">
        <p14:creationId xmlns:p14="http://schemas.microsoft.com/office/powerpoint/2010/main" val="3968063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p:nvPr>
        </p:nvSpPr>
        <p:spPr/>
        <p:txBody>
          <a:bodyPr>
            <a:normAutofit/>
          </a:bodyPr>
          <a:lstStyle/>
          <a:p>
            <a:pPr algn="ctr"/>
            <a:r>
              <a:rPr lang="en-GB" sz="6000" dirty="0"/>
              <a:t>Actus Reus</a:t>
            </a:r>
            <a:endParaRPr lang="en-US" sz="4000" dirty="0"/>
          </a:p>
        </p:txBody>
      </p:sp>
      <p:sp>
        <p:nvSpPr>
          <p:cNvPr id="5" name="TextBox 4">
            <a:extLst>
              <a:ext uri="{FF2B5EF4-FFF2-40B4-BE49-F238E27FC236}">
                <a16:creationId xmlns:a16="http://schemas.microsoft.com/office/drawing/2014/main" id="{1CDA7A71-53C2-4A3F-A154-0059003522AD}"/>
              </a:ext>
            </a:extLst>
          </p:cNvPr>
          <p:cNvSpPr txBox="1"/>
          <p:nvPr/>
        </p:nvSpPr>
        <p:spPr>
          <a:xfrm>
            <a:off x="769728" y="2207464"/>
            <a:ext cx="2743200"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4420679" y="2192188"/>
            <a:ext cx="3145766"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8244157" y="2191289"/>
            <a:ext cx="2743200" cy="83099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691551" y="3452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 positive Act </a:t>
            </a:r>
            <a:r>
              <a:rPr lang="en-GB" dirty="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698740" y="4724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An omission</a:t>
            </a:r>
            <a:r>
              <a:rPr lang="en-GB" dirty="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4493464" y="345829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Factual causation</a:t>
            </a:r>
            <a:r>
              <a:rPr lang="en-GB" dirty="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5717517" y="2883739"/>
            <a:ext cx="5750" cy="411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5788505" y="4723141"/>
            <a:ext cx="5750" cy="5405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4476391" y="554031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Legal causation.</a:t>
            </a:r>
            <a:r>
              <a:rPr lang="en-GB" dirty="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8458021" y="391477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'State of affairs' offences only require proof of surrounding </a:t>
            </a:r>
            <a:r>
              <a:rPr lang="en-GB"/>
              <a:t>circumstances.</a:t>
            </a:r>
            <a:endParaRPr lang="en-GB" dirty="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9544049" y="3196445"/>
            <a:ext cx="8627" cy="5118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78100" y="542671"/>
            <a:ext cx="10026650" cy="1124202"/>
          </a:xfrm>
        </p:spPr>
        <p:txBody>
          <a:bodyPr wrap="square" anchor="ctr">
            <a:normAutofit/>
          </a:bodyPr>
          <a:lstStyle/>
          <a:p>
            <a:pPr algn="ctr"/>
            <a:r>
              <a:rPr lang="en-US"/>
              <a:t>TASK 1: Can conduct include an omission to act?</a:t>
            </a:r>
          </a:p>
        </p:txBody>
      </p:sp>
      <p:sp>
        <p:nvSpPr>
          <p:cNvPr id="19" name="Rectangle 1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1815693838"/>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414906" y="514605"/>
            <a:ext cx="4020430" cy="2390976"/>
          </a:xfrm>
        </p:spPr>
        <p:txBody>
          <a:bodyPr vert="horz" lIns="91440" tIns="45720" rIns="91440" bIns="45720" rtlCol="0" anchor="t" anchorCtr="0">
            <a:noAutofit/>
          </a:bodyPr>
          <a:lstStyle/>
          <a:p>
            <a:pPr>
              <a:lnSpc>
                <a:spcPct val="90000"/>
              </a:lnSpc>
            </a:pPr>
            <a:r>
              <a:rPr lang="en-US" sz="2800" b="1" dirty="0"/>
              <a:t>TASK 1</a:t>
            </a:r>
            <a:r>
              <a:rPr lang="en-US" sz="2800" dirty="0"/>
              <a:t>: Consider</a:t>
            </a:r>
            <a:r>
              <a:rPr lang="en-US" sz="2800" kern="1200" cap="none" spc="0" baseline="0" dirty="0">
                <a:latin typeface="+mj-lt"/>
                <a:ea typeface="+mj-ea"/>
                <a:cs typeface="+mj-cs"/>
              </a:rPr>
              <a:t> the following scenario where the D has failed to act. Has the D committed an offence by omission and can you identify the duty of care.</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a:blip r:embed="rId3"/>
          <a:stretch>
            <a:fillRect/>
          </a:stretch>
        </p:blipFill>
        <p:spPr>
          <a:xfrm>
            <a:off x="1079500" y="3660538"/>
            <a:ext cx="3351600" cy="1876896"/>
          </a:xfrm>
          <a:prstGeom prst="rect">
            <a:avLst/>
          </a:prstGeom>
        </p:spPr>
      </p:pic>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4997457" y="935999"/>
            <a:ext cx="6114543" cy="4832975"/>
          </a:xfrm>
        </p:spPr>
        <p:txBody>
          <a:bodyPr vert="horz" lIns="91440" tIns="45720" rIns="91440" bIns="45720" rtlCol="0" anchor="t">
            <a:noAutofit/>
          </a:bodyPr>
          <a:lstStyle/>
          <a:p>
            <a:pPr marL="359410" indent="-359410"/>
            <a:r>
              <a:rPr lang="en-US" sz="2400" b="1" dirty="0">
                <a:solidFill>
                  <a:srgbClr val="000000"/>
                </a:solidFill>
              </a:rPr>
              <a:t>Aaron is an air traffic controller who failed to notify an incoming aircraft that another plane was about to land on the runway. The pilot </a:t>
            </a:r>
            <a:r>
              <a:rPr lang="en-US" sz="2400" b="1" dirty="0" err="1">
                <a:solidFill>
                  <a:srgbClr val="000000"/>
                </a:solidFill>
              </a:rPr>
              <a:t>realised</a:t>
            </a:r>
            <a:r>
              <a:rPr lang="en-US" sz="2400" b="1" dirty="0">
                <a:solidFill>
                  <a:srgbClr val="000000"/>
                </a:solidFill>
              </a:rPr>
              <a:t> at the last minute and in an attempt to avoid the plane, swerved and hit the crash barriers. The pilot died. Aaron was charged with gross negligence manslaughter.</a:t>
            </a:r>
          </a:p>
        </p:txBody>
      </p:sp>
    </p:spTree>
    <p:extLst>
      <p:ext uri="{BB962C8B-B14F-4D97-AF65-F5344CB8AC3E}">
        <p14:creationId xmlns:p14="http://schemas.microsoft.com/office/powerpoint/2010/main" val="178097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p:nvPr>
        </p:nvSpPr>
        <p:spPr>
          <a:xfrm>
            <a:off x="1506985" y="-64787"/>
            <a:ext cx="10213200" cy="1112836"/>
          </a:xfrm>
        </p:spPr>
        <p:txBody>
          <a:bodyPr>
            <a:normAutofit/>
          </a:bodyPr>
          <a:lstStyle/>
          <a:p>
            <a:r>
              <a:rPr lang="en-GB" sz="4000" dirty="0"/>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3746740" y="1058174"/>
            <a:ext cx="3447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999766" y="1718633"/>
            <a:ext cx="5259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2180686" y="2394908"/>
            <a:ext cx="2789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5981160" y="1991443"/>
            <a:ext cx="526211" cy="324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37636" y="32399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666156" y="4031232"/>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63310" y="53803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6759695" y="21445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7566804" y="2820837"/>
            <a:ext cx="20127" cy="598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5449559" y="3566124"/>
            <a:ext cx="52304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4240962" y="51898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6928629" y="51889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9673806" y="5101807"/>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7734839" y="4397855"/>
            <a:ext cx="5750" cy="5837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10168567" y="4252283"/>
            <a:ext cx="5837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5532408" y="4610818"/>
            <a:ext cx="365184" cy="454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7112369" y="395297"/>
            <a:ext cx="4078800" cy="1594282"/>
          </a:xfrm>
        </p:spPr>
        <p:txBody>
          <a:bodyPr wrap="square" anchor="b">
            <a:normAutofit/>
          </a:bodyPr>
          <a:lstStyle/>
          <a:p>
            <a:pPr algn="ctr">
              <a:lnSpc>
                <a:spcPct val="90000"/>
              </a:lnSpc>
            </a:pPr>
            <a:r>
              <a:rPr lang="en-GB" sz="2700" dirty="0"/>
              <a:t>TASK 2: Is the D the cause of the result required by the AR of the offence?</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8" name="Straight Connector 17">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6495006" y="2609123"/>
            <a:ext cx="5095169" cy="3585683"/>
          </a:xfrm>
        </p:spPr>
        <p:txBody>
          <a:bodyPr vert="horz" lIns="91440" tIns="45720" rIns="91440" bIns="45720" rtlCol="0">
            <a:normAutofit/>
          </a:bodyPr>
          <a:lstStyle/>
          <a:p>
            <a:pPr marL="359410" indent="-359410">
              <a:lnSpc>
                <a:spcPct val="140000"/>
              </a:lnSpc>
            </a:pPr>
            <a:r>
              <a:rPr lang="en-GB" sz="1600" b="1" dirty="0"/>
              <a:t>(a) Intending to cause him serious harm, Darren hit Vinnie over the head with a sharp object which caused a large gash. Vinnie was a haemophiliac, and because of this bled so badly that he died from the loss of blood.</a:t>
            </a:r>
          </a:p>
        </p:txBody>
      </p:sp>
    </p:spTree>
    <p:extLst>
      <p:ext uri="{BB962C8B-B14F-4D97-AF65-F5344CB8AC3E}">
        <p14:creationId xmlns:p14="http://schemas.microsoft.com/office/powerpoint/2010/main" val="218809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dirty="0"/>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2717321" y="1718349"/>
            <a:ext cx="6383547" cy="4593566"/>
          </a:xfrm>
        </p:spPr>
      </p:pic>
    </p:spTree>
    <p:extLst>
      <p:ext uri="{BB962C8B-B14F-4D97-AF65-F5344CB8AC3E}">
        <p14:creationId xmlns:p14="http://schemas.microsoft.com/office/powerpoint/2010/main" val="3114100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the Westlaw UK database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lIns="91440" tIns="45720" rIns="91440" bIns="45720" rtlCol="0" anchor="t">
            <a:normAutofit/>
          </a:bodyPr>
          <a:lstStyle/>
          <a:p>
            <a:pPr marL="0" indent="0">
              <a:buNone/>
            </a:pPr>
            <a:endParaRPr lang="en-GB" dirty="0">
              <a:solidFill>
                <a:srgbClr val="000000">
                  <a:alpha val="60000"/>
                </a:srgbClr>
              </a:solidFill>
            </a:endParaRPr>
          </a:p>
          <a:p>
            <a:pPr marL="0" indent="0">
              <a:buNone/>
            </a:pPr>
            <a:r>
              <a:rPr lang="en-GB" sz="4000" dirty="0">
                <a:solidFill>
                  <a:srgbClr val="FF0000"/>
                </a:solidFill>
              </a:rPr>
              <a:t>R v Jordan [1956] (James Clinton)</a:t>
            </a:r>
          </a:p>
          <a:p>
            <a:pPr marL="0" indent="0">
              <a:buNone/>
            </a:pPr>
            <a:r>
              <a:rPr lang="en-GB" sz="4000" dirty="0">
                <a:solidFill>
                  <a:srgbClr val="FF0000"/>
                </a:solidFill>
              </a:rPr>
              <a:t>R v Cheshire [1991] (David William)</a:t>
            </a:r>
          </a:p>
          <a:p>
            <a:pPr marL="0" indent="0">
              <a:buNone/>
            </a:pPr>
            <a:r>
              <a:rPr lang="en-GB" sz="4000" dirty="0">
                <a:solidFill>
                  <a:srgbClr val="FF0000"/>
                </a:solidFill>
              </a:rPr>
              <a:t>Field [2021] </a:t>
            </a:r>
            <a:endParaRPr lang="en-GB" sz="36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4198188" y="4641011"/>
            <a:ext cx="4175185" cy="646331"/>
          </a:xfrm>
          <a:prstGeom prst="rect">
            <a:avLst/>
          </a:prstGeom>
          <a:noFill/>
        </p:spPr>
        <p:txBody>
          <a:bodyPr wrap="square" rtlCol="0">
            <a:spAutoFit/>
          </a:bodyPr>
          <a:lstStyle/>
          <a:p>
            <a:r>
              <a:rPr lang="en-GB"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989400" y="395289"/>
            <a:ext cx="6328800" cy="1112836"/>
          </a:xfrm>
        </p:spPr>
        <p:txBody>
          <a:bodyPr>
            <a:normAutofit/>
          </a:bodyPr>
          <a:lstStyle/>
          <a:p>
            <a:pPr algn="ctr"/>
            <a:r>
              <a:rPr lang="en-GB" sz="3000">
                <a:ea typeface="+mj-lt"/>
                <a:cs typeface="+mj-lt"/>
              </a:rPr>
              <a:t>TASK 2: Is the D the cause of the result required by the AR of the offence?</a:t>
            </a:r>
            <a:endParaRPr lang="en-US" sz="300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989399" y="1864801"/>
            <a:ext cx="6627355" cy="4691642"/>
          </a:xfrm>
        </p:spPr>
        <p:txBody>
          <a:bodyPr vert="horz" lIns="91440" tIns="45720" rIns="91440" bIns="45720" rtlCol="0">
            <a:normAutofit fontScale="92500" lnSpcReduction="20000"/>
          </a:bodyPr>
          <a:lstStyle/>
          <a:p>
            <a:pPr marL="0" indent="0">
              <a:buNone/>
            </a:pPr>
            <a:r>
              <a:rPr lang="en-GB" sz="2800" dirty="0"/>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cxnSp>
        <p:nvCxnSpPr>
          <p:cNvPr id="15" name="Straight Connector 14">
            <a:extLst>
              <a:ext uri="{FF2B5EF4-FFF2-40B4-BE49-F238E27FC236}">
                <a16:creationId xmlns:a16="http://schemas.microsoft.com/office/drawing/2014/main" id="{C05D45D7-984D-4CDD-B1BC-0CF407C72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485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a:blip r:embed="rId3"/>
          <a:stretch>
            <a:fillRect/>
          </a:stretch>
        </p:blipFill>
        <p:spPr>
          <a:xfrm>
            <a:off x="8883650" y="2508223"/>
            <a:ext cx="2767362" cy="1841553"/>
          </a:xfrm>
          <a:prstGeom prst="rect">
            <a:avLst/>
          </a:prstGeom>
        </p:spPr>
      </p:pic>
    </p:spTree>
    <p:extLst>
      <p:ext uri="{BB962C8B-B14F-4D97-AF65-F5344CB8AC3E}">
        <p14:creationId xmlns:p14="http://schemas.microsoft.com/office/powerpoint/2010/main" val="1942061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C84867-3EA2-51EE-837A-88EFF7874871}"/>
              </a:ext>
            </a:extLst>
          </p:cNvPr>
          <p:cNvSpPr>
            <a:spLocks noGrp="1"/>
          </p:cNvSpPr>
          <p:nvPr>
            <p:ph idx="1"/>
          </p:nvPr>
        </p:nvSpPr>
        <p:spPr>
          <a:xfrm>
            <a:off x="6096000" y="671805"/>
            <a:ext cx="5106600" cy="2407297"/>
          </a:xfrm>
        </p:spPr>
        <p:txBody>
          <a:bodyPr>
            <a:normAutofit fontScale="47500" lnSpcReduction="20000"/>
          </a:bodyPr>
          <a:lstStyle/>
          <a:p>
            <a:pPr marL="0" indent="0">
              <a:buNone/>
            </a:pPr>
            <a:r>
              <a:rPr lang="en-GB" sz="8000" dirty="0"/>
              <a:t>Now lets look at the assignment . . .  . . </a:t>
            </a:r>
          </a:p>
        </p:txBody>
      </p:sp>
      <p:pic>
        <p:nvPicPr>
          <p:cNvPr id="5" name="Picture 4">
            <a:extLst>
              <a:ext uri="{FF2B5EF4-FFF2-40B4-BE49-F238E27FC236}">
                <a16:creationId xmlns:a16="http://schemas.microsoft.com/office/drawing/2014/main" id="{827A57BA-6885-1039-6834-60A56C824FF3}"/>
              </a:ext>
            </a:extLst>
          </p:cNvPr>
          <p:cNvPicPr>
            <a:picLocks noChangeAspect="1"/>
          </p:cNvPicPr>
          <p:nvPr/>
        </p:nvPicPr>
        <p:blipFill rotWithShape="1">
          <a:blip r:embed="rId3"/>
          <a:srcRect l="7500" t="28814" r="79096" b="26101"/>
          <a:stretch/>
        </p:blipFill>
        <p:spPr>
          <a:xfrm>
            <a:off x="171855" y="747577"/>
            <a:ext cx="5924145" cy="5526763"/>
          </a:xfrm>
          <a:prstGeom prst="rect">
            <a:avLst/>
          </a:prstGeom>
        </p:spPr>
      </p:pic>
    </p:spTree>
    <p:extLst>
      <p:ext uri="{BB962C8B-B14F-4D97-AF65-F5344CB8AC3E}">
        <p14:creationId xmlns:p14="http://schemas.microsoft.com/office/powerpoint/2010/main" val="2324459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9C828-3FE1-70F1-4B06-18D3B3EE14E7}"/>
              </a:ext>
            </a:extLst>
          </p:cNvPr>
          <p:cNvSpPr>
            <a:spLocks noGrp="1"/>
          </p:cNvSpPr>
          <p:nvPr>
            <p:ph type="ctrTitle"/>
          </p:nvPr>
        </p:nvSpPr>
        <p:spPr>
          <a:xfrm>
            <a:off x="7113600" y="1311279"/>
            <a:ext cx="4060800" cy="2049502"/>
          </a:xfrm>
        </p:spPr>
        <p:txBody>
          <a:bodyPr>
            <a:normAutofit/>
          </a:bodyPr>
          <a:lstStyle/>
          <a:p>
            <a:r>
              <a:rPr lang="en-US"/>
              <a:t>Omission</a:t>
            </a:r>
            <a:endParaRPr lang="en-GB"/>
          </a:p>
        </p:txBody>
      </p:sp>
      <p:sp>
        <p:nvSpPr>
          <p:cNvPr id="3" name="Subtitle 2">
            <a:extLst>
              <a:ext uri="{FF2B5EF4-FFF2-40B4-BE49-F238E27FC236}">
                <a16:creationId xmlns:a16="http://schemas.microsoft.com/office/drawing/2014/main" id="{C4AD4A7A-8516-01FC-2FA9-6C10271B25EE}"/>
              </a:ext>
            </a:extLst>
          </p:cNvPr>
          <p:cNvSpPr>
            <a:spLocks noGrp="1"/>
          </p:cNvSpPr>
          <p:nvPr>
            <p:ph type="subTitle" idx="1"/>
          </p:nvPr>
        </p:nvSpPr>
        <p:spPr>
          <a:xfrm>
            <a:off x="7113600" y="3513077"/>
            <a:ext cx="4060800" cy="2014088"/>
          </a:xfrm>
        </p:spPr>
        <p:txBody>
          <a:bodyPr>
            <a:normAutofit/>
          </a:bodyPr>
          <a:lstStyle/>
          <a:p>
            <a:r>
              <a:rPr lang="en-US"/>
              <a:t>“a general term for a failure to act”</a:t>
            </a:r>
            <a:endParaRPr lang="en-GB"/>
          </a:p>
        </p:txBody>
      </p:sp>
      <p:pic>
        <p:nvPicPr>
          <p:cNvPr id="7" name="Graphic 6" descr="Scales of Justice">
            <a:extLst>
              <a:ext uri="{FF2B5EF4-FFF2-40B4-BE49-F238E27FC236}">
                <a16:creationId xmlns:a16="http://schemas.microsoft.com/office/drawing/2014/main" id="{D6FB2D11-53AC-E5E5-AD0F-F779732CE9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0989" y="930894"/>
            <a:ext cx="4996212" cy="4996212"/>
          </a:xfrm>
          <a:prstGeom prst="rect">
            <a:avLst/>
          </a:prstGeom>
        </p:spPr>
      </p:pic>
      <p:cxnSp>
        <p:nvCxnSpPr>
          <p:cNvPr id="14" name="Straight Connector 13">
            <a:extLst>
              <a:ext uri="{FF2B5EF4-FFF2-40B4-BE49-F238E27FC236}">
                <a16:creationId xmlns:a16="http://schemas.microsoft.com/office/drawing/2014/main" id="{58EBA113-6605-4291-A31D-0BEA2EFFB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17" name="Group 16">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2"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8" name="Group 17">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9"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6" name="Group 25">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27" name="Group 26">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2"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8" name="Group 27">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9"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3494772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65E5D54A-D5EE-891A-12D0-F0DD99BE6F18}"/>
              </a:ext>
            </a:extLst>
          </p:cNvPr>
          <p:cNvPicPr>
            <a:picLocks noChangeAspect="1"/>
          </p:cNvPicPr>
          <p:nvPr/>
        </p:nvPicPr>
        <p:blipFill rotWithShape="1">
          <a:blip r:embed="rId3">
            <a:duotone>
              <a:schemeClr val="bg2">
                <a:shade val="45000"/>
                <a:satMod val="135000"/>
              </a:schemeClr>
              <a:prstClr val="white"/>
            </a:duotone>
          </a:blip>
          <a:srcRect l="2990" t="9190" r="147"/>
          <a:stretch/>
        </p:blipFill>
        <p:spPr>
          <a:xfrm>
            <a:off x="20" y="262657"/>
            <a:ext cx="12191980" cy="6857990"/>
          </a:xfrm>
          <a:prstGeom prst="rect">
            <a:avLst/>
          </a:prstGeom>
        </p:spPr>
      </p:pic>
      <p:sp>
        <p:nvSpPr>
          <p:cNvPr id="2" name="Title 1">
            <a:extLst>
              <a:ext uri="{FF2B5EF4-FFF2-40B4-BE49-F238E27FC236}">
                <a16:creationId xmlns:a16="http://schemas.microsoft.com/office/drawing/2014/main" id="{83575620-47C5-F40C-8101-D7A052FF82F9}"/>
              </a:ext>
            </a:extLst>
          </p:cNvPr>
          <p:cNvSpPr>
            <a:spLocks noGrp="1"/>
          </p:cNvSpPr>
          <p:nvPr>
            <p:ph type="title"/>
          </p:nvPr>
        </p:nvSpPr>
        <p:spPr>
          <a:xfrm>
            <a:off x="1499681" y="18255"/>
            <a:ext cx="10515600" cy="1325563"/>
          </a:xfrm>
        </p:spPr>
        <p:txBody>
          <a:bodyPr>
            <a:normAutofit/>
          </a:bodyPr>
          <a:lstStyle/>
          <a:p>
            <a:r>
              <a:rPr lang="en-US" dirty="0"/>
              <a:t>Conduct element of Actus Reus</a:t>
            </a:r>
            <a:endParaRPr lang="en-GB" dirty="0"/>
          </a:p>
        </p:txBody>
      </p:sp>
      <p:graphicFrame>
        <p:nvGraphicFramePr>
          <p:cNvPr id="14" name="Content Placeholder 2">
            <a:extLst>
              <a:ext uri="{FF2B5EF4-FFF2-40B4-BE49-F238E27FC236}">
                <a16:creationId xmlns:a16="http://schemas.microsoft.com/office/drawing/2014/main" id="{A4189008-645A-9CFF-A345-9F9DDCEDB375}"/>
              </a:ext>
            </a:extLst>
          </p:cNvPr>
          <p:cNvGraphicFramePr>
            <a:graphicFrameLocks noGrp="1"/>
          </p:cNvGraphicFramePr>
          <p:nvPr>
            <p:ph idx="1"/>
            <p:extLst>
              <p:ext uri="{D42A27DB-BD31-4B8C-83A1-F6EECF244321}">
                <p14:modId xmlns:p14="http://schemas.microsoft.com/office/powerpoint/2010/main" val="20392129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5728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2F0A0-0A6C-C7F4-40BC-5920846C182D}"/>
              </a:ext>
            </a:extLst>
          </p:cNvPr>
          <p:cNvSpPr>
            <a:spLocks noGrp="1"/>
          </p:cNvSpPr>
          <p:nvPr>
            <p:ph type="title"/>
          </p:nvPr>
        </p:nvSpPr>
        <p:spPr>
          <a:xfrm>
            <a:off x="989400" y="396000"/>
            <a:ext cx="10213200" cy="1119600"/>
          </a:xfrm>
        </p:spPr>
        <p:txBody>
          <a:bodyPr>
            <a:normAutofit/>
          </a:bodyPr>
          <a:lstStyle/>
          <a:p>
            <a:pPr algn="ctr"/>
            <a:r>
              <a:rPr lang="en-US"/>
              <a:t>Legal duty</a:t>
            </a:r>
            <a:endParaRPr lang="en-GB"/>
          </a:p>
        </p:txBody>
      </p:sp>
      <p:cxnSp>
        <p:nvCxnSpPr>
          <p:cNvPr id="12" name="Straight Connector 11">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B04417-59C2-3EAD-C235-E2B98F2B08F2}"/>
              </a:ext>
            </a:extLst>
          </p:cNvPr>
          <p:cNvGraphicFramePr>
            <a:graphicFrameLocks noGrp="1"/>
          </p:cNvGraphicFramePr>
          <p:nvPr>
            <p:ph idx="1"/>
            <p:extLst>
              <p:ext uri="{D42A27DB-BD31-4B8C-83A1-F6EECF244321}">
                <p14:modId xmlns:p14="http://schemas.microsoft.com/office/powerpoint/2010/main" val="3460685928"/>
              </p:ext>
            </p:extLst>
          </p:nvPr>
        </p:nvGraphicFramePr>
        <p:xfrm>
          <a:off x="1079400" y="2843213"/>
          <a:ext cx="10033200" cy="292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5414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200B5-15AE-C2F5-DA77-6158080EDFF3}"/>
              </a:ext>
            </a:extLst>
          </p:cNvPr>
          <p:cNvSpPr>
            <a:spLocks noGrp="1"/>
          </p:cNvSpPr>
          <p:nvPr>
            <p:ph type="title"/>
          </p:nvPr>
        </p:nvSpPr>
        <p:spPr>
          <a:xfrm>
            <a:off x="989400" y="396000"/>
            <a:ext cx="10213200" cy="1119600"/>
          </a:xfrm>
        </p:spPr>
        <p:txBody>
          <a:bodyPr>
            <a:normAutofit/>
          </a:bodyPr>
          <a:lstStyle/>
          <a:p>
            <a:pPr algn="ctr"/>
            <a:r>
              <a:rPr lang="en-US"/>
              <a:t>Legal duty to act</a:t>
            </a:r>
            <a:endParaRPr lang="en-GB"/>
          </a:p>
        </p:txBody>
      </p:sp>
      <p:cxnSp>
        <p:nvCxnSpPr>
          <p:cNvPr id="12" name="Straight Connector 11">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AE4E89-7F59-58D6-48CA-41DE725ADE76}"/>
              </a:ext>
            </a:extLst>
          </p:cNvPr>
          <p:cNvGraphicFramePr>
            <a:graphicFrameLocks noGrp="1"/>
          </p:cNvGraphicFramePr>
          <p:nvPr>
            <p:ph idx="1"/>
            <p:extLst>
              <p:ext uri="{D42A27DB-BD31-4B8C-83A1-F6EECF244321}">
                <p14:modId xmlns:p14="http://schemas.microsoft.com/office/powerpoint/2010/main" val="1267300856"/>
              </p:ext>
            </p:extLst>
          </p:nvPr>
        </p:nvGraphicFramePr>
        <p:xfrm>
          <a:off x="1079400" y="2843213"/>
          <a:ext cx="10033200" cy="292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707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97EB4-94D8-A37E-CCC1-D6B3BFFFB84B}"/>
              </a:ext>
            </a:extLst>
          </p:cNvPr>
          <p:cNvSpPr>
            <a:spLocks noGrp="1"/>
          </p:cNvSpPr>
          <p:nvPr>
            <p:ph type="title"/>
          </p:nvPr>
        </p:nvSpPr>
        <p:spPr>
          <a:xfrm>
            <a:off x="989400" y="396000"/>
            <a:ext cx="10213200" cy="1119600"/>
          </a:xfrm>
        </p:spPr>
        <p:txBody>
          <a:bodyPr>
            <a:normAutofit/>
          </a:bodyPr>
          <a:lstStyle/>
          <a:p>
            <a:pPr algn="ctr"/>
            <a:r>
              <a:rPr lang="en-US"/>
              <a:t>Legal duty to act</a:t>
            </a:r>
            <a:endParaRPr lang="en-GB"/>
          </a:p>
        </p:txBody>
      </p:sp>
      <p:cxnSp>
        <p:nvCxnSpPr>
          <p:cNvPr id="12" name="Straight Connector 11">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306BDD-BC68-3542-FC71-F28B135ACFE3}"/>
              </a:ext>
            </a:extLst>
          </p:cNvPr>
          <p:cNvGraphicFramePr>
            <a:graphicFrameLocks noGrp="1"/>
          </p:cNvGraphicFramePr>
          <p:nvPr>
            <p:ph idx="1"/>
            <p:extLst>
              <p:ext uri="{D42A27DB-BD31-4B8C-83A1-F6EECF244321}">
                <p14:modId xmlns:p14="http://schemas.microsoft.com/office/powerpoint/2010/main" val="3037427997"/>
              </p:ext>
            </p:extLst>
          </p:nvPr>
        </p:nvGraphicFramePr>
        <p:xfrm>
          <a:off x="749030" y="1731523"/>
          <a:ext cx="10363570" cy="4037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060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3A0BE-AAD1-9B7F-8269-43E3FD7701D9}"/>
              </a:ext>
            </a:extLst>
          </p:cNvPr>
          <p:cNvSpPr>
            <a:spLocks noGrp="1"/>
          </p:cNvSpPr>
          <p:nvPr>
            <p:ph type="title"/>
          </p:nvPr>
        </p:nvSpPr>
        <p:spPr>
          <a:xfrm>
            <a:off x="989400" y="396000"/>
            <a:ext cx="10213200" cy="1119600"/>
          </a:xfrm>
        </p:spPr>
        <p:txBody>
          <a:bodyPr>
            <a:normAutofit/>
          </a:bodyPr>
          <a:lstStyle/>
          <a:p>
            <a:pPr algn="ctr"/>
            <a:r>
              <a:rPr lang="en-US"/>
              <a:t>Legal duty to act</a:t>
            </a:r>
            <a:endParaRPr lang="en-GB"/>
          </a:p>
        </p:txBody>
      </p:sp>
      <p:cxnSp>
        <p:nvCxnSpPr>
          <p:cNvPr id="12" name="Straight Connector 11">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ABEF9A-709F-2A16-178A-140FDD0CF798}"/>
              </a:ext>
            </a:extLst>
          </p:cNvPr>
          <p:cNvGraphicFramePr>
            <a:graphicFrameLocks noGrp="1"/>
          </p:cNvGraphicFramePr>
          <p:nvPr>
            <p:ph idx="1"/>
            <p:extLst>
              <p:ext uri="{D42A27DB-BD31-4B8C-83A1-F6EECF244321}">
                <p14:modId xmlns:p14="http://schemas.microsoft.com/office/powerpoint/2010/main" val="1697654472"/>
              </p:ext>
            </p:extLst>
          </p:nvPr>
        </p:nvGraphicFramePr>
        <p:xfrm>
          <a:off x="1089498" y="1515600"/>
          <a:ext cx="10023102" cy="425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38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ADA1D-5D9E-2C80-E048-7568CE8143FC}"/>
              </a:ext>
            </a:extLst>
          </p:cNvPr>
          <p:cNvSpPr>
            <a:spLocks noGrp="1"/>
          </p:cNvSpPr>
          <p:nvPr>
            <p:ph type="title"/>
          </p:nvPr>
        </p:nvSpPr>
        <p:spPr>
          <a:xfrm>
            <a:off x="989400" y="395289"/>
            <a:ext cx="6328800" cy="1112836"/>
          </a:xfrm>
        </p:spPr>
        <p:txBody>
          <a:bodyPr>
            <a:normAutofit/>
          </a:bodyPr>
          <a:lstStyle/>
          <a:p>
            <a:pPr algn="ctr"/>
            <a:r>
              <a:rPr lang="en-US"/>
              <a:t>Reflective Question</a:t>
            </a:r>
            <a:endParaRPr lang="en-GB"/>
          </a:p>
        </p:txBody>
      </p:sp>
      <p:cxnSp>
        <p:nvCxnSpPr>
          <p:cNvPr id="33" name="Straight Connector 11">
            <a:extLst>
              <a:ext uri="{FF2B5EF4-FFF2-40B4-BE49-F238E27FC236}">
                <a16:creationId xmlns:a16="http://schemas.microsoft.com/office/drawing/2014/main" id="{C05D45D7-984D-4CDD-B1BC-0CF407C72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485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DDB5238-0EB9-1FDB-A2C1-B548E400C3AA}"/>
              </a:ext>
            </a:extLst>
          </p:cNvPr>
          <p:cNvGraphicFramePr>
            <a:graphicFrameLocks noGrp="1"/>
          </p:cNvGraphicFramePr>
          <p:nvPr>
            <p:ph idx="1"/>
            <p:extLst>
              <p:ext uri="{D42A27DB-BD31-4B8C-83A1-F6EECF244321}">
                <p14:modId xmlns:p14="http://schemas.microsoft.com/office/powerpoint/2010/main" val="50287796"/>
              </p:ext>
            </p:extLst>
          </p:nvPr>
        </p:nvGraphicFramePr>
        <p:xfrm>
          <a:off x="989399" y="1702341"/>
          <a:ext cx="9370558" cy="407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4329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4CD3EB4A-C2D1-D69E-133B-361DDE69C1A2}"/>
              </a:ext>
            </a:extLst>
          </p:cNvPr>
          <p:cNvPicPr>
            <a:picLocks noChangeAspect="1"/>
          </p:cNvPicPr>
          <p:nvPr/>
        </p:nvPicPr>
        <p:blipFill rotWithShape="1">
          <a:blip r:embed="rId2"/>
          <a:srcRect l="50572" r="15623"/>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A04DD-95F2-45AD-B5C4-00A7338829F7}"/>
              </a:ext>
            </a:extLst>
          </p:cNvPr>
          <p:cNvSpPr>
            <a:spLocks noGrp="1"/>
          </p:cNvSpPr>
          <p:nvPr>
            <p:ph idx="1"/>
          </p:nvPr>
        </p:nvSpPr>
        <p:spPr>
          <a:xfrm>
            <a:off x="4868986" y="2413468"/>
            <a:ext cx="6318000" cy="3365032"/>
          </a:xfrm>
        </p:spPr>
        <p:txBody>
          <a:bodyPr vert="horz" lIns="91440" tIns="45720" rIns="91440" bIns="45720" rtlCol="0">
            <a:normAutofit lnSpcReduction="10000"/>
          </a:bodyPr>
          <a:lstStyle/>
          <a:p>
            <a:pPr marL="0" indent="0">
              <a:buNone/>
            </a:pPr>
            <a:r>
              <a:rPr lang="en-GB" sz="8000" dirty="0"/>
              <a:t>Any questions?</a:t>
            </a:r>
          </a:p>
        </p:txBody>
      </p:sp>
    </p:spTree>
    <p:extLst>
      <p:ext uri="{BB962C8B-B14F-4D97-AF65-F5344CB8AC3E}">
        <p14:creationId xmlns:p14="http://schemas.microsoft.com/office/powerpoint/2010/main" val="955473345"/>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243541"/>
      </a:dk2>
      <a:lt2>
        <a:srgbClr val="E8E2E3"/>
      </a:lt2>
      <a:accent1>
        <a:srgbClr val="80AAA1"/>
      </a:accent1>
      <a:accent2>
        <a:srgbClr val="75AC8A"/>
      </a:accent2>
      <a:accent3>
        <a:srgbClr val="83AC81"/>
      </a:accent3>
      <a:accent4>
        <a:srgbClr val="8DAA74"/>
      </a:accent4>
      <a:accent5>
        <a:srgbClr val="9FA47C"/>
      </a:accent5>
      <a:accent6>
        <a:srgbClr val="AFA078"/>
      </a:accent6>
      <a:hlink>
        <a:srgbClr val="AE6977"/>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916</Words>
  <Application>Microsoft Office PowerPoint</Application>
  <PresentationFormat>Widescreen</PresentationFormat>
  <Paragraphs>85</Paragraphs>
  <Slides>19</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 Next LT Pro</vt:lpstr>
      <vt:lpstr>Calibri</vt:lpstr>
      <vt:lpstr>Goudy Old Style</vt:lpstr>
      <vt:lpstr>Wingdings</vt:lpstr>
      <vt:lpstr>FrostyVTI</vt:lpstr>
      <vt:lpstr>Actus Reus tutorial</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the Westlaw UK database to research the following cases:</vt:lpstr>
      <vt:lpstr>TASK 2: Is the D the cause of the result required by the AR of the offence?</vt:lpstr>
      <vt:lpstr>PowerPoint Presentation</vt:lpstr>
      <vt:lpstr>Omission</vt:lpstr>
      <vt:lpstr>Conduct element of Actus Reus</vt:lpstr>
      <vt:lpstr>Legal duty</vt:lpstr>
      <vt:lpstr>Legal duty to act</vt:lpstr>
      <vt:lpstr>Legal duty to act</vt:lpstr>
      <vt:lpstr>Legal duty to act</vt:lpstr>
      <vt:lpstr>Reflective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399</cp:revision>
  <dcterms:created xsi:type="dcterms:W3CDTF">2021-02-01T09:15:42Z</dcterms:created>
  <dcterms:modified xsi:type="dcterms:W3CDTF">2022-10-03T09:57:35Z</dcterms:modified>
</cp:coreProperties>
</file>