
<file path=[Content_Types].xml><?xml version="1.0" encoding="utf-8"?>
<Types xmlns="http://schemas.openxmlformats.org/package/2006/content-types">
  <Default Extension="bin" ContentType="application/vnd.openxmlformats-officedocument.oleObject"/>
  <Default Extension="emf" ContentType="image/x-emf"/>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1.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43"/>
  </p:notesMasterIdLst>
  <p:handoutMasterIdLst>
    <p:handoutMasterId r:id="rId44"/>
  </p:handoutMasterIdLst>
  <p:sldIdLst>
    <p:sldId id="314" r:id="rId2"/>
    <p:sldId id="256" r:id="rId3"/>
    <p:sldId id="263" r:id="rId4"/>
    <p:sldId id="264" r:id="rId5"/>
    <p:sldId id="265" r:id="rId6"/>
    <p:sldId id="266" r:id="rId7"/>
    <p:sldId id="267" r:id="rId8"/>
    <p:sldId id="268" r:id="rId9"/>
    <p:sldId id="310" r:id="rId10"/>
    <p:sldId id="311" r:id="rId11"/>
    <p:sldId id="312" r:id="rId12"/>
    <p:sldId id="257" r:id="rId13"/>
    <p:sldId id="259" r:id="rId14"/>
    <p:sldId id="272" r:id="rId15"/>
    <p:sldId id="273" r:id="rId16"/>
    <p:sldId id="261" r:id="rId17"/>
    <p:sldId id="274" r:id="rId18"/>
    <p:sldId id="275" r:id="rId19"/>
    <p:sldId id="276" r:id="rId20"/>
    <p:sldId id="277" r:id="rId21"/>
    <p:sldId id="278" r:id="rId22"/>
    <p:sldId id="279" r:id="rId23"/>
    <p:sldId id="313" r:id="rId24"/>
    <p:sldId id="283" r:id="rId25"/>
    <p:sldId id="281" r:id="rId26"/>
    <p:sldId id="282" r:id="rId27"/>
    <p:sldId id="291" r:id="rId28"/>
    <p:sldId id="287" r:id="rId29"/>
    <p:sldId id="288" r:id="rId30"/>
    <p:sldId id="289" r:id="rId31"/>
    <p:sldId id="292" r:id="rId32"/>
    <p:sldId id="293" r:id="rId33"/>
    <p:sldId id="295" r:id="rId34"/>
    <p:sldId id="304" r:id="rId35"/>
    <p:sldId id="305" r:id="rId36"/>
    <p:sldId id="306" r:id="rId37"/>
    <p:sldId id="307" r:id="rId38"/>
    <p:sldId id="308" r:id="rId39"/>
    <p:sldId id="309" r:id="rId40"/>
    <p:sldId id="296" r:id="rId41"/>
    <p:sldId id="297" r:id="rId42"/>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Tahoma" pitchFamily="34" charset="0"/>
        <a:ea typeface="+mn-ea"/>
        <a:cs typeface="+mn-cs"/>
      </a:defRPr>
    </a:lvl1pPr>
    <a:lvl2pPr marL="457200" algn="l" rtl="0" fontAlgn="base">
      <a:spcBef>
        <a:spcPct val="0"/>
      </a:spcBef>
      <a:spcAft>
        <a:spcPct val="0"/>
      </a:spcAft>
      <a:defRPr sz="2400" kern="1200">
        <a:solidFill>
          <a:schemeClr val="tx1"/>
        </a:solidFill>
        <a:latin typeface="Tahoma" pitchFamily="34" charset="0"/>
        <a:ea typeface="+mn-ea"/>
        <a:cs typeface="+mn-cs"/>
      </a:defRPr>
    </a:lvl2pPr>
    <a:lvl3pPr marL="914400" algn="l" rtl="0" fontAlgn="base">
      <a:spcBef>
        <a:spcPct val="0"/>
      </a:spcBef>
      <a:spcAft>
        <a:spcPct val="0"/>
      </a:spcAft>
      <a:defRPr sz="2400" kern="1200">
        <a:solidFill>
          <a:schemeClr val="tx1"/>
        </a:solidFill>
        <a:latin typeface="Tahoma" pitchFamily="34" charset="0"/>
        <a:ea typeface="+mn-ea"/>
        <a:cs typeface="+mn-cs"/>
      </a:defRPr>
    </a:lvl3pPr>
    <a:lvl4pPr marL="1371600" algn="l" rtl="0" fontAlgn="base">
      <a:spcBef>
        <a:spcPct val="0"/>
      </a:spcBef>
      <a:spcAft>
        <a:spcPct val="0"/>
      </a:spcAft>
      <a:defRPr sz="2400" kern="1200">
        <a:solidFill>
          <a:schemeClr val="tx1"/>
        </a:solidFill>
        <a:latin typeface="Tahoma" pitchFamily="34" charset="0"/>
        <a:ea typeface="+mn-ea"/>
        <a:cs typeface="+mn-cs"/>
      </a:defRPr>
    </a:lvl4pPr>
    <a:lvl5pPr marL="1828800" algn="l" rtl="0" fontAlgn="base">
      <a:spcBef>
        <a:spcPct val="0"/>
      </a:spcBef>
      <a:spcAft>
        <a:spcPct val="0"/>
      </a:spcAft>
      <a:defRPr sz="2400" kern="1200">
        <a:solidFill>
          <a:schemeClr val="tx1"/>
        </a:solidFill>
        <a:latin typeface="Tahoma" pitchFamily="34" charset="0"/>
        <a:ea typeface="+mn-ea"/>
        <a:cs typeface="+mn-cs"/>
      </a:defRPr>
    </a:lvl5pPr>
    <a:lvl6pPr marL="2286000" algn="l" defTabSz="914400" rtl="0" eaLnBrk="1" latinLnBrk="0" hangingPunct="1">
      <a:defRPr sz="2400" kern="1200">
        <a:solidFill>
          <a:schemeClr val="tx1"/>
        </a:solidFill>
        <a:latin typeface="Tahoma" pitchFamily="34" charset="0"/>
        <a:ea typeface="+mn-ea"/>
        <a:cs typeface="+mn-cs"/>
      </a:defRPr>
    </a:lvl6pPr>
    <a:lvl7pPr marL="2743200" algn="l" defTabSz="914400" rtl="0" eaLnBrk="1" latinLnBrk="0" hangingPunct="1">
      <a:defRPr sz="2400" kern="1200">
        <a:solidFill>
          <a:schemeClr val="tx1"/>
        </a:solidFill>
        <a:latin typeface="Tahoma" pitchFamily="34" charset="0"/>
        <a:ea typeface="+mn-ea"/>
        <a:cs typeface="+mn-cs"/>
      </a:defRPr>
    </a:lvl7pPr>
    <a:lvl8pPr marL="3200400" algn="l" defTabSz="914400" rtl="0" eaLnBrk="1" latinLnBrk="0" hangingPunct="1">
      <a:defRPr sz="2400" kern="1200">
        <a:solidFill>
          <a:schemeClr val="tx1"/>
        </a:solidFill>
        <a:latin typeface="Tahoma" pitchFamily="34" charset="0"/>
        <a:ea typeface="+mn-ea"/>
        <a:cs typeface="+mn-cs"/>
      </a:defRPr>
    </a:lvl8pPr>
    <a:lvl9pPr marL="3657600" algn="l" defTabSz="914400" rtl="0" eaLnBrk="1" latinLnBrk="0" hangingPunct="1">
      <a:defRPr sz="2400"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33"/>
    <a:srgbClr val="66FF33"/>
    <a:srgbClr val="FF66FF"/>
    <a:srgbClr val="FF7C80"/>
    <a:srgbClr val="FF3399"/>
    <a:srgbClr val="FF3300"/>
    <a:srgbClr val="80008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787"/>
    <p:restoredTop sz="90929"/>
  </p:normalViewPr>
  <p:slideViewPr>
    <p:cSldViewPr>
      <p:cViewPr varScale="1">
        <p:scale>
          <a:sx n="68" d="100"/>
          <a:sy n="68" d="100"/>
        </p:scale>
        <p:origin x="804"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1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9011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9011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9011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A91669E-C39A-401D-A72A-AD8B2724FD10}" type="slidenum">
              <a:rPr lang="en-US"/>
              <a:pPr/>
              <a:t>‹#›</a:t>
            </a:fld>
            <a:endParaRPr lang="en-US"/>
          </a:p>
        </p:txBody>
      </p:sp>
    </p:spTree>
    <p:extLst>
      <p:ext uri="{BB962C8B-B14F-4D97-AF65-F5344CB8AC3E}">
        <p14:creationId xmlns:p14="http://schemas.microsoft.com/office/powerpoint/2010/main" val="15281471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1CBD1BC-E357-4C00-A3E6-1A37EE294F2C}" type="slidenum">
              <a:rPr lang="en-US"/>
              <a:pPr/>
              <a:t>‹#›</a:t>
            </a:fld>
            <a:endParaRPr lang="en-US"/>
          </a:p>
        </p:txBody>
      </p:sp>
    </p:spTree>
    <p:extLst>
      <p:ext uri="{BB962C8B-B14F-4D97-AF65-F5344CB8AC3E}">
        <p14:creationId xmlns:p14="http://schemas.microsoft.com/office/powerpoint/2010/main" val="406462524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59E24B-B8F0-458D-8AF9-264D6C0B9CB1}" type="slidenum">
              <a:rPr lang="en-US"/>
              <a:pPr/>
              <a:t>1</a:t>
            </a:fld>
            <a:endParaRPr 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50303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03DF48-D399-475A-AC20-FACDFA1B2D38}" type="slidenum">
              <a:rPr lang="en-US"/>
              <a:pPr/>
              <a:t>2</a:t>
            </a:fld>
            <a:endParaRPr lang="en-US"/>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pPr marL="228600" indent="-228600">
              <a:buFontTx/>
              <a:buAutoNum type="arabicPeriod"/>
            </a:pPr>
            <a:r>
              <a:rPr lang="en-US"/>
              <a:t>Can anyone give some examples of what we mean by social factors?  What are examples of social factors that might influence illness and disease (e.g., poverty)?</a:t>
            </a:r>
          </a:p>
          <a:p>
            <a:pPr marL="228600" indent="-228600">
              <a:buFontTx/>
              <a:buAutoNum type="arabicPeriod"/>
            </a:pPr>
            <a:r>
              <a:rPr lang="en-US"/>
              <a:t>How about behavioural factors (e.g., smoking, exercise, diet)?</a:t>
            </a:r>
          </a:p>
          <a:p>
            <a:pPr marL="228600" indent="-228600">
              <a:buFontTx/>
              <a:buAutoNum type="arabicPeriod"/>
            </a:pPr>
            <a:r>
              <a:rPr lang="en-US"/>
              <a:t>Cognitive (e.g., knowledge, attitudes, beliefs)?</a:t>
            </a:r>
          </a:p>
          <a:p>
            <a:pPr marL="228600" indent="-228600">
              <a:buFontTx/>
              <a:buAutoNum type="arabicPeriod"/>
            </a:pPr>
            <a:r>
              <a:rPr lang="en-US"/>
              <a:t>Emotional (e.g., depression, anxiety)?</a:t>
            </a:r>
          </a:p>
        </p:txBody>
      </p:sp>
    </p:spTree>
    <p:extLst>
      <p:ext uri="{BB962C8B-B14F-4D97-AF65-F5344CB8AC3E}">
        <p14:creationId xmlns:p14="http://schemas.microsoft.com/office/powerpoint/2010/main" val="324942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98A85A7-39C9-4BFC-AA0A-138C4C5A3687}" type="slidenum">
              <a:rPr lang="en-US"/>
              <a:pPr/>
              <a:t>3</a:t>
            </a:fld>
            <a:endParaRPr lang="en-US"/>
          </a:p>
        </p:txBody>
      </p:sp>
      <p:sp>
        <p:nvSpPr>
          <p:cNvPr id="2253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253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pPr marL="228600" indent="-228600">
              <a:buFontTx/>
              <a:buAutoNum type="arabicPeriod"/>
            </a:pPr>
            <a:r>
              <a:rPr lang="en-US"/>
              <a:t>What do we mean by health, illness, and disease? (e.g. health can be enhanced and improved; illness is the symptoms of something wrong in the body; disease is the underlying condition that can give rise to illness).</a:t>
            </a:r>
          </a:p>
          <a:p>
            <a:pPr marL="228600" indent="-228600"/>
            <a:r>
              <a:rPr lang="en-US"/>
              <a:t>Health is not simply the absence of illness or sickness.  </a:t>
            </a:r>
            <a:r>
              <a:rPr lang="en-US">
                <a:latin typeface="Arial" pitchFamily="34" charset="0"/>
                <a:cs typeface="Times New Roman" pitchFamily="18" charset="0"/>
              </a:rPr>
              <a:t>Consider someone who is significantly overweight.  We clearly know that it is not “healthy” to be overweight.  So, is someone who is overweight healthy?  What about someone who is normal weight and feels fine, but whose lungs are being damaged from smoking cigarettes or whose arteries are becoming clogged from eating foods that are high in saturated fats?  Are people with these signs healthy?  We would probably say that they are not “sick”, but are they less healthy than they could be.  </a:t>
            </a:r>
          </a:p>
          <a:p>
            <a:pPr marL="228600" indent="-228600"/>
            <a:r>
              <a:rPr lang="en-US">
                <a:latin typeface="Arial" pitchFamily="34" charset="0"/>
                <a:cs typeface="Times New Roman" pitchFamily="18" charset="0"/>
              </a:rPr>
              <a:t> </a:t>
            </a:r>
          </a:p>
          <a:p>
            <a:pPr marL="228600" indent="-228600"/>
            <a:r>
              <a:rPr lang="en-US">
                <a:latin typeface="Arial" pitchFamily="34" charset="0"/>
                <a:cs typeface="Times New Roman" pitchFamily="18" charset="0"/>
              </a:rPr>
              <a:t>This means that health and sickness are not entirely separate concepts—they overlap.  They are ends of a continuum with death at one end and optimal wellness at the other. </a:t>
            </a:r>
          </a:p>
        </p:txBody>
      </p:sp>
    </p:spTree>
    <p:extLst>
      <p:ext uri="{BB962C8B-B14F-4D97-AF65-F5344CB8AC3E}">
        <p14:creationId xmlns:p14="http://schemas.microsoft.com/office/powerpoint/2010/main" val="3517790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EE9889-C77D-4D0C-ACD9-2D4F61CA8F3F}" type="slidenum">
              <a:rPr lang="en-US"/>
              <a:pPr/>
              <a:t>4</a:t>
            </a:fld>
            <a:endParaRPr lang="en-US"/>
          </a:p>
        </p:txBody>
      </p:sp>
      <p:sp>
        <p:nvSpPr>
          <p:cNvPr id="2457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457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Two very important distinctions in this definition: 1) One is that health embraces a state of wellness and is not simply the absence of illness (i.e., health promotion); and 2) the other is that health is not something that is just at the physical level of cells, muscles, etc. but also covers mental and social status.  This broader definition of health is referred to as wellness.</a:t>
            </a:r>
          </a:p>
          <a:p>
            <a:r>
              <a:rPr lang="en-US"/>
              <a:t>We are all pretty familiar with what we mean by physical health, but what do we mean by mental and social well-being? Mental includes absence of mental illness and the promotion of optimism, happiness, love, and intimacy.  Social health may include adequate social supports.  However, the latter is also sometimes though of as a factor that influences health status.  The WHO did not define what they meant by social well-being.  Others have developed various definitions.  One is that social well-being is the ability to function satisfactorily in social roles such as work, family, and recreation.</a:t>
            </a:r>
          </a:p>
        </p:txBody>
      </p:sp>
    </p:spTree>
    <p:extLst>
      <p:ext uri="{BB962C8B-B14F-4D97-AF65-F5344CB8AC3E}">
        <p14:creationId xmlns:p14="http://schemas.microsoft.com/office/powerpoint/2010/main" val="3899475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33277FB-995E-4B89-A137-B9625853B948}" type="slidenum">
              <a:rPr lang="en-US"/>
              <a:pPr/>
              <a:t>5</a:t>
            </a:fld>
            <a:endParaRPr lang="en-US"/>
          </a:p>
        </p:txBody>
      </p:sp>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46028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D823C3-97CA-4AA7-8CEC-DD4D645D881B}" type="slidenum">
              <a:rPr lang="en-US"/>
              <a:pPr/>
              <a:t>6</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r>
              <a:rPr lang="en-US"/>
              <a:t>Question abbreviated to fit on slide </a:t>
            </a:r>
          </a:p>
          <a:p>
            <a:r>
              <a:rPr lang="en-US"/>
              <a:t>Response option for 2 is All of the time, Most of the time, Some of the time, A little of the time, None of the time.</a:t>
            </a:r>
          </a:p>
        </p:txBody>
      </p:sp>
    </p:spTree>
    <p:extLst>
      <p:ext uri="{BB962C8B-B14F-4D97-AF65-F5344CB8AC3E}">
        <p14:creationId xmlns:p14="http://schemas.microsoft.com/office/powerpoint/2010/main" val="3561037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ABE375-E90C-4A7D-A40B-B724F4DB831E}" type="slidenum">
              <a:rPr lang="en-US"/>
              <a:pPr/>
              <a:t>7</a:t>
            </a:fld>
            <a:endParaRPr lang="en-US"/>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p:txBody>
          <a:bodyPr/>
          <a:lstStyle/>
          <a:p>
            <a:r>
              <a:rPr lang="en-US"/>
              <a:t>Response options are yes/no.</a:t>
            </a:r>
          </a:p>
        </p:txBody>
      </p:sp>
    </p:spTree>
    <p:extLst>
      <p:ext uri="{BB962C8B-B14F-4D97-AF65-F5344CB8AC3E}">
        <p14:creationId xmlns:p14="http://schemas.microsoft.com/office/powerpoint/2010/main" val="2117725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B64CD42-BAC4-4F63-9356-A41BE76C528B}" type="slidenum">
              <a:rPr lang="en-US"/>
              <a:pPr/>
              <a:t>8</a:t>
            </a:fld>
            <a:endParaRPr 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r>
              <a:rPr lang="en-US"/>
              <a:t>Response options are yes/no.  Questionnaires such as the SF-36 attempt to measure the broader concept of health proposed by the WHO; that is, that health is not simply physical symptoms and disease but also how well you can function emotionally, mentally, and socially.  Health psychology is concerned with optimizing a person’s health across the the four domains of physical, mental, emotional, and social and preventing illness and disease.</a:t>
            </a:r>
          </a:p>
        </p:txBody>
      </p:sp>
    </p:spTree>
    <p:extLst>
      <p:ext uri="{BB962C8B-B14F-4D97-AF65-F5344CB8AC3E}">
        <p14:creationId xmlns:p14="http://schemas.microsoft.com/office/powerpoint/2010/main" val="2687350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ABD9C09-166D-4C6F-93A7-A5880C6B5489}" type="slidenum">
              <a:rPr lang="en-US"/>
              <a:pPr/>
              <a:t>9</a:t>
            </a:fld>
            <a:endParaRPr lang="en-US"/>
          </a:p>
        </p:txBody>
      </p:sp>
      <p:sp>
        <p:nvSpPr>
          <p:cNvPr id="12185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2185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845233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3FB430-8DDB-4B9B-B789-153FB5598132}" type="slidenum">
              <a:rPr lang="en-US"/>
              <a:pPr/>
              <a:t>10</a:t>
            </a:fld>
            <a:endParaRPr lang="en-US"/>
          </a:p>
        </p:txBody>
      </p:sp>
      <p:sp>
        <p:nvSpPr>
          <p:cNvPr id="12390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2390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2680561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5405E2-CE7C-4CF6-8FA8-1CF9C4144FDE}" type="slidenum">
              <a:rPr lang="en-US"/>
              <a:pPr/>
              <a:t>11</a:t>
            </a:fld>
            <a:endParaRPr lang="en-US"/>
          </a:p>
        </p:txBody>
      </p:sp>
      <p:sp>
        <p:nvSpPr>
          <p:cNvPr id="125954"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2595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Kaplan, R.M., Sallis, Jr. J.F., &amp; Patterson, T.L. (1993). Health and Human Behavior, New York: McGraw-Hill, Inc., page 9.</a:t>
            </a:r>
          </a:p>
          <a:p>
            <a:r>
              <a:rPr lang="en-US"/>
              <a:t>It would be much easier if there was one cause for a specific illness or disease, such as with tuberculosis and cholera.  However, by far the majority of disease are not caused by just one causal factor.  Think of heart disease and cancer.  What factors contribute to the development of heart disease?</a:t>
            </a:r>
          </a:p>
          <a:p>
            <a:r>
              <a:rPr lang="en-US"/>
              <a:t>Many factors contribute  to your health status, your vitality, and your resistance to illness.  These include genetic factors, chronic illness, physique, physical fitness, diet, and many other health practices. </a:t>
            </a:r>
          </a:p>
        </p:txBody>
      </p:sp>
    </p:spTree>
    <p:extLst>
      <p:ext uri="{BB962C8B-B14F-4D97-AF65-F5344CB8AC3E}">
        <p14:creationId xmlns:p14="http://schemas.microsoft.com/office/powerpoint/2010/main" val="15622788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D62AEA-11BC-48FC-B25B-B5512FE2B806}" type="slidenum">
              <a:rPr lang="en-US"/>
              <a:pPr/>
              <a:t>12</a:t>
            </a:fld>
            <a:endParaRPr lang="en-US"/>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r>
              <a:rPr lang="en-US"/>
              <a:t>Often times, a health psychologist will cover more than one of the areas (give personal example).</a:t>
            </a:r>
          </a:p>
          <a:p>
            <a:r>
              <a:rPr lang="en-US"/>
              <a:t>Give examples of interventions at each level.  </a:t>
            </a:r>
          </a:p>
          <a:p>
            <a:r>
              <a:rPr lang="en-US">
                <a:cs typeface="Times New Roman" pitchFamily="18" charset="0"/>
              </a:rPr>
              <a:t>How many Canadians do you think exercise enough to be health promoting? (A Toronto newspaper indicated in last April 1999 that approximately 2/3 of Canadian adults can still be classified as inactive, suggesting that much work remains to be done).  </a:t>
            </a:r>
          </a:p>
          <a:p>
            <a:r>
              <a:rPr lang="en-US"/>
              <a:t>What are some examples here at York where changes in the environment of social structure could lead to an improvement in your health?</a:t>
            </a:r>
          </a:p>
          <a:p>
            <a:r>
              <a:rPr lang="en-US"/>
              <a:t>Why don’t we adopt all the health promoting behaviours we can?  Can anyone give some suggestions?  For example, why don’t we all take tomoxiphen?  (Awareness, personal relevance, belief in effectiveness, access, skill, resources, risk of side-effects, remember to take it).</a:t>
            </a:r>
          </a:p>
          <a:p>
            <a:r>
              <a:rPr lang="en-US"/>
              <a:t>Can anyone think about how psychologists might intervene to treat disease (e.g., stress management to help bolster the immune system or prevent serious arrhythmias.  Also, while ulcers are now thought to be trigger by bacteria, stress or anxiety that activates gastric acid can contribute to preventing ulcers from healing.).</a:t>
            </a:r>
          </a:p>
          <a:p>
            <a:r>
              <a:rPr lang="en-US"/>
              <a:t>What about some ways psychologists might intervene to slow the progression of disease? (Examples are programs to help patients quit smoking, adhere better to medical interventions, reduce psychosocial risk factors like depression, anger, and stress, meditation (i.e., Dean Ornishe’s program), promote the development and utilization of social supports).</a:t>
            </a:r>
          </a:p>
          <a:p>
            <a:r>
              <a:rPr lang="en-US"/>
              <a:t>What about reducing disability (e.g., pain management, health anxiety management, fatigue management, promote exercise, sexuality issues, better sleep, difficulty returning to work)?</a:t>
            </a:r>
          </a:p>
        </p:txBody>
      </p:sp>
    </p:spTree>
    <p:extLst>
      <p:ext uri="{BB962C8B-B14F-4D97-AF65-F5344CB8AC3E}">
        <p14:creationId xmlns:p14="http://schemas.microsoft.com/office/powerpoint/2010/main" val="227899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8059BE-DE7A-439D-8B91-3D4C3A3A7AFE}" type="slidenum">
              <a:rPr lang="en-US"/>
              <a:pPr/>
              <a:t>13</a:t>
            </a:fld>
            <a:endParaRPr lang="en-US"/>
          </a:p>
        </p:txBody>
      </p:sp>
      <p:sp>
        <p:nvSpPr>
          <p:cNvPr id="1126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126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pPr marL="228600" indent="-228600">
              <a:buFontTx/>
              <a:buAutoNum type="arabicPeriod"/>
            </a:pPr>
            <a:r>
              <a:rPr lang="en-US"/>
              <a:t>What do we mean by etiology? – Causes.  </a:t>
            </a:r>
          </a:p>
          <a:p>
            <a:pPr marL="228600" indent="-228600">
              <a:buFontTx/>
              <a:buAutoNum type="arabicPeriod"/>
            </a:pPr>
            <a:r>
              <a:rPr lang="en-US"/>
              <a:t>Can you give me some examples of causal factors that health psychologists might intervene on? (e.g., smoking, depression, alcohol, coping).</a:t>
            </a:r>
          </a:p>
          <a:p>
            <a:pPr marL="228600" indent="-228600">
              <a:buFontTx/>
              <a:buAutoNum type="arabicPeriod"/>
            </a:pPr>
            <a:r>
              <a:rPr lang="en-US"/>
              <a:t>Can you think of any examples of health outcomes or consequences of illness or disease that psychologists would intervene on? (e.g., experience of symptoms such as pain, severity of disability).</a:t>
            </a:r>
          </a:p>
          <a:p>
            <a:pPr marL="228600" indent="-228600"/>
            <a:endParaRPr lang="en-US"/>
          </a:p>
        </p:txBody>
      </p:sp>
    </p:spTree>
    <p:extLst>
      <p:ext uri="{BB962C8B-B14F-4D97-AF65-F5344CB8AC3E}">
        <p14:creationId xmlns:p14="http://schemas.microsoft.com/office/powerpoint/2010/main" val="736913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4CACB1-976C-4A6F-B830-5026F2997289}" type="slidenum">
              <a:rPr lang="en-US"/>
              <a:pPr/>
              <a:t>14</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US"/>
              <a:t>Brannon L, Feist J. (1997). Health Psychology, An introduction to Behavior and Health. 3</a:t>
            </a:r>
            <a:r>
              <a:rPr lang="en-US" baseline="30000"/>
              <a:t>rd</a:t>
            </a:r>
            <a:r>
              <a:rPr lang="en-US"/>
              <a:t> Edition, New York: Brooks/Cole Publishing Company.</a:t>
            </a:r>
          </a:p>
          <a:p>
            <a:r>
              <a:rPr lang="en-US"/>
              <a:t>Psychology includes the sub-areas of industrial, personality, social, experimental, neuropsychology, cognitive, physiology, clinical, developmental, rehabilitation, psychopharmacology.</a:t>
            </a:r>
          </a:p>
        </p:txBody>
      </p:sp>
    </p:spTree>
    <p:extLst>
      <p:ext uri="{BB962C8B-B14F-4D97-AF65-F5344CB8AC3E}">
        <p14:creationId xmlns:p14="http://schemas.microsoft.com/office/powerpoint/2010/main" val="3345917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4D7A12-A136-4A21-A9A8-EAD512BF3E09}" type="slidenum">
              <a:rPr lang="en-US"/>
              <a:pPr/>
              <a:t>15</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r>
              <a:rPr lang="en-US"/>
              <a:t>Now I am going to shift gears and talk a bit about the history of medicine.</a:t>
            </a:r>
          </a:p>
        </p:txBody>
      </p:sp>
    </p:spTree>
    <p:extLst>
      <p:ext uri="{BB962C8B-B14F-4D97-AF65-F5344CB8AC3E}">
        <p14:creationId xmlns:p14="http://schemas.microsoft.com/office/powerpoint/2010/main" val="14024753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E02B15-2EC7-4205-B5E6-C47B6FE0FFA7}" type="slidenum">
              <a:rPr lang="en-US"/>
              <a:pPr/>
              <a:t>16</a:t>
            </a:fld>
            <a:endParaRPr lang="en-US"/>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r>
              <a:rPr lang="en-US"/>
              <a:t>Stone-age beliefs – evil spirits entered the body and caused illness.  They could be removed through religious rituals that were performed by the physician or shaman.</a:t>
            </a:r>
          </a:p>
          <a:p>
            <a:r>
              <a:rPr lang="en-US"/>
              <a:t>Greeks – Hippocrates and later Galen proposed that diseases arose from imbalances in the bodily fluids (blood, black bile, yellow bile, and phlegm). By Middle ages the pendulum had swung back toward mental or spiritual explanations of illness.</a:t>
            </a:r>
          </a:p>
          <a:p>
            <a:r>
              <a:rPr lang="en-US"/>
              <a:t>Contemporary view is that most illness and disease are caused by disorder at the cellular level.  Also, there is a growing acceptance that the cause or source of problem can stem for physical, mental, or socio-behavioural factors.  Moreover, that these factors can interact, causing further health problems.</a:t>
            </a:r>
          </a:p>
          <a:p>
            <a:endParaRPr lang="en-US"/>
          </a:p>
        </p:txBody>
      </p:sp>
    </p:spTree>
    <p:extLst>
      <p:ext uri="{BB962C8B-B14F-4D97-AF65-F5344CB8AC3E}">
        <p14:creationId xmlns:p14="http://schemas.microsoft.com/office/powerpoint/2010/main" val="1837578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48E032-F506-4176-B6F3-12BEB3502C63}" type="slidenum">
              <a:rPr lang="en-US"/>
              <a:pPr/>
              <a:t>17</a:t>
            </a:fld>
            <a:endParaRPr 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r>
              <a:rPr lang="en-US"/>
              <a:t>Sorcery was the belief that some people had magical powers like black magic and they could put a spell on someone that could cause illness, disease, and even death.  There are documented cases of voodoo death.</a:t>
            </a:r>
          </a:p>
          <a:p>
            <a:r>
              <a:rPr lang="en-US"/>
              <a:t>Breach of taboo – belief that if you broke some social taboo you could be punished by illness.</a:t>
            </a:r>
          </a:p>
          <a:p>
            <a:r>
              <a:rPr lang="en-US">
                <a:latin typeface="Arial" pitchFamily="34" charset="0"/>
                <a:cs typeface="Times New Roman" pitchFamily="18" charset="0"/>
              </a:rPr>
              <a:t> Object intrusion -  Involved the magical insertion of objects like bones, hairs, splinters, or pebbles into a victim’s body, causing disease.</a:t>
            </a:r>
          </a:p>
          <a:p>
            <a:r>
              <a:rPr lang="en-US">
                <a:latin typeface="Arial" pitchFamily="34" charset="0"/>
                <a:cs typeface="Times New Roman" pitchFamily="18" charset="0"/>
              </a:rPr>
              <a:t>Supernatural possession.  At the time, insanity was often thought to occur due to a demon who inhabited the person’s body.  This thinking even penetrated North America in the form of the Salem witch hunts in 17</a:t>
            </a:r>
            <a:r>
              <a:rPr lang="en-US" baseline="30000">
                <a:latin typeface="Arial" pitchFamily="34" charset="0"/>
                <a:cs typeface="Times New Roman" pitchFamily="18" charset="0"/>
              </a:rPr>
              <a:t>th</a:t>
            </a:r>
            <a:r>
              <a:rPr lang="en-US">
                <a:latin typeface="Arial" pitchFamily="34" charset="0"/>
                <a:cs typeface="Times New Roman" pitchFamily="18" charset="0"/>
              </a:rPr>
              <a:t> Century New England.  Individuals whose behavior was deemed odd were thought to have been possessed by demons.  But, more recent evidence suggests that some of these people may actually have suffered from rye grain poisoning.</a:t>
            </a:r>
          </a:p>
          <a:p>
            <a:r>
              <a:rPr lang="en-US">
                <a:latin typeface="Arial" pitchFamily="34" charset="0"/>
                <a:cs typeface="Times New Roman" pitchFamily="18" charset="0"/>
              </a:rPr>
              <a:t>Losing one’s soul.  The loss of one’s soul was also thought to result in disease and was thought to be caused by magical potions or incantations. </a:t>
            </a:r>
          </a:p>
          <a:p>
            <a:endParaRPr lang="en-US">
              <a:latin typeface="Arial" pitchFamily="34" charset="0"/>
              <a:cs typeface="Times New Roman" pitchFamily="18" charset="0"/>
            </a:endParaRPr>
          </a:p>
          <a:p>
            <a:endParaRPr lang="en-US">
              <a:latin typeface="Arial" pitchFamily="34" charset="0"/>
              <a:cs typeface="Times New Roman" pitchFamily="18" charset="0"/>
            </a:endParaRPr>
          </a:p>
          <a:p>
            <a:endParaRPr lang="en-US"/>
          </a:p>
        </p:txBody>
      </p:sp>
    </p:spTree>
    <p:extLst>
      <p:ext uri="{BB962C8B-B14F-4D97-AF65-F5344CB8AC3E}">
        <p14:creationId xmlns:p14="http://schemas.microsoft.com/office/powerpoint/2010/main" val="3674185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8987E3-A4C8-48D5-B0EF-192C41F7DCD6}" type="slidenum">
              <a:rPr lang="en-US"/>
              <a:pPr/>
              <a:t>18</a:t>
            </a:fld>
            <a:endParaRPr lang="en-US"/>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p:txBody>
          <a:bodyPr/>
          <a:lstStyle/>
          <a:p>
            <a:r>
              <a:rPr lang="en-US">
                <a:latin typeface="Arial" pitchFamily="34" charset="0"/>
                <a:cs typeface="Times New Roman" pitchFamily="18" charset="0"/>
              </a:rPr>
              <a:t>The appropriate treatment was more or less linked to the assumed cause with most attempts being to restore peace among the offended gods.  For example, the preferred treatment for breaching a taboo was confession and appeasing of the gods.  Object intrusion required magical sucking to remove the object.  Demon possession required that the offending spirit be scared or driven off, often using vile concoctions of animal excrement or body parts, incantations, and trepanning (which we will discuss in a minute).  And, loss of the soul involved restoring the soul through magical rituals.  </a:t>
            </a:r>
          </a:p>
          <a:p>
            <a:r>
              <a:rPr lang="en-US"/>
              <a:t>Trephination - </a:t>
            </a:r>
            <a:r>
              <a:rPr lang="en-US">
                <a:latin typeface="Arial" pitchFamily="34" charset="0"/>
                <a:cs typeface="Times New Roman" pitchFamily="18" charset="0"/>
              </a:rPr>
              <a:t>technique used to allow the evil spirits thought to be responsible for disease to escape from the body.  What it involved was drilling a hole in the patient’s scull.  The use of this technique was widespread, including India, Egypt, Europe, and Central and South America.  As bizarre as it sounds, examination of recovered skulls has revealed that many lived through the operations and lived long enough for the hole to partially or completely heal over. </a:t>
            </a:r>
          </a:p>
        </p:txBody>
      </p:sp>
    </p:spTree>
    <p:extLst>
      <p:ext uri="{BB962C8B-B14F-4D97-AF65-F5344CB8AC3E}">
        <p14:creationId xmlns:p14="http://schemas.microsoft.com/office/powerpoint/2010/main" val="39248784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536E4C0-8C05-48D2-91C2-2B7871C4FBDE}" type="slidenum">
              <a:rPr lang="en-US"/>
              <a:pPr/>
              <a:t>19</a:t>
            </a:fld>
            <a:endParaRPr lang="en-US"/>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p:txBody>
          <a:bodyPr/>
          <a:lstStyle/>
          <a:p>
            <a:r>
              <a:rPr lang="en-US"/>
              <a:t>Treatment involved restoring balance amongst the humors.  They also believed that specific personality types were associated with bodily temperaments in which one of the bodily fluids predominated.  Even today there is still some belief that certain personality types are prone to specific diseases.  Can anyone give an example of one such type?  Discuss Type A. </a:t>
            </a:r>
          </a:p>
        </p:txBody>
      </p:sp>
    </p:spTree>
    <p:extLst>
      <p:ext uri="{BB962C8B-B14F-4D97-AF65-F5344CB8AC3E}">
        <p14:creationId xmlns:p14="http://schemas.microsoft.com/office/powerpoint/2010/main" val="17383743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7B0D3F-7E4C-4551-9AA6-AA91AF8AA7C1}" type="slidenum">
              <a:rPr lang="en-US"/>
              <a:pPr/>
              <a:t>20</a:t>
            </a:fld>
            <a:endParaRPr 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r>
              <a:rPr lang="en-US">
                <a:latin typeface="Arial" pitchFamily="34" charset="0"/>
                <a:cs typeface="Arial" pitchFamily="34" charset="0"/>
              </a:rPr>
              <a:t>The </a:t>
            </a:r>
            <a:r>
              <a:rPr lang="en-US" b="1" u="sng">
                <a:latin typeface="Arial" pitchFamily="34" charset="0"/>
                <a:cs typeface="Arial" pitchFamily="34" charset="0"/>
              </a:rPr>
              <a:t>phlegmatic</a:t>
            </a:r>
            <a:r>
              <a:rPr lang="en-US">
                <a:latin typeface="Arial" pitchFamily="34" charset="0"/>
                <a:cs typeface="Arial" pitchFamily="34" charset="0"/>
              </a:rPr>
              <a:t> person was sluggish and dull and an excess of phlegm was thought to result in colds, headaches, and strokes. </a:t>
            </a:r>
          </a:p>
          <a:p>
            <a:r>
              <a:rPr lang="en-US">
                <a:latin typeface="Arial" pitchFamily="34" charset="0"/>
                <a:cs typeface="Times New Roman" pitchFamily="18" charset="0"/>
              </a:rPr>
              <a:t>An excess of blood was thought to lead to the </a:t>
            </a:r>
            <a:r>
              <a:rPr lang="en-US" b="1" u="sng">
                <a:latin typeface="Arial" pitchFamily="34" charset="0"/>
                <a:cs typeface="Times New Roman" pitchFamily="18" charset="0"/>
              </a:rPr>
              <a:t>sanguine temperament</a:t>
            </a:r>
            <a:r>
              <a:rPr lang="en-US">
                <a:latin typeface="Arial" pitchFamily="34" charset="0"/>
                <a:cs typeface="Times New Roman" pitchFamily="18" charset="0"/>
              </a:rPr>
              <a:t> which was associated with cheerfulness and optimism.  These people were thought to be more prone to disorders like angina or chest pain and epilepsy. </a:t>
            </a:r>
          </a:p>
          <a:p>
            <a:r>
              <a:rPr lang="en-US">
                <a:latin typeface="Arial" pitchFamily="34" charset="0"/>
                <a:cs typeface="Times New Roman" pitchFamily="18" charset="0"/>
              </a:rPr>
              <a:t>A melancholic person had too much black bile and was sad and depressed.  This was thought to be associated with ulcers and fevers and might be treated with hot baths. </a:t>
            </a:r>
          </a:p>
          <a:p>
            <a:r>
              <a:rPr lang="en-US">
                <a:latin typeface="Arial" pitchFamily="34" charset="0"/>
                <a:cs typeface="Times New Roman" pitchFamily="18" charset="0"/>
              </a:rPr>
              <a:t>The choleric person had too much yellow bile and was fiery and excitable.  Common diseases included jaundice and stomach ailments and treatments included blood letting and liquid diets. </a:t>
            </a:r>
          </a:p>
          <a:p>
            <a:endParaRPr lang="en-US">
              <a:latin typeface="Arial" pitchFamily="34" charset="0"/>
              <a:cs typeface="Times New Roman" pitchFamily="18" charset="0"/>
            </a:endParaRPr>
          </a:p>
        </p:txBody>
      </p:sp>
    </p:spTree>
    <p:extLst>
      <p:ext uri="{BB962C8B-B14F-4D97-AF65-F5344CB8AC3E}">
        <p14:creationId xmlns:p14="http://schemas.microsoft.com/office/powerpoint/2010/main" val="3131070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4F51677-A729-4FBF-B374-D05FEAE63EC1}" type="slidenum">
              <a:rPr lang="en-US"/>
              <a:pPr/>
              <a:t>21</a:t>
            </a:fld>
            <a:endParaRPr lang="en-US"/>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r>
              <a:rPr lang="en-US">
                <a:latin typeface="Arial" pitchFamily="34" charset="0"/>
                <a:cs typeface="Arial" pitchFamily="34" charset="0"/>
              </a:rPr>
              <a:t>In the 18</a:t>
            </a:r>
            <a:r>
              <a:rPr lang="en-US" baseline="30000">
                <a:latin typeface="Arial" pitchFamily="34" charset="0"/>
                <a:cs typeface="Arial" pitchFamily="34" charset="0"/>
              </a:rPr>
              <a:t>th</a:t>
            </a:r>
            <a:r>
              <a:rPr lang="en-US">
                <a:latin typeface="Arial" pitchFamily="34" charset="0"/>
                <a:cs typeface="Arial" pitchFamily="34" charset="0"/>
              </a:rPr>
              <a:t> Century observations of hundreds of autopsies led to the realization that a change in an organ was often directly related to the appearance of symptoms of an illness.</a:t>
            </a:r>
            <a:r>
              <a:rPr lang="en-US"/>
              <a:t> </a:t>
            </a:r>
          </a:p>
          <a:p>
            <a:r>
              <a:rPr lang="en-US">
                <a:latin typeface="Arial" pitchFamily="34" charset="0"/>
                <a:cs typeface="Arial" pitchFamily="34" charset="0"/>
              </a:rPr>
              <a:t>Towards the end of the 18</a:t>
            </a:r>
            <a:r>
              <a:rPr lang="en-US" baseline="30000">
                <a:latin typeface="Arial" pitchFamily="34" charset="0"/>
                <a:cs typeface="Arial" pitchFamily="34" charset="0"/>
              </a:rPr>
              <a:t>th</a:t>
            </a:r>
            <a:r>
              <a:rPr lang="en-US">
                <a:latin typeface="Arial" pitchFamily="34" charset="0"/>
                <a:cs typeface="Arial" pitchFamily="34" charset="0"/>
              </a:rPr>
              <a:t> Century, thinking moved a bit further with the notion of </a:t>
            </a:r>
            <a:r>
              <a:rPr lang="en-US" b="1">
                <a:latin typeface="Arial" pitchFamily="34" charset="0"/>
                <a:cs typeface="Arial" pitchFamily="34" charset="0"/>
              </a:rPr>
              <a:t>tissue pathology</a:t>
            </a:r>
            <a:r>
              <a:rPr lang="en-US">
                <a:latin typeface="Arial" pitchFamily="34" charset="0"/>
                <a:cs typeface="Arial" pitchFamily="34" charset="0"/>
              </a:rPr>
              <a:t>.  This involved the realization that tissues of one kind could become diseased in an organ while nearby tissues could remain unaffected.</a:t>
            </a:r>
          </a:p>
          <a:p>
            <a:r>
              <a:rPr lang="en-US">
                <a:latin typeface="Arial" pitchFamily="34" charset="0"/>
                <a:cs typeface="Arial" pitchFamily="34" charset="0"/>
              </a:rPr>
              <a:t>In the 19</a:t>
            </a:r>
            <a:r>
              <a:rPr lang="en-US" baseline="30000">
                <a:latin typeface="Arial" pitchFamily="34" charset="0"/>
                <a:cs typeface="Arial" pitchFamily="34" charset="0"/>
              </a:rPr>
              <a:t>th</a:t>
            </a:r>
            <a:r>
              <a:rPr lang="en-US">
                <a:latin typeface="Arial" pitchFamily="34" charset="0"/>
                <a:cs typeface="Arial" pitchFamily="34" charset="0"/>
              </a:rPr>
              <a:t> Century, further progress was made when it was discovered that animal tissue was made up of cells.  These cells came to be seen as the origins of life and therefore they must also be the place to look for signs of disease.  Disease was then seen as the cell’s response to abnormal stimuli leading the cell to malfunction, become malnourished or be malformed, possibly leading to death of the cell.  </a:t>
            </a:r>
          </a:p>
          <a:p>
            <a:endParaRPr lang="en-US"/>
          </a:p>
          <a:p>
            <a:r>
              <a:rPr lang="en-US"/>
              <a:t>Magic bullet is the idea that medicine has cures that can restore a person to perfect health in one shot.</a:t>
            </a:r>
          </a:p>
        </p:txBody>
      </p:sp>
    </p:spTree>
    <p:extLst>
      <p:ext uri="{BB962C8B-B14F-4D97-AF65-F5344CB8AC3E}">
        <p14:creationId xmlns:p14="http://schemas.microsoft.com/office/powerpoint/2010/main" val="19923284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E1C0EB-DA8B-435E-9033-808426D6F13F}" type="slidenum">
              <a:rPr lang="en-US"/>
              <a:pPr/>
              <a:t>22</a:t>
            </a:fld>
            <a:endParaRPr lang="en-US"/>
          </a:p>
        </p:txBody>
      </p:sp>
      <p:sp>
        <p:nvSpPr>
          <p:cNvPr id="49154"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4915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latin typeface="Arial" pitchFamily="34" charset="0"/>
                <a:cs typeface="Times New Roman" pitchFamily="18" charset="0"/>
              </a:rPr>
              <a:t>The 19</a:t>
            </a:r>
            <a:r>
              <a:rPr lang="en-US" baseline="30000">
                <a:latin typeface="Arial" pitchFamily="34" charset="0"/>
                <a:cs typeface="Times New Roman" pitchFamily="18" charset="0"/>
              </a:rPr>
              <a:t>th</a:t>
            </a:r>
            <a:r>
              <a:rPr lang="en-US">
                <a:latin typeface="Arial" pitchFamily="34" charset="0"/>
                <a:cs typeface="Times New Roman" pitchFamily="18" charset="0"/>
              </a:rPr>
              <a:t> Century also saw the birth of </a:t>
            </a:r>
            <a:r>
              <a:rPr lang="en-US" b="1">
                <a:latin typeface="Arial" pitchFamily="34" charset="0"/>
                <a:cs typeface="Times New Roman" pitchFamily="18" charset="0"/>
              </a:rPr>
              <a:t>germ theory</a:t>
            </a:r>
            <a:r>
              <a:rPr lang="en-US">
                <a:latin typeface="Arial" pitchFamily="34" charset="0"/>
                <a:cs typeface="Times New Roman" pitchFamily="18" charset="0"/>
              </a:rPr>
              <a:t>, beginning largely with the work of Louis Pasteur.</a:t>
            </a:r>
            <a:r>
              <a:rPr lang="en-US">
                <a:latin typeface="Arial" pitchFamily="34" charset="0"/>
                <a:cs typeface="Arial" pitchFamily="34" charset="0"/>
              </a:rPr>
              <a:t> Pasteur discovered the concept of vaccines, which involved exposure to small quantities of the bacteria in order to develop an immunity to it.</a:t>
            </a:r>
          </a:p>
          <a:p>
            <a:r>
              <a:rPr lang="en-US">
                <a:latin typeface="Arial" pitchFamily="34" charset="0"/>
                <a:cs typeface="Times New Roman" pitchFamily="18" charset="0"/>
              </a:rPr>
              <a:t>Towards the end of the 19</a:t>
            </a:r>
            <a:r>
              <a:rPr lang="en-US" baseline="30000">
                <a:latin typeface="Arial" pitchFamily="34" charset="0"/>
                <a:cs typeface="Times New Roman" pitchFamily="18" charset="0"/>
              </a:rPr>
              <a:t>th</a:t>
            </a:r>
            <a:r>
              <a:rPr lang="en-US">
                <a:latin typeface="Arial" pitchFamily="34" charset="0"/>
                <a:cs typeface="Times New Roman" pitchFamily="18" charset="0"/>
              </a:rPr>
              <a:t> Century, a number of very important discoveries were made.  It was during this time the microbes that caused such disorders as gonorrhea, typhoid, leprosy, malaria, diphtheria, pneumonia, cerebrospinal meningitis, bubonic plague, and syphilis were discovered—diseases that had plagued the world for centuries. </a:t>
            </a:r>
            <a:endParaRPr lang="en-US">
              <a:latin typeface="Arial" pitchFamily="34" charset="0"/>
              <a:cs typeface="Arial" pitchFamily="34" charset="0"/>
            </a:endParaRPr>
          </a:p>
          <a:p>
            <a:r>
              <a:rPr lang="en-US" b="1"/>
              <a:t>Magic bullet</a:t>
            </a:r>
            <a:r>
              <a:rPr lang="en-US"/>
              <a:t> is the idea that medicine has cures that can restore a person to perfect health in one shot.  However, increasingly this view was seen to be simplistic and problematic.  </a:t>
            </a:r>
            <a:r>
              <a:rPr lang="en-US">
                <a:latin typeface="Arial" pitchFamily="34" charset="0"/>
                <a:cs typeface="Arial" pitchFamily="34" charset="0"/>
              </a:rPr>
              <a:t>It was becoming increasingly important that there was more to illness than germs and often no “one shot” cure.  And for this reason, medicine began moving towards a multicausal view of health and illness. </a:t>
            </a:r>
          </a:p>
          <a:p>
            <a:r>
              <a:rPr lang="en-US">
                <a:latin typeface="Arial" pitchFamily="34" charset="0"/>
                <a:cs typeface="Arial" pitchFamily="34" charset="0"/>
              </a:rPr>
              <a:t>The contemporary view of disease increasingly embraces a biopsychosocial model.   </a:t>
            </a:r>
          </a:p>
          <a:p>
            <a:endParaRPr lang="en-US"/>
          </a:p>
        </p:txBody>
      </p:sp>
    </p:spTree>
    <p:extLst>
      <p:ext uri="{BB962C8B-B14F-4D97-AF65-F5344CB8AC3E}">
        <p14:creationId xmlns:p14="http://schemas.microsoft.com/office/powerpoint/2010/main" val="13149477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639BA7-D4DC-41EB-80BB-E3C9350363D7}" type="slidenum">
              <a:rPr lang="en-US"/>
              <a:pPr/>
              <a:t>23</a:t>
            </a:fld>
            <a:endParaRPr lang="en-US"/>
          </a:p>
        </p:txBody>
      </p:sp>
      <p:sp>
        <p:nvSpPr>
          <p:cNvPr id="128002"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2800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Contemporary view is that most illness and disease are caused by disorder at the cellular level.  Also, there is a growing acceptance that the cause or source of problem can stem for physical, mental, or socio-behavioural factors.  Moreover, that these factors can interact, causing further health problems.</a:t>
            </a:r>
          </a:p>
          <a:p>
            <a:endParaRPr lang="en-US"/>
          </a:p>
        </p:txBody>
      </p:sp>
    </p:spTree>
    <p:extLst>
      <p:ext uri="{BB962C8B-B14F-4D97-AF65-F5344CB8AC3E}">
        <p14:creationId xmlns:p14="http://schemas.microsoft.com/office/powerpoint/2010/main" val="23595622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34B96C-6381-40DE-A556-DE8BE4363787}" type="slidenum">
              <a:rPr lang="en-US"/>
              <a:pPr/>
              <a:t>24</a:t>
            </a:fld>
            <a:endParaRPr lang="en-US"/>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US"/>
              <a:t>Sigmund Freud advanced theory on how certain psychological processes could result in physical disorders that originated solely in the mind.  For example, conversion hysteria.  He believed that specific unconscious conflicts could produce particular physical disturbances that symbolized the repressed psychological conflicts.  The conflict gets converted into a symptom.  Examples, sudden loss of speech or hearing, muscular paralysis, pseudo-epilepsy.  True conversion disorders are now considered much rarer than in Freud’s time.</a:t>
            </a:r>
          </a:p>
          <a:p>
            <a:r>
              <a:rPr lang="en-US"/>
              <a:t>Walter Cannon observed in 1932 that emotions can cause physiological changes in the body that could lead to disease.  For example, anxiety is associated with increased heart rate, blood pressure, etc.  We will talk more about these phsychophysiological responses in future lectures. </a:t>
            </a:r>
          </a:p>
          <a:p>
            <a:r>
              <a:rPr lang="en-US"/>
              <a:t>Flanders Dunbar and Franz Alexander built on these observations and linked personality patterns to specific illnesses.  Unlike Freud who viewed certain physical disturbances as purely a mental problem (it is all in your mind), Dunbar and Alexander proposed that certain psychological conflicts could cause anxiety and that the anxiety takes its physiological toll on the body through the autonomic nervous system.  The autonomic nervous system is the part of the central nervous system that controls the fight or flight response (elaborate).  The kinds of disorders that Dunbar and Alexander saw linked with personality were disorders that are directly controlled by the autonomic nervous system (e.g., heart disease, ulcers, asthma, hypertension, rheumatoid arthritis, colitis).  For example, essential hypertension (high blood pressure) was thought to be caused by suppressed anger.  Ulcers were thoughts to be caused by repressed emotions due to frustrated dependency and love-seeking needs. Like many new phenomena, the extent to which these personality factors play a role in the development of disorders of the central and peripheral nervous systems have diminished markedly with time.  Nevertheless, much of health psychology is still focused on how psychological processes such as emotion and personality contribute to the development of certain physical disorders.  Furthermore, the work of Cannon, Dunbar, Alexander and others of that time laid the foundation for the more contemporary models of health.  </a:t>
            </a:r>
          </a:p>
          <a:p>
            <a:endParaRPr lang="en-US"/>
          </a:p>
        </p:txBody>
      </p:sp>
    </p:spTree>
    <p:extLst>
      <p:ext uri="{BB962C8B-B14F-4D97-AF65-F5344CB8AC3E}">
        <p14:creationId xmlns:p14="http://schemas.microsoft.com/office/powerpoint/2010/main" val="22302275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DA0237-565F-4ADD-853E-45948128AC75}" type="slidenum">
              <a:rPr lang="en-US"/>
              <a:pPr/>
              <a:t>25</a:t>
            </a:fld>
            <a:endParaRPr lang="en-US"/>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r>
              <a:rPr lang="en-US">
                <a:latin typeface="Arial" pitchFamily="34" charset="0"/>
                <a:cs typeface="Arial" pitchFamily="34" charset="0"/>
              </a:rPr>
              <a:t>Pathogens like germs and toxins precipitate illness.</a:t>
            </a:r>
          </a:p>
          <a:p>
            <a:r>
              <a:rPr lang="en-US">
                <a:latin typeface="Arial" pitchFamily="34" charset="0"/>
                <a:cs typeface="Arial" pitchFamily="34" charset="0"/>
              </a:rPr>
              <a:t>Behavioural factors can increase disease resistance or increase vulnerability to disease.</a:t>
            </a:r>
          </a:p>
          <a:p>
            <a:r>
              <a:rPr lang="en-US">
                <a:latin typeface="Arial" pitchFamily="34" charset="0"/>
                <a:cs typeface="Arial" pitchFamily="34" charset="0"/>
              </a:rPr>
              <a:t>The social component includes studying social networks like family, friends, school, and church.  Social policy and prevention efforts like cigarette ad campaigns and mandatory seat belt and helmet laws.  And, the distribution and delivery of health care services.</a:t>
            </a:r>
          </a:p>
          <a:p>
            <a:r>
              <a:rPr lang="en-US">
                <a:latin typeface="Arial" pitchFamily="34" charset="0"/>
                <a:cs typeface="Arial" pitchFamily="34" charset="0"/>
              </a:rPr>
              <a:t>The psychological component is at the crossroads of the biological and social influences.  We need to understand how the person, through behavioral, emotional, and cognitive systems combines these forces in unique ways. </a:t>
            </a:r>
          </a:p>
          <a:p>
            <a:endParaRPr lang="en-US">
              <a:latin typeface="Arial" pitchFamily="34" charset="0"/>
              <a:cs typeface="Arial" pitchFamily="34" charset="0"/>
            </a:endParaRPr>
          </a:p>
        </p:txBody>
      </p:sp>
    </p:spTree>
    <p:extLst>
      <p:ext uri="{BB962C8B-B14F-4D97-AF65-F5344CB8AC3E}">
        <p14:creationId xmlns:p14="http://schemas.microsoft.com/office/powerpoint/2010/main" val="39318090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6C824A-7CDA-4DED-8420-593B02CB4E80}" type="slidenum">
              <a:rPr lang="en-US"/>
              <a:pPr/>
              <a:t>26</a:t>
            </a:fld>
            <a:endParaRPr lang="en-US"/>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r>
              <a:rPr lang="en-US"/>
              <a:t>Behaviour – how do we get someone to adopt a new behaviour and maintain this behaviour.  Learning theories have contributed to this topic (e.g., social learning theory, conditioning).</a:t>
            </a:r>
          </a:p>
          <a:p>
            <a:r>
              <a:rPr lang="en-US"/>
              <a:t>Emotion – subjective feeling feeling states.</a:t>
            </a:r>
          </a:p>
          <a:p>
            <a:r>
              <a:rPr lang="en-US"/>
              <a:t>Cognition – can influence risk perception, health risk appraisal, health beliefs such as locus of control, self-efficacy.  Schemas are categorical beliefs formed from early experiences (e.g., I am unlovable.  I am strong.  I am weak.)</a:t>
            </a:r>
          </a:p>
          <a:p>
            <a:r>
              <a:rPr lang="en-US"/>
              <a:t>Personality reflects characteristics ways of thinking and believing and is thought to be shaped by temperament (i.e., biological propensity toward certain feeling states like shyness) and early experiences (e.g., security, nurturance, love, limit setting, unrelenting standards, etc.). </a:t>
            </a:r>
          </a:p>
        </p:txBody>
      </p:sp>
    </p:spTree>
    <p:extLst>
      <p:ext uri="{BB962C8B-B14F-4D97-AF65-F5344CB8AC3E}">
        <p14:creationId xmlns:p14="http://schemas.microsoft.com/office/powerpoint/2010/main" val="27037072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DA2E9C-6AD7-4A09-BA6E-C16690FAB1D4}" type="slidenum">
              <a:rPr lang="en-US"/>
              <a:pPr/>
              <a:t>27</a:t>
            </a:fld>
            <a:endParaRPr lang="en-US"/>
          </a:p>
        </p:txBody>
      </p:sp>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09083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5B401F3-352E-4BF2-B9AB-438B99B2AE41}" type="slidenum">
              <a:rPr lang="en-US"/>
              <a:pPr/>
              <a:t>28</a:t>
            </a:fld>
            <a:endParaRPr 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136022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0C4E80-DC95-47C6-8744-0EBFA19125EF}" type="slidenum">
              <a:rPr lang="en-US"/>
              <a:pPr/>
              <a:t>29</a:t>
            </a:fld>
            <a:endParaRPr lang="en-US"/>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50390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4E47C0-4804-45B5-A67D-3CCEE149E285}" type="slidenum">
              <a:rPr lang="en-US"/>
              <a:pPr/>
              <a:t>30</a:t>
            </a:fld>
            <a:endParaRPr lang="en-US"/>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p:txBody>
          <a:bodyPr/>
          <a:lstStyle/>
          <a:p>
            <a:r>
              <a:rPr lang="en-US">
                <a:latin typeface="Arial" pitchFamily="34" charset="0"/>
                <a:cs typeface="Arial" pitchFamily="34" charset="0"/>
              </a:rPr>
              <a:t>Each of these items represents a naïve or unrealistic view of research that can make you an uninformed or misinformed consumer of health research.  We will now cover some material that will help you become more accurate in your evaluation of health research.  </a:t>
            </a:r>
          </a:p>
          <a:p>
            <a:r>
              <a:rPr lang="en-US">
                <a:latin typeface="Arial" pitchFamily="34" charset="0"/>
                <a:cs typeface="Arial" pitchFamily="34" charset="0"/>
              </a:rPr>
              <a:t> </a:t>
            </a:r>
          </a:p>
          <a:p>
            <a:r>
              <a:rPr lang="en-US">
                <a:latin typeface="Arial" pitchFamily="34" charset="0"/>
                <a:cs typeface="Arial" pitchFamily="34" charset="0"/>
              </a:rPr>
              <a:t>Psychology has made a number of important contributions to the areas of medicine and health – next slides</a:t>
            </a:r>
            <a:endParaRPr lang="en-US"/>
          </a:p>
        </p:txBody>
      </p:sp>
    </p:spTree>
    <p:extLst>
      <p:ext uri="{BB962C8B-B14F-4D97-AF65-F5344CB8AC3E}">
        <p14:creationId xmlns:p14="http://schemas.microsoft.com/office/powerpoint/2010/main" val="38132315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A6EF39-3AA5-48C4-9CCA-4919053EF6FB}" type="slidenum">
              <a:rPr lang="en-US"/>
              <a:pPr/>
              <a:t>31</a:t>
            </a:fld>
            <a:endParaRPr lang="en-US"/>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r>
              <a:rPr lang="en-US">
                <a:latin typeface="Arial" pitchFamily="34" charset="0"/>
                <a:cs typeface="Arial" pitchFamily="34" charset="0"/>
              </a:rPr>
              <a:t>Sampling error problem - One purpose of any scientific investigation is to learn something that can be generalized to other participants, other people, or even to an entire population. Case studies may generate finds that are only relevant to that particular individual and so cannot help inform us about factors or processes that are also apply to other individuals or populations.</a:t>
            </a:r>
          </a:p>
        </p:txBody>
      </p:sp>
    </p:spTree>
    <p:extLst>
      <p:ext uri="{BB962C8B-B14F-4D97-AF65-F5344CB8AC3E}">
        <p14:creationId xmlns:p14="http://schemas.microsoft.com/office/powerpoint/2010/main" val="10925629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FEDCA2-5E21-4E7B-AE56-64486D9D4311}" type="slidenum">
              <a:rPr lang="en-US"/>
              <a:pPr/>
              <a:t>32</a:t>
            </a:fld>
            <a:endParaRPr 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641799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E947C5-4581-47E3-A08B-2F2CAEE2E399}" type="slidenum">
              <a:rPr lang="en-US"/>
              <a:pPr/>
              <a:t>33</a:t>
            </a:fld>
            <a:endParaRPr lang="en-US"/>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r>
              <a:rPr lang="en-US"/>
              <a:t>Cohort effects (e.g., natural selection of a certain cohort may distort the association between two related factors such as age and cholesterol).  For example, some studies find that well being is better in older than younger age groups while other find no association or the opposite association.  Depending on the age ranges studied in these subgroups, well-being may be worse if they are dealing with adapting to a new illness or disease but better if they come to appreciate life more given they may not have long to live.</a:t>
            </a:r>
          </a:p>
        </p:txBody>
      </p:sp>
    </p:spTree>
    <p:extLst>
      <p:ext uri="{BB962C8B-B14F-4D97-AF65-F5344CB8AC3E}">
        <p14:creationId xmlns:p14="http://schemas.microsoft.com/office/powerpoint/2010/main" val="9610408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D58A0A-07D8-45C9-A565-492540B4DF00}" type="slidenum">
              <a:rPr lang="en-US"/>
              <a:pPr/>
              <a:t>34</a:t>
            </a:fld>
            <a:endParaRPr lang="en-US"/>
          </a:p>
        </p:txBody>
      </p:sp>
      <p:sp>
        <p:nvSpPr>
          <p:cNvPr id="100354"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0035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a:latin typeface="Times Roman"/>
                <a:cs typeface="Times New Roman" pitchFamily="18" charset="0"/>
              </a:rPr>
              <a:t>Irvine, M.J., Garner, D.M., Olmsted, M.P., and Logan, A.G. Personality differences between hypertensive and normotensive individuals: Influence of knowledge of hypertension status.  Psychosomatic Medicine, 51: 537‑549, 1989</a:t>
            </a:r>
          </a:p>
          <a:p>
            <a:r>
              <a:rPr lang="en-GB">
                <a:latin typeface="Times Roman"/>
                <a:cs typeface="Times New Roman" pitchFamily="18" charset="0"/>
              </a:rPr>
              <a:t>Previous studies suggested that suppressed anger, hostility, and anxiety were associated with hypertension.  Hypothesis was that suppressed emotions or chronic triggering of the defence response (SNS activation) lead to the development of established high blood pressure (essential hypertension).</a:t>
            </a:r>
          </a:p>
          <a:p>
            <a:r>
              <a:rPr lang="en-GB">
                <a:latin typeface="Times Roman"/>
                <a:cs typeface="Times New Roman" pitchFamily="18" charset="0"/>
              </a:rPr>
              <a:t>We conducted this study is approximately 20 work-sites in Toronto, involving work-site blood pressure screening of about 10,000 employees.</a:t>
            </a:r>
            <a:endParaRPr lang="en-US">
              <a:latin typeface="Courier"/>
              <a:cs typeface="Times New Roman" pitchFamily="18" charset="0"/>
            </a:endParaRPr>
          </a:p>
          <a:p>
            <a:endParaRPr lang="en-US"/>
          </a:p>
        </p:txBody>
      </p:sp>
    </p:spTree>
    <p:extLst>
      <p:ext uri="{BB962C8B-B14F-4D97-AF65-F5344CB8AC3E}">
        <p14:creationId xmlns:p14="http://schemas.microsoft.com/office/powerpoint/2010/main" val="33447878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EED7EF-42A2-48A9-AE36-006CB3DB8F3D}" type="slidenum">
              <a:rPr lang="en-US"/>
              <a:pPr/>
              <a:t>35</a:t>
            </a:fld>
            <a:endParaRPr lang="en-US"/>
          </a:p>
        </p:txBody>
      </p:sp>
      <p:sp>
        <p:nvSpPr>
          <p:cNvPr id="102402"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0240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Sample size consisted of 80 aware hypertensives &amp; 80 matched normotensives; 82 unaware hypertensives and 82 matched normotensives.</a:t>
            </a:r>
          </a:p>
        </p:txBody>
      </p:sp>
    </p:spTree>
    <p:extLst>
      <p:ext uri="{BB962C8B-B14F-4D97-AF65-F5344CB8AC3E}">
        <p14:creationId xmlns:p14="http://schemas.microsoft.com/office/powerpoint/2010/main" val="17363097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6ECEBB-4FD2-4D94-A92D-21974D95CCFA}" type="slidenum">
              <a:rPr lang="en-US"/>
              <a:pPr/>
              <a:t>36</a:t>
            </a:fld>
            <a:endParaRPr lang="en-US"/>
          </a:p>
        </p:txBody>
      </p:sp>
      <p:sp>
        <p:nvSpPr>
          <p:cNvPr id="104450" name="Rectangle 1026"/>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04451" name="Rectangle 1027"/>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Show next slide to illustrate even more cleary.</a:t>
            </a:r>
          </a:p>
        </p:txBody>
      </p:sp>
    </p:spTree>
    <p:extLst>
      <p:ext uri="{BB962C8B-B14F-4D97-AF65-F5344CB8AC3E}">
        <p14:creationId xmlns:p14="http://schemas.microsoft.com/office/powerpoint/2010/main" val="20560184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DCAA6E8-E629-4867-ABBD-EF1A39F5F265}" type="slidenum">
              <a:rPr lang="en-US"/>
              <a:pPr/>
              <a:t>37</a:t>
            </a:fld>
            <a:endParaRPr lang="en-US"/>
          </a:p>
        </p:txBody>
      </p:sp>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185265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363699-7EA3-4E5E-990E-3F5C5710847C}" type="slidenum">
              <a:rPr lang="en-US"/>
              <a:pPr/>
              <a:t>38</a:t>
            </a:fld>
            <a:endParaRPr lang="en-US"/>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0775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A3D396-D037-483A-A201-24EEF23E179B}" type="slidenum">
              <a:rPr lang="en-US"/>
              <a:pPr/>
              <a:t>39</a:t>
            </a:fld>
            <a:endParaRPr lang="en-US"/>
          </a:p>
        </p:txBody>
      </p:sp>
      <p:sp>
        <p:nvSpPr>
          <p:cNvPr id="10854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0854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Ultimately because this was a cohort study and we could not sort out cause and effect.</a:t>
            </a:r>
          </a:p>
        </p:txBody>
      </p:sp>
    </p:spTree>
    <p:extLst>
      <p:ext uri="{BB962C8B-B14F-4D97-AF65-F5344CB8AC3E}">
        <p14:creationId xmlns:p14="http://schemas.microsoft.com/office/powerpoint/2010/main" val="5403964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8C01A6-D0B5-4893-9329-05C7D92C1694}" type="slidenum">
              <a:rPr lang="en-US"/>
              <a:pPr/>
              <a:t>40</a:t>
            </a:fld>
            <a:endParaRPr lang="en-US"/>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r>
              <a:rPr lang="en-US"/>
              <a:t>An advantage of a longitudinal design is that it may help you identify antecedents of the event (e.g., factors that cause some one to relapse after a smoking cessation program).</a:t>
            </a:r>
          </a:p>
          <a:p>
            <a:r>
              <a:rPr lang="en-US"/>
              <a:t>The bias is that you cannot be certain that other factors are not influencing the disease process than time itself (e.g., You may conclude that all heart disease naturally leads to more and more build up of plaque in the arteries and miss the fact that if people change their diet to low fat the plaque build-up in their arteries may not progress and may even regress).  </a:t>
            </a:r>
          </a:p>
        </p:txBody>
      </p:sp>
    </p:spTree>
    <p:extLst>
      <p:ext uri="{BB962C8B-B14F-4D97-AF65-F5344CB8AC3E}">
        <p14:creationId xmlns:p14="http://schemas.microsoft.com/office/powerpoint/2010/main" val="30152030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AE7910-F1A4-4557-BAB8-C6798D3A298B}" type="slidenum">
              <a:rPr lang="en-US"/>
              <a:pPr/>
              <a:t>41</a:t>
            </a:fld>
            <a:endParaRPr lang="en-US"/>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r>
              <a:rPr lang="en-US"/>
              <a:t>Talk about Norman Boyde’s study.</a:t>
            </a:r>
          </a:p>
          <a:p>
            <a:r>
              <a:rPr lang="en-US"/>
              <a:t>Chalmers et al. (1983) analyzed 145 scientific reports which were divided into three categories: those in which the randomization process was blinded, those in which the randomization process was not blinded, and those in which assignment to treatment or control was not random.  Blinding refers to the process of keeping the investigators “blind” as to which person received which treatment.  Double-blind means neither the subject nor the investigators were knowledgeable about what treatment the person received.  Results indicated a bias with weaker designs.  There were significant treatment effects in 58% of studies in which subjects were not randomly assigned; in 24% of studies that were randomized but were not “blinded;” and in 9% of studies that were blinded and randomized.</a:t>
            </a:r>
          </a:p>
          <a:p>
            <a:r>
              <a:rPr lang="en-US"/>
              <a:t>Chalmers, T.C., Celano, P., Sacks, H., &amp; Smith, H. (1983). Bias in treatment assignment in controlled clinical trials. New Engl J Medicine 209, 1358-1361.</a:t>
            </a:r>
          </a:p>
        </p:txBody>
      </p:sp>
    </p:spTree>
    <p:extLst>
      <p:ext uri="{BB962C8B-B14F-4D97-AF65-F5344CB8AC3E}">
        <p14:creationId xmlns:p14="http://schemas.microsoft.com/office/powerpoint/2010/main" val="2740914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098" name="Group 2"/>
          <p:cNvGrpSpPr>
            <a:grpSpLocks/>
          </p:cNvGrpSpPr>
          <p:nvPr/>
        </p:nvGrpSpPr>
        <p:grpSpPr bwMode="auto">
          <a:xfrm>
            <a:off x="0" y="2438400"/>
            <a:ext cx="9009063" cy="1052513"/>
            <a:chOff x="0" y="1536"/>
            <a:chExt cx="5675" cy="663"/>
          </a:xfrm>
        </p:grpSpPr>
        <p:grpSp>
          <p:nvGrpSpPr>
            <p:cNvPr id="4099" name="Group 3"/>
            <p:cNvGrpSpPr>
              <a:grpSpLocks/>
            </p:cNvGrpSpPr>
            <p:nvPr/>
          </p:nvGrpSpPr>
          <p:grpSpPr bwMode="auto">
            <a:xfrm>
              <a:off x="183" y="1604"/>
              <a:ext cx="448" cy="299"/>
              <a:chOff x="720" y="336"/>
              <a:chExt cx="624" cy="432"/>
            </a:xfrm>
          </p:grpSpPr>
          <p:sp>
            <p:nvSpPr>
              <p:cNvPr id="4100"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endParaRPr lang="en-GB"/>
              </a:p>
            </p:txBody>
          </p:sp>
          <p:sp>
            <p:nvSpPr>
              <p:cNvPr id="4101"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endParaRPr lang="en-GB"/>
              </a:p>
            </p:txBody>
          </p:sp>
        </p:grpSp>
        <p:grpSp>
          <p:nvGrpSpPr>
            <p:cNvPr id="4102" name="Group 6"/>
            <p:cNvGrpSpPr>
              <a:grpSpLocks/>
            </p:cNvGrpSpPr>
            <p:nvPr/>
          </p:nvGrpSpPr>
          <p:grpSpPr bwMode="auto">
            <a:xfrm>
              <a:off x="261" y="1870"/>
              <a:ext cx="465" cy="299"/>
              <a:chOff x="912" y="2640"/>
              <a:chExt cx="672" cy="432"/>
            </a:xfrm>
          </p:grpSpPr>
          <p:sp>
            <p:nvSpPr>
              <p:cNvPr id="4103"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endParaRPr lang="en-GB"/>
              </a:p>
            </p:txBody>
          </p:sp>
          <p:sp>
            <p:nvSpPr>
              <p:cNvPr id="4104"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endParaRPr lang="en-GB"/>
              </a:p>
            </p:txBody>
          </p:sp>
        </p:grpSp>
        <p:sp>
          <p:nvSpPr>
            <p:cNvPr id="4105"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endParaRPr lang="en-GB"/>
            </a:p>
          </p:txBody>
        </p:sp>
        <p:sp>
          <p:nvSpPr>
            <p:cNvPr id="4106"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endParaRPr lang="en-GB"/>
            </a:p>
          </p:txBody>
        </p:sp>
        <p:sp>
          <p:nvSpPr>
            <p:cNvPr id="4107"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endParaRPr lang="en-GB"/>
            </a:p>
          </p:txBody>
        </p:sp>
      </p:grpSp>
      <p:sp>
        <p:nvSpPr>
          <p:cNvPr id="4108"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109"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4110" name="Rectangle 14"/>
          <p:cNvSpPr>
            <a:spLocks noGrp="1" noChangeArrowheads="1"/>
          </p:cNvSpPr>
          <p:nvPr>
            <p:ph type="dt" sz="half" idx="2"/>
          </p:nvPr>
        </p:nvSpPr>
        <p:spPr>
          <a:xfrm>
            <a:off x="990600" y="6248400"/>
            <a:ext cx="1905000" cy="457200"/>
          </a:xfrm>
        </p:spPr>
        <p:txBody>
          <a:bodyPr/>
          <a:lstStyle>
            <a:lvl1pPr>
              <a:defRPr>
                <a:solidFill>
                  <a:schemeClr val="bg2"/>
                </a:solidFill>
              </a:defRPr>
            </a:lvl1pPr>
          </a:lstStyle>
          <a:p>
            <a:endParaRPr lang="en-US"/>
          </a:p>
        </p:txBody>
      </p:sp>
      <p:sp>
        <p:nvSpPr>
          <p:cNvPr id="4111" name="Rectangle 15"/>
          <p:cNvSpPr>
            <a:spLocks noGrp="1" noChangeArrowheads="1"/>
          </p:cNvSpPr>
          <p:nvPr>
            <p:ph type="ftr" sz="quarter" idx="3"/>
          </p:nvPr>
        </p:nvSpPr>
        <p:spPr>
          <a:xfrm>
            <a:off x="3429000" y="6248400"/>
            <a:ext cx="2895600" cy="457200"/>
          </a:xfrm>
        </p:spPr>
        <p:txBody>
          <a:bodyPr/>
          <a:lstStyle>
            <a:lvl1pPr>
              <a:defRPr>
                <a:solidFill>
                  <a:schemeClr val="bg2"/>
                </a:solidFill>
              </a:defRPr>
            </a:lvl1pPr>
          </a:lstStyle>
          <a:p>
            <a:endParaRPr lang="en-US"/>
          </a:p>
        </p:txBody>
      </p:sp>
      <p:sp>
        <p:nvSpPr>
          <p:cNvPr id="4112" name="Rectangle 16"/>
          <p:cNvSpPr>
            <a:spLocks noGrp="1" noChangeArrowheads="1"/>
          </p:cNvSpPr>
          <p:nvPr>
            <p:ph type="sldNum" sz="quarter" idx="4"/>
          </p:nvPr>
        </p:nvSpPr>
        <p:spPr>
          <a:xfrm>
            <a:off x="6858000" y="6248400"/>
            <a:ext cx="1905000" cy="457200"/>
          </a:xfrm>
        </p:spPr>
        <p:txBody>
          <a:bodyPr/>
          <a:lstStyle>
            <a:lvl1pPr>
              <a:defRPr>
                <a:solidFill>
                  <a:schemeClr val="bg2"/>
                </a:solidFill>
              </a:defRPr>
            </a:lvl1pPr>
          </a:lstStyle>
          <a:p>
            <a:fld id="{30481B1D-6A2B-4806-B4D2-210B533518EF}"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18E7768-C992-4A26-A1E4-96909C05D90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04BDF27-C3F7-4311-8434-DACA9B98810B}"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E2205E4-C450-491F-A2D3-7F06C1C13FA5}"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10F05C73-AC41-4DC1-A71D-8CC48DED0778}"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6A56C01D-760F-4271-ACBC-70E9690A5B5E}"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BCFC983A-976B-467E-9F2A-D0B8ED0F0DC2}"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497E73C-0CA5-4165-84F0-6F8B816C1520}"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9F95947-B06D-4FBC-8195-51B6D839235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90C71C0-84C5-4BB1-A013-886B3610A2C4}"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538"/>
            <a:ext cx="1951038" cy="55149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50938" y="617538"/>
            <a:ext cx="5700712" cy="55149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CF24B24-E59F-4DE2-B38E-5424CC7FF200}"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1150938" y="617538"/>
            <a:ext cx="7793037"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1182688" y="2017713"/>
            <a:ext cx="7772400" cy="4114800"/>
          </a:xfrm>
        </p:spPr>
        <p:txBody>
          <a:bodyPr/>
          <a:lstStyle/>
          <a:p>
            <a:endParaRPr lang="en-GB"/>
          </a:p>
        </p:txBody>
      </p:sp>
      <p:sp>
        <p:nvSpPr>
          <p:cNvPr id="4" name="Date Placeholder 3"/>
          <p:cNvSpPr>
            <a:spLocks noGrp="1"/>
          </p:cNvSpPr>
          <p:nvPr>
            <p:ph type="dt" sz="half" idx="10"/>
          </p:nvPr>
        </p:nvSpPr>
        <p:spPr>
          <a:xfrm>
            <a:off x="914400" y="6324600"/>
            <a:ext cx="1905000" cy="457200"/>
          </a:xfrm>
        </p:spPr>
        <p:txBody>
          <a:bodyPr/>
          <a:lstStyle>
            <a:lvl1pPr>
              <a:defRPr/>
            </a:lvl1pPr>
          </a:lstStyle>
          <a:p>
            <a:endParaRPr lang="en-US"/>
          </a:p>
        </p:txBody>
      </p:sp>
      <p:sp>
        <p:nvSpPr>
          <p:cNvPr id="5" name="Footer Placeholder 4"/>
          <p:cNvSpPr>
            <a:spLocks noGrp="1"/>
          </p:cNvSpPr>
          <p:nvPr>
            <p:ph type="ftr" sz="quarter" idx="11"/>
          </p:nvPr>
        </p:nvSpPr>
        <p:spPr>
          <a:xfrm>
            <a:off x="3352800" y="63246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781800" y="6324600"/>
            <a:ext cx="1905000" cy="457200"/>
          </a:xfrm>
        </p:spPr>
        <p:txBody>
          <a:bodyPr/>
          <a:lstStyle>
            <a:lvl1pPr>
              <a:defRPr/>
            </a:lvl1pPr>
          </a:lstStyle>
          <a:p>
            <a:fld id="{C072B502-7A67-45ED-B951-641BBA9E554B}"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150938" y="617538"/>
            <a:ext cx="779303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182688" y="2017713"/>
            <a:ext cx="7772400" cy="4114800"/>
          </a:xfrm>
        </p:spPr>
        <p:txBody>
          <a:bodyPr/>
          <a:lstStyle/>
          <a:p>
            <a:endParaRPr lang="en-GB"/>
          </a:p>
        </p:txBody>
      </p:sp>
      <p:sp>
        <p:nvSpPr>
          <p:cNvPr id="4" name="Date Placeholder 3"/>
          <p:cNvSpPr>
            <a:spLocks noGrp="1"/>
          </p:cNvSpPr>
          <p:nvPr>
            <p:ph type="dt" sz="half" idx="10"/>
          </p:nvPr>
        </p:nvSpPr>
        <p:spPr>
          <a:xfrm>
            <a:off x="914400" y="6324600"/>
            <a:ext cx="1905000" cy="457200"/>
          </a:xfrm>
        </p:spPr>
        <p:txBody>
          <a:bodyPr/>
          <a:lstStyle>
            <a:lvl1pPr>
              <a:defRPr/>
            </a:lvl1pPr>
          </a:lstStyle>
          <a:p>
            <a:endParaRPr lang="en-US"/>
          </a:p>
        </p:txBody>
      </p:sp>
      <p:sp>
        <p:nvSpPr>
          <p:cNvPr id="5" name="Footer Placeholder 4"/>
          <p:cNvSpPr>
            <a:spLocks noGrp="1"/>
          </p:cNvSpPr>
          <p:nvPr>
            <p:ph type="ftr" sz="quarter" idx="11"/>
          </p:nvPr>
        </p:nvSpPr>
        <p:spPr>
          <a:xfrm>
            <a:off x="3352800" y="63246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781800" y="6324600"/>
            <a:ext cx="1905000" cy="457200"/>
          </a:xfrm>
        </p:spPr>
        <p:txBody>
          <a:bodyPr/>
          <a:lstStyle>
            <a:lvl1pPr>
              <a:defRPr/>
            </a:lvl1pPr>
          </a:lstStyle>
          <a:p>
            <a:fld id="{C40366AB-DB9C-4AE5-BEB8-CB79CE84ABD0}" type="slidenum">
              <a:rPr lang="en-US"/>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150938" y="617538"/>
            <a:ext cx="7793037"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1182688" y="2017713"/>
            <a:ext cx="7772400" cy="4114800"/>
          </a:xfrm>
        </p:spPr>
        <p:txBody>
          <a:bodyPr/>
          <a:lstStyle/>
          <a:p>
            <a:endParaRPr lang="en-GB"/>
          </a:p>
        </p:txBody>
      </p:sp>
      <p:sp>
        <p:nvSpPr>
          <p:cNvPr id="4" name="Date Placeholder 3"/>
          <p:cNvSpPr>
            <a:spLocks noGrp="1"/>
          </p:cNvSpPr>
          <p:nvPr>
            <p:ph type="dt" sz="half" idx="10"/>
          </p:nvPr>
        </p:nvSpPr>
        <p:spPr>
          <a:xfrm>
            <a:off x="914400" y="6324600"/>
            <a:ext cx="1905000" cy="457200"/>
          </a:xfrm>
        </p:spPr>
        <p:txBody>
          <a:bodyPr/>
          <a:lstStyle>
            <a:lvl1pPr>
              <a:defRPr/>
            </a:lvl1pPr>
          </a:lstStyle>
          <a:p>
            <a:endParaRPr lang="en-US"/>
          </a:p>
        </p:txBody>
      </p:sp>
      <p:sp>
        <p:nvSpPr>
          <p:cNvPr id="5" name="Footer Placeholder 4"/>
          <p:cNvSpPr>
            <a:spLocks noGrp="1"/>
          </p:cNvSpPr>
          <p:nvPr>
            <p:ph type="ftr" sz="quarter" idx="11"/>
          </p:nvPr>
        </p:nvSpPr>
        <p:spPr>
          <a:xfrm>
            <a:off x="3352800" y="63246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781800" y="6324600"/>
            <a:ext cx="1905000" cy="457200"/>
          </a:xfrm>
        </p:spPr>
        <p:txBody>
          <a:bodyPr/>
          <a:lstStyle>
            <a:lvl1pPr>
              <a:defRPr/>
            </a:lvl1pPr>
          </a:lstStyle>
          <a:p>
            <a:fld id="{4D740DA0-A930-4264-9E9E-27AC21B6C2FB}"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1026"/>
          <p:cNvSpPr>
            <a:spLocks noChangeArrowheads="1"/>
          </p:cNvSpPr>
          <p:nvPr/>
        </p:nvSpPr>
        <p:spPr bwMode="ltGray">
          <a:xfrm>
            <a:off x="417513" y="1098550"/>
            <a:ext cx="438150" cy="474663"/>
          </a:xfrm>
          <a:prstGeom prst="rect">
            <a:avLst/>
          </a:prstGeom>
          <a:solidFill>
            <a:schemeClr val="accent2"/>
          </a:solidFill>
          <a:ln w="9525">
            <a:noFill/>
            <a:miter lim="800000"/>
            <a:headEnd/>
            <a:tailEnd/>
          </a:ln>
          <a:effectLst/>
        </p:spPr>
        <p:txBody>
          <a:bodyPr wrap="none" anchor="ctr"/>
          <a:lstStyle/>
          <a:p>
            <a:pPr algn="ctr"/>
            <a:endParaRPr kumimoji="1" lang="en-US"/>
          </a:p>
        </p:txBody>
      </p:sp>
      <p:sp>
        <p:nvSpPr>
          <p:cNvPr id="3075" name="Rectangle 1027"/>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endParaRPr kumimoji="1" lang="en-US"/>
          </a:p>
        </p:txBody>
      </p:sp>
      <p:sp>
        <p:nvSpPr>
          <p:cNvPr id="3076" name="Rectangle 1028"/>
          <p:cNvSpPr>
            <a:spLocks noChangeArrowheads="1"/>
          </p:cNvSpPr>
          <p:nvPr/>
        </p:nvSpPr>
        <p:spPr bwMode="ltGray">
          <a:xfrm>
            <a:off x="541338" y="1520825"/>
            <a:ext cx="422275" cy="474663"/>
          </a:xfrm>
          <a:prstGeom prst="rect">
            <a:avLst/>
          </a:prstGeom>
          <a:solidFill>
            <a:schemeClr val="folHlink"/>
          </a:solidFill>
          <a:ln w="9525">
            <a:noFill/>
            <a:miter lim="800000"/>
            <a:headEnd/>
            <a:tailEnd/>
          </a:ln>
          <a:effectLst/>
        </p:spPr>
        <p:txBody>
          <a:bodyPr wrap="none" anchor="ctr"/>
          <a:lstStyle/>
          <a:p>
            <a:pPr algn="ctr"/>
            <a:endParaRPr kumimoji="1" lang="en-US"/>
          </a:p>
        </p:txBody>
      </p:sp>
      <p:sp>
        <p:nvSpPr>
          <p:cNvPr id="3077" name="Rectangle 1029"/>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endParaRPr kumimoji="1" lang="en-US"/>
          </a:p>
        </p:txBody>
      </p:sp>
      <p:sp>
        <p:nvSpPr>
          <p:cNvPr id="3078" name="Rectangle 1030"/>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endParaRPr kumimoji="1" lang="en-US"/>
          </a:p>
        </p:txBody>
      </p:sp>
      <p:sp>
        <p:nvSpPr>
          <p:cNvPr id="3079" name="Rectangle 1031"/>
          <p:cNvSpPr>
            <a:spLocks noChangeArrowheads="1"/>
          </p:cNvSpPr>
          <p:nvPr/>
        </p:nvSpPr>
        <p:spPr bwMode="gray">
          <a:xfrm>
            <a:off x="762000" y="990600"/>
            <a:ext cx="31750" cy="1052513"/>
          </a:xfrm>
          <a:prstGeom prst="rect">
            <a:avLst/>
          </a:prstGeom>
          <a:solidFill>
            <a:schemeClr val="bg2"/>
          </a:solidFill>
          <a:ln w="9525">
            <a:noFill/>
            <a:miter lim="800000"/>
            <a:headEnd/>
            <a:tailEnd/>
          </a:ln>
          <a:effectLst/>
        </p:spPr>
        <p:txBody>
          <a:bodyPr wrap="none" anchor="ctr"/>
          <a:lstStyle/>
          <a:p>
            <a:pPr algn="ctr"/>
            <a:endParaRPr kumimoji="1" lang="en-US"/>
          </a:p>
        </p:txBody>
      </p:sp>
      <p:sp>
        <p:nvSpPr>
          <p:cNvPr id="3080" name="Rectangle 1032"/>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endParaRPr kumimoji="1" lang="en-US"/>
          </a:p>
        </p:txBody>
      </p:sp>
      <p:sp>
        <p:nvSpPr>
          <p:cNvPr id="3081" name="Rectangle 1033"/>
          <p:cNvSpPr>
            <a:spLocks noGrp="1" noChangeArrowheads="1"/>
          </p:cNvSpPr>
          <p:nvPr>
            <p:ph type="title"/>
          </p:nvPr>
        </p:nvSpPr>
        <p:spPr bwMode="auto">
          <a:xfrm>
            <a:off x="1150938" y="617538"/>
            <a:ext cx="7793037"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3082" name="Rectangle 1034"/>
          <p:cNvSpPr>
            <a:spLocks noGrp="1" noChangeArrowheads="1"/>
          </p:cNvSpPr>
          <p:nvPr>
            <p:ph type="body" idx="1"/>
          </p:nvPr>
        </p:nvSpPr>
        <p:spPr bwMode="auto">
          <a:xfrm>
            <a:off x="1182688" y="2017713"/>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083" name="Rectangle 1035"/>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endParaRPr lang="en-US"/>
          </a:p>
        </p:txBody>
      </p:sp>
      <p:sp>
        <p:nvSpPr>
          <p:cNvPr id="3084" name="Rectangle 1036"/>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endParaRPr lang="en-US"/>
          </a:p>
        </p:txBody>
      </p:sp>
      <p:sp>
        <p:nvSpPr>
          <p:cNvPr id="3085" name="Rectangle 1037"/>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C75B398A-F80D-485B-B10B-351E9E62B66C}"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Tahoma" pitchFamily="34" charset="0"/>
        </a:defRPr>
      </a:lvl2pPr>
      <a:lvl3pPr algn="l" rtl="0" fontAlgn="base">
        <a:spcBef>
          <a:spcPct val="0"/>
        </a:spcBef>
        <a:spcAft>
          <a:spcPct val="0"/>
        </a:spcAft>
        <a:defRPr sz="4400">
          <a:solidFill>
            <a:schemeClr val="tx2"/>
          </a:solidFill>
          <a:latin typeface="Tahoma" pitchFamily="34" charset="0"/>
        </a:defRPr>
      </a:lvl3pPr>
      <a:lvl4pPr algn="l" rtl="0" fontAlgn="base">
        <a:spcBef>
          <a:spcPct val="0"/>
        </a:spcBef>
        <a:spcAft>
          <a:spcPct val="0"/>
        </a:spcAft>
        <a:defRPr sz="4400">
          <a:solidFill>
            <a:schemeClr val="tx2"/>
          </a:solidFill>
          <a:latin typeface="Tahoma" pitchFamily="34" charset="0"/>
        </a:defRPr>
      </a:lvl4pPr>
      <a:lvl5pPr algn="l" rtl="0" fontAlgn="base">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fontAlgn="base">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fontAlgn="base">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fontAlgn="base">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mlDrawing" Target="../drawings/vmlDrawing1.vml"/><Relationship Id="rId1" Type="http://schemas.openxmlformats.org/officeDocument/2006/relationships/themeOverride" Target="../theme/themeOverride1.xml"/><Relationship Id="rId6" Type="http://schemas.openxmlformats.org/officeDocument/2006/relationships/image" Target="../media/image1.emf"/><Relationship Id="rId5" Type="http://schemas.openxmlformats.org/officeDocument/2006/relationships/oleObject" Target="../embeddings/oleObject1.bin"/><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image" Target="../media/image2.emf"/><Relationship Id="rId4" Type="http://schemas.openxmlformats.org/officeDocument/2006/relationships/oleObject" Target="../embeddings/oleObject2.bin"/></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4.xml"/><Relationship Id="rId1" Type="http://schemas.openxmlformats.org/officeDocument/2006/relationships/vmlDrawing" Target="../drawings/vmlDrawing3.vml"/><Relationship Id="rId5" Type="http://schemas.openxmlformats.org/officeDocument/2006/relationships/image" Target="../media/image3.wmf"/><Relationship Id="rId4" Type="http://schemas.openxmlformats.org/officeDocument/2006/relationships/oleObject" Target="../embeddings/oleObject3.bin"/></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2.xml"/><Relationship Id="rId1" Type="http://schemas.openxmlformats.org/officeDocument/2006/relationships/vmlDrawing" Target="../drawings/vmlDrawing4.vml"/><Relationship Id="rId5" Type="http://schemas.openxmlformats.org/officeDocument/2006/relationships/image" Target="../media/image4.emf"/><Relationship Id="rId4" Type="http://schemas.openxmlformats.org/officeDocument/2006/relationships/oleObject" Target="../embeddings/oleObject4.bin"/></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ctrTitle"/>
          </p:nvPr>
        </p:nvSpPr>
        <p:spPr/>
        <p:txBody>
          <a:bodyPr/>
          <a:lstStyle/>
          <a:p>
            <a:r>
              <a:rPr lang="en-US"/>
              <a:t>Introduction to Health Psychology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US"/>
              <a:t>Health Psychology</a:t>
            </a:r>
          </a:p>
        </p:txBody>
      </p:sp>
      <p:sp>
        <p:nvSpPr>
          <p:cNvPr id="2051" name="Rectangle 3"/>
          <p:cNvSpPr>
            <a:spLocks noGrp="1" noChangeArrowheads="1"/>
          </p:cNvSpPr>
          <p:nvPr>
            <p:ph type="body" idx="1"/>
          </p:nvPr>
        </p:nvSpPr>
        <p:spPr/>
        <p:txBody>
          <a:bodyPr/>
          <a:lstStyle/>
          <a:p>
            <a:r>
              <a:rPr lang="en-US"/>
              <a:t>Study of social, behavioural, cognitive, and emotional factors that </a:t>
            </a:r>
            <a:r>
              <a:rPr lang="en-US" i="1"/>
              <a:t>influence</a:t>
            </a:r>
            <a:r>
              <a:rPr lang="en-US"/>
              <a:t> the:</a:t>
            </a:r>
          </a:p>
          <a:p>
            <a:pPr lvl="1"/>
            <a:r>
              <a:rPr lang="en-US"/>
              <a:t>Maintenance of health</a:t>
            </a:r>
          </a:p>
          <a:p>
            <a:pPr lvl="1"/>
            <a:r>
              <a:rPr lang="en-US"/>
              <a:t>Development of illness and disease</a:t>
            </a:r>
          </a:p>
          <a:p>
            <a:pPr lvl="1"/>
            <a:r>
              <a:rPr lang="en-US"/>
              <a:t>Course of illness or disease</a:t>
            </a:r>
          </a:p>
          <a:p>
            <a:pPr lvl="1"/>
            <a:r>
              <a:rPr lang="en-US"/>
              <a:t>Patient’s and family’s response to illness and disease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ctrTitle"/>
          </p:nvPr>
        </p:nvSpPr>
        <p:spPr>
          <a:xfrm>
            <a:off x="685800" y="2286000"/>
            <a:ext cx="7772400" cy="1143000"/>
          </a:xfrm>
        </p:spPr>
        <p:txBody>
          <a:bodyPr/>
          <a:lstStyle/>
          <a:p>
            <a:r>
              <a:rPr lang="en-US"/>
              <a:t>What is health, illness, and disease?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t>World Health Definition of Health </a:t>
            </a:r>
            <a:r>
              <a:rPr lang="en-US" sz="3200"/>
              <a:t>(1948)</a:t>
            </a:r>
          </a:p>
        </p:txBody>
      </p:sp>
      <p:sp>
        <p:nvSpPr>
          <p:cNvPr id="23555" name="Rectangle 3"/>
          <p:cNvSpPr>
            <a:spLocks noGrp="1" noChangeArrowheads="1"/>
          </p:cNvSpPr>
          <p:nvPr>
            <p:ph type="body" idx="1"/>
          </p:nvPr>
        </p:nvSpPr>
        <p:spPr/>
        <p:txBody>
          <a:bodyPr/>
          <a:lstStyle/>
          <a:p>
            <a:endParaRPr lang="en-US" i="1"/>
          </a:p>
          <a:p>
            <a:endParaRPr lang="en-US" i="1"/>
          </a:p>
          <a:p>
            <a:pPr algn="ctr">
              <a:buFont typeface="Wingdings" pitchFamily="2" charset="2"/>
              <a:buNone/>
            </a:pPr>
            <a:r>
              <a:rPr lang="en-US" i="1"/>
              <a:t>“A complete state of physical, mental, and social well-being and not merely the absence of disease and infirmity.”</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noFill/>
          <a:ln/>
        </p:spPr>
        <p:txBody>
          <a:bodyPr lIns="90488" tIns="44450" rIns="90488" bIns="44450"/>
          <a:lstStyle/>
          <a:p>
            <a:r>
              <a:rPr lang="en-US">
                <a:solidFill>
                  <a:schemeClr val="folHlink"/>
                </a:solidFill>
              </a:rPr>
              <a:t>Health Concept</a:t>
            </a:r>
          </a:p>
        </p:txBody>
      </p:sp>
      <p:graphicFrame>
        <p:nvGraphicFramePr>
          <p:cNvPr id="135168" name="Object 1024">
            <a:hlinkClick r:id="" action="ppaction://ole?verb=0"/>
          </p:cNvPr>
          <p:cNvGraphicFramePr>
            <a:graphicFrameLocks noGrp="1"/>
          </p:cNvGraphicFramePr>
          <p:nvPr>
            <p:ph type="chart" idx="1"/>
          </p:nvPr>
        </p:nvGraphicFramePr>
        <p:xfrm>
          <a:off x="1219200" y="2362200"/>
          <a:ext cx="6867525" cy="3657600"/>
        </p:xfrm>
        <a:graphic>
          <a:graphicData uri="http://schemas.openxmlformats.org/presentationml/2006/ole">
            <mc:AlternateContent xmlns:mc="http://schemas.openxmlformats.org/markup-compatibility/2006">
              <mc:Choice xmlns:v="urn:schemas-microsoft-com:vml" Requires="v">
                <p:oleObj spid="_x0000_s135171" name="Chart" r:id="rId5" imgW="7725212" imgH="4115250" progId="MSGraph.Chart.5">
                  <p:embed followColorScheme="full"/>
                </p:oleObj>
              </mc:Choice>
              <mc:Fallback>
                <p:oleObj name="Chart" r:id="rId5" imgW="7725212" imgH="4115250" progId="MSGraph.Chart.5">
                  <p:embed followColorScheme="full"/>
                  <p:pic>
                    <p:nvPicPr>
                      <p:cNvPr id="0" name="Picture 1024"/>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9200" y="2362200"/>
                        <a:ext cx="6867525"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overrideClrMapping bg1="dk2" tx1="lt1" bg2="dk1" tx2="lt2" accent1="accent1" accent2="accent2" accent3="accent3" accent4="accent4" accent5="accent5" accent6="accent6" hlink="hlink" folHlink="folHlink"/>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050"/>
          <p:cNvSpPr>
            <a:spLocks noGrp="1" noChangeArrowheads="1"/>
          </p:cNvSpPr>
          <p:nvPr>
            <p:ph type="title"/>
          </p:nvPr>
        </p:nvSpPr>
        <p:spPr/>
        <p:txBody>
          <a:bodyPr/>
          <a:lstStyle/>
          <a:p>
            <a:r>
              <a:rPr lang="en-US"/>
              <a:t>SF-36 (John Ware et al., 1993) – Social Functioning</a:t>
            </a:r>
          </a:p>
        </p:txBody>
      </p:sp>
      <p:sp>
        <p:nvSpPr>
          <p:cNvPr id="26627" name="Rectangle 2051"/>
          <p:cNvSpPr>
            <a:spLocks noGrp="1" noChangeArrowheads="1"/>
          </p:cNvSpPr>
          <p:nvPr>
            <p:ph type="body" idx="1"/>
          </p:nvPr>
        </p:nvSpPr>
        <p:spPr>
          <a:xfrm>
            <a:off x="685800" y="2017713"/>
            <a:ext cx="8269288" cy="4114800"/>
          </a:xfrm>
        </p:spPr>
        <p:txBody>
          <a:bodyPr/>
          <a:lstStyle/>
          <a:p>
            <a:pPr marL="609600" indent="-609600">
              <a:buFont typeface="Wingdings" pitchFamily="2" charset="2"/>
              <a:buAutoNum type="arabicPeriod"/>
            </a:pPr>
            <a:r>
              <a:rPr lang="en-US"/>
              <a:t>…in past 4 weeks, to what extent have …physical/emotional problems interfered with normal social activities with family, friends, neighbors, or groups.</a:t>
            </a:r>
          </a:p>
          <a:p>
            <a:pPr marL="609600" indent="-609600">
              <a:buFont typeface="Wingdings" pitchFamily="2" charset="2"/>
              <a:buAutoNum type="arabicPeriod"/>
            </a:pPr>
            <a:r>
              <a:rPr lang="en-US"/>
              <a:t>…in past 4 weeks, how much time has your physical/emotional problems interfered with your social activities (like visiting with friends and relatives)?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t>SF-36 (John Ware et al., 1993)</a:t>
            </a:r>
          </a:p>
        </p:txBody>
      </p:sp>
      <p:sp>
        <p:nvSpPr>
          <p:cNvPr id="27651" name="Rectangle 3"/>
          <p:cNvSpPr>
            <a:spLocks noGrp="1" noChangeArrowheads="1"/>
          </p:cNvSpPr>
          <p:nvPr>
            <p:ph type="body" idx="1"/>
          </p:nvPr>
        </p:nvSpPr>
        <p:spPr>
          <a:xfrm>
            <a:off x="533400" y="2133600"/>
            <a:ext cx="8077200" cy="4343400"/>
          </a:xfrm>
        </p:spPr>
        <p:txBody>
          <a:bodyPr/>
          <a:lstStyle/>
          <a:p>
            <a:r>
              <a:rPr lang="en-US" sz="2800">
                <a:solidFill>
                  <a:srgbClr val="FFFF66"/>
                </a:solidFill>
              </a:rPr>
              <a:t>Role limitations due to physical health –</a:t>
            </a:r>
            <a:r>
              <a:rPr lang="en-US" sz="2800"/>
              <a:t> Do you have any of the following problems with work or other regular daily activity as a result of your physical health?</a:t>
            </a:r>
          </a:p>
          <a:p>
            <a:pPr lvl="1"/>
            <a:r>
              <a:rPr lang="en-US" sz="2400"/>
              <a:t>Cut down on …time spent on work…</a:t>
            </a:r>
          </a:p>
          <a:p>
            <a:pPr lvl="1"/>
            <a:r>
              <a:rPr lang="en-US" sz="2400"/>
              <a:t>Accomplished less than you would like</a:t>
            </a:r>
          </a:p>
          <a:p>
            <a:pPr lvl="1"/>
            <a:r>
              <a:rPr lang="en-US" sz="2400"/>
              <a:t>Limited in the kind of work you could do</a:t>
            </a:r>
          </a:p>
          <a:p>
            <a:pPr lvl="1"/>
            <a:r>
              <a:rPr lang="en-US" sz="2400"/>
              <a:t>Had difficulty performing work…(took more effort)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26"/>
          <p:cNvSpPr>
            <a:spLocks noGrp="1" noChangeArrowheads="1"/>
          </p:cNvSpPr>
          <p:nvPr>
            <p:ph type="title"/>
          </p:nvPr>
        </p:nvSpPr>
        <p:spPr/>
        <p:txBody>
          <a:bodyPr/>
          <a:lstStyle/>
          <a:p>
            <a:r>
              <a:rPr lang="en-US"/>
              <a:t>SF-36 (John Ware et al., 1993)</a:t>
            </a:r>
          </a:p>
        </p:txBody>
      </p:sp>
      <p:sp>
        <p:nvSpPr>
          <p:cNvPr id="28675" name="Rectangle 1027"/>
          <p:cNvSpPr>
            <a:spLocks noGrp="1" noChangeArrowheads="1"/>
          </p:cNvSpPr>
          <p:nvPr>
            <p:ph type="body" idx="1"/>
          </p:nvPr>
        </p:nvSpPr>
        <p:spPr>
          <a:xfrm>
            <a:off x="381000" y="2057400"/>
            <a:ext cx="8269288" cy="4114800"/>
          </a:xfrm>
        </p:spPr>
        <p:txBody>
          <a:bodyPr/>
          <a:lstStyle/>
          <a:p>
            <a:r>
              <a:rPr lang="en-US">
                <a:solidFill>
                  <a:srgbClr val="FFFF66"/>
                </a:solidFill>
              </a:rPr>
              <a:t>Role limitation due to emotional problem –</a:t>
            </a:r>
            <a:r>
              <a:rPr lang="en-US"/>
              <a:t>Do you have any of the following problems with work or other regular daily activity as a result of any emotional problems?</a:t>
            </a:r>
          </a:p>
          <a:p>
            <a:pPr lvl="1"/>
            <a:r>
              <a:rPr lang="en-US"/>
              <a:t>Cut down on time spent at work…</a:t>
            </a:r>
          </a:p>
          <a:p>
            <a:pPr lvl="1"/>
            <a:r>
              <a:rPr lang="en-US"/>
              <a:t>Accomplished les than you would like</a:t>
            </a:r>
          </a:p>
          <a:p>
            <a:pPr lvl="1"/>
            <a:r>
              <a:rPr lang="en-US"/>
              <a:t>Didn’t do work or other activities as carefully as usual.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838200" y="685800"/>
            <a:ext cx="7793038" cy="1143000"/>
          </a:xfrm>
        </p:spPr>
        <p:txBody>
          <a:bodyPr/>
          <a:lstStyle/>
          <a:p>
            <a:r>
              <a:rPr lang="en-US" sz="3600">
                <a:solidFill>
                  <a:srgbClr val="FFFF66"/>
                </a:solidFill>
                <a:latin typeface="Arial" pitchFamily="34" charset="0"/>
                <a:cs typeface="Arial" pitchFamily="34" charset="0"/>
              </a:rPr>
              <a:t>What are your health risks?</a:t>
            </a:r>
            <a:br>
              <a:rPr lang="en-US" sz="3600">
                <a:solidFill>
                  <a:srgbClr val="FFFF66"/>
                </a:solidFill>
                <a:latin typeface="Arial" pitchFamily="34" charset="0"/>
                <a:cs typeface="Arial" pitchFamily="34" charset="0"/>
              </a:rPr>
            </a:br>
            <a:r>
              <a:rPr lang="en-US" sz="3600">
                <a:solidFill>
                  <a:srgbClr val="FFFF66"/>
                </a:solidFill>
                <a:latin typeface="Arial" pitchFamily="34" charset="0"/>
                <a:cs typeface="Arial" pitchFamily="34" charset="0"/>
              </a:rPr>
              <a:t>For each item, answer YES or No.</a:t>
            </a:r>
          </a:p>
        </p:txBody>
      </p:sp>
      <p:graphicFrame>
        <p:nvGraphicFramePr>
          <p:cNvPr id="120835" name="Group 3"/>
          <p:cNvGraphicFramePr>
            <a:graphicFrameLocks noGrp="1"/>
          </p:cNvGraphicFramePr>
          <p:nvPr>
            <p:ph type="tbl" idx="1"/>
          </p:nvPr>
        </p:nvGraphicFramePr>
        <p:xfrm>
          <a:off x="609600" y="2133600"/>
          <a:ext cx="7772400" cy="4327843"/>
        </p:xfrm>
        <a:graphic>
          <a:graphicData uri="http://schemas.openxmlformats.org/drawingml/2006/table">
            <a:tbl>
              <a:tblPr/>
              <a:tblGrid>
                <a:gridCol w="874713"/>
                <a:gridCol w="6897687"/>
              </a:tblGrid>
              <a:tr h="6096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I believe if I feel well I must be healthy.</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2.</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My weight is not within the range that the charts say it should be.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r>
              <a:tr h="5794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3.</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I smoke cigarettes</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4.</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My drinking would not qualify as moderate – I either do not drink or I drink too much to be considered a moderate drinker.</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r>
              <a:tr h="8223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5.</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I rarely get 7 or 8 hours of sleep.</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762000" y="228600"/>
            <a:ext cx="7793038" cy="1143000"/>
          </a:xfrm>
        </p:spPr>
        <p:txBody>
          <a:bodyPr/>
          <a:lstStyle/>
          <a:p>
            <a:r>
              <a:rPr lang="en-US" sz="3600">
                <a:solidFill>
                  <a:srgbClr val="FFFF66"/>
                </a:solidFill>
                <a:latin typeface="Arial" pitchFamily="34" charset="0"/>
                <a:cs typeface="Arial" pitchFamily="34" charset="0"/>
              </a:rPr>
              <a:t>What are your health risks?</a:t>
            </a:r>
            <a:br>
              <a:rPr lang="en-US" sz="3600">
                <a:solidFill>
                  <a:srgbClr val="FFFF66"/>
                </a:solidFill>
                <a:latin typeface="Arial" pitchFamily="34" charset="0"/>
                <a:cs typeface="Arial" pitchFamily="34" charset="0"/>
              </a:rPr>
            </a:br>
            <a:r>
              <a:rPr lang="en-US" sz="3600">
                <a:solidFill>
                  <a:srgbClr val="FFFF66"/>
                </a:solidFill>
                <a:latin typeface="Arial" pitchFamily="34" charset="0"/>
                <a:cs typeface="Arial" pitchFamily="34" charset="0"/>
              </a:rPr>
              <a:t>For each item, answer YES or No.</a:t>
            </a:r>
          </a:p>
        </p:txBody>
      </p:sp>
      <p:graphicFrame>
        <p:nvGraphicFramePr>
          <p:cNvPr id="122883" name="Group 3"/>
          <p:cNvGraphicFramePr>
            <a:graphicFrameLocks noGrp="1"/>
          </p:cNvGraphicFramePr>
          <p:nvPr>
            <p:ph type="tbl" idx="1"/>
          </p:nvPr>
        </p:nvGraphicFramePr>
        <p:xfrm>
          <a:off x="685800" y="1600200"/>
          <a:ext cx="7772400" cy="4815840"/>
        </p:xfrm>
        <a:graphic>
          <a:graphicData uri="http://schemas.openxmlformats.org/drawingml/2006/table">
            <a:tbl>
              <a:tblPr/>
              <a:tblGrid>
                <a:gridCol w="762000"/>
                <a:gridCol w="7010400"/>
              </a:tblGrid>
              <a:tr h="6096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6.</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I do not follow a regular exercise program.</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7.</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I believe that most disease have a genetic base.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r>
              <a:tr h="5794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8.</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I believe that modern medicine will find cures for most diseases before I am old enough to be affected by these diseases.</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9.</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As long as I am not overweight, I believe that my diet will not affect my health.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accent1"/>
                    </a:solidFill>
                  </a:tcPr>
                </a:tc>
              </a:tr>
              <a:tr h="8223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1" i="0" u="none" strike="noStrike" cap="none" normalizeH="0" baseline="0" smtClean="0">
                          <a:ln>
                            <a:noFill/>
                          </a:ln>
                          <a:solidFill>
                            <a:schemeClr val="folHlink"/>
                          </a:solidFill>
                          <a:effectLst/>
                          <a:latin typeface="Tahoma" pitchFamily="34" charset="0"/>
                        </a:rPr>
                        <a:t>10.</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I can wait until I am older to develop a healthier lifestyle.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US" sz="3600"/>
              <a:t>Estimated contributions of different factors to health status.</a:t>
            </a:r>
          </a:p>
        </p:txBody>
      </p:sp>
      <p:graphicFrame>
        <p:nvGraphicFramePr>
          <p:cNvPr id="136192" name="Object 0"/>
          <p:cNvGraphicFramePr>
            <a:graphicFrameLocks noGrp="1" noChangeAspect="1"/>
          </p:cNvGraphicFramePr>
          <p:nvPr>
            <p:ph type="chart" idx="1"/>
          </p:nvPr>
        </p:nvGraphicFramePr>
        <p:xfrm>
          <a:off x="609600" y="1981200"/>
          <a:ext cx="7766050" cy="4495800"/>
        </p:xfrm>
        <a:graphic>
          <a:graphicData uri="http://schemas.openxmlformats.org/presentationml/2006/ole">
            <mc:AlternateContent xmlns:mc="http://schemas.openxmlformats.org/markup-compatibility/2006">
              <mc:Choice xmlns:v="urn:schemas-microsoft-com:vml" Requires="v">
                <p:oleObj spid="_x0000_s136195" name="Chart" r:id="rId4" imgW="7772897" imgH="4410381" progId="MSGraph.Chart.5">
                  <p:embed followColorScheme="full"/>
                </p:oleObj>
              </mc:Choice>
              <mc:Fallback>
                <p:oleObj name="Chart" r:id="rId4" imgW="7772897" imgH="4410381" progId="MSGraph.Chart.5">
                  <p:embed followColorScheme="full"/>
                  <p:pic>
                    <p:nvPicPr>
                      <p:cNvPr id="0" name="Picture 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 y="1981200"/>
                        <a:ext cx="7766050" cy="4495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US"/>
              <a:t>Health Psychologist</a:t>
            </a:r>
          </a:p>
        </p:txBody>
      </p:sp>
      <p:sp>
        <p:nvSpPr>
          <p:cNvPr id="1027" name="Rectangle 3"/>
          <p:cNvSpPr>
            <a:spLocks noGrp="1" noChangeArrowheads="1"/>
          </p:cNvSpPr>
          <p:nvPr>
            <p:ph type="body" idx="1"/>
          </p:nvPr>
        </p:nvSpPr>
        <p:spPr/>
        <p:txBody>
          <a:bodyPr/>
          <a:lstStyle/>
          <a:p>
            <a:r>
              <a:rPr lang="en-US" sz="2800"/>
              <a:t>Scientists who research the area</a:t>
            </a:r>
          </a:p>
          <a:p>
            <a:r>
              <a:rPr lang="en-US" sz="2800"/>
              <a:t>Health promotion – intervene at the social (e.g., government policy, community) or individual level to promote health and </a:t>
            </a:r>
            <a:r>
              <a:rPr lang="en-US" sz="2800" i="1"/>
              <a:t>prevent</a:t>
            </a:r>
            <a:r>
              <a:rPr lang="en-US" sz="2800"/>
              <a:t> illness and disease.</a:t>
            </a:r>
          </a:p>
          <a:p>
            <a:r>
              <a:rPr lang="en-US" sz="2800"/>
              <a:t>Clinical health psychologist – intervene at the individual level to treat illness, slow or prevent disease progression, and reduce disability.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t>Health Psychology</a:t>
            </a:r>
          </a:p>
        </p:txBody>
      </p:sp>
      <p:sp>
        <p:nvSpPr>
          <p:cNvPr id="10243" name="Rectangle 3"/>
          <p:cNvSpPr>
            <a:spLocks noGrp="1" noChangeArrowheads="1"/>
          </p:cNvSpPr>
          <p:nvPr>
            <p:ph type="body" idx="1"/>
          </p:nvPr>
        </p:nvSpPr>
        <p:spPr/>
        <p:txBody>
          <a:bodyPr/>
          <a:lstStyle/>
          <a:p>
            <a:r>
              <a:rPr lang="en-US"/>
              <a:t>Development or progression of illness and disease</a:t>
            </a:r>
          </a:p>
          <a:p>
            <a:pPr lvl="1"/>
            <a:r>
              <a:rPr lang="en-US"/>
              <a:t>Etiology</a:t>
            </a:r>
          </a:p>
          <a:p>
            <a:pPr>
              <a:buFont typeface="Wingdings" pitchFamily="2" charset="2"/>
              <a:buNone/>
            </a:pPr>
            <a:endParaRPr lang="en-US"/>
          </a:p>
          <a:p>
            <a:r>
              <a:rPr lang="en-US"/>
              <a:t>Individual’s and family’s response to illness and disease</a:t>
            </a:r>
          </a:p>
          <a:p>
            <a:pPr lvl="1"/>
            <a:r>
              <a:rPr lang="en-US"/>
              <a:t>Outcomes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sz="3600"/>
              <a:t>Relation of health psychology to other health-related fields</a:t>
            </a:r>
          </a:p>
        </p:txBody>
      </p:sp>
      <p:sp>
        <p:nvSpPr>
          <p:cNvPr id="33795" name="Text Box 3"/>
          <p:cNvSpPr txBox="1">
            <a:spLocks noChangeArrowheads="1"/>
          </p:cNvSpPr>
          <p:nvPr/>
        </p:nvSpPr>
        <p:spPr bwMode="auto">
          <a:xfrm>
            <a:off x="1120775" y="2014538"/>
            <a:ext cx="1514475" cy="1200150"/>
          </a:xfrm>
          <a:prstGeom prst="rect">
            <a:avLst/>
          </a:prstGeom>
          <a:solidFill>
            <a:schemeClr val="bg2"/>
          </a:solidFill>
          <a:ln w="12700">
            <a:solidFill>
              <a:schemeClr val="folHlink"/>
            </a:solidFill>
            <a:miter lim="800000"/>
            <a:headEnd/>
            <a:tailEnd/>
          </a:ln>
          <a:effectLst/>
        </p:spPr>
        <p:txBody>
          <a:bodyPr wrap="none">
            <a:spAutoFit/>
          </a:bodyPr>
          <a:lstStyle/>
          <a:p>
            <a:pPr algn="ctr"/>
            <a:r>
              <a:rPr lang="en-US"/>
              <a:t>Health</a:t>
            </a:r>
          </a:p>
          <a:p>
            <a:pPr algn="ctr"/>
            <a:r>
              <a:rPr lang="en-US"/>
              <a:t>Education</a:t>
            </a:r>
          </a:p>
          <a:p>
            <a:pPr algn="ctr"/>
            <a:r>
              <a:rPr lang="en-US"/>
              <a:t>Nutrition</a:t>
            </a:r>
          </a:p>
        </p:txBody>
      </p:sp>
      <p:sp>
        <p:nvSpPr>
          <p:cNvPr id="33797" name="Text Box 5"/>
          <p:cNvSpPr txBox="1">
            <a:spLocks noChangeArrowheads="1"/>
          </p:cNvSpPr>
          <p:nvPr/>
        </p:nvSpPr>
        <p:spPr bwMode="auto">
          <a:xfrm>
            <a:off x="5715000" y="1828800"/>
            <a:ext cx="2160588" cy="1565275"/>
          </a:xfrm>
          <a:prstGeom prst="rect">
            <a:avLst/>
          </a:prstGeom>
          <a:solidFill>
            <a:schemeClr val="bg2"/>
          </a:solidFill>
          <a:ln w="12700">
            <a:solidFill>
              <a:schemeClr val="folHlink"/>
            </a:solidFill>
            <a:miter lim="800000"/>
            <a:headEnd/>
            <a:tailEnd/>
          </a:ln>
          <a:effectLst/>
        </p:spPr>
        <p:txBody>
          <a:bodyPr wrap="none">
            <a:spAutoFit/>
          </a:bodyPr>
          <a:lstStyle/>
          <a:p>
            <a:pPr algn="ctr"/>
            <a:r>
              <a:rPr lang="en-US"/>
              <a:t>Medicine</a:t>
            </a:r>
          </a:p>
          <a:p>
            <a:pPr algn="ctr"/>
            <a:r>
              <a:rPr lang="en-US"/>
              <a:t>Psychosomatic</a:t>
            </a:r>
          </a:p>
          <a:p>
            <a:pPr algn="ctr"/>
            <a:r>
              <a:rPr lang="en-US"/>
              <a:t>Cardiology</a:t>
            </a:r>
          </a:p>
          <a:p>
            <a:pPr algn="ctr"/>
            <a:r>
              <a:rPr lang="en-US"/>
              <a:t>Oncology, etc.</a:t>
            </a:r>
          </a:p>
        </p:txBody>
      </p:sp>
      <p:grpSp>
        <p:nvGrpSpPr>
          <p:cNvPr id="33804" name="Group 12"/>
          <p:cNvGrpSpPr>
            <a:grpSpLocks/>
          </p:cNvGrpSpPr>
          <p:nvPr/>
        </p:nvGrpSpPr>
        <p:grpSpPr bwMode="auto">
          <a:xfrm>
            <a:off x="2133600" y="3276600"/>
            <a:ext cx="4495800" cy="3200400"/>
            <a:chOff x="1248" y="2160"/>
            <a:chExt cx="2832" cy="2016"/>
          </a:xfrm>
        </p:grpSpPr>
        <p:sp>
          <p:nvSpPr>
            <p:cNvPr id="33798" name="Oval 6"/>
            <p:cNvSpPr>
              <a:spLocks noChangeArrowheads="1"/>
            </p:cNvSpPr>
            <p:nvPr/>
          </p:nvSpPr>
          <p:spPr bwMode="auto">
            <a:xfrm>
              <a:off x="1248" y="2160"/>
              <a:ext cx="1488" cy="1152"/>
            </a:xfrm>
            <a:prstGeom prst="ellipse">
              <a:avLst/>
            </a:prstGeom>
            <a:solidFill>
              <a:schemeClr val="accent1"/>
            </a:solidFill>
            <a:ln w="12700">
              <a:solidFill>
                <a:schemeClr val="hlink"/>
              </a:solidFill>
              <a:miter lim="800000"/>
              <a:headEnd/>
              <a:tailEnd/>
            </a:ln>
            <a:effectLst/>
          </p:spPr>
          <p:txBody>
            <a:bodyPr wrap="none" anchor="ctr"/>
            <a:lstStyle/>
            <a:p>
              <a:pPr algn="ctr"/>
              <a:r>
                <a:rPr lang="en-US" b="1">
                  <a:solidFill>
                    <a:schemeClr val="folHlink"/>
                  </a:solidFill>
                </a:rPr>
                <a:t>Behavioural</a:t>
              </a:r>
            </a:p>
            <a:p>
              <a:pPr algn="ctr"/>
              <a:r>
                <a:rPr lang="en-US" b="1">
                  <a:solidFill>
                    <a:schemeClr val="folHlink"/>
                  </a:solidFill>
                </a:rPr>
                <a:t>health</a:t>
              </a:r>
            </a:p>
          </p:txBody>
        </p:sp>
        <p:sp>
          <p:nvSpPr>
            <p:cNvPr id="33802" name="Oval 10"/>
            <p:cNvSpPr>
              <a:spLocks noChangeArrowheads="1"/>
            </p:cNvSpPr>
            <p:nvPr/>
          </p:nvSpPr>
          <p:spPr bwMode="auto">
            <a:xfrm>
              <a:off x="2592" y="2256"/>
              <a:ext cx="1488" cy="1152"/>
            </a:xfrm>
            <a:prstGeom prst="ellipse">
              <a:avLst/>
            </a:prstGeom>
            <a:solidFill>
              <a:schemeClr val="accent1"/>
            </a:solidFill>
            <a:ln w="12700">
              <a:solidFill>
                <a:schemeClr val="hlink"/>
              </a:solidFill>
              <a:miter lim="800000"/>
              <a:headEnd/>
              <a:tailEnd/>
            </a:ln>
            <a:effectLst/>
          </p:spPr>
          <p:txBody>
            <a:bodyPr wrap="none" anchor="ctr"/>
            <a:lstStyle/>
            <a:p>
              <a:pPr algn="ctr"/>
              <a:r>
                <a:rPr lang="en-US" b="1">
                  <a:solidFill>
                    <a:schemeClr val="folHlink"/>
                  </a:solidFill>
                </a:rPr>
                <a:t>Behavioural</a:t>
              </a:r>
            </a:p>
            <a:p>
              <a:pPr algn="ctr"/>
              <a:r>
                <a:rPr lang="en-US" b="1">
                  <a:solidFill>
                    <a:schemeClr val="folHlink"/>
                  </a:solidFill>
                </a:rPr>
                <a:t>medicine</a:t>
              </a:r>
            </a:p>
          </p:txBody>
        </p:sp>
        <p:sp>
          <p:nvSpPr>
            <p:cNvPr id="33803" name="Oval 11"/>
            <p:cNvSpPr>
              <a:spLocks noChangeArrowheads="1"/>
            </p:cNvSpPr>
            <p:nvPr/>
          </p:nvSpPr>
          <p:spPr bwMode="auto">
            <a:xfrm>
              <a:off x="1872" y="3024"/>
              <a:ext cx="1488" cy="1152"/>
            </a:xfrm>
            <a:prstGeom prst="ellipse">
              <a:avLst/>
            </a:prstGeom>
            <a:solidFill>
              <a:schemeClr val="accent1"/>
            </a:solidFill>
            <a:ln w="12700">
              <a:solidFill>
                <a:schemeClr val="hlink"/>
              </a:solidFill>
              <a:miter lim="800000"/>
              <a:headEnd/>
              <a:tailEnd/>
            </a:ln>
            <a:effectLst/>
          </p:spPr>
          <p:txBody>
            <a:bodyPr wrap="none" anchor="ctr"/>
            <a:lstStyle/>
            <a:p>
              <a:pPr algn="ctr"/>
              <a:r>
                <a:rPr lang="en-US" b="1">
                  <a:solidFill>
                    <a:schemeClr val="folHlink"/>
                  </a:solidFill>
                </a:rPr>
                <a:t>Health</a:t>
              </a:r>
            </a:p>
            <a:p>
              <a:pPr algn="ctr"/>
              <a:r>
                <a:rPr lang="en-US" b="1">
                  <a:solidFill>
                    <a:schemeClr val="folHlink"/>
                  </a:solidFill>
                </a:rPr>
                <a:t>Psychology</a:t>
              </a:r>
            </a:p>
            <a:p>
              <a:pPr algn="ctr"/>
              <a:endParaRPr lang="en-US"/>
            </a:p>
          </p:txBody>
        </p:sp>
      </p:grpSp>
      <p:sp>
        <p:nvSpPr>
          <p:cNvPr id="33805" name="Text Box 13"/>
          <p:cNvSpPr txBox="1">
            <a:spLocks noChangeArrowheads="1"/>
          </p:cNvSpPr>
          <p:nvPr/>
        </p:nvSpPr>
        <p:spPr bwMode="auto">
          <a:xfrm>
            <a:off x="228600" y="3810000"/>
            <a:ext cx="2098675" cy="1187450"/>
          </a:xfrm>
          <a:prstGeom prst="rect">
            <a:avLst/>
          </a:prstGeom>
          <a:noFill/>
          <a:ln w="9525">
            <a:noFill/>
            <a:miter lim="800000"/>
            <a:headEnd/>
            <a:tailEnd/>
          </a:ln>
          <a:effectLst/>
        </p:spPr>
        <p:txBody>
          <a:bodyPr wrap="none">
            <a:spAutoFit/>
          </a:bodyPr>
          <a:lstStyle/>
          <a:p>
            <a:r>
              <a:rPr lang="en-US"/>
              <a:t>Sociology</a:t>
            </a:r>
          </a:p>
          <a:p>
            <a:r>
              <a:rPr lang="en-US"/>
              <a:t>Nutrition</a:t>
            </a:r>
          </a:p>
          <a:p>
            <a:r>
              <a:rPr lang="en-US"/>
              <a:t>Exercise Phys.</a:t>
            </a:r>
          </a:p>
        </p:txBody>
      </p:sp>
      <p:sp>
        <p:nvSpPr>
          <p:cNvPr id="33806" name="Text Box 14"/>
          <p:cNvSpPr txBox="1">
            <a:spLocks noChangeArrowheads="1"/>
          </p:cNvSpPr>
          <p:nvPr/>
        </p:nvSpPr>
        <p:spPr bwMode="auto">
          <a:xfrm>
            <a:off x="7315200" y="4114800"/>
            <a:ext cx="1601788" cy="457200"/>
          </a:xfrm>
          <a:prstGeom prst="rect">
            <a:avLst/>
          </a:prstGeom>
          <a:noFill/>
          <a:ln w="9525">
            <a:noFill/>
            <a:miter lim="800000"/>
            <a:headEnd/>
            <a:tailEnd/>
          </a:ln>
          <a:effectLst/>
        </p:spPr>
        <p:txBody>
          <a:bodyPr wrap="none">
            <a:spAutoFit/>
          </a:bodyPr>
          <a:lstStyle/>
          <a:p>
            <a:r>
              <a:rPr lang="en-US"/>
              <a:t>Physiology</a:t>
            </a:r>
          </a:p>
        </p:txBody>
      </p:sp>
      <p:sp>
        <p:nvSpPr>
          <p:cNvPr id="33807" name="Text Box 15"/>
          <p:cNvSpPr txBox="1">
            <a:spLocks noChangeArrowheads="1"/>
          </p:cNvSpPr>
          <p:nvPr/>
        </p:nvSpPr>
        <p:spPr bwMode="auto">
          <a:xfrm>
            <a:off x="685800" y="6019800"/>
            <a:ext cx="1673225" cy="457200"/>
          </a:xfrm>
          <a:prstGeom prst="rect">
            <a:avLst/>
          </a:prstGeom>
          <a:noFill/>
          <a:ln w="9525">
            <a:noFill/>
            <a:miter lim="800000"/>
            <a:headEnd/>
            <a:tailEnd/>
          </a:ln>
          <a:effectLst/>
        </p:spPr>
        <p:txBody>
          <a:bodyPr wrap="none">
            <a:spAutoFit/>
          </a:bodyPr>
          <a:lstStyle/>
          <a:p>
            <a:r>
              <a:rPr lang="en-US"/>
              <a:t>Psychology</a:t>
            </a:r>
          </a:p>
        </p:txBody>
      </p:sp>
      <p:sp>
        <p:nvSpPr>
          <p:cNvPr id="33809" name="Line 17"/>
          <p:cNvSpPr>
            <a:spLocks noChangeShapeType="1"/>
          </p:cNvSpPr>
          <p:nvPr/>
        </p:nvSpPr>
        <p:spPr bwMode="auto">
          <a:xfrm>
            <a:off x="1600200" y="4343400"/>
            <a:ext cx="381000" cy="0"/>
          </a:xfrm>
          <a:prstGeom prst="line">
            <a:avLst/>
          </a:prstGeom>
          <a:noFill/>
          <a:ln w="9525">
            <a:solidFill>
              <a:schemeClr val="tx1"/>
            </a:solidFill>
            <a:miter lim="800000"/>
            <a:headEnd/>
            <a:tailEnd type="triangle" w="med" len="med"/>
          </a:ln>
          <a:effectLst/>
        </p:spPr>
        <p:txBody>
          <a:bodyPr wrap="none"/>
          <a:lstStyle/>
          <a:p>
            <a:endParaRPr lang="en-GB"/>
          </a:p>
        </p:txBody>
      </p:sp>
      <p:sp>
        <p:nvSpPr>
          <p:cNvPr id="33811" name="Line 19"/>
          <p:cNvSpPr>
            <a:spLocks noChangeShapeType="1"/>
          </p:cNvSpPr>
          <p:nvPr/>
        </p:nvSpPr>
        <p:spPr bwMode="auto">
          <a:xfrm flipH="1">
            <a:off x="6858000" y="4343400"/>
            <a:ext cx="457200" cy="0"/>
          </a:xfrm>
          <a:prstGeom prst="line">
            <a:avLst/>
          </a:prstGeom>
          <a:noFill/>
          <a:ln w="9525">
            <a:solidFill>
              <a:schemeClr val="tx1"/>
            </a:solidFill>
            <a:miter lim="800000"/>
            <a:headEnd/>
            <a:tailEnd type="triangle" w="med" len="med"/>
          </a:ln>
          <a:effectLst/>
        </p:spPr>
        <p:txBody>
          <a:bodyPr wrap="none"/>
          <a:lstStyle/>
          <a:p>
            <a:endParaRPr lang="en-GB"/>
          </a:p>
        </p:txBody>
      </p:sp>
      <p:sp>
        <p:nvSpPr>
          <p:cNvPr id="33812" name="Line 20"/>
          <p:cNvSpPr>
            <a:spLocks noChangeShapeType="1"/>
          </p:cNvSpPr>
          <p:nvPr/>
        </p:nvSpPr>
        <p:spPr bwMode="auto">
          <a:xfrm flipV="1">
            <a:off x="2286000" y="6096000"/>
            <a:ext cx="762000" cy="228600"/>
          </a:xfrm>
          <a:prstGeom prst="line">
            <a:avLst/>
          </a:prstGeom>
          <a:noFill/>
          <a:ln w="9525">
            <a:solidFill>
              <a:schemeClr val="tx1"/>
            </a:solidFill>
            <a:miter lim="800000"/>
            <a:headEnd/>
            <a:tailEnd type="triangle" w="med" len="med"/>
          </a:ln>
          <a:effectLst/>
        </p:spPr>
        <p:txBody>
          <a:bodyPr wrap="none"/>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ctrTitle"/>
          </p:nvPr>
        </p:nvSpPr>
        <p:spPr/>
        <p:txBody>
          <a:bodyPr/>
          <a:lstStyle/>
          <a:p>
            <a:r>
              <a:rPr lang="en-US"/>
              <a:t>History of Medicine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a:t>History of Medicine</a:t>
            </a:r>
          </a:p>
        </p:txBody>
      </p:sp>
      <p:grpSp>
        <p:nvGrpSpPr>
          <p:cNvPr id="14354" name="Group 18"/>
          <p:cNvGrpSpPr>
            <a:grpSpLocks/>
          </p:cNvGrpSpPr>
          <p:nvPr/>
        </p:nvGrpSpPr>
        <p:grpSpPr bwMode="auto">
          <a:xfrm>
            <a:off x="1219200" y="2057400"/>
            <a:ext cx="2228850" cy="2085975"/>
            <a:chOff x="768" y="1392"/>
            <a:chExt cx="1404" cy="1314"/>
          </a:xfrm>
        </p:grpSpPr>
        <p:sp>
          <p:nvSpPr>
            <p:cNvPr id="14340" name="Text Box 4"/>
            <p:cNvSpPr txBox="1">
              <a:spLocks noChangeArrowheads="1"/>
            </p:cNvSpPr>
            <p:nvPr/>
          </p:nvSpPr>
          <p:spPr bwMode="auto">
            <a:xfrm>
              <a:off x="912" y="1392"/>
              <a:ext cx="1260" cy="288"/>
            </a:xfrm>
            <a:prstGeom prst="rect">
              <a:avLst/>
            </a:prstGeom>
            <a:noFill/>
            <a:ln w="9525">
              <a:noFill/>
              <a:miter lim="800000"/>
              <a:headEnd/>
              <a:tailEnd/>
            </a:ln>
            <a:effectLst/>
          </p:spPr>
          <p:txBody>
            <a:bodyPr wrap="none">
              <a:spAutoFit/>
            </a:bodyPr>
            <a:lstStyle/>
            <a:p>
              <a:r>
                <a:rPr lang="en-US">
                  <a:solidFill>
                    <a:schemeClr val="folHlink"/>
                  </a:solidFill>
                </a:rPr>
                <a:t>1.  Stone-age</a:t>
              </a:r>
              <a:endParaRPr lang="en-US"/>
            </a:p>
          </p:txBody>
        </p:sp>
        <p:grpSp>
          <p:nvGrpSpPr>
            <p:cNvPr id="14349" name="Group 13"/>
            <p:cNvGrpSpPr>
              <a:grpSpLocks/>
            </p:cNvGrpSpPr>
            <p:nvPr/>
          </p:nvGrpSpPr>
          <p:grpSpPr bwMode="auto">
            <a:xfrm>
              <a:off x="768" y="1728"/>
              <a:ext cx="1360" cy="978"/>
              <a:chOff x="768" y="1728"/>
              <a:chExt cx="1360" cy="978"/>
            </a:xfrm>
          </p:grpSpPr>
          <p:sp>
            <p:nvSpPr>
              <p:cNvPr id="14341" name="Text Box 5"/>
              <p:cNvSpPr txBox="1">
                <a:spLocks noChangeArrowheads="1"/>
              </p:cNvSpPr>
              <p:nvPr/>
            </p:nvSpPr>
            <p:spPr bwMode="auto">
              <a:xfrm>
                <a:off x="768" y="1728"/>
                <a:ext cx="1360" cy="978"/>
              </a:xfrm>
              <a:prstGeom prst="rect">
                <a:avLst/>
              </a:prstGeom>
              <a:noFill/>
              <a:ln w="9525">
                <a:noFill/>
                <a:miter lim="800000"/>
                <a:headEnd/>
                <a:tailEnd/>
              </a:ln>
              <a:effectLst/>
            </p:spPr>
            <p:txBody>
              <a:bodyPr wrap="none">
                <a:spAutoFit/>
              </a:bodyPr>
              <a:lstStyle/>
              <a:p>
                <a:r>
                  <a:rPr lang="en-US"/>
                  <a:t>Body____Mind</a:t>
                </a:r>
              </a:p>
              <a:p>
                <a:endParaRPr lang="en-US"/>
              </a:p>
              <a:p>
                <a:endParaRPr lang="en-US"/>
              </a:p>
              <a:p>
                <a:r>
                  <a:rPr lang="en-US"/>
                  <a:t>      Spirit</a:t>
                </a:r>
              </a:p>
            </p:txBody>
          </p:sp>
          <p:sp>
            <p:nvSpPr>
              <p:cNvPr id="14342" name="Line 6"/>
              <p:cNvSpPr>
                <a:spLocks noChangeShapeType="1"/>
              </p:cNvSpPr>
              <p:nvPr/>
            </p:nvSpPr>
            <p:spPr bwMode="auto">
              <a:xfrm flipH="1" flipV="1">
                <a:off x="1104" y="2064"/>
                <a:ext cx="144" cy="384"/>
              </a:xfrm>
              <a:prstGeom prst="line">
                <a:avLst/>
              </a:prstGeom>
              <a:noFill/>
              <a:ln w="9525">
                <a:solidFill>
                  <a:schemeClr val="tx1"/>
                </a:solidFill>
                <a:miter lim="800000"/>
                <a:headEnd/>
                <a:tailEnd type="triangle" w="med" len="med"/>
              </a:ln>
              <a:effectLst/>
            </p:spPr>
            <p:txBody>
              <a:bodyPr wrap="none"/>
              <a:lstStyle/>
              <a:p>
                <a:endParaRPr lang="en-GB"/>
              </a:p>
            </p:txBody>
          </p:sp>
          <p:sp>
            <p:nvSpPr>
              <p:cNvPr id="14343" name="Line 7"/>
              <p:cNvSpPr>
                <a:spLocks noChangeShapeType="1"/>
              </p:cNvSpPr>
              <p:nvPr/>
            </p:nvSpPr>
            <p:spPr bwMode="auto">
              <a:xfrm flipV="1">
                <a:off x="1392" y="2016"/>
                <a:ext cx="288" cy="432"/>
              </a:xfrm>
              <a:prstGeom prst="line">
                <a:avLst/>
              </a:prstGeom>
              <a:noFill/>
              <a:ln w="9525">
                <a:solidFill>
                  <a:schemeClr val="tx1"/>
                </a:solidFill>
                <a:miter lim="800000"/>
                <a:headEnd/>
                <a:tailEnd type="triangle" w="med" len="med"/>
              </a:ln>
              <a:effectLst/>
            </p:spPr>
            <p:txBody>
              <a:bodyPr wrap="none"/>
              <a:lstStyle/>
              <a:p>
                <a:endParaRPr lang="en-GB"/>
              </a:p>
            </p:txBody>
          </p:sp>
        </p:grpSp>
      </p:grpSp>
      <p:sp>
        <p:nvSpPr>
          <p:cNvPr id="14345" name="Text Box 9"/>
          <p:cNvSpPr txBox="1">
            <a:spLocks noChangeArrowheads="1"/>
          </p:cNvSpPr>
          <p:nvPr/>
        </p:nvSpPr>
        <p:spPr bwMode="auto">
          <a:xfrm>
            <a:off x="4556125" y="2090738"/>
            <a:ext cx="2646363" cy="457200"/>
          </a:xfrm>
          <a:prstGeom prst="rect">
            <a:avLst/>
          </a:prstGeom>
          <a:noFill/>
          <a:ln w="9525">
            <a:noFill/>
            <a:miter lim="800000"/>
            <a:headEnd/>
            <a:tailEnd/>
          </a:ln>
          <a:effectLst/>
        </p:spPr>
        <p:txBody>
          <a:bodyPr wrap="none">
            <a:spAutoFit/>
          </a:bodyPr>
          <a:lstStyle/>
          <a:p>
            <a:r>
              <a:rPr lang="en-US">
                <a:solidFill>
                  <a:schemeClr val="folHlink"/>
                </a:solidFill>
              </a:rPr>
              <a:t>2.  Ancient Greeks</a:t>
            </a:r>
          </a:p>
        </p:txBody>
      </p:sp>
      <p:sp>
        <p:nvSpPr>
          <p:cNvPr id="14346" name="Text Box 10"/>
          <p:cNvSpPr txBox="1">
            <a:spLocks noChangeArrowheads="1"/>
          </p:cNvSpPr>
          <p:nvPr/>
        </p:nvSpPr>
        <p:spPr bwMode="auto">
          <a:xfrm>
            <a:off x="4572000" y="2667000"/>
            <a:ext cx="2063750" cy="457200"/>
          </a:xfrm>
          <a:prstGeom prst="rect">
            <a:avLst/>
          </a:prstGeom>
          <a:noFill/>
          <a:ln w="9525">
            <a:noFill/>
            <a:miter lim="800000"/>
            <a:headEnd/>
            <a:tailEnd/>
          </a:ln>
          <a:effectLst/>
        </p:spPr>
        <p:txBody>
          <a:bodyPr wrap="none">
            <a:spAutoFit/>
          </a:bodyPr>
          <a:lstStyle/>
          <a:p>
            <a:r>
              <a:rPr lang="en-US"/>
              <a:t>Body      Mind</a:t>
            </a:r>
          </a:p>
        </p:txBody>
      </p:sp>
      <p:sp>
        <p:nvSpPr>
          <p:cNvPr id="14347" name="Line 11"/>
          <p:cNvSpPr>
            <a:spLocks noChangeShapeType="1"/>
          </p:cNvSpPr>
          <p:nvPr/>
        </p:nvSpPr>
        <p:spPr bwMode="auto">
          <a:xfrm>
            <a:off x="5334000" y="2895600"/>
            <a:ext cx="609600" cy="0"/>
          </a:xfrm>
          <a:prstGeom prst="line">
            <a:avLst/>
          </a:prstGeom>
          <a:noFill/>
          <a:ln w="9525">
            <a:solidFill>
              <a:schemeClr val="tx1"/>
            </a:solidFill>
            <a:miter lim="800000"/>
            <a:headEnd/>
            <a:tailEnd type="triangle" w="med" len="med"/>
          </a:ln>
          <a:effectLst/>
        </p:spPr>
        <p:txBody>
          <a:bodyPr wrap="none"/>
          <a:lstStyle/>
          <a:p>
            <a:endParaRPr lang="en-GB"/>
          </a:p>
        </p:txBody>
      </p:sp>
      <p:sp>
        <p:nvSpPr>
          <p:cNvPr id="14348" name="Text Box 12"/>
          <p:cNvSpPr txBox="1">
            <a:spLocks noChangeArrowheads="1"/>
          </p:cNvSpPr>
          <p:nvPr/>
        </p:nvSpPr>
        <p:spPr bwMode="auto">
          <a:xfrm>
            <a:off x="1524000" y="4572000"/>
            <a:ext cx="2263775" cy="457200"/>
          </a:xfrm>
          <a:prstGeom prst="rect">
            <a:avLst/>
          </a:prstGeom>
          <a:noFill/>
          <a:ln w="9525">
            <a:noFill/>
            <a:miter lim="800000"/>
            <a:headEnd/>
            <a:tailEnd/>
          </a:ln>
          <a:effectLst/>
        </p:spPr>
        <p:txBody>
          <a:bodyPr wrap="none">
            <a:spAutoFit/>
          </a:bodyPr>
          <a:lstStyle/>
          <a:p>
            <a:r>
              <a:rPr lang="en-US">
                <a:solidFill>
                  <a:schemeClr val="folHlink"/>
                </a:solidFill>
              </a:rPr>
              <a:t>3.  Middle-Ages</a:t>
            </a:r>
          </a:p>
        </p:txBody>
      </p:sp>
      <p:grpSp>
        <p:nvGrpSpPr>
          <p:cNvPr id="14350" name="Group 14"/>
          <p:cNvGrpSpPr>
            <a:grpSpLocks/>
          </p:cNvGrpSpPr>
          <p:nvPr/>
        </p:nvGrpSpPr>
        <p:grpSpPr bwMode="auto">
          <a:xfrm>
            <a:off x="1371600" y="5105400"/>
            <a:ext cx="2159000" cy="1552575"/>
            <a:chOff x="768" y="1728"/>
            <a:chExt cx="1360" cy="978"/>
          </a:xfrm>
        </p:grpSpPr>
        <p:sp>
          <p:nvSpPr>
            <p:cNvPr id="14351" name="Text Box 15"/>
            <p:cNvSpPr txBox="1">
              <a:spLocks noChangeArrowheads="1"/>
            </p:cNvSpPr>
            <p:nvPr/>
          </p:nvSpPr>
          <p:spPr bwMode="auto">
            <a:xfrm>
              <a:off x="768" y="1728"/>
              <a:ext cx="1360" cy="978"/>
            </a:xfrm>
            <a:prstGeom prst="rect">
              <a:avLst/>
            </a:prstGeom>
            <a:noFill/>
            <a:ln w="9525">
              <a:noFill/>
              <a:miter lim="800000"/>
              <a:headEnd/>
              <a:tailEnd/>
            </a:ln>
            <a:effectLst/>
          </p:spPr>
          <p:txBody>
            <a:bodyPr wrap="none">
              <a:spAutoFit/>
            </a:bodyPr>
            <a:lstStyle/>
            <a:p>
              <a:r>
                <a:rPr lang="en-US"/>
                <a:t>Body____Mind</a:t>
              </a:r>
            </a:p>
            <a:p>
              <a:endParaRPr lang="en-US"/>
            </a:p>
            <a:p>
              <a:endParaRPr lang="en-US"/>
            </a:p>
            <a:p>
              <a:r>
                <a:rPr lang="en-US"/>
                <a:t>      Spirit</a:t>
              </a:r>
            </a:p>
          </p:txBody>
        </p:sp>
        <p:sp>
          <p:nvSpPr>
            <p:cNvPr id="14352" name="Line 16"/>
            <p:cNvSpPr>
              <a:spLocks noChangeShapeType="1"/>
            </p:cNvSpPr>
            <p:nvPr/>
          </p:nvSpPr>
          <p:spPr bwMode="auto">
            <a:xfrm flipH="1" flipV="1">
              <a:off x="1104" y="2064"/>
              <a:ext cx="144" cy="384"/>
            </a:xfrm>
            <a:prstGeom prst="line">
              <a:avLst/>
            </a:prstGeom>
            <a:noFill/>
            <a:ln w="9525">
              <a:solidFill>
                <a:schemeClr val="tx1"/>
              </a:solidFill>
              <a:miter lim="800000"/>
              <a:headEnd/>
              <a:tailEnd type="triangle" w="med" len="med"/>
            </a:ln>
            <a:effectLst/>
          </p:spPr>
          <p:txBody>
            <a:bodyPr wrap="none"/>
            <a:lstStyle/>
            <a:p>
              <a:endParaRPr lang="en-GB"/>
            </a:p>
          </p:txBody>
        </p:sp>
        <p:sp>
          <p:nvSpPr>
            <p:cNvPr id="14353" name="Line 17"/>
            <p:cNvSpPr>
              <a:spLocks noChangeShapeType="1"/>
            </p:cNvSpPr>
            <p:nvPr/>
          </p:nvSpPr>
          <p:spPr bwMode="auto">
            <a:xfrm flipV="1">
              <a:off x="1392" y="2016"/>
              <a:ext cx="288" cy="432"/>
            </a:xfrm>
            <a:prstGeom prst="line">
              <a:avLst/>
            </a:prstGeom>
            <a:noFill/>
            <a:ln w="9525">
              <a:solidFill>
                <a:schemeClr val="tx1"/>
              </a:solidFill>
              <a:miter lim="800000"/>
              <a:headEnd/>
              <a:tailEnd type="triangle" w="med" len="med"/>
            </a:ln>
            <a:effectLst/>
          </p:spPr>
          <p:txBody>
            <a:bodyPr wrap="none"/>
            <a:lstStyle/>
            <a:p>
              <a:endParaRPr lang="en-GB"/>
            </a:p>
          </p:txBody>
        </p:sp>
      </p:grpSp>
      <p:sp>
        <p:nvSpPr>
          <p:cNvPr id="14355" name="Text Box 19"/>
          <p:cNvSpPr txBox="1">
            <a:spLocks noChangeArrowheads="1"/>
          </p:cNvSpPr>
          <p:nvPr/>
        </p:nvSpPr>
        <p:spPr bwMode="auto">
          <a:xfrm>
            <a:off x="4479925" y="4376738"/>
            <a:ext cx="3268663" cy="457200"/>
          </a:xfrm>
          <a:prstGeom prst="rect">
            <a:avLst/>
          </a:prstGeom>
          <a:noFill/>
          <a:ln w="9525">
            <a:noFill/>
            <a:miter lim="800000"/>
            <a:headEnd/>
            <a:tailEnd/>
          </a:ln>
          <a:effectLst/>
        </p:spPr>
        <p:txBody>
          <a:bodyPr wrap="none">
            <a:spAutoFit/>
          </a:bodyPr>
          <a:lstStyle/>
          <a:p>
            <a:r>
              <a:rPr lang="en-US">
                <a:solidFill>
                  <a:schemeClr val="folHlink"/>
                </a:solidFill>
              </a:rPr>
              <a:t>4.  Contemporary View</a:t>
            </a:r>
          </a:p>
        </p:txBody>
      </p:sp>
      <p:sp>
        <p:nvSpPr>
          <p:cNvPr id="14356" name="Text Box 20"/>
          <p:cNvSpPr txBox="1">
            <a:spLocks noChangeArrowheads="1"/>
          </p:cNvSpPr>
          <p:nvPr/>
        </p:nvSpPr>
        <p:spPr bwMode="auto">
          <a:xfrm>
            <a:off x="4708525" y="5062538"/>
            <a:ext cx="2540000" cy="457200"/>
          </a:xfrm>
          <a:prstGeom prst="rect">
            <a:avLst/>
          </a:prstGeom>
          <a:noFill/>
          <a:ln w="9525">
            <a:noFill/>
            <a:miter lim="800000"/>
            <a:headEnd/>
            <a:tailEnd/>
          </a:ln>
          <a:effectLst/>
        </p:spPr>
        <p:txBody>
          <a:bodyPr wrap="none">
            <a:spAutoFit/>
          </a:bodyPr>
          <a:lstStyle/>
          <a:p>
            <a:r>
              <a:rPr lang="en-US"/>
              <a:t>Body           Mind</a:t>
            </a:r>
          </a:p>
        </p:txBody>
      </p:sp>
      <p:sp>
        <p:nvSpPr>
          <p:cNvPr id="14357" name="Text Box 21"/>
          <p:cNvSpPr txBox="1">
            <a:spLocks noChangeArrowheads="1"/>
          </p:cNvSpPr>
          <p:nvPr/>
        </p:nvSpPr>
        <p:spPr bwMode="auto">
          <a:xfrm>
            <a:off x="4876800" y="5867400"/>
            <a:ext cx="2562225" cy="457200"/>
          </a:xfrm>
          <a:prstGeom prst="rect">
            <a:avLst/>
          </a:prstGeom>
          <a:noFill/>
          <a:ln w="9525">
            <a:noFill/>
            <a:miter lim="800000"/>
            <a:headEnd/>
            <a:tailEnd/>
          </a:ln>
          <a:effectLst/>
        </p:spPr>
        <p:txBody>
          <a:bodyPr wrap="none">
            <a:spAutoFit/>
          </a:bodyPr>
          <a:lstStyle/>
          <a:p>
            <a:r>
              <a:rPr lang="en-US"/>
              <a:t>Socio-behavioural</a:t>
            </a:r>
          </a:p>
        </p:txBody>
      </p:sp>
      <p:sp>
        <p:nvSpPr>
          <p:cNvPr id="14358" name="Line 22"/>
          <p:cNvSpPr>
            <a:spLocks noChangeShapeType="1"/>
          </p:cNvSpPr>
          <p:nvPr/>
        </p:nvSpPr>
        <p:spPr bwMode="auto">
          <a:xfrm>
            <a:off x="5562600" y="5334000"/>
            <a:ext cx="838200" cy="0"/>
          </a:xfrm>
          <a:prstGeom prst="line">
            <a:avLst/>
          </a:prstGeom>
          <a:noFill/>
          <a:ln w="9525">
            <a:solidFill>
              <a:schemeClr val="tx1"/>
            </a:solidFill>
            <a:prstDash val="dash"/>
            <a:miter lim="800000"/>
            <a:headEnd type="triangle" w="med" len="med"/>
            <a:tailEnd type="triangle" w="med" len="med"/>
          </a:ln>
          <a:effectLst/>
        </p:spPr>
        <p:txBody>
          <a:bodyPr wrap="none"/>
          <a:lstStyle/>
          <a:p>
            <a:endParaRPr lang="en-GB"/>
          </a:p>
        </p:txBody>
      </p:sp>
      <p:sp>
        <p:nvSpPr>
          <p:cNvPr id="14359" name="Line 23"/>
          <p:cNvSpPr>
            <a:spLocks noChangeShapeType="1"/>
          </p:cNvSpPr>
          <p:nvPr/>
        </p:nvSpPr>
        <p:spPr bwMode="auto">
          <a:xfrm flipH="1" flipV="1">
            <a:off x="5029200" y="5486400"/>
            <a:ext cx="152400" cy="381000"/>
          </a:xfrm>
          <a:prstGeom prst="line">
            <a:avLst/>
          </a:prstGeom>
          <a:noFill/>
          <a:ln w="9525">
            <a:solidFill>
              <a:schemeClr val="tx1"/>
            </a:solidFill>
            <a:prstDash val="dash"/>
            <a:miter lim="800000"/>
            <a:headEnd type="triangle" w="med" len="med"/>
            <a:tailEnd type="triangle" w="med" len="med"/>
          </a:ln>
          <a:effectLst/>
        </p:spPr>
        <p:txBody>
          <a:bodyPr wrap="none"/>
          <a:lstStyle/>
          <a:p>
            <a:endParaRPr lang="en-GB"/>
          </a:p>
        </p:txBody>
      </p:sp>
      <p:sp>
        <p:nvSpPr>
          <p:cNvPr id="14361" name="Line 25"/>
          <p:cNvSpPr>
            <a:spLocks noChangeShapeType="1"/>
          </p:cNvSpPr>
          <p:nvPr/>
        </p:nvSpPr>
        <p:spPr bwMode="auto">
          <a:xfrm flipV="1">
            <a:off x="6477000" y="5486400"/>
            <a:ext cx="228600" cy="381000"/>
          </a:xfrm>
          <a:prstGeom prst="line">
            <a:avLst/>
          </a:prstGeom>
          <a:noFill/>
          <a:ln w="9525">
            <a:solidFill>
              <a:schemeClr val="tx1"/>
            </a:solidFill>
            <a:prstDash val="dash"/>
            <a:miter lim="800000"/>
            <a:headEnd type="triangle" w="med" len="med"/>
            <a:tailEnd type="triangle" w="med" len="med"/>
          </a:ln>
          <a:effectLst/>
        </p:spPr>
        <p:txBody>
          <a:bodyPr wrap="none"/>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t>Supernatural or Magical Belief;</a:t>
            </a:r>
            <a:br>
              <a:rPr lang="en-US"/>
            </a:br>
            <a:r>
              <a:rPr lang="en-US"/>
              <a:t>Disease resulted from:</a:t>
            </a:r>
          </a:p>
        </p:txBody>
      </p:sp>
      <p:sp>
        <p:nvSpPr>
          <p:cNvPr id="37891" name="Rectangle 3"/>
          <p:cNvSpPr>
            <a:spLocks noGrp="1" noChangeArrowheads="1"/>
          </p:cNvSpPr>
          <p:nvPr>
            <p:ph type="body" idx="1"/>
          </p:nvPr>
        </p:nvSpPr>
        <p:spPr/>
        <p:txBody>
          <a:bodyPr/>
          <a:lstStyle/>
          <a:p>
            <a:r>
              <a:rPr lang="en-US"/>
              <a:t>Sorcery</a:t>
            </a:r>
          </a:p>
          <a:p>
            <a:r>
              <a:rPr lang="en-US"/>
              <a:t>Breach of social taboo</a:t>
            </a:r>
          </a:p>
          <a:p>
            <a:r>
              <a:rPr lang="en-US"/>
              <a:t>Object intrusion</a:t>
            </a:r>
          </a:p>
          <a:p>
            <a:r>
              <a:rPr lang="en-US"/>
              <a:t>Supernatural possession</a:t>
            </a:r>
          </a:p>
          <a:p>
            <a:r>
              <a:rPr lang="en-US"/>
              <a:t>Losing one’s sole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t>Treatments</a:t>
            </a:r>
          </a:p>
        </p:txBody>
      </p:sp>
      <p:sp>
        <p:nvSpPr>
          <p:cNvPr id="39939" name="Rectangle 3"/>
          <p:cNvSpPr>
            <a:spLocks noGrp="1" noChangeArrowheads="1"/>
          </p:cNvSpPr>
          <p:nvPr>
            <p:ph type="body" idx="1"/>
          </p:nvPr>
        </p:nvSpPr>
        <p:spPr/>
        <p:txBody>
          <a:bodyPr/>
          <a:lstStyle/>
          <a:p>
            <a:r>
              <a:rPr lang="en-US"/>
              <a:t>Confession and appeasing of the gods.</a:t>
            </a:r>
          </a:p>
          <a:p>
            <a:r>
              <a:rPr lang="en-US"/>
              <a:t>Magical sucking to remove the intrusive object. </a:t>
            </a:r>
          </a:p>
          <a:p>
            <a:r>
              <a:rPr lang="en-US"/>
              <a:t>Drive out evil spirits by using vile concoctions such as animal excrement or even torture.</a:t>
            </a:r>
          </a:p>
          <a:p>
            <a:r>
              <a:rPr lang="en-US"/>
              <a:t>Trephination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t>Greeks – Hippocrates </a:t>
            </a:r>
            <a:br>
              <a:rPr lang="en-US"/>
            </a:br>
            <a:r>
              <a:rPr lang="en-US"/>
              <a:t>(460-377 B.C.)</a:t>
            </a:r>
          </a:p>
        </p:txBody>
      </p:sp>
      <p:sp>
        <p:nvSpPr>
          <p:cNvPr id="41987" name="Rectangle 3"/>
          <p:cNvSpPr>
            <a:spLocks noGrp="1" noChangeArrowheads="1"/>
          </p:cNvSpPr>
          <p:nvPr>
            <p:ph type="body" idx="1"/>
          </p:nvPr>
        </p:nvSpPr>
        <p:spPr/>
        <p:txBody>
          <a:bodyPr/>
          <a:lstStyle/>
          <a:p>
            <a:pPr>
              <a:lnSpc>
                <a:spcPct val="90000"/>
              </a:lnSpc>
            </a:pPr>
            <a:r>
              <a:rPr lang="en-US"/>
              <a:t>Origin of the view that disease is a natural process.</a:t>
            </a:r>
          </a:p>
          <a:p>
            <a:pPr>
              <a:lnSpc>
                <a:spcPct val="90000"/>
              </a:lnSpc>
            </a:pPr>
            <a:r>
              <a:rPr lang="en-US"/>
              <a:t>Humoral theory</a:t>
            </a:r>
          </a:p>
          <a:p>
            <a:pPr lvl="1">
              <a:lnSpc>
                <a:spcPct val="90000"/>
              </a:lnSpc>
            </a:pPr>
            <a:r>
              <a:rPr lang="en-US"/>
              <a:t>View that disease occurs when the four fluids of the body are out of balance</a:t>
            </a:r>
          </a:p>
          <a:p>
            <a:pPr>
              <a:lnSpc>
                <a:spcPct val="90000"/>
              </a:lnSpc>
            </a:pPr>
            <a:r>
              <a:rPr lang="en-US"/>
              <a:t>Four fluids are blood, black bile, yellow bile, and phlegm.</a:t>
            </a:r>
          </a:p>
          <a:p>
            <a:pPr>
              <a:lnSpc>
                <a:spcPct val="90000"/>
              </a:lnSpc>
            </a:pPr>
            <a:r>
              <a:rPr lang="en-US"/>
              <a:t>Personality types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t>Hippocrates - Treatments</a:t>
            </a:r>
          </a:p>
        </p:txBody>
      </p:sp>
      <p:graphicFrame>
        <p:nvGraphicFramePr>
          <p:cNvPr id="44112" name="Group 80"/>
          <p:cNvGraphicFramePr>
            <a:graphicFrameLocks noGrp="1"/>
          </p:cNvGraphicFramePr>
          <p:nvPr>
            <p:ph type="tbl" idx="1"/>
          </p:nvPr>
        </p:nvGraphicFramePr>
        <p:xfrm>
          <a:off x="381000" y="1981200"/>
          <a:ext cx="8382000" cy="4464050"/>
        </p:xfrm>
        <a:graphic>
          <a:graphicData uri="http://schemas.openxmlformats.org/drawingml/2006/table">
            <a:tbl>
              <a:tblPr/>
              <a:tblGrid>
                <a:gridCol w="2554288"/>
                <a:gridCol w="1676400"/>
                <a:gridCol w="1865312"/>
                <a:gridCol w="2286000"/>
              </a:tblGrid>
              <a:tr h="6858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1" u="none" strike="noStrike" cap="none" normalizeH="0" baseline="0" smtClean="0">
                          <a:ln>
                            <a:noFill/>
                          </a:ln>
                          <a:solidFill>
                            <a:srgbClr val="FFFF66"/>
                          </a:solidFill>
                          <a:effectLst/>
                          <a:latin typeface="Tahoma" pitchFamily="34" charset="0"/>
                        </a:rPr>
                        <a:t>Temperament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1" u="none" strike="noStrike" cap="none" normalizeH="0" baseline="0" smtClean="0">
                          <a:ln>
                            <a:noFill/>
                          </a:ln>
                          <a:solidFill>
                            <a:srgbClr val="FFFF66"/>
                          </a:solidFill>
                          <a:effectLst/>
                          <a:latin typeface="Tahoma" pitchFamily="34" charset="0"/>
                        </a:rPr>
                        <a:t>Humor</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1" u="none" strike="noStrike" cap="none" normalizeH="0" baseline="0" smtClean="0">
                          <a:ln>
                            <a:noFill/>
                          </a:ln>
                          <a:solidFill>
                            <a:srgbClr val="FFFF66"/>
                          </a:solidFill>
                          <a:effectLst/>
                          <a:latin typeface="Tahoma" pitchFamily="34" charset="0"/>
                        </a:rPr>
                        <a:t>Disease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1" u="none" strike="noStrike" cap="none" normalizeH="0" baseline="0" smtClean="0">
                          <a:ln>
                            <a:noFill/>
                          </a:ln>
                          <a:solidFill>
                            <a:srgbClr val="FFFF66"/>
                          </a:solidFill>
                          <a:effectLst/>
                          <a:latin typeface="Tahoma" pitchFamily="34" charset="0"/>
                        </a:rPr>
                        <a:t>Treatment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Phlegmatic</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Phlegm</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Cold, headaches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Hot baths, warm food</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r>
              <a:tr h="8223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Sanguine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Blood</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Angina, epilepsy</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Blood letting</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Melancholic</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Black bile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Hepatitis, ulcers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Hot baths</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r>
              <a:tr h="8223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Choleric</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Yellow bile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Stomach, jaundice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tx1"/>
                          </a:solidFill>
                          <a:effectLst/>
                          <a:latin typeface="Tahoma" pitchFamily="34" charset="0"/>
                        </a:rPr>
                        <a:t>Blood letting, liquid diet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accent1"/>
                        </a:gs>
                        <a:gs pos="50000">
                          <a:schemeClr val="bg2"/>
                        </a:gs>
                        <a:gs pos="100000">
                          <a:schemeClr val="accent1"/>
                        </a:gs>
                      </a:gsLst>
                      <a:lin ang="5400000" scaled="1"/>
                    </a:gradFill>
                  </a:tcPr>
                </a:tc>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t>Evolving view of diseases</a:t>
            </a:r>
          </a:p>
        </p:txBody>
      </p:sp>
      <p:sp>
        <p:nvSpPr>
          <p:cNvPr id="46083" name="Rectangle 3"/>
          <p:cNvSpPr>
            <a:spLocks noGrp="1" noChangeArrowheads="1"/>
          </p:cNvSpPr>
          <p:nvPr>
            <p:ph type="body" idx="1"/>
          </p:nvPr>
        </p:nvSpPr>
        <p:spPr>
          <a:xfrm>
            <a:off x="533400" y="2017713"/>
            <a:ext cx="8421688" cy="4459287"/>
          </a:xfrm>
        </p:spPr>
        <p:txBody>
          <a:bodyPr/>
          <a:lstStyle/>
          <a:p>
            <a:pPr>
              <a:lnSpc>
                <a:spcPct val="90000"/>
              </a:lnSpc>
            </a:pPr>
            <a:r>
              <a:rPr lang="en-US"/>
              <a:t>Anatomical pathology</a:t>
            </a:r>
          </a:p>
          <a:p>
            <a:pPr lvl="1">
              <a:lnSpc>
                <a:spcPct val="90000"/>
              </a:lnSpc>
            </a:pPr>
            <a:r>
              <a:rPr lang="en-US"/>
              <a:t>Belief that disease was localized in anatomy (16</a:t>
            </a:r>
            <a:r>
              <a:rPr lang="en-US" baseline="30000"/>
              <a:t>th</a:t>
            </a:r>
            <a:r>
              <a:rPr lang="en-US"/>
              <a:t> to 18</a:t>
            </a:r>
            <a:r>
              <a:rPr lang="en-US" baseline="30000"/>
              <a:t>th</a:t>
            </a:r>
            <a:r>
              <a:rPr lang="en-US"/>
              <a:t> Centuries)</a:t>
            </a:r>
          </a:p>
          <a:p>
            <a:pPr>
              <a:lnSpc>
                <a:spcPct val="90000"/>
              </a:lnSpc>
            </a:pPr>
            <a:r>
              <a:rPr lang="en-US"/>
              <a:t>Tissue pathology</a:t>
            </a:r>
          </a:p>
          <a:p>
            <a:pPr lvl="1">
              <a:lnSpc>
                <a:spcPct val="90000"/>
              </a:lnSpc>
            </a:pPr>
            <a:r>
              <a:rPr lang="en-US"/>
              <a:t>Specific tissues could become diseased while others remain healthy (Late 1800s)</a:t>
            </a:r>
          </a:p>
          <a:p>
            <a:pPr>
              <a:lnSpc>
                <a:spcPct val="90000"/>
              </a:lnSpc>
            </a:pPr>
            <a:r>
              <a:rPr lang="en-US"/>
              <a:t>Cellular pathology</a:t>
            </a:r>
          </a:p>
          <a:p>
            <a:pPr lvl="1">
              <a:lnSpc>
                <a:spcPct val="90000"/>
              </a:lnSpc>
            </a:pPr>
            <a:r>
              <a:rPr lang="en-US"/>
              <a:t>Belief that life resided in cells and so cells must be the place to look for disease (19</a:t>
            </a:r>
            <a:r>
              <a:rPr lang="en-US" baseline="30000"/>
              <a:t>th</a:t>
            </a:r>
            <a:r>
              <a:rPr lang="en-US"/>
              <a:t> century)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t>Evolving view of diseases</a:t>
            </a:r>
          </a:p>
        </p:txBody>
      </p:sp>
      <p:sp>
        <p:nvSpPr>
          <p:cNvPr id="48131" name="Rectangle 3"/>
          <p:cNvSpPr>
            <a:spLocks noGrp="1" noChangeArrowheads="1"/>
          </p:cNvSpPr>
          <p:nvPr>
            <p:ph type="body" idx="1"/>
          </p:nvPr>
        </p:nvSpPr>
        <p:spPr>
          <a:xfrm>
            <a:off x="533400" y="2017713"/>
            <a:ext cx="8421688" cy="4459287"/>
          </a:xfrm>
        </p:spPr>
        <p:txBody>
          <a:bodyPr/>
          <a:lstStyle/>
          <a:p>
            <a:pPr>
              <a:lnSpc>
                <a:spcPct val="90000"/>
              </a:lnSpc>
            </a:pPr>
            <a:r>
              <a:rPr lang="en-US"/>
              <a:t>Germ theory</a:t>
            </a:r>
          </a:p>
          <a:p>
            <a:pPr lvl="1">
              <a:lnSpc>
                <a:spcPct val="90000"/>
              </a:lnSpc>
            </a:pPr>
            <a:r>
              <a:rPr lang="en-US"/>
              <a:t>Discovery that particles in the air that could not seen (e.g., bacteria) could cause disease.</a:t>
            </a:r>
          </a:p>
          <a:p>
            <a:pPr>
              <a:lnSpc>
                <a:spcPct val="90000"/>
              </a:lnSpc>
            </a:pPr>
            <a:r>
              <a:rPr lang="en-US"/>
              <a:t>Magic bullet</a:t>
            </a:r>
          </a:p>
          <a:p>
            <a:pPr lvl="1">
              <a:lnSpc>
                <a:spcPct val="90000"/>
              </a:lnSpc>
            </a:pPr>
            <a:r>
              <a:rPr lang="en-US"/>
              <a:t>A specific cure could be found for every ailment that restore the person to perfect health.</a:t>
            </a:r>
          </a:p>
          <a:p>
            <a:pPr>
              <a:lnSpc>
                <a:spcPct val="90000"/>
              </a:lnSpc>
            </a:pPr>
            <a:r>
              <a:rPr lang="en-US"/>
              <a:t>Biopsychosocial model</a:t>
            </a:r>
          </a:p>
          <a:p>
            <a:pPr lvl="1">
              <a:lnSpc>
                <a:spcPct val="90000"/>
              </a:lnSpc>
            </a:pPr>
            <a:r>
              <a:rPr lang="en-US"/>
              <a:t>Mind, body, and environment interact in causing disease.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US"/>
              <a:t>History of Medicine</a:t>
            </a:r>
          </a:p>
        </p:txBody>
      </p:sp>
      <p:grpSp>
        <p:nvGrpSpPr>
          <p:cNvPr id="126979" name="Group 3"/>
          <p:cNvGrpSpPr>
            <a:grpSpLocks/>
          </p:cNvGrpSpPr>
          <p:nvPr/>
        </p:nvGrpSpPr>
        <p:grpSpPr bwMode="auto">
          <a:xfrm>
            <a:off x="1219200" y="2057400"/>
            <a:ext cx="2159000" cy="2085975"/>
            <a:chOff x="768" y="1392"/>
            <a:chExt cx="1360" cy="1314"/>
          </a:xfrm>
        </p:grpSpPr>
        <p:sp>
          <p:nvSpPr>
            <p:cNvPr id="126980" name="Text Box 4"/>
            <p:cNvSpPr txBox="1">
              <a:spLocks noChangeArrowheads="1"/>
            </p:cNvSpPr>
            <p:nvPr/>
          </p:nvSpPr>
          <p:spPr bwMode="auto">
            <a:xfrm>
              <a:off x="912" y="1392"/>
              <a:ext cx="977" cy="288"/>
            </a:xfrm>
            <a:prstGeom prst="rect">
              <a:avLst/>
            </a:prstGeom>
            <a:noFill/>
            <a:ln w="9525">
              <a:noFill/>
              <a:miter lim="800000"/>
              <a:headEnd/>
              <a:tailEnd/>
            </a:ln>
            <a:effectLst/>
          </p:spPr>
          <p:txBody>
            <a:bodyPr wrap="none">
              <a:spAutoFit/>
            </a:bodyPr>
            <a:lstStyle/>
            <a:p>
              <a:r>
                <a:rPr lang="en-US">
                  <a:solidFill>
                    <a:schemeClr val="folHlink"/>
                  </a:solidFill>
                </a:rPr>
                <a:t>Stone-age</a:t>
              </a:r>
              <a:endParaRPr lang="en-US"/>
            </a:p>
          </p:txBody>
        </p:sp>
        <p:grpSp>
          <p:nvGrpSpPr>
            <p:cNvPr id="126981" name="Group 5"/>
            <p:cNvGrpSpPr>
              <a:grpSpLocks/>
            </p:cNvGrpSpPr>
            <p:nvPr/>
          </p:nvGrpSpPr>
          <p:grpSpPr bwMode="auto">
            <a:xfrm>
              <a:off x="768" y="1728"/>
              <a:ext cx="1360" cy="978"/>
              <a:chOff x="768" y="1728"/>
              <a:chExt cx="1360" cy="978"/>
            </a:xfrm>
          </p:grpSpPr>
          <p:sp>
            <p:nvSpPr>
              <p:cNvPr id="126982" name="Text Box 6"/>
              <p:cNvSpPr txBox="1">
                <a:spLocks noChangeArrowheads="1"/>
              </p:cNvSpPr>
              <p:nvPr/>
            </p:nvSpPr>
            <p:spPr bwMode="auto">
              <a:xfrm>
                <a:off x="768" y="1728"/>
                <a:ext cx="1360" cy="978"/>
              </a:xfrm>
              <a:prstGeom prst="rect">
                <a:avLst/>
              </a:prstGeom>
              <a:noFill/>
              <a:ln w="9525">
                <a:noFill/>
                <a:miter lim="800000"/>
                <a:headEnd/>
                <a:tailEnd/>
              </a:ln>
              <a:effectLst/>
            </p:spPr>
            <p:txBody>
              <a:bodyPr wrap="none">
                <a:spAutoFit/>
              </a:bodyPr>
              <a:lstStyle/>
              <a:p>
                <a:r>
                  <a:rPr lang="en-US"/>
                  <a:t>Body____Mind</a:t>
                </a:r>
              </a:p>
              <a:p>
                <a:endParaRPr lang="en-US"/>
              </a:p>
              <a:p>
                <a:endParaRPr lang="en-US"/>
              </a:p>
              <a:p>
                <a:r>
                  <a:rPr lang="en-US"/>
                  <a:t>      Spirit</a:t>
                </a:r>
              </a:p>
            </p:txBody>
          </p:sp>
          <p:sp>
            <p:nvSpPr>
              <p:cNvPr id="126983" name="Line 7"/>
              <p:cNvSpPr>
                <a:spLocks noChangeShapeType="1"/>
              </p:cNvSpPr>
              <p:nvPr/>
            </p:nvSpPr>
            <p:spPr bwMode="auto">
              <a:xfrm flipH="1" flipV="1">
                <a:off x="1104" y="2064"/>
                <a:ext cx="144" cy="384"/>
              </a:xfrm>
              <a:prstGeom prst="line">
                <a:avLst/>
              </a:prstGeom>
              <a:noFill/>
              <a:ln w="9525">
                <a:solidFill>
                  <a:schemeClr val="tx1"/>
                </a:solidFill>
                <a:miter lim="800000"/>
                <a:headEnd/>
                <a:tailEnd type="triangle" w="med" len="med"/>
              </a:ln>
              <a:effectLst/>
            </p:spPr>
            <p:txBody>
              <a:bodyPr wrap="none"/>
              <a:lstStyle/>
              <a:p>
                <a:endParaRPr lang="en-GB"/>
              </a:p>
            </p:txBody>
          </p:sp>
          <p:sp>
            <p:nvSpPr>
              <p:cNvPr id="126984" name="Line 8"/>
              <p:cNvSpPr>
                <a:spLocks noChangeShapeType="1"/>
              </p:cNvSpPr>
              <p:nvPr/>
            </p:nvSpPr>
            <p:spPr bwMode="auto">
              <a:xfrm flipV="1">
                <a:off x="1392" y="2016"/>
                <a:ext cx="288" cy="432"/>
              </a:xfrm>
              <a:prstGeom prst="line">
                <a:avLst/>
              </a:prstGeom>
              <a:noFill/>
              <a:ln w="9525">
                <a:solidFill>
                  <a:schemeClr val="tx1"/>
                </a:solidFill>
                <a:miter lim="800000"/>
                <a:headEnd/>
                <a:tailEnd type="triangle" w="med" len="med"/>
              </a:ln>
              <a:effectLst/>
            </p:spPr>
            <p:txBody>
              <a:bodyPr wrap="none"/>
              <a:lstStyle/>
              <a:p>
                <a:endParaRPr lang="en-GB"/>
              </a:p>
            </p:txBody>
          </p:sp>
        </p:grpSp>
      </p:grpSp>
      <p:sp>
        <p:nvSpPr>
          <p:cNvPr id="126985" name="Text Box 9"/>
          <p:cNvSpPr txBox="1">
            <a:spLocks noChangeArrowheads="1"/>
          </p:cNvSpPr>
          <p:nvPr/>
        </p:nvSpPr>
        <p:spPr bwMode="auto">
          <a:xfrm>
            <a:off x="4556125" y="2090738"/>
            <a:ext cx="2197100" cy="457200"/>
          </a:xfrm>
          <a:prstGeom prst="rect">
            <a:avLst/>
          </a:prstGeom>
          <a:noFill/>
          <a:ln w="9525">
            <a:noFill/>
            <a:miter lim="800000"/>
            <a:headEnd/>
            <a:tailEnd/>
          </a:ln>
          <a:effectLst/>
        </p:spPr>
        <p:txBody>
          <a:bodyPr wrap="none">
            <a:spAutoFit/>
          </a:bodyPr>
          <a:lstStyle/>
          <a:p>
            <a:r>
              <a:rPr lang="en-US">
                <a:solidFill>
                  <a:schemeClr val="folHlink"/>
                </a:solidFill>
              </a:rPr>
              <a:t>Ancient Greeks</a:t>
            </a:r>
          </a:p>
        </p:txBody>
      </p:sp>
      <p:sp>
        <p:nvSpPr>
          <p:cNvPr id="126986" name="Text Box 10"/>
          <p:cNvSpPr txBox="1">
            <a:spLocks noChangeArrowheads="1"/>
          </p:cNvSpPr>
          <p:nvPr/>
        </p:nvSpPr>
        <p:spPr bwMode="auto">
          <a:xfrm>
            <a:off x="4572000" y="2667000"/>
            <a:ext cx="2063750" cy="457200"/>
          </a:xfrm>
          <a:prstGeom prst="rect">
            <a:avLst/>
          </a:prstGeom>
          <a:noFill/>
          <a:ln w="9525">
            <a:noFill/>
            <a:miter lim="800000"/>
            <a:headEnd/>
            <a:tailEnd/>
          </a:ln>
          <a:effectLst/>
        </p:spPr>
        <p:txBody>
          <a:bodyPr wrap="none">
            <a:spAutoFit/>
          </a:bodyPr>
          <a:lstStyle/>
          <a:p>
            <a:r>
              <a:rPr lang="en-US"/>
              <a:t>Body      Mind</a:t>
            </a:r>
          </a:p>
        </p:txBody>
      </p:sp>
      <p:sp>
        <p:nvSpPr>
          <p:cNvPr id="126987" name="Line 11"/>
          <p:cNvSpPr>
            <a:spLocks noChangeShapeType="1"/>
          </p:cNvSpPr>
          <p:nvPr/>
        </p:nvSpPr>
        <p:spPr bwMode="auto">
          <a:xfrm>
            <a:off x="5334000" y="2895600"/>
            <a:ext cx="609600" cy="0"/>
          </a:xfrm>
          <a:prstGeom prst="line">
            <a:avLst/>
          </a:prstGeom>
          <a:noFill/>
          <a:ln w="9525">
            <a:solidFill>
              <a:schemeClr val="tx1"/>
            </a:solidFill>
            <a:miter lim="800000"/>
            <a:headEnd/>
            <a:tailEnd type="triangle" w="med" len="med"/>
          </a:ln>
          <a:effectLst/>
        </p:spPr>
        <p:txBody>
          <a:bodyPr wrap="none"/>
          <a:lstStyle/>
          <a:p>
            <a:endParaRPr lang="en-GB"/>
          </a:p>
        </p:txBody>
      </p:sp>
      <p:sp>
        <p:nvSpPr>
          <p:cNvPr id="126988" name="Text Box 12"/>
          <p:cNvSpPr txBox="1">
            <a:spLocks noChangeArrowheads="1"/>
          </p:cNvSpPr>
          <p:nvPr/>
        </p:nvSpPr>
        <p:spPr bwMode="auto">
          <a:xfrm>
            <a:off x="1524000" y="4572000"/>
            <a:ext cx="1814513" cy="457200"/>
          </a:xfrm>
          <a:prstGeom prst="rect">
            <a:avLst/>
          </a:prstGeom>
          <a:noFill/>
          <a:ln w="9525">
            <a:noFill/>
            <a:miter lim="800000"/>
            <a:headEnd/>
            <a:tailEnd/>
          </a:ln>
          <a:effectLst/>
        </p:spPr>
        <p:txBody>
          <a:bodyPr wrap="none">
            <a:spAutoFit/>
          </a:bodyPr>
          <a:lstStyle/>
          <a:p>
            <a:r>
              <a:rPr lang="en-US">
                <a:solidFill>
                  <a:schemeClr val="folHlink"/>
                </a:solidFill>
              </a:rPr>
              <a:t>Middle-Ages</a:t>
            </a:r>
          </a:p>
        </p:txBody>
      </p:sp>
      <p:grpSp>
        <p:nvGrpSpPr>
          <p:cNvPr id="126989" name="Group 13"/>
          <p:cNvGrpSpPr>
            <a:grpSpLocks/>
          </p:cNvGrpSpPr>
          <p:nvPr/>
        </p:nvGrpSpPr>
        <p:grpSpPr bwMode="auto">
          <a:xfrm>
            <a:off x="1371600" y="5105400"/>
            <a:ext cx="2159000" cy="1552575"/>
            <a:chOff x="768" y="1728"/>
            <a:chExt cx="1360" cy="978"/>
          </a:xfrm>
        </p:grpSpPr>
        <p:sp>
          <p:nvSpPr>
            <p:cNvPr id="126990" name="Text Box 14"/>
            <p:cNvSpPr txBox="1">
              <a:spLocks noChangeArrowheads="1"/>
            </p:cNvSpPr>
            <p:nvPr/>
          </p:nvSpPr>
          <p:spPr bwMode="auto">
            <a:xfrm>
              <a:off x="768" y="1728"/>
              <a:ext cx="1360" cy="978"/>
            </a:xfrm>
            <a:prstGeom prst="rect">
              <a:avLst/>
            </a:prstGeom>
            <a:noFill/>
            <a:ln w="9525">
              <a:noFill/>
              <a:miter lim="800000"/>
              <a:headEnd/>
              <a:tailEnd/>
            </a:ln>
            <a:effectLst/>
          </p:spPr>
          <p:txBody>
            <a:bodyPr wrap="none">
              <a:spAutoFit/>
            </a:bodyPr>
            <a:lstStyle/>
            <a:p>
              <a:r>
                <a:rPr lang="en-US"/>
                <a:t>Body____Mind</a:t>
              </a:r>
            </a:p>
            <a:p>
              <a:endParaRPr lang="en-US"/>
            </a:p>
            <a:p>
              <a:endParaRPr lang="en-US"/>
            </a:p>
            <a:p>
              <a:r>
                <a:rPr lang="en-US"/>
                <a:t>      Spirit</a:t>
              </a:r>
            </a:p>
          </p:txBody>
        </p:sp>
        <p:sp>
          <p:nvSpPr>
            <p:cNvPr id="126991" name="Line 15"/>
            <p:cNvSpPr>
              <a:spLocks noChangeShapeType="1"/>
            </p:cNvSpPr>
            <p:nvPr/>
          </p:nvSpPr>
          <p:spPr bwMode="auto">
            <a:xfrm flipH="1" flipV="1">
              <a:off x="1104" y="2064"/>
              <a:ext cx="144" cy="384"/>
            </a:xfrm>
            <a:prstGeom prst="line">
              <a:avLst/>
            </a:prstGeom>
            <a:noFill/>
            <a:ln w="9525">
              <a:solidFill>
                <a:schemeClr val="tx1"/>
              </a:solidFill>
              <a:miter lim="800000"/>
              <a:headEnd/>
              <a:tailEnd type="triangle" w="med" len="med"/>
            </a:ln>
            <a:effectLst/>
          </p:spPr>
          <p:txBody>
            <a:bodyPr wrap="none"/>
            <a:lstStyle/>
            <a:p>
              <a:endParaRPr lang="en-GB"/>
            </a:p>
          </p:txBody>
        </p:sp>
        <p:sp>
          <p:nvSpPr>
            <p:cNvPr id="126992" name="Line 16"/>
            <p:cNvSpPr>
              <a:spLocks noChangeShapeType="1"/>
            </p:cNvSpPr>
            <p:nvPr/>
          </p:nvSpPr>
          <p:spPr bwMode="auto">
            <a:xfrm flipV="1">
              <a:off x="1392" y="2016"/>
              <a:ext cx="288" cy="432"/>
            </a:xfrm>
            <a:prstGeom prst="line">
              <a:avLst/>
            </a:prstGeom>
            <a:noFill/>
            <a:ln w="9525">
              <a:solidFill>
                <a:schemeClr val="tx1"/>
              </a:solidFill>
              <a:miter lim="800000"/>
              <a:headEnd/>
              <a:tailEnd type="triangle" w="med" len="med"/>
            </a:ln>
            <a:effectLst/>
          </p:spPr>
          <p:txBody>
            <a:bodyPr wrap="none"/>
            <a:lstStyle/>
            <a:p>
              <a:endParaRPr lang="en-GB"/>
            </a:p>
          </p:txBody>
        </p:sp>
      </p:grpSp>
      <p:sp>
        <p:nvSpPr>
          <p:cNvPr id="126993" name="Text Box 17"/>
          <p:cNvSpPr txBox="1">
            <a:spLocks noChangeArrowheads="1"/>
          </p:cNvSpPr>
          <p:nvPr/>
        </p:nvSpPr>
        <p:spPr bwMode="auto">
          <a:xfrm>
            <a:off x="4479925" y="4376738"/>
            <a:ext cx="2819400" cy="457200"/>
          </a:xfrm>
          <a:prstGeom prst="rect">
            <a:avLst/>
          </a:prstGeom>
          <a:noFill/>
          <a:ln w="9525">
            <a:noFill/>
            <a:miter lim="800000"/>
            <a:headEnd/>
            <a:tailEnd/>
          </a:ln>
          <a:effectLst/>
        </p:spPr>
        <p:txBody>
          <a:bodyPr wrap="none">
            <a:spAutoFit/>
          </a:bodyPr>
          <a:lstStyle/>
          <a:p>
            <a:r>
              <a:rPr lang="en-US">
                <a:solidFill>
                  <a:schemeClr val="folHlink"/>
                </a:solidFill>
              </a:rPr>
              <a:t>Contemporary View</a:t>
            </a:r>
          </a:p>
        </p:txBody>
      </p:sp>
      <p:sp>
        <p:nvSpPr>
          <p:cNvPr id="126994" name="Text Box 18"/>
          <p:cNvSpPr txBox="1">
            <a:spLocks noChangeArrowheads="1"/>
          </p:cNvSpPr>
          <p:nvPr/>
        </p:nvSpPr>
        <p:spPr bwMode="auto">
          <a:xfrm>
            <a:off x="4708525" y="5062538"/>
            <a:ext cx="2540000" cy="457200"/>
          </a:xfrm>
          <a:prstGeom prst="rect">
            <a:avLst/>
          </a:prstGeom>
          <a:noFill/>
          <a:ln w="9525">
            <a:noFill/>
            <a:miter lim="800000"/>
            <a:headEnd/>
            <a:tailEnd/>
          </a:ln>
          <a:effectLst/>
        </p:spPr>
        <p:txBody>
          <a:bodyPr wrap="none">
            <a:spAutoFit/>
          </a:bodyPr>
          <a:lstStyle/>
          <a:p>
            <a:r>
              <a:rPr lang="en-US"/>
              <a:t>Body           Mind</a:t>
            </a:r>
          </a:p>
        </p:txBody>
      </p:sp>
      <p:sp>
        <p:nvSpPr>
          <p:cNvPr id="126995" name="Text Box 19"/>
          <p:cNvSpPr txBox="1">
            <a:spLocks noChangeArrowheads="1"/>
          </p:cNvSpPr>
          <p:nvPr/>
        </p:nvSpPr>
        <p:spPr bwMode="auto">
          <a:xfrm>
            <a:off x="4876800" y="5867400"/>
            <a:ext cx="2562225" cy="457200"/>
          </a:xfrm>
          <a:prstGeom prst="rect">
            <a:avLst/>
          </a:prstGeom>
          <a:noFill/>
          <a:ln w="9525">
            <a:noFill/>
            <a:miter lim="800000"/>
            <a:headEnd/>
            <a:tailEnd/>
          </a:ln>
          <a:effectLst/>
        </p:spPr>
        <p:txBody>
          <a:bodyPr wrap="none">
            <a:spAutoFit/>
          </a:bodyPr>
          <a:lstStyle/>
          <a:p>
            <a:r>
              <a:rPr lang="en-US"/>
              <a:t>Socio-behavioural</a:t>
            </a:r>
          </a:p>
        </p:txBody>
      </p:sp>
      <p:sp>
        <p:nvSpPr>
          <p:cNvPr id="126996" name="Line 20"/>
          <p:cNvSpPr>
            <a:spLocks noChangeShapeType="1"/>
          </p:cNvSpPr>
          <p:nvPr/>
        </p:nvSpPr>
        <p:spPr bwMode="auto">
          <a:xfrm>
            <a:off x="5562600" y="5334000"/>
            <a:ext cx="838200" cy="0"/>
          </a:xfrm>
          <a:prstGeom prst="line">
            <a:avLst/>
          </a:prstGeom>
          <a:noFill/>
          <a:ln w="9525">
            <a:solidFill>
              <a:schemeClr val="tx1"/>
            </a:solidFill>
            <a:prstDash val="dash"/>
            <a:miter lim="800000"/>
            <a:headEnd type="triangle" w="med" len="med"/>
            <a:tailEnd type="triangle" w="med" len="med"/>
          </a:ln>
          <a:effectLst/>
        </p:spPr>
        <p:txBody>
          <a:bodyPr wrap="none"/>
          <a:lstStyle/>
          <a:p>
            <a:endParaRPr lang="en-GB"/>
          </a:p>
        </p:txBody>
      </p:sp>
      <p:sp>
        <p:nvSpPr>
          <p:cNvPr id="126997" name="Line 21"/>
          <p:cNvSpPr>
            <a:spLocks noChangeShapeType="1"/>
          </p:cNvSpPr>
          <p:nvPr/>
        </p:nvSpPr>
        <p:spPr bwMode="auto">
          <a:xfrm flipH="1" flipV="1">
            <a:off x="5029200" y="5486400"/>
            <a:ext cx="152400" cy="381000"/>
          </a:xfrm>
          <a:prstGeom prst="line">
            <a:avLst/>
          </a:prstGeom>
          <a:noFill/>
          <a:ln w="9525">
            <a:solidFill>
              <a:schemeClr val="tx1"/>
            </a:solidFill>
            <a:prstDash val="dash"/>
            <a:miter lim="800000"/>
            <a:headEnd type="triangle" w="med" len="med"/>
            <a:tailEnd type="triangle" w="med" len="med"/>
          </a:ln>
          <a:effectLst/>
        </p:spPr>
        <p:txBody>
          <a:bodyPr wrap="none"/>
          <a:lstStyle/>
          <a:p>
            <a:endParaRPr lang="en-GB"/>
          </a:p>
        </p:txBody>
      </p:sp>
      <p:sp>
        <p:nvSpPr>
          <p:cNvPr id="126998" name="Line 22"/>
          <p:cNvSpPr>
            <a:spLocks noChangeShapeType="1"/>
          </p:cNvSpPr>
          <p:nvPr/>
        </p:nvSpPr>
        <p:spPr bwMode="auto">
          <a:xfrm flipV="1">
            <a:off x="6477000" y="5486400"/>
            <a:ext cx="228600" cy="381000"/>
          </a:xfrm>
          <a:prstGeom prst="line">
            <a:avLst/>
          </a:prstGeom>
          <a:noFill/>
          <a:ln w="9525">
            <a:solidFill>
              <a:schemeClr val="tx1"/>
            </a:solidFill>
            <a:prstDash val="dash"/>
            <a:miter lim="800000"/>
            <a:headEnd type="triangle" w="med" len="med"/>
            <a:tailEnd type="triangle" w="med" len="med"/>
          </a:ln>
          <a:effectLst/>
        </p:spPr>
        <p:txBody>
          <a:bodyPr wrap="none"/>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t>Psychosomatic Medicine</a:t>
            </a:r>
          </a:p>
        </p:txBody>
      </p:sp>
      <p:sp>
        <p:nvSpPr>
          <p:cNvPr id="56323" name="Rectangle 3"/>
          <p:cNvSpPr>
            <a:spLocks noGrp="1" noChangeArrowheads="1"/>
          </p:cNvSpPr>
          <p:nvPr>
            <p:ph type="body" idx="1"/>
          </p:nvPr>
        </p:nvSpPr>
        <p:spPr/>
        <p:txBody>
          <a:bodyPr/>
          <a:lstStyle/>
          <a:p>
            <a:r>
              <a:rPr lang="en-US">
                <a:solidFill>
                  <a:srgbClr val="FFFF66"/>
                </a:solidFill>
              </a:rPr>
              <a:t>Freud (1856-1939)</a:t>
            </a:r>
          </a:p>
          <a:p>
            <a:endParaRPr lang="en-US">
              <a:solidFill>
                <a:srgbClr val="FFFF66"/>
              </a:solidFill>
            </a:endParaRPr>
          </a:p>
          <a:p>
            <a:r>
              <a:rPr lang="en-US"/>
              <a:t>Cannon (1932)</a:t>
            </a:r>
          </a:p>
          <a:p>
            <a:endParaRPr lang="en-US"/>
          </a:p>
          <a:p>
            <a:r>
              <a:rPr lang="en-US"/>
              <a:t>Dunbar (1930)</a:t>
            </a:r>
          </a:p>
          <a:p>
            <a:endParaRPr lang="en-US"/>
          </a:p>
          <a:p>
            <a:r>
              <a:rPr lang="en-US"/>
              <a:t>Alexander (1940s – 1950s)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35" name="Oval 11"/>
          <p:cNvSpPr>
            <a:spLocks noChangeArrowheads="1"/>
          </p:cNvSpPr>
          <p:nvPr/>
        </p:nvSpPr>
        <p:spPr bwMode="auto">
          <a:xfrm>
            <a:off x="6477000" y="3048000"/>
            <a:ext cx="2514600" cy="3124200"/>
          </a:xfrm>
          <a:prstGeom prst="ellipse">
            <a:avLst/>
          </a:prstGeom>
          <a:solidFill>
            <a:schemeClr val="accent1"/>
          </a:solidFill>
          <a:ln w="12700">
            <a:solidFill>
              <a:schemeClr val="hlink"/>
            </a:solidFill>
            <a:miter lim="800000"/>
            <a:headEnd/>
            <a:tailEnd/>
          </a:ln>
          <a:effectLst/>
        </p:spPr>
        <p:txBody>
          <a:bodyPr wrap="none" anchor="ctr"/>
          <a:lstStyle/>
          <a:p>
            <a:endParaRPr lang="en-GB"/>
          </a:p>
        </p:txBody>
      </p:sp>
      <p:sp>
        <p:nvSpPr>
          <p:cNvPr id="52231" name="Oval 7"/>
          <p:cNvSpPr>
            <a:spLocks noChangeArrowheads="1"/>
          </p:cNvSpPr>
          <p:nvPr/>
        </p:nvSpPr>
        <p:spPr bwMode="auto">
          <a:xfrm>
            <a:off x="3733800" y="1905000"/>
            <a:ext cx="3657600" cy="1981200"/>
          </a:xfrm>
          <a:prstGeom prst="ellipse">
            <a:avLst/>
          </a:prstGeom>
          <a:solidFill>
            <a:schemeClr val="accent1"/>
          </a:solidFill>
          <a:ln w="12700">
            <a:solidFill>
              <a:schemeClr val="hlink"/>
            </a:solidFill>
            <a:miter lim="800000"/>
            <a:headEnd/>
            <a:tailEnd/>
          </a:ln>
          <a:effectLst/>
        </p:spPr>
        <p:txBody>
          <a:bodyPr wrap="none" anchor="ctr"/>
          <a:lstStyle/>
          <a:p>
            <a:endParaRPr lang="en-GB"/>
          </a:p>
        </p:txBody>
      </p:sp>
      <p:sp>
        <p:nvSpPr>
          <p:cNvPr id="52230" name="Oval 6"/>
          <p:cNvSpPr>
            <a:spLocks noChangeArrowheads="1"/>
          </p:cNvSpPr>
          <p:nvPr/>
        </p:nvSpPr>
        <p:spPr bwMode="auto">
          <a:xfrm>
            <a:off x="304800" y="2057400"/>
            <a:ext cx="3581400" cy="2057400"/>
          </a:xfrm>
          <a:prstGeom prst="ellipse">
            <a:avLst/>
          </a:prstGeom>
          <a:solidFill>
            <a:schemeClr val="accent1"/>
          </a:solidFill>
          <a:ln w="12700">
            <a:solidFill>
              <a:schemeClr val="hlink"/>
            </a:solidFill>
            <a:miter lim="800000"/>
            <a:headEnd/>
            <a:tailEnd/>
          </a:ln>
          <a:effectLst/>
        </p:spPr>
        <p:txBody>
          <a:bodyPr wrap="none" anchor="ctr"/>
          <a:lstStyle/>
          <a:p>
            <a:endParaRPr lang="en-GB"/>
          </a:p>
        </p:txBody>
      </p:sp>
      <p:sp>
        <p:nvSpPr>
          <p:cNvPr id="52226" name="Rectangle 2"/>
          <p:cNvSpPr>
            <a:spLocks noGrp="1" noChangeArrowheads="1"/>
          </p:cNvSpPr>
          <p:nvPr>
            <p:ph type="title"/>
          </p:nvPr>
        </p:nvSpPr>
        <p:spPr/>
        <p:txBody>
          <a:bodyPr/>
          <a:lstStyle/>
          <a:p>
            <a:r>
              <a:rPr lang="en-US"/>
              <a:t>Biopsychosocial Model of Disease</a:t>
            </a:r>
          </a:p>
        </p:txBody>
      </p:sp>
      <p:sp>
        <p:nvSpPr>
          <p:cNvPr id="52227" name="Text Box 3"/>
          <p:cNvSpPr txBox="1">
            <a:spLocks noChangeArrowheads="1"/>
          </p:cNvSpPr>
          <p:nvPr/>
        </p:nvSpPr>
        <p:spPr bwMode="auto">
          <a:xfrm>
            <a:off x="609600" y="2209800"/>
            <a:ext cx="2708275" cy="1552575"/>
          </a:xfrm>
          <a:prstGeom prst="rect">
            <a:avLst/>
          </a:prstGeom>
          <a:noFill/>
          <a:ln w="9525">
            <a:noFill/>
            <a:miter lim="800000"/>
            <a:headEnd/>
            <a:tailEnd/>
          </a:ln>
          <a:effectLst/>
        </p:spPr>
        <p:txBody>
          <a:bodyPr wrap="none">
            <a:spAutoFit/>
          </a:bodyPr>
          <a:lstStyle/>
          <a:p>
            <a:r>
              <a:rPr lang="en-US"/>
              <a:t>      </a:t>
            </a:r>
            <a:r>
              <a:rPr lang="en-US">
                <a:solidFill>
                  <a:srgbClr val="FFFF66"/>
                </a:solidFill>
              </a:rPr>
              <a:t>Biology</a:t>
            </a:r>
          </a:p>
          <a:p>
            <a:pPr>
              <a:buClr>
                <a:schemeClr val="folHlink"/>
              </a:buClr>
              <a:buFontTx/>
              <a:buChar char="•"/>
            </a:pPr>
            <a:r>
              <a:rPr lang="en-US"/>
              <a:t>Genetic variability</a:t>
            </a:r>
          </a:p>
          <a:p>
            <a:pPr>
              <a:buClr>
                <a:schemeClr val="folHlink"/>
              </a:buClr>
              <a:buFontTx/>
              <a:buChar char="•"/>
            </a:pPr>
            <a:r>
              <a:rPr lang="en-US"/>
              <a:t>Anatomy</a:t>
            </a:r>
          </a:p>
          <a:p>
            <a:pPr>
              <a:buClr>
                <a:schemeClr val="folHlink"/>
              </a:buClr>
              <a:buFontTx/>
              <a:buChar char="•"/>
            </a:pPr>
            <a:r>
              <a:rPr lang="en-US"/>
              <a:t>Physiology</a:t>
            </a:r>
          </a:p>
        </p:txBody>
      </p:sp>
      <p:sp>
        <p:nvSpPr>
          <p:cNvPr id="52228" name="Text Box 4"/>
          <p:cNvSpPr txBox="1">
            <a:spLocks noChangeArrowheads="1"/>
          </p:cNvSpPr>
          <p:nvPr/>
        </p:nvSpPr>
        <p:spPr bwMode="auto">
          <a:xfrm>
            <a:off x="4800600" y="2209800"/>
            <a:ext cx="1584325" cy="1187450"/>
          </a:xfrm>
          <a:prstGeom prst="rect">
            <a:avLst/>
          </a:prstGeom>
          <a:noFill/>
          <a:ln w="9525">
            <a:noFill/>
            <a:miter lim="800000"/>
            <a:headEnd/>
            <a:tailEnd/>
          </a:ln>
          <a:effectLst/>
        </p:spPr>
        <p:txBody>
          <a:bodyPr wrap="none">
            <a:spAutoFit/>
          </a:bodyPr>
          <a:lstStyle/>
          <a:p>
            <a:r>
              <a:rPr lang="en-US">
                <a:solidFill>
                  <a:srgbClr val="FFFF66"/>
                </a:solidFill>
              </a:rPr>
              <a:t>Pathogens</a:t>
            </a:r>
          </a:p>
          <a:p>
            <a:pPr>
              <a:buClr>
                <a:schemeClr val="folHlink"/>
              </a:buClr>
              <a:buFontTx/>
              <a:buChar char="•"/>
            </a:pPr>
            <a:r>
              <a:rPr lang="en-US"/>
              <a:t>Germs</a:t>
            </a:r>
          </a:p>
          <a:p>
            <a:pPr>
              <a:buClr>
                <a:schemeClr val="folHlink"/>
              </a:buClr>
              <a:buFontTx/>
              <a:buChar char="•"/>
            </a:pPr>
            <a:r>
              <a:rPr lang="en-US"/>
              <a:t>Toxins</a:t>
            </a:r>
          </a:p>
        </p:txBody>
      </p:sp>
      <p:grpSp>
        <p:nvGrpSpPr>
          <p:cNvPr id="52233" name="Group 9"/>
          <p:cNvGrpSpPr>
            <a:grpSpLocks/>
          </p:cNvGrpSpPr>
          <p:nvPr/>
        </p:nvGrpSpPr>
        <p:grpSpPr bwMode="auto">
          <a:xfrm>
            <a:off x="228600" y="3810000"/>
            <a:ext cx="6553200" cy="2895600"/>
            <a:chOff x="624" y="2352"/>
            <a:chExt cx="4128" cy="1824"/>
          </a:xfrm>
        </p:grpSpPr>
        <p:sp>
          <p:nvSpPr>
            <p:cNvPr id="52232" name="Oval 8"/>
            <p:cNvSpPr>
              <a:spLocks noChangeArrowheads="1"/>
            </p:cNvSpPr>
            <p:nvPr/>
          </p:nvSpPr>
          <p:spPr bwMode="auto">
            <a:xfrm>
              <a:off x="624" y="2352"/>
              <a:ext cx="4128" cy="1824"/>
            </a:xfrm>
            <a:prstGeom prst="ellipse">
              <a:avLst/>
            </a:prstGeom>
            <a:solidFill>
              <a:schemeClr val="accent1"/>
            </a:solidFill>
            <a:ln w="12700">
              <a:solidFill>
                <a:schemeClr val="hlink"/>
              </a:solidFill>
              <a:miter lim="800000"/>
              <a:headEnd/>
              <a:tailEnd/>
            </a:ln>
            <a:effectLst/>
          </p:spPr>
          <p:txBody>
            <a:bodyPr wrap="none" anchor="ctr"/>
            <a:lstStyle/>
            <a:p>
              <a:endParaRPr lang="en-GB"/>
            </a:p>
          </p:txBody>
        </p:sp>
        <p:sp>
          <p:nvSpPr>
            <p:cNvPr id="52229" name="Text Box 5"/>
            <p:cNvSpPr txBox="1">
              <a:spLocks noChangeArrowheads="1"/>
            </p:cNvSpPr>
            <p:nvPr/>
          </p:nvSpPr>
          <p:spPr bwMode="auto">
            <a:xfrm>
              <a:off x="1296" y="2496"/>
              <a:ext cx="3069" cy="1438"/>
            </a:xfrm>
            <a:prstGeom prst="rect">
              <a:avLst/>
            </a:prstGeom>
            <a:noFill/>
            <a:ln w="9525">
              <a:noFill/>
              <a:miter lim="800000"/>
              <a:headEnd/>
              <a:tailEnd/>
            </a:ln>
            <a:effectLst/>
          </p:spPr>
          <p:txBody>
            <a:bodyPr wrap="none">
              <a:spAutoFit/>
            </a:bodyPr>
            <a:lstStyle/>
            <a:p>
              <a:r>
                <a:rPr lang="en-US"/>
                <a:t>        </a:t>
              </a:r>
              <a:r>
                <a:rPr lang="en-US">
                  <a:solidFill>
                    <a:srgbClr val="FFFF66"/>
                  </a:solidFill>
                </a:rPr>
                <a:t>Behavioural risk factors</a:t>
              </a:r>
            </a:p>
            <a:p>
              <a:pPr>
                <a:buClr>
                  <a:schemeClr val="folHlink"/>
                </a:buClr>
                <a:buFontTx/>
                <a:buChar char="•"/>
              </a:pPr>
              <a:r>
                <a:rPr lang="en-US"/>
                <a:t>Diet</a:t>
              </a:r>
            </a:p>
            <a:p>
              <a:pPr>
                <a:buClr>
                  <a:schemeClr val="folHlink"/>
                </a:buClr>
                <a:buFontTx/>
                <a:buChar char="•"/>
              </a:pPr>
              <a:r>
                <a:rPr lang="en-US"/>
                <a:t>Exercise</a:t>
              </a:r>
            </a:p>
            <a:p>
              <a:pPr>
                <a:buClr>
                  <a:schemeClr val="folHlink"/>
                </a:buClr>
                <a:buFontTx/>
                <a:buChar char="•"/>
              </a:pPr>
              <a:r>
                <a:rPr lang="en-US"/>
                <a:t>Smoking</a:t>
              </a:r>
            </a:p>
            <a:p>
              <a:pPr>
                <a:buClr>
                  <a:schemeClr val="folHlink"/>
                </a:buClr>
                <a:buFontTx/>
                <a:buChar char="•"/>
              </a:pPr>
              <a:r>
                <a:rPr lang="en-US"/>
                <a:t>Safe sex</a:t>
              </a:r>
            </a:p>
            <a:p>
              <a:pPr>
                <a:buClr>
                  <a:schemeClr val="folHlink"/>
                </a:buClr>
                <a:buFontTx/>
                <a:buChar char="•"/>
              </a:pPr>
              <a:r>
                <a:rPr lang="en-US"/>
                <a:t>Wearing seat belts in the car, etc.</a:t>
              </a:r>
            </a:p>
          </p:txBody>
        </p:sp>
      </p:grpSp>
      <p:sp>
        <p:nvSpPr>
          <p:cNvPr id="52234" name="Text Box 10"/>
          <p:cNvSpPr txBox="1">
            <a:spLocks noChangeArrowheads="1"/>
          </p:cNvSpPr>
          <p:nvPr/>
        </p:nvSpPr>
        <p:spPr bwMode="auto">
          <a:xfrm>
            <a:off x="6781800" y="3733800"/>
            <a:ext cx="1978025" cy="1552575"/>
          </a:xfrm>
          <a:prstGeom prst="rect">
            <a:avLst/>
          </a:prstGeom>
          <a:noFill/>
          <a:ln w="9525">
            <a:noFill/>
            <a:miter lim="800000"/>
            <a:headEnd/>
            <a:tailEnd/>
          </a:ln>
          <a:effectLst/>
        </p:spPr>
        <p:txBody>
          <a:bodyPr wrap="none">
            <a:spAutoFit/>
          </a:bodyPr>
          <a:lstStyle/>
          <a:p>
            <a:r>
              <a:rPr lang="en-US"/>
              <a:t>    </a:t>
            </a:r>
            <a:r>
              <a:rPr lang="en-US">
                <a:solidFill>
                  <a:srgbClr val="FFFF66"/>
                </a:solidFill>
              </a:rPr>
              <a:t>Social</a:t>
            </a:r>
          </a:p>
          <a:p>
            <a:pPr>
              <a:buClr>
                <a:schemeClr val="folHlink"/>
              </a:buClr>
              <a:buFontTx/>
              <a:buChar char="•"/>
            </a:pPr>
            <a:r>
              <a:rPr lang="en-US"/>
              <a:t>Family</a:t>
            </a:r>
          </a:p>
          <a:p>
            <a:pPr>
              <a:buClr>
                <a:schemeClr val="folHlink"/>
              </a:buClr>
              <a:buFontTx/>
              <a:buChar char="•"/>
            </a:pPr>
            <a:r>
              <a:rPr lang="en-US"/>
              <a:t>Society</a:t>
            </a:r>
          </a:p>
          <a:p>
            <a:pPr>
              <a:buClr>
                <a:schemeClr val="folHlink"/>
              </a:buClr>
              <a:buFontTx/>
              <a:buChar char="•"/>
            </a:pPr>
            <a:r>
              <a:rPr lang="en-US"/>
              <a:t>Friends, etc.</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t>Biopsychosocial Model</a:t>
            </a:r>
          </a:p>
        </p:txBody>
      </p:sp>
      <p:sp>
        <p:nvSpPr>
          <p:cNvPr id="54275" name="Rectangle 3"/>
          <p:cNvSpPr>
            <a:spLocks noGrp="1" noChangeArrowheads="1"/>
          </p:cNvSpPr>
          <p:nvPr>
            <p:ph type="body" idx="1"/>
          </p:nvPr>
        </p:nvSpPr>
        <p:spPr/>
        <p:txBody>
          <a:bodyPr/>
          <a:lstStyle/>
          <a:p>
            <a:r>
              <a:rPr lang="en-US"/>
              <a:t>Psychological component</a:t>
            </a:r>
          </a:p>
          <a:p>
            <a:pPr lvl="1"/>
            <a:r>
              <a:rPr lang="en-US"/>
              <a:t>Behaviour (adoption and maintenance)</a:t>
            </a:r>
          </a:p>
          <a:p>
            <a:pPr lvl="1"/>
            <a:r>
              <a:rPr lang="en-US"/>
              <a:t>Emotional (feelings)</a:t>
            </a:r>
          </a:p>
          <a:p>
            <a:pPr lvl="1"/>
            <a:r>
              <a:rPr lang="en-US"/>
              <a:t>Cognition (thoughts, beliefs, and attitudes)</a:t>
            </a:r>
          </a:p>
          <a:p>
            <a:pPr lvl="1"/>
            <a:r>
              <a:rPr lang="en-US"/>
              <a:t>Personality – characteristic ways of thinking and feeling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US"/>
              <a:t>Important Contributions of Psychology to Health</a:t>
            </a:r>
          </a:p>
        </p:txBody>
      </p:sp>
      <p:sp>
        <p:nvSpPr>
          <p:cNvPr id="69635" name="Rectangle 3"/>
          <p:cNvSpPr>
            <a:spLocks noGrp="1" noChangeArrowheads="1"/>
          </p:cNvSpPr>
          <p:nvPr>
            <p:ph type="body" idx="1"/>
          </p:nvPr>
        </p:nvSpPr>
        <p:spPr>
          <a:xfrm>
            <a:off x="457200" y="2362200"/>
            <a:ext cx="7772400" cy="4114800"/>
          </a:xfrm>
        </p:spPr>
        <p:txBody>
          <a:bodyPr/>
          <a:lstStyle/>
          <a:p>
            <a:pPr>
              <a:lnSpc>
                <a:spcPct val="90000"/>
              </a:lnSpc>
            </a:pPr>
            <a:r>
              <a:rPr lang="en-US" sz="2800"/>
              <a:t>Has provided techniques useful in changing behaviours that affect health and illness.</a:t>
            </a:r>
          </a:p>
          <a:p>
            <a:pPr>
              <a:lnSpc>
                <a:spcPct val="90000"/>
              </a:lnSpc>
            </a:pPr>
            <a:r>
              <a:rPr lang="en-US" sz="2800"/>
              <a:t>Is committed to keeping people healthy rather than waiting to only treat them when they become ill.</a:t>
            </a:r>
          </a:p>
          <a:p>
            <a:pPr>
              <a:lnSpc>
                <a:spcPct val="90000"/>
              </a:lnSpc>
            </a:pPr>
            <a:r>
              <a:rPr lang="en-US" sz="2800"/>
              <a:t>Long history of developing reliable and valid measures for assessing health-related factors.</a:t>
            </a:r>
          </a:p>
          <a:p>
            <a:pPr>
              <a:lnSpc>
                <a:spcPct val="90000"/>
              </a:lnSpc>
            </a:pPr>
            <a:r>
              <a:rPr lang="en-US" sz="2800"/>
              <a:t>Has contributed a solid foundation of scientific methods for studying such behaviours.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a:t>Please respond to each of these items with YES or NO.</a:t>
            </a:r>
          </a:p>
        </p:txBody>
      </p:sp>
      <p:graphicFrame>
        <p:nvGraphicFramePr>
          <p:cNvPr id="64555" name="Group 43"/>
          <p:cNvGraphicFramePr>
            <a:graphicFrameLocks noGrp="1"/>
          </p:cNvGraphicFramePr>
          <p:nvPr>
            <p:ph type="tbl" idx="1"/>
          </p:nvPr>
        </p:nvGraphicFramePr>
        <p:xfrm>
          <a:off x="609600" y="2286000"/>
          <a:ext cx="7772400" cy="4017963"/>
        </p:xfrm>
        <a:graphic>
          <a:graphicData uri="http://schemas.openxmlformats.org/drawingml/2006/table">
            <a:tbl>
              <a:tblPr/>
              <a:tblGrid>
                <a:gridCol w="569913"/>
                <a:gridCol w="7202487"/>
              </a:tblGrid>
              <a:tr h="8223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folHlink"/>
                          </a:solidFill>
                          <a:effectLst/>
                          <a:latin typeface="Tahoma" pitchFamily="34" charset="0"/>
                        </a:rPr>
                        <a:t>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Personal testimonials are a good way to decide about treatment effectiveness.</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8239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folHlink"/>
                          </a:solidFill>
                          <a:effectLst/>
                          <a:latin typeface="Tahoma" pitchFamily="34" charset="0"/>
                        </a:rPr>
                        <a:t>2.</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Newspaper reports of scientific research give an accurate picture of the importance of the research.</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r>
              <a:tr h="11858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folHlink"/>
                          </a:solidFill>
                          <a:effectLst/>
                          <a:latin typeface="Tahoma" pitchFamily="34" charset="0"/>
                        </a:rPr>
                        <a:t>3.</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The personal information from case studies usually provides more valid data than information from longitudinal studies.</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8223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800" b="0" i="0" u="none" strike="noStrike" cap="none" normalizeH="0" baseline="0" smtClean="0">
                          <a:ln>
                            <a:noFill/>
                          </a:ln>
                          <a:solidFill>
                            <a:schemeClr val="folHlink"/>
                          </a:solidFill>
                          <a:effectLst/>
                          <a:latin typeface="Tahoma" pitchFamily="34" charset="0"/>
                        </a:rPr>
                        <a:t>4.</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Placebo effects apply only to suggestible people and are not an important factor in the treatment of most people.</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US"/>
              <a:t>Please respond to each of these items with YES or NO.</a:t>
            </a:r>
          </a:p>
        </p:txBody>
      </p:sp>
      <p:graphicFrame>
        <p:nvGraphicFramePr>
          <p:cNvPr id="66608" name="Group 48"/>
          <p:cNvGraphicFramePr>
            <a:graphicFrameLocks noGrp="1"/>
          </p:cNvGraphicFramePr>
          <p:nvPr>
            <p:ph type="tbl" idx="1"/>
          </p:nvPr>
        </p:nvGraphicFramePr>
        <p:xfrm>
          <a:off x="381000" y="2133600"/>
          <a:ext cx="8077200" cy="4467225"/>
        </p:xfrm>
        <a:graphic>
          <a:graphicData uri="http://schemas.openxmlformats.org/drawingml/2006/table">
            <a:tbl>
              <a:tblPr/>
              <a:tblGrid>
                <a:gridCol w="750888"/>
                <a:gridCol w="7326312"/>
              </a:tblGrid>
              <a:tr h="10668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5.</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Placebo effects can influence psychological but not physical disorders.</a:t>
                      </a:r>
                      <a:r>
                        <a:rPr kumimoji="0" lang="en-US" sz="2800" b="0" i="0" u="none" strike="noStrike" cap="none" normalizeH="0" baseline="0" smtClean="0">
                          <a:ln>
                            <a:noFill/>
                          </a:ln>
                          <a:solidFill>
                            <a:schemeClr val="tx1"/>
                          </a:solidFill>
                          <a:effectLst/>
                          <a:latin typeface="Tahoma" pitchFamily="34" charset="0"/>
                        </a:rPr>
                        <a:t> </a:t>
                      </a:r>
                      <a:endParaRPr kumimoji="0" lang="en-US" sz="24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6.</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Different research methods are not important in determining the validity of research because all scientific methods yield equally valuable results.</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7.</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The number of participants in a research study is not important to the validity of the study.</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8.</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Studies with nonhuman subjects can be just as important as those with human participants in determining important health information.</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762000" y="381000"/>
            <a:ext cx="7793038" cy="1143000"/>
          </a:xfrm>
        </p:spPr>
        <p:txBody>
          <a:bodyPr/>
          <a:lstStyle/>
          <a:p>
            <a:r>
              <a:rPr lang="en-US" sz="4000"/>
              <a:t>Please respond to each of these items with YES or NO.</a:t>
            </a:r>
          </a:p>
        </p:txBody>
      </p:sp>
      <p:graphicFrame>
        <p:nvGraphicFramePr>
          <p:cNvPr id="67641" name="Group 57"/>
          <p:cNvGraphicFramePr>
            <a:graphicFrameLocks noGrp="1"/>
          </p:cNvGraphicFramePr>
          <p:nvPr>
            <p:ph type="tbl" idx="1"/>
          </p:nvPr>
        </p:nvGraphicFramePr>
        <p:xfrm>
          <a:off x="609600" y="1676400"/>
          <a:ext cx="8077200" cy="4800600"/>
        </p:xfrm>
        <a:graphic>
          <a:graphicData uri="http://schemas.openxmlformats.org/drawingml/2006/table">
            <a:tbl>
              <a:tblPr/>
              <a:tblGrid>
                <a:gridCol w="750888"/>
                <a:gridCol w="7326312"/>
              </a:tblGrid>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9.</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Experimental rather than observational research is required to learn about patterns of disease.</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7715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10.</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Valuable research is done by people outside the scientific community, but scientists try to discount the importance of such research.</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bg2"/>
                    </a:solid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11.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Scientific breakthroughs happen everyday.</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5573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folHlink"/>
                          </a:solidFill>
                          <a:effectLst/>
                          <a:latin typeface="Tahoma" pitchFamily="34" charset="0"/>
                        </a:rPr>
                        <a:t>12.</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cs typeface="Arial" pitchFamily="34" charset="0"/>
                        </a:rPr>
                        <a:t>Each new report of health research seems to contradict previous findings, so there is no way to use this information to make good personal decisions about health.</a:t>
                      </a:r>
                      <a:r>
                        <a:rPr kumimoji="0" lang="en-US" sz="2400" b="0" i="0" u="none" strike="noStrike" cap="none" normalizeH="0" baseline="0" smtClean="0">
                          <a:ln>
                            <a:noFill/>
                          </a:ln>
                          <a:solidFill>
                            <a:schemeClr val="tx1"/>
                          </a:solidFill>
                          <a:effectLst/>
                          <a:latin typeface="Tahoma" pitchFamily="34" charset="0"/>
                        </a:rPr>
                        <a:t>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2"/>
                    </a:solidFill>
                  </a:tcPr>
                </a:tc>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US"/>
              <a:t>Research Methods </a:t>
            </a:r>
            <a:br>
              <a:rPr lang="en-US"/>
            </a:br>
            <a:r>
              <a:rPr lang="en-US"/>
              <a:t>Case Studies</a:t>
            </a:r>
          </a:p>
        </p:txBody>
      </p:sp>
      <p:sp>
        <p:nvSpPr>
          <p:cNvPr id="70659" name="Rectangle 3"/>
          <p:cNvSpPr>
            <a:spLocks noGrp="1" noChangeArrowheads="1"/>
          </p:cNvSpPr>
          <p:nvPr>
            <p:ph type="body" idx="1"/>
          </p:nvPr>
        </p:nvSpPr>
        <p:spPr/>
        <p:txBody>
          <a:bodyPr/>
          <a:lstStyle/>
          <a:p>
            <a:r>
              <a:rPr lang="en-US"/>
              <a:t>In depth analysis of one individual</a:t>
            </a:r>
          </a:p>
          <a:p>
            <a:r>
              <a:rPr lang="en-US"/>
              <a:t>Type of single-subject research design</a:t>
            </a:r>
          </a:p>
          <a:p>
            <a:pPr lvl="1"/>
            <a:r>
              <a:rPr lang="en-US"/>
              <a:t>Advantage is a more complete analysis of the individual</a:t>
            </a:r>
          </a:p>
          <a:p>
            <a:pPr lvl="1"/>
            <a:r>
              <a:rPr lang="en-US"/>
              <a:t>Disadvantage is that it can magnify sampling errors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1026"/>
          <p:cNvSpPr>
            <a:spLocks noGrp="1" noChangeArrowheads="1"/>
          </p:cNvSpPr>
          <p:nvPr>
            <p:ph type="title"/>
          </p:nvPr>
        </p:nvSpPr>
        <p:spPr/>
        <p:txBody>
          <a:bodyPr/>
          <a:lstStyle/>
          <a:p>
            <a:r>
              <a:rPr lang="en-US"/>
              <a:t>Correlational Studies</a:t>
            </a:r>
          </a:p>
        </p:txBody>
      </p:sp>
      <p:sp>
        <p:nvSpPr>
          <p:cNvPr id="73731" name="Rectangle 1027"/>
          <p:cNvSpPr>
            <a:spLocks noGrp="1" noChangeArrowheads="1"/>
          </p:cNvSpPr>
          <p:nvPr>
            <p:ph type="body" idx="1"/>
          </p:nvPr>
        </p:nvSpPr>
        <p:spPr/>
        <p:txBody>
          <a:bodyPr/>
          <a:lstStyle/>
          <a:p>
            <a:r>
              <a:rPr lang="en-US"/>
              <a:t>Yield degree of relationship between two variables</a:t>
            </a:r>
          </a:p>
          <a:p>
            <a:r>
              <a:rPr lang="en-US"/>
              <a:t>Type of descriptive research design</a:t>
            </a:r>
          </a:p>
          <a:p>
            <a:pPr lvl="1"/>
            <a:r>
              <a:rPr lang="en-US"/>
              <a:t>Advantage is that it can examine variables that cannot be experimentally manipulated (e.g., IQ and occupational status).</a:t>
            </a:r>
          </a:p>
          <a:p>
            <a:pPr lvl="1"/>
            <a:r>
              <a:rPr lang="en-US"/>
              <a:t>Disadvantage is that it cannot determine causality.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US"/>
              <a:t>Cross-Sectional Study Designs</a:t>
            </a:r>
          </a:p>
        </p:txBody>
      </p:sp>
      <p:sp>
        <p:nvSpPr>
          <p:cNvPr id="76803" name="Rectangle 3"/>
          <p:cNvSpPr>
            <a:spLocks noGrp="1" noChangeArrowheads="1"/>
          </p:cNvSpPr>
          <p:nvPr>
            <p:ph type="body" idx="1"/>
          </p:nvPr>
        </p:nvSpPr>
        <p:spPr/>
        <p:txBody>
          <a:bodyPr/>
          <a:lstStyle/>
          <a:p>
            <a:r>
              <a:rPr lang="en-US"/>
              <a:t>Compares groups at one point in time (e.g., age groups, ethnic groups, disease groups)</a:t>
            </a:r>
          </a:p>
          <a:p>
            <a:pPr lvl="1"/>
            <a:r>
              <a:rPr lang="en-US"/>
              <a:t>Advantage is that it is an efficient way to identify possible group differences because you can study them at one point in time.</a:t>
            </a:r>
          </a:p>
          <a:p>
            <a:pPr lvl="1"/>
            <a:r>
              <a:rPr lang="en-US"/>
              <a:t>Disadvantage is that you cannot rule out cohort effects.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sz="3600"/>
              <a:t>Personality and Hypertension,</a:t>
            </a:r>
            <a:br>
              <a:rPr lang="en-US" sz="3600"/>
            </a:br>
            <a:r>
              <a:rPr lang="en-US" sz="3600"/>
              <a:t>The effect of Hypertension Awareness (Irvine et al. 1989)</a:t>
            </a:r>
          </a:p>
        </p:txBody>
      </p:sp>
      <p:graphicFrame>
        <p:nvGraphicFramePr>
          <p:cNvPr id="137216" name="Object 1024"/>
          <p:cNvGraphicFramePr>
            <a:graphicFrameLocks noGrp="1" noChangeAspect="1"/>
          </p:cNvGraphicFramePr>
          <p:nvPr>
            <p:ph type="dgm" idx="1"/>
          </p:nvPr>
        </p:nvGraphicFramePr>
        <p:xfrm>
          <a:off x="2438400" y="1828800"/>
          <a:ext cx="3962400" cy="4648200"/>
        </p:xfrm>
        <a:graphic>
          <a:graphicData uri="http://schemas.openxmlformats.org/presentationml/2006/ole">
            <mc:AlternateContent xmlns:mc="http://schemas.openxmlformats.org/markup-compatibility/2006">
              <mc:Choice xmlns:v="urn:schemas-microsoft-com:vml" Requires="v">
                <p:oleObj spid="_x0000_s137219" name="MS Org Chart" r:id="rId4" imgW="2215800" imgH="4114800" progId="OrgPlusWOPX.4">
                  <p:embed followColorScheme="full"/>
                </p:oleObj>
              </mc:Choice>
              <mc:Fallback>
                <p:oleObj name="MS Org Chart" r:id="rId4" imgW="2215800" imgH="4114800" progId="OrgPlusWOPX.4">
                  <p:embed followColorScheme="full"/>
                  <p:pic>
                    <p:nvPicPr>
                      <p:cNvPr id="0" name="Picture 10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8400" y="1828800"/>
                        <a:ext cx="3962400" cy="4648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762000" y="152400"/>
            <a:ext cx="7793038" cy="1143000"/>
          </a:xfrm>
        </p:spPr>
        <p:txBody>
          <a:bodyPr/>
          <a:lstStyle/>
          <a:p>
            <a:r>
              <a:rPr lang="en-US" sz="4000"/>
              <a:t>Personality and Hypertension: Effect of Hypertension Awareness</a:t>
            </a:r>
          </a:p>
        </p:txBody>
      </p:sp>
      <p:graphicFrame>
        <p:nvGraphicFramePr>
          <p:cNvPr id="101379" name="Group 3"/>
          <p:cNvGraphicFramePr>
            <a:graphicFrameLocks noGrp="1"/>
          </p:cNvGraphicFramePr>
          <p:nvPr>
            <p:ph type="tbl" idx="1"/>
          </p:nvPr>
        </p:nvGraphicFramePr>
        <p:xfrm>
          <a:off x="381000" y="1447800"/>
          <a:ext cx="8001000" cy="5111750"/>
        </p:xfrm>
        <a:graphic>
          <a:graphicData uri="http://schemas.openxmlformats.org/drawingml/2006/table">
            <a:tbl>
              <a:tblPr/>
              <a:tblGrid>
                <a:gridCol w="1371600"/>
                <a:gridCol w="1524000"/>
                <a:gridCol w="1600200"/>
                <a:gridCol w="1752600"/>
                <a:gridCol w="1752600"/>
              </a:tblGrid>
              <a:tr h="17033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Variable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1</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Aware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Hyper-tensive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2</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1" i="0" u="none" strike="noStrike" cap="none" normalizeH="0" baseline="0" smtClean="0">
                        <a:ln>
                          <a:noFill/>
                        </a:ln>
                        <a:solidFill>
                          <a:srgbClr val="FFFF66"/>
                        </a:solidFill>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Normo-tensive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3</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Unaware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Hyper-tensive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4</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1" i="0" u="none" strike="noStrike" cap="none" normalizeH="0" baseline="0" smtClean="0">
                        <a:ln>
                          <a:noFill/>
                        </a:ln>
                        <a:solidFill>
                          <a:srgbClr val="FFFF66"/>
                        </a:solidFill>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Normo-tensive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r>
              <a:tr h="7350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 Male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75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75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89</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r>
              <a:tr h="1336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Age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Mean* (SD)</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46.2</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46.2</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46.4</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45.8</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(8.0)</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r>
              <a:tr h="1336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SBP/DBP</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Mean* (SD)</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135.1/</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93.9</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(9.2/5.1)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118.7/</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76.3</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(11.5/5.5)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135.8/</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93.8</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(8.2/3.4)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118.5/</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75.7</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(10.3/4.8)</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838200" y="228600"/>
            <a:ext cx="7793038" cy="1143000"/>
          </a:xfrm>
        </p:spPr>
        <p:txBody>
          <a:bodyPr/>
          <a:lstStyle/>
          <a:p>
            <a:r>
              <a:rPr lang="en-US" sz="4000"/>
              <a:t>Personality and Hypertension: Effect of Hypertension Awareness</a:t>
            </a:r>
          </a:p>
        </p:txBody>
      </p:sp>
      <p:graphicFrame>
        <p:nvGraphicFramePr>
          <p:cNvPr id="103427" name="Group 3"/>
          <p:cNvGraphicFramePr>
            <a:graphicFrameLocks noGrp="1"/>
          </p:cNvGraphicFramePr>
          <p:nvPr>
            <p:ph type="tbl" idx="1"/>
          </p:nvPr>
        </p:nvGraphicFramePr>
        <p:xfrm>
          <a:off x="381000" y="1447800"/>
          <a:ext cx="8001000" cy="4652963"/>
        </p:xfrm>
        <a:graphic>
          <a:graphicData uri="http://schemas.openxmlformats.org/drawingml/2006/table">
            <a:tbl>
              <a:tblPr/>
              <a:tblGrid>
                <a:gridCol w="1524000"/>
                <a:gridCol w="1447800"/>
                <a:gridCol w="1524000"/>
                <a:gridCol w="1752600"/>
                <a:gridCol w="1752600"/>
              </a:tblGrid>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Variable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1</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Aware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Hyper-tensive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2</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1" i="0" u="none" strike="noStrike" cap="none" normalizeH="0" baseline="0" smtClean="0">
                        <a:ln>
                          <a:noFill/>
                        </a:ln>
                        <a:solidFill>
                          <a:srgbClr val="FFFF66"/>
                        </a:solidFill>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Normo-tensive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3</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Unaware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Hyper-tensive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1" i="0" u="none" strike="noStrike" cap="none" normalizeH="0" baseline="0" smtClean="0">
                          <a:ln>
                            <a:noFill/>
                          </a:ln>
                          <a:solidFill>
                            <a:srgbClr val="FFFF66"/>
                          </a:solidFill>
                          <a:effectLst/>
                          <a:latin typeface="Tahoma" pitchFamily="34" charset="0"/>
                        </a:rPr>
                        <a:t>Group 4</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1" i="0" u="none" strike="noStrike" cap="none" normalizeH="0" baseline="0" smtClean="0">
                        <a:ln>
                          <a:noFill/>
                        </a:ln>
                        <a:solidFill>
                          <a:srgbClr val="FFFF66"/>
                        </a:solidFill>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Normo-tensive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Neuro-ticism</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Mean* (SD)</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12.0</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(5.3)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9.3</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(5.3)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9.7</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(4.8)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9.5</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(4.6)</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Type A</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bg2"/>
                          </a:solidFill>
                          <a:effectLst/>
                          <a:latin typeface="Tahoma" pitchFamily="34" charset="0"/>
                        </a:rPr>
                        <a:t>Mean* (SD)</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0.79</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-3.0</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rgbClr val="33CC33"/>
                        </a:gs>
                        <a:gs pos="100000">
                          <a:srgbClr val="339966"/>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-2.0</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(9.4)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-2.6</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smtClean="0">
                          <a:ln>
                            <a:noFill/>
                          </a:ln>
                          <a:solidFill>
                            <a:schemeClr val="tx1"/>
                          </a:solidFill>
                          <a:effectLst/>
                          <a:latin typeface="Tahoma" pitchFamily="34" charset="0"/>
                        </a:rPr>
                        <a:t>(8.2)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gradFill rotWithShape="0">
                      <a:gsLst>
                        <a:gs pos="0">
                          <a:schemeClr val="bg2"/>
                        </a:gs>
                        <a:gs pos="50000">
                          <a:schemeClr val="accent1"/>
                        </a:gs>
                        <a:gs pos="100000">
                          <a:schemeClr val="bg2"/>
                        </a:gs>
                      </a:gsLst>
                      <a:lin ang="5400000" scaled="1"/>
                    </a:gradFill>
                  </a:tcPr>
                </a:tc>
              </a:tr>
            </a:tbl>
          </a:graphicData>
        </a:graphic>
      </p:graphicFrame>
      <p:sp>
        <p:nvSpPr>
          <p:cNvPr id="103453" name="Text Box 29"/>
          <p:cNvSpPr txBox="1">
            <a:spLocks noChangeArrowheads="1"/>
          </p:cNvSpPr>
          <p:nvPr/>
        </p:nvSpPr>
        <p:spPr bwMode="auto">
          <a:xfrm>
            <a:off x="288925" y="6205538"/>
            <a:ext cx="5991225" cy="457200"/>
          </a:xfrm>
          <a:prstGeom prst="rect">
            <a:avLst/>
          </a:prstGeom>
          <a:noFill/>
          <a:ln w="9525">
            <a:noFill/>
            <a:miter lim="800000"/>
            <a:headEnd/>
            <a:tailEnd/>
          </a:ln>
          <a:effectLst/>
        </p:spPr>
        <p:txBody>
          <a:bodyPr wrap="none">
            <a:spAutoFit/>
          </a:bodyPr>
          <a:lstStyle/>
          <a:p>
            <a:r>
              <a:rPr lang="en-US">
                <a:solidFill>
                  <a:srgbClr val="FFFF66"/>
                </a:solidFill>
              </a:rPr>
              <a:t>* Group 1 &gt; Group 2 &amp; Group 3 (p &lt; 0.01)</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sz="4000"/>
              <a:t>Personality and Hypertension:</a:t>
            </a:r>
            <a:br>
              <a:rPr lang="en-US" sz="4000"/>
            </a:br>
            <a:r>
              <a:rPr lang="en-US" sz="4000"/>
              <a:t>Effect of Hypertension Awareness</a:t>
            </a:r>
          </a:p>
        </p:txBody>
      </p:sp>
      <p:graphicFrame>
        <p:nvGraphicFramePr>
          <p:cNvPr id="105475" name="Object 3"/>
          <p:cNvGraphicFramePr>
            <a:graphicFrameLocks noGrp="1" noChangeAspect="1"/>
          </p:cNvGraphicFramePr>
          <p:nvPr>
            <p:ph type="chart" idx="1"/>
          </p:nvPr>
        </p:nvGraphicFramePr>
        <p:xfrm>
          <a:off x="1182688" y="2017713"/>
          <a:ext cx="7772400" cy="4114800"/>
        </p:xfrm>
        <a:graphic>
          <a:graphicData uri="http://schemas.openxmlformats.org/presentationml/2006/ole">
            <mc:AlternateContent xmlns:mc="http://schemas.openxmlformats.org/markup-compatibility/2006">
              <mc:Choice xmlns:v="urn:schemas-microsoft-com:vml" Requires="v">
                <p:oleObj spid="_x0000_s105478" name="Chart" r:id="rId4" imgW="7772897" imgH="4115250" progId="MSGraph.Chart.5">
                  <p:embed followColorScheme="full"/>
                </p:oleObj>
              </mc:Choice>
              <mc:Fallback>
                <p:oleObj name="Chart" r:id="rId4" imgW="7772897" imgH="4115250" progId="MSGraph.Chart.5">
                  <p:embed followColorScheme="full"/>
                  <p:pic>
                    <p:nvPicPr>
                      <p:cNvPr id="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82688" y="2017713"/>
                        <a:ext cx="7772400" cy="4114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5476" name="Text Box 4"/>
          <p:cNvSpPr txBox="1">
            <a:spLocks noChangeArrowheads="1"/>
          </p:cNvSpPr>
          <p:nvPr/>
        </p:nvSpPr>
        <p:spPr bwMode="auto">
          <a:xfrm>
            <a:off x="228600" y="5867400"/>
            <a:ext cx="8510588" cy="822325"/>
          </a:xfrm>
          <a:prstGeom prst="rect">
            <a:avLst/>
          </a:prstGeom>
          <a:noFill/>
          <a:ln w="9525">
            <a:noFill/>
            <a:miter lim="800000"/>
            <a:headEnd/>
            <a:tailEnd/>
          </a:ln>
          <a:effectLst/>
        </p:spPr>
        <p:txBody>
          <a:bodyPr wrap="none">
            <a:spAutoFit/>
          </a:bodyPr>
          <a:lstStyle/>
          <a:p>
            <a:r>
              <a:rPr lang="en-US"/>
              <a:t>Aware hypertensive &gt; normotensive &amp; unaware hypertensive,</a:t>
            </a:r>
          </a:p>
          <a:p>
            <a:r>
              <a:rPr lang="en-US"/>
              <a:t>P &lt; 0.001</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algn="ctr"/>
            <a:r>
              <a:rPr lang="en-US" sz="4000"/>
              <a:t>Personality and Hypertension:</a:t>
            </a:r>
            <a:br>
              <a:rPr lang="en-US" sz="4000"/>
            </a:br>
            <a:r>
              <a:rPr lang="en-US" sz="4000"/>
              <a:t>Conclusion</a:t>
            </a:r>
          </a:p>
        </p:txBody>
      </p:sp>
      <p:sp>
        <p:nvSpPr>
          <p:cNvPr id="106499" name="Rectangle 3"/>
          <p:cNvSpPr>
            <a:spLocks noGrp="1" noChangeArrowheads="1"/>
          </p:cNvSpPr>
          <p:nvPr>
            <p:ph type="body" idx="1"/>
          </p:nvPr>
        </p:nvSpPr>
        <p:spPr>
          <a:xfrm>
            <a:off x="609600" y="2133600"/>
            <a:ext cx="8229600" cy="4267200"/>
          </a:xfrm>
        </p:spPr>
        <p:txBody>
          <a:bodyPr/>
          <a:lstStyle/>
          <a:p>
            <a:r>
              <a:rPr lang="en-US"/>
              <a:t>Do hypertensives have a different personality than those with normal blood pressure?</a:t>
            </a:r>
          </a:p>
          <a:p>
            <a:pPr lvl="1"/>
            <a:r>
              <a:rPr lang="en-US"/>
              <a:t>No, because the unaware hypertensives did not differ from the normotensives.</a:t>
            </a:r>
          </a:p>
          <a:p>
            <a:r>
              <a:rPr lang="en-US"/>
              <a:t>Why did the aware and unaware hypertensives differ?</a:t>
            </a:r>
          </a:p>
          <a:p>
            <a:pPr lvl="1"/>
            <a:r>
              <a:rPr lang="en-US"/>
              <a:t>Possible explanations?</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pPr algn="ctr"/>
            <a:r>
              <a:rPr lang="en-US" sz="4000"/>
              <a:t>Personality and Hypertension:</a:t>
            </a:r>
            <a:br>
              <a:rPr lang="en-US" sz="4000"/>
            </a:br>
            <a:r>
              <a:rPr lang="en-US" sz="4000"/>
              <a:t>Conclusion</a:t>
            </a:r>
          </a:p>
        </p:txBody>
      </p:sp>
      <p:sp>
        <p:nvSpPr>
          <p:cNvPr id="107523" name="Rectangle 3"/>
          <p:cNvSpPr>
            <a:spLocks noGrp="1" noChangeArrowheads="1"/>
          </p:cNvSpPr>
          <p:nvPr>
            <p:ph type="body" idx="1"/>
          </p:nvPr>
        </p:nvSpPr>
        <p:spPr>
          <a:xfrm>
            <a:off x="1066800" y="2133600"/>
            <a:ext cx="7772400" cy="4114800"/>
          </a:xfrm>
        </p:spPr>
        <p:txBody>
          <a:bodyPr/>
          <a:lstStyle/>
          <a:p>
            <a:r>
              <a:rPr lang="en-US"/>
              <a:t>Awareness of hypertension status confounds assessment of the association between personality characteristics and hypertension.</a:t>
            </a:r>
          </a:p>
          <a:p>
            <a:pPr>
              <a:buFont typeface="Wingdings" pitchFamily="2" charset="2"/>
              <a:buNone/>
            </a:pPr>
            <a:endParaRPr lang="en-US"/>
          </a:p>
          <a:p>
            <a:pPr lvl="1"/>
            <a:r>
              <a:rPr lang="en-US"/>
              <a:t>Due to hypertension labeling effect; or</a:t>
            </a:r>
          </a:p>
          <a:p>
            <a:pPr lvl="1"/>
            <a:r>
              <a:rPr lang="en-US"/>
              <a:t>Due to self-selection bias</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US"/>
              <a:t>Longitudinal Design</a:t>
            </a:r>
          </a:p>
        </p:txBody>
      </p:sp>
      <p:sp>
        <p:nvSpPr>
          <p:cNvPr id="78851" name="Rectangle 3"/>
          <p:cNvSpPr>
            <a:spLocks noGrp="1" noChangeArrowheads="1"/>
          </p:cNvSpPr>
          <p:nvPr>
            <p:ph type="body" idx="1"/>
          </p:nvPr>
        </p:nvSpPr>
        <p:spPr/>
        <p:txBody>
          <a:bodyPr/>
          <a:lstStyle/>
          <a:p>
            <a:r>
              <a:rPr lang="en-US"/>
              <a:t>To gather data on the course of health or disease over time (e.g., progression of multiple sclerosis).</a:t>
            </a:r>
          </a:p>
          <a:p>
            <a:pPr lvl="1"/>
            <a:r>
              <a:rPr lang="en-US"/>
              <a:t>Advantage is that you can see the time course of the disease or behaviour (e.g., smoking cessation over time).</a:t>
            </a:r>
          </a:p>
          <a:p>
            <a:pPr lvl="1"/>
            <a:r>
              <a:rPr lang="en-US"/>
              <a:t>Disadvantage is it is costly and still subject to bias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US"/>
              <a:t>Experimental Designs</a:t>
            </a:r>
          </a:p>
        </p:txBody>
      </p:sp>
      <p:sp>
        <p:nvSpPr>
          <p:cNvPr id="80899" name="Rectangle 3"/>
          <p:cNvSpPr>
            <a:spLocks noGrp="1" noChangeArrowheads="1"/>
          </p:cNvSpPr>
          <p:nvPr>
            <p:ph type="body" idx="1"/>
          </p:nvPr>
        </p:nvSpPr>
        <p:spPr/>
        <p:txBody>
          <a:bodyPr/>
          <a:lstStyle/>
          <a:p>
            <a:pPr>
              <a:lnSpc>
                <a:spcPct val="90000"/>
              </a:lnSpc>
            </a:pPr>
            <a:r>
              <a:rPr lang="en-US"/>
              <a:t>Examines differences between experimentally manipulated groups (e.g., one group gets a certain drug and the other gets a placebo).</a:t>
            </a:r>
          </a:p>
          <a:p>
            <a:pPr lvl="1">
              <a:lnSpc>
                <a:spcPct val="90000"/>
              </a:lnSpc>
            </a:pPr>
            <a:r>
              <a:rPr lang="en-US"/>
              <a:t>Advantage is that you can determine causality.</a:t>
            </a:r>
          </a:p>
          <a:p>
            <a:pPr lvl="1">
              <a:lnSpc>
                <a:spcPct val="90000"/>
              </a:lnSpc>
            </a:pPr>
            <a:r>
              <a:rPr lang="en-US"/>
              <a:t>Disadvantage is cost and many variables cannot be experimentally manipulated (e.g., smoke exposure over time).</a:t>
            </a:r>
          </a:p>
        </p:txBody>
      </p:sp>
    </p:spTree>
  </p:cSld>
  <p:clrMapOvr>
    <a:masterClrMapping/>
  </p:clrMapOvr>
</p:sld>
</file>

<file path=ppt/theme/theme1.xml><?xml version="1.0" encoding="utf-8"?>
<a:theme xmlns:a="http://schemas.openxmlformats.org/drawingml/2006/main" name="Blends">
  <a:themeElements>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themeOverrid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1401</TotalTime>
  <Words>5278</Words>
  <Application>Microsoft Office PowerPoint</Application>
  <PresentationFormat>On-screen Show (4:3)</PresentationFormat>
  <Paragraphs>479</Paragraphs>
  <Slides>41</Slides>
  <Notes>41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41</vt:i4>
      </vt:variant>
    </vt:vector>
  </HeadingPairs>
  <TitlesOfParts>
    <vt:vector size="50" baseType="lpstr">
      <vt:lpstr>Arial</vt:lpstr>
      <vt:lpstr>Courier</vt:lpstr>
      <vt:lpstr>Tahoma</vt:lpstr>
      <vt:lpstr>Times New Roman</vt:lpstr>
      <vt:lpstr>Times Roman</vt:lpstr>
      <vt:lpstr>Wingdings</vt:lpstr>
      <vt:lpstr>Blends</vt:lpstr>
      <vt:lpstr>Chart</vt:lpstr>
      <vt:lpstr>MS Org Chart</vt:lpstr>
      <vt:lpstr>Introduction to Health Psychology</vt:lpstr>
      <vt:lpstr>Health Psychology</vt:lpstr>
      <vt:lpstr>What is health, illness, and disease?</vt:lpstr>
      <vt:lpstr>World Health Definition of Health (1948)</vt:lpstr>
      <vt:lpstr>Health Concept</vt:lpstr>
      <vt:lpstr>SF-36 (John Ware et al., 1993) – Social Functioning</vt:lpstr>
      <vt:lpstr>SF-36 (John Ware et al., 1993)</vt:lpstr>
      <vt:lpstr>SF-36 (John Ware et al., 1993)</vt:lpstr>
      <vt:lpstr>What are your health risks? For each item, answer YES or No.</vt:lpstr>
      <vt:lpstr>What are your health risks? For each item, answer YES or No.</vt:lpstr>
      <vt:lpstr>Estimated contributions of different factors to health status.</vt:lpstr>
      <vt:lpstr>Health Psychologist</vt:lpstr>
      <vt:lpstr>Health Psychology</vt:lpstr>
      <vt:lpstr>Relation of health psychology to other health-related fields</vt:lpstr>
      <vt:lpstr>History of Medicine</vt:lpstr>
      <vt:lpstr>History of Medicine</vt:lpstr>
      <vt:lpstr>Supernatural or Magical Belief; Disease resulted from:</vt:lpstr>
      <vt:lpstr>Treatments</vt:lpstr>
      <vt:lpstr>Greeks – Hippocrates  (460-377 B.C.)</vt:lpstr>
      <vt:lpstr>Hippocrates - Treatments</vt:lpstr>
      <vt:lpstr>Evolving view of diseases</vt:lpstr>
      <vt:lpstr>Evolving view of diseases</vt:lpstr>
      <vt:lpstr>History of Medicine</vt:lpstr>
      <vt:lpstr>Psychosomatic Medicine</vt:lpstr>
      <vt:lpstr>Biopsychosocial Model of Disease</vt:lpstr>
      <vt:lpstr>Biopsychosocial Model</vt:lpstr>
      <vt:lpstr>Important Contributions of Psychology to Health</vt:lpstr>
      <vt:lpstr>Please respond to each of these items with YES or NO.</vt:lpstr>
      <vt:lpstr>Please respond to each of these items with YES or NO.</vt:lpstr>
      <vt:lpstr>Please respond to each of these items with YES or NO.</vt:lpstr>
      <vt:lpstr>Research Methods  Case Studies</vt:lpstr>
      <vt:lpstr>Correlational Studies</vt:lpstr>
      <vt:lpstr>Cross-Sectional Study Designs</vt:lpstr>
      <vt:lpstr>Personality and Hypertension, The effect of Hypertension Awareness (Irvine et al. 1989)</vt:lpstr>
      <vt:lpstr>Personality and Hypertension: Effect of Hypertension Awareness</vt:lpstr>
      <vt:lpstr>Personality and Hypertension: Effect of Hypertension Awareness</vt:lpstr>
      <vt:lpstr>Personality and Hypertension: Effect of Hypertension Awareness</vt:lpstr>
      <vt:lpstr>Personality and Hypertension: Conclusion</vt:lpstr>
      <vt:lpstr>Personality and Hypertension: Conclusion</vt:lpstr>
      <vt:lpstr>Longitudinal Design</vt:lpstr>
      <vt:lpstr>Experimental Designs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Psychology</dc:title>
  <dc:creator>Jane Irvine</dc:creator>
  <cp:lastModifiedBy>Felicity Page</cp:lastModifiedBy>
  <cp:revision>67</cp:revision>
  <dcterms:created xsi:type="dcterms:W3CDTF">2000-06-27T15:13:46Z</dcterms:created>
  <dcterms:modified xsi:type="dcterms:W3CDTF">2016-02-29T11:34:33Z</dcterms:modified>
</cp:coreProperties>
</file>