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6"/>
  </p:notesMasterIdLst>
  <p:handoutMasterIdLst>
    <p:handoutMasterId r:id="rId37"/>
  </p:handoutMasterIdLst>
  <p:sldIdLst>
    <p:sldId id="934" r:id="rId3"/>
    <p:sldId id="935" r:id="rId4"/>
    <p:sldId id="500" r:id="rId5"/>
    <p:sldId id="786" r:id="rId6"/>
    <p:sldId id="791" r:id="rId7"/>
    <p:sldId id="867" r:id="rId8"/>
    <p:sldId id="923" r:id="rId9"/>
    <p:sldId id="930" r:id="rId10"/>
    <p:sldId id="878" r:id="rId11"/>
    <p:sldId id="907" r:id="rId12"/>
    <p:sldId id="924" r:id="rId13"/>
    <p:sldId id="912" r:id="rId14"/>
    <p:sldId id="925" r:id="rId15"/>
    <p:sldId id="913" r:id="rId16"/>
    <p:sldId id="926" r:id="rId17"/>
    <p:sldId id="928" r:id="rId18"/>
    <p:sldId id="927" r:id="rId19"/>
    <p:sldId id="929" r:id="rId20"/>
    <p:sldId id="931" r:id="rId21"/>
    <p:sldId id="932" r:id="rId22"/>
    <p:sldId id="922" r:id="rId23"/>
    <p:sldId id="880" r:id="rId24"/>
    <p:sldId id="919" r:id="rId25"/>
    <p:sldId id="910" r:id="rId26"/>
    <p:sldId id="905" r:id="rId27"/>
    <p:sldId id="914" r:id="rId28"/>
    <p:sldId id="886" r:id="rId29"/>
    <p:sldId id="933" r:id="rId30"/>
    <p:sldId id="882" r:id="rId31"/>
    <p:sldId id="883" r:id="rId32"/>
    <p:sldId id="936" r:id="rId33"/>
    <p:sldId id="884" r:id="rId34"/>
    <p:sldId id="885" r:id="rId35"/>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36" autoAdjust="0"/>
    <p:restoredTop sz="75170" autoAdjust="0"/>
  </p:normalViewPr>
  <p:slideViewPr>
    <p:cSldViewPr snapToGrid="0">
      <p:cViewPr varScale="1">
        <p:scale>
          <a:sx n="94" d="100"/>
          <a:sy n="94" d="100"/>
        </p:scale>
        <p:origin x="3096" y="200"/>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43" d="100"/>
          <a:sy n="43" d="100"/>
        </p:scale>
        <p:origin x="1686" y="5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commentAuthors" Target="commentAuthors.xml"/></Relationships>
</file>

<file path=ppt/_rels/viewProps.xml.rels><?xml version="1.0" encoding="UTF-8" standalone="yes"?>
<Relationships xmlns="http://schemas.openxmlformats.org/package/2006/relationships"><Relationship Id="rId8" Type="http://schemas.openxmlformats.org/officeDocument/2006/relationships/slide" Target="slides/slide14.xml"/><Relationship Id="rId13" Type="http://schemas.openxmlformats.org/officeDocument/2006/relationships/slide" Target="slides/slide19.xml"/><Relationship Id="rId18" Type="http://schemas.openxmlformats.org/officeDocument/2006/relationships/slide" Target="slides/slide26.xml"/><Relationship Id="rId3" Type="http://schemas.openxmlformats.org/officeDocument/2006/relationships/slide" Target="slides/slide8.xml"/><Relationship Id="rId21" Type="http://schemas.openxmlformats.org/officeDocument/2006/relationships/slide" Target="slides/slide30.xml"/><Relationship Id="rId7" Type="http://schemas.openxmlformats.org/officeDocument/2006/relationships/slide" Target="slides/slide13.xml"/><Relationship Id="rId12" Type="http://schemas.openxmlformats.org/officeDocument/2006/relationships/slide" Target="slides/slide18.xml"/><Relationship Id="rId17" Type="http://schemas.openxmlformats.org/officeDocument/2006/relationships/slide" Target="slides/slide24.xml"/><Relationship Id="rId2" Type="http://schemas.openxmlformats.org/officeDocument/2006/relationships/slide" Target="slides/slide7.xml"/><Relationship Id="rId16" Type="http://schemas.openxmlformats.org/officeDocument/2006/relationships/slide" Target="slides/slide23.xml"/><Relationship Id="rId20" Type="http://schemas.openxmlformats.org/officeDocument/2006/relationships/slide" Target="slides/slide28.xml"/><Relationship Id="rId1" Type="http://schemas.openxmlformats.org/officeDocument/2006/relationships/slide" Target="slides/slide6.xml"/><Relationship Id="rId6" Type="http://schemas.openxmlformats.org/officeDocument/2006/relationships/slide" Target="slides/slide12.xml"/><Relationship Id="rId11" Type="http://schemas.openxmlformats.org/officeDocument/2006/relationships/slide" Target="slides/slide17.xml"/><Relationship Id="rId5" Type="http://schemas.openxmlformats.org/officeDocument/2006/relationships/slide" Target="slides/slide11.xml"/><Relationship Id="rId15" Type="http://schemas.openxmlformats.org/officeDocument/2006/relationships/slide" Target="slides/slide21.xml"/><Relationship Id="rId10" Type="http://schemas.openxmlformats.org/officeDocument/2006/relationships/slide" Target="slides/slide16.xml"/><Relationship Id="rId19" Type="http://schemas.openxmlformats.org/officeDocument/2006/relationships/slide" Target="slides/slide27.xml"/><Relationship Id="rId4" Type="http://schemas.openxmlformats.org/officeDocument/2006/relationships/slide" Target="slides/slide10.xml"/><Relationship Id="rId9" Type="http://schemas.openxmlformats.org/officeDocument/2006/relationships/slide" Target="slides/slide15.xml"/><Relationship Id="rId14" Type="http://schemas.openxmlformats.org/officeDocument/2006/relationships/slide" Target="slides/slide2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dirty="0"/>
              <a:t>© 2006, Cisco Systems, Inc. All rights reserved.</a:t>
            </a:r>
          </a:p>
          <a:p>
            <a:pPr algn="l" defTabSz="611188">
              <a:lnSpc>
                <a:spcPct val="100000"/>
              </a:lnSpc>
              <a:tabLst>
                <a:tab pos="2387600" algn="l"/>
                <a:tab pos="4830763" algn="l"/>
              </a:tabLst>
            </a:pPr>
            <a:r>
              <a:rPr lang="en-US" sz="800" dirty="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dirty="0"/>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dirty="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dirty="0"/>
              <a:t>© 2006, Cisco Systems, Inc. All rights reserved.</a:t>
            </a:r>
          </a:p>
          <a:p>
            <a:pPr algn="l" defTabSz="611188">
              <a:lnSpc>
                <a:spcPct val="100000"/>
              </a:lnSpc>
              <a:tabLst>
                <a:tab pos="2387600" algn="l"/>
                <a:tab pos="4830763" algn="l"/>
              </a:tabLst>
            </a:pPr>
            <a:r>
              <a:rPr lang="en-US" sz="800" dirty="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dirty="0"/>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dirty="0"/>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3</a:t>
            </a:fld>
            <a:endParaRPr lang="en-US" sz="800" dirty="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Cybersecurity </a:t>
            </a:r>
            <a:r>
              <a:rPr lang="en-US" b="0"/>
              <a:t>Essentials v1.1</a:t>
            </a:r>
            <a:endParaRPr lang="en-US" b="0" dirty="0"/>
          </a:p>
          <a:p>
            <a:pPr>
              <a:buFontTx/>
              <a:buNone/>
            </a:pPr>
            <a:r>
              <a:rPr lang="en-US" sz="1200" b="0" dirty="0"/>
              <a:t>Chapter 6: The Five Nines Concept</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4</a:t>
            </a:fld>
            <a:endParaRPr lang="en-US" sz="800" b="0" dirty="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6: </a:t>
            </a:r>
            <a:r>
              <a:rPr lang="en-US" sz="800" b="0" dirty="0"/>
              <a:t>The Five Nines Concept</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18062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345908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03635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9</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6: </a:t>
            </a:r>
            <a:r>
              <a:rPr lang="en-US" sz="800" b="0" dirty="0"/>
              <a:t>The Five Nines Concept</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79939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49032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472713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3473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979988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691728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025532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612606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369376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243170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165971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367482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7403673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22</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6: </a:t>
            </a:r>
            <a:r>
              <a:rPr lang="en-US" sz="800" b="0" dirty="0"/>
              <a:t>The Five Nines Concept</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1644612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23012524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3408896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6: </a:t>
            </a:r>
            <a:r>
              <a:rPr lang="en-US" sz="800" b="0" dirty="0"/>
              <a:t>The Five Nines Concept</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530201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9759362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2603296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196681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29</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6: </a:t>
            </a:r>
            <a:r>
              <a:rPr lang="en-US" sz="800" b="0" dirty="0"/>
              <a:t>The Five Nines Concept</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6333652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30</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1.6.1.1</a:t>
            </a:r>
            <a:r>
              <a:rPr lang="en-US" sz="1200" kern="1200" baseline="0" dirty="0">
                <a:solidFill>
                  <a:schemeClr val="tx1"/>
                </a:solidFill>
                <a:latin typeface="Arial" charset="0"/>
                <a:ea typeface="ＭＳ Ｐゴシック" charset="0"/>
                <a:cs typeface="ＭＳ Ｐゴシック" charset="0"/>
              </a:rPr>
              <a:t> - </a:t>
            </a:r>
            <a:r>
              <a:rPr lang="en-US" dirty="0">
                <a:latin typeface="Arial" charset="0"/>
              </a:rPr>
              <a:t>Summary</a:t>
            </a:r>
            <a:endParaRPr lang="en-US" dirty="0"/>
          </a:p>
        </p:txBody>
      </p:sp>
    </p:spTree>
    <p:extLst>
      <p:ext uri="{BB962C8B-B14F-4D97-AF65-F5344CB8AC3E}">
        <p14:creationId xmlns:p14="http://schemas.microsoft.com/office/powerpoint/2010/main" val="11308289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33</a:t>
            </a:fld>
            <a:endParaRPr lang="en-US" dirty="0"/>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6</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dirty="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dirty="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6</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dirty="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dirty="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close up of text on a white background&#10;&#10;Description automatically generated">
            <a:extLst>
              <a:ext uri="{FF2B5EF4-FFF2-40B4-BE49-F238E27FC236}">
                <a16:creationId xmlns:a16="http://schemas.microsoft.com/office/drawing/2014/main" id="{ADA6632B-787F-8549-B094-8DF7ABD633B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pic>
        <p:nvPicPr>
          <p:cNvPr id="3" name="Picture 2" descr="A close up of text on a white background&#10;&#10;Description automatically generated">
            <a:extLst>
              <a:ext uri="{FF2B5EF4-FFF2-40B4-BE49-F238E27FC236}">
                <a16:creationId xmlns:a16="http://schemas.microsoft.com/office/drawing/2014/main" id="{4F008712-38F4-9D44-95B1-1822E84C06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523544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Graphical user interface, text&#10;&#10;Description automatically generated">
            <a:extLst>
              <a:ext uri="{FF2B5EF4-FFF2-40B4-BE49-F238E27FC236}">
                <a16:creationId xmlns:a16="http://schemas.microsoft.com/office/drawing/2014/main" id="{E99D64AE-42BC-AE46-989F-D566FB4EE23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2695098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50" y="2263775"/>
            <a:ext cx="3854450" cy="1481138"/>
          </a:xfrm>
        </p:spPr>
        <p:txBody>
          <a:bodyPr/>
          <a:lstStyle/>
          <a:p>
            <a:pPr eaLnBrk="1" hangingPunct="1"/>
            <a:r>
              <a:rPr lang="en-US" sz="2400" dirty="0">
                <a:latin typeface="Arial" charset="0"/>
              </a:rPr>
              <a:t>Chapter 6:</a:t>
            </a:r>
            <a:br>
              <a:rPr lang="en-US" sz="2400" dirty="0">
                <a:latin typeface="Arial" charset="0"/>
              </a:rPr>
            </a:br>
            <a:r>
              <a:rPr lang="en-US" sz="2400" dirty="0">
                <a:latin typeface="Arial" charset="0"/>
              </a:rPr>
              <a:t>The Five Nines Concept</a:t>
            </a:r>
            <a:endParaRPr lang="en-US" sz="2400" dirty="0">
              <a:solidFill>
                <a:schemeClr val="folHlink"/>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r>
              <a:rPr lang="en-US" dirty="0">
                <a:latin typeface="Arial" charset="0"/>
              </a:rPr>
              <a:t>Cybersecurity Essentials v1.1</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idx="4294967295"/>
          </p:nvPr>
        </p:nvSpPr>
        <p:spPr>
          <a:xfrm>
            <a:off x="655638" y="609600"/>
            <a:ext cx="8145462" cy="838200"/>
          </a:xfrm>
        </p:spPr>
        <p:txBody>
          <a:bodyPr/>
          <a:lstStyle/>
          <a:p>
            <a:pPr eaLnBrk="1" hangingPunct="1"/>
            <a:r>
              <a:rPr lang="en-US" dirty="0"/>
              <a:t>Chapter 6 - Sections &amp; Objectives</a:t>
            </a:r>
          </a:p>
        </p:txBody>
      </p:sp>
      <p:sp>
        <p:nvSpPr>
          <p:cNvPr id="4099" name="Rectangle 34"/>
          <p:cNvSpPr>
            <a:spLocks noGrp="1" noChangeArrowheads="1"/>
          </p:cNvSpPr>
          <p:nvPr>
            <p:ph type="body" idx="4294967295"/>
          </p:nvPr>
        </p:nvSpPr>
        <p:spPr>
          <a:xfrm>
            <a:off x="655638" y="1828800"/>
            <a:ext cx="7940675" cy="4252259"/>
          </a:xfrm>
        </p:spPr>
        <p:txBody>
          <a:bodyPr/>
          <a:lstStyle/>
          <a:p>
            <a:pPr marL="0" indent="0">
              <a:spcBef>
                <a:spcPts val="600"/>
              </a:spcBef>
              <a:buNone/>
            </a:pPr>
            <a:r>
              <a:rPr lang="en-US" dirty="0"/>
              <a:t>6.1	High Availability</a:t>
            </a:r>
          </a:p>
          <a:p>
            <a:pPr marL="0" indent="0">
              <a:spcBef>
                <a:spcPts val="600"/>
              </a:spcBef>
              <a:buNone/>
            </a:pPr>
            <a:r>
              <a:rPr lang="en-US" dirty="0"/>
              <a:t>	</a:t>
            </a:r>
            <a:r>
              <a:rPr lang="en-US" sz="1800" dirty="0"/>
              <a:t>Explain the concept of high availability.</a:t>
            </a:r>
          </a:p>
          <a:p>
            <a:pPr marL="0" indent="0">
              <a:spcBef>
                <a:spcPts val="600"/>
              </a:spcBef>
              <a:buNone/>
            </a:pPr>
            <a:r>
              <a:rPr lang="en-US" dirty="0"/>
              <a:t>6.2	Measures to Improve Availability	</a:t>
            </a:r>
          </a:p>
          <a:p>
            <a:pPr marL="800100" lvl="2">
              <a:spcBef>
                <a:spcPts val="600"/>
              </a:spcBef>
            </a:pPr>
            <a:r>
              <a:rPr lang="en-US" sz="1800" dirty="0"/>
              <a:t>Explain how high availability measures are used to improve availability.</a:t>
            </a:r>
          </a:p>
          <a:p>
            <a:pPr marL="0" indent="0">
              <a:spcBef>
                <a:spcPts val="600"/>
              </a:spcBef>
              <a:buNone/>
            </a:pPr>
            <a:r>
              <a:rPr lang="en-US" dirty="0"/>
              <a:t>6.3	Incident Response</a:t>
            </a:r>
          </a:p>
          <a:p>
            <a:pPr marL="0" indent="0">
              <a:spcBef>
                <a:spcPts val="600"/>
              </a:spcBef>
              <a:buNone/>
            </a:pPr>
            <a:r>
              <a:rPr lang="en-US" dirty="0"/>
              <a:t>	</a:t>
            </a:r>
            <a:r>
              <a:rPr lang="en-US" sz="1800" dirty="0"/>
              <a:t>Describe how an incident response plan improves high availability.</a:t>
            </a:r>
          </a:p>
          <a:p>
            <a:pPr marL="0" indent="0">
              <a:spcBef>
                <a:spcPts val="600"/>
              </a:spcBef>
              <a:buNone/>
            </a:pPr>
            <a:r>
              <a:rPr lang="en-US" dirty="0"/>
              <a:t>6.4	Disaster Recovery</a:t>
            </a:r>
          </a:p>
          <a:p>
            <a:pPr marL="800100" lvl="3" indent="0">
              <a:spcBef>
                <a:spcPts val="600"/>
              </a:spcBef>
            </a:pPr>
            <a:r>
              <a:rPr lang="en-US" sz="1800" dirty="0"/>
              <a:t>Describe how disaster recovery planning plays an important role in implementing high availability.</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4150014" cy="1481138"/>
          </a:xfrm>
        </p:spPr>
        <p:txBody>
          <a:bodyPr/>
          <a:lstStyle/>
          <a:p>
            <a:pPr>
              <a:spcBef>
                <a:spcPts val="600"/>
              </a:spcBef>
            </a:pPr>
            <a:r>
              <a:rPr lang="en-US" sz="2400" dirty="0"/>
              <a:t>2.1 High Availability</a:t>
            </a:r>
            <a:br>
              <a:rPr lang="en-US" sz="2400" dirty="0"/>
            </a:br>
            <a:endParaRPr lang="en-US" sz="2400" dirty="0"/>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403628"/>
            <a:ext cx="8772157" cy="838200"/>
          </a:xfrm>
        </p:spPr>
        <p:txBody>
          <a:bodyPr/>
          <a:lstStyle/>
          <a:p>
            <a:pPr eaLnBrk="1" hangingPunct="1"/>
            <a:r>
              <a:rPr lang="en-US" sz="1800" dirty="0"/>
              <a:t>High Availability</a:t>
            </a:r>
            <a:br>
              <a:rPr lang="en-US" sz="1800" dirty="0"/>
            </a:br>
            <a:r>
              <a:rPr lang="en-US" dirty="0">
                <a:latin typeface="Arial" charset="0"/>
              </a:rPr>
              <a:t>The Five Nines</a:t>
            </a:r>
            <a:endParaRPr lang="en-US" sz="4800" dirty="0">
              <a:latin typeface="Arial" charset="0"/>
            </a:endParaRPr>
          </a:p>
        </p:txBody>
      </p:sp>
      <p:sp>
        <p:nvSpPr>
          <p:cNvPr id="2" name="Content Placeholder 1"/>
          <p:cNvSpPr>
            <a:spLocks noGrp="1"/>
          </p:cNvSpPr>
          <p:nvPr>
            <p:ph idx="1"/>
          </p:nvPr>
        </p:nvSpPr>
        <p:spPr>
          <a:xfrm>
            <a:off x="193868" y="1382484"/>
            <a:ext cx="8035732" cy="2659164"/>
          </a:xfrm>
        </p:spPr>
        <p:txBody>
          <a:bodyPr/>
          <a:lstStyle/>
          <a:p>
            <a:pPr marL="0" indent="0">
              <a:buNone/>
            </a:pPr>
            <a:r>
              <a:rPr lang="en-US" sz="1800" b="1" dirty="0"/>
              <a:t>What is Five Nine?</a:t>
            </a:r>
          </a:p>
          <a:p>
            <a:r>
              <a:rPr lang="en-US" sz="1800" dirty="0"/>
              <a:t>Five nines mean that systems and services are available 99.999% of the time. It also means that both planned and unplanned downtime is less than 5.26 minutes per year. High availability refers to a system or component that is continuously operational for a given length of time. To help ensure high availability:</a:t>
            </a:r>
          </a:p>
          <a:p>
            <a:r>
              <a:rPr lang="en-US" sz="1800" dirty="0"/>
              <a:t>Eliminate single points of failure</a:t>
            </a:r>
          </a:p>
          <a:p>
            <a:r>
              <a:rPr lang="en-US" sz="1800" dirty="0"/>
              <a:t>Design for reliability</a:t>
            </a:r>
          </a:p>
          <a:p>
            <a:r>
              <a:rPr lang="en-US" sz="1800" dirty="0"/>
              <a:t>Detect failures as they occur</a:t>
            </a:r>
          </a:p>
          <a:p>
            <a:pPr marL="0" indent="0">
              <a:buNone/>
            </a:pPr>
            <a:endParaRPr lang="en-US" sz="1800" dirty="0"/>
          </a:p>
        </p:txBody>
      </p:sp>
      <p:pic>
        <p:nvPicPr>
          <p:cNvPr id="3" name="Picture 2"/>
          <p:cNvPicPr>
            <a:picLocks noChangeAspect="1"/>
          </p:cNvPicPr>
          <p:nvPr/>
        </p:nvPicPr>
        <p:blipFill>
          <a:blip r:embed="rId3"/>
          <a:stretch>
            <a:fillRect/>
          </a:stretch>
        </p:blipFill>
        <p:spPr>
          <a:xfrm>
            <a:off x="2379345" y="4590669"/>
            <a:ext cx="5505450" cy="1524000"/>
          </a:xfrm>
          <a:prstGeom prst="rect">
            <a:avLst/>
          </a:prstGeom>
        </p:spPr>
      </p:pic>
    </p:spTree>
    <p:extLst>
      <p:ext uri="{BB962C8B-B14F-4D97-AF65-F5344CB8AC3E}">
        <p14:creationId xmlns:p14="http://schemas.microsoft.com/office/powerpoint/2010/main" val="1534168903"/>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403628"/>
            <a:ext cx="8772157" cy="838200"/>
          </a:xfrm>
        </p:spPr>
        <p:txBody>
          <a:bodyPr/>
          <a:lstStyle/>
          <a:p>
            <a:pPr eaLnBrk="1" hangingPunct="1"/>
            <a:r>
              <a:rPr lang="en-US" sz="1800" dirty="0"/>
              <a:t>High Availability</a:t>
            </a:r>
            <a:br>
              <a:rPr lang="en-US" sz="1800" dirty="0"/>
            </a:br>
            <a:r>
              <a:rPr lang="en-US" dirty="0">
                <a:latin typeface="Arial" charset="0"/>
              </a:rPr>
              <a:t>The Five Nines (Cont.)</a:t>
            </a:r>
            <a:endParaRPr lang="en-US" sz="4800" dirty="0">
              <a:latin typeface="Arial" charset="0"/>
            </a:endParaRPr>
          </a:p>
        </p:txBody>
      </p:sp>
      <p:sp>
        <p:nvSpPr>
          <p:cNvPr id="2" name="Content Placeholder 1"/>
          <p:cNvSpPr>
            <a:spLocks noGrp="1"/>
          </p:cNvSpPr>
          <p:nvPr>
            <p:ph idx="1"/>
          </p:nvPr>
        </p:nvSpPr>
        <p:spPr>
          <a:xfrm>
            <a:off x="193868" y="1382484"/>
            <a:ext cx="6133780" cy="4762284"/>
          </a:xfrm>
        </p:spPr>
        <p:txBody>
          <a:bodyPr/>
          <a:lstStyle/>
          <a:p>
            <a:pPr marL="0" indent="0">
              <a:buNone/>
            </a:pPr>
            <a:r>
              <a:rPr lang="en-US" sz="1800" b="1" dirty="0"/>
              <a:t>Environments That Require Five Nines</a:t>
            </a:r>
          </a:p>
          <a:p>
            <a:pPr marL="0" indent="0">
              <a:buNone/>
            </a:pPr>
            <a:r>
              <a:rPr lang="en-US" sz="1800" dirty="0"/>
              <a:t>Although the cost of sustaining high availability may be too costly for some industries, several environments require five nines.</a:t>
            </a:r>
          </a:p>
          <a:p>
            <a:r>
              <a:rPr lang="en-US" sz="1800" dirty="0"/>
              <a:t>The finance industry needs to main high availability for continuous trading, compliance, and customer trust. </a:t>
            </a:r>
          </a:p>
          <a:p>
            <a:r>
              <a:rPr lang="en-US" sz="1800" dirty="0"/>
              <a:t>Healthcare facilities require high availability to provide around-the-clock care for patients. </a:t>
            </a:r>
          </a:p>
          <a:p>
            <a:r>
              <a:rPr lang="en-US" sz="1800" dirty="0"/>
              <a:t>The public safety industry includes agencies that provide security and services to a community, state, or nation. </a:t>
            </a:r>
          </a:p>
          <a:p>
            <a:r>
              <a:rPr lang="en-US" sz="1800" dirty="0"/>
              <a:t>The retail industry depends on efficient supply chains and the delivery of products to customers. Disruption can be devastating, especially during peak demand times such as holidays.</a:t>
            </a:r>
          </a:p>
          <a:p>
            <a:pPr marL="0" indent="0">
              <a:buNone/>
            </a:pPr>
            <a:endParaRPr lang="en-US" sz="1800" dirty="0"/>
          </a:p>
        </p:txBody>
      </p:sp>
      <p:pic>
        <p:nvPicPr>
          <p:cNvPr id="4" name="Picture 3"/>
          <p:cNvPicPr>
            <a:picLocks noChangeAspect="1"/>
          </p:cNvPicPr>
          <p:nvPr/>
        </p:nvPicPr>
        <p:blipFill>
          <a:blip r:embed="rId3"/>
          <a:stretch>
            <a:fillRect/>
          </a:stretch>
        </p:blipFill>
        <p:spPr>
          <a:xfrm>
            <a:off x="6803136" y="1241828"/>
            <a:ext cx="1994725" cy="1538367"/>
          </a:xfrm>
          <a:prstGeom prst="rect">
            <a:avLst/>
          </a:prstGeom>
        </p:spPr>
      </p:pic>
      <p:pic>
        <p:nvPicPr>
          <p:cNvPr id="5" name="Picture 4"/>
          <p:cNvPicPr>
            <a:picLocks noChangeAspect="1"/>
          </p:cNvPicPr>
          <p:nvPr/>
        </p:nvPicPr>
        <p:blipFill>
          <a:blip r:embed="rId4"/>
          <a:stretch>
            <a:fillRect/>
          </a:stretch>
        </p:blipFill>
        <p:spPr>
          <a:xfrm>
            <a:off x="6803136" y="3014831"/>
            <a:ext cx="1994725" cy="1551453"/>
          </a:xfrm>
          <a:prstGeom prst="rect">
            <a:avLst/>
          </a:prstGeom>
        </p:spPr>
      </p:pic>
      <p:pic>
        <p:nvPicPr>
          <p:cNvPr id="6" name="Picture 5"/>
          <p:cNvPicPr>
            <a:picLocks noChangeAspect="1"/>
          </p:cNvPicPr>
          <p:nvPr/>
        </p:nvPicPr>
        <p:blipFill>
          <a:blip r:embed="rId5"/>
          <a:stretch>
            <a:fillRect/>
          </a:stretch>
        </p:blipFill>
        <p:spPr>
          <a:xfrm>
            <a:off x="6803136" y="4869942"/>
            <a:ext cx="1994725" cy="1601825"/>
          </a:xfrm>
          <a:prstGeom prst="rect">
            <a:avLst/>
          </a:prstGeom>
        </p:spPr>
      </p:pic>
    </p:spTree>
    <p:extLst>
      <p:ext uri="{BB962C8B-B14F-4D97-AF65-F5344CB8AC3E}">
        <p14:creationId xmlns:p14="http://schemas.microsoft.com/office/powerpoint/2010/main" val="2031712170"/>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403628"/>
            <a:ext cx="8772157" cy="838200"/>
          </a:xfrm>
        </p:spPr>
        <p:txBody>
          <a:bodyPr/>
          <a:lstStyle/>
          <a:p>
            <a:pPr eaLnBrk="1" hangingPunct="1"/>
            <a:r>
              <a:rPr lang="en-US" sz="1800" dirty="0"/>
              <a:t>High Availability</a:t>
            </a:r>
            <a:br>
              <a:rPr lang="en-US" sz="1800" dirty="0"/>
            </a:br>
            <a:r>
              <a:rPr lang="en-US" dirty="0">
                <a:latin typeface="Arial" charset="0"/>
              </a:rPr>
              <a:t>The Five Nines (Cont.)</a:t>
            </a:r>
            <a:endParaRPr lang="en-US" sz="4800" dirty="0">
              <a:latin typeface="Arial" charset="0"/>
            </a:endParaRPr>
          </a:p>
        </p:txBody>
      </p:sp>
      <p:sp>
        <p:nvSpPr>
          <p:cNvPr id="2" name="Content Placeholder 1"/>
          <p:cNvSpPr>
            <a:spLocks noGrp="1"/>
          </p:cNvSpPr>
          <p:nvPr>
            <p:ph idx="1"/>
          </p:nvPr>
        </p:nvSpPr>
        <p:spPr>
          <a:xfrm>
            <a:off x="193868" y="1382484"/>
            <a:ext cx="6133780" cy="4762284"/>
          </a:xfrm>
        </p:spPr>
        <p:txBody>
          <a:bodyPr/>
          <a:lstStyle/>
          <a:p>
            <a:pPr marL="0" indent="0">
              <a:buNone/>
            </a:pPr>
            <a:r>
              <a:rPr lang="en-US" sz="1800" b="1" dirty="0"/>
              <a:t>Threats to Availability</a:t>
            </a:r>
          </a:p>
          <a:p>
            <a:pPr marL="0" indent="0">
              <a:buNone/>
            </a:pPr>
            <a:r>
              <a:rPr lang="en-US" sz="1800" dirty="0"/>
              <a:t>There are many different types of threats to high availability, the threats can range from failure of a mission-critical application to severe storm such as a hurricane or tornado. Threats can also include catastrophic event such as a terrorist attack, building bombing, or building fires.</a:t>
            </a:r>
          </a:p>
          <a:p>
            <a:pPr marL="0" indent="0">
              <a:buNone/>
            </a:pPr>
            <a:r>
              <a:rPr lang="en-US" sz="1800" b="1" dirty="0"/>
              <a:t>Designing a High Availability System</a:t>
            </a:r>
          </a:p>
          <a:p>
            <a:pPr marL="0" indent="0">
              <a:buNone/>
            </a:pPr>
            <a:r>
              <a:rPr lang="en-US" sz="1800" dirty="0"/>
              <a:t>High availability incorporates three major principles to achieve the goal of uninterrupted access to data and services:</a:t>
            </a:r>
          </a:p>
          <a:p>
            <a:r>
              <a:rPr lang="en-US" sz="1800" dirty="0"/>
              <a:t>Elimination or reduction of single-points of failure</a:t>
            </a:r>
          </a:p>
          <a:p>
            <a:r>
              <a:rPr lang="en-US" sz="1800" dirty="0"/>
              <a:t>System Resiliency</a:t>
            </a:r>
          </a:p>
          <a:p>
            <a:r>
              <a:rPr lang="en-US" sz="1800" dirty="0"/>
              <a:t>Fault Tolerance</a:t>
            </a:r>
          </a:p>
          <a:p>
            <a:pPr marL="0" indent="0">
              <a:buNone/>
            </a:pPr>
            <a:endParaRPr lang="en-US" sz="1800" dirty="0"/>
          </a:p>
        </p:txBody>
      </p:sp>
      <p:pic>
        <p:nvPicPr>
          <p:cNvPr id="4" name="Picture 3"/>
          <p:cNvPicPr>
            <a:picLocks noChangeAspect="1"/>
          </p:cNvPicPr>
          <p:nvPr/>
        </p:nvPicPr>
        <p:blipFill>
          <a:blip r:embed="rId3"/>
          <a:stretch>
            <a:fillRect/>
          </a:stretch>
        </p:blipFill>
        <p:spPr>
          <a:xfrm>
            <a:off x="6803136" y="1241828"/>
            <a:ext cx="1994725" cy="1538367"/>
          </a:xfrm>
          <a:prstGeom prst="rect">
            <a:avLst/>
          </a:prstGeom>
        </p:spPr>
      </p:pic>
      <p:pic>
        <p:nvPicPr>
          <p:cNvPr id="5" name="Picture 4"/>
          <p:cNvPicPr>
            <a:picLocks noChangeAspect="1"/>
          </p:cNvPicPr>
          <p:nvPr/>
        </p:nvPicPr>
        <p:blipFill>
          <a:blip r:embed="rId4"/>
          <a:stretch>
            <a:fillRect/>
          </a:stretch>
        </p:blipFill>
        <p:spPr>
          <a:xfrm>
            <a:off x="6803136" y="3014831"/>
            <a:ext cx="1994725" cy="1551453"/>
          </a:xfrm>
          <a:prstGeom prst="rect">
            <a:avLst/>
          </a:prstGeom>
        </p:spPr>
      </p:pic>
      <p:pic>
        <p:nvPicPr>
          <p:cNvPr id="6" name="Picture 5"/>
          <p:cNvPicPr>
            <a:picLocks noChangeAspect="1"/>
          </p:cNvPicPr>
          <p:nvPr/>
        </p:nvPicPr>
        <p:blipFill>
          <a:blip r:embed="rId5"/>
          <a:stretch>
            <a:fillRect/>
          </a:stretch>
        </p:blipFill>
        <p:spPr>
          <a:xfrm>
            <a:off x="6803136" y="4869942"/>
            <a:ext cx="1994725" cy="1601825"/>
          </a:xfrm>
          <a:prstGeom prst="rect">
            <a:avLst/>
          </a:prstGeom>
        </p:spPr>
      </p:pic>
    </p:spTree>
    <p:extLst>
      <p:ext uri="{BB962C8B-B14F-4D97-AF65-F5344CB8AC3E}">
        <p14:creationId xmlns:p14="http://schemas.microsoft.com/office/powerpoint/2010/main" val="1438521519"/>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48902" cy="1481138"/>
          </a:xfrm>
        </p:spPr>
        <p:txBody>
          <a:bodyPr/>
          <a:lstStyle/>
          <a:p>
            <a:pPr eaLnBrk="1" hangingPunct="1"/>
            <a:r>
              <a:rPr lang="en-US" sz="2400" dirty="0"/>
              <a:t>6.2 Measures to Improve Availability</a:t>
            </a:r>
          </a:p>
        </p:txBody>
      </p:sp>
    </p:spTree>
    <p:extLst>
      <p:ext uri="{BB962C8B-B14F-4D97-AF65-F5344CB8AC3E}">
        <p14:creationId xmlns:p14="http://schemas.microsoft.com/office/powerpoint/2010/main" val="1077898608"/>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323273"/>
            <a:ext cx="8772157" cy="931003"/>
          </a:xfrm>
        </p:spPr>
        <p:txBody>
          <a:bodyPr/>
          <a:lstStyle/>
          <a:p>
            <a:r>
              <a:rPr lang="en-US" sz="1800" b="0" dirty="0"/>
              <a:t>Measures to Improve Availability</a:t>
            </a:r>
            <a:br>
              <a:rPr lang="en-US" sz="2800" b="0" dirty="0"/>
            </a:br>
            <a:r>
              <a:rPr lang="en-US" sz="2800" b="0" dirty="0"/>
              <a:t>Asset Management</a:t>
            </a:r>
          </a:p>
        </p:txBody>
      </p:sp>
      <p:sp>
        <p:nvSpPr>
          <p:cNvPr id="2" name="Content Placeholder 1"/>
          <p:cNvSpPr>
            <a:spLocks noGrp="1"/>
          </p:cNvSpPr>
          <p:nvPr>
            <p:ph idx="1"/>
          </p:nvPr>
        </p:nvSpPr>
        <p:spPr>
          <a:xfrm>
            <a:off x="213110" y="1392822"/>
            <a:ext cx="8441363" cy="3508362"/>
          </a:xfrm>
        </p:spPr>
        <p:txBody>
          <a:bodyPr/>
          <a:lstStyle/>
          <a:p>
            <a:endParaRPr lang="en-US" sz="2000" dirty="0"/>
          </a:p>
          <a:p>
            <a:endParaRPr lang="en-US" sz="1600" dirty="0"/>
          </a:p>
          <a:p>
            <a:endParaRPr lang="en-US" sz="1600" dirty="0"/>
          </a:p>
        </p:txBody>
      </p:sp>
      <p:sp>
        <p:nvSpPr>
          <p:cNvPr id="3" name="TextBox 2"/>
          <p:cNvSpPr txBox="1"/>
          <p:nvPr/>
        </p:nvSpPr>
        <p:spPr>
          <a:xfrm>
            <a:off x="371843" y="1392822"/>
            <a:ext cx="8282630" cy="3693319"/>
          </a:xfrm>
          <a:prstGeom prst="rect">
            <a:avLst/>
          </a:prstGeom>
          <a:noFill/>
        </p:spPr>
        <p:txBody>
          <a:bodyPr wrap="square" rtlCol="0">
            <a:spAutoFit/>
          </a:bodyPr>
          <a:lstStyle/>
          <a:p>
            <a:pPr algn="l">
              <a:lnSpc>
                <a:spcPct val="100000"/>
              </a:lnSpc>
            </a:pPr>
            <a:r>
              <a:rPr lang="en-US" sz="1800" dirty="0"/>
              <a:t>An organization needs to know what hardware and software assets they have in order to protect them. Asset management includes a complete inventory of hardware and software. This means that the organization needs to know all of components that can be subject to security risks, including:</a:t>
            </a:r>
          </a:p>
          <a:p>
            <a:pPr marL="285750" indent="-285750" algn="l">
              <a:lnSpc>
                <a:spcPct val="100000"/>
              </a:lnSpc>
              <a:buFont typeface="Arial" panose="020B0604020202020204" pitchFamily="34" charset="0"/>
              <a:buChar char="•"/>
            </a:pPr>
            <a:r>
              <a:rPr lang="en-US" sz="1800" dirty="0"/>
              <a:t>Every hardware system</a:t>
            </a:r>
          </a:p>
          <a:p>
            <a:pPr marL="285750" indent="-285750" algn="l">
              <a:lnSpc>
                <a:spcPct val="100000"/>
              </a:lnSpc>
              <a:buFont typeface="Arial" panose="020B0604020202020204" pitchFamily="34" charset="0"/>
              <a:buChar char="•"/>
            </a:pPr>
            <a:r>
              <a:rPr lang="en-US" sz="1800" dirty="0"/>
              <a:t>Every operating system</a:t>
            </a:r>
          </a:p>
          <a:p>
            <a:pPr marL="285750" indent="-285750" algn="l">
              <a:lnSpc>
                <a:spcPct val="100000"/>
              </a:lnSpc>
              <a:buFont typeface="Arial" panose="020B0604020202020204" pitchFamily="34" charset="0"/>
              <a:buChar char="•"/>
            </a:pPr>
            <a:r>
              <a:rPr lang="en-US" sz="1800" dirty="0"/>
              <a:t>Every hardware network device</a:t>
            </a:r>
          </a:p>
          <a:p>
            <a:pPr marL="285750" indent="-285750" algn="l">
              <a:lnSpc>
                <a:spcPct val="100000"/>
              </a:lnSpc>
              <a:buFont typeface="Arial" panose="020B0604020202020204" pitchFamily="34" charset="0"/>
              <a:buChar char="•"/>
            </a:pPr>
            <a:r>
              <a:rPr lang="en-US" sz="1800" dirty="0"/>
              <a:t>Every network device operating system</a:t>
            </a:r>
          </a:p>
          <a:p>
            <a:pPr marL="285750" indent="-285750" algn="l">
              <a:lnSpc>
                <a:spcPct val="100000"/>
              </a:lnSpc>
              <a:buFont typeface="Arial" panose="020B0604020202020204" pitchFamily="34" charset="0"/>
              <a:buChar char="•"/>
            </a:pPr>
            <a:r>
              <a:rPr lang="en-US" sz="1800" dirty="0"/>
              <a:t>Every software application</a:t>
            </a:r>
          </a:p>
          <a:p>
            <a:pPr marL="285750" indent="-285750" algn="l">
              <a:lnSpc>
                <a:spcPct val="100000"/>
              </a:lnSpc>
              <a:buFont typeface="Arial" panose="020B0604020202020204" pitchFamily="34" charset="0"/>
              <a:buChar char="•"/>
            </a:pPr>
            <a:r>
              <a:rPr lang="en-US" sz="1800" dirty="0"/>
              <a:t>All firmware</a:t>
            </a:r>
          </a:p>
          <a:p>
            <a:pPr marL="285750" indent="-285750" algn="l">
              <a:lnSpc>
                <a:spcPct val="100000"/>
              </a:lnSpc>
              <a:buFont typeface="Arial" panose="020B0604020202020204" pitchFamily="34" charset="0"/>
              <a:buChar char="•"/>
            </a:pPr>
            <a:r>
              <a:rPr lang="en-US" sz="1800" dirty="0"/>
              <a:t>All language runtime environments</a:t>
            </a:r>
          </a:p>
          <a:p>
            <a:pPr marL="285750" indent="-285750" algn="l">
              <a:lnSpc>
                <a:spcPct val="100000"/>
              </a:lnSpc>
              <a:buFont typeface="Arial" panose="020B0604020202020204" pitchFamily="34" charset="0"/>
              <a:buChar char="•"/>
            </a:pPr>
            <a:r>
              <a:rPr lang="en-US" sz="1800" dirty="0"/>
              <a:t>All individual libraries</a:t>
            </a:r>
          </a:p>
          <a:p>
            <a:pPr algn="l">
              <a:lnSpc>
                <a:spcPct val="100000"/>
              </a:lnSpc>
            </a:pPr>
            <a:r>
              <a:rPr lang="en-US" sz="1800" dirty="0"/>
              <a:t>Many organizations may choose an automated solution to keep track of assets. </a:t>
            </a:r>
          </a:p>
        </p:txBody>
      </p:sp>
    </p:spTree>
    <p:extLst>
      <p:ext uri="{BB962C8B-B14F-4D97-AF65-F5344CB8AC3E}">
        <p14:creationId xmlns:p14="http://schemas.microsoft.com/office/powerpoint/2010/main" val="3727217048"/>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sz="2800" dirty="0">
                <a:latin typeface="Arial" charset="0"/>
              </a:rPr>
            </a:br>
            <a:r>
              <a:rPr lang="en-US" sz="1800" b="0" dirty="0"/>
              <a:t>Measures to Improve Availability</a:t>
            </a:r>
            <a:br>
              <a:rPr lang="en-US" sz="2800" b="0" dirty="0"/>
            </a:br>
            <a:r>
              <a:rPr lang="en-US" sz="2800" b="0" dirty="0"/>
              <a:t>Asset Management (Cont.)</a:t>
            </a:r>
            <a:endParaRPr lang="en-US" sz="4400" dirty="0">
              <a:latin typeface="Arial" charset="0"/>
            </a:endParaRPr>
          </a:p>
        </p:txBody>
      </p:sp>
      <p:sp>
        <p:nvSpPr>
          <p:cNvPr id="2" name="Content Placeholder 1"/>
          <p:cNvSpPr>
            <a:spLocks noGrp="1"/>
          </p:cNvSpPr>
          <p:nvPr>
            <p:ph idx="1"/>
          </p:nvPr>
        </p:nvSpPr>
        <p:spPr>
          <a:xfrm>
            <a:off x="213110" y="1117600"/>
            <a:ext cx="8570672" cy="5477164"/>
          </a:xfrm>
        </p:spPr>
        <p:txBody>
          <a:bodyPr/>
          <a:lstStyle/>
          <a:p>
            <a:r>
              <a:rPr lang="en-US" sz="1800" b="1" dirty="0"/>
              <a:t>Asset classification - </a:t>
            </a:r>
            <a:r>
              <a:rPr lang="en-US" sz="1800" dirty="0"/>
              <a:t>assigns all resources of an organization into a group based on common characteristics. An organization should apply an asset classification system to documents, data records, data files, and disks. </a:t>
            </a:r>
          </a:p>
          <a:p>
            <a:r>
              <a:rPr lang="en-US" sz="1800" b="1" dirty="0"/>
              <a:t>Asset Standardization - </a:t>
            </a:r>
            <a:r>
              <a:rPr lang="en-US" sz="1800" dirty="0"/>
              <a:t>as part of an IT asset management system, an organization specifies the acceptable IT assets that meet its objectives</a:t>
            </a:r>
          </a:p>
          <a:p>
            <a:r>
              <a:rPr lang="en-US" sz="1800" b="1" dirty="0"/>
              <a:t>Threat Identification - </a:t>
            </a:r>
            <a:r>
              <a:rPr lang="en-US" sz="1800" dirty="0"/>
              <a:t>The United States Computer Emergency Readiness Team (US-CERT) and the U.S. Department of Homeland Security sponsor a dictionary of common vulnerabilities and exposure (CVE). The CVE identification contains a standard identifier number with a brief description, and references to related vulnerability reports and advisories. </a:t>
            </a:r>
          </a:p>
          <a:p>
            <a:r>
              <a:rPr lang="en-US" sz="1800" b="1" dirty="0"/>
              <a:t>Risk Analysis - </a:t>
            </a:r>
            <a:r>
              <a:rPr lang="en-US" sz="1800" dirty="0"/>
              <a:t>is the process of analyzing the dangers posed by natural and human-caused events to the assets of an organization. A user performs an asset identification to help determine which assets to protect. </a:t>
            </a:r>
          </a:p>
          <a:p>
            <a:r>
              <a:rPr lang="en-US" sz="1800" b="1" dirty="0"/>
              <a:t>Mitigation - </a:t>
            </a:r>
            <a:r>
              <a:rPr lang="en-US" sz="1800" dirty="0"/>
              <a:t>Mitigation involves reducing the severity of the loss or the likelihood of the loss from occurring. Many technical controls mitigate risk including authentication systems, file permissions, and firewalls. </a:t>
            </a:r>
          </a:p>
        </p:txBody>
      </p:sp>
    </p:spTree>
    <p:extLst>
      <p:ext uri="{BB962C8B-B14F-4D97-AF65-F5344CB8AC3E}">
        <p14:creationId xmlns:p14="http://schemas.microsoft.com/office/powerpoint/2010/main" val="3006878118"/>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sz="2800" dirty="0">
                <a:latin typeface="Arial" charset="0"/>
              </a:rPr>
            </a:br>
            <a:r>
              <a:rPr lang="en-US" sz="1800" b="0" dirty="0"/>
              <a:t>Measures to Improve Availability</a:t>
            </a:r>
            <a:br>
              <a:rPr lang="en-US" sz="2800" dirty="0">
                <a:latin typeface="Arial" charset="0"/>
              </a:rPr>
            </a:br>
            <a:r>
              <a:rPr lang="en-US" sz="2800" dirty="0">
                <a:latin typeface="Arial" charset="0"/>
              </a:rPr>
              <a:t>Defense in Depth</a:t>
            </a:r>
            <a:endParaRPr lang="en-US" sz="4400" dirty="0">
              <a:latin typeface="Arial" charset="0"/>
            </a:endParaRPr>
          </a:p>
        </p:txBody>
      </p:sp>
      <p:sp>
        <p:nvSpPr>
          <p:cNvPr id="2" name="Content Placeholder 1"/>
          <p:cNvSpPr>
            <a:spLocks noGrp="1"/>
          </p:cNvSpPr>
          <p:nvPr>
            <p:ph idx="1"/>
          </p:nvPr>
        </p:nvSpPr>
        <p:spPr>
          <a:xfrm>
            <a:off x="213110" y="1117600"/>
            <a:ext cx="8570672" cy="5477164"/>
          </a:xfrm>
        </p:spPr>
        <p:txBody>
          <a:bodyPr/>
          <a:lstStyle/>
          <a:p>
            <a:pPr marL="0" indent="0">
              <a:buNone/>
            </a:pPr>
            <a:r>
              <a:rPr lang="en-US" sz="1800" dirty="0"/>
              <a:t>Defense in depth will not provide an impenetrable cyber shield, but it will help an organization minimize risk by keeping it one step ahead of cyber criminals. To make sure data and information remains available, an organization must create different layers of protection:</a:t>
            </a:r>
          </a:p>
          <a:p>
            <a:r>
              <a:rPr lang="en-US" sz="1800" dirty="0"/>
              <a:t>A </a:t>
            </a:r>
            <a:r>
              <a:rPr lang="en-US" sz="1800" b="1" dirty="0"/>
              <a:t>layered</a:t>
            </a:r>
            <a:r>
              <a:rPr lang="en-US" sz="1800" dirty="0"/>
              <a:t> approach provides the most comprehensive protection. If cyber criminals penetrate one layer, they still have to contend with several more layers with each layer being more complicated than the previous one. Layering is creating a barrier of multiple defenses that coordinate together to prevent attacks. </a:t>
            </a:r>
          </a:p>
          <a:p>
            <a:r>
              <a:rPr lang="en-US" sz="1800" b="1" dirty="0"/>
              <a:t>Limiting</a:t>
            </a:r>
            <a:r>
              <a:rPr lang="en-US" sz="1800" dirty="0"/>
              <a:t> access to data and information reduces the possibility of a threat. An organization should restrict access so that users only have the level of access required to do their job. </a:t>
            </a:r>
          </a:p>
        </p:txBody>
      </p:sp>
    </p:spTree>
    <p:extLst>
      <p:ext uri="{BB962C8B-B14F-4D97-AF65-F5344CB8AC3E}">
        <p14:creationId xmlns:p14="http://schemas.microsoft.com/office/powerpoint/2010/main" val="1083447691"/>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sz="2800" dirty="0">
                <a:latin typeface="Arial" charset="0"/>
              </a:rPr>
            </a:br>
            <a:r>
              <a:rPr lang="en-US" sz="1800" b="0" dirty="0"/>
              <a:t>Measures to Improve Availability</a:t>
            </a:r>
            <a:br>
              <a:rPr lang="en-US" sz="2800" dirty="0">
                <a:latin typeface="Arial" charset="0"/>
              </a:rPr>
            </a:br>
            <a:r>
              <a:rPr lang="en-US" sz="2800" dirty="0">
                <a:latin typeface="Arial" charset="0"/>
              </a:rPr>
              <a:t>Defense in Depth</a:t>
            </a:r>
            <a:endParaRPr lang="en-US" sz="4400" dirty="0">
              <a:latin typeface="Arial" charset="0"/>
            </a:endParaRPr>
          </a:p>
        </p:txBody>
      </p:sp>
      <p:sp>
        <p:nvSpPr>
          <p:cNvPr id="2" name="Content Placeholder 1"/>
          <p:cNvSpPr>
            <a:spLocks noGrp="1"/>
          </p:cNvSpPr>
          <p:nvPr>
            <p:ph idx="1"/>
          </p:nvPr>
        </p:nvSpPr>
        <p:spPr>
          <a:xfrm>
            <a:off x="193868" y="1117600"/>
            <a:ext cx="4924867" cy="5477164"/>
          </a:xfrm>
        </p:spPr>
        <p:txBody>
          <a:bodyPr/>
          <a:lstStyle/>
          <a:p>
            <a:r>
              <a:rPr lang="en-US" sz="1800" b="1" dirty="0"/>
              <a:t>Diversity</a:t>
            </a:r>
            <a:r>
              <a:rPr lang="en-US" sz="1800" dirty="0"/>
              <a:t> refers to changing the controls and procedures at different layers. Breaching one layer of security does not compromise the whole system. An organization may use different encryption algorithms or authentication systems to protect data in different states.</a:t>
            </a:r>
          </a:p>
          <a:p>
            <a:r>
              <a:rPr lang="en-US" sz="1800" b="1" dirty="0"/>
              <a:t>Obscuring</a:t>
            </a:r>
            <a:r>
              <a:rPr lang="en-US" sz="1800" dirty="0"/>
              <a:t> information can also protect data and information. An organization should not reveal any information that cyber criminals can use to figure out what version of the operating system a server is running or the type of equipment it uses. </a:t>
            </a:r>
          </a:p>
          <a:p>
            <a:r>
              <a:rPr lang="en-US" sz="1800" dirty="0"/>
              <a:t>Complexity does not necessarily guarantee security. If the process or technology are too complex, misconfigurations or failure to comply can result. </a:t>
            </a:r>
            <a:r>
              <a:rPr lang="en-US" sz="1800" b="1" dirty="0"/>
              <a:t>Simplicity</a:t>
            </a:r>
            <a:r>
              <a:rPr lang="en-US" sz="1800" dirty="0"/>
              <a:t> can actually improve availability.</a:t>
            </a:r>
          </a:p>
        </p:txBody>
      </p:sp>
      <p:pic>
        <p:nvPicPr>
          <p:cNvPr id="3" name="Picture 2"/>
          <p:cNvPicPr>
            <a:picLocks noChangeAspect="1"/>
          </p:cNvPicPr>
          <p:nvPr/>
        </p:nvPicPr>
        <p:blipFill>
          <a:blip r:embed="rId3"/>
          <a:stretch>
            <a:fillRect/>
          </a:stretch>
        </p:blipFill>
        <p:spPr>
          <a:xfrm>
            <a:off x="5239512" y="2189398"/>
            <a:ext cx="3529584" cy="3618565"/>
          </a:xfrm>
          <a:prstGeom prst="rect">
            <a:avLst/>
          </a:prstGeom>
        </p:spPr>
      </p:pic>
    </p:spTree>
    <p:extLst>
      <p:ext uri="{BB962C8B-B14F-4D97-AF65-F5344CB8AC3E}">
        <p14:creationId xmlns:p14="http://schemas.microsoft.com/office/powerpoint/2010/main" val="4140515793"/>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a:t>
            </a:r>
            <a:endParaRPr lang="en-US" sz="4400" dirty="0">
              <a:latin typeface="Arial" charset="0"/>
            </a:endParaRPr>
          </a:p>
        </p:txBody>
      </p:sp>
      <p:sp>
        <p:nvSpPr>
          <p:cNvPr id="2" name="Content Placeholder 1"/>
          <p:cNvSpPr>
            <a:spLocks noGrp="1"/>
          </p:cNvSpPr>
          <p:nvPr>
            <p:ph idx="1"/>
          </p:nvPr>
        </p:nvSpPr>
        <p:spPr>
          <a:xfrm>
            <a:off x="304800" y="1339273"/>
            <a:ext cx="5334000" cy="5246253"/>
          </a:xfrm>
        </p:spPr>
        <p:txBody>
          <a:bodyPr/>
          <a:lstStyle/>
          <a:p>
            <a:pPr marL="228600" lvl="1" indent="-171450"/>
            <a:r>
              <a:rPr lang="en-US" sz="1800" dirty="0"/>
              <a:t>A </a:t>
            </a:r>
            <a:r>
              <a:rPr lang="en-US" sz="1800" b="1" dirty="0"/>
              <a:t>single point of failure </a:t>
            </a:r>
            <a:r>
              <a:rPr lang="en-US" sz="1800" dirty="0"/>
              <a:t>must be identified and addressed. A single point of failure can be a specific piece of hardware, a process, a specific piece of data, or even an essential utility. </a:t>
            </a:r>
          </a:p>
          <a:p>
            <a:pPr marL="228600" lvl="1" indent="-171450">
              <a:buFont typeface="Arial" panose="020B0604020202020204" pitchFamily="34" charset="0"/>
              <a:buChar char="•"/>
            </a:pPr>
            <a:r>
              <a:rPr lang="en-US" sz="1800" dirty="0"/>
              <a:t>Single points of failure are the weak links in the chain that can cause disruption of the organization's operations. </a:t>
            </a:r>
          </a:p>
          <a:p>
            <a:pPr marL="228600" lvl="1" indent="-171450">
              <a:buFont typeface="Arial" panose="020B0604020202020204" pitchFamily="34" charset="0"/>
              <a:buChar char="•"/>
            </a:pPr>
            <a:r>
              <a:rPr lang="en-US" sz="1800" dirty="0"/>
              <a:t>Generally, the solution to a single point of failure is to modify the critical operation so that it does not rely on a single element. </a:t>
            </a:r>
          </a:p>
          <a:p>
            <a:pPr marL="228600" lvl="1" indent="-171450">
              <a:buFont typeface="Arial" panose="020B0604020202020204" pitchFamily="34" charset="0"/>
              <a:buChar char="•"/>
            </a:pPr>
            <a:r>
              <a:rPr lang="en-US" sz="1800" dirty="0"/>
              <a:t>The organization can also build redundant components into the critical operation to take over the process should one of these points fail.</a:t>
            </a:r>
          </a:p>
        </p:txBody>
      </p:sp>
      <p:pic>
        <p:nvPicPr>
          <p:cNvPr id="3" name="Picture 2"/>
          <p:cNvPicPr>
            <a:picLocks noChangeAspect="1"/>
          </p:cNvPicPr>
          <p:nvPr/>
        </p:nvPicPr>
        <p:blipFill>
          <a:blip r:embed="rId3"/>
          <a:stretch>
            <a:fillRect/>
          </a:stretch>
        </p:blipFill>
        <p:spPr>
          <a:xfrm>
            <a:off x="5743575" y="2435829"/>
            <a:ext cx="2890837" cy="2145695"/>
          </a:xfrm>
          <a:prstGeom prst="rect">
            <a:avLst/>
          </a:prstGeom>
        </p:spPr>
      </p:pic>
    </p:spTree>
    <p:extLst>
      <p:ext uri="{BB962C8B-B14F-4D97-AF65-F5344CB8AC3E}">
        <p14:creationId xmlns:p14="http://schemas.microsoft.com/office/powerpoint/2010/main" val="2666405247"/>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339274"/>
            <a:ext cx="8365162" cy="2156402"/>
          </a:xfrm>
        </p:spPr>
        <p:txBody>
          <a:bodyPr/>
          <a:lstStyle/>
          <a:p>
            <a:r>
              <a:rPr lang="en-US" sz="1800" b="1" dirty="0"/>
              <a:t>N+1 redundancy </a:t>
            </a:r>
            <a:r>
              <a:rPr lang="en-US" sz="1800" dirty="0"/>
              <a:t>ensures system availability in the event of a component failure. </a:t>
            </a:r>
          </a:p>
          <a:p>
            <a:r>
              <a:rPr lang="en-US" sz="1800" dirty="0"/>
              <a:t>Components (N) need to have at least one backup component (+1). </a:t>
            </a:r>
          </a:p>
          <a:p>
            <a:r>
              <a:rPr lang="en-US" sz="1800" dirty="0"/>
              <a:t>For example, a car has four tires (N) and a spare tire in the trunk in case of a flat (+1).</a:t>
            </a:r>
          </a:p>
          <a:p>
            <a:endParaRPr lang="en-US" sz="1800" dirty="0"/>
          </a:p>
        </p:txBody>
      </p:sp>
      <p:pic>
        <p:nvPicPr>
          <p:cNvPr id="4" name="Picture 3"/>
          <p:cNvPicPr>
            <a:picLocks noChangeAspect="1"/>
          </p:cNvPicPr>
          <p:nvPr/>
        </p:nvPicPr>
        <p:blipFill>
          <a:blip r:embed="rId3"/>
          <a:stretch>
            <a:fillRect/>
          </a:stretch>
        </p:blipFill>
        <p:spPr>
          <a:xfrm>
            <a:off x="1466849" y="3382580"/>
            <a:ext cx="6010275" cy="3056320"/>
          </a:xfrm>
          <a:prstGeom prst="rect">
            <a:avLst/>
          </a:prstGeom>
        </p:spPr>
      </p:pic>
    </p:spTree>
    <p:extLst>
      <p:ext uri="{BB962C8B-B14F-4D97-AF65-F5344CB8AC3E}">
        <p14:creationId xmlns:p14="http://schemas.microsoft.com/office/powerpoint/2010/main" val="2496299364"/>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339274"/>
            <a:ext cx="8365162" cy="2156402"/>
          </a:xfrm>
        </p:spPr>
        <p:txBody>
          <a:bodyPr/>
          <a:lstStyle/>
          <a:p>
            <a:r>
              <a:rPr lang="en-US" sz="1800" dirty="0"/>
              <a:t>A </a:t>
            </a:r>
            <a:r>
              <a:rPr lang="en-US" sz="1800" b="1" dirty="0"/>
              <a:t>redundant array of independent disks (RAID) </a:t>
            </a:r>
            <a:r>
              <a:rPr lang="en-US" sz="1800" dirty="0"/>
              <a:t>combines multiple physical hard drives into a single logical unit to provide data redundancy and improve performance. </a:t>
            </a:r>
          </a:p>
          <a:p>
            <a:r>
              <a:rPr lang="en-US" sz="1800" dirty="0"/>
              <a:t>RAID takes data that is normally stored on a single disk and spreads it out among several drives. If any single disk is lost, the user can recover data from the other disks where the data also resides.</a:t>
            </a:r>
          </a:p>
          <a:p>
            <a:r>
              <a:rPr lang="en-US" sz="1800" dirty="0"/>
              <a:t>RAID can also increase the speed of data recovery. </a:t>
            </a:r>
          </a:p>
          <a:p>
            <a:r>
              <a:rPr lang="en-US" sz="1800" dirty="0"/>
              <a:t>Using multiple drives makes retrieving requested data faster, instead of relying on just one disk to do the work.</a:t>
            </a:r>
          </a:p>
          <a:p>
            <a:r>
              <a:rPr lang="en-US" sz="1800" dirty="0"/>
              <a:t>A RAID solution can be either hardware-based or software-based. The following terms describe how RAID stores data on the various disks:</a:t>
            </a:r>
          </a:p>
          <a:p>
            <a:pPr marL="623887" lvl="1" indent="-285750">
              <a:buFont typeface="Arial" panose="020B0604020202020204" pitchFamily="34" charset="0"/>
              <a:buChar char="•"/>
            </a:pPr>
            <a:r>
              <a:rPr lang="en-US" sz="1800" b="1" dirty="0"/>
              <a:t>Parity</a:t>
            </a:r>
            <a:r>
              <a:rPr lang="en-US" sz="1800" dirty="0"/>
              <a:t> - Detects data errors.</a:t>
            </a:r>
          </a:p>
          <a:p>
            <a:pPr marL="623887" lvl="1" indent="-285750">
              <a:buFont typeface="Arial" panose="020B0604020202020204" pitchFamily="34" charset="0"/>
              <a:buChar char="•"/>
            </a:pPr>
            <a:r>
              <a:rPr lang="en-US" sz="1800" b="1" dirty="0"/>
              <a:t>Striping</a:t>
            </a:r>
            <a:r>
              <a:rPr lang="en-US" sz="1800" dirty="0"/>
              <a:t> - Writes data across multiple drives.</a:t>
            </a:r>
          </a:p>
          <a:p>
            <a:pPr marL="623887" lvl="1" indent="-285750">
              <a:buFont typeface="Arial" panose="020B0604020202020204" pitchFamily="34" charset="0"/>
              <a:buChar char="•"/>
            </a:pPr>
            <a:r>
              <a:rPr lang="en-US" sz="1800" b="1" dirty="0"/>
              <a:t>Mirroring</a:t>
            </a:r>
            <a:r>
              <a:rPr lang="en-US" sz="1800" dirty="0"/>
              <a:t> - Stores duplicate data on a second drive.</a:t>
            </a:r>
          </a:p>
          <a:p>
            <a:pPr marL="0" indent="0">
              <a:buNone/>
            </a:pPr>
            <a:endParaRPr lang="en-US" sz="1800" dirty="0"/>
          </a:p>
        </p:txBody>
      </p:sp>
    </p:spTree>
    <p:extLst>
      <p:ext uri="{BB962C8B-B14F-4D97-AF65-F5344CB8AC3E}">
        <p14:creationId xmlns:p14="http://schemas.microsoft.com/office/powerpoint/2010/main" val="3932658168"/>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339274"/>
            <a:ext cx="8365162" cy="2156402"/>
          </a:xfrm>
        </p:spPr>
        <p:txBody>
          <a:bodyPr/>
          <a:lstStyle/>
          <a:p>
            <a:pPr marL="0" indent="0">
              <a:buNone/>
            </a:pPr>
            <a:r>
              <a:rPr lang="en-US" sz="1800" b="1" dirty="0"/>
              <a:t>Spanning Tree </a:t>
            </a:r>
            <a:r>
              <a:rPr lang="en-US" sz="1800" dirty="0"/>
              <a:t>is a network protocol that provides for redundancy: </a:t>
            </a:r>
          </a:p>
          <a:p>
            <a:r>
              <a:rPr lang="en-US" sz="1800" dirty="0"/>
              <a:t>The basic function of STP is to prevent loops on a network when switches interconnect via multiple paths. </a:t>
            </a:r>
          </a:p>
          <a:p>
            <a:r>
              <a:rPr lang="en-US" sz="1800" dirty="0"/>
              <a:t>STP ensures that redundant physical links are loop-free. It ensures that there is only one logical path between all destinations on the network. </a:t>
            </a:r>
          </a:p>
          <a:p>
            <a:r>
              <a:rPr lang="en-US" sz="1800" dirty="0"/>
              <a:t>STP intentionally blocks redundant paths that could cause a loop.</a:t>
            </a:r>
          </a:p>
          <a:p>
            <a:endParaRPr lang="en-US" sz="1800" dirty="0"/>
          </a:p>
        </p:txBody>
      </p:sp>
      <p:pic>
        <p:nvPicPr>
          <p:cNvPr id="3" name="Picture 2"/>
          <p:cNvPicPr>
            <a:picLocks noChangeAspect="1"/>
          </p:cNvPicPr>
          <p:nvPr/>
        </p:nvPicPr>
        <p:blipFill>
          <a:blip r:embed="rId3"/>
          <a:stretch>
            <a:fillRect/>
          </a:stretch>
        </p:blipFill>
        <p:spPr>
          <a:xfrm>
            <a:off x="2362199" y="3752236"/>
            <a:ext cx="3705225" cy="2629515"/>
          </a:xfrm>
          <a:prstGeom prst="rect">
            <a:avLst/>
          </a:prstGeom>
        </p:spPr>
      </p:pic>
    </p:spTree>
    <p:extLst>
      <p:ext uri="{BB962C8B-B14F-4D97-AF65-F5344CB8AC3E}">
        <p14:creationId xmlns:p14="http://schemas.microsoft.com/office/powerpoint/2010/main" val="621914174"/>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257300"/>
            <a:ext cx="8365162" cy="1981200"/>
          </a:xfrm>
        </p:spPr>
        <p:txBody>
          <a:bodyPr/>
          <a:lstStyle/>
          <a:p>
            <a:pPr marL="0" indent="0">
              <a:buNone/>
            </a:pPr>
            <a:r>
              <a:rPr lang="en-US" sz="1800" dirty="0"/>
              <a:t>The default gateway is typically the router that provides devices access to the rest of the network or to the Internet. If there is only one router serving as the default gateway, it is a single point of failure. Router redundancy involves:</a:t>
            </a:r>
          </a:p>
          <a:p>
            <a:r>
              <a:rPr lang="en-US" sz="1800" dirty="0"/>
              <a:t>Choosing to install an additional standby router.</a:t>
            </a:r>
          </a:p>
          <a:p>
            <a:r>
              <a:rPr lang="en-US" sz="1800" dirty="0"/>
              <a:t>The ability of a network to dynamically recover from the failure of a router acting as a default gateway is known as first-hop redundancy.</a:t>
            </a:r>
          </a:p>
          <a:p>
            <a:endParaRPr lang="en-US" sz="1800" dirty="0"/>
          </a:p>
        </p:txBody>
      </p:sp>
      <p:pic>
        <p:nvPicPr>
          <p:cNvPr id="4" name="Picture 3"/>
          <p:cNvPicPr>
            <a:picLocks noChangeAspect="1"/>
          </p:cNvPicPr>
          <p:nvPr/>
        </p:nvPicPr>
        <p:blipFill>
          <a:blip r:embed="rId3"/>
          <a:stretch>
            <a:fillRect/>
          </a:stretch>
        </p:blipFill>
        <p:spPr>
          <a:xfrm>
            <a:off x="2628899" y="3288424"/>
            <a:ext cx="3781426" cy="3164562"/>
          </a:xfrm>
          <a:prstGeom prst="rect">
            <a:avLst/>
          </a:prstGeom>
        </p:spPr>
      </p:pic>
    </p:spTree>
    <p:extLst>
      <p:ext uri="{BB962C8B-B14F-4D97-AF65-F5344CB8AC3E}">
        <p14:creationId xmlns:p14="http://schemas.microsoft.com/office/powerpoint/2010/main" val="909464727"/>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257299"/>
            <a:ext cx="8365162" cy="5229225"/>
          </a:xfrm>
        </p:spPr>
        <p:txBody>
          <a:bodyPr/>
          <a:lstStyle/>
          <a:p>
            <a:pPr marL="0" indent="0">
              <a:buNone/>
            </a:pPr>
            <a:r>
              <a:rPr lang="en-US" sz="1800" b="1" dirty="0"/>
              <a:t>Router Redundancy Options - </a:t>
            </a:r>
            <a:r>
              <a:rPr lang="en-US" sz="1800" dirty="0"/>
              <a:t> options available for router redundancy include:</a:t>
            </a:r>
          </a:p>
          <a:p>
            <a:r>
              <a:rPr lang="en-US" sz="1800" b="1" dirty="0"/>
              <a:t>Hot Standby Router Protocol (HSRP)</a:t>
            </a:r>
            <a:r>
              <a:rPr lang="en-US" sz="1800" dirty="0"/>
              <a:t> - HSRP provides high network availability by providing first-hop routing redundancy. </a:t>
            </a:r>
          </a:p>
          <a:p>
            <a:r>
              <a:rPr lang="en-US" sz="1800" b="1" dirty="0"/>
              <a:t>Virtual Router Redundancy Protocol (VRRP)</a:t>
            </a:r>
            <a:r>
              <a:rPr lang="en-US" sz="1800" dirty="0"/>
              <a:t> - A VRRP router runs the VRRP protocol in conjunction with one or more other routers attached to a LAN. In a VRRP configuration, the elected router is the virtual router master, and the other routers act as backups, in case the virtual router master fails.</a:t>
            </a:r>
          </a:p>
          <a:p>
            <a:r>
              <a:rPr lang="en-US" sz="1800" b="1" dirty="0"/>
              <a:t>Gateway Load Balancing Protocol (GLBP)</a:t>
            </a:r>
            <a:r>
              <a:rPr lang="en-US" sz="1800" dirty="0"/>
              <a:t> - GLBP protects data traffic from a failed router or circuit, like HSRP and VRRP, while also allowing load balancing (also called load sharing) between a group of redundant routers.</a:t>
            </a:r>
          </a:p>
          <a:p>
            <a:pPr marL="0" indent="0">
              <a:buNone/>
            </a:pPr>
            <a:endParaRPr lang="en-US" sz="1800" b="1" dirty="0"/>
          </a:p>
          <a:p>
            <a:endParaRPr lang="en-US" sz="1800" dirty="0"/>
          </a:p>
        </p:txBody>
      </p:sp>
    </p:spTree>
    <p:extLst>
      <p:ext uri="{BB962C8B-B14F-4D97-AF65-F5344CB8AC3E}">
        <p14:creationId xmlns:p14="http://schemas.microsoft.com/office/powerpoint/2010/main" val="856667673"/>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397838" y="1257299"/>
            <a:ext cx="8365162" cy="5229225"/>
          </a:xfrm>
        </p:spPr>
        <p:txBody>
          <a:bodyPr/>
          <a:lstStyle/>
          <a:p>
            <a:pPr marL="0" indent="0">
              <a:buNone/>
            </a:pPr>
            <a:r>
              <a:rPr lang="en-US" sz="1800" b="1" dirty="0"/>
              <a:t>Location Redundancy - </a:t>
            </a:r>
            <a:r>
              <a:rPr lang="en-US" sz="1800" dirty="0"/>
              <a:t>An organization may need to consider location redundancy depending on its needs. The following outlines three forms of location redundancy:</a:t>
            </a:r>
          </a:p>
          <a:p>
            <a:r>
              <a:rPr lang="en-US" sz="1800" b="1" dirty="0"/>
              <a:t>Synchronous - </a:t>
            </a:r>
            <a:r>
              <a:rPr lang="en-US" sz="1800" dirty="0"/>
              <a:t>Synchronizes both locations in real time, requires high bandwidth and locations must be close together to reduce latency.</a:t>
            </a:r>
          </a:p>
          <a:p>
            <a:r>
              <a:rPr lang="en-US" sz="1800" b="1" dirty="0"/>
              <a:t>Asynchronous Replication - </a:t>
            </a:r>
            <a:r>
              <a:rPr lang="en-US" sz="1800" dirty="0"/>
              <a:t>Not synchronized in real time but close to it, requires less bandwidth and sites can be further apart because latency is less of an issue.</a:t>
            </a:r>
          </a:p>
          <a:p>
            <a:r>
              <a:rPr lang="en-US" sz="1800" b="1" dirty="0"/>
              <a:t>Point-in-time-Replicatio</a:t>
            </a:r>
            <a:r>
              <a:rPr lang="en-US" sz="1800" dirty="0"/>
              <a:t>n - Updates the backup data location periodically and is the most bandwidth conservative option because it does not require a constant connection.</a:t>
            </a:r>
          </a:p>
          <a:p>
            <a:pPr marL="0" indent="0">
              <a:buNone/>
            </a:pPr>
            <a:endParaRPr lang="en-US" sz="1800" b="1" dirty="0"/>
          </a:p>
          <a:p>
            <a:endParaRPr lang="en-US" sz="1800" dirty="0"/>
          </a:p>
        </p:txBody>
      </p:sp>
    </p:spTree>
    <p:extLst>
      <p:ext uri="{BB962C8B-B14F-4D97-AF65-F5344CB8AC3E}">
        <p14:creationId xmlns:p14="http://schemas.microsoft.com/office/powerpoint/2010/main" val="3058072484"/>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452581"/>
            <a:ext cx="8772157" cy="711200"/>
          </a:xfrm>
        </p:spPr>
        <p:txBody>
          <a:bodyPr/>
          <a:lstStyle/>
          <a:p>
            <a:pPr eaLnBrk="1" hangingPunct="1"/>
            <a:r>
              <a:rPr lang="en-US" sz="1800" b="0" dirty="0"/>
              <a:t>Measures to Improve Availability</a:t>
            </a:r>
            <a:br>
              <a:rPr lang="en-US" sz="2800" dirty="0">
                <a:latin typeface="Arial" charset="0"/>
              </a:rPr>
            </a:br>
            <a:r>
              <a:rPr lang="en-US" sz="2800" dirty="0">
                <a:latin typeface="Arial" charset="0"/>
              </a:rPr>
              <a:t>System Resilience</a:t>
            </a:r>
            <a:endParaRPr lang="en-US" sz="4400" dirty="0">
              <a:latin typeface="Arial" charset="0"/>
            </a:endParaRPr>
          </a:p>
        </p:txBody>
      </p:sp>
      <p:sp>
        <p:nvSpPr>
          <p:cNvPr id="2" name="Content Placeholder 1"/>
          <p:cNvSpPr>
            <a:spLocks noGrp="1"/>
          </p:cNvSpPr>
          <p:nvPr>
            <p:ph idx="1"/>
          </p:nvPr>
        </p:nvSpPr>
        <p:spPr>
          <a:xfrm>
            <a:off x="397838" y="1339274"/>
            <a:ext cx="8330526" cy="2194502"/>
          </a:xfrm>
        </p:spPr>
        <p:txBody>
          <a:bodyPr/>
          <a:lstStyle/>
          <a:p>
            <a:pPr marL="0" indent="0">
              <a:buNone/>
            </a:pPr>
            <a:r>
              <a:rPr lang="en-US" sz="1800" dirty="0"/>
              <a:t>Resiliency defines the methods and configurations used to make a system or network tolerant of failure. Routing protocols provide resiliency. Resilient design is more than just adding redundancy. Resiliency is critical to understand the business needs of the organization, and then incorporate redundancy to create a resilient network.</a:t>
            </a:r>
          </a:p>
          <a:p>
            <a:pPr marL="0" indent="0">
              <a:buNone/>
            </a:pPr>
            <a:endParaRPr lang="en-US" sz="1800" dirty="0"/>
          </a:p>
          <a:p>
            <a:pPr marL="338137" lvl="1" indent="0"/>
            <a:endParaRPr lang="en-US" sz="1800" dirty="0"/>
          </a:p>
        </p:txBody>
      </p:sp>
    </p:spTree>
    <p:extLst>
      <p:ext uri="{BB962C8B-B14F-4D97-AF65-F5344CB8AC3E}">
        <p14:creationId xmlns:p14="http://schemas.microsoft.com/office/powerpoint/2010/main" val="1243973049"/>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6.3 Incident Response Phases</a:t>
            </a:r>
          </a:p>
        </p:txBody>
      </p:sp>
    </p:spTree>
    <p:extLst>
      <p:ext uri="{BB962C8B-B14F-4D97-AF65-F5344CB8AC3E}">
        <p14:creationId xmlns:p14="http://schemas.microsoft.com/office/powerpoint/2010/main" val="814020540"/>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24808"/>
          </a:xfrm>
        </p:spPr>
        <p:txBody>
          <a:bodyPr/>
          <a:lstStyle/>
          <a:p>
            <a:pPr eaLnBrk="1" hangingPunct="1"/>
            <a:r>
              <a:rPr lang="en-US" sz="1800" dirty="0"/>
              <a:t>Incident Response</a:t>
            </a:r>
            <a:br>
              <a:rPr lang="en-US" sz="2800" dirty="0">
                <a:latin typeface="Arial" charset="0"/>
              </a:rPr>
            </a:br>
            <a:r>
              <a:rPr lang="en-US" sz="2800" dirty="0">
                <a:latin typeface="Arial" charset="0"/>
              </a:rPr>
              <a:t>Incident Response Phases</a:t>
            </a:r>
            <a:endParaRPr lang="en-US" sz="4400" dirty="0">
              <a:latin typeface="Arial" charset="0"/>
            </a:endParaRPr>
          </a:p>
        </p:txBody>
      </p:sp>
      <p:sp>
        <p:nvSpPr>
          <p:cNvPr id="2" name="Content Placeholder 1"/>
          <p:cNvSpPr>
            <a:spLocks noGrp="1"/>
          </p:cNvSpPr>
          <p:nvPr>
            <p:ph idx="1"/>
          </p:nvPr>
        </p:nvSpPr>
        <p:spPr>
          <a:xfrm>
            <a:off x="213110" y="1219200"/>
            <a:ext cx="8071908" cy="5107171"/>
          </a:xfrm>
        </p:spPr>
        <p:txBody>
          <a:bodyPr/>
          <a:lstStyle/>
          <a:p>
            <a:pPr marL="0" indent="0">
              <a:buNone/>
            </a:pPr>
            <a:r>
              <a:rPr lang="en-US" sz="1800" dirty="0"/>
              <a:t>Incident response defines the procedures that an organization follows after an event occurs outside the normal range. When an incident occurs, the organization must know how to respond. Organizations needs to develop an incident response plan and put together a Computer Security Incident Response Team (CSIRT) to manage the response. Incident response has consist of four phases:</a:t>
            </a:r>
          </a:p>
          <a:p>
            <a:pPr marL="342900" indent="-342900">
              <a:buFont typeface="+mj-lt"/>
              <a:buAutoNum type="arabicPeriod"/>
            </a:pPr>
            <a:r>
              <a:rPr lang="en-US" sz="1800" b="1" dirty="0"/>
              <a:t>Preparation </a:t>
            </a:r>
            <a:r>
              <a:rPr lang="en-US" sz="1800" dirty="0"/>
              <a:t>– planning for potential incidents</a:t>
            </a:r>
          </a:p>
          <a:p>
            <a:pPr marL="342900" indent="-342900">
              <a:buFont typeface="+mj-lt"/>
              <a:buAutoNum type="arabicPeriod"/>
            </a:pPr>
            <a:r>
              <a:rPr lang="en-US" sz="1800" b="1" dirty="0"/>
              <a:t>Detection and Analysis </a:t>
            </a:r>
            <a:r>
              <a:rPr lang="en-US" sz="1800" dirty="0"/>
              <a:t>- discovering the incident</a:t>
            </a:r>
          </a:p>
          <a:p>
            <a:pPr marL="342900" indent="-342900">
              <a:buFont typeface="+mj-lt"/>
              <a:buAutoNum type="arabicPeriod"/>
            </a:pPr>
            <a:r>
              <a:rPr lang="en-US" sz="1800" b="1" dirty="0"/>
              <a:t>Containment and Eradication, and Recovery </a:t>
            </a:r>
            <a:r>
              <a:rPr lang="en-US" sz="1800" dirty="0"/>
              <a:t>- efforts to immediately contain or eradicate the threat and begin recovery efforts</a:t>
            </a:r>
          </a:p>
          <a:p>
            <a:pPr marL="342900" indent="-342900">
              <a:buFont typeface="+mj-lt"/>
              <a:buAutoNum type="arabicPeriod"/>
            </a:pPr>
            <a:r>
              <a:rPr lang="en-US" sz="1800" b="1" dirty="0"/>
              <a:t>Post-Incident Follow-Up </a:t>
            </a:r>
            <a:r>
              <a:rPr lang="en-US" sz="1800" dirty="0"/>
              <a:t>– investigate the cause of the incident and ask questions to better understand the nature of the threat</a:t>
            </a:r>
          </a:p>
          <a:p>
            <a:pPr marL="342900" indent="-342900">
              <a:buFont typeface="+mj-lt"/>
              <a:buAutoNum type="arabicPeriod"/>
            </a:pPr>
            <a:endParaRPr lang="en-US" sz="1800" dirty="0"/>
          </a:p>
          <a:p>
            <a:endParaRPr lang="en-US" sz="1800" dirty="0"/>
          </a:p>
          <a:p>
            <a:pPr marL="0" indent="0">
              <a:buNone/>
            </a:pPr>
            <a:endParaRPr lang="en-US" sz="1800" dirty="0"/>
          </a:p>
        </p:txBody>
      </p:sp>
    </p:spTree>
    <p:extLst>
      <p:ext uri="{BB962C8B-B14F-4D97-AF65-F5344CB8AC3E}">
        <p14:creationId xmlns:p14="http://schemas.microsoft.com/office/powerpoint/2010/main" val="3010128681"/>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15572"/>
          </a:xfrm>
        </p:spPr>
        <p:txBody>
          <a:bodyPr/>
          <a:lstStyle/>
          <a:p>
            <a:pPr eaLnBrk="1" hangingPunct="1"/>
            <a:r>
              <a:rPr lang="en-US" sz="1800" dirty="0"/>
              <a:t>Incident Response</a:t>
            </a:r>
            <a:br>
              <a:rPr lang="en-US" sz="2800" dirty="0">
                <a:latin typeface="Arial" charset="0"/>
              </a:rPr>
            </a:br>
            <a:r>
              <a:rPr lang="en-US" sz="2800" dirty="0">
                <a:latin typeface="Arial" charset="0"/>
              </a:rPr>
              <a:t>Incident Response Technologies</a:t>
            </a:r>
            <a:endParaRPr lang="en-US" sz="4400" dirty="0">
              <a:latin typeface="Arial" charset="0"/>
            </a:endParaRPr>
          </a:p>
        </p:txBody>
      </p:sp>
      <p:sp>
        <p:nvSpPr>
          <p:cNvPr id="2" name="Content Placeholder 1"/>
          <p:cNvSpPr>
            <a:spLocks noGrp="1"/>
          </p:cNvSpPr>
          <p:nvPr>
            <p:ph idx="1"/>
          </p:nvPr>
        </p:nvSpPr>
        <p:spPr>
          <a:xfrm>
            <a:off x="213110" y="1209964"/>
            <a:ext cx="8071908" cy="4847936"/>
          </a:xfrm>
        </p:spPr>
        <p:txBody>
          <a:bodyPr/>
          <a:lstStyle/>
          <a:p>
            <a:pPr marL="0" indent="0">
              <a:buNone/>
            </a:pPr>
            <a:r>
              <a:rPr lang="en-US" sz="1800" dirty="0"/>
              <a:t>There are many technologies that are used to implement an incident response:</a:t>
            </a:r>
          </a:p>
          <a:p>
            <a:r>
              <a:rPr lang="en-US" sz="1800" b="1" dirty="0"/>
              <a:t>Network Admission Control (NAC) </a:t>
            </a:r>
            <a:r>
              <a:rPr lang="en-US" sz="1800" dirty="0"/>
              <a:t>- allows network access for authorized users with compliant systems. A compliant system meets all of the policy requirements of the organization. </a:t>
            </a:r>
          </a:p>
          <a:p>
            <a:r>
              <a:rPr lang="en-US" sz="1800" b="1" dirty="0"/>
              <a:t>Intrusion Detection Systems (IDSs) </a:t>
            </a:r>
            <a:r>
              <a:rPr lang="en-US" sz="1800" dirty="0"/>
              <a:t>- monitor the traffic on a network. IDS systems are passive. </a:t>
            </a:r>
          </a:p>
          <a:p>
            <a:r>
              <a:rPr lang="en-US" sz="1800" b="1" dirty="0"/>
              <a:t>Intrusion Prevention Systems </a:t>
            </a:r>
            <a:r>
              <a:rPr lang="en-US" sz="1800" dirty="0"/>
              <a:t>- operates in inline mode. It can detect and immediately address a network problem.</a:t>
            </a:r>
          </a:p>
          <a:p>
            <a:r>
              <a:rPr lang="en-US" sz="1800" b="1" dirty="0"/>
              <a:t>NetFlow and IPFIX </a:t>
            </a:r>
            <a:r>
              <a:rPr lang="en-US" sz="1800" dirty="0"/>
              <a:t>- NetFlow is a Cisco IOS technology that provides statistics on packets flowing through a Cisco router or multilayer switch. The Internet Engineering Task Force (IETF) used Cisco’s NetFlow Version 9 as the basis for IP Flow Information Export (IPFIX).</a:t>
            </a:r>
          </a:p>
          <a:p>
            <a:r>
              <a:rPr lang="en-US" sz="1800" b="1" dirty="0"/>
              <a:t>Advanced Threat Intelligence </a:t>
            </a:r>
            <a:r>
              <a:rPr lang="en-US" sz="1800" dirty="0"/>
              <a:t>- can help organizations detect attacks during one of the stages of the cyberattack (and sometimes before with the right information).</a:t>
            </a:r>
          </a:p>
          <a:p>
            <a:endParaRPr lang="en-US" sz="1800" dirty="0"/>
          </a:p>
          <a:p>
            <a:endParaRPr lang="en-US" sz="1800" dirty="0"/>
          </a:p>
        </p:txBody>
      </p:sp>
    </p:spTree>
    <p:extLst>
      <p:ext uri="{BB962C8B-B14F-4D97-AF65-F5344CB8AC3E}">
        <p14:creationId xmlns:p14="http://schemas.microsoft.com/office/powerpoint/2010/main" val="1874630823"/>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6.4 Disaster Recovery</a:t>
            </a:r>
          </a:p>
        </p:txBody>
      </p:sp>
    </p:spTree>
    <p:extLst>
      <p:ext uri="{BB962C8B-B14F-4D97-AF65-F5344CB8AC3E}">
        <p14:creationId xmlns:p14="http://schemas.microsoft.com/office/powerpoint/2010/main" val="1232946051"/>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838200"/>
          </a:xfrm>
        </p:spPr>
        <p:txBody>
          <a:bodyPr/>
          <a:lstStyle/>
          <a:p>
            <a:r>
              <a:rPr lang="en-US" sz="1800" b="0" dirty="0"/>
              <a:t>Disaster Recovery</a:t>
            </a:r>
            <a:br>
              <a:rPr lang="en-US" sz="1800" b="0" dirty="0"/>
            </a:br>
            <a:r>
              <a:rPr lang="en-US" b="0" dirty="0"/>
              <a:t>Disaster Recovery Planning</a:t>
            </a:r>
          </a:p>
        </p:txBody>
      </p:sp>
      <p:sp>
        <p:nvSpPr>
          <p:cNvPr id="2" name="Content Placeholder 1"/>
          <p:cNvSpPr>
            <a:spLocks noGrp="1"/>
          </p:cNvSpPr>
          <p:nvPr>
            <p:ph idx="1"/>
          </p:nvPr>
        </p:nvSpPr>
        <p:spPr>
          <a:xfrm>
            <a:off x="274655" y="1232592"/>
            <a:ext cx="8097820" cy="4786870"/>
          </a:xfrm>
        </p:spPr>
        <p:txBody>
          <a:bodyPr/>
          <a:lstStyle/>
          <a:p>
            <a:pPr marL="0" indent="0">
              <a:buNone/>
            </a:pPr>
            <a:r>
              <a:rPr lang="en-US" sz="1800" b="1" dirty="0"/>
              <a:t>Types of Disasters </a:t>
            </a:r>
            <a:r>
              <a:rPr lang="en-US" sz="1800" dirty="0"/>
              <a:t>- It is critical to keep an organization functioning when a disaster occurs. A disaster includes any natural or human-caused event that damages assets or property and impairs the ability for the organization to continue operating.</a:t>
            </a:r>
          </a:p>
          <a:p>
            <a:r>
              <a:rPr lang="en-US" sz="1800" b="1" dirty="0"/>
              <a:t>Natural Disasters - </a:t>
            </a:r>
            <a:r>
              <a:rPr lang="en-US" sz="1800" dirty="0"/>
              <a:t>geological disasters (earthquakes, landslides, volcanoes, and tsunamis), meteorological disasters (hurricanes, tornadoes, snow storms, lightning, and hail), health disasters (widespread illnesses, quarantines, and pandemics) and miscellaneous disasters (fires, floods, solar storms, and avalanches).</a:t>
            </a:r>
          </a:p>
          <a:p>
            <a:r>
              <a:rPr lang="en-US" sz="1800" b="1" dirty="0"/>
              <a:t>Human-caused Disasters - </a:t>
            </a:r>
            <a:r>
              <a:rPr lang="en-US" sz="1800" dirty="0"/>
              <a:t>Human-caused disasters - labor events (strikes, walkouts, and slowdowns), social-political events (vandalism, blockades, protests, sabotage, terrorism, and war), materials events (hazardous spills and fires) and utilities disruptions (power failures, communication outages, fuel shortages, and radioactive fallout)</a:t>
            </a:r>
          </a:p>
          <a:p>
            <a:endParaRPr lang="en-US" sz="1800" dirty="0"/>
          </a:p>
        </p:txBody>
      </p:sp>
    </p:spTree>
    <p:extLst>
      <p:ext uri="{BB962C8B-B14F-4D97-AF65-F5344CB8AC3E}">
        <p14:creationId xmlns:p14="http://schemas.microsoft.com/office/powerpoint/2010/main" val="768346920"/>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dirty="0">
                <a:latin typeface="Arial" charset="0"/>
              </a:rPr>
            </a:br>
            <a:r>
              <a:rPr lang="en-US" sz="1800" b="0" dirty="0"/>
              <a:t>Disaster Recovery</a:t>
            </a:r>
            <a:br>
              <a:rPr lang="en-US" sz="1800" dirty="0">
                <a:latin typeface="Arial" charset="0"/>
              </a:rPr>
            </a:br>
            <a:r>
              <a:rPr lang="en-US" sz="2800" b="0" dirty="0"/>
              <a:t>Business Continuity Planning</a:t>
            </a:r>
            <a:endParaRPr lang="en-US" sz="2800" dirty="0">
              <a:latin typeface="Arial" charset="0"/>
            </a:endParaRPr>
          </a:p>
        </p:txBody>
      </p:sp>
      <p:sp>
        <p:nvSpPr>
          <p:cNvPr id="2" name="Content Placeholder 1"/>
          <p:cNvSpPr>
            <a:spLocks noGrp="1"/>
          </p:cNvSpPr>
          <p:nvPr>
            <p:ph idx="1"/>
          </p:nvPr>
        </p:nvSpPr>
        <p:spPr>
          <a:xfrm>
            <a:off x="465763" y="1209675"/>
            <a:ext cx="7773362" cy="5113189"/>
          </a:xfrm>
        </p:spPr>
        <p:txBody>
          <a:bodyPr/>
          <a:lstStyle/>
          <a:p>
            <a:pPr marL="0" indent="0">
              <a:buNone/>
            </a:pPr>
            <a:r>
              <a:rPr lang="en-US" sz="1800" b="1" dirty="0"/>
              <a:t>Need for Business Continuity - </a:t>
            </a:r>
            <a:r>
              <a:rPr lang="en-US" sz="1800" dirty="0"/>
              <a:t>Business continuity is one of the most important concepts in computer security. Even though companies do whatever they can to prevent disasters and loss of data, it is impossible to predict every scenario. It is important for companies to have plans in place that ensure business continuity regardless of what may occur. </a:t>
            </a:r>
          </a:p>
          <a:p>
            <a:pPr marL="0" indent="0">
              <a:buNone/>
            </a:pPr>
            <a:r>
              <a:rPr lang="en-US" sz="1800" b="1" dirty="0"/>
              <a:t>Business Continuity Considerations - </a:t>
            </a:r>
            <a:r>
              <a:rPr lang="en-US" sz="1800" dirty="0"/>
              <a:t>Business continuity controls are more than just backing up data and providing redundant hardware. Business Continuity Considerations should include: </a:t>
            </a:r>
          </a:p>
          <a:p>
            <a:r>
              <a:rPr lang="en-US" sz="1800" dirty="0"/>
              <a:t>Documenting configurations</a:t>
            </a:r>
          </a:p>
          <a:p>
            <a:r>
              <a:rPr lang="en-US" sz="1800" dirty="0"/>
              <a:t>Establishing alternate communications channels </a:t>
            </a:r>
          </a:p>
          <a:p>
            <a:r>
              <a:rPr lang="en-US" sz="1800" dirty="0"/>
              <a:t>Providing power</a:t>
            </a:r>
          </a:p>
          <a:p>
            <a:r>
              <a:rPr lang="en-US" sz="1800" dirty="0"/>
              <a:t>Identifying all dependencies for applications and processes </a:t>
            </a:r>
          </a:p>
          <a:p>
            <a:r>
              <a:rPr lang="en-US" sz="1800" dirty="0"/>
              <a:t>Understanding how to carry out automated tasks manually</a:t>
            </a:r>
          </a:p>
          <a:p>
            <a:pPr marL="0" indent="0">
              <a:buNone/>
            </a:pPr>
            <a:endParaRPr lang="en-US" sz="1800" dirty="0"/>
          </a:p>
          <a:p>
            <a:endParaRPr lang="en-US" sz="2000" dirty="0"/>
          </a:p>
        </p:txBody>
      </p:sp>
    </p:spTree>
    <p:extLst>
      <p:ext uri="{BB962C8B-B14F-4D97-AF65-F5344CB8AC3E}">
        <p14:creationId xmlns:p14="http://schemas.microsoft.com/office/powerpoint/2010/main" val="1247276670"/>
      </p:ext>
    </p:extLst>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23208"/>
          </a:xfrm>
        </p:spPr>
        <p:txBody>
          <a:bodyPr/>
          <a:lstStyle/>
          <a:p>
            <a:pPr eaLnBrk="1" hangingPunct="1"/>
            <a:br>
              <a:rPr lang="en-US" dirty="0">
                <a:latin typeface="Arial" charset="0"/>
              </a:rPr>
            </a:br>
            <a:r>
              <a:rPr lang="en-US" sz="1800" b="0" dirty="0"/>
              <a:t>Disaster Recovery</a:t>
            </a:r>
            <a:br>
              <a:rPr lang="en-US" sz="1800" dirty="0">
                <a:latin typeface="Arial" charset="0"/>
              </a:rPr>
            </a:br>
            <a:r>
              <a:rPr lang="en-US" sz="2800" b="0" dirty="0"/>
              <a:t>Business Continuity Planning</a:t>
            </a:r>
            <a:endParaRPr lang="en-US" sz="2800" dirty="0">
              <a:latin typeface="Arial" charset="0"/>
            </a:endParaRPr>
          </a:p>
        </p:txBody>
      </p:sp>
      <p:sp>
        <p:nvSpPr>
          <p:cNvPr id="2" name="Content Placeholder 1"/>
          <p:cNvSpPr>
            <a:spLocks noGrp="1"/>
          </p:cNvSpPr>
          <p:nvPr>
            <p:ph idx="1"/>
          </p:nvPr>
        </p:nvSpPr>
        <p:spPr>
          <a:xfrm>
            <a:off x="465763" y="1209675"/>
            <a:ext cx="7773362" cy="5113189"/>
          </a:xfrm>
        </p:spPr>
        <p:txBody>
          <a:bodyPr/>
          <a:lstStyle/>
          <a:p>
            <a:pPr marL="0" indent="0">
              <a:buNone/>
            </a:pPr>
            <a:r>
              <a:rPr lang="en-US" sz="1800" b="1" dirty="0"/>
              <a:t>Business Continuity Best Practices</a:t>
            </a:r>
          </a:p>
          <a:p>
            <a:pPr marL="342900" indent="-342900">
              <a:buFont typeface="+mj-lt"/>
              <a:buAutoNum type="arabicPeriod"/>
            </a:pPr>
            <a:r>
              <a:rPr lang="en-US" sz="1800" dirty="0"/>
              <a:t>Write a policy that provides guidance to develop the business continuity plan and assigns roles to carry out the tasks.</a:t>
            </a:r>
          </a:p>
          <a:p>
            <a:pPr marL="342900" indent="-342900">
              <a:buFont typeface="+mj-lt"/>
              <a:buAutoNum type="arabicPeriod"/>
            </a:pPr>
            <a:r>
              <a:rPr lang="en-US" sz="1800" dirty="0"/>
              <a:t>Identify critical systems and processes, and prioritize them based on necessity.</a:t>
            </a:r>
          </a:p>
          <a:p>
            <a:pPr marL="342900" indent="-342900">
              <a:buFont typeface="+mj-lt"/>
              <a:buAutoNum type="arabicPeriod"/>
            </a:pPr>
            <a:r>
              <a:rPr lang="en-US" sz="1800" dirty="0"/>
              <a:t>Identify vulnerabilities, threats, and calculate risks.</a:t>
            </a:r>
          </a:p>
          <a:p>
            <a:pPr marL="342900" indent="-342900">
              <a:buFont typeface="+mj-lt"/>
              <a:buAutoNum type="arabicPeriod"/>
            </a:pPr>
            <a:r>
              <a:rPr lang="en-US" sz="1800" dirty="0"/>
              <a:t>Identify and implement controls and countermeasures to reduce risk.</a:t>
            </a:r>
          </a:p>
          <a:p>
            <a:pPr marL="342900" indent="-342900">
              <a:buFont typeface="+mj-lt"/>
              <a:buAutoNum type="arabicPeriod"/>
            </a:pPr>
            <a:r>
              <a:rPr lang="en-US" sz="1800" dirty="0"/>
              <a:t>Devise methods to bring back critical systems quickly.</a:t>
            </a:r>
          </a:p>
          <a:p>
            <a:pPr marL="342900" indent="-342900">
              <a:buFont typeface="+mj-lt"/>
              <a:buAutoNum type="arabicPeriod"/>
            </a:pPr>
            <a:r>
              <a:rPr lang="en-US" sz="1800" dirty="0"/>
              <a:t>Write procedures to keep the organization functioning when in a chaotic state.</a:t>
            </a:r>
          </a:p>
          <a:p>
            <a:pPr marL="342900" indent="-342900">
              <a:buFont typeface="+mj-lt"/>
              <a:buAutoNum type="arabicPeriod"/>
            </a:pPr>
            <a:r>
              <a:rPr lang="en-US" sz="1800" dirty="0"/>
              <a:t>Test the plan.</a:t>
            </a:r>
          </a:p>
          <a:p>
            <a:pPr marL="342900" indent="-342900">
              <a:buFont typeface="+mj-lt"/>
              <a:buAutoNum type="arabicPeriod"/>
            </a:pPr>
            <a:r>
              <a:rPr lang="en-US" sz="1800" dirty="0"/>
              <a:t>Update the plan regularly.</a:t>
            </a:r>
          </a:p>
          <a:p>
            <a:pPr marL="0" indent="0">
              <a:buNone/>
            </a:pPr>
            <a:endParaRPr lang="en-US" sz="1800" dirty="0"/>
          </a:p>
          <a:p>
            <a:endParaRPr lang="en-US" sz="2000" dirty="0"/>
          </a:p>
        </p:txBody>
      </p:sp>
    </p:spTree>
    <p:extLst>
      <p:ext uri="{BB962C8B-B14F-4D97-AF65-F5344CB8AC3E}">
        <p14:creationId xmlns:p14="http://schemas.microsoft.com/office/powerpoint/2010/main" val="1874931020"/>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6.5  Chapter Summary</a:t>
            </a:r>
          </a:p>
        </p:txBody>
      </p:sp>
    </p:spTree>
    <p:extLst>
      <p:ext uri="{BB962C8B-B14F-4D97-AF65-F5344CB8AC3E}">
        <p14:creationId xmlns:p14="http://schemas.microsoft.com/office/powerpoint/2010/main" val="1818553580"/>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365508" y="1539502"/>
            <a:ext cx="8600517" cy="414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r>
              <a:rPr lang="en-US" sz="1800" dirty="0"/>
              <a:t>This chapter began by explaining the concept of five nines, a high availability standard that allows for 5.26 minutes of downtime per year. </a:t>
            </a:r>
          </a:p>
          <a:p>
            <a:r>
              <a:rPr lang="en-US" sz="1800" dirty="0"/>
              <a:t>The chapter discussed the various approaches that organizations take to ensure system availability. </a:t>
            </a:r>
          </a:p>
          <a:p>
            <a:r>
              <a:rPr lang="en-US" sz="1800" dirty="0"/>
              <a:t>Solid system design includes accommodating measures that provide redundancy and resiliency so that an organization can recover quickly and continue operation.</a:t>
            </a:r>
          </a:p>
          <a:p>
            <a:r>
              <a:rPr lang="en-US" sz="1800" dirty="0"/>
              <a:t>The chapter also discussed how an organization responds to an incident by establishing procedures that it follows after an event occurs. </a:t>
            </a:r>
          </a:p>
          <a:p>
            <a:r>
              <a:rPr lang="en-US" sz="1800" dirty="0"/>
              <a:t>The chapter concluded with a discussion of disaster recovery and business continuity planning.</a:t>
            </a:r>
          </a:p>
        </p:txBody>
      </p:sp>
      <p:sp>
        <p:nvSpPr>
          <p:cNvPr id="21505" name="Rectangle 2"/>
          <p:cNvSpPr>
            <a:spLocks noGrp="1" noChangeArrowheads="1"/>
          </p:cNvSpPr>
          <p:nvPr>
            <p:ph type="title"/>
          </p:nvPr>
        </p:nvSpPr>
        <p:spPr/>
        <p:txBody>
          <a:bodyPr/>
          <a:lstStyle/>
          <a:p>
            <a:pPr eaLnBrk="1" hangingPunct="1"/>
            <a:r>
              <a:rPr lang="en-US" sz="1800" dirty="0">
                <a:latin typeface="Arial" charset="0"/>
              </a:rPr>
              <a:t>Chapter Summary</a:t>
            </a:r>
            <a:br>
              <a:rPr lang="en-US" dirty="0">
                <a:latin typeface="Arial" charset="0"/>
              </a:rPr>
            </a:br>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a16="http://schemas.microsoft.com/office/drawing/2014/main" id="{2FE86811-6F8C-2D4E-B624-E32BF812652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2466131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dirty="0"/>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dirty="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2620</Words>
  <Application>Microsoft Macintosh PowerPoint</Application>
  <PresentationFormat>On-screen Show (4:3)</PresentationFormat>
  <Paragraphs>192</Paragraphs>
  <Slides>33</Slides>
  <Notes>29</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33</vt:i4>
      </vt:variant>
    </vt:vector>
  </HeadingPairs>
  <TitlesOfParts>
    <vt:vector size="37" baseType="lpstr">
      <vt:lpstr>Arial</vt:lpstr>
      <vt:lpstr>Wingdings</vt:lpstr>
      <vt:lpstr>PPT-TMPLT-WHT_C</vt:lpstr>
      <vt:lpstr>NetAcad-4F_PPT-WHT_060408</vt:lpstr>
      <vt:lpstr>PowerPoint Presentation</vt:lpstr>
      <vt:lpstr>PowerPoint Presentation</vt:lpstr>
      <vt:lpstr>Chapter 6: The Five Nines Concept</vt:lpstr>
      <vt:lpstr>Chapter 6 - Sections &amp; Objectives</vt:lpstr>
      <vt:lpstr>2.1 High Availability </vt:lpstr>
      <vt:lpstr>High Availability The Five Nines</vt:lpstr>
      <vt:lpstr>High Availability The Five Nines (Cont.)</vt:lpstr>
      <vt:lpstr>High Availability The Five Nines (Cont.)</vt:lpstr>
      <vt:lpstr>6.2 Measures to Improve Availability</vt:lpstr>
      <vt:lpstr>Measures to Improve Availability Asset Management</vt:lpstr>
      <vt:lpstr> Measures to Improve Availability Asset Management (Cont.)</vt:lpstr>
      <vt:lpstr> Measures to Improve Availability Defense in Depth</vt:lpstr>
      <vt:lpstr> Measures to Improve Availability Defense in Depth</vt:lpstr>
      <vt:lpstr>Measures to Improve Availability Redundancy</vt:lpstr>
      <vt:lpstr>Measures to Improve Availability Redundancy (Cont.)</vt:lpstr>
      <vt:lpstr>Measures to Improve Availability Redundancy (Cont.)</vt:lpstr>
      <vt:lpstr>Measures to Improve Availability Redundancy (Cont.)</vt:lpstr>
      <vt:lpstr>Measures to Improve Availability Redundancy (Cont.)</vt:lpstr>
      <vt:lpstr>Measures to Improve Availability Redundancy (Cont.)</vt:lpstr>
      <vt:lpstr>Measures to Improve Availability Redundancy (Cont.)</vt:lpstr>
      <vt:lpstr>Measures to Improve Availability System Resilience</vt:lpstr>
      <vt:lpstr>6.3 Incident Response Phases</vt:lpstr>
      <vt:lpstr>Incident Response Incident Response Phases</vt:lpstr>
      <vt:lpstr>Incident Response Incident Response Technologies</vt:lpstr>
      <vt:lpstr>6.4 Disaster Recovery</vt:lpstr>
      <vt:lpstr>Disaster Recovery Disaster Recovery Planning</vt:lpstr>
      <vt:lpstr> Disaster Recovery Business Continuity Planning</vt:lpstr>
      <vt:lpstr> Disaster Recovery Business Continuity Planning</vt:lpstr>
      <vt:lpstr>6.5  Chapter Summary</vt:lpstr>
      <vt:lpstr>Chapter Summary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P.I.Wallin</dc:creator>
  <cp:lastModifiedBy>P.I.Wallin</cp:lastModifiedBy>
  <cp:revision>2</cp:revision>
  <dcterms:created xsi:type="dcterms:W3CDTF">2020-09-28T09:39:30Z</dcterms:created>
  <dcterms:modified xsi:type="dcterms:W3CDTF">2020-11-18T12:11:44Z</dcterms:modified>
</cp:coreProperties>
</file>