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6"/>
  </p:notesMasterIdLst>
  <p:sldIdLst>
    <p:sldId id="256" r:id="rId5"/>
    <p:sldId id="257" r:id="rId6"/>
    <p:sldId id="286" r:id="rId7"/>
    <p:sldId id="287" r:id="rId8"/>
    <p:sldId id="288" r:id="rId9"/>
    <p:sldId id="261" r:id="rId10"/>
    <p:sldId id="262" r:id="rId11"/>
    <p:sldId id="265" r:id="rId12"/>
    <p:sldId id="266" r:id="rId13"/>
    <p:sldId id="267" r:id="rId14"/>
    <p:sldId id="269" r:id="rId15"/>
    <p:sldId id="281" r:id="rId16"/>
    <p:sldId id="273" r:id="rId17"/>
    <p:sldId id="282" r:id="rId18"/>
    <p:sldId id="275" r:id="rId19"/>
    <p:sldId id="276" r:id="rId20"/>
    <p:sldId id="277" r:id="rId21"/>
    <p:sldId id="278" r:id="rId22"/>
    <p:sldId id="279" r:id="rId23"/>
    <p:sldId id="285" r:id="rId24"/>
    <p:sldId id="280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48" y="11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A Griffiths" userId="970ac652-efaf-451a-9e9c-3191bf6940a9" providerId="ADAL" clId="{4CF1AF79-41B6-49ED-8387-A2EFD069B85B}"/>
    <pc:docChg chg="delSld">
      <pc:chgData name="Helen A Griffiths" userId="970ac652-efaf-451a-9e9c-3191bf6940a9" providerId="ADAL" clId="{4CF1AF79-41B6-49ED-8387-A2EFD069B85B}" dt="2026-01-30T17:07:43.894" v="1" actId="47"/>
      <pc:docMkLst>
        <pc:docMk/>
      </pc:docMkLst>
      <pc:sldChg chg="del">
        <pc:chgData name="Helen A Griffiths" userId="970ac652-efaf-451a-9e9c-3191bf6940a9" providerId="ADAL" clId="{4CF1AF79-41B6-49ED-8387-A2EFD069B85B}" dt="2026-01-30T17:07:43.894" v="1" actId="47"/>
        <pc:sldMkLst>
          <pc:docMk/>
          <pc:sldMk cId="270730174" sldId="289"/>
        </pc:sldMkLst>
      </pc:sldChg>
      <pc:sldChg chg="del">
        <pc:chgData name="Helen A Griffiths" userId="970ac652-efaf-451a-9e9c-3191bf6940a9" providerId="ADAL" clId="{4CF1AF79-41B6-49ED-8387-A2EFD069B85B}" dt="2026-01-30T17:07:19.543" v="0" actId="47"/>
        <pc:sldMkLst>
          <pc:docMk/>
          <pc:sldMk cId="815275204" sldId="29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25114C-FA3F-4AAA-9688-2E701EEA4159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6B6E7A-11D3-4A80-812D-89D571D94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467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5A1A6254-09F2-4D0F-9CBE-3DEE38F7CBEA}" type="slidenum">
              <a:rPr lang="en-GB" altLang="en-US" smtClean="0">
                <a:latin typeface="Times New Roman" pitchFamily="18" charset="0"/>
              </a:rPr>
              <a:pPr/>
              <a:t>6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7191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3EA7CF4-90A6-4971-802C-EA25BC31321D}" type="slidenum">
              <a:rPr lang="en-GB" altLang="en-US" smtClean="0">
                <a:latin typeface="Times New Roman" pitchFamily="18" charset="0"/>
              </a:rPr>
              <a:pPr/>
              <a:t>7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73480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68B94C02-516F-4401-B509-23498DE571B5}" type="slidenum">
              <a:rPr lang="en-GB" altLang="en-US" smtClean="0">
                <a:latin typeface="Times New Roman" pitchFamily="18" charset="0"/>
              </a:rPr>
              <a:pPr/>
              <a:t>11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58049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366F7ED-E971-43EA-BC7A-C5E77C328665}" type="slidenum">
              <a:rPr lang="en-GB" altLang="en-US" smtClean="0">
                <a:latin typeface="Times New Roman" pitchFamily="18" charset="0"/>
              </a:rPr>
              <a:pPr/>
              <a:t>13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93382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4336E6E-EEBF-46C7-8586-9DB20A1F2C9F}" type="slidenum">
              <a:rPr lang="en-GB" altLang="en-US" smtClean="0">
                <a:latin typeface="Times New Roman" pitchFamily="18" charset="0"/>
              </a:rPr>
              <a:pPr/>
              <a:t>15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99986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6F663A5E-9BA8-4C7E-AF46-44A4C39E06ED}" type="slidenum">
              <a:rPr lang="en-GB" altLang="en-US" smtClean="0">
                <a:latin typeface="Times New Roman" pitchFamily="18" charset="0"/>
              </a:rPr>
              <a:pPr/>
              <a:t>16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30587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1057F3D3-C4E2-4DF3-8485-25B0B9E97B82}" type="slidenum">
              <a:rPr lang="en-GB" altLang="en-US" smtClean="0">
                <a:latin typeface="Times New Roman" pitchFamily="18" charset="0"/>
              </a:rPr>
              <a:pPr/>
              <a:t>17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45188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158CE45E-2227-4675-B333-017CFE6736B2}" type="slidenum">
              <a:rPr lang="en-GB" altLang="en-US" smtClean="0">
                <a:latin typeface="Times New Roman" pitchFamily="18" charset="0"/>
              </a:rPr>
              <a:pPr/>
              <a:t>18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9746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4D892D87-046D-4E44-AA35-9E610C4C88EA}" type="slidenum">
              <a:rPr lang="en-GB" altLang="en-US" smtClean="0">
                <a:latin typeface="Times New Roman" pitchFamily="18" charset="0"/>
              </a:rPr>
              <a:pPr/>
              <a:t>19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2845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6715C267-2BAB-495F-B147-0514C585185E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/>
                <a:cs typeface="Arial"/>
              </a:rPr>
              <a:t>ECES5020C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cs typeface="Arial"/>
              </a:rPr>
              <a:t>Ymchwil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Addysgol</a:t>
            </a:r>
            <a:r>
              <a:rPr lang="en-GB" dirty="0">
                <a:cs typeface="Arial"/>
              </a:rPr>
              <a:t> </a:t>
            </a:r>
            <a:br>
              <a:rPr lang="en-US" dirty="0"/>
            </a:br>
            <a:r>
              <a:rPr lang="en-GB" dirty="0">
                <a:cs typeface="Arial"/>
              </a:rPr>
              <a:t>Education </a:t>
            </a:r>
            <a:r>
              <a:rPr lang="en-GB" dirty="0" err="1">
                <a:cs typeface="Arial"/>
              </a:rPr>
              <a:t>Resarch</a:t>
            </a:r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4588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Beth?</a:t>
            </a:r>
          </a:p>
          <a:p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Research</a:t>
            </a:r>
          </a:p>
          <a:p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Methods</a:t>
            </a:r>
          </a:p>
          <a:p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What?</a:t>
            </a:r>
          </a:p>
          <a:p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739632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578" y="314639"/>
            <a:ext cx="8229600" cy="1252728"/>
          </a:xfrm>
        </p:spPr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/ 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55329" y="2988852"/>
            <a:ext cx="3822192" cy="3447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Archwilio ystod o ddulliau ymchwil addysgol.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>
                <a:latin typeface="Arial"/>
                <a:cs typeface="Arial"/>
              </a:rPr>
              <a:t>Datblygu dealltwriaeth o ddylunio a gweithredu ymchwil.</a:t>
            </a:r>
            <a:endParaRPr lang="cy-GB"/>
          </a:p>
          <a:p>
            <a:pPr lvl="0"/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CF5AE-4A61-C844-BC1A-6C77DE12C3B2}"/>
              </a:ext>
            </a:extLst>
          </p:cNvPr>
          <p:cNvSpPr txBox="1"/>
          <p:nvPr/>
        </p:nvSpPr>
        <p:spPr>
          <a:xfrm>
            <a:off x="4939016" y="2989336"/>
            <a:ext cx="3430400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/>
              <a:t>To examine a range of educational research methods. </a:t>
            </a:r>
            <a:endParaRPr lang="en-US" sz="2400">
              <a:cs typeface="Arial"/>
            </a:endParaRPr>
          </a:p>
          <a:p>
            <a:pPr algn="just"/>
            <a:r>
              <a:rPr lang="en-US" sz="2400"/>
              <a:t>To develop an understanding of research design and implementation.</a:t>
            </a:r>
            <a:endParaRPr lang="en-US" sz="240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6213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/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12099" y="2638534"/>
            <a:ext cx="3822192" cy="3992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Gwerthuso oblygiadau moesegol cynnal ymchwil gyda phlant a phobl ifanc mewn amrywiaeth o gyd-destunau addysgol.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cy-GB">
              <a:cs typeface="Arial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E3AF13-2ECA-0275-291A-1AD50C7DAF91}"/>
              </a:ext>
            </a:extLst>
          </p:cNvPr>
          <p:cNvSpPr txBox="1"/>
          <p:nvPr/>
        </p:nvSpPr>
        <p:spPr>
          <a:xfrm>
            <a:off x="4829335" y="2879039"/>
            <a:ext cx="334441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>
                <a:cs typeface="Arial"/>
              </a:rPr>
              <a:t>Evaluate the ethical implications of carrying out research with children and young people in a variety of educational contexts.</a:t>
            </a:r>
            <a:r>
              <a:rPr lang="en-US"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44448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112" y="776577"/>
            <a:ext cx="8229600" cy="1252728"/>
          </a:xfrm>
        </p:spPr>
        <p:txBody>
          <a:bodyPr/>
          <a:lstStyle/>
          <a:p>
            <a:r>
              <a:rPr lang="en-GB" sz="3600" err="1">
                <a:cs typeface="Arial"/>
              </a:rPr>
              <a:t>Deilliannau</a:t>
            </a:r>
            <a:r>
              <a:rPr lang="en-GB" sz="3600">
                <a:cs typeface="Arial"/>
              </a:rPr>
              <a:t> </a:t>
            </a:r>
            <a:r>
              <a:rPr lang="en-GB" sz="3600" err="1">
                <a:cs typeface="Arial"/>
              </a:rPr>
              <a:t>Dysgu</a:t>
            </a:r>
            <a:r>
              <a:rPr lang="en-GB" sz="3600">
                <a:cs typeface="Arial"/>
              </a:rPr>
              <a:t>/ Learning Outcomes</a:t>
            </a:r>
            <a:endParaRPr lang="en-GB" sz="3600">
              <a:solidFill>
                <a:srgbClr val="000000"/>
              </a:solidFill>
              <a:cs typeface="Arial"/>
            </a:endParaRPr>
          </a:p>
          <a:p>
            <a:endParaRPr lang="en-GB"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55586" y="3121042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Dangos ymwybyddiaeth feirniadol o amrywiol </a:t>
            </a:r>
            <a:r>
              <a:rPr lang="cy-GB" err="1">
                <a:latin typeface="Arial"/>
                <a:cs typeface="Arial"/>
              </a:rPr>
              <a:t>fethodolegau</a:t>
            </a:r>
            <a:r>
              <a:rPr lang="cy-GB">
                <a:latin typeface="Arial"/>
                <a:cs typeface="Arial"/>
              </a:rPr>
              <a:t> ymchwil sy’n berthnasol i addysg, a’u cryfderau, eu gwendidau a’u cyfyngiadau.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cs typeface="Arial"/>
            </a:endParaRPr>
          </a:p>
          <a:p>
            <a:endParaRPr lang="en-GB" i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42C3AB-52B0-B45E-A61A-282CF78DC050}"/>
              </a:ext>
            </a:extLst>
          </p:cNvPr>
          <p:cNvSpPr txBox="1"/>
          <p:nvPr/>
        </p:nvSpPr>
        <p:spPr>
          <a:xfrm>
            <a:off x="5333218" y="2964704"/>
            <a:ext cx="291797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>
                <a:cs typeface="Arial"/>
              </a:rPr>
              <a:t>Demonstrate a critical awareness of various research methodologies that are relevant to education and their strengths, weaknesses and limitations. </a:t>
            </a:r>
          </a:p>
        </p:txBody>
      </p:sp>
    </p:spTree>
    <p:extLst>
      <p:ext uri="{BB962C8B-B14F-4D97-AF65-F5344CB8AC3E}">
        <p14:creationId xmlns:p14="http://schemas.microsoft.com/office/powerpoint/2010/main" val="1828832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half" idx="4294967295"/>
          </p:nvPr>
        </p:nvSpPr>
        <p:spPr>
          <a:xfrm>
            <a:off x="457200" y="2743200"/>
            <a:ext cx="4038600" cy="3263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Ddim</a:t>
            </a:r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feintiol</a:t>
            </a:r>
            <a:endParaRPr lang="en-GB" sz="28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Ddim</a:t>
            </a:r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arbrofol</a:t>
            </a:r>
            <a:endParaRPr lang="en-GB" sz="28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Ffocws</a:t>
            </a:r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ar</a:t>
            </a:r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gasglu</a:t>
            </a:r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 data </a:t>
            </a: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naturiolaidd</a:t>
            </a:r>
            <a:endParaRPr lang="en-GB" sz="28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Ffocysu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819400"/>
            <a:ext cx="4038600" cy="31877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quantitative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experimental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naturalistic data gathering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meaning making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6146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/>
              <a:t>Beth </a:t>
            </a:r>
            <a:r>
              <a:rPr lang="en-GB" i="1" dirty="0" err="1"/>
              <a:t>yw</a:t>
            </a:r>
            <a:r>
              <a:rPr lang="en-GB" i="1" dirty="0"/>
              <a:t> </a:t>
            </a:r>
            <a:r>
              <a:rPr lang="en-GB" i="1" dirty="0" err="1"/>
              <a:t>Ymchwil</a:t>
            </a:r>
            <a:r>
              <a:rPr lang="en-GB" i="1" dirty="0"/>
              <a:t> </a:t>
            </a:r>
            <a:r>
              <a:rPr lang="en-GB" i="1" dirty="0" err="1"/>
              <a:t>Ansoddol</a:t>
            </a:r>
            <a:r>
              <a:rPr lang="en-GB" i="1" dirty="0"/>
              <a:t>?</a:t>
            </a:r>
            <a:br>
              <a:rPr lang="en-GB" i="1" dirty="0"/>
            </a:br>
            <a:r>
              <a:rPr lang="en-GB" i="1" dirty="0"/>
              <a:t>What is Qualitative Research?</a:t>
            </a:r>
          </a:p>
        </p:txBody>
      </p:sp>
    </p:spTree>
    <p:extLst>
      <p:ext uri="{BB962C8B-B14F-4D97-AF65-F5344CB8AC3E}">
        <p14:creationId xmlns:p14="http://schemas.microsoft.com/office/powerpoint/2010/main" val="2988918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half" idx="4294967295"/>
          </p:nvPr>
        </p:nvSpPr>
        <p:spPr>
          <a:xfrm>
            <a:off x="457200" y="2667000"/>
            <a:ext cx="4038600" cy="33401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Cyfweliadau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Dogfennau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 eaLnBrk="1" fontAlgn="auto" hangingPunct="1">
              <a:spcAft>
                <a:spcPts val="0"/>
              </a:spcAft>
              <a:buNone/>
              <a:defRPr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Sefyllfaoedd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therapiwtig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14600"/>
            <a:ext cx="4038600" cy="3962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documents </a:t>
            </a:r>
          </a:p>
          <a:p>
            <a:pPr marL="109728" indent="0" eaLnBrk="1" fontAlgn="auto" hangingPunct="1">
              <a:spcAft>
                <a:spcPts val="0"/>
              </a:spcAft>
              <a:buNone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Therapeutic situations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476672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i="1" dirty="0" err="1"/>
              <a:t>Ffyrdd</a:t>
            </a:r>
            <a:r>
              <a:rPr lang="en-GB" sz="3200" i="1" dirty="0"/>
              <a:t> o </a:t>
            </a:r>
            <a:r>
              <a:rPr lang="en-GB" sz="3200" i="1" dirty="0" err="1"/>
              <a:t>gynhyrchu</a:t>
            </a:r>
            <a:r>
              <a:rPr lang="en-GB" sz="3200" i="1" dirty="0"/>
              <a:t> data </a:t>
            </a:r>
            <a:r>
              <a:rPr lang="en-GB" sz="3200" i="1" dirty="0" err="1"/>
              <a:t>ansoddol</a:t>
            </a:r>
            <a:br>
              <a:rPr lang="en-GB" sz="3200" i="1" dirty="0"/>
            </a:br>
            <a:r>
              <a:rPr lang="en-GB" sz="3200" i="1" dirty="0"/>
              <a:t>Ways of Generating Qualitative Data</a:t>
            </a:r>
          </a:p>
        </p:txBody>
      </p:sp>
    </p:spTree>
    <p:extLst>
      <p:ext uri="{BB962C8B-B14F-4D97-AF65-F5344CB8AC3E}">
        <p14:creationId xmlns:p14="http://schemas.microsoft.com/office/powerpoint/2010/main" val="1276248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Y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ymchwil</a:t>
            </a:r>
            <a:br>
              <a:rPr lang="en-GB" dirty="0"/>
            </a:br>
            <a:r>
              <a:rPr lang="en-GB" dirty="0"/>
              <a:t>Main research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590800"/>
            <a:ext cx="3822192" cy="3535680"/>
          </a:xfrm>
        </p:spPr>
        <p:txBody>
          <a:bodyPr>
            <a:normAutofit/>
          </a:bodyPr>
          <a:lstStyle/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Arsylwi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gyfranogwyr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Cyfweld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gasglu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Casglu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dadansoddiad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testunau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dogfennau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590800"/>
            <a:ext cx="3822192" cy="3535680"/>
          </a:xfrm>
        </p:spPr>
        <p:txBody>
          <a:bodyPr>
            <a:normAutofit lnSpcReduction="10000"/>
          </a:bodyPr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Participant observation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interviewing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based approaches to the collection of data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collection and qualitative analysis of texts and documents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501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Nodweddion</a:t>
            </a:r>
            <a:r>
              <a:rPr lang="en-GB" dirty="0"/>
              <a:t> / Features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905000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3600" dirty="0" err="1">
                <a:solidFill>
                  <a:schemeClr val="tx1"/>
                </a:solidFill>
                <a:latin typeface="Arial"/>
                <a:cs typeface="Arial"/>
              </a:rPr>
              <a:t>Tuedda</a:t>
            </a:r>
            <a:r>
              <a:rPr lang="en-GB" altLang="en-US" sz="36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3600" dirty="0" err="1">
                <a:solidFill>
                  <a:schemeClr val="tx1"/>
                </a:solidFill>
                <a:latin typeface="Arial"/>
                <a:cs typeface="Arial"/>
              </a:rPr>
              <a:t>ymchwil</a:t>
            </a:r>
            <a:r>
              <a:rPr lang="en-GB" altLang="en-US" sz="36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3600" dirty="0" err="1">
                <a:solidFill>
                  <a:schemeClr val="tx1"/>
                </a:solidFill>
                <a:latin typeface="Arial"/>
                <a:cs typeface="Arial"/>
              </a:rPr>
              <a:t>ansoddol</a:t>
            </a:r>
            <a:r>
              <a:rPr lang="en-GB" altLang="en-US" sz="36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3600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altLang="en-US" sz="36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3600" dirty="0" err="1">
                <a:solidFill>
                  <a:schemeClr val="tx1"/>
                </a:solidFill>
                <a:latin typeface="Arial"/>
                <a:cs typeface="Arial"/>
              </a:rPr>
              <a:t>fod</a:t>
            </a:r>
            <a:r>
              <a:rPr lang="en-GB" altLang="en-US" sz="36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altLang="en-US" sz="36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altLang="en-US" sz="36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3600" dirty="0" err="1">
                <a:solidFill>
                  <a:schemeClr val="tx1"/>
                </a:solidFill>
                <a:latin typeface="Arial"/>
                <a:cs typeface="Arial"/>
              </a:rPr>
              <a:t>ymwneud</a:t>
            </a:r>
            <a:r>
              <a:rPr lang="cy-GB" altLang="en-US" sz="3600" dirty="0">
                <a:solidFill>
                  <a:schemeClr val="tx1"/>
                </a:solidFill>
                <a:latin typeface="Arial"/>
                <a:cs typeface="Arial"/>
              </a:rPr>
              <a:t> â geiriau yn hytrach na rhifau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/>
          <a:lstStyle/>
          <a:p>
            <a:r>
              <a:rPr lang="en-GB" altLang="en-US" sz="3200" i="1" dirty="0">
                <a:solidFill>
                  <a:schemeClr val="tx1"/>
                </a:solidFill>
              </a:rPr>
              <a:t>Qualitative research tends to be concerned with words rather than numbers</a:t>
            </a:r>
          </a:p>
          <a:p>
            <a:endParaRPr lang="en-GB" dirty="0"/>
          </a:p>
        </p:txBody>
      </p:sp>
      <p:pic>
        <p:nvPicPr>
          <p:cNvPr id="1028" name="Picture 4" descr="C:\Users\l.roberts\AppData\Local\Microsoft\Windows\Temporary Internet Files\Content.IE5\HEPN0LIZ\MP9003414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4800600"/>
            <a:ext cx="36576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22529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 err="1"/>
              <a:t>Nodweddion</a:t>
            </a:r>
            <a:r>
              <a:rPr lang="en-GB" sz="3200" dirty="0"/>
              <a:t> </a:t>
            </a:r>
            <a:r>
              <a:rPr lang="en-GB" sz="3200" dirty="0" err="1"/>
              <a:t>Ymchwil</a:t>
            </a:r>
            <a:r>
              <a:rPr lang="en-GB" sz="3200" dirty="0"/>
              <a:t> </a:t>
            </a:r>
            <a:r>
              <a:rPr lang="en-GB" sz="3200" dirty="0" err="1"/>
              <a:t>Ansoddol</a:t>
            </a:r>
            <a:br>
              <a:rPr lang="en-GB" sz="3200" dirty="0"/>
            </a:br>
            <a:r>
              <a:rPr lang="en-GB" sz="3200" i="1" dirty="0"/>
              <a:t>Features of Qualitative Research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514600"/>
            <a:ext cx="3822192" cy="4038600"/>
          </a:xfrm>
        </p:spPr>
        <p:txBody>
          <a:bodyPr>
            <a:normAutofit fontScale="92500" lnSpcReduction="2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Cynhyrchir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Ffocysir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ddeall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cyfranogwyr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dehongli’r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hwnnw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priodoleddau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rhyngweithio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hytrach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ffenomena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wahan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438400"/>
            <a:ext cx="3822192" cy="4114800"/>
          </a:xfrm>
        </p:spPr>
        <p:txBody>
          <a:bodyPr>
            <a:normAutofit fontScale="92500" lnSpcReduction="2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 is generated out of the research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is toward understanding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social world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examining the way in which participants interpret that world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properties are outcomes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interactions between individuals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rather than separate phenomena</a:t>
            </a:r>
          </a:p>
          <a:p>
            <a:endParaRPr lang="en-GB" dirty="0"/>
          </a:p>
        </p:txBody>
      </p:sp>
      <p:pic>
        <p:nvPicPr>
          <p:cNvPr id="5" name="Picture 2" descr="C:\Users\l.roberts\AppData\Local\Microsoft\Windows\Temporary Internet Files\Content.IE5\VT7L4AUG\MP9003826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414528"/>
            <a:ext cx="1981200" cy="141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46705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743200"/>
            <a:ext cx="4038600" cy="32639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Holwch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eich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gilydd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am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bwnc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roddir</a:t>
            </a:r>
            <a:endParaRPr lang="en-US" alt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Nodwch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bapur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 . .</a:t>
            </a:r>
          </a:p>
          <a:p>
            <a:pPr marL="855345" lvl="2">
              <a:lnSpc>
                <a:spcPct val="90000"/>
              </a:lnSpc>
            </a:pP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Beth 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mae’r</a:t>
            </a: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 un 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sy'n</a:t>
            </a: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cyfweld</a:t>
            </a: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dweud</a:t>
            </a: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5345" lvl="2" eaLnBrk="1" hangingPunct="1">
              <a:lnSpc>
                <a:spcPct val="90000"/>
              </a:lnSpc>
            </a:pP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Sut 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mae</a:t>
            </a: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nhw</a:t>
            </a: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 ei 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ddweud</a:t>
            </a:r>
            <a:endParaRPr lang="en-GB" altLang="en-US" sz="18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855345" lvl="2" eaLnBrk="1" hangingPunct="1">
              <a:lnSpc>
                <a:spcPct val="90000"/>
              </a:lnSpc>
            </a:pPr>
            <a:r>
              <a:rPr lang="en-GB" alt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Disgrifiwch</a:t>
            </a: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golwg</a:t>
            </a:r>
            <a:endParaRPr lang="en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5345" lvl="2" eaLnBrk="1" hangingPunct="1">
              <a:lnSpc>
                <a:spcPct val="90000"/>
              </a:lnSpc>
            </a:pPr>
            <a:r>
              <a:rPr lang="en-GB" alt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Disgrifiwch</a:t>
            </a: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dullwedd</a:t>
            </a:r>
            <a:endParaRPr lang="en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Cysidrwch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posibiliadau</a:t>
            </a:r>
            <a:endParaRPr lang="en-GB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en-GB" altLang="en-US" sz="2400" i="1" dirty="0"/>
          </a:p>
          <a:p>
            <a:pPr eaLnBrk="1" hangingPunct="1">
              <a:lnSpc>
                <a:spcPct val="90000"/>
              </a:lnSpc>
            </a:pPr>
            <a:endParaRPr lang="en-US" altLang="en-US" i="1" dirty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en-US" altLang="en-US" i="1" dirty="0"/>
          </a:p>
        </p:txBody>
      </p:sp>
      <p:sp>
        <p:nvSpPr>
          <p:cNvPr id="16387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743200"/>
            <a:ext cx="4210050" cy="32639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 each other about a given subject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down . .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the ‘interviewee’ says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they say it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their appearance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their mannerisms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0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the challenges and possibilities</a:t>
            </a:r>
          </a:p>
          <a:p>
            <a:pPr eaLnBrk="1" hangingPunct="1"/>
            <a:endParaRPr lang="en-GB" altLang="en-US" sz="2400" i="1" dirty="0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 :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Parau</a:t>
            </a:r>
            <a:b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Task 1: Pairs</a:t>
            </a:r>
          </a:p>
        </p:txBody>
      </p:sp>
      <p:pic>
        <p:nvPicPr>
          <p:cNvPr id="3074" name="Picture 2" descr="C:\Users\l.roberts\AppData\Local\Microsoft\Windows\Temporary Internet Files\Content.IE5\VT7L4AUG\MC9000547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04800"/>
            <a:ext cx="2680716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34268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/>
              <a:t>Beirniadaeth</a:t>
            </a:r>
            <a:r>
              <a:rPr lang="en-GB" i="1" dirty="0"/>
              <a:t> o </a:t>
            </a:r>
            <a:r>
              <a:rPr lang="en-GB" i="1" dirty="0" err="1"/>
              <a:t>Ymchwil</a:t>
            </a:r>
            <a:r>
              <a:rPr lang="en-GB" i="1" dirty="0"/>
              <a:t> </a:t>
            </a:r>
            <a:r>
              <a:rPr lang="en-GB" i="1" dirty="0" err="1"/>
              <a:t>Anosoddol</a:t>
            </a:r>
            <a:br>
              <a:rPr lang="en-GB" i="1" dirty="0"/>
            </a:br>
            <a:r>
              <a:rPr lang="en-GB" i="1" dirty="0"/>
              <a:t>Criticisms of Qualitative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64802" y="2496424"/>
            <a:ext cx="3822192" cy="391668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 aml mae ymchwil ansoddol yn cael ei drin fel methodoleg cymharol eilradd</a:t>
            </a:r>
          </a:p>
          <a:p>
            <a:pPr marL="575945" lvl="1"/>
            <a:r>
              <a:rPr lang="cy-GB" altLang="en-US" dirty="0">
                <a:solidFill>
                  <a:schemeClr val="tx1"/>
                </a:solidFill>
                <a:latin typeface="Arial"/>
                <a:cs typeface="Arial"/>
              </a:rPr>
              <a:t>‘Data heb ei feintioli’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Problemau gyda </a:t>
            </a:r>
            <a:r>
              <a:rPr lang="cy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dibynadwyedd?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‘Natur anecdotaidd’ yn cwestiynu’i </a:t>
            </a:r>
            <a:r>
              <a:rPr lang="cy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ddilysrwydd?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980712" y="2629949"/>
            <a:ext cx="3822192" cy="39928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research is often treated as a relatively minor methodology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‘Non Quantified Data’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Problems with </a:t>
            </a:r>
            <a:r>
              <a:rPr lang="en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reliability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altLang="en-US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Anecdotalism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 questions </a:t>
            </a:r>
            <a:r>
              <a:rPr lang="en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validity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0594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971800"/>
            <a:ext cx="4038600" cy="35052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un; un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e.e.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astudiaeth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achos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;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cronnus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ffocws</a:t>
            </a:r>
          </a:p>
          <a:p>
            <a:pPr marL="621665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90245" lvl="1" indent="-342900">
              <a:lnSpc>
                <a:spcPct val="90000"/>
              </a:lnSpc>
              <a:spcBef>
                <a:spcPts val="324"/>
              </a:spcBef>
              <a:buFont typeface="Wingdings" panose="05000000000000000000" pitchFamily="2" charset="2"/>
              <a:buChar char="Ø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Cynhelir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cyfweliad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90245" lvl="1" indent="-342900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Tx/>
              <a:buChar char="-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Wyneb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wyneb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690245" lvl="1" indent="-342900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Tx/>
              <a:buChar char="-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Dros y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ffôn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690245" lvl="1" indent="-342900">
              <a:lnSpc>
                <a:spcPct val="90000"/>
              </a:lnSpc>
              <a:spcBef>
                <a:spcPts val="324"/>
              </a:spcBef>
              <a:buFontTx/>
              <a:buChar char="-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Cyfarfod 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dros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Teams/Zoom</a:t>
            </a:r>
          </a:p>
          <a:p>
            <a:pPr marL="690245" lvl="1" indent="-342900">
              <a:lnSpc>
                <a:spcPct val="90000"/>
              </a:lnSpc>
              <a:spcBef>
                <a:spcPts val="324"/>
              </a:spcBef>
              <a:buFontTx/>
              <a:buChar char="-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lein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e-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bost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667000"/>
            <a:ext cx="4281488" cy="38100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to one; one off</a:t>
            </a:r>
            <a:endParaRPr lang="en-US"/>
          </a:p>
          <a:p>
            <a:pPr marL="621665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a case study</a:t>
            </a:r>
          </a:p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to one; cumulative</a:t>
            </a:r>
          </a:p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based </a:t>
            </a:r>
          </a:p>
          <a:p>
            <a:pPr marL="621665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</a:t>
            </a:r>
          </a:p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Delivery or conduct of interview</a:t>
            </a:r>
          </a:p>
          <a:p>
            <a:pPr marL="621665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Face to face</a:t>
            </a:r>
          </a:p>
          <a:p>
            <a:pPr marL="621665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By telephone</a:t>
            </a:r>
          </a:p>
          <a:p>
            <a:pPr marL="621665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Teams/Zoom meeting</a:t>
            </a: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On-line / e-mail</a:t>
            </a:r>
          </a:p>
        </p:txBody>
      </p:sp>
      <p:sp>
        <p:nvSpPr>
          <p:cNvPr id="1741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err="1"/>
              <a:t>Cyfweliadau</a:t>
            </a:r>
            <a:r>
              <a:rPr lang="en-GB" sz="3200" dirty="0"/>
              <a:t> </a:t>
            </a:r>
            <a:r>
              <a:rPr lang="en-GB" sz="3200" dirty="0" err="1"/>
              <a:t>Ansoddol</a:t>
            </a:r>
            <a:br>
              <a:rPr lang="en-GB" sz="3200" i="1" dirty="0"/>
            </a:br>
            <a:r>
              <a:rPr lang="en-GB" sz="3200" i="1" dirty="0"/>
              <a:t>Qualitative Interviews</a:t>
            </a:r>
          </a:p>
        </p:txBody>
      </p:sp>
    </p:spTree>
    <p:extLst>
      <p:ext uri="{BB962C8B-B14F-4D97-AF65-F5344CB8AC3E}">
        <p14:creationId xmlns:p14="http://schemas.microsoft.com/office/powerpoint/2010/main" val="41397418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365760" indent="-255905">
              <a:lnSpc>
                <a:spcPct val="90000"/>
              </a:lnSpc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Strwythuredig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safonedig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e.e.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cwestiynau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penodol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cael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eu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trosglwyddo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yr un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ffordd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gyfer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pob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cyfweliad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lnSpc>
                <a:spcPct val="90000"/>
              </a:lnSpc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Anstrwythuredig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safoni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621665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e.e.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set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gyffredinol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gwestiynau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all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newid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gyfweliad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gyfweliad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Structured/standardised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specific questions, delivered the same way for each interview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Unstructured/non-standardised 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only a general set of questions that vary from interview to interview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3499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209800"/>
            <a:ext cx="4038600" cy="44958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65760" indent="-255905" eaLnBrk="1" fontAlgn="auto" hangingPunct="1">
              <a:lnSpc>
                <a:spcPct val="11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Wedi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eu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recriwtio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drafod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pwnc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penodol</a:t>
            </a:r>
            <a:endParaRPr lang="en-GB" i="1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lnSpc>
                <a:spcPct val="11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Arolygon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ategol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621665" lvl="1" eaLnBrk="1" fontAlgn="auto" hangingPunct="1">
              <a:lnSpc>
                <a:spcPct val="11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cam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arolwg</a:t>
            </a: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 eaLnBrk="1" fontAlgn="auto" hangingPunct="1">
              <a:lnSpc>
                <a:spcPct val="11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Adnabod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pam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mae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pobl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teimlo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mewn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rhyw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ffordd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benodol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ac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esbonio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camau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y broses o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wneud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penderfyniadau</a:t>
            </a:r>
            <a:endParaRPr lang="en-GB" i="1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i="1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438400"/>
            <a:ext cx="4038600" cy="41148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Recruited to discuss particular topic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Complement surveys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the 1</a:t>
            </a:r>
            <a:r>
              <a:rPr lang="en-GB" i="1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step in tapping critical questions to be used in a survey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why people feel certain way and elucidate steps in their decision-making process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2048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err="1"/>
              <a:t>Grwpiau</a:t>
            </a:r>
            <a:r>
              <a:rPr lang="en-GB" sz="3200" dirty="0"/>
              <a:t> </a:t>
            </a:r>
            <a:r>
              <a:rPr lang="en-GB" sz="3200" dirty="0" err="1"/>
              <a:t>Ffocws</a:t>
            </a:r>
            <a:r>
              <a:rPr lang="en-GB" sz="3200" dirty="0"/>
              <a:t>- </a:t>
            </a:r>
            <a:r>
              <a:rPr lang="en-GB" sz="3200" dirty="0" err="1"/>
              <a:t>Rhannol</a:t>
            </a:r>
            <a:r>
              <a:rPr lang="en-GB" sz="3200" dirty="0"/>
              <a:t> </a:t>
            </a:r>
            <a:r>
              <a:rPr lang="en-GB" sz="3200" dirty="0" err="1"/>
              <a:t>Strwythuredig</a:t>
            </a:r>
            <a:br>
              <a:rPr lang="en-GB" sz="3200" i="1" dirty="0"/>
            </a:br>
            <a:r>
              <a:rPr lang="en-GB" sz="3200" i="1" dirty="0"/>
              <a:t>Focus Groups: Semi-Structured</a:t>
            </a:r>
          </a:p>
        </p:txBody>
      </p:sp>
    </p:spTree>
    <p:extLst>
      <p:ext uri="{BB962C8B-B14F-4D97-AF65-F5344CB8AC3E}">
        <p14:creationId xmlns:p14="http://schemas.microsoft.com/office/powerpoint/2010/main" val="6623055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286000"/>
            <a:ext cx="4038600" cy="434340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delfrydol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6-12 person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chymedrolydd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Cyfres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dilysrwydd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Homogenedd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anhysbysrwydd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tra’n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agor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tybio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yr un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fath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efallai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fyddant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byth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eto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endParaRPr lang="en-GB" sz="2400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286000"/>
            <a:ext cx="4038600" cy="434340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Ideal size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6-12 people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Plus moderator/note taker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Series of groups is necessary for validity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Homogeneity and anonymity in selection of groups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may open up with others who are perceived to think along similar lines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whom they may never see again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Gr</a:t>
            </a:r>
            <a:r>
              <a:rPr lang="en-GB" dirty="0" err="1">
                <a:latin typeface="Calibri"/>
              </a:rPr>
              <a:t>ŵ</a:t>
            </a:r>
            <a:r>
              <a:rPr lang="en-GB" dirty="0" err="1"/>
              <a:t>p</a:t>
            </a:r>
            <a:r>
              <a:rPr lang="en-GB" dirty="0"/>
              <a:t> </a:t>
            </a:r>
            <a:r>
              <a:rPr lang="en-GB" dirty="0" err="1"/>
              <a:t>Ffocws</a:t>
            </a:r>
            <a:br>
              <a:rPr lang="en-GB" i="1" dirty="0"/>
            </a:br>
            <a:r>
              <a:rPr lang="en-GB" i="1" dirty="0"/>
              <a:t>Focus Group Methods </a:t>
            </a:r>
          </a:p>
        </p:txBody>
      </p:sp>
    </p:spTree>
    <p:extLst>
      <p:ext uri="{BB962C8B-B14F-4D97-AF65-F5344CB8AC3E}">
        <p14:creationId xmlns:p14="http://schemas.microsoft.com/office/powerpoint/2010/main" val="15153918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1905000"/>
            <a:ext cx="4038600" cy="45720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Yn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aml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rhannu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ôl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gwahaniaethau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ystyrlon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621665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err="1">
                <a:solidFill>
                  <a:schemeClr val="tx1"/>
                </a:solidFill>
                <a:latin typeface="Arial"/>
                <a:cs typeface="Arial"/>
              </a:rPr>
              <a:t>e.e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. </a:t>
            </a:r>
            <a:r>
              <a:rPr lang="en-GB" err="1">
                <a:solidFill>
                  <a:schemeClr val="tx1"/>
                </a:solidFill>
                <a:latin typeface="Arial"/>
                <a:cs typeface="Arial"/>
              </a:rPr>
              <a:t>statws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err="1">
                <a:solidFill>
                  <a:schemeClr val="tx1"/>
                </a:solidFill>
                <a:latin typeface="Arial"/>
                <a:cs typeface="Arial"/>
              </a:rPr>
              <a:t>afiechyd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GB" err="1">
                <a:solidFill>
                  <a:schemeClr val="tx1"/>
                </a:solidFill>
                <a:latin typeface="Arial"/>
                <a:cs typeface="Arial"/>
              </a:rPr>
              <a:t>rhyw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…</a:t>
            </a: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Rhedeg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llinell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denau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rhwng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arwain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gormod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621665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methu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â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chael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pobl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gyfrannu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Pwysig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gadw'r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sgwrs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bwnc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heb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pobl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lawr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Dim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atebion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cywir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nac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anghywir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endParaRPr lang="en-GB" dirty="0">
              <a:cs typeface="Arial"/>
            </a:endParaRP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sz="2400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1905000"/>
            <a:ext cx="4038600" cy="46482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segment according to expected meaningful differences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disease status, gender…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Running a focus group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fine line between leading too much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not getting people to contribute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 to keep discussion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topic without shutting people down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right or wrong answers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Grwp</a:t>
            </a:r>
            <a:r>
              <a:rPr lang="en-GB" dirty="0"/>
              <a:t> </a:t>
            </a:r>
            <a:r>
              <a:rPr lang="en-GB" dirty="0" err="1"/>
              <a:t>Ffocws</a:t>
            </a:r>
            <a:br>
              <a:rPr lang="en-GB" dirty="0"/>
            </a:br>
            <a:r>
              <a:rPr lang="en-GB" i="1" dirty="0"/>
              <a:t>Focus Group Methods</a:t>
            </a:r>
          </a:p>
        </p:txBody>
      </p:sp>
    </p:spTree>
    <p:extLst>
      <p:ext uri="{BB962C8B-B14F-4D97-AF65-F5344CB8AC3E}">
        <p14:creationId xmlns:p14="http://schemas.microsoft.com/office/powerpoint/2010/main" val="31634170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438400"/>
            <a:ext cx="4038600" cy="35687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65760" indent="-255905">
              <a:lnSpc>
                <a:spcPct val="90000"/>
              </a:lnSpc>
              <a:buFontTx/>
              <a:buChar char="•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Fel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arfer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trawsgrifir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recordiadau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air am air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marL="621665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Tx/>
              <a:buChar char="•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allddodol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9155" lvl="2">
              <a:lnSpc>
                <a:spcPct val="90000"/>
              </a:lnSpc>
              <a:buFontTx/>
              <a:buChar char="•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gan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leiaf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ymchwilydd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er mwyn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dilysrwydd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cymharu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nodiadau’r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ail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 pitchFamily="18" charset="2"/>
              <a:buNone/>
              <a:defRPr/>
            </a:pPr>
            <a:endParaRPr lang="en-GB" i="1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14600"/>
            <a:ext cx="4038600" cy="391636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Tapes are usually transcribed verbatim</a:t>
            </a:r>
          </a:p>
          <a:p>
            <a:pPr marL="621792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Tx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Emergent themes </a:t>
            </a:r>
          </a:p>
          <a:p>
            <a:pPr marL="859536" lvl="2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at least 2 researchers to ensure validity 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Themes are compared with field notes taken by second researcher 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endParaRPr lang="en-GB" i="1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23554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err="1">
                <a:latin typeface="+mn-lt"/>
              </a:rPr>
              <a:t>Dulliau</a:t>
            </a:r>
            <a:r>
              <a:rPr lang="en-GB" sz="2800" dirty="0">
                <a:latin typeface="+mn-lt"/>
              </a:rPr>
              <a:t> </a:t>
            </a:r>
            <a:r>
              <a:rPr lang="en-GB" sz="2800" dirty="0" err="1">
                <a:latin typeface="+mn-lt"/>
              </a:rPr>
              <a:t>Grŵp</a:t>
            </a:r>
            <a:r>
              <a:rPr lang="en-GB" sz="2800" dirty="0">
                <a:latin typeface="+mn-lt"/>
              </a:rPr>
              <a:t> </a:t>
            </a:r>
            <a:r>
              <a:rPr lang="en-GB" sz="2800" dirty="0" err="1">
                <a:latin typeface="+mn-lt"/>
              </a:rPr>
              <a:t>Ffocws</a:t>
            </a:r>
            <a:r>
              <a:rPr lang="en-GB" sz="2800" dirty="0">
                <a:latin typeface="+mn-lt"/>
              </a:rPr>
              <a:t>: </a:t>
            </a:r>
            <a:r>
              <a:rPr lang="en-GB" sz="2800" dirty="0" err="1">
                <a:latin typeface="+mn-lt"/>
              </a:rPr>
              <a:t>Codio</a:t>
            </a:r>
            <a:r>
              <a:rPr lang="en-GB" sz="2800" dirty="0">
                <a:latin typeface="+mn-lt"/>
              </a:rPr>
              <a:t> a </a:t>
            </a:r>
            <a:r>
              <a:rPr lang="en-GB" sz="2800" dirty="0" err="1">
                <a:latin typeface="+mn-lt"/>
              </a:rPr>
              <a:t>dadansoddi</a:t>
            </a:r>
            <a:br>
              <a:rPr lang="en-GB" sz="2800" dirty="0">
                <a:latin typeface="+mn-lt"/>
              </a:rPr>
            </a:br>
            <a:r>
              <a:rPr lang="en-GB" sz="2800" i="1" dirty="0">
                <a:latin typeface="+mn-lt"/>
              </a:rPr>
              <a:t>F</a:t>
            </a:r>
            <a:r>
              <a:rPr lang="en-GB" sz="2800" i="1" dirty="0"/>
              <a:t>ocus Group Methods: Coding &amp; Analysing</a:t>
            </a:r>
          </a:p>
        </p:txBody>
      </p:sp>
    </p:spTree>
    <p:extLst>
      <p:ext uri="{BB962C8B-B14F-4D97-AF65-F5344CB8AC3E}">
        <p14:creationId xmlns:p14="http://schemas.microsoft.com/office/powerpoint/2010/main" val="39168846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514600"/>
            <a:ext cx="4038600" cy="38862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Amledd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789305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cyfeirir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Penodolrwydd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305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manylion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Emosiwn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305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brwdfrydedd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305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diddordeb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a.y.y.b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hymateb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Helaethwrydd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305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sawl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person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ddywedodd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rhywbeth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 pitchFamily="18" charset="2"/>
              <a:buNone/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14600"/>
            <a:ext cx="4038600" cy="40386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Frequency </a:t>
            </a: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 of times something is mentioned</a:t>
            </a: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Specificity</a:t>
            </a: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details</a:t>
            </a: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</a:t>
            </a: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Enthusiasm</a:t>
            </a: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passion, etc. in responses</a:t>
            </a: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Extensiveness</a:t>
            </a: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many different people said something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578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err="1"/>
              <a:t>Dulliau</a:t>
            </a:r>
            <a:r>
              <a:rPr lang="en-GB" sz="3200" dirty="0"/>
              <a:t> </a:t>
            </a:r>
            <a:r>
              <a:rPr lang="en-GB" sz="3200" dirty="0" err="1"/>
              <a:t>Grŵp</a:t>
            </a:r>
            <a:r>
              <a:rPr lang="en-GB" sz="3200" dirty="0"/>
              <a:t> </a:t>
            </a:r>
            <a:r>
              <a:rPr lang="en-GB" sz="3200" dirty="0" err="1"/>
              <a:t>Ffocws</a:t>
            </a:r>
            <a:r>
              <a:rPr lang="en-GB" sz="3200" dirty="0"/>
              <a:t>: </a:t>
            </a:r>
            <a:r>
              <a:rPr lang="en-GB" sz="3200" dirty="0" err="1"/>
              <a:t>Codio</a:t>
            </a:r>
            <a:r>
              <a:rPr lang="en-GB" sz="3200" dirty="0"/>
              <a:t> </a:t>
            </a:r>
            <a:r>
              <a:rPr lang="en-GB" sz="3200" dirty="0" err="1"/>
              <a:t>Themau</a:t>
            </a:r>
            <a:br>
              <a:rPr lang="en-GB" sz="3200" dirty="0"/>
            </a:br>
            <a:r>
              <a:rPr lang="en-GB" sz="3200" i="1" dirty="0"/>
              <a:t>Focus Group Methods: Thematic Coding</a:t>
            </a:r>
          </a:p>
        </p:txBody>
      </p:sp>
    </p:spTree>
    <p:extLst>
      <p:ext uri="{BB962C8B-B14F-4D97-AF65-F5344CB8AC3E}">
        <p14:creationId xmlns:p14="http://schemas.microsoft.com/office/powerpoint/2010/main" val="2834040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/>
              <a:t> 2 </a:t>
            </a:r>
            <a:r>
              <a:rPr lang="en-GB" dirty="0"/>
              <a:t>/ </a:t>
            </a:r>
            <a:r>
              <a:rPr lang="en-GB"/>
              <a:t>Task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ddiddordeb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fyddai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dull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addas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groups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an area of research that you are interested in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Would a qualitative research method be appropriate?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37340020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Cohen, L. and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Manion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 ( 2011) Research Methods in Education, ( 7</a:t>
            </a:r>
            <a:r>
              <a:rPr lang="en-GB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London: Routledge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5843638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C4FC21DEC4F3439508256656801C35" ma:contentTypeVersion="4" ma:contentTypeDescription="Create a new document." ma:contentTypeScope="" ma:versionID="b01f1406175f23b3873e7893234072e3">
  <xsd:schema xmlns:xsd="http://www.w3.org/2001/XMLSchema" xmlns:xs="http://www.w3.org/2001/XMLSchema" xmlns:p="http://schemas.microsoft.com/office/2006/metadata/properties" xmlns:ns2="71c52bda-6a2c-4ed2-b1a6-a6d6fbe210b5" targetNamespace="http://schemas.microsoft.com/office/2006/metadata/properties" ma:root="true" ma:fieldsID="a9f22370bb96945733662eda3b6978f4" ns2:_="">
    <xsd:import namespace="71c52bda-6a2c-4ed2-b1a6-a6d6fbe210b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c52bda-6a2c-4ed2-b1a6-a6d6fbe210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C464613-875D-4A0F-BED1-B0C22E01F74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FDDD4443-ED37-4DDC-8D28-D37B3F44D7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c52bda-6a2c-4ed2-b1a6-a6d6fbe210b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AC870E3-BC4D-4970-ABE6-49CE9496C1F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111</TotalTime>
  <Words>1172</Words>
  <Application>Microsoft Office PowerPoint</Application>
  <PresentationFormat>On-screen Show (4:3)</PresentationFormat>
  <Paragraphs>222</Paragraphs>
  <Slides>21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Calibri</vt:lpstr>
      <vt:lpstr>Symbol</vt:lpstr>
      <vt:lpstr>Times New Roman</vt:lpstr>
      <vt:lpstr>Verdana</vt:lpstr>
      <vt:lpstr>Wingdings</vt:lpstr>
      <vt:lpstr>Wingdings 3</vt:lpstr>
      <vt:lpstr>Waveform</vt:lpstr>
      <vt:lpstr>ECES5020C Ymchwil Addysgol  Education Resarch</vt:lpstr>
      <vt:lpstr>Gorolwg / Overview</vt:lpstr>
      <vt:lpstr>Nod y Modiwl / Module Aim</vt:lpstr>
      <vt:lpstr>Deilliannau Dysgu/ Learning Outcomes</vt:lpstr>
      <vt:lpstr>Deilliannau Dysgu/ Learning Outcomes </vt:lpstr>
      <vt:lpstr>Beth yw Ymchwil Ansoddol? What is Qualitative Research?</vt:lpstr>
      <vt:lpstr>Ffyrdd o gynhyrchu data ansoddol Ways of Generating Qualitative Data</vt:lpstr>
      <vt:lpstr>Y prif fathau o ymchwil Main research methods</vt:lpstr>
      <vt:lpstr>Nodweddion / Features</vt:lpstr>
      <vt:lpstr>Nodweddion Ymchwil Ansoddol Features of Qualitative Research</vt:lpstr>
      <vt:lpstr>Tasg 1 :Parau Task 1: Pairs</vt:lpstr>
      <vt:lpstr>Beirniadaeth o Ymchwil Anosoddol Criticisms of Qualitative Research</vt:lpstr>
      <vt:lpstr>Cyfweliadau Ansoddol Qualitative Interviews</vt:lpstr>
      <vt:lpstr>PowerPoint Presentation</vt:lpstr>
      <vt:lpstr>Grwpiau Ffocws- Rhannol Strwythuredig Focus Groups: Semi-Structured</vt:lpstr>
      <vt:lpstr>Dulliau Grŵp Ffocws Focus Group Methods </vt:lpstr>
      <vt:lpstr>Dulliau Grwp Ffocws Focus Group Methods</vt:lpstr>
      <vt:lpstr>Dulliau Grŵp Ffocws: Codio a dadansoddi Focus Group Methods: Coding &amp; Analysing</vt:lpstr>
      <vt:lpstr>Dulliau Grŵp Ffocws: Codio Themau Focus Group Methods: Thematic Coding</vt:lpstr>
      <vt:lpstr>Tasg 2 / Task 2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Helen A Griffiths</cp:lastModifiedBy>
  <cp:revision>99</cp:revision>
  <dcterms:created xsi:type="dcterms:W3CDTF">2014-08-11T12:22:11Z</dcterms:created>
  <dcterms:modified xsi:type="dcterms:W3CDTF">2026-01-30T17:07:51Z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0x010100C8C4FC21DEC4F3439508256656801C35</vt:lpwstr>
  </property>
</Properties>
</file>