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sldIdLst>
    <p:sldId id="256" r:id="rId5"/>
  </p:sldIdLst>
  <p:sldSz cx="30275213" cy="4280376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584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4" autoAdjust="0"/>
    <p:restoredTop sz="94660"/>
  </p:normalViewPr>
  <p:slideViewPr>
    <p:cSldViewPr snapToGrid="0">
      <p:cViewPr varScale="1">
        <p:scale>
          <a:sx n="16" d="100"/>
          <a:sy n="16" d="100"/>
        </p:scale>
        <p:origin x="222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70641" y="7005156"/>
            <a:ext cx="25733931" cy="14902051"/>
          </a:xfrm>
        </p:spPr>
        <p:txBody>
          <a:bodyPr anchor="b"/>
          <a:lstStyle>
            <a:lvl1pPr algn="ctr">
              <a:defRPr sz="19865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84402" y="22481887"/>
            <a:ext cx="22706410" cy="10334331"/>
          </a:xfrm>
        </p:spPr>
        <p:txBody>
          <a:bodyPr/>
          <a:lstStyle>
            <a:lvl1pPr marL="0" indent="0" algn="ctr">
              <a:buNone/>
              <a:defRPr sz="7946"/>
            </a:lvl1pPr>
            <a:lvl2pPr marL="1513743" indent="0" algn="ctr">
              <a:buNone/>
              <a:defRPr sz="6622"/>
            </a:lvl2pPr>
            <a:lvl3pPr marL="3027487" indent="0" algn="ctr">
              <a:buNone/>
              <a:defRPr sz="5960"/>
            </a:lvl3pPr>
            <a:lvl4pPr marL="4541230" indent="0" algn="ctr">
              <a:buNone/>
              <a:defRPr sz="5297"/>
            </a:lvl4pPr>
            <a:lvl5pPr marL="6054974" indent="0" algn="ctr">
              <a:buNone/>
              <a:defRPr sz="5297"/>
            </a:lvl5pPr>
            <a:lvl6pPr marL="7568717" indent="0" algn="ctr">
              <a:buNone/>
              <a:defRPr sz="5297"/>
            </a:lvl6pPr>
            <a:lvl7pPr marL="9082461" indent="0" algn="ctr">
              <a:buNone/>
              <a:defRPr sz="5297"/>
            </a:lvl7pPr>
            <a:lvl8pPr marL="10596204" indent="0" algn="ctr">
              <a:buNone/>
              <a:defRPr sz="5297"/>
            </a:lvl8pPr>
            <a:lvl9pPr marL="12109948" indent="0" algn="ctr">
              <a:buNone/>
              <a:defRPr sz="5297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00A36-43ED-4920-8FD3-697BDA7B307F}" type="datetimeFigureOut">
              <a:rPr lang="en-GB" smtClean="0"/>
              <a:t>29/03/2025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D90B5-4739-4FB3-BD42-BAF6C7046D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76157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00A36-43ED-4920-8FD3-697BDA7B307F}" type="datetimeFigureOut">
              <a:rPr lang="en-GB" smtClean="0"/>
              <a:t>29/03/2025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D90B5-4739-4FB3-BD42-BAF6C7046D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79353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65654" y="10671229"/>
            <a:ext cx="26112371" cy="17805173"/>
          </a:xfrm>
        </p:spPr>
        <p:txBody>
          <a:bodyPr anchor="b"/>
          <a:lstStyle>
            <a:lvl1pPr>
              <a:defRPr sz="19865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65654" y="28644846"/>
            <a:ext cx="26112371" cy="9363320"/>
          </a:xfrm>
        </p:spPr>
        <p:txBody>
          <a:bodyPr/>
          <a:lstStyle>
            <a:lvl1pPr marL="0" indent="0">
              <a:buNone/>
              <a:defRPr sz="7946">
                <a:solidFill>
                  <a:schemeClr val="tx1">
                    <a:tint val="82000"/>
                  </a:schemeClr>
                </a:solidFill>
              </a:defRPr>
            </a:lvl1pPr>
            <a:lvl2pPr marL="1513743" indent="0">
              <a:buNone/>
              <a:defRPr sz="6622">
                <a:solidFill>
                  <a:schemeClr val="tx1">
                    <a:tint val="82000"/>
                  </a:schemeClr>
                </a:solidFill>
              </a:defRPr>
            </a:lvl2pPr>
            <a:lvl3pPr marL="3027487" indent="0">
              <a:buNone/>
              <a:defRPr sz="5960">
                <a:solidFill>
                  <a:schemeClr val="tx1">
                    <a:tint val="82000"/>
                  </a:schemeClr>
                </a:solidFill>
              </a:defRPr>
            </a:lvl3pPr>
            <a:lvl4pPr marL="4541230" indent="0">
              <a:buNone/>
              <a:defRPr sz="5297">
                <a:solidFill>
                  <a:schemeClr val="tx1">
                    <a:tint val="82000"/>
                  </a:schemeClr>
                </a:solidFill>
              </a:defRPr>
            </a:lvl4pPr>
            <a:lvl5pPr marL="6054974" indent="0">
              <a:buNone/>
              <a:defRPr sz="5297">
                <a:solidFill>
                  <a:schemeClr val="tx1">
                    <a:tint val="82000"/>
                  </a:schemeClr>
                </a:solidFill>
              </a:defRPr>
            </a:lvl5pPr>
            <a:lvl6pPr marL="7568717" indent="0">
              <a:buNone/>
              <a:defRPr sz="5297">
                <a:solidFill>
                  <a:schemeClr val="tx1">
                    <a:tint val="82000"/>
                  </a:schemeClr>
                </a:solidFill>
              </a:defRPr>
            </a:lvl6pPr>
            <a:lvl7pPr marL="9082461" indent="0">
              <a:buNone/>
              <a:defRPr sz="5297">
                <a:solidFill>
                  <a:schemeClr val="tx1">
                    <a:tint val="82000"/>
                  </a:schemeClr>
                </a:solidFill>
              </a:defRPr>
            </a:lvl7pPr>
            <a:lvl8pPr marL="10596204" indent="0">
              <a:buNone/>
              <a:defRPr sz="5297">
                <a:solidFill>
                  <a:schemeClr val="tx1">
                    <a:tint val="82000"/>
                  </a:schemeClr>
                </a:solidFill>
              </a:defRPr>
            </a:lvl8pPr>
            <a:lvl9pPr marL="12109948" indent="0">
              <a:buNone/>
              <a:defRPr sz="5297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00A36-43ED-4920-8FD3-697BDA7B307F}" type="datetimeFigureOut">
              <a:rPr lang="en-GB" smtClean="0"/>
              <a:t>29/03/2025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D90B5-4739-4FB3-BD42-BAF6C7046D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00313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81421" y="11394520"/>
            <a:ext cx="12866966" cy="271585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326826" y="11394520"/>
            <a:ext cx="12866966" cy="271585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00A36-43ED-4920-8FD3-697BDA7B307F}" type="datetimeFigureOut">
              <a:rPr lang="en-GB" smtClean="0"/>
              <a:t>29/03/2025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D90B5-4739-4FB3-BD42-BAF6C7046D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52333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2278913"/>
            <a:ext cx="26112371" cy="82734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85368" y="10492870"/>
            <a:ext cx="12807832" cy="5142393"/>
          </a:xfrm>
        </p:spPr>
        <p:txBody>
          <a:bodyPr anchor="b"/>
          <a:lstStyle>
            <a:lvl1pPr marL="0" indent="0">
              <a:buNone/>
              <a:defRPr sz="7946" b="1"/>
            </a:lvl1pPr>
            <a:lvl2pPr marL="1513743" indent="0">
              <a:buNone/>
              <a:defRPr sz="6622" b="1"/>
            </a:lvl2pPr>
            <a:lvl3pPr marL="3027487" indent="0">
              <a:buNone/>
              <a:defRPr sz="5960" b="1"/>
            </a:lvl3pPr>
            <a:lvl4pPr marL="4541230" indent="0">
              <a:buNone/>
              <a:defRPr sz="5297" b="1"/>
            </a:lvl4pPr>
            <a:lvl5pPr marL="6054974" indent="0">
              <a:buNone/>
              <a:defRPr sz="5297" b="1"/>
            </a:lvl5pPr>
            <a:lvl6pPr marL="7568717" indent="0">
              <a:buNone/>
              <a:defRPr sz="5297" b="1"/>
            </a:lvl6pPr>
            <a:lvl7pPr marL="9082461" indent="0">
              <a:buNone/>
              <a:defRPr sz="5297" b="1"/>
            </a:lvl7pPr>
            <a:lvl8pPr marL="10596204" indent="0">
              <a:buNone/>
              <a:defRPr sz="5297" b="1"/>
            </a:lvl8pPr>
            <a:lvl9pPr marL="12109948" indent="0">
              <a:buNone/>
              <a:defRPr sz="529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85368" y="15635264"/>
            <a:ext cx="12807832" cy="2299711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5326828" y="10492870"/>
            <a:ext cx="12870909" cy="5142393"/>
          </a:xfrm>
        </p:spPr>
        <p:txBody>
          <a:bodyPr anchor="b"/>
          <a:lstStyle>
            <a:lvl1pPr marL="0" indent="0">
              <a:buNone/>
              <a:defRPr sz="7946" b="1"/>
            </a:lvl1pPr>
            <a:lvl2pPr marL="1513743" indent="0">
              <a:buNone/>
              <a:defRPr sz="6622" b="1"/>
            </a:lvl2pPr>
            <a:lvl3pPr marL="3027487" indent="0">
              <a:buNone/>
              <a:defRPr sz="5960" b="1"/>
            </a:lvl3pPr>
            <a:lvl4pPr marL="4541230" indent="0">
              <a:buNone/>
              <a:defRPr sz="5297" b="1"/>
            </a:lvl4pPr>
            <a:lvl5pPr marL="6054974" indent="0">
              <a:buNone/>
              <a:defRPr sz="5297" b="1"/>
            </a:lvl5pPr>
            <a:lvl6pPr marL="7568717" indent="0">
              <a:buNone/>
              <a:defRPr sz="5297" b="1"/>
            </a:lvl6pPr>
            <a:lvl7pPr marL="9082461" indent="0">
              <a:buNone/>
              <a:defRPr sz="5297" b="1"/>
            </a:lvl7pPr>
            <a:lvl8pPr marL="10596204" indent="0">
              <a:buNone/>
              <a:defRPr sz="5297" b="1"/>
            </a:lvl8pPr>
            <a:lvl9pPr marL="12109948" indent="0">
              <a:buNone/>
              <a:defRPr sz="529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5326828" y="15635264"/>
            <a:ext cx="12870909" cy="2299711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00A36-43ED-4920-8FD3-697BDA7B307F}" type="datetimeFigureOut">
              <a:rPr lang="en-GB" smtClean="0"/>
              <a:t>29/03/2025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D90B5-4739-4FB3-BD42-BAF6C7046D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1710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00A36-43ED-4920-8FD3-697BDA7B307F}" type="datetimeFigureOut">
              <a:rPr lang="en-GB" smtClean="0"/>
              <a:t>29/03/2025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D90B5-4739-4FB3-BD42-BAF6C7046D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99346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00A36-43ED-4920-8FD3-697BDA7B307F}" type="datetimeFigureOut">
              <a:rPr lang="en-GB" smtClean="0"/>
              <a:t>29/03/2025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D90B5-4739-4FB3-BD42-BAF6C7046D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9909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2853584"/>
            <a:ext cx="9764544" cy="9987545"/>
          </a:xfrm>
        </p:spPr>
        <p:txBody>
          <a:bodyPr anchor="b"/>
          <a:lstStyle>
            <a:lvl1pPr>
              <a:defRPr sz="10595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70909" y="6162959"/>
            <a:ext cx="15326827" cy="30418415"/>
          </a:xfrm>
        </p:spPr>
        <p:txBody>
          <a:bodyPr/>
          <a:lstStyle>
            <a:lvl1pPr>
              <a:defRPr sz="10595"/>
            </a:lvl1pPr>
            <a:lvl2pPr>
              <a:defRPr sz="9271"/>
            </a:lvl2pPr>
            <a:lvl3pPr>
              <a:defRPr sz="7946"/>
            </a:lvl3pPr>
            <a:lvl4pPr>
              <a:defRPr sz="6622"/>
            </a:lvl4pPr>
            <a:lvl5pPr>
              <a:defRPr sz="6622"/>
            </a:lvl5pPr>
            <a:lvl6pPr>
              <a:defRPr sz="6622"/>
            </a:lvl6pPr>
            <a:lvl7pPr>
              <a:defRPr sz="6622"/>
            </a:lvl7pPr>
            <a:lvl8pPr>
              <a:defRPr sz="6622"/>
            </a:lvl8pPr>
            <a:lvl9pPr>
              <a:defRPr sz="6622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85364" y="12841129"/>
            <a:ext cx="9764544" cy="23789780"/>
          </a:xfrm>
        </p:spPr>
        <p:txBody>
          <a:bodyPr/>
          <a:lstStyle>
            <a:lvl1pPr marL="0" indent="0">
              <a:buNone/>
              <a:defRPr sz="5297"/>
            </a:lvl1pPr>
            <a:lvl2pPr marL="1513743" indent="0">
              <a:buNone/>
              <a:defRPr sz="4635"/>
            </a:lvl2pPr>
            <a:lvl3pPr marL="3027487" indent="0">
              <a:buNone/>
              <a:defRPr sz="3973"/>
            </a:lvl3pPr>
            <a:lvl4pPr marL="4541230" indent="0">
              <a:buNone/>
              <a:defRPr sz="3311"/>
            </a:lvl4pPr>
            <a:lvl5pPr marL="6054974" indent="0">
              <a:buNone/>
              <a:defRPr sz="3311"/>
            </a:lvl5pPr>
            <a:lvl6pPr marL="7568717" indent="0">
              <a:buNone/>
              <a:defRPr sz="3311"/>
            </a:lvl6pPr>
            <a:lvl7pPr marL="9082461" indent="0">
              <a:buNone/>
              <a:defRPr sz="3311"/>
            </a:lvl7pPr>
            <a:lvl8pPr marL="10596204" indent="0">
              <a:buNone/>
              <a:defRPr sz="3311"/>
            </a:lvl8pPr>
            <a:lvl9pPr marL="12109948" indent="0">
              <a:buNone/>
              <a:defRPr sz="331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00A36-43ED-4920-8FD3-697BDA7B307F}" type="datetimeFigureOut">
              <a:rPr lang="en-GB" smtClean="0"/>
              <a:t>29/03/2025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D90B5-4739-4FB3-BD42-BAF6C7046D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47291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2853584"/>
            <a:ext cx="9764544" cy="9987545"/>
          </a:xfrm>
        </p:spPr>
        <p:txBody>
          <a:bodyPr anchor="b"/>
          <a:lstStyle>
            <a:lvl1pPr>
              <a:defRPr sz="10595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70909" y="6162959"/>
            <a:ext cx="15326827" cy="30418415"/>
          </a:xfrm>
        </p:spPr>
        <p:txBody>
          <a:bodyPr anchor="t"/>
          <a:lstStyle>
            <a:lvl1pPr marL="0" indent="0">
              <a:buNone/>
              <a:defRPr sz="10595"/>
            </a:lvl1pPr>
            <a:lvl2pPr marL="1513743" indent="0">
              <a:buNone/>
              <a:defRPr sz="9271"/>
            </a:lvl2pPr>
            <a:lvl3pPr marL="3027487" indent="0">
              <a:buNone/>
              <a:defRPr sz="7946"/>
            </a:lvl3pPr>
            <a:lvl4pPr marL="4541230" indent="0">
              <a:buNone/>
              <a:defRPr sz="6622"/>
            </a:lvl4pPr>
            <a:lvl5pPr marL="6054974" indent="0">
              <a:buNone/>
              <a:defRPr sz="6622"/>
            </a:lvl5pPr>
            <a:lvl6pPr marL="7568717" indent="0">
              <a:buNone/>
              <a:defRPr sz="6622"/>
            </a:lvl6pPr>
            <a:lvl7pPr marL="9082461" indent="0">
              <a:buNone/>
              <a:defRPr sz="6622"/>
            </a:lvl7pPr>
            <a:lvl8pPr marL="10596204" indent="0">
              <a:buNone/>
              <a:defRPr sz="6622"/>
            </a:lvl8pPr>
            <a:lvl9pPr marL="12109948" indent="0">
              <a:buNone/>
              <a:defRPr sz="6622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85364" y="12841129"/>
            <a:ext cx="9764544" cy="23789780"/>
          </a:xfrm>
        </p:spPr>
        <p:txBody>
          <a:bodyPr/>
          <a:lstStyle>
            <a:lvl1pPr marL="0" indent="0">
              <a:buNone/>
              <a:defRPr sz="5297"/>
            </a:lvl1pPr>
            <a:lvl2pPr marL="1513743" indent="0">
              <a:buNone/>
              <a:defRPr sz="4635"/>
            </a:lvl2pPr>
            <a:lvl3pPr marL="3027487" indent="0">
              <a:buNone/>
              <a:defRPr sz="3973"/>
            </a:lvl3pPr>
            <a:lvl4pPr marL="4541230" indent="0">
              <a:buNone/>
              <a:defRPr sz="3311"/>
            </a:lvl4pPr>
            <a:lvl5pPr marL="6054974" indent="0">
              <a:buNone/>
              <a:defRPr sz="3311"/>
            </a:lvl5pPr>
            <a:lvl6pPr marL="7568717" indent="0">
              <a:buNone/>
              <a:defRPr sz="3311"/>
            </a:lvl6pPr>
            <a:lvl7pPr marL="9082461" indent="0">
              <a:buNone/>
              <a:defRPr sz="3311"/>
            </a:lvl7pPr>
            <a:lvl8pPr marL="10596204" indent="0">
              <a:buNone/>
              <a:defRPr sz="3311"/>
            </a:lvl8pPr>
            <a:lvl9pPr marL="12109948" indent="0">
              <a:buNone/>
              <a:defRPr sz="331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00A36-43ED-4920-8FD3-697BDA7B307F}" type="datetimeFigureOut">
              <a:rPr lang="en-GB" smtClean="0"/>
              <a:t>29/03/2025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D90B5-4739-4FB3-BD42-BAF6C7046D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90408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00A36-43ED-4920-8FD3-697BDA7B307F}" type="datetimeFigureOut">
              <a:rPr lang="en-GB" smtClean="0"/>
              <a:t>29/03/2025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D90B5-4739-4FB3-BD42-BAF6C7046D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57865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1665701" y="2278904"/>
            <a:ext cx="6528093" cy="3627421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081423" y="2278904"/>
            <a:ext cx="19205838" cy="3627421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00A36-43ED-4920-8FD3-697BDA7B307F}" type="datetimeFigureOut">
              <a:rPr lang="en-GB" smtClean="0"/>
              <a:t>29/03/2025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D90B5-4739-4FB3-BD42-BAF6C7046D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2093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081421" y="2278913"/>
            <a:ext cx="26112371" cy="82734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81421" y="11394520"/>
            <a:ext cx="26112371" cy="271585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081421" y="39672756"/>
            <a:ext cx="6811923" cy="227890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973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BA00A36-43ED-4920-8FD3-697BDA7B307F}" type="datetimeFigureOut">
              <a:rPr lang="en-GB" smtClean="0"/>
              <a:t>29/03/2025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028665" y="39672756"/>
            <a:ext cx="10217884" cy="227890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973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1381869" y="39672756"/>
            <a:ext cx="6811923" cy="227890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973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60D90B5-4739-4FB3-BD42-BAF6C7046D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76184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3027487" rtl="0" eaLnBrk="1" latinLnBrk="0" hangingPunct="1">
        <a:lnSpc>
          <a:spcPct val="90000"/>
        </a:lnSpc>
        <a:spcBef>
          <a:spcPct val="0"/>
        </a:spcBef>
        <a:buNone/>
        <a:defRPr sz="14568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756872" indent="-756872" algn="l" defTabSz="3027487" rtl="0" eaLnBrk="1" latinLnBrk="0" hangingPunct="1">
        <a:lnSpc>
          <a:spcPct val="90000"/>
        </a:lnSpc>
        <a:spcBef>
          <a:spcPts val="3311"/>
        </a:spcBef>
        <a:buFont typeface="Arial" panose="020B0604020202020204" pitchFamily="34" charset="0"/>
        <a:buChar char="•"/>
        <a:defRPr sz="9271" kern="1200">
          <a:solidFill>
            <a:schemeClr val="tx1"/>
          </a:solidFill>
          <a:latin typeface="+mn-lt"/>
          <a:ea typeface="+mn-ea"/>
          <a:cs typeface="+mn-cs"/>
        </a:defRPr>
      </a:lvl1pPr>
      <a:lvl2pPr marL="2270615" indent="-756872" algn="l" defTabSz="3027487" rtl="0" eaLnBrk="1" latinLnBrk="0" hangingPunct="1">
        <a:lnSpc>
          <a:spcPct val="90000"/>
        </a:lnSpc>
        <a:spcBef>
          <a:spcPts val="1655"/>
        </a:spcBef>
        <a:buFont typeface="Arial" panose="020B0604020202020204" pitchFamily="34" charset="0"/>
        <a:buChar char="•"/>
        <a:defRPr sz="7946" kern="1200">
          <a:solidFill>
            <a:schemeClr val="tx1"/>
          </a:solidFill>
          <a:latin typeface="+mn-lt"/>
          <a:ea typeface="+mn-ea"/>
          <a:cs typeface="+mn-cs"/>
        </a:defRPr>
      </a:lvl2pPr>
      <a:lvl3pPr marL="3784359" indent="-756872" algn="l" defTabSz="3027487" rtl="0" eaLnBrk="1" latinLnBrk="0" hangingPunct="1">
        <a:lnSpc>
          <a:spcPct val="90000"/>
        </a:lnSpc>
        <a:spcBef>
          <a:spcPts val="1655"/>
        </a:spcBef>
        <a:buFont typeface="Arial" panose="020B0604020202020204" pitchFamily="34" charset="0"/>
        <a:buChar char="•"/>
        <a:defRPr sz="6622" kern="1200">
          <a:solidFill>
            <a:schemeClr val="tx1"/>
          </a:solidFill>
          <a:latin typeface="+mn-lt"/>
          <a:ea typeface="+mn-ea"/>
          <a:cs typeface="+mn-cs"/>
        </a:defRPr>
      </a:lvl3pPr>
      <a:lvl4pPr marL="5298102" indent="-756872" algn="l" defTabSz="3027487" rtl="0" eaLnBrk="1" latinLnBrk="0" hangingPunct="1">
        <a:lnSpc>
          <a:spcPct val="90000"/>
        </a:lnSpc>
        <a:spcBef>
          <a:spcPts val="1655"/>
        </a:spcBef>
        <a:buFont typeface="Arial" panose="020B0604020202020204" pitchFamily="34" charset="0"/>
        <a:buChar char="•"/>
        <a:defRPr sz="5960" kern="1200">
          <a:solidFill>
            <a:schemeClr val="tx1"/>
          </a:solidFill>
          <a:latin typeface="+mn-lt"/>
          <a:ea typeface="+mn-ea"/>
          <a:cs typeface="+mn-cs"/>
        </a:defRPr>
      </a:lvl4pPr>
      <a:lvl5pPr marL="6811846" indent="-756872" algn="l" defTabSz="3027487" rtl="0" eaLnBrk="1" latinLnBrk="0" hangingPunct="1">
        <a:lnSpc>
          <a:spcPct val="90000"/>
        </a:lnSpc>
        <a:spcBef>
          <a:spcPts val="1655"/>
        </a:spcBef>
        <a:buFont typeface="Arial" panose="020B0604020202020204" pitchFamily="34" charset="0"/>
        <a:buChar char="•"/>
        <a:defRPr sz="5960" kern="1200">
          <a:solidFill>
            <a:schemeClr val="tx1"/>
          </a:solidFill>
          <a:latin typeface="+mn-lt"/>
          <a:ea typeface="+mn-ea"/>
          <a:cs typeface="+mn-cs"/>
        </a:defRPr>
      </a:lvl5pPr>
      <a:lvl6pPr marL="8325589" indent="-756872" algn="l" defTabSz="3027487" rtl="0" eaLnBrk="1" latinLnBrk="0" hangingPunct="1">
        <a:lnSpc>
          <a:spcPct val="90000"/>
        </a:lnSpc>
        <a:spcBef>
          <a:spcPts val="1655"/>
        </a:spcBef>
        <a:buFont typeface="Arial" panose="020B0604020202020204" pitchFamily="34" charset="0"/>
        <a:buChar char="•"/>
        <a:defRPr sz="5960" kern="1200">
          <a:solidFill>
            <a:schemeClr val="tx1"/>
          </a:solidFill>
          <a:latin typeface="+mn-lt"/>
          <a:ea typeface="+mn-ea"/>
          <a:cs typeface="+mn-cs"/>
        </a:defRPr>
      </a:lvl6pPr>
      <a:lvl7pPr marL="9839333" indent="-756872" algn="l" defTabSz="3027487" rtl="0" eaLnBrk="1" latinLnBrk="0" hangingPunct="1">
        <a:lnSpc>
          <a:spcPct val="90000"/>
        </a:lnSpc>
        <a:spcBef>
          <a:spcPts val="1655"/>
        </a:spcBef>
        <a:buFont typeface="Arial" panose="020B0604020202020204" pitchFamily="34" charset="0"/>
        <a:buChar char="•"/>
        <a:defRPr sz="5960" kern="1200">
          <a:solidFill>
            <a:schemeClr val="tx1"/>
          </a:solidFill>
          <a:latin typeface="+mn-lt"/>
          <a:ea typeface="+mn-ea"/>
          <a:cs typeface="+mn-cs"/>
        </a:defRPr>
      </a:lvl7pPr>
      <a:lvl8pPr marL="11353076" indent="-756872" algn="l" defTabSz="3027487" rtl="0" eaLnBrk="1" latinLnBrk="0" hangingPunct="1">
        <a:lnSpc>
          <a:spcPct val="90000"/>
        </a:lnSpc>
        <a:spcBef>
          <a:spcPts val="1655"/>
        </a:spcBef>
        <a:buFont typeface="Arial" panose="020B0604020202020204" pitchFamily="34" charset="0"/>
        <a:buChar char="•"/>
        <a:defRPr sz="5960" kern="1200">
          <a:solidFill>
            <a:schemeClr val="tx1"/>
          </a:solidFill>
          <a:latin typeface="+mn-lt"/>
          <a:ea typeface="+mn-ea"/>
          <a:cs typeface="+mn-cs"/>
        </a:defRPr>
      </a:lvl8pPr>
      <a:lvl9pPr marL="12866820" indent="-756872" algn="l" defTabSz="3027487" rtl="0" eaLnBrk="1" latinLnBrk="0" hangingPunct="1">
        <a:lnSpc>
          <a:spcPct val="90000"/>
        </a:lnSpc>
        <a:spcBef>
          <a:spcPts val="1655"/>
        </a:spcBef>
        <a:buFont typeface="Arial" panose="020B0604020202020204" pitchFamily="34" charset="0"/>
        <a:buChar char="•"/>
        <a:defRPr sz="59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027487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1pPr>
      <a:lvl2pPr marL="1513743" algn="l" defTabSz="3027487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2pPr>
      <a:lvl3pPr marL="3027487" algn="l" defTabSz="3027487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3pPr>
      <a:lvl4pPr marL="4541230" algn="l" defTabSz="3027487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4pPr>
      <a:lvl5pPr marL="6054974" algn="l" defTabSz="3027487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5pPr>
      <a:lvl6pPr marL="7568717" algn="l" defTabSz="3027487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6pPr>
      <a:lvl7pPr marL="9082461" algn="l" defTabSz="3027487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7pPr>
      <a:lvl8pPr marL="10596204" algn="l" defTabSz="3027487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8pPr>
      <a:lvl9pPr marL="12109948" algn="l" defTabSz="3027487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s3-us-west-2.amazonaws.com/courses-images/wp-content/uploads/sites/1844/2017/07/27183633/chartintoword3.png" TargetMode="External"/><Relationship Id="rId3" Type="http://schemas.openxmlformats.org/officeDocument/2006/relationships/image" Target="../media/image1.png"/><Relationship Id="rId7" Type="http://schemas.openxmlformats.org/officeDocument/2006/relationships/image" Target="../media/image4.png"/><Relationship Id="rId2" Type="http://schemas.openxmlformats.org/officeDocument/2006/relationships/hyperlink" Target="https://support.microsoft.com/en-gb/office/add-a-chart-to-your-document-in-word-ff48e3eb-5e04-4368-a39e-20df7c798932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hyperlink" Target="https://courses.lumenlearning.com/wm-compapp/chapter/excel-chart-in-word-document/" TargetMode="External"/><Relationship Id="rId4" Type="http://schemas.openxmlformats.org/officeDocument/2006/relationships/image" Target="../media/image2.jfi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3422DDCE-2A16-FDC1-8866-5C011CCA438B}"/>
              </a:ext>
            </a:extLst>
          </p:cNvPr>
          <p:cNvSpPr txBox="1"/>
          <p:nvPr/>
        </p:nvSpPr>
        <p:spPr>
          <a:xfrm>
            <a:off x="3535680" y="853440"/>
            <a:ext cx="20090606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8000" b="1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How to create a chart in a Word document </a:t>
            </a:r>
            <a:endParaRPr lang="en-GB" sz="8000" b="1" dirty="0"/>
          </a:p>
        </p:txBody>
      </p:sp>
      <p:pic>
        <p:nvPicPr>
          <p:cNvPr id="11" name="Picture 10" descr="A screenshot of a chart&#10;&#10;AI-generated content may be incorrect.">
            <a:hlinkClick r:id="rId2"/>
            <a:extLst>
              <a:ext uri="{FF2B5EF4-FFF2-40B4-BE49-F238E27FC236}">
                <a16:creationId xmlns:a16="http://schemas.microsoft.com/office/drawing/2014/main" id="{99235237-89A9-3DC3-8B64-9AFFEFF12E9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87791" y="8401326"/>
            <a:ext cx="13483897" cy="8049024"/>
          </a:xfrm>
          <a:prstGeom prst="rect">
            <a:avLst/>
          </a:prstGeom>
        </p:spPr>
      </p:pic>
      <p:pic>
        <p:nvPicPr>
          <p:cNvPr id="13" name="Picture 12" descr="A blue square with white letter&#10;&#10;AI-generated content may be incorrect.">
            <a:extLst>
              <a:ext uri="{FF2B5EF4-FFF2-40B4-BE49-F238E27FC236}">
                <a16:creationId xmlns:a16="http://schemas.microsoft.com/office/drawing/2014/main" id="{83EE2B28-F1C5-79C4-79B3-18243CB518D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08686" y="2176879"/>
            <a:ext cx="6047596" cy="5632310"/>
          </a:xfrm>
          <a:prstGeom prst="rect">
            <a:avLst/>
          </a:prstGeom>
        </p:spPr>
      </p:pic>
      <p:pic>
        <p:nvPicPr>
          <p:cNvPr id="17" name="Picture 16" descr="A screenshot of a computer&#10;&#10;AI-generated content may be incorrect.">
            <a:hlinkClick r:id="rId5"/>
            <a:extLst>
              <a:ext uri="{FF2B5EF4-FFF2-40B4-BE49-F238E27FC236}">
                <a16:creationId xmlns:a16="http://schemas.microsoft.com/office/drawing/2014/main" id="{68C4B76A-FAFA-765B-F2A9-0F9077EDFA7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55402" y="16744498"/>
            <a:ext cx="10621933" cy="5632311"/>
          </a:xfrm>
          <a:prstGeom prst="rect">
            <a:avLst/>
          </a:prstGeom>
        </p:spPr>
      </p:pic>
      <p:pic>
        <p:nvPicPr>
          <p:cNvPr id="19" name="Picture 18" descr="A screenshot of a computer&#10;&#10;AI-generated content may be incorrect.">
            <a:hlinkClick r:id="rId5"/>
            <a:extLst>
              <a:ext uri="{FF2B5EF4-FFF2-40B4-BE49-F238E27FC236}">
                <a16:creationId xmlns:a16="http://schemas.microsoft.com/office/drawing/2014/main" id="{E89AAFDD-DA9D-1A86-D332-381A1DD0EAD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34349" y="23197102"/>
            <a:ext cx="10621933" cy="6312622"/>
          </a:xfrm>
          <a:prstGeom prst="rect">
            <a:avLst/>
          </a:prstGeom>
        </p:spPr>
      </p:pic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A82EA7C1-1D6A-C34E-658C-999A65CEB88C}"/>
              </a:ext>
            </a:extLst>
          </p:cNvPr>
          <p:cNvSpPr/>
          <p:nvPr/>
        </p:nvSpPr>
        <p:spPr>
          <a:xfrm>
            <a:off x="0" y="2176880"/>
            <a:ext cx="15403354" cy="10248958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>
              <a:buFont typeface="+mj-lt"/>
              <a:buAutoNum type="arabicPeriod"/>
            </a:pPr>
            <a:r>
              <a:rPr lang="en-GB" sz="5400" b="1" i="0" u="sng" dirty="0">
                <a:solidFill>
                  <a:srgbClr val="373D3F"/>
                </a:solidFill>
                <a:effectLst/>
                <a:latin typeface="proxima-nova"/>
              </a:rPr>
              <a:t>Chart Button/Line Chart</a:t>
            </a:r>
            <a:r>
              <a:rPr lang="en-GB" sz="5400" b="0" i="0" u="sng" dirty="0">
                <a:solidFill>
                  <a:srgbClr val="373D3F"/>
                </a:solidFill>
                <a:effectLst/>
                <a:latin typeface="proxima-nova"/>
              </a:rPr>
              <a:t>. </a:t>
            </a:r>
            <a:r>
              <a:rPr lang="en-GB" sz="5400" b="0" i="0" u="sng" dirty="0" err="1">
                <a:solidFill>
                  <a:srgbClr val="373D3F"/>
                </a:solidFill>
                <a:effectLst/>
                <a:latin typeface="proxima-nova"/>
              </a:rPr>
              <a:t>Rosamine</a:t>
            </a:r>
            <a:r>
              <a:rPr lang="en-GB" sz="5400" b="0" i="0" u="sng" dirty="0">
                <a:solidFill>
                  <a:srgbClr val="373D3F"/>
                </a:solidFill>
                <a:effectLst/>
                <a:latin typeface="proxima-nova"/>
              </a:rPr>
              <a:t> selects the chart button and then selects a </a:t>
            </a:r>
            <a:r>
              <a:rPr lang="en-GB" sz="5400" b="1" i="0" u="sng" dirty="0">
                <a:solidFill>
                  <a:srgbClr val="373D3F"/>
                </a:solidFill>
                <a:effectLst/>
                <a:latin typeface="proxima-nova"/>
              </a:rPr>
              <a:t>Line</a:t>
            </a:r>
            <a:r>
              <a:rPr lang="en-GB" sz="5400" b="0" i="0" u="sng" dirty="0">
                <a:solidFill>
                  <a:srgbClr val="373D3F"/>
                </a:solidFill>
                <a:effectLst/>
                <a:latin typeface="proxima-nova"/>
              </a:rPr>
              <a:t> chart to use in her report.</a:t>
            </a:r>
          </a:p>
          <a:p>
            <a:pPr algn="ctr" fontAlgn="base">
              <a:buFont typeface="+mj-lt"/>
              <a:buAutoNum type="arabicPeriod"/>
            </a:pPr>
            <a:r>
              <a:rPr lang="en-GB" sz="5400" b="1" i="0" u="sng" dirty="0">
                <a:solidFill>
                  <a:srgbClr val="373D3F"/>
                </a:solidFill>
                <a:effectLst/>
                <a:latin typeface="proxima-nova"/>
              </a:rPr>
              <a:t>Chart Options.</a:t>
            </a:r>
            <a:r>
              <a:rPr lang="en-GB" sz="5400" b="0" i="0" u="sng" dirty="0">
                <a:solidFill>
                  <a:srgbClr val="373D3F"/>
                </a:solidFill>
                <a:effectLst/>
                <a:latin typeface="proxima-nova"/>
              </a:rPr>
              <a:t> There are seven different variations for displaying a </a:t>
            </a:r>
            <a:r>
              <a:rPr lang="en-GB" sz="5400" b="1" i="0" u="sng" dirty="0">
                <a:solidFill>
                  <a:srgbClr val="373D3F"/>
                </a:solidFill>
                <a:effectLst/>
                <a:latin typeface="proxima-nova"/>
              </a:rPr>
              <a:t>Line</a:t>
            </a:r>
            <a:r>
              <a:rPr lang="en-GB" sz="5400" b="0" i="0" u="sng" dirty="0">
                <a:solidFill>
                  <a:srgbClr val="373D3F"/>
                </a:solidFill>
                <a:effectLst/>
                <a:latin typeface="proxima-nova"/>
              </a:rPr>
              <a:t> chart. </a:t>
            </a:r>
            <a:r>
              <a:rPr lang="en-GB" sz="5400" b="0" i="0" u="sng" dirty="0" err="1">
                <a:solidFill>
                  <a:srgbClr val="373D3F"/>
                </a:solidFill>
                <a:effectLst/>
                <a:latin typeface="proxima-nova"/>
              </a:rPr>
              <a:t>Rosamine</a:t>
            </a:r>
            <a:r>
              <a:rPr lang="en-GB" sz="5400" b="0" i="0" u="sng" dirty="0">
                <a:solidFill>
                  <a:srgbClr val="373D3F"/>
                </a:solidFill>
                <a:effectLst/>
                <a:latin typeface="proxima-nova"/>
              </a:rPr>
              <a:t> selects the first option.</a:t>
            </a:r>
          </a:p>
          <a:p>
            <a:pPr algn="ctr" fontAlgn="base">
              <a:buFont typeface="+mj-lt"/>
              <a:buAutoNum type="arabicPeriod"/>
            </a:pPr>
            <a:r>
              <a:rPr lang="en-GB" sz="5400" b="1" i="0" u="sng" dirty="0">
                <a:solidFill>
                  <a:srgbClr val="373D3F"/>
                </a:solidFill>
                <a:effectLst/>
                <a:latin typeface="proxima-nova"/>
              </a:rPr>
              <a:t>OK Button.</a:t>
            </a:r>
            <a:r>
              <a:rPr lang="en-GB" sz="5400" b="0" i="0" u="sng" dirty="0">
                <a:solidFill>
                  <a:srgbClr val="373D3F"/>
                </a:solidFill>
                <a:effectLst/>
                <a:latin typeface="proxima-nova"/>
              </a:rPr>
              <a:t> With the desired chart selected, </a:t>
            </a:r>
            <a:r>
              <a:rPr lang="en-GB" sz="5400" b="0" i="0" u="sng" dirty="0" err="1">
                <a:solidFill>
                  <a:srgbClr val="373D3F"/>
                </a:solidFill>
                <a:effectLst/>
                <a:latin typeface="proxima-nova"/>
              </a:rPr>
              <a:t>Rosamine</a:t>
            </a:r>
            <a:r>
              <a:rPr lang="en-GB" sz="5400" b="0" i="0" u="sng" dirty="0">
                <a:solidFill>
                  <a:srgbClr val="373D3F"/>
                </a:solidFill>
                <a:effectLst/>
                <a:latin typeface="proxima-nova"/>
              </a:rPr>
              <a:t> clicks the </a:t>
            </a:r>
            <a:r>
              <a:rPr lang="en-GB" sz="5400" b="1" i="0" u="sng" dirty="0">
                <a:solidFill>
                  <a:srgbClr val="373D3F"/>
                </a:solidFill>
                <a:effectLst/>
                <a:latin typeface="proxima-nova"/>
              </a:rPr>
              <a:t>OK</a:t>
            </a:r>
            <a:r>
              <a:rPr lang="en-GB" sz="5400" b="0" i="0" u="sng" dirty="0">
                <a:solidFill>
                  <a:srgbClr val="373D3F"/>
                </a:solidFill>
                <a:effectLst/>
                <a:latin typeface="proxima-nova"/>
              </a:rPr>
              <a:t> button and the chart is placed in her report.</a:t>
            </a:r>
          </a:p>
          <a:p>
            <a:pPr algn="ctr" fontAlgn="base"/>
            <a:r>
              <a:rPr lang="en-GB" sz="5400" b="0" i="0" u="sng" dirty="0">
                <a:solidFill>
                  <a:srgbClr val="373D3F"/>
                </a:solidFill>
                <a:effectLst/>
                <a:latin typeface="proxima-nova"/>
              </a:rPr>
              <a:t>Next, </a:t>
            </a:r>
            <a:r>
              <a:rPr lang="en-GB" sz="5400" b="0" i="0" u="sng" dirty="0" err="1">
                <a:solidFill>
                  <a:srgbClr val="373D3F"/>
                </a:solidFill>
                <a:effectLst/>
                <a:latin typeface="proxima-nova"/>
              </a:rPr>
              <a:t>Rosamine</a:t>
            </a:r>
            <a:r>
              <a:rPr lang="en-GB" sz="5400" b="0" i="0" u="sng" dirty="0">
                <a:solidFill>
                  <a:srgbClr val="373D3F"/>
                </a:solidFill>
                <a:effectLst/>
                <a:latin typeface="proxima-nova"/>
              </a:rPr>
              <a:t> selects the style of line chart to use and begins to enter information to create the chart itself</a:t>
            </a:r>
            <a:r>
              <a:rPr lang="en-GB" sz="5400" b="0" i="0" dirty="0">
                <a:solidFill>
                  <a:srgbClr val="373D3F"/>
                </a:solidFill>
                <a:effectLst/>
                <a:latin typeface="proxima-nova"/>
              </a:rPr>
              <a:t>.</a:t>
            </a:r>
          </a:p>
          <a:p>
            <a:br>
              <a:rPr lang="en-GB" b="1" i="0" u="sng" dirty="0">
                <a:solidFill>
                  <a:srgbClr val="6053C6"/>
                </a:solidFill>
                <a:effectLst/>
                <a:latin typeface="proxima-nova"/>
                <a:hlinkClick r:id="rId8"/>
              </a:rPr>
            </a:br>
            <a:endParaRPr lang="en-GB" dirty="0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4B8CFABD-9AFF-10A2-C461-D904FF398CB4}"/>
              </a:ext>
            </a:extLst>
          </p:cNvPr>
          <p:cNvSpPr/>
          <p:nvPr/>
        </p:nvSpPr>
        <p:spPr>
          <a:xfrm>
            <a:off x="320040" y="13455361"/>
            <a:ext cx="15392400" cy="1090416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fontAlgn="base">
              <a:buFont typeface="+mj-lt"/>
              <a:buAutoNum type="arabicPeriod"/>
            </a:pPr>
            <a:r>
              <a:rPr lang="en-GB" sz="5400" b="1" i="0" u="sng" dirty="0">
                <a:effectLst/>
                <a:latin typeface="proxima-nova"/>
              </a:rPr>
              <a:t>Chart Button/Line Chart</a:t>
            </a:r>
            <a:r>
              <a:rPr lang="en-GB" sz="5400" b="0" i="0" u="sng" dirty="0">
                <a:effectLst/>
                <a:latin typeface="proxima-nova"/>
              </a:rPr>
              <a:t>. </a:t>
            </a:r>
            <a:r>
              <a:rPr lang="en-GB" sz="5400" b="0" i="0" u="sng" dirty="0" err="1">
                <a:effectLst/>
                <a:latin typeface="proxima-nova"/>
              </a:rPr>
              <a:t>Rosamine</a:t>
            </a:r>
            <a:r>
              <a:rPr lang="en-GB" sz="5400" b="0" i="0" u="sng" dirty="0">
                <a:effectLst/>
                <a:latin typeface="proxima-nova"/>
              </a:rPr>
              <a:t> selects the chart button and then selects a </a:t>
            </a:r>
            <a:r>
              <a:rPr lang="en-GB" sz="5400" b="1" i="0" u="sng" dirty="0">
                <a:effectLst/>
                <a:latin typeface="proxima-nova"/>
              </a:rPr>
              <a:t>Line</a:t>
            </a:r>
            <a:r>
              <a:rPr lang="en-GB" sz="5400" b="0" i="0" u="sng" dirty="0">
                <a:effectLst/>
                <a:latin typeface="proxima-nova"/>
              </a:rPr>
              <a:t> chart to use in her report.</a:t>
            </a:r>
          </a:p>
          <a:p>
            <a:pPr algn="l" fontAlgn="base">
              <a:buFont typeface="+mj-lt"/>
              <a:buAutoNum type="arabicPeriod"/>
            </a:pPr>
            <a:r>
              <a:rPr lang="en-GB" sz="5400" b="1" i="0" u="sng" dirty="0">
                <a:effectLst/>
                <a:latin typeface="proxima-nova"/>
              </a:rPr>
              <a:t>Chart Options.</a:t>
            </a:r>
            <a:r>
              <a:rPr lang="en-GB" sz="5400" b="0" i="0" u="sng" dirty="0">
                <a:effectLst/>
                <a:latin typeface="proxima-nova"/>
              </a:rPr>
              <a:t> There are seven different variations for displaying a </a:t>
            </a:r>
            <a:r>
              <a:rPr lang="en-GB" sz="5400" b="1" i="0" u="sng" dirty="0">
                <a:effectLst/>
                <a:latin typeface="proxima-nova"/>
              </a:rPr>
              <a:t>Line</a:t>
            </a:r>
            <a:r>
              <a:rPr lang="en-GB" sz="5400" b="0" i="0" u="sng" dirty="0">
                <a:effectLst/>
                <a:latin typeface="proxima-nova"/>
              </a:rPr>
              <a:t> chart. </a:t>
            </a:r>
            <a:r>
              <a:rPr lang="en-GB" sz="5400" b="0" i="0" u="sng" dirty="0" err="1">
                <a:effectLst/>
                <a:latin typeface="proxima-nova"/>
              </a:rPr>
              <a:t>Rosamine</a:t>
            </a:r>
            <a:r>
              <a:rPr lang="en-GB" sz="5400" b="0" i="0" u="sng" dirty="0">
                <a:effectLst/>
                <a:latin typeface="proxima-nova"/>
              </a:rPr>
              <a:t> selects the first option.</a:t>
            </a:r>
          </a:p>
          <a:p>
            <a:pPr algn="l" fontAlgn="base">
              <a:buFont typeface="+mj-lt"/>
              <a:buAutoNum type="arabicPeriod"/>
            </a:pPr>
            <a:r>
              <a:rPr lang="en-GB" sz="5400" b="1" i="0" u="sng" dirty="0">
                <a:effectLst/>
                <a:latin typeface="proxima-nova"/>
              </a:rPr>
              <a:t>OK Button.</a:t>
            </a:r>
            <a:r>
              <a:rPr lang="en-GB" sz="5400" b="0" i="0" u="sng" dirty="0">
                <a:effectLst/>
                <a:latin typeface="proxima-nova"/>
              </a:rPr>
              <a:t> With the desired chart selected, </a:t>
            </a:r>
            <a:r>
              <a:rPr lang="en-GB" sz="5400" b="0" i="0" u="sng" dirty="0" err="1">
                <a:effectLst/>
                <a:latin typeface="proxima-nova"/>
              </a:rPr>
              <a:t>Rosamine</a:t>
            </a:r>
            <a:r>
              <a:rPr lang="en-GB" sz="5400" b="0" i="0" u="sng" dirty="0">
                <a:effectLst/>
                <a:latin typeface="proxima-nova"/>
              </a:rPr>
              <a:t> clicks the </a:t>
            </a:r>
            <a:r>
              <a:rPr lang="en-GB" sz="5400" b="1" i="0" u="sng" dirty="0">
                <a:effectLst/>
                <a:latin typeface="proxima-nova"/>
              </a:rPr>
              <a:t>OK</a:t>
            </a:r>
            <a:r>
              <a:rPr lang="en-GB" sz="5400" b="0" i="0" u="sng" dirty="0">
                <a:effectLst/>
                <a:latin typeface="proxima-nova"/>
              </a:rPr>
              <a:t> button and the chart is placed in her report.</a:t>
            </a:r>
          </a:p>
          <a:p>
            <a:pPr algn="l" fontAlgn="base"/>
            <a:r>
              <a:rPr lang="en-GB" sz="5400" b="0" i="0" u="sng" dirty="0">
                <a:effectLst/>
                <a:latin typeface="proxima-nova"/>
              </a:rPr>
              <a:t>Next, </a:t>
            </a:r>
            <a:r>
              <a:rPr lang="en-GB" sz="5400" b="0" i="0" u="sng" dirty="0" err="1">
                <a:effectLst/>
                <a:latin typeface="proxima-nova"/>
              </a:rPr>
              <a:t>Rosamine</a:t>
            </a:r>
            <a:r>
              <a:rPr lang="en-GB" sz="5400" b="0" i="0" u="sng" dirty="0">
                <a:effectLst/>
                <a:latin typeface="proxima-nova"/>
              </a:rPr>
              <a:t> selects the style of line chart to use and begins to enter information to create the chart itself.</a:t>
            </a:r>
          </a:p>
          <a:p>
            <a:pPr algn="ctr"/>
            <a:endParaRPr lang="en-GB" dirty="0"/>
          </a:p>
        </p:txBody>
      </p: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24A12F65-871D-6D8B-3AF2-0DA8B811F240}"/>
              </a:ext>
            </a:extLst>
          </p:cNvPr>
          <p:cNvSpPr/>
          <p:nvPr/>
        </p:nvSpPr>
        <p:spPr>
          <a:xfrm>
            <a:off x="-76200" y="27457646"/>
            <a:ext cx="14837071" cy="733648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>
              <a:spcAft>
                <a:spcPts val="225"/>
              </a:spcAft>
              <a:buFont typeface="Arial" panose="020B0604020202020204" pitchFamily="34" charset="0"/>
              <a:buChar char="•"/>
            </a:pPr>
            <a:r>
              <a:rPr lang="en-GB" sz="4800" b="0" i="0" dirty="0">
                <a:effectLst/>
                <a:latin typeface="Cabin"/>
              </a:rPr>
              <a:t>Open Microsoft Word.</a:t>
            </a:r>
          </a:p>
          <a:p>
            <a:pPr algn="l">
              <a:spcAft>
                <a:spcPts val="225"/>
              </a:spcAft>
              <a:buFont typeface="Arial" panose="020B0604020202020204" pitchFamily="34" charset="0"/>
              <a:buChar char="•"/>
            </a:pPr>
            <a:r>
              <a:rPr lang="en-GB" sz="4800" b="0" i="0" dirty="0">
                <a:effectLst/>
                <a:latin typeface="Cabin"/>
              </a:rPr>
              <a:t>Navigate to the “Insert” tab.</a:t>
            </a:r>
          </a:p>
          <a:p>
            <a:pPr algn="l">
              <a:spcAft>
                <a:spcPts val="225"/>
              </a:spcAft>
              <a:buFont typeface="Arial" panose="020B0604020202020204" pitchFamily="34" charset="0"/>
              <a:buChar char="•"/>
            </a:pPr>
            <a:r>
              <a:rPr lang="en-GB" sz="4800" b="0" i="0" dirty="0">
                <a:effectLst/>
                <a:latin typeface="Cabin"/>
              </a:rPr>
              <a:t>Click on “Chart” and select your desired chart type.</a:t>
            </a:r>
          </a:p>
          <a:p>
            <a:pPr algn="l">
              <a:spcAft>
                <a:spcPts val="225"/>
              </a:spcAft>
              <a:buFont typeface="Arial" panose="020B0604020202020204" pitchFamily="34" charset="0"/>
              <a:buChar char="•"/>
            </a:pPr>
            <a:r>
              <a:rPr lang="en-GB" sz="4800" b="0" i="0" dirty="0">
                <a:effectLst/>
                <a:latin typeface="Cabin"/>
              </a:rPr>
              <a:t>Press “OK” to add it to the document.</a:t>
            </a:r>
          </a:p>
          <a:p>
            <a:pPr algn="l">
              <a:spcAft>
                <a:spcPts val="225"/>
              </a:spcAft>
              <a:buFont typeface="Arial" panose="020B0604020202020204" pitchFamily="34" charset="0"/>
              <a:buChar char="•"/>
            </a:pPr>
            <a:r>
              <a:rPr lang="en-GB" sz="4800" b="0" i="0" dirty="0">
                <a:effectLst/>
                <a:latin typeface="Cabin"/>
              </a:rPr>
              <a:t>Double click labels or placeholder values to enter your data.</a:t>
            </a:r>
          </a:p>
          <a:p>
            <a:pPr algn="l">
              <a:spcAft>
                <a:spcPts val="225"/>
              </a:spcAft>
              <a:buFont typeface="Arial" panose="020B0604020202020204" pitchFamily="34" charset="0"/>
              <a:buChar char="•"/>
            </a:pPr>
            <a:r>
              <a:rPr lang="en-GB" sz="4800" b="0" i="0" dirty="0">
                <a:effectLst/>
                <a:latin typeface="Cabin"/>
              </a:rPr>
              <a:t>Update the chart as you add more data points.</a:t>
            </a:r>
          </a:p>
          <a:p>
            <a:pPr algn="l">
              <a:spcAft>
                <a:spcPts val="225"/>
              </a:spcAft>
              <a:buFont typeface="Arial" panose="020B0604020202020204" pitchFamily="34" charset="0"/>
              <a:buChar char="•"/>
            </a:pPr>
            <a:r>
              <a:rPr lang="en-GB" sz="4800" b="0" i="0" dirty="0">
                <a:effectLst/>
                <a:latin typeface="Cabin"/>
              </a:rPr>
              <a:t>Head to the “Chart Design” tab to style your chart.</a:t>
            </a:r>
          </a:p>
          <a:p>
            <a:pPr algn="ctr"/>
            <a:endParaRPr lang="en-GB" dirty="0"/>
          </a:p>
        </p:txBody>
      </p: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78DA520B-82EE-8F43-942D-B636BE2A9D28}"/>
              </a:ext>
            </a:extLst>
          </p:cNvPr>
          <p:cNvCxnSpPr/>
          <p:nvPr/>
        </p:nvCxnSpPr>
        <p:spPr>
          <a:xfrm flipH="1" flipV="1">
            <a:off x="16337280" y="22376809"/>
            <a:ext cx="1828800" cy="3012236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ED7DF1EB-B3E5-1B18-5A8F-2A781903C67F}"/>
              </a:ext>
            </a:extLst>
          </p:cNvPr>
          <p:cNvCxnSpPr/>
          <p:nvPr/>
        </p:nvCxnSpPr>
        <p:spPr>
          <a:xfrm flipH="1" flipV="1">
            <a:off x="16337280" y="18907441"/>
            <a:ext cx="1828800" cy="65321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7" name="Oval 36">
            <a:extLst>
              <a:ext uri="{FF2B5EF4-FFF2-40B4-BE49-F238E27FC236}">
                <a16:creationId xmlns:a16="http://schemas.microsoft.com/office/drawing/2014/main" id="{B3D17DBC-A448-9EAD-6B39-AC195A4C8737}"/>
              </a:ext>
            </a:extLst>
          </p:cNvPr>
          <p:cNvSpPr/>
          <p:nvPr/>
        </p:nvSpPr>
        <p:spPr>
          <a:xfrm>
            <a:off x="4411980" y="24730366"/>
            <a:ext cx="7208520" cy="3012235"/>
          </a:xfrm>
          <a:prstGeom prst="ellipse">
            <a:avLst/>
          </a:prstGeom>
          <a:solidFill>
            <a:srgbClr val="358400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8000" dirty="0">
                <a:solidFill>
                  <a:schemeClr val="accent5">
                    <a:lumMod val="60000"/>
                    <a:lumOff val="40000"/>
                  </a:schemeClr>
                </a:solidFill>
                <a:latin typeface="Cabin"/>
              </a:rPr>
              <a:t>Instruction</a:t>
            </a:r>
            <a:endParaRPr lang="en-GB" b="0" i="0" dirty="0">
              <a:solidFill>
                <a:schemeClr val="accent5">
                  <a:lumMod val="60000"/>
                  <a:lumOff val="40000"/>
                </a:schemeClr>
              </a:solidFill>
              <a:effectLst/>
              <a:latin typeface="Cabin"/>
            </a:endParaRPr>
          </a:p>
          <a:p>
            <a:pPr algn="ctr"/>
            <a:endParaRPr lang="en-GB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EBDF43D9-DA55-D141-1BDA-F9E851643A18}"/>
              </a:ext>
            </a:extLst>
          </p:cNvPr>
          <p:cNvSpPr txBox="1"/>
          <p:nvPr/>
        </p:nvSpPr>
        <p:spPr>
          <a:xfrm>
            <a:off x="15712440" y="30166982"/>
            <a:ext cx="15148560" cy="51706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6600" b="0" i="0" dirty="0">
                <a:solidFill>
                  <a:srgbClr val="434F5C"/>
                </a:solidFill>
                <a:effectLst/>
                <a:latin typeface="Cabin"/>
              </a:rPr>
              <a:t>Charts in Microsoft Word can transform documents! They are a great way to present information clearly and concisely. Charts can break down complex data into easy-to-understand visuals</a:t>
            </a:r>
            <a:endParaRPr lang="en-GB" sz="6600" dirty="0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2593F5B1-A0BA-BBD9-1E1D-65F11E0C99D8}"/>
              </a:ext>
            </a:extLst>
          </p:cNvPr>
          <p:cNvSpPr txBox="1"/>
          <p:nvPr/>
        </p:nvSpPr>
        <p:spPr>
          <a:xfrm>
            <a:off x="-50006" y="35962412"/>
            <a:ext cx="15453360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6000" b="0" i="0" dirty="0">
                <a:solidFill>
                  <a:srgbClr val="434F5C"/>
                </a:solidFill>
                <a:effectLst/>
                <a:latin typeface="Cabin"/>
              </a:rPr>
              <a:t>Using charts in Word has many advantages. For example, they can </a:t>
            </a:r>
            <a:r>
              <a:rPr lang="en-GB" sz="6000" b="1" i="0" dirty="0">
                <a:solidFill>
                  <a:srgbClr val="434F5C"/>
                </a:solidFill>
                <a:effectLst/>
                <a:latin typeface="Cabin"/>
              </a:rPr>
              <a:t>condense a lot of data into one visual</a:t>
            </a:r>
            <a:r>
              <a:rPr lang="en-GB" sz="6000" b="0" i="0" dirty="0">
                <a:solidFill>
                  <a:srgbClr val="434F5C"/>
                </a:solidFill>
                <a:effectLst/>
                <a:latin typeface="Cabin"/>
              </a:rPr>
              <a:t>. Different chart types, such as </a:t>
            </a:r>
            <a:r>
              <a:rPr lang="en-GB" sz="6000" b="0" i="1" dirty="0">
                <a:solidFill>
                  <a:srgbClr val="434F5C"/>
                </a:solidFill>
                <a:effectLst/>
                <a:latin typeface="Cabin"/>
              </a:rPr>
              <a:t>pie charts and bar graphs</a:t>
            </a:r>
            <a:r>
              <a:rPr lang="en-GB" sz="6000" b="0" i="0" dirty="0">
                <a:solidFill>
                  <a:srgbClr val="434F5C"/>
                </a:solidFill>
                <a:effectLst/>
                <a:latin typeface="Cabin"/>
              </a:rPr>
              <a:t>, can also compare and show trends. You can customize the look to match your document’s style and branding.</a:t>
            </a:r>
            <a:endParaRPr lang="en-GB" sz="6000" dirty="0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9C1A0306-2F3A-DE63-CD40-335344B42B91}"/>
              </a:ext>
            </a:extLst>
          </p:cNvPr>
          <p:cNvSpPr txBox="1"/>
          <p:nvPr/>
        </p:nvSpPr>
        <p:spPr>
          <a:xfrm>
            <a:off x="15137606" y="37841545"/>
            <a:ext cx="15453360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6000" b="0" i="0" dirty="0">
                <a:solidFill>
                  <a:srgbClr val="434F5C"/>
                </a:solidFill>
                <a:effectLst/>
                <a:latin typeface="Cabin"/>
              </a:rPr>
              <a:t>Charts are also helpful for saving time. Instead of reading tables or spreadsheets of numbers, you can use charts that show the same info quickly and easily</a:t>
            </a:r>
            <a:r>
              <a:rPr lang="en-GB" b="0" i="0" dirty="0">
                <a:solidFill>
                  <a:srgbClr val="434F5C"/>
                </a:solidFill>
                <a:effectLst/>
                <a:latin typeface="Cabin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14995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D38C5239C7AD241AEBCE7A5605A517A" ma:contentTypeVersion="5" ma:contentTypeDescription="Create a new document." ma:contentTypeScope="" ma:versionID="2e6bec108401414141d76d445acacf01">
  <xsd:schema xmlns:xsd="http://www.w3.org/2001/XMLSchema" xmlns:xs="http://www.w3.org/2001/XMLSchema" xmlns:p="http://schemas.microsoft.com/office/2006/metadata/properties" xmlns:ns3="37a0acea-1511-41cc-bfdb-5619dd373231" targetNamespace="http://schemas.microsoft.com/office/2006/metadata/properties" ma:root="true" ma:fieldsID="2a27f475ae253b953128a7715336ed2c" ns3:_="">
    <xsd:import namespace="37a0acea-1511-41cc-bfdb-5619dd37323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7a0acea-1511-41cc-bfdb-5619dd37323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F95F7823-7D69-40E8-9084-A7A18DA7FF2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7a0acea-1511-41cc-bfdb-5619dd37323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7B124D0-5B7A-4A59-BEB8-ED5F71DE4A9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ECBF729-143D-4A67-B527-EF74B2160325}">
  <ds:schemaRefs>
    <ds:schemaRef ds:uri="http://purl.org/dc/dcmitype/"/>
    <ds:schemaRef ds:uri="http://schemas.openxmlformats.org/package/2006/metadata/core-properties"/>
    <ds:schemaRef ds:uri="http://purl.org/dc/terms/"/>
    <ds:schemaRef ds:uri="http://www.w3.org/XML/1998/namespace"/>
    <ds:schemaRef ds:uri="http://schemas.microsoft.com/office/2006/metadata/properties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37a0acea-1511-41cc-bfdb-5619dd373231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Maksym poster</Template>
  <TotalTime>1</TotalTime>
  <Words>370</Words>
  <Application>Microsoft Office PowerPoint</Application>
  <PresentationFormat>Custom</PresentationFormat>
  <Paragraphs>21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Maksym Tkachenko (2423592)</dc:creator>
  <cp:lastModifiedBy>Maksym Tkachenko (2423592)</cp:lastModifiedBy>
  <cp:revision>2</cp:revision>
  <dcterms:created xsi:type="dcterms:W3CDTF">2025-03-29T11:58:13Z</dcterms:created>
  <dcterms:modified xsi:type="dcterms:W3CDTF">2025-03-29T12:03:55Z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0x0101002D38C5239C7AD241AEBCE7A5605A517A</vt:lpwstr>
  </property>
</Properties>
</file>