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howGuides="1">
      <p:cViewPr varScale="1">
        <p:scale>
          <a:sx n="83" d="100"/>
          <a:sy n="83" d="100"/>
        </p:scale>
        <p:origin x="828" y="7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AD96F2-02BD-E71F-EFBD-14FECCF2D33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7172325" cy="3152251"/>
          </a:xfrm>
        </p:spPr>
        <p:txBody>
          <a:bodyPr anchor="b">
            <a:normAutofit/>
          </a:bodyPr>
          <a:lstStyle>
            <a:lvl1pPr algn="l"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BE90113-E8E1-4E48-41BC-583802BFC95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920137"/>
            <a:ext cx="7172325" cy="1122363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AC7EE5-BFF0-D779-4261-E239DB450A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11/7/2024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789492-34ED-FE24-4F29-E4C8F5497B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B0C886-7F1E-7BC1-9A9E-B24C2AC2F0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C74AEE6-9CA7-5247-DC34-99634247DF50}"/>
              </a:ext>
            </a:extLst>
          </p:cNvPr>
          <p:cNvCxnSpPr>
            <a:cxnSpLocks/>
          </p:cNvCxnSpPr>
          <p:nvPr/>
        </p:nvCxnSpPr>
        <p:spPr>
          <a:xfrm>
            <a:off x="1638300" y="4596637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984543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4532FD-157B-437C-E9D5-B66E8B3B19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790A51-A7E8-7A6A-5FD0-F9B250BE41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78C8B8-F999-7D95-435D-17CE6ACCDC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11/7/2024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427265-C89C-937F-1DA3-F377F68770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6EB89E-4530-3632-3485-F481DB042E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39511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18056A-761D-1DBC-276A-2A46D153C0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1613" y="1355763"/>
            <a:ext cx="6972300" cy="2255794"/>
          </a:xfrm>
        </p:spPr>
        <p:txBody>
          <a:bodyPr anchor="t">
            <a:normAutofit/>
          </a:bodyPr>
          <a:lstStyle>
            <a:lvl1pPr>
              <a:lnSpc>
                <a:spcPct val="110000"/>
              </a:lnSpc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3904B3-6AC1-19D5-3EAE-2009A3B4CE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24000" y="4921820"/>
            <a:ext cx="5524500" cy="1150934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A2A86D-493D-5BF6-8AA6-F1231E3BAE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11/7/2024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CCCD76-6623-164A-7BFA-207AFA0576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A64312-1F20-5486-62B0-A8BB8829D6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4703F1C9-9114-4426-6F07-F7FF9CCD5FC4}"/>
              </a:ext>
            </a:extLst>
          </p:cNvPr>
          <p:cNvCxnSpPr>
            <a:cxnSpLocks/>
          </p:cNvCxnSpPr>
          <p:nvPr/>
        </p:nvCxnSpPr>
        <p:spPr>
          <a:xfrm>
            <a:off x="1638300" y="4596637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316187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BCFC4C-4D16-E5A8-F934-8B158F6F27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9BDE54-F935-945D-3E4F-B659695E84D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52500" y="2286002"/>
            <a:ext cx="5067300" cy="3890961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28F3710-E06B-05DE-937A-C92E52569E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286001"/>
            <a:ext cx="5067300" cy="389096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7302EFD-42D3-11C1-677E-0E478B93F7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11/7/2024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4C2F08-0D93-B14B-6106-2925DF3E16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9A5DE81-F2AB-CCB9-8B68-5E4F31011F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17659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F2D81B-4E36-1511-E9A7-8FB931B41F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500" y="1004888"/>
            <a:ext cx="10287000" cy="900112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FA73DE-183B-9473-20AD-2D3BFED843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52501" y="2085959"/>
            <a:ext cx="4886325" cy="590566"/>
          </a:xfrm>
        </p:spPr>
        <p:txBody>
          <a:bodyPr anchor="b">
            <a:normAutofit/>
          </a:bodyPr>
          <a:lstStyle>
            <a:lvl1pPr marL="0" indent="0">
              <a:buNone/>
              <a:defRPr sz="1800" b="0" cap="all" spc="300" baseline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70FB3D-60AC-DEF2-4472-31B4E076CBC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52501" y="3048001"/>
            <a:ext cx="4886325" cy="322263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16E5BDB-B29C-788F-E2FB-6C154E8FE82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53174" y="2085959"/>
            <a:ext cx="4886325" cy="590566"/>
          </a:xfrm>
        </p:spPr>
        <p:txBody>
          <a:bodyPr anchor="b">
            <a:normAutofit/>
          </a:bodyPr>
          <a:lstStyle>
            <a:lvl1pPr marL="0" indent="0">
              <a:buNone/>
              <a:defRPr sz="1800" b="0" cap="all" spc="300" baseline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513FF49-3276-24CA-BC81-FA92C0A9309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53174" y="3048000"/>
            <a:ext cx="4886325" cy="322263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E8FA1C8-C196-9BE1-F603-3FC17EDD91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11/7/2024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FB79692-E142-E1D7-AD17-30C5F13657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C90FCF2-7B78-2A2A-F878-58335FEA39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C2D0356-1ECF-682B-F87A-811BDD28B2CB}"/>
              </a:ext>
            </a:extLst>
          </p:cNvPr>
          <p:cNvCxnSpPr>
            <a:cxnSpLocks/>
          </p:cNvCxnSpPr>
          <p:nvPr/>
        </p:nvCxnSpPr>
        <p:spPr>
          <a:xfrm>
            <a:off x="1052513" y="2876817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B906CA06-9701-E645-C0A5-594B227B288F}"/>
              </a:ext>
            </a:extLst>
          </p:cNvPr>
          <p:cNvCxnSpPr>
            <a:cxnSpLocks/>
          </p:cNvCxnSpPr>
          <p:nvPr/>
        </p:nvCxnSpPr>
        <p:spPr>
          <a:xfrm>
            <a:off x="6435725" y="2876817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15230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4214DA-C0D4-E152-7F42-F6352C961E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914400"/>
            <a:ext cx="9715500" cy="9906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EC2AA04-1E84-460C-F560-A228F930F0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11/7/2024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AB260E-3910-7D1B-5074-24F5F0AB53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2020F1-A878-9B80-6B4F-7D71406BBF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09885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B7652D6-7AE9-3E3B-5C1B-2B4399B150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11/7/2024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9A7127E-2A63-6F45-4C40-8358436307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56FB79-D9D1-5381-0019-E24F8B4DAA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6899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DC23B5-7DA9-0E4F-DA39-4624DB8A25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369065"/>
            <a:ext cx="3266536" cy="2312979"/>
          </a:xfrm>
        </p:spPr>
        <p:txBody>
          <a:bodyPr anchor="b">
            <a:no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4A5E77-518A-1FB9-B473-E19CADE046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24423" y="987425"/>
            <a:ext cx="5615077" cy="4873625"/>
          </a:xfrm>
        </p:spPr>
        <p:txBody>
          <a:bodyPr anchor="ctr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65344F-7D06-2406-D113-D24587835D6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24000" y="3947801"/>
            <a:ext cx="3266536" cy="2382838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22BE708-BAD0-A0A6-9332-9D2179E673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11/7/2024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A70050-9362-4EC4-6B73-3A38445B71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CDA991-8608-CAB4-33FA-03D380D2F0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47032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07B837-332D-9100-E007-7DE2794814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3999" y="1385457"/>
            <a:ext cx="3312543" cy="2304288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E0DE983-0B0E-07CC-8C57-4EA529E27D1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624423" y="957263"/>
            <a:ext cx="5372189" cy="49625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4CAB867-3FC6-5007-61B0-D9B7E5B0CED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24000" y="3958315"/>
            <a:ext cx="3312542" cy="1961473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C7E0F-BFE1-7134-163B-B777970B76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11/7/2024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D395D0B-4F98-F3BE-FB23-22D8C5D41F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2FB2E3D-2188-B7A9-0ECE-9781473584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15288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2F4143-3C41-D626-8F64-36A9C9F1A6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500" y="914400"/>
            <a:ext cx="9962791" cy="9906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452C4FB-B560-A0FC-6435-952981BC9A1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952500" y="2285997"/>
            <a:ext cx="9962791" cy="3890965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7CEC4F-0A90-11E2-E43E-B9E765AFBD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11/7/2024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B2A5B4-1D77-B0AC-49E7-CAE9556B1C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396EF9-2FDA-8E87-D546-8840CEBF03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47230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4085AB7-38B3-7F80-0B2D-7960F563752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24513" y="1052423"/>
            <a:ext cx="1771292" cy="4917056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ADBDC3-E9EA-8699-B2E4-4C7784455BA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06414" y="1052424"/>
            <a:ext cx="7873043" cy="4917056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1DBEDE-3A67-6FCA-25F3-B91F7C82ED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11/7/2024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9EFF51-4318-20EA-3A3A-8FE203B1A7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CD9703-5BAD-DE95-98D9-0F30E7C093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15850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5258B98-3BD5-0A20-B0E7-944EAEB2654A}"/>
              </a:ext>
            </a:extLst>
          </p:cNvPr>
          <p:cNvSpPr/>
          <p:nvPr/>
        </p:nvSpPr>
        <p:spPr>
          <a:xfrm>
            <a:off x="0" y="3510612"/>
            <a:ext cx="12192000" cy="3347388"/>
          </a:xfrm>
          <a:prstGeom prst="rect">
            <a:avLst/>
          </a:prstGeom>
          <a:gradFill>
            <a:gsLst>
              <a:gs pos="14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404C1-E8A5-65FC-C068-21EA0397ED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500" y="757238"/>
            <a:ext cx="10287000" cy="11477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DCFD78-F171-BA47-AAF3-C6EB75F94C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52500" y="2285997"/>
            <a:ext cx="10287000" cy="389096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965A77-B1AB-D608-A6C5-F0F99B6913D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68087" y="4756249"/>
            <a:ext cx="24763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00" b="1" cap="all" spc="300" baseline="0">
                <a:solidFill>
                  <a:schemeClr val="tx1"/>
                </a:solidFill>
              </a:defRPr>
            </a:lvl1pPr>
          </a:lstStyle>
          <a:p>
            <a:fld id="{9D0D92BC-42A9-434B-8530-ADBF4485E407}" type="datetimeFigureOut">
              <a:rPr lang="en-US" smtClean="0"/>
              <a:pPr/>
              <a:t>11/7/2024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DE34E5-5E9B-7786-05B5-B93241EE2F4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589519" y="1758059"/>
            <a:ext cx="243344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00" b="1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25CD4B-611E-32FA-419D-326099EEF34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39542" y="3246437"/>
            <a:ext cx="5333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 b="1" cap="all" baseline="0">
                <a:solidFill>
                  <a:schemeClr val="tx1"/>
                </a:solidFill>
                <a:latin typeface="+mj-lt"/>
              </a:defRPr>
            </a:lvl1pPr>
          </a:lstStyle>
          <a:p>
            <a:fld id="{A0289F9E-9962-4B7B-BA18-A15907CCC6B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93133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</p:sldLayoutIdLst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2800" b="1" kern="1200" cap="all" spc="6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256032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2pPr>
      <a:lvl3pPr marL="521208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39496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200" b="1" kern="1200">
          <a:solidFill>
            <a:schemeClr val="tx1"/>
          </a:solidFill>
          <a:latin typeface="+mn-lt"/>
          <a:ea typeface="+mn-ea"/>
          <a:cs typeface="+mn-cs"/>
        </a:defRPr>
      </a:lvl4pPr>
      <a:lvl5pPr marL="832104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08/IMDS" TargetMode="External"/><Relationship Id="rId2" Type="http://schemas.openxmlformats.org/officeDocument/2006/relationships/hyperlink" Target="https://doi.org/10.1080/13683500.2023.2229480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3390/su13158543" TargetMode="External"/><Relationship Id="rId5" Type="http://schemas.openxmlformats.org/officeDocument/2006/relationships/hyperlink" Target="https://doi.org/10.4018/979-8-3693-2715-9.ch001" TargetMode="External"/><Relationship Id="rId4" Type="http://schemas.openxmlformats.org/officeDocument/2006/relationships/hyperlink" Target="https://doi.org/10.1007/s11747-020-00719-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F5258B98-3BD5-0A20-B0E7-944EAEB265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510612"/>
            <a:ext cx="12192000" cy="3347388"/>
          </a:xfrm>
          <a:prstGeom prst="rect">
            <a:avLst/>
          </a:prstGeom>
          <a:gradFill>
            <a:gsLst>
              <a:gs pos="14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5669F72C-E3FB-4C48-AEBD-AF7AC0D749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esthetic liquid watercolor and ink">
            <a:extLst>
              <a:ext uri="{FF2B5EF4-FFF2-40B4-BE49-F238E27FC236}">
                <a16:creationId xmlns:a16="http://schemas.microsoft.com/office/drawing/2014/main" id="{28D5F00B-AC9F-C1E6-2303-A7AC20E8BF9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082" r="37231" b="1"/>
          <a:stretch/>
        </p:blipFill>
        <p:spPr>
          <a:xfrm>
            <a:off x="1" y="2520"/>
            <a:ext cx="6096000" cy="6855480"/>
          </a:xfrm>
          <a:prstGeom prst="rect">
            <a:avLst/>
          </a:prstGeom>
        </p:spPr>
      </p:pic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AE51ADB7-9C8F-9DB1-6888-686E18BE33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9343" y="1251602"/>
            <a:ext cx="4357316" cy="4357316"/>
          </a:xfrm>
          <a:custGeom>
            <a:avLst/>
            <a:gdLst>
              <a:gd name="connsiteX0" fmla="*/ 2178658 w 4357316"/>
              <a:gd name="connsiteY0" fmla="*/ 0 h 4357316"/>
              <a:gd name="connsiteX1" fmla="*/ 4357316 w 4357316"/>
              <a:gd name="connsiteY1" fmla="*/ 2178658 h 4357316"/>
              <a:gd name="connsiteX2" fmla="*/ 2178658 w 4357316"/>
              <a:gd name="connsiteY2" fmla="*/ 4357316 h 4357316"/>
              <a:gd name="connsiteX3" fmla="*/ 0 w 4357316"/>
              <a:gd name="connsiteY3" fmla="*/ 2178658 h 4357316"/>
              <a:gd name="connsiteX4" fmla="*/ 2178658 w 4357316"/>
              <a:gd name="connsiteY4" fmla="*/ 0 h 435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357316" h="4357316">
                <a:moveTo>
                  <a:pt x="2178658" y="0"/>
                </a:moveTo>
                <a:cubicBezTo>
                  <a:pt x="3381898" y="0"/>
                  <a:pt x="4357316" y="975418"/>
                  <a:pt x="4357316" y="2178658"/>
                </a:cubicBezTo>
                <a:cubicBezTo>
                  <a:pt x="4357316" y="3381898"/>
                  <a:pt x="3381898" y="4357316"/>
                  <a:pt x="2178658" y="4357316"/>
                </a:cubicBezTo>
                <a:cubicBezTo>
                  <a:pt x="975418" y="4357316"/>
                  <a:pt x="0" y="3381898"/>
                  <a:pt x="0" y="2178658"/>
                </a:cubicBezTo>
                <a:cubicBezTo>
                  <a:pt x="0" y="975418"/>
                  <a:pt x="975418" y="0"/>
                  <a:pt x="2178658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  <a:alpha val="20000"/>
                </a:schemeClr>
              </a:gs>
              <a:gs pos="7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8909FB-051E-ABD0-AD3E-B203257876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53986" y="2288754"/>
            <a:ext cx="4357316" cy="228301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800" b="1" kern="1200" cap="all" spc="600" baseline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TRANFORMATION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5AE25C-A5A9-0FAA-46DA-2110AF4AF68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29447" y="762000"/>
            <a:ext cx="4219149" cy="53340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CONTEMPORARY THEME IN HOTELS AND HOSPITALITY INDUSTRY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STUDENT NAME: GABRIEL MIHAI ANTON 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STUDENT NUMBER: 2122258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LECTURER NAME: DR ERNEST BALUTIE WAVEI</a:t>
            </a:r>
          </a:p>
        </p:txBody>
      </p:sp>
    </p:spTree>
    <p:extLst>
      <p:ext uri="{BB962C8B-B14F-4D97-AF65-F5344CB8AC3E}">
        <p14:creationId xmlns:p14="http://schemas.microsoft.com/office/powerpoint/2010/main" val="17120493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A4E9F8B3-8282-4A93-BBF8-3342538A70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77754C-E840-C323-256F-786CB45236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500" y="757238"/>
            <a:ext cx="9514217" cy="1147762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INTRODUCTION: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58EFA797-975B-41D8-BC96-56CDC2CFA3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71562" y="2227709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Rectangle 21">
            <a:extLst>
              <a:ext uri="{FF2B5EF4-FFF2-40B4-BE49-F238E27FC236}">
                <a16:creationId xmlns:a16="http://schemas.microsoft.com/office/drawing/2014/main" id="{4F7FD7EB-E688-22B5-7C55-CA9BA202E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510164"/>
            <a:ext cx="12192000" cy="3347388"/>
          </a:xfrm>
          <a:prstGeom prst="rect">
            <a:avLst/>
          </a:prstGeom>
          <a:gradFill>
            <a:gsLst>
              <a:gs pos="14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97D08891-BB88-871E-B10B-E149CD27D4FC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952500" y="2547066"/>
            <a:ext cx="9467850" cy="334738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eaLnBrk="0" fontAlgn="base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With an impact on operations and customer interaction, digital transformation is essential for change in the hospitality and tourism industries. </a:t>
            </a:r>
          </a:p>
          <a:p>
            <a:pPr eaLnBrk="0" fontAlgn="base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Digital technology adoption in front-end and back-end business operations.</a:t>
            </a:r>
            <a:b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endParaRPr kumimoji="0" lang="en-US" altLang="en-US" sz="14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eaLnBrk="0" fontAlgn="base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Use cases that improve productivity and client satisfaction include AI chatbots, smartphone apps, and auto-booking systems. </a:t>
            </a:r>
          </a:p>
          <a:p>
            <a:pPr eaLnBrk="0" fontAlgn="base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Staff members can concentrate on more complex tasks as AI chatbots can work al the time and respond to 80% of common questions. </a:t>
            </a:r>
          </a:p>
          <a:p>
            <a:pPr eaLnBrk="0" fontAlgn="base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The need for less physical contact has made smartphones indispensable for services like mobile keys and check-in. </a:t>
            </a:r>
          </a:p>
          <a:p>
            <a:pPr eaLnBrk="0" fontAlgn="base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Digital transformation is essential for company growth in a cutthroat market because it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prioritises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smooth, secure, and personalized interactions.</a:t>
            </a:r>
          </a:p>
        </p:txBody>
      </p:sp>
    </p:spTree>
    <p:extLst>
      <p:ext uri="{BB962C8B-B14F-4D97-AF65-F5344CB8AC3E}">
        <p14:creationId xmlns:p14="http://schemas.microsoft.com/office/powerpoint/2010/main" val="11449270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3DAD064D-86F0-42ED-B520-9968985791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5579AA-6001-D5C2-EDE8-4AA27EA5A6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39400" y="762001"/>
            <a:ext cx="4219150" cy="862518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Literature review</a:t>
            </a:r>
            <a:r>
              <a:rPr lang="en-GB" dirty="0"/>
              <a:t>:</a:t>
            </a:r>
          </a:p>
        </p:txBody>
      </p:sp>
      <p:pic>
        <p:nvPicPr>
          <p:cNvPr id="6" name="Picture 5" descr="A robot using a laptop sitting on a blue chair">
            <a:extLst>
              <a:ext uri="{FF2B5EF4-FFF2-40B4-BE49-F238E27FC236}">
                <a16:creationId xmlns:a16="http://schemas.microsoft.com/office/drawing/2014/main" id="{0EB3826A-A1B0-042E-7C34-452C63E4CB6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0000"/>
          <a:stretch/>
        </p:blipFill>
        <p:spPr>
          <a:xfrm>
            <a:off x="-1" y="10"/>
            <a:ext cx="6096001" cy="685799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AE56140E-8EE1-BE31-745D-450AF05FBF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174117"/>
            <a:ext cx="6095999" cy="3689633"/>
          </a:xfrm>
          <a:prstGeom prst="rect">
            <a:avLst/>
          </a:prstGeom>
          <a:gradFill>
            <a:gsLst>
              <a:gs pos="14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4DAFA4F9-9E9B-35F0-E3C2-9BAAE17049C0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926094" y="1624519"/>
            <a:ext cx="4322505" cy="494165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eaLnBrk="0" fontAlgn="base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Growing interest among academics in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digitisation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as a means of enhancing customer service and productivity in general. </a:t>
            </a:r>
          </a:p>
          <a:p>
            <a:pPr eaLnBrk="0" fontAlgn="base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AI improves customer service by offering chatbots and tailored recommendations for immediate assistance (Wynn and Lam, 2023).</a:t>
            </a:r>
          </a:p>
          <a:p>
            <a:pPr eaLnBrk="0" fontAlgn="base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Big Data Analytics facilitates dynamic pricing, better marketing tactics, and consumer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behaviour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identification (Saviano et al., 2023). </a:t>
            </a:r>
          </a:p>
          <a:p>
            <a:pPr eaLnBrk="0" fontAlgn="base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Smart rooms with IoT allow visitors to control the entertainment, lighting, and temperature, increasing visitor satisfaction (Gupta et al., 2022). </a:t>
            </a:r>
          </a:p>
          <a:p>
            <a:pPr eaLnBrk="0" fontAlgn="base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High implementation costs and the requirement for staff training to operate new systems are obstacles (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Hathaliya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et al., 2020). </a:t>
            </a:r>
          </a:p>
          <a:p>
            <a:pPr eaLnBrk="0" fontAlgn="base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Data management is a crucial strategic activity since data privacy concerns necessitate adherence to laws like GDPR.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73F74279-E694-CEB1-ED9A-ADBEBAEB7B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000" y="3245771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800" b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88027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DAD064D-86F0-42ED-B520-9968985791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8753C8-533F-EBB5-1F10-08CF5A441C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8660" y="50041"/>
            <a:ext cx="4264686" cy="630997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PESTLE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7A4D85E-F98A-F670-16C3-7B2B0DA3A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217781"/>
            <a:ext cx="6096000" cy="3640219"/>
          </a:xfrm>
          <a:prstGeom prst="rect">
            <a:avLst/>
          </a:prstGeom>
          <a:gradFill>
            <a:gsLst>
              <a:gs pos="14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B0645554-BE2D-2D5F-4936-1F4D9EB6D9A1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708658" y="731079"/>
            <a:ext cx="5306062" cy="599484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Autofit/>
          </a:bodyPr>
          <a:lstStyle/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PESTEL analysis is the evaluation of outside industry forces that have an impact on digital transformation. </a:t>
            </a:r>
          </a:p>
          <a:p>
            <a:pPr marR="0" lvl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Political: According to San (2023), GDPR requires data management procedures and imposes fines for noncompliance. Following the pandemic, governments offer grants and incentives for digital transformation.</a:t>
            </a:r>
          </a:p>
          <a:p>
            <a:pPr marR="0" lvl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Economic: Information technology increases direct bookings by 10% while lowering operating costs and improving efficiency (Nam et al., 2021). </a:t>
            </a:r>
          </a:p>
          <a:p>
            <a:pPr marR="0" lvl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Sociological: Health concerns are driving a growing preference for contactless services; 70% of guests choose hotels with these options (Hao et al., 2022). </a:t>
            </a:r>
          </a:p>
          <a:p>
            <a:pPr marR="0" lvl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Technology-wise, AI and IoT improve visitor experiences by offering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individualised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care and engaging interactions (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Buhalis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and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Moldavska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, 2022). </a:t>
            </a:r>
          </a:p>
          <a:p>
            <a:pPr marR="0" lvl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Environmental: Smart technology helps achieve sustainability goals by consuming less water and energy (El-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Beltagi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et al., 2022). </a:t>
            </a:r>
          </a:p>
          <a:p>
            <a:pPr marR="0" lvl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Legal: Following data protection laws is crucial to avoiding fines and maintaining client confidence (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Bentotahewa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et al., 2022).</a:t>
            </a:r>
          </a:p>
        </p:txBody>
      </p:sp>
      <p:pic>
        <p:nvPicPr>
          <p:cNvPr id="6" name="Picture 5" descr="Graph">
            <a:extLst>
              <a:ext uri="{FF2B5EF4-FFF2-40B4-BE49-F238E27FC236}">
                <a16:creationId xmlns:a16="http://schemas.microsoft.com/office/drawing/2014/main" id="{8408F2E8-7F07-9BB6-657B-75930FDB172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589" r="27855"/>
          <a:stretch/>
        </p:blipFill>
        <p:spPr>
          <a:xfrm>
            <a:off x="6096000" y="10"/>
            <a:ext cx="6095999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74992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0DB4423-716D-4B40-9498-69F5F3E5E0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251A3FD3-5F62-76B1-5A5A-C5D570356E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9340" y="1250342"/>
            <a:ext cx="4357316" cy="4357316"/>
          </a:xfrm>
          <a:custGeom>
            <a:avLst/>
            <a:gdLst>
              <a:gd name="connsiteX0" fmla="*/ 2178658 w 4357316"/>
              <a:gd name="connsiteY0" fmla="*/ 0 h 4357316"/>
              <a:gd name="connsiteX1" fmla="*/ 4357316 w 4357316"/>
              <a:gd name="connsiteY1" fmla="*/ 2178658 h 4357316"/>
              <a:gd name="connsiteX2" fmla="*/ 2178658 w 4357316"/>
              <a:gd name="connsiteY2" fmla="*/ 4357316 h 4357316"/>
              <a:gd name="connsiteX3" fmla="*/ 0 w 4357316"/>
              <a:gd name="connsiteY3" fmla="*/ 2178658 h 4357316"/>
              <a:gd name="connsiteX4" fmla="*/ 2178658 w 4357316"/>
              <a:gd name="connsiteY4" fmla="*/ 0 h 435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357316" h="4357316">
                <a:moveTo>
                  <a:pt x="2178658" y="0"/>
                </a:moveTo>
                <a:cubicBezTo>
                  <a:pt x="3381898" y="0"/>
                  <a:pt x="4357316" y="975418"/>
                  <a:pt x="4357316" y="2178658"/>
                </a:cubicBezTo>
                <a:cubicBezTo>
                  <a:pt x="4357316" y="3381898"/>
                  <a:pt x="3381898" y="4357316"/>
                  <a:pt x="2178658" y="4357316"/>
                </a:cubicBezTo>
                <a:cubicBezTo>
                  <a:pt x="975418" y="4357316"/>
                  <a:pt x="0" y="3381898"/>
                  <a:pt x="0" y="2178658"/>
                </a:cubicBezTo>
                <a:cubicBezTo>
                  <a:pt x="0" y="975418"/>
                  <a:pt x="975418" y="0"/>
                  <a:pt x="2178658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  <a:alpha val="0"/>
                </a:schemeClr>
              </a:gs>
              <a:gs pos="94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28282D-74FD-D350-6BE6-7C321638AD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9251" y="2286000"/>
            <a:ext cx="3644722" cy="2286000"/>
          </a:xfrm>
        </p:spPr>
        <p:txBody>
          <a:bodyPr anchor="ctr">
            <a:normAutofit/>
          </a:bodyPr>
          <a:lstStyle/>
          <a:p>
            <a:pPr algn="ctr"/>
            <a:r>
              <a:rPr kumimoji="0" lang="en-US" altLang="en-US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Digital Initiative Examples, strengths and limitation:</a:t>
            </a:r>
            <a:endParaRPr lang="en-GB" dirty="0">
              <a:solidFill>
                <a:srgbClr val="000000"/>
              </a:solidFill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1EF6AD59-22D7-3860-0FFE-910E1F10DDDE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400830" y="774878"/>
            <a:ext cx="4357316" cy="529811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R="0" lvl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Big hotels use digital tactics to increase productivity and visitor satisfaction.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Self-service options such as room access, service orders, and check-in are made easier by mobile apps (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Varelas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et al., 2021).</a:t>
            </a:r>
          </a:p>
          <a:p>
            <a:pPr marR="0" lvl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Concierge services driven by AI offer information and assistance whenever needed.</a:t>
            </a:r>
          </a:p>
          <a:p>
            <a:pPr marR="0" lvl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Booking, ordering food, and managing loyalty programs are all combined into a single application (Kim et al., 2021). </a:t>
            </a:r>
          </a:p>
          <a:p>
            <a:pPr marR="0" lvl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Strength: Better data collection for well-informed decisions, shorter wait times, and increased guest satisfaction (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Kitsios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et al., 2021). </a:t>
            </a:r>
          </a:p>
          <a:p>
            <a:pPr marR="0" lvl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Limitation: Difficulties integrating with legacy systems and high initial costs. </a:t>
            </a:r>
          </a:p>
        </p:txBody>
      </p:sp>
    </p:spTree>
    <p:extLst>
      <p:ext uri="{BB962C8B-B14F-4D97-AF65-F5344CB8AC3E}">
        <p14:creationId xmlns:p14="http://schemas.microsoft.com/office/powerpoint/2010/main" val="6939188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20DB4423-716D-4B40-9498-69F5F3E5E0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71BC198-08D0-820F-FBC4-2BA38BB6A6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333742"/>
            <a:ext cx="12192000" cy="5529633"/>
          </a:xfrm>
          <a:prstGeom prst="rect">
            <a:avLst/>
          </a:prstGeom>
          <a:gradFill>
            <a:gsLst>
              <a:gs pos="20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76BCBC0B-8296-56C5-38CB-8138FF84D4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9340" y="1250342"/>
            <a:ext cx="4357316" cy="4357316"/>
          </a:xfrm>
          <a:custGeom>
            <a:avLst/>
            <a:gdLst>
              <a:gd name="connsiteX0" fmla="*/ 2178658 w 4357316"/>
              <a:gd name="connsiteY0" fmla="*/ 0 h 4357316"/>
              <a:gd name="connsiteX1" fmla="*/ 4357316 w 4357316"/>
              <a:gd name="connsiteY1" fmla="*/ 2178658 h 4357316"/>
              <a:gd name="connsiteX2" fmla="*/ 2178658 w 4357316"/>
              <a:gd name="connsiteY2" fmla="*/ 4357316 h 4357316"/>
              <a:gd name="connsiteX3" fmla="*/ 0 w 4357316"/>
              <a:gd name="connsiteY3" fmla="*/ 2178658 h 4357316"/>
              <a:gd name="connsiteX4" fmla="*/ 2178658 w 4357316"/>
              <a:gd name="connsiteY4" fmla="*/ 0 h 435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357316" h="4357316">
                <a:moveTo>
                  <a:pt x="2178658" y="0"/>
                </a:moveTo>
                <a:cubicBezTo>
                  <a:pt x="3381898" y="0"/>
                  <a:pt x="4357316" y="975418"/>
                  <a:pt x="4357316" y="2178658"/>
                </a:cubicBezTo>
                <a:cubicBezTo>
                  <a:pt x="4357316" y="3381898"/>
                  <a:pt x="3381898" y="4357316"/>
                  <a:pt x="2178658" y="4357316"/>
                </a:cubicBezTo>
                <a:cubicBezTo>
                  <a:pt x="975418" y="4357316"/>
                  <a:pt x="0" y="3381898"/>
                  <a:pt x="0" y="2178658"/>
                </a:cubicBezTo>
                <a:cubicBezTo>
                  <a:pt x="0" y="975418"/>
                  <a:pt x="975418" y="0"/>
                  <a:pt x="2178658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5B6FDC-D275-0450-0BB3-F7061450BD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9847" y="2286000"/>
            <a:ext cx="4610725" cy="2198451"/>
          </a:xfrm>
        </p:spPr>
        <p:txBody>
          <a:bodyPr anchor="ctr">
            <a:normAutofit/>
          </a:bodyPr>
          <a:lstStyle/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Future Policy and Management Recommendations</a:t>
            </a:r>
            <a:endParaRPr lang="en-GB" sz="2400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C08E8CDA-C08C-848F-FC2C-97BB57B22BB8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381482" y="762000"/>
            <a:ext cx="4286518" cy="53340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eaLnBrk="0" fontAlgn="base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According to Tariq (2024), the proposed policies include investing in staff training for efficient tech use and improving cybersecurity infrastructure in light of new data protection laws.</a:t>
            </a:r>
          </a:p>
          <a:p>
            <a:pPr eaLnBrk="0" fontAlgn="base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AI and Automation: Combining AI with automation to enhance visitor experience and </a:t>
            </a:r>
            <a:r>
              <a:rPr kumimoji="0" lang="en-US" altLang="en-US" sz="17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customise</a:t>
            </a: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services (</a:t>
            </a:r>
            <a:r>
              <a:rPr kumimoji="0" lang="en-US" altLang="en-US" sz="17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Bulchand</a:t>
            </a: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, 2022). </a:t>
            </a:r>
          </a:p>
          <a:p>
            <a:pPr eaLnBrk="0" fontAlgn="base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Future Trends: Blockchain for safe transactions, contactless solutions, and AI for guest interactions (</a:t>
            </a:r>
            <a:r>
              <a:rPr kumimoji="0" lang="en-US" altLang="en-US" sz="17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Hariguna</a:t>
            </a: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et al., 2021). It is essential that the government support </a:t>
            </a:r>
            <a:r>
              <a:rPr kumimoji="0" lang="en-US" altLang="en-US" sz="17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digitisation</a:t>
            </a: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and data privacy compliance.</a:t>
            </a:r>
          </a:p>
        </p:txBody>
      </p:sp>
    </p:spTree>
    <p:extLst>
      <p:ext uri="{BB962C8B-B14F-4D97-AF65-F5344CB8AC3E}">
        <p14:creationId xmlns:p14="http://schemas.microsoft.com/office/powerpoint/2010/main" val="32065835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DB4423-716D-4B40-9498-69F5F3E5E0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71BC198-08D0-820F-FBC4-2BA38BB6A6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333742"/>
            <a:ext cx="12192000" cy="5529633"/>
          </a:xfrm>
          <a:prstGeom prst="rect">
            <a:avLst/>
          </a:prstGeom>
          <a:gradFill>
            <a:gsLst>
              <a:gs pos="20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76BCBC0B-8296-56C5-38CB-8138FF84D4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9340" y="1250342"/>
            <a:ext cx="4357316" cy="4357316"/>
          </a:xfrm>
          <a:custGeom>
            <a:avLst/>
            <a:gdLst>
              <a:gd name="connsiteX0" fmla="*/ 2178658 w 4357316"/>
              <a:gd name="connsiteY0" fmla="*/ 0 h 4357316"/>
              <a:gd name="connsiteX1" fmla="*/ 4357316 w 4357316"/>
              <a:gd name="connsiteY1" fmla="*/ 2178658 h 4357316"/>
              <a:gd name="connsiteX2" fmla="*/ 2178658 w 4357316"/>
              <a:gd name="connsiteY2" fmla="*/ 4357316 h 4357316"/>
              <a:gd name="connsiteX3" fmla="*/ 0 w 4357316"/>
              <a:gd name="connsiteY3" fmla="*/ 2178658 h 4357316"/>
              <a:gd name="connsiteX4" fmla="*/ 2178658 w 4357316"/>
              <a:gd name="connsiteY4" fmla="*/ 0 h 435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357316" h="4357316">
                <a:moveTo>
                  <a:pt x="2178658" y="0"/>
                </a:moveTo>
                <a:cubicBezTo>
                  <a:pt x="3381898" y="0"/>
                  <a:pt x="4357316" y="975418"/>
                  <a:pt x="4357316" y="2178658"/>
                </a:cubicBezTo>
                <a:cubicBezTo>
                  <a:pt x="4357316" y="3381898"/>
                  <a:pt x="3381898" y="4357316"/>
                  <a:pt x="2178658" y="4357316"/>
                </a:cubicBezTo>
                <a:cubicBezTo>
                  <a:pt x="975418" y="4357316"/>
                  <a:pt x="0" y="3381898"/>
                  <a:pt x="0" y="2178658"/>
                </a:cubicBezTo>
                <a:cubicBezTo>
                  <a:pt x="0" y="975418"/>
                  <a:pt x="975418" y="0"/>
                  <a:pt x="2178658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8CC46E-12B0-66CA-08D3-007AB66F0E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4054" y="2286000"/>
            <a:ext cx="3965456" cy="2286000"/>
          </a:xfrm>
        </p:spPr>
        <p:txBody>
          <a:bodyPr anchor="ctr">
            <a:norm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BB67D7F9-9F47-DBFF-D210-E28D8AFA36A2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381482" y="762000"/>
            <a:ext cx="4286518" cy="53340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In summary: </a:t>
            </a:r>
            <a:endParaRPr lang="en-US" altLang="en-US" dirty="0">
              <a:latin typeface="Arial" panose="020B0604020202020204" pitchFamily="34" charset="0"/>
            </a:endParaRPr>
          </a:p>
          <a:p>
            <a:pPr marR="0" lvl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Efficiency, customization, and visitor satisfaction are all improved by digital transformation in the hospitality industry.</a:t>
            </a:r>
          </a:p>
          <a:p>
            <a:pPr marR="0" lvl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Big Data, IoT, and AI are essential for enhancing services and comprehending visitor needs. </a:t>
            </a:r>
          </a:p>
          <a:p>
            <a:pPr marR="0" lvl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For sustainable growth, issues like cybersecurity and implementation costs must be addressed. </a:t>
            </a:r>
          </a:p>
          <a:p>
            <a:pPr marR="0" lvl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Long-term success in the cutthroat hospitality industry will depend on sustained innovation and a strategic focus on data security.</a:t>
            </a:r>
          </a:p>
        </p:txBody>
      </p:sp>
    </p:spTree>
    <p:extLst>
      <p:ext uri="{BB962C8B-B14F-4D97-AF65-F5344CB8AC3E}">
        <p14:creationId xmlns:p14="http://schemas.microsoft.com/office/powerpoint/2010/main" val="35738480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1B767C-4695-169E-FA0A-9D26FC5FED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90" y="236377"/>
            <a:ext cx="10287000" cy="1147762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B3F3A2-2169-966A-0C73-E2C30B8D62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8490" y="1568367"/>
            <a:ext cx="10425896" cy="4913456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12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Bulchand</a:t>
            </a:r>
            <a:r>
              <a:rPr lang="en-GB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et al., (2024) ‘Artificial intelligence’s impact on hospitality and tourism marketing: exploring key themes and addressing challenges.’, Current Issues in Tourism, 27(14), pp.2345-2362.[online] </a:t>
            </a:r>
            <a:r>
              <a:rPr lang="en-GB" sz="12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doi</a:t>
            </a:r>
            <a:r>
              <a:rPr lang="en-GB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 </a:t>
            </a:r>
            <a:r>
              <a:rPr lang="en-GB" sz="1200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/>
              </a:rPr>
              <a:t>https://doi.org/10.1080//13683500.2023.2229480</a:t>
            </a:r>
            <a:r>
              <a:rPr lang="en-GB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GB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Gupta et al., (2022) ‘Artificial intelligence enabled robots for stay experience in the hospitality industry in a smart city.’, Industrial Management &amp; Data Systems, 122(10), pp.2331-2350.</a:t>
            </a:r>
            <a:r>
              <a:rPr lang="en-IN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[online] 122(10), pp.2331–2350. </a:t>
            </a:r>
            <a:r>
              <a:rPr lang="en-IN" sz="12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doi</a:t>
            </a:r>
            <a:r>
              <a:rPr lang="en-IN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 </a:t>
            </a:r>
            <a:r>
              <a:rPr lang="en-IN" sz="1200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https://doi.org/10.1108//IMDS</a:t>
            </a:r>
            <a:r>
              <a:rPr lang="en-IN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</a:t>
            </a:r>
            <a:endParaRPr lang="en-GB" sz="1200" kern="1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GB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Kim et al., (2021) ‘An emerging theory of loyalty program dynamics.’, Journal of the Academy of Marketing Science, 49(1), pp.71-95., [online] 49(1), pp.71–95. </a:t>
            </a:r>
            <a:r>
              <a:rPr lang="en-GB" sz="12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doi</a:t>
            </a:r>
            <a:r>
              <a:rPr lang="en-GB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 </a:t>
            </a:r>
            <a:r>
              <a:rPr lang="en-GB" sz="1200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4"/>
              </a:rPr>
              <a:t>https://doi.org/10.1007/s11747-020-00719-1</a:t>
            </a:r>
            <a:r>
              <a:rPr lang="en-GB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IN" sz="1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‌</a:t>
            </a: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San, L.T., (2023) ‘Seven Deadly Sins of Organizational Culture: Lessons from Some of the Most Infamous Corporate Failures.’, CRC Press.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GB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Tariq, M.U., (2024) ‘Cybersecurity Risk Assessment Models and Theories in the Travel and Tourism Industry.’, In Corporate Cybersecurity in the Aviation, Tourism, and Hospitality Sector (pp. 1-17). IGI Global. [online] pp.1–17. </a:t>
            </a:r>
            <a:r>
              <a:rPr lang="en-GB" sz="12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doi</a:t>
            </a:r>
            <a:r>
              <a:rPr lang="en-GB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 </a:t>
            </a:r>
            <a:r>
              <a:rPr lang="en-GB" sz="1200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5"/>
              </a:rPr>
              <a:t>https://doi.org/10.4018/979-8-3693-2715-9.ch001</a:t>
            </a:r>
            <a:r>
              <a:rPr lang="en-GB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GB" sz="12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Varelas</a:t>
            </a:r>
            <a:r>
              <a:rPr lang="en-GB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et al., (2021) ‘The impact of information technology and sustainable strategies in hotel branding, Evidence from the Greek environment.’, Sustainability, 13(15), p.8543.[online] 13(15), pp.8543–8543. </a:t>
            </a:r>
            <a:r>
              <a:rPr lang="en-GB" sz="12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doi</a:t>
            </a:r>
            <a:r>
              <a:rPr lang="en-GB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 </a:t>
            </a:r>
            <a:r>
              <a:rPr lang="en-GB" sz="1200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6"/>
              </a:rPr>
              <a:t>https://doi.org/10.3390/su13158543</a:t>
            </a:r>
            <a:r>
              <a:rPr lang="en-GB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GB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Wynn, M. and Lam, C., (2023) ‘Digitalisation and IT strategy in the hospitality industry.’,  Systems, 11(10), p.501.</a:t>
            </a:r>
            <a:r>
              <a:rPr lang="en-IN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[online] 11(10), p.501. </a:t>
            </a:r>
            <a:endParaRPr lang="en-GB" sz="12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endParaRPr lang="en-GB" sz="14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endParaRPr lang="en-GB" sz="1400" kern="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endParaRPr lang="en-GB" sz="14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0075672"/>
      </p:ext>
    </p:extLst>
  </p:cSld>
  <p:clrMapOvr>
    <a:masterClrMapping/>
  </p:clrMapOvr>
</p:sld>
</file>

<file path=ppt/theme/theme1.xml><?xml version="1.0" encoding="utf-8"?>
<a:theme xmlns:a="http://schemas.openxmlformats.org/drawingml/2006/main" name="AfterglowVTI">
  <a:themeElements>
    <a:clrScheme name="Custom 7">
      <a:dk1>
        <a:sysClr val="windowText" lastClr="000000"/>
      </a:dk1>
      <a:lt1>
        <a:sysClr val="window" lastClr="FFFFFF"/>
      </a:lt1>
      <a:dk2>
        <a:srgbClr val="0A2E36"/>
      </a:dk2>
      <a:lt2>
        <a:srgbClr val="E7E6E6"/>
      </a:lt2>
      <a:accent1>
        <a:srgbClr val="188659"/>
      </a:accent1>
      <a:accent2>
        <a:srgbClr val="A3A300"/>
      </a:accent2>
      <a:accent3>
        <a:srgbClr val="00ADA8"/>
      </a:accent3>
      <a:accent4>
        <a:srgbClr val="EA0440"/>
      </a:accent4>
      <a:accent5>
        <a:srgbClr val="92278F"/>
      </a:accent5>
      <a:accent6>
        <a:srgbClr val="E15BC1"/>
      </a:accent6>
      <a:hlink>
        <a:srgbClr val="188659"/>
      </a:hlink>
      <a:folHlink>
        <a:srgbClr val="EA0440"/>
      </a:folHlink>
    </a:clrScheme>
    <a:fontScheme name="Trade Gothic">
      <a:majorFont>
        <a:latin typeface="Trade Gothic Next Cond"/>
        <a:ea typeface=""/>
        <a:cs typeface=""/>
      </a:majorFont>
      <a:minorFont>
        <a:latin typeface="Trade Gothic Next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fterglowVTI" id="{804DBEB7-1920-4C72-A0CB-091339F1875F}" vid="{D4C59F5A-9ECA-4C96-BDFD-0606A75324E3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87</TotalTime>
  <Words>1069</Words>
  <Application>Microsoft Office PowerPoint</Application>
  <PresentationFormat>Widescreen</PresentationFormat>
  <Paragraphs>53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5" baseType="lpstr">
      <vt:lpstr>Arial</vt:lpstr>
      <vt:lpstr>Calibri</vt:lpstr>
      <vt:lpstr>Times New Roman</vt:lpstr>
      <vt:lpstr>Trade Gothic Next Cond</vt:lpstr>
      <vt:lpstr>Trade Gothic Next Light</vt:lpstr>
      <vt:lpstr>Wingdings</vt:lpstr>
      <vt:lpstr>AfterglowVTI</vt:lpstr>
      <vt:lpstr>DIGITAL TRANFORMATION</vt:lpstr>
      <vt:lpstr>INTRODUCTION:</vt:lpstr>
      <vt:lpstr>Literature review:</vt:lpstr>
      <vt:lpstr>PESTLE</vt:lpstr>
      <vt:lpstr>Digital Initiative Examples, strengths and limitation:</vt:lpstr>
      <vt:lpstr>Future Policy and Management Recommendations</vt:lpstr>
      <vt:lpstr>conclusion</vt:lpstr>
      <vt:lpstr>References: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Mihaela Anton (2122259)</dc:creator>
  <cp:lastModifiedBy>Gabriel Mihai Anton (2122258)</cp:lastModifiedBy>
  <cp:revision>14</cp:revision>
  <dcterms:created xsi:type="dcterms:W3CDTF">2024-11-07T13:09:19Z</dcterms:created>
  <dcterms:modified xsi:type="dcterms:W3CDTF">2024-11-07T16:45:45Z</dcterms:modified>
</cp:coreProperties>
</file>