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4" r:id="rId3"/>
    <p:sldId id="267" r:id="rId4"/>
    <p:sldId id="268" r:id="rId5"/>
    <p:sldId id="269" r:id="rId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791" autoAdjust="0"/>
    <p:restoredTop sz="99470" autoAdjust="0"/>
  </p:normalViewPr>
  <p:slideViewPr>
    <p:cSldViewPr>
      <p:cViewPr varScale="1">
        <p:scale>
          <a:sx n="73" d="100"/>
          <a:sy n="73" d="100"/>
        </p:scale>
        <p:origin x="-97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72A28-6E37-47CE-99F3-5D79F25CC39C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22FFE-DB63-40EA-9FEE-44EB1B5B8D88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98839-D685-4C73-B910-02BFDA2B749B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0D9A4-4E52-4AD1-8EB0-900F6A90443A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AF60F-EB10-457D-92B9-86DC9D79DCD7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A5679-EA2C-46D6-B854-408EE1EA380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BE288-3AA6-4EA2-A97C-C0F2E9166CED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55B0D-09C6-459E-B8A3-607027447B8C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3E126-A795-4B39-92C1-A890E8F0A63A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D323D-0B25-479C-8BF4-EDBB52B1E853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74AFA-2ED2-41BB-AB23-C492E8D3F56A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1606E-9F33-4538-9D7A-C71704F4E7A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74AA1-C955-4B09-854E-3E4A6094309B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BD877-F750-48E0-B45A-8BA024CAC844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45C4F-B111-4FA9-A6D6-9A3BB3272E45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0060D-2F21-47EB-BC31-98104C39A172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AU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31E00-63A6-41AF-880F-91E4C617D98D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C7D24-C3F6-4886-8F39-AFA0FA23280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3E465-A95D-4597-BBF9-26C754D96299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8779D-A852-4C26-A0A1-5A3CB14F59E7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03BD2-B302-4065-8E99-2355CEE672DB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480572-E297-4EBD-8255-898ED9D02C35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AU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AU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9776A25-9BB3-4F0F-AC34-3943AB32122F}" type="datetimeFigureOut">
              <a:rPr lang="en-AU"/>
              <a:pPr>
                <a:defRPr/>
              </a:pPr>
              <a:t>5/11/2017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AAB79E4-85D4-4C2B-995D-78D62893DB18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://www.businessmodelgeneration.com/" TargetMode="External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Up Ribbon 4"/>
          <p:cNvSpPr/>
          <p:nvPr/>
        </p:nvSpPr>
        <p:spPr>
          <a:xfrm>
            <a:off x="1524000" y="304800"/>
            <a:ext cx="5943600" cy="1447800"/>
          </a:xfrm>
          <a:prstGeom prst="ribbon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3124200"/>
            <a:ext cx="6400800" cy="17526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sz="3600" dirty="0" smtClean="0">
                <a:solidFill>
                  <a:schemeClr val="tx1"/>
                </a:solidFill>
                <a:latin typeface="Pristina" pitchFamily="66" charset="0"/>
              </a:rPr>
              <a:t>Who am I ?</a:t>
            </a:r>
          </a:p>
          <a:p>
            <a:pPr>
              <a:buFont typeface="Wingdings" pitchFamily="2" charset="2"/>
              <a:buChar char="Ø"/>
            </a:pPr>
            <a:r>
              <a:rPr lang="en-GB" sz="3600" dirty="0" smtClean="0">
                <a:solidFill>
                  <a:schemeClr val="tx1"/>
                </a:solidFill>
                <a:latin typeface="Pristina" pitchFamily="66" charset="0"/>
              </a:rPr>
              <a:t>What is </a:t>
            </a:r>
            <a:r>
              <a:rPr lang="en-GB" sz="3600" dirty="0" err="1" smtClean="0">
                <a:solidFill>
                  <a:schemeClr val="tx1"/>
                </a:solidFill>
                <a:latin typeface="Pristina" pitchFamily="66" charset="0"/>
              </a:rPr>
              <a:t>Yes!Chef</a:t>
            </a:r>
            <a:r>
              <a:rPr lang="en-GB" sz="3600" dirty="0" smtClean="0">
                <a:solidFill>
                  <a:schemeClr val="tx1"/>
                </a:solidFill>
                <a:latin typeface="Pristina" pitchFamily="66" charset="0"/>
              </a:rPr>
              <a:t>?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286000" y="533400"/>
            <a:ext cx="434340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600" b="1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latin typeface="Pristina" pitchFamily="66" charset="0"/>
              </a:rPr>
              <a:t>Yes!Chef</a:t>
            </a:r>
            <a:endParaRPr lang="en-US" sz="66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latin typeface="Pristin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build="p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1375" y="469900"/>
            <a:ext cx="561975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2050" y="412750"/>
            <a:ext cx="508000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15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88" y="2854325"/>
            <a:ext cx="498475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6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81625" y="349250"/>
            <a:ext cx="558800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7"/>
          <p:cNvPicPr>
            <a:picLocks noChangeAspect="1"/>
          </p:cNvPicPr>
          <p:nvPr/>
        </p:nvPicPr>
        <p:blipFill>
          <a:blip r:embed="rId6" cstate="print"/>
          <a:srcRect l="11171"/>
          <a:stretch>
            <a:fillRect/>
          </a:stretch>
        </p:blipFill>
        <p:spPr bwMode="auto">
          <a:xfrm>
            <a:off x="4633912" y="5446713"/>
            <a:ext cx="4524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8"/>
          <p:cNvPicPr>
            <a:picLocks noChangeAspect="1"/>
          </p:cNvPicPr>
          <p:nvPr/>
        </p:nvPicPr>
        <p:blipFill>
          <a:blip r:embed="rId7" cstate="print"/>
          <a:srcRect b="6728"/>
          <a:stretch>
            <a:fillRect/>
          </a:stretch>
        </p:blipFill>
        <p:spPr bwMode="auto">
          <a:xfrm>
            <a:off x="1918995" y="2949575"/>
            <a:ext cx="671805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19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78812" y="361950"/>
            <a:ext cx="766652" cy="719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0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20650" y="384175"/>
            <a:ext cx="479425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1"/>
          <p:cNvPicPr>
            <a:picLocks noChangeAspect="1"/>
          </p:cNvPicPr>
          <p:nvPr/>
        </p:nvPicPr>
        <p:blipFill>
          <a:blip r:embed="rId10" cstate="print"/>
          <a:srcRect t="8025" r="6839"/>
          <a:stretch>
            <a:fillRect/>
          </a:stretch>
        </p:blipFill>
        <p:spPr bwMode="auto">
          <a:xfrm>
            <a:off x="138112" y="5454651"/>
            <a:ext cx="534988" cy="51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itle 24"/>
          <p:cNvSpPr>
            <a:spLocks noGrp="1"/>
          </p:cNvSpPr>
          <p:nvPr>
            <p:ph type="title"/>
          </p:nvPr>
        </p:nvSpPr>
        <p:spPr>
          <a:xfrm>
            <a:off x="152400" y="122238"/>
            <a:ext cx="8839200" cy="258762"/>
          </a:xfrm>
        </p:spPr>
        <p:txBody>
          <a:bodyPr/>
          <a:lstStyle/>
          <a:p>
            <a:pPr algn="l"/>
            <a:r>
              <a:rPr lang="en-US" sz="2000" dirty="0" smtClean="0">
                <a:latin typeface="Pristina" pitchFamily="66" charset="0"/>
              </a:rPr>
              <a:t>Business Model Canvas </a:t>
            </a:r>
            <a:r>
              <a:rPr lang="en-US" sz="2000" dirty="0" smtClean="0">
                <a:latin typeface="Pristina" pitchFamily="66" charset="0"/>
              </a:rPr>
              <a:t>– YES!CHEF </a:t>
            </a:r>
            <a:endParaRPr lang="en-AU" sz="2000" dirty="0">
              <a:latin typeface="Pristina" pitchFamily="66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52400" y="457200"/>
          <a:ext cx="8839200" cy="704850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767840"/>
                <a:gridCol w="1767840"/>
                <a:gridCol w="883920"/>
                <a:gridCol w="883920"/>
                <a:gridCol w="1767840"/>
                <a:gridCol w="1767840"/>
              </a:tblGrid>
              <a:tr h="2476500">
                <a:tc rowSpan="2">
                  <a:txBody>
                    <a:bodyPr/>
                    <a:lstStyle/>
                    <a:p>
                      <a:r>
                        <a:rPr lang="en-AU" sz="1600" b="1" dirty="0" smtClean="0">
                          <a:latin typeface="Pristina" pitchFamily="66" charset="0"/>
                        </a:rPr>
                        <a:t>           Key</a:t>
                      </a:r>
                      <a:r>
                        <a:rPr lang="en-AU" sz="1600" b="1" baseline="0" dirty="0" smtClean="0">
                          <a:latin typeface="Pristina" pitchFamily="66" charset="0"/>
                        </a:rPr>
                        <a:t> Partners</a:t>
                      </a:r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dirty="0" smtClean="0">
                          <a:latin typeface="Pristina" pitchFamily="66" charset="0"/>
                        </a:rPr>
                        <a:t>Web designers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dirty="0" smtClean="0">
                          <a:latin typeface="Pristina" pitchFamily="66" charset="0"/>
                        </a:rPr>
                        <a:t>Food distributors (raw materials)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dirty="0" smtClean="0">
                          <a:latin typeface="Pristina" pitchFamily="66" charset="0"/>
                        </a:rPr>
                        <a:t>Local farmers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dirty="0" smtClean="0">
                          <a:latin typeface="Pristina" pitchFamily="66" charset="0"/>
                        </a:rPr>
                        <a:t>Packaging</a:t>
                      </a:r>
                      <a:r>
                        <a:rPr lang="en-AU" sz="1600" b="0" baseline="0" dirty="0" smtClean="0">
                          <a:latin typeface="Pristina" pitchFamily="66" charset="0"/>
                        </a:rPr>
                        <a:t> </a:t>
                      </a:r>
                      <a:endParaRPr lang="en-AU" sz="1600" b="0" dirty="0">
                        <a:latin typeface="Pristina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AU" sz="1600" b="1" dirty="0" smtClean="0">
                          <a:latin typeface="Pristina" pitchFamily="66" charset="0"/>
                        </a:rPr>
                        <a:t>        Key Activities</a:t>
                      </a:r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Sourcing Raw Materials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Storage/food portioning and costing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en-AU" sz="1600" b="0" baseline="0" dirty="0" smtClean="0">
                        <a:latin typeface="Pristina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600" b="1" dirty="0" smtClean="0">
                          <a:latin typeface="Pristina" pitchFamily="66" charset="0"/>
                        </a:rPr>
                        <a:t>          Value Propositions</a:t>
                      </a:r>
                      <a:endParaRPr kumimoji="0" lang="en-AU" sz="1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Pristina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AU" sz="1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Pristina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AU" sz="1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Pristina" pitchFamily="66" charset="0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kumimoji="0" lang="en-US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Pristina" pitchFamily="66" charset="0"/>
                          <a:ea typeface="+mn-ea"/>
                          <a:cs typeface="+mn-cs"/>
                        </a:rPr>
                        <a:t>Fresh ingredients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kumimoji="0" lang="en-US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Pristina" pitchFamily="66" charset="0"/>
                          <a:ea typeface="+mn-ea"/>
                          <a:cs typeface="+mn-cs"/>
                        </a:rPr>
                        <a:t>Employee training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kumimoji="0" lang="en-US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Pristina" pitchFamily="66" charset="0"/>
                          <a:ea typeface="+mn-ea"/>
                          <a:cs typeface="+mn-cs"/>
                        </a:rPr>
                        <a:t>Online delivery service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endParaRPr kumimoji="0" lang="en-US" sz="1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Pristina" pitchFamily="66" charset="0"/>
                        <a:ea typeface="+mn-ea"/>
                        <a:cs typeface="+mn-cs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 b="1" dirty="0" smtClean="0">
                          <a:latin typeface="Pristina" pitchFamily="66" charset="0"/>
                        </a:rPr>
                        <a:t>         Customer </a:t>
                      </a:r>
                    </a:p>
                    <a:p>
                      <a:r>
                        <a:rPr lang="en-AU" sz="1600" b="1" dirty="0" smtClean="0">
                          <a:latin typeface="Pristina" pitchFamily="66" charset="0"/>
                        </a:rPr>
                        <a:t>         Relationships</a:t>
                      </a:r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dirty="0" smtClean="0">
                          <a:latin typeface="Pristina" pitchFamily="66" charset="0"/>
                        </a:rPr>
                        <a:t>Personalized </a:t>
                      </a:r>
                      <a:r>
                        <a:rPr lang="en-AU" sz="1600" b="0" baseline="0" dirty="0" smtClean="0">
                          <a:latin typeface="Pristina" pitchFamily="66" charset="0"/>
                        </a:rPr>
                        <a:t> meal order plans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Offers and vouchers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Well trained delivery service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en-AU" sz="1600" b="0" dirty="0">
                        <a:latin typeface="Pristina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r>
                        <a:rPr lang="en-AU" sz="1200" b="1" dirty="0" smtClean="0">
                          <a:latin typeface="Pristina" pitchFamily="66" charset="0"/>
                        </a:rPr>
                        <a:t>      Customer Segments</a:t>
                      </a:r>
                      <a:endParaRPr lang="en-AU" sz="1200" b="0" baseline="0" dirty="0" smtClean="0">
                        <a:latin typeface="Pristina" pitchFamily="66" charset="0"/>
                      </a:endParaRPr>
                    </a:p>
                    <a:p>
                      <a:endParaRPr lang="en-AU" sz="1100" b="0" baseline="0" dirty="0" smtClean="0">
                        <a:latin typeface="Pristina" pitchFamily="66" charset="0"/>
                      </a:endParaRPr>
                    </a:p>
                    <a:p>
                      <a:endParaRPr lang="en-AU" sz="1100" b="0" baseline="0" dirty="0" smtClean="0">
                        <a:latin typeface="Pristina" pitchFamily="66" charset="0"/>
                      </a:endParaRPr>
                    </a:p>
                    <a:p>
                      <a:endParaRPr lang="en-AU" sz="1100" b="0" baseline="0" dirty="0" smtClean="0">
                        <a:latin typeface="Pristina" pitchFamily="66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dirty="0" smtClean="0">
                          <a:latin typeface="Pristina" pitchFamily="66" charset="0"/>
                        </a:rPr>
                        <a:t>Individuals</a:t>
                      </a:r>
                      <a:r>
                        <a:rPr lang="en-AU" sz="1600" b="0" baseline="0" dirty="0" smtClean="0">
                          <a:latin typeface="Pristina" pitchFamily="66" charset="0"/>
                        </a:rPr>
                        <a:t> (all ages)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Hard working families and individuals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Healthy food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en-AU" sz="1100" b="0" dirty="0">
                        <a:latin typeface="Pristina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6500">
                <a:tc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 b="1" dirty="0" smtClean="0">
                          <a:latin typeface="Pristina" pitchFamily="66" charset="0"/>
                        </a:rPr>
                        <a:t>             Key Resources</a:t>
                      </a:r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dirty="0" smtClean="0">
                          <a:latin typeface="Pristina" pitchFamily="66" charset="0"/>
                        </a:rPr>
                        <a:t>Food/ drin</a:t>
                      </a:r>
                      <a:r>
                        <a:rPr lang="en-AU" sz="1600" b="0" baseline="0" dirty="0" smtClean="0">
                          <a:latin typeface="Pristina" pitchFamily="66" charset="0"/>
                        </a:rPr>
                        <a:t>k distributors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Employees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Maintenance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Brand </a:t>
                      </a:r>
                      <a:endParaRPr lang="en-AU" sz="1600" b="0" dirty="0">
                        <a:latin typeface="Pristina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AU" sz="1600" b="1" dirty="0" smtClean="0">
                          <a:latin typeface="Pristina" pitchFamily="66" charset="0"/>
                        </a:rPr>
                        <a:t>             Channels</a:t>
                      </a:r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dirty="0" smtClean="0">
                          <a:latin typeface="Pristina" pitchFamily="66" charset="0"/>
                        </a:rPr>
                        <a:t>Website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dirty="0" smtClean="0">
                          <a:latin typeface="Pristina" pitchFamily="66" charset="0"/>
                        </a:rPr>
                        <a:t>Social media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dirty="0" smtClean="0">
                          <a:latin typeface="Pristina" pitchFamily="66" charset="0"/>
                        </a:rPr>
                        <a:t>Email</a:t>
                      </a:r>
                      <a:r>
                        <a:rPr lang="en-AU" sz="1600" b="0" baseline="0" dirty="0" smtClean="0">
                          <a:latin typeface="Pristina" pitchFamily="66" charset="0"/>
                        </a:rPr>
                        <a:t> marketing 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Leaflet / fliers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Local radio</a:t>
                      </a:r>
                      <a:endParaRPr lang="en-AU" sz="1600" b="0" dirty="0">
                        <a:latin typeface="Pristina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AU"/>
                    </a:p>
                  </a:txBody>
                  <a:tcPr/>
                </a:tc>
              </a:tr>
              <a:tr h="1219200">
                <a:tc gridSpan="3">
                  <a:txBody>
                    <a:bodyPr/>
                    <a:lstStyle/>
                    <a:p>
                      <a:r>
                        <a:rPr lang="en-AU" sz="1600" b="1" dirty="0" smtClean="0">
                          <a:latin typeface="Pristina" pitchFamily="66" charset="0"/>
                        </a:rPr>
                        <a:t>              Cost Structure</a:t>
                      </a:r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r>
                        <a:rPr lang="en-AU" sz="1600" b="0" dirty="0" smtClean="0">
                          <a:latin typeface="Pristina" pitchFamily="66" charset="0"/>
                        </a:rPr>
                        <a:t>Fixed costs </a:t>
                      </a:r>
                    </a:p>
                    <a:p>
                      <a:r>
                        <a:rPr lang="en-AU" sz="1600" b="0" dirty="0" smtClean="0">
                          <a:latin typeface="Pristina" pitchFamily="66" charset="0"/>
                        </a:rPr>
                        <a:t>Variable costs</a:t>
                      </a:r>
                      <a:endParaRPr lang="en-AU" sz="1600" b="0" dirty="0">
                        <a:latin typeface="Pristina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AU" sz="1600" b="1" dirty="0" smtClean="0">
                          <a:latin typeface="Pristina" pitchFamily="66" charset="0"/>
                        </a:rPr>
                        <a:t>           Revenue </a:t>
                      </a:r>
                      <a:r>
                        <a:rPr lang="en-AU" sz="1600" b="1" dirty="0" smtClean="0">
                          <a:latin typeface="Pristina" pitchFamily="66" charset="0"/>
                        </a:rPr>
                        <a:t>Streams</a:t>
                      </a:r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Online orders (Just Eat)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Telephone orders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AU" sz="1600" b="0" baseline="0" dirty="0" smtClean="0">
                          <a:latin typeface="Pristina" pitchFamily="66" charset="0"/>
                        </a:rPr>
                        <a:t>Subscriptions 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AU" sz="1600" b="0" baseline="0" dirty="0" smtClean="0">
                        <a:latin typeface="Pristina" pitchFamily="66" charset="0"/>
                      </a:endParaRPr>
                    </a:p>
                    <a:p>
                      <a:endParaRPr lang="en-AU" sz="1600" b="0" dirty="0">
                        <a:latin typeface="Pristina" pitchFamily="66" charset="0"/>
                      </a:endParaRPr>
                    </a:p>
                  </a:txBody>
                  <a:tcPr marL="82296" marR="82296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dirty="0"/>
                    </a:p>
                  </a:txBody>
                  <a:tcPr/>
                </a:tc>
              </a:tr>
              <a:tr h="224589">
                <a:tc gridSpan="6"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AU" sz="1000" dirty="0" smtClean="0">
                          <a:hlinkClick r:id="rId11"/>
                        </a:rPr>
                        <a:t>http://www.businessmodelgeneration.com</a:t>
                      </a:r>
                      <a:endParaRPr lang="en-AU" sz="700" dirty="0" smtClean="0"/>
                    </a:p>
                  </a:txBody>
                  <a:tcPr marL="82296" marR="82296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AU" sz="105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Up Ribbon 3"/>
          <p:cNvSpPr/>
          <p:nvPr/>
        </p:nvSpPr>
        <p:spPr>
          <a:xfrm>
            <a:off x="1981200" y="457200"/>
            <a:ext cx="5105400" cy="1143000"/>
          </a:xfrm>
          <a:prstGeom prst="ribbon2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dirty="0" smtClean="0">
                <a:latin typeface="Pristina" pitchFamily="66" charset="0"/>
              </a:rPr>
              <a:t>Summary </a:t>
            </a:r>
            <a:endParaRPr lang="en-GB" sz="4800" b="1" dirty="0">
              <a:latin typeface="Pristina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44780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en-GB" dirty="0" smtClean="0">
              <a:latin typeface="Pristina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latin typeface="Pristina" pitchFamily="66" charset="0"/>
              </a:rPr>
              <a:t>Mission Statement;</a:t>
            </a:r>
          </a:p>
          <a:p>
            <a:pPr>
              <a:buNone/>
            </a:pPr>
            <a:r>
              <a:rPr lang="en-GB" sz="2000" dirty="0" smtClean="0">
                <a:latin typeface="Pristina" pitchFamily="66" charset="0"/>
              </a:rPr>
              <a:t>“Our aim is to help our clients create more sufficient time, help provide a better quality of life and  allow those with a busy lifestyle to maintain healthy eating through our daily subscriptions of their dietary requirements. ‘</a:t>
            </a:r>
            <a:r>
              <a:rPr lang="en-GB" sz="2000" dirty="0" err="1" smtClean="0">
                <a:latin typeface="Pristina" pitchFamily="66" charset="0"/>
              </a:rPr>
              <a:t>Yes!Chef</a:t>
            </a:r>
            <a:r>
              <a:rPr lang="en-GB" sz="2000" dirty="0" smtClean="0">
                <a:latin typeface="Pristina" pitchFamily="66" charset="0"/>
              </a:rPr>
              <a:t>’ looks to create possibilities by providing high quality and delicious meals to encourage clients to remember the more important things in life as we have their dietary needs covered.”</a:t>
            </a:r>
            <a:endParaRPr lang="en-GB" sz="2800" dirty="0" smtClean="0">
              <a:latin typeface="Pristina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latin typeface="Pristina" pitchFamily="66" charset="0"/>
              </a:rPr>
              <a:t>Background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latin typeface="Pristina" pitchFamily="66" charset="0"/>
              </a:rPr>
              <a:t>Personal Planner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latin typeface="Pristina" pitchFamily="66" charset="0"/>
              </a:rPr>
              <a:t>Why Invest?</a:t>
            </a:r>
            <a:endParaRPr lang="en-GB" sz="2800" dirty="0" smtClean="0">
              <a:latin typeface="Pristin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dirty="0" smtClean="0">
                <a:latin typeface="Pristina" pitchFamily="66" charset="0"/>
              </a:rPr>
              <a:t>Design</a:t>
            </a:r>
            <a:r>
              <a:rPr lang="en-GB" sz="2400" dirty="0" smtClean="0">
                <a:latin typeface="Pristina" pitchFamily="66" charset="0"/>
              </a:rPr>
              <a:t>, V., </a:t>
            </a:r>
            <a:r>
              <a:rPr lang="en-GB" sz="2400" dirty="0" err="1" smtClean="0">
                <a:latin typeface="Pristina" pitchFamily="66" charset="0"/>
              </a:rPr>
              <a:t>Interdisciplinarian</a:t>
            </a:r>
            <a:r>
              <a:rPr lang="en-GB" sz="2400" dirty="0" smtClean="0">
                <a:latin typeface="Pristina" pitchFamily="66" charset="0"/>
              </a:rPr>
              <a:t>, T. and Me, A. (2017). </a:t>
            </a:r>
            <a:r>
              <a:rPr lang="en-GB" sz="2400" i="1" dirty="0" smtClean="0">
                <a:latin typeface="Pristina" pitchFamily="66" charset="0"/>
              </a:rPr>
              <a:t>The 20 Minute Business Plan: Business Model Canvas Made Easy</a:t>
            </a:r>
            <a:r>
              <a:rPr lang="en-GB" sz="2400" dirty="0" smtClean="0">
                <a:latin typeface="Pristina" pitchFamily="66" charset="0"/>
              </a:rPr>
              <a:t>. [online] Alex Cowan. Available at: https://www.alexandercowan.com/business-model-canvas-templates/ [Accessed 4 Nov. 2017].</a:t>
            </a:r>
          </a:p>
          <a:p>
            <a:pPr>
              <a:buNone/>
            </a:pPr>
            <a:r>
              <a:rPr lang="en-GB" sz="2400" dirty="0" smtClean="0">
                <a:latin typeface="Pristina" pitchFamily="66" charset="0"/>
              </a:rPr>
              <a:t>Heinemann, G. (2007). [online] Available at: https://www.entrepreneurship.org/articles/2007/04/successful-entrepreneurial-market-research-techniques [Accessed 5 Nov. 2017].</a:t>
            </a:r>
          </a:p>
          <a:p>
            <a:pPr>
              <a:buNone/>
            </a:pPr>
            <a:r>
              <a:rPr lang="en-GB" sz="2400" dirty="0" smtClean="0">
                <a:latin typeface="Pristina" pitchFamily="66" charset="0"/>
              </a:rPr>
              <a:t>Nhs.uk. (2017). </a:t>
            </a:r>
            <a:r>
              <a:rPr lang="en-GB" sz="2400" i="1" dirty="0" smtClean="0">
                <a:latin typeface="Pristina" pitchFamily="66" charset="0"/>
              </a:rPr>
              <a:t>How to have a balanced diet - Healthy living - NHS Choices</a:t>
            </a:r>
            <a:r>
              <a:rPr lang="en-GB" sz="2400" dirty="0" smtClean="0">
                <a:latin typeface="Pristina" pitchFamily="66" charset="0"/>
              </a:rPr>
              <a:t>. [online] Available at: https://www.nhs.uk/LiveWell/Goodfood/Pages/Healthyeating.aspx [Accessed 3 Nov. 2017].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276600" y="533400"/>
            <a:ext cx="3048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latin typeface="Pristina" pitchFamily="66" charset="0"/>
              </a:rPr>
              <a:t>References</a:t>
            </a:r>
            <a:endParaRPr lang="en-GB" sz="4400" dirty="0">
              <a:latin typeface="Pristin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0"/>
            <a:ext cx="8229600" cy="1143000"/>
          </a:xfrm>
        </p:spPr>
        <p:txBody>
          <a:bodyPr/>
          <a:lstStyle/>
          <a:p>
            <a:r>
              <a:rPr lang="en-GB" sz="6600" dirty="0" smtClean="0">
                <a:latin typeface="Pristina" pitchFamily="66" charset="0"/>
              </a:rPr>
              <a:t>Questions ?</a:t>
            </a:r>
            <a:endParaRPr lang="en-GB" sz="6600" dirty="0">
              <a:latin typeface="Pristina" pitchFamily="66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2400" y="2286000"/>
            <a:ext cx="89916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smtClean="0">
                <a:latin typeface="Pristina" pitchFamily="66" charset="0"/>
              </a:rPr>
              <a:t>Any Feedback is Appreciated</a:t>
            </a:r>
            <a:endParaRPr lang="en-GB" sz="6600" dirty="0" smtClean="0">
              <a:latin typeface="Pristina" pitchFamily="66" charset="0"/>
            </a:endParaRPr>
          </a:p>
          <a:p>
            <a:endParaRPr lang="en-GB" sz="6600" dirty="0">
              <a:latin typeface="Pristina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71600" y="4343400"/>
            <a:ext cx="7239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smtClean="0">
                <a:latin typeface="Pristina" pitchFamily="66" charset="0"/>
              </a:rPr>
              <a:t>Thank you for listening! </a:t>
            </a:r>
            <a:endParaRPr lang="en-GB" sz="6600" dirty="0">
              <a:latin typeface="Pristin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</TotalTime>
  <Words>233</Words>
  <Application>Microsoft Office PowerPoint</Application>
  <PresentationFormat>On-screen Show (4:3)</PresentationFormat>
  <Paragraphs>78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 </vt:lpstr>
      <vt:lpstr>Business Model Canvas – YES!CHEF </vt:lpstr>
      <vt:lpstr>Summary </vt:lpstr>
      <vt:lpstr>Slide 4</vt:lpstr>
      <vt:lpstr>Questions ?</vt:lpstr>
    </vt:vector>
  </TitlesOfParts>
  <Company>World Vision Australia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model canvas template</dc:title>
  <dc:creator>This version: James Cox</dc:creator>
  <dc:description>Full credit to  http://www.businessmodelgeneration.com and its users for this template. I have made enhancements to its useability by using a table as the underlying format.</dc:description>
  <cp:lastModifiedBy>Penelope Harrow</cp:lastModifiedBy>
  <cp:revision>55</cp:revision>
  <dcterms:created xsi:type="dcterms:W3CDTF">2011-03-15T01:24:59Z</dcterms:created>
  <dcterms:modified xsi:type="dcterms:W3CDTF">2017-11-05T19:45:37Z</dcterms:modified>
</cp:coreProperties>
</file>